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67" r:id="rId5"/>
    <p:sldId id="283" r:id="rId6"/>
    <p:sldId id="284" r:id="rId7"/>
    <p:sldId id="287" r:id="rId8"/>
    <p:sldId id="282" r:id="rId9"/>
    <p:sldId id="2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8" d="100"/>
          <a:sy n="88" d="100"/>
        </p:scale>
        <p:origin x="2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37889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3235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24082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42173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0442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1779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741581-C4A6-43B7-A212-170C6B70A2D3}"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7237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41581-C4A6-43B7-A212-170C6B70A2D3}" type="datetimeFigureOut">
              <a:rPr lang="en-US" smtClean="0"/>
              <a:t>12/23/2019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2708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1581-C4A6-43B7-A212-170C6B70A2D3}" type="datetimeFigureOut">
              <a:rPr lang="en-US" smtClean="0"/>
              <a:t>12/23/2019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47071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78149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84635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41581-C4A6-43B7-A212-170C6B70A2D3}" type="datetimeFigureOut">
              <a:rPr lang="en-US" smtClean="0"/>
              <a:t>12/23/2019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78C1A-3B63-442D-B98F-F162A1F3FBFA}" type="slidenum">
              <a:rPr lang="en-US" smtClean="0"/>
              <a:t>‹#›</a:t>
            </a:fld>
            <a:endParaRPr lang="en-US"/>
          </a:p>
        </p:txBody>
      </p:sp>
    </p:spTree>
    <p:extLst>
      <p:ext uri="{BB962C8B-B14F-4D97-AF65-F5344CB8AC3E}">
        <p14:creationId xmlns:p14="http://schemas.microsoft.com/office/powerpoint/2010/main" val="2463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hyperlink" Target="https://stats.stackexchange.com/questions/154879/a-list-of-cost-functions-used-in-neural-networks-alongside-application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2581"/>
            <a:ext cx="11940989" cy="1376980"/>
          </a:xfrm>
        </p:spPr>
        <p:txBody>
          <a:bodyPr>
            <a:noAutofit/>
          </a:bodyPr>
          <a:lstStyle/>
          <a:p>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r>
              <a:rPr lang="en-US" sz="8000" b="1" i="1" dirty="0">
                <a:solidFill>
                  <a:srgbClr val="002060"/>
                </a:solidFill>
                <a:effectLst>
                  <a:outerShdw blurRad="38100" dist="38100" dir="2700000" algn="tl">
                    <a:srgbClr val="000000">
                      <a:alpha val="43137"/>
                    </a:srgbClr>
                  </a:outerShdw>
                </a:effectLst>
              </a:rPr>
              <a:t>Deep Learning from Scratch</a:t>
            </a:r>
            <a:endParaRPr lang="en-US" sz="9600" b="1" i="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505" y="3130476"/>
            <a:ext cx="11940989" cy="3576916"/>
          </a:xfrm>
        </p:spPr>
        <p:txBody>
          <a:bodyPr>
            <a:normAutofit fontScale="85000" lnSpcReduction="20000"/>
          </a:bodyPr>
          <a:lstStyle/>
          <a:p>
            <a:endParaRPr lang="en-US" dirty="0">
              <a:solidFill>
                <a:srgbClr val="7030A0"/>
              </a:solidFill>
            </a:endParaRPr>
          </a:p>
          <a:p>
            <a:r>
              <a:rPr lang="en-US" sz="3900" b="1" i="1" dirty="0">
                <a:solidFill>
                  <a:srgbClr val="7030A0"/>
                </a:solidFill>
              </a:rPr>
              <a:t>FAHAD HUSSAIN</a:t>
            </a:r>
          </a:p>
          <a:p>
            <a:r>
              <a:rPr lang="en-US" sz="3900" b="1" i="1" dirty="0">
                <a:solidFill>
                  <a:srgbClr val="7030A0"/>
                </a:solidFill>
              </a:rPr>
              <a:t>MCS, MSCS, DAE(CIT)</a:t>
            </a:r>
          </a:p>
          <a:p>
            <a:endParaRPr lang="en-US" dirty="0">
              <a:solidFill>
                <a:srgbClr val="7030A0"/>
              </a:solidFill>
            </a:endParaRPr>
          </a:p>
          <a:p>
            <a:r>
              <a:rPr lang="en-US" sz="3000" b="1" i="1" dirty="0">
                <a:solidFill>
                  <a:srgbClr val="7030A0"/>
                </a:solidFill>
              </a:rPr>
              <a:t>Computer Science Instructor </a:t>
            </a:r>
            <a:r>
              <a:rPr lang="en-US" sz="2800" dirty="0">
                <a:solidFill>
                  <a:srgbClr val="7030A0"/>
                </a:solidFill>
              </a:rPr>
              <a:t>of well known international Center</a:t>
            </a:r>
          </a:p>
          <a:p>
            <a:r>
              <a:rPr lang="en-US" sz="2800" dirty="0">
                <a:solidFill>
                  <a:srgbClr val="7030A0"/>
                </a:solidFill>
              </a:rPr>
              <a:t>Also, </a:t>
            </a:r>
            <a:r>
              <a:rPr lang="en-US" sz="2800" b="1" dirty="0">
                <a:solidFill>
                  <a:srgbClr val="7030A0"/>
                </a:solidFill>
                <a:effectLst>
                  <a:outerShdw blurRad="38100" dist="38100" dir="2700000" algn="tl">
                    <a:srgbClr val="000000">
                      <a:alpha val="43137"/>
                    </a:srgbClr>
                  </a:outerShdw>
                </a:effectLst>
              </a:rPr>
              <a:t>Machine Learning and Deep learning </a:t>
            </a:r>
            <a:r>
              <a:rPr lang="en-US" sz="2800" dirty="0">
                <a:solidFill>
                  <a:srgbClr val="7030A0"/>
                </a:solidFill>
              </a:rPr>
              <a:t>Practitioner</a:t>
            </a:r>
          </a:p>
          <a:p>
            <a:endParaRPr lang="en-US" dirty="0">
              <a:solidFill>
                <a:srgbClr val="7030A0"/>
              </a:solidFill>
            </a:endParaRPr>
          </a:p>
          <a:p>
            <a:r>
              <a:rPr lang="en-US" sz="2600" b="1" dirty="0">
                <a:solidFill>
                  <a:schemeClr val="accent6"/>
                </a:solidFill>
              </a:rPr>
              <a:t>For further assistance, code and slide     </a:t>
            </a:r>
            <a:r>
              <a:rPr lang="en-US" sz="2600" b="1" dirty="0">
                <a:solidFill>
                  <a:schemeClr val="accent6"/>
                </a:solidFill>
                <a:hlinkClick r:id="rId2"/>
              </a:rPr>
              <a:t>https://fahadhussaincs.blogspot.com/</a:t>
            </a:r>
            <a:endParaRPr lang="en-US" sz="2600" b="1" dirty="0">
              <a:solidFill>
                <a:schemeClr val="accent6"/>
              </a:solidFill>
            </a:endParaRPr>
          </a:p>
          <a:p>
            <a:r>
              <a:rPr lang="en-US" sz="2600" b="1" dirty="0">
                <a:solidFill>
                  <a:schemeClr val="accent6"/>
                </a:solidFill>
              </a:rPr>
              <a:t>YouTube Channel : </a:t>
            </a:r>
            <a:r>
              <a:rPr lang="en-US" sz="2800" dirty="0">
                <a:hlinkClick r:id="rId3"/>
              </a:rPr>
              <a:t>https://www.youtube.com/fahadhussaintutorial</a:t>
            </a:r>
            <a:endParaRPr lang="en-US" sz="2600" b="1" dirty="0">
              <a:solidFill>
                <a:schemeClr val="accent6"/>
              </a:solidFill>
            </a:endParaRPr>
          </a:p>
          <a:p>
            <a:endParaRPr lang="en-US" sz="2600" b="1" dirty="0">
              <a:solidFill>
                <a:schemeClr val="accent6"/>
              </a:solidFill>
            </a:endParaRPr>
          </a:p>
          <a:p>
            <a:endParaRPr lang="en-US" dirty="0">
              <a:solidFill>
                <a:srgbClr val="7030A0"/>
              </a:solidFill>
            </a:endParaRPr>
          </a:p>
        </p:txBody>
      </p:sp>
      <p:sp>
        <p:nvSpPr>
          <p:cNvPr id="4" name="TextBox 3">
            <a:extLst>
              <a:ext uri="{FF2B5EF4-FFF2-40B4-BE49-F238E27FC236}">
                <a16:creationId xmlns:a16="http://schemas.microsoft.com/office/drawing/2014/main" id="{ACB9E6F0-3039-4FF3-85BF-CECC30387444}"/>
              </a:ext>
            </a:extLst>
          </p:cNvPr>
          <p:cNvSpPr txBox="1"/>
          <p:nvPr/>
        </p:nvSpPr>
        <p:spPr>
          <a:xfrm>
            <a:off x="3790279" y="2377441"/>
            <a:ext cx="4371191" cy="769441"/>
          </a:xfrm>
          <a:prstGeom prst="rect">
            <a:avLst/>
          </a:prstGeom>
          <a:noFill/>
        </p:spPr>
        <p:txBody>
          <a:bodyPr wrap="square" rtlCol="0">
            <a:spAutoFit/>
          </a:bodyPr>
          <a:lstStyle/>
          <a:p>
            <a:r>
              <a:rPr lang="en-US" sz="4400" b="1" i="1" u="sng" dirty="0">
                <a:solidFill>
                  <a:srgbClr val="C00000"/>
                </a:solidFill>
                <a:effectLst>
                  <a:outerShdw blurRad="38100" dist="38100" dir="2700000" algn="tl">
                    <a:srgbClr val="000000">
                      <a:alpha val="43137"/>
                    </a:srgbClr>
                  </a:outerShdw>
                </a:effectLst>
              </a:rPr>
              <a:t>Theory + Practical </a:t>
            </a:r>
          </a:p>
        </p:txBody>
      </p:sp>
    </p:spTree>
    <p:extLst>
      <p:ext uri="{BB962C8B-B14F-4D97-AF65-F5344CB8AC3E}">
        <p14:creationId xmlns:p14="http://schemas.microsoft.com/office/powerpoint/2010/main" val="185859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615" y="1017032"/>
            <a:ext cx="12077252" cy="758413"/>
          </a:xfrm>
        </p:spPr>
        <p:txBody>
          <a:bodyPr>
            <a:noAutofit/>
          </a:bodyPr>
          <a:lstStyle/>
          <a:p>
            <a:r>
              <a:rPr lang="en-US" sz="4400" b="1" dirty="0"/>
              <a:t>How Neural Network Work</a:t>
            </a:r>
            <a:br>
              <a:rPr lang="en-US" sz="4400" b="1" dirty="0"/>
            </a:br>
            <a:r>
              <a:rPr lang="en-US" sz="4400" b="1" dirty="0"/>
              <a:t>and</a:t>
            </a:r>
            <a:br>
              <a:rPr lang="en-US" sz="4400" b="1" dirty="0"/>
            </a:br>
            <a:r>
              <a:rPr lang="en-US" sz="4400" b="1" dirty="0"/>
              <a:t>Back Propagation in deep learning</a:t>
            </a:r>
            <a:endParaRPr lang="en-US" sz="4400" b="1" dirty="0">
              <a:solidFill>
                <a:schemeClr val="accent5"/>
              </a:solidFill>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6082B218-4757-4392-8390-EAA62CD9A8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3228" y="1599348"/>
            <a:ext cx="8142514" cy="4306737"/>
          </a:xfrm>
          <a:prstGeom prst="rect">
            <a:avLst/>
          </a:prstGeom>
        </p:spPr>
      </p:pic>
    </p:spTree>
    <p:extLst>
      <p:ext uri="{BB962C8B-B14F-4D97-AF65-F5344CB8AC3E}">
        <p14:creationId xmlns:p14="http://schemas.microsoft.com/office/powerpoint/2010/main" val="245317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747" y="48203"/>
            <a:ext cx="12077252" cy="758413"/>
          </a:xfrm>
        </p:spPr>
        <p:txBody>
          <a:bodyPr>
            <a:noAutofit/>
          </a:bodyPr>
          <a:lstStyle/>
          <a:p>
            <a:r>
              <a:rPr lang="en-US" sz="4400" b="1" dirty="0"/>
              <a:t>How Neural Network Work with many neurons</a:t>
            </a:r>
            <a:endParaRPr lang="en-US" sz="4400" b="1" dirty="0">
              <a:solidFill>
                <a:schemeClr val="accent5"/>
              </a:solidFill>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6" name="Picture 5">
            <a:extLst>
              <a:ext uri="{FF2B5EF4-FFF2-40B4-BE49-F238E27FC236}">
                <a16:creationId xmlns:a16="http://schemas.microsoft.com/office/drawing/2014/main" id="{4FC1BF20-37D4-4031-9A88-BB52D2FEE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47" y="729342"/>
            <a:ext cx="11598282" cy="5070640"/>
          </a:xfrm>
          <a:prstGeom prst="rect">
            <a:avLst/>
          </a:prstGeom>
        </p:spPr>
      </p:pic>
    </p:spTree>
    <p:extLst>
      <p:ext uri="{BB962C8B-B14F-4D97-AF65-F5344CB8AC3E}">
        <p14:creationId xmlns:p14="http://schemas.microsoft.com/office/powerpoint/2010/main" val="316872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t>Back Propagation in deep learning</a:t>
            </a:r>
            <a:endParaRPr lang="en-US" sz="4800" b="1" dirty="0">
              <a:solidFill>
                <a:schemeClr val="accent5"/>
              </a:solidFill>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9" name="Rectangle 8">
            <a:extLst>
              <a:ext uri="{FF2B5EF4-FFF2-40B4-BE49-F238E27FC236}">
                <a16:creationId xmlns:a16="http://schemas.microsoft.com/office/drawing/2014/main" id="{AACD29C9-F01A-460F-8237-771B2CB1C267}"/>
              </a:ext>
            </a:extLst>
          </p:cNvPr>
          <p:cNvSpPr/>
          <p:nvPr/>
        </p:nvSpPr>
        <p:spPr>
          <a:xfrm>
            <a:off x="125505" y="1115587"/>
            <a:ext cx="11940989" cy="3970318"/>
          </a:xfrm>
          <a:prstGeom prst="rect">
            <a:avLst/>
          </a:prstGeom>
        </p:spPr>
        <p:txBody>
          <a:bodyPr wrap="square">
            <a:spAutoFit/>
          </a:bodyPr>
          <a:lstStyle/>
          <a:p>
            <a:pPr algn="just"/>
            <a:r>
              <a:rPr lang="en-US" sz="2800" dirty="0"/>
              <a:t>	Back-propagation is the essence of neural net training. It is the method of fine-tuning the weights of a neural net based on the error rate obtained in the previous epoch (i.e., iteration). Proper tuning of the weights allows you to reduce error rates and to make the model reliable by increasing its generalization.</a:t>
            </a:r>
          </a:p>
          <a:p>
            <a:pPr algn="just"/>
            <a:endParaRPr lang="en-US" sz="2800" dirty="0"/>
          </a:p>
          <a:p>
            <a:pPr algn="just"/>
            <a:r>
              <a:rPr lang="en-US" sz="2800" dirty="0"/>
              <a:t>	Backpropagation is a short form for "backward propagation of errors." It is a standard method of training artificial neural networks. This method helps to calculate the gradient of a loss function with respects to all the weights in the network.</a:t>
            </a:r>
          </a:p>
        </p:txBody>
      </p:sp>
    </p:spTree>
    <p:extLst>
      <p:ext uri="{BB962C8B-B14F-4D97-AF65-F5344CB8AC3E}">
        <p14:creationId xmlns:p14="http://schemas.microsoft.com/office/powerpoint/2010/main" val="106345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t>Back Propagation in deep learning</a:t>
            </a:r>
            <a:endParaRPr lang="en-US" sz="4800" b="1" dirty="0">
              <a:solidFill>
                <a:schemeClr val="accent5"/>
              </a:solidFill>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D1BD9918-F5FD-44FF-AABE-4BF3D74FE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885" y="871930"/>
            <a:ext cx="11198711" cy="5000280"/>
          </a:xfrm>
          <a:prstGeom prst="rect">
            <a:avLst/>
          </a:prstGeom>
        </p:spPr>
      </p:pic>
    </p:spTree>
    <p:extLst>
      <p:ext uri="{BB962C8B-B14F-4D97-AF65-F5344CB8AC3E}">
        <p14:creationId xmlns:p14="http://schemas.microsoft.com/office/powerpoint/2010/main" val="250689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t>Back Propagation in deep learning</a:t>
            </a:r>
            <a:endParaRPr lang="en-US" sz="4800" b="1" dirty="0">
              <a:solidFill>
                <a:schemeClr val="accent5"/>
              </a:solidFill>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6" name="Picture 5">
            <a:extLst>
              <a:ext uri="{FF2B5EF4-FFF2-40B4-BE49-F238E27FC236}">
                <a16:creationId xmlns:a16="http://schemas.microsoft.com/office/drawing/2014/main" id="{EA0668E4-C88A-422A-BDA2-EE3D0D30E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913" y="909900"/>
            <a:ext cx="11502656" cy="5038200"/>
          </a:xfrm>
          <a:prstGeom prst="rect">
            <a:avLst/>
          </a:prstGeom>
          <a:ln>
            <a:noFill/>
          </a:ln>
          <a:effectLst>
            <a:softEdge rad="112500"/>
          </a:effectLst>
        </p:spPr>
      </p:pic>
    </p:spTree>
    <p:extLst>
      <p:ext uri="{BB962C8B-B14F-4D97-AF65-F5344CB8AC3E}">
        <p14:creationId xmlns:p14="http://schemas.microsoft.com/office/powerpoint/2010/main" val="307744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74" y="113517"/>
            <a:ext cx="12077252" cy="758413"/>
          </a:xfrm>
        </p:spPr>
        <p:txBody>
          <a:bodyPr>
            <a:noAutofit/>
          </a:bodyPr>
          <a:lstStyle/>
          <a:p>
            <a:r>
              <a:rPr lang="en-US" sz="4800" b="1" dirty="0"/>
              <a:t>Back Propagation in deep learning (epoch)</a:t>
            </a:r>
            <a:endParaRPr lang="en-US" sz="4800" b="1" dirty="0">
              <a:solidFill>
                <a:schemeClr val="accent5"/>
              </a:solidFill>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1C112AA9-C7C5-41F1-B3DE-214470E15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755" y="794970"/>
            <a:ext cx="11574490" cy="5268060"/>
          </a:xfrm>
          <a:prstGeom prst="rect">
            <a:avLst/>
          </a:prstGeom>
        </p:spPr>
      </p:pic>
    </p:spTree>
    <p:extLst>
      <p:ext uri="{BB962C8B-B14F-4D97-AF65-F5344CB8AC3E}">
        <p14:creationId xmlns:p14="http://schemas.microsoft.com/office/powerpoint/2010/main" val="5656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4588" y="1140310"/>
            <a:ext cx="6576508" cy="1528147"/>
          </a:xfrm>
        </p:spPr>
        <p:txBody>
          <a:bodyPr>
            <a:noAutofit/>
          </a:bodyPr>
          <a:lstStyle/>
          <a:p>
            <a:r>
              <a:rPr lang="en-US" sz="5400" b="1" i="1" dirty="0">
                <a:effectLst>
                  <a:outerShdw blurRad="38100" dist="38100" dir="2700000" algn="tl">
                    <a:srgbClr val="000000">
                      <a:alpha val="43137"/>
                    </a:srgbClr>
                  </a:outerShdw>
                </a:effectLst>
              </a:rPr>
              <a:t>For further assistance </a:t>
            </a:r>
            <a:br>
              <a:rPr lang="en-US" sz="5400" b="1" i="1" dirty="0">
                <a:effectLst>
                  <a:outerShdw blurRad="38100" dist="38100" dir="2700000" algn="tl">
                    <a:srgbClr val="000000">
                      <a:alpha val="43137"/>
                    </a:srgbClr>
                  </a:outerShdw>
                </a:effectLst>
              </a:rPr>
            </a:br>
            <a:r>
              <a:rPr lang="en-US" sz="5400" b="1" i="1" dirty="0">
                <a:effectLst>
                  <a:outerShdw blurRad="38100" dist="38100" dir="2700000" algn="tl">
                    <a:srgbClr val="000000">
                      <a:alpha val="43137"/>
                    </a:srgbClr>
                  </a:outerShdw>
                </a:effectLst>
              </a:rPr>
              <a:t>Visit Stack Exchange</a:t>
            </a:r>
            <a:endParaRPr lang="en-US" sz="5400" b="1" i="1" dirty="0">
              <a:solidFill>
                <a:schemeClr val="accent5"/>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4" name="Rectangle 3">
            <a:extLst>
              <a:ext uri="{FF2B5EF4-FFF2-40B4-BE49-F238E27FC236}">
                <a16:creationId xmlns:a16="http://schemas.microsoft.com/office/drawing/2014/main" id="{DC4E894C-2658-4DC2-B614-B6EFAD1CA26A}"/>
              </a:ext>
            </a:extLst>
          </p:cNvPr>
          <p:cNvSpPr/>
          <p:nvPr/>
        </p:nvSpPr>
        <p:spPr>
          <a:xfrm>
            <a:off x="389068" y="3312381"/>
            <a:ext cx="11413863" cy="1754326"/>
          </a:xfrm>
          <a:prstGeom prst="rect">
            <a:avLst/>
          </a:prstGeom>
        </p:spPr>
        <p:txBody>
          <a:bodyPr wrap="square">
            <a:spAutoFit/>
          </a:bodyPr>
          <a:lstStyle/>
          <a:p>
            <a:r>
              <a:rPr lang="en-US" sz="3600" dirty="0">
                <a:hlinkClick r:id="rId4"/>
              </a:rPr>
              <a:t>https://stats.stackexchange.com/questions/154879/a-list-of-cost-functions-used-in-neural-networks-alongside-applications</a:t>
            </a:r>
            <a:endParaRPr lang="en-US" sz="3600" dirty="0"/>
          </a:p>
        </p:txBody>
      </p:sp>
    </p:spTree>
    <p:extLst>
      <p:ext uri="{BB962C8B-B14F-4D97-AF65-F5344CB8AC3E}">
        <p14:creationId xmlns:p14="http://schemas.microsoft.com/office/powerpoint/2010/main" val="297999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TextBox 4">
            <a:extLst>
              <a:ext uri="{FF2B5EF4-FFF2-40B4-BE49-F238E27FC236}">
                <a16:creationId xmlns:a16="http://schemas.microsoft.com/office/drawing/2014/main" id="{85ADD4CF-6B7E-4CDB-8E9A-411679895EA6}"/>
              </a:ext>
            </a:extLst>
          </p:cNvPr>
          <p:cNvSpPr txBox="1"/>
          <p:nvPr/>
        </p:nvSpPr>
        <p:spPr>
          <a:xfrm>
            <a:off x="841721" y="2006088"/>
            <a:ext cx="10726272" cy="2646878"/>
          </a:xfrm>
          <a:prstGeom prst="rect">
            <a:avLst/>
          </a:prstGeom>
          <a:noFill/>
        </p:spPr>
        <p:txBody>
          <a:bodyPr wrap="square" rtlCol="0">
            <a:spAutoFit/>
          </a:bodyPr>
          <a:lstStyle/>
          <a:p>
            <a:r>
              <a:rPr lang="en-US" sz="16600" b="1" dirty="0">
                <a:solidFill>
                  <a:srgbClr val="7030A0"/>
                </a:solidFill>
              </a:rPr>
              <a:t>Thank You!</a:t>
            </a:r>
            <a:endParaRPr lang="en-US" sz="4000" b="1" dirty="0">
              <a:solidFill>
                <a:srgbClr val="7030A0"/>
              </a:solidFill>
            </a:endParaRPr>
          </a:p>
        </p:txBody>
      </p:sp>
    </p:spTree>
    <p:extLst>
      <p:ext uri="{BB962C8B-B14F-4D97-AF65-F5344CB8AC3E}">
        <p14:creationId xmlns:p14="http://schemas.microsoft.com/office/powerpoint/2010/main" val="2093444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26475</TotalTime>
  <Words>450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Deep Learning from Scratch</vt:lpstr>
      <vt:lpstr>How Neural Network Work and Back Propagation in deep learning</vt:lpstr>
      <vt:lpstr>How Neural Network Work with many neurons</vt:lpstr>
      <vt:lpstr>Back Propagation in deep learning</vt:lpstr>
      <vt:lpstr>Back Propagation in deep learning</vt:lpstr>
      <vt:lpstr>Back Propagation in deep learning</vt:lpstr>
      <vt:lpstr>Back Propagation in deep learning (epoch)</vt:lpstr>
      <vt:lpstr>For further assistance  Visit Stack Exchange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Fahad Hussain</dc:creator>
  <cp:lastModifiedBy>Fahad Hussain</cp:lastModifiedBy>
  <cp:revision>358</cp:revision>
  <dcterms:created xsi:type="dcterms:W3CDTF">2019-11-05T08:22:51Z</dcterms:created>
  <dcterms:modified xsi:type="dcterms:W3CDTF">2019-12-23T08:22:01Z</dcterms:modified>
</cp:coreProperties>
</file>