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9" r:id="rId4"/>
    <p:sldId id="307" r:id="rId5"/>
    <p:sldId id="308" r:id="rId6"/>
    <p:sldId id="310" r:id="rId7"/>
    <p:sldId id="311" r:id="rId8"/>
    <p:sldId id="31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8" d="100"/>
          <a:sy n="88" d="100"/>
        </p:scale>
        <p:origin x="1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741581-C4A6-43B7-A212-170C6B70A2D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37889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3235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24082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42173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741581-C4A6-43B7-A212-170C6B70A2D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0442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741581-C4A6-43B7-A212-170C6B70A2D3}"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1779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741581-C4A6-43B7-A212-170C6B70A2D3}"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7237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41581-C4A6-43B7-A212-170C6B70A2D3}"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2708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1581-C4A6-43B7-A212-170C6B70A2D3}"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47071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78149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84635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41581-C4A6-43B7-A212-170C6B70A2D3}" type="datetimeFigureOut">
              <a:rPr lang="en-US" smtClean="0"/>
              <a:t>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78C1A-3B63-442D-B98F-F162A1F3FBFA}" type="slidenum">
              <a:rPr lang="en-US" smtClean="0"/>
              <a:t>‹#›</a:t>
            </a:fld>
            <a:endParaRPr lang="en-US"/>
          </a:p>
        </p:txBody>
      </p:sp>
    </p:spTree>
    <p:extLst>
      <p:ext uri="{BB962C8B-B14F-4D97-AF65-F5344CB8AC3E}">
        <p14:creationId xmlns:p14="http://schemas.microsoft.com/office/powerpoint/2010/main" val="2463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2581"/>
            <a:ext cx="11940989" cy="1376980"/>
          </a:xfrm>
        </p:spPr>
        <p:txBody>
          <a:bodyPr>
            <a:noAutofit/>
          </a:bodyPr>
          <a:lstStyle/>
          <a:p>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r>
              <a:rPr lang="en-US" sz="8000" b="1" i="1" dirty="0">
                <a:solidFill>
                  <a:srgbClr val="002060"/>
                </a:solidFill>
                <a:effectLst>
                  <a:outerShdw blurRad="38100" dist="38100" dir="2700000" algn="tl">
                    <a:srgbClr val="000000">
                      <a:alpha val="43137"/>
                    </a:srgbClr>
                  </a:outerShdw>
                </a:effectLst>
              </a:rPr>
              <a:t>Deep Learning from Scratch</a:t>
            </a:r>
            <a:endParaRPr lang="en-US" sz="9600" b="1" i="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505" y="3130476"/>
            <a:ext cx="11940989" cy="3576916"/>
          </a:xfrm>
        </p:spPr>
        <p:txBody>
          <a:bodyPr>
            <a:normAutofit fontScale="85000" lnSpcReduction="20000"/>
          </a:bodyPr>
          <a:lstStyle/>
          <a:p>
            <a:endParaRPr lang="en-US" dirty="0">
              <a:solidFill>
                <a:srgbClr val="7030A0"/>
              </a:solidFill>
            </a:endParaRPr>
          </a:p>
          <a:p>
            <a:r>
              <a:rPr lang="en-US" sz="3900" b="1" i="1" dirty="0">
                <a:solidFill>
                  <a:srgbClr val="7030A0"/>
                </a:solidFill>
              </a:rPr>
              <a:t>FAHAD HUSSAIN</a:t>
            </a:r>
          </a:p>
          <a:p>
            <a:r>
              <a:rPr lang="en-US" sz="3900" b="1" i="1" dirty="0">
                <a:solidFill>
                  <a:srgbClr val="7030A0"/>
                </a:solidFill>
              </a:rPr>
              <a:t>MCS, MSCS, DAE(CIT)</a:t>
            </a:r>
          </a:p>
          <a:p>
            <a:endParaRPr lang="en-US" dirty="0">
              <a:solidFill>
                <a:srgbClr val="7030A0"/>
              </a:solidFill>
            </a:endParaRPr>
          </a:p>
          <a:p>
            <a:r>
              <a:rPr lang="en-US" sz="3000" b="1" i="1" dirty="0">
                <a:solidFill>
                  <a:srgbClr val="7030A0"/>
                </a:solidFill>
              </a:rPr>
              <a:t>Computer Science Instructor </a:t>
            </a:r>
            <a:r>
              <a:rPr lang="en-US" sz="2800" dirty="0">
                <a:solidFill>
                  <a:srgbClr val="7030A0"/>
                </a:solidFill>
              </a:rPr>
              <a:t>of well known international Center</a:t>
            </a:r>
          </a:p>
          <a:p>
            <a:r>
              <a:rPr lang="en-US" sz="2800" dirty="0">
                <a:solidFill>
                  <a:srgbClr val="7030A0"/>
                </a:solidFill>
              </a:rPr>
              <a:t>Also, </a:t>
            </a:r>
            <a:r>
              <a:rPr lang="en-US" sz="2800" b="1" dirty="0">
                <a:solidFill>
                  <a:srgbClr val="7030A0"/>
                </a:solidFill>
                <a:effectLst>
                  <a:outerShdw blurRad="38100" dist="38100" dir="2700000" algn="tl">
                    <a:srgbClr val="000000">
                      <a:alpha val="43137"/>
                    </a:srgbClr>
                  </a:outerShdw>
                </a:effectLst>
              </a:rPr>
              <a:t>Machine Learning and Deep learning </a:t>
            </a:r>
            <a:r>
              <a:rPr lang="en-US" sz="2800" dirty="0">
                <a:solidFill>
                  <a:srgbClr val="7030A0"/>
                </a:solidFill>
              </a:rPr>
              <a:t>Practitioner</a:t>
            </a:r>
          </a:p>
          <a:p>
            <a:endParaRPr lang="en-US" dirty="0">
              <a:solidFill>
                <a:srgbClr val="7030A0"/>
              </a:solidFill>
            </a:endParaRPr>
          </a:p>
          <a:p>
            <a:r>
              <a:rPr lang="en-US" sz="2600" b="1" dirty="0">
                <a:solidFill>
                  <a:schemeClr val="accent6"/>
                </a:solidFill>
              </a:rPr>
              <a:t>For further assistance, code and slide     </a:t>
            </a:r>
            <a:r>
              <a:rPr lang="en-US" sz="2600" b="1" dirty="0">
                <a:solidFill>
                  <a:schemeClr val="accent6"/>
                </a:solidFill>
                <a:hlinkClick r:id="rId2"/>
              </a:rPr>
              <a:t>https://fahadhussaincs.blogspot.com/</a:t>
            </a:r>
            <a:endParaRPr lang="en-US" sz="2600" b="1" dirty="0">
              <a:solidFill>
                <a:schemeClr val="accent6"/>
              </a:solidFill>
            </a:endParaRPr>
          </a:p>
          <a:p>
            <a:r>
              <a:rPr lang="en-US" sz="2600" b="1" dirty="0">
                <a:solidFill>
                  <a:schemeClr val="accent6"/>
                </a:solidFill>
              </a:rPr>
              <a:t>YouTube Channel : </a:t>
            </a:r>
            <a:r>
              <a:rPr lang="en-US" sz="2800" dirty="0">
                <a:hlinkClick r:id="rId3"/>
              </a:rPr>
              <a:t>https://www.youtube.com/fahadhussaintutorial</a:t>
            </a:r>
            <a:endParaRPr lang="en-US" sz="2600" b="1" dirty="0">
              <a:solidFill>
                <a:schemeClr val="accent6"/>
              </a:solidFill>
            </a:endParaRPr>
          </a:p>
          <a:p>
            <a:endParaRPr lang="en-US" sz="2600" b="1" dirty="0">
              <a:solidFill>
                <a:schemeClr val="accent6"/>
              </a:solidFill>
            </a:endParaRPr>
          </a:p>
          <a:p>
            <a:endParaRPr lang="en-US" dirty="0">
              <a:solidFill>
                <a:srgbClr val="7030A0"/>
              </a:solidFill>
            </a:endParaRPr>
          </a:p>
        </p:txBody>
      </p:sp>
      <p:sp>
        <p:nvSpPr>
          <p:cNvPr id="4" name="TextBox 3">
            <a:extLst>
              <a:ext uri="{FF2B5EF4-FFF2-40B4-BE49-F238E27FC236}">
                <a16:creationId xmlns:a16="http://schemas.microsoft.com/office/drawing/2014/main" id="{ACB9E6F0-3039-4FF3-85BF-CECC30387444}"/>
              </a:ext>
            </a:extLst>
          </p:cNvPr>
          <p:cNvSpPr txBox="1"/>
          <p:nvPr/>
        </p:nvSpPr>
        <p:spPr>
          <a:xfrm>
            <a:off x="3790279" y="2377441"/>
            <a:ext cx="4371191" cy="769441"/>
          </a:xfrm>
          <a:prstGeom prst="rect">
            <a:avLst/>
          </a:prstGeom>
          <a:noFill/>
        </p:spPr>
        <p:txBody>
          <a:bodyPr wrap="square" rtlCol="0">
            <a:spAutoFit/>
          </a:bodyPr>
          <a:lstStyle/>
          <a:p>
            <a:r>
              <a:rPr lang="en-US" sz="4400" b="1" i="1" u="sng" dirty="0">
                <a:solidFill>
                  <a:srgbClr val="C00000"/>
                </a:solidFill>
                <a:effectLst>
                  <a:outerShdw blurRad="38100" dist="38100" dir="2700000" algn="tl">
                    <a:srgbClr val="000000">
                      <a:alpha val="43137"/>
                    </a:srgbClr>
                  </a:outerShdw>
                </a:effectLst>
              </a:rPr>
              <a:t>Theory + Practical </a:t>
            </a:r>
          </a:p>
        </p:txBody>
      </p:sp>
    </p:spTree>
    <p:extLst>
      <p:ext uri="{BB962C8B-B14F-4D97-AF65-F5344CB8AC3E}">
        <p14:creationId xmlns:p14="http://schemas.microsoft.com/office/powerpoint/2010/main" val="185859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915" y="43032"/>
            <a:ext cx="10654169" cy="877950"/>
          </a:xfrm>
        </p:spPr>
        <p:txBody>
          <a:bodyPr>
            <a:noAutofit/>
          </a:bodyPr>
          <a:lstStyle/>
          <a:p>
            <a:r>
              <a:rPr lang="en-US" sz="5400" b="1" dirty="0">
                <a:solidFill>
                  <a:srgbClr val="7030A0"/>
                </a:solidFill>
              </a:rPr>
              <a:t>Different types of Neural Network</a:t>
            </a:r>
            <a:endParaRPr lang="en-US" sz="5400" b="1"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4" name="Rectangle 3">
            <a:extLst>
              <a:ext uri="{FF2B5EF4-FFF2-40B4-BE49-F238E27FC236}">
                <a16:creationId xmlns:a16="http://schemas.microsoft.com/office/drawing/2014/main" id="{7F4480C2-7C70-4E1C-B9A5-8C6246700C58}"/>
              </a:ext>
            </a:extLst>
          </p:cNvPr>
          <p:cNvSpPr/>
          <p:nvPr/>
        </p:nvSpPr>
        <p:spPr>
          <a:xfrm>
            <a:off x="322601" y="1410839"/>
            <a:ext cx="11869399" cy="3785652"/>
          </a:xfrm>
          <a:prstGeom prst="rect">
            <a:avLst/>
          </a:prstGeom>
        </p:spPr>
        <p:txBody>
          <a:bodyPr wrap="square">
            <a:spAutoFit/>
          </a:bodyPr>
          <a:lstStyle/>
          <a:p>
            <a:pPr marL="571500" indent="-571500">
              <a:buFont typeface="Arial" panose="020B0604020202020204" pitchFamily="34" charset="0"/>
              <a:buChar char="•"/>
            </a:pPr>
            <a:r>
              <a:rPr lang="en-US" sz="4000" dirty="0"/>
              <a:t>Perceptron (Multilayer Perceptron) &amp; ANN</a:t>
            </a:r>
          </a:p>
          <a:p>
            <a:pPr marL="571500" indent="-571500">
              <a:buFont typeface="Arial" panose="020B0604020202020204" pitchFamily="34" charset="0"/>
              <a:buChar char="•"/>
            </a:pPr>
            <a:r>
              <a:rPr lang="en-US" sz="4000" dirty="0"/>
              <a:t>Feedforward Neural Network – Artificial Neuron</a:t>
            </a:r>
          </a:p>
          <a:p>
            <a:pPr marL="571500" indent="-571500">
              <a:buFont typeface="Arial" panose="020B0604020202020204" pitchFamily="34" charset="0"/>
              <a:buChar char="•"/>
            </a:pPr>
            <a:r>
              <a:rPr lang="en-US" sz="4000" dirty="0"/>
              <a:t>Radial Basis Function Neural Network</a:t>
            </a:r>
          </a:p>
          <a:p>
            <a:pPr marL="571500" indent="-571500">
              <a:buFont typeface="Arial" panose="020B0604020202020204" pitchFamily="34" charset="0"/>
              <a:buChar char="•"/>
            </a:pPr>
            <a:r>
              <a:rPr lang="en-US" sz="4000" dirty="0"/>
              <a:t>Convolutional Neural Network</a:t>
            </a:r>
          </a:p>
          <a:p>
            <a:pPr marL="571500" indent="-571500">
              <a:buFont typeface="Arial" panose="020B0604020202020204" pitchFamily="34" charset="0"/>
              <a:buChar char="•"/>
            </a:pPr>
            <a:r>
              <a:rPr lang="en-US" sz="4000" dirty="0"/>
              <a:t>Recurrent Neural Network(RNN) –</a:t>
            </a:r>
          </a:p>
          <a:p>
            <a:r>
              <a:rPr lang="en-US" sz="4000" dirty="0"/>
              <a:t>			Long Short Term Memory</a:t>
            </a:r>
          </a:p>
        </p:txBody>
      </p:sp>
    </p:spTree>
    <p:extLst>
      <p:ext uri="{BB962C8B-B14F-4D97-AF65-F5344CB8AC3E}">
        <p14:creationId xmlns:p14="http://schemas.microsoft.com/office/powerpoint/2010/main" val="137626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8156" y="43032"/>
            <a:ext cx="10654169" cy="619768"/>
          </a:xfrm>
        </p:spPr>
        <p:txBody>
          <a:bodyPr>
            <a:noAutofit/>
          </a:bodyPr>
          <a:lstStyle/>
          <a:p>
            <a:r>
              <a:rPr lang="en-US" sz="4800" b="1" dirty="0">
                <a:solidFill>
                  <a:schemeClr val="accent4"/>
                </a:solidFill>
                <a:effectLst>
                  <a:outerShdw blurRad="38100" dist="38100" dir="2700000" algn="tl">
                    <a:srgbClr val="000000">
                      <a:alpha val="43137"/>
                    </a:srgbClr>
                  </a:outerShdw>
                </a:effectLst>
              </a:rPr>
              <a:t>Perceptron (Multilayer Perceptron) &amp; ANN</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4" name="AutoShape 2" descr="Types of Neural Networks Source analyticsindiamag.com">
            <a:extLst>
              <a:ext uri="{FF2B5EF4-FFF2-40B4-BE49-F238E27FC236}">
                <a16:creationId xmlns:a16="http://schemas.microsoft.com/office/drawing/2014/main" id="{08D31DCD-35C6-4BE8-8A73-C82F199A2518}"/>
              </a:ext>
            </a:extLst>
          </p:cNvPr>
          <p:cNvSpPr>
            <a:spLocks noChangeAspect="1" noChangeArrowheads="1"/>
          </p:cNvSpPr>
          <p:nvPr/>
        </p:nvSpPr>
        <p:spPr bwMode="auto">
          <a:xfrm>
            <a:off x="2286000" y="571500"/>
            <a:ext cx="7620000" cy="571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F60E289F-7F08-4426-A754-A7D6FC917172}"/>
              </a:ext>
            </a:extLst>
          </p:cNvPr>
          <p:cNvSpPr/>
          <p:nvPr/>
        </p:nvSpPr>
        <p:spPr>
          <a:xfrm>
            <a:off x="114747" y="571500"/>
            <a:ext cx="11940989" cy="1015663"/>
          </a:xfrm>
          <a:prstGeom prst="rect">
            <a:avLst/>
          </a:prstGeom>
        </p:spPr>
        <p:txBody>
          <a:bodyPr wrap="square">
            <a:spAutoFit/>
          </a:bodyPr>
          <a:lstStyle/>
          <a:p>
            <a:r>
              <a:rPr lang="en-US" sz="2000" b="1" dirty="0"/>
              <a:t>A perceptron is a network with two layers, one input and one output. ... Artificial neural network, which has input layer, output layer, and two or more trainable weight layers (</a:t>
            </a:r>
            <a:r>
              <a:rPr lang="en-US" sz="2000" b="1" dirty="0" err="1"/>
              <a:t>constisting</a:t>
            </a:r>
            <a:r>
              <a:rPr lang="en-US" sz="2000" b="1" dirty="0"/>
              <a:t> of </a:t>
            </a:r>
            <a:r>
              <a:rPr lang="en-US" sz="2000" b="1" dirty="0" err="1"/>
              <a:t>Perceptrons</a:t>
            </a:r>
            <a:r>
              <a:rPr lang="en-US" sz="2000" b="1" dirty="0"/>
              <a:t>) is called multilayer perceptron or MLP</a:t>
            </a:r>
          </a:p>
        </p:txBody>
      </p:sp>
      <p:pic>
        <p:nvPicPr>
          <p:cNvPr id="9" name="Picture 8">
            <a:extLst>
              <a:ext uri="{FF2B5EF4-FFF2-40B4-BE49-F238E27FC236}">
                <a16:creationId xmlns:a16="http://schemas.microsoft.com/office/drawing/2014/main" id="{33B0EF06-E76C-473A-8DA9-7B9FEAA4F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68" y="1550347"/>
            <a:ext cx="5276481" cy="2528368"/>
          </a:xfrm>
          <a:prstGeom prst="rect">
            <a:avLst/>
          </a:prstGeom>
        </p:spPr>
      </p:pic>
      <p:pic>
        <p:nvPicPr>
          <p:cNvPr id="11" name="Picture 10">
            <a:extLst>
              <a:ext uri="{FF2B5EF4-FFF2-40B4-BE49-F238E27FC236}">
                <a16:creationId xmlns:a16="http://schemas.microsoft.com/office/drawing/2014/main" id="{1D8949AE-8CA8-4FC0-8A3A-3DDE8C5375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619" y="1243391"/>
            <a:ext cx="4092138" cy="2878804"/>
          </a:xfrm>
          <a:prstGeom prst="rect">
            <a:avLst/>
          </a:prstGeom>
        </p:spPr>
      </p:pic>
      <p:pic>
        <p:nvPicPr>
          <p:cNvPr id="13" name="Picture 12">
            <a:extLst>
              <a:ext uri="{FF2B5EF4-FFF2-40B4-BE49-F238E27FC236}">
                <a16:creationId xmlns:a16="http://schemas.microsoft.com/office/drawing/2014/main" id="{1912CE7F-1369-49D9-9859-269A0F3A16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6465" y="2947027"/>
            <a:ext cx="4401587" cy="3042804"/>
          </a:xfrm>
          <a:prstGeom prst="rect">
            <a:avLst/>
          </a:prstGeom>
        </p:spPr>
      </p:pic>
      <p:sp>
        <p:nvSpPr>
          <p:cNvPr id="14" name="Arrow: Left-Right 13">
            <a:extLst>
              <a:ext uri="{FF2B5EF4-FFF2-40B4-BE49-F238E27FC236}">
                <a16:creationId xmlns:a16="http://schemas.microsoft.com/office/drawing/2014/main" id="{8A0E0C73-2A41-4D14-BE4F-952F9243A604}"/>
              </a:ext>
            </a:extLst>
          </p:cNvPr>
          <p:cNvSpPr/>
          <p:nvPr/>
        </p:nvSpPr>
        <p:spPr>
          <a:xfrm>
            <a:off x="5464549" y="2295366"/>
            <a:ext cx="1655621" cy="5028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endParaRPr lang="en-US" b="1">
              <a:ln/>
              <a:solidFill>
                <a:schemeClr val="accent2"/>
              </a:solidFill>
              <a:effectLst>
                <a:glow rad="101600">
                  <a:schemeClr val="accent2">
                    <a:satMod val="175000"/>
                    <a:alpha val="40000"/>
                  </a:schemeClr>
                </a:glow>
              </a:effectLst>
            </a:endParaRPr>
          </a:p>
        </p:txBody>
      </p:sp>
      <p:sp>
        <p:nvSpPr>
          <p:cNvPr id="15" name="Arrow: Left-Right 14">
            <a:extLst>
              <a:ext uri="{FF2B5EF4-FFF2-40B4-BE49-F238E27FC236}">
                <a16:creationId xmlns:a16="http://schemas.microsoft.com/office/drawing/2014/main" id="{EB454F26-C5E6-4519-B11C-6901C883C352}"/>
              </a:ext>
            </a:extLst>
          </p:cNvPr>
          <p:cNvSpPr/>
          <p:nvPr/>
        </p:nvSpPr>
        <p:spPr>
          <a:xfrm rot="19676532">
            <a:off x="7184811" y="3797578"/>
            <a:ext cx="902545" cy="5028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endParaRPr lang="en-US" b="1">
              <a:ln/>
              <a:solidFill>
                <a:schemeClr val="accent2"/>
              </a:solidFill>
              <a:effectLst>
                <a:glow rad="101600">
                  <a:schemeClr val="accent2">
                    <a:satMod val="175000"/>
                    <a:alpha val="40000"/>
                  </a:schemeClr>
                </a:glow>
              </a:effectLst>
            </a:endParaRPr>
          </a:p>
        </p:txBody>
      </p:sp>
    </p:spTree>
    <p:extLst>
      <p:ext uri="{BB962C8B-B14F-4D97-AF65-F5344CB8AC3E}">
        <p14:creationId xmlns:p14="http://schemas.microsoft.com/office/powerpoint/2010/main" val="323377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8156" y="43032"/>
            <a:ext cx="10654169" cy="619768"/>
          </a:xfrm>
        </p:spPr>
        <p:txBody>
          <a:bodyPr>
            <a:noAutofit/>
          </a:bodyPr>
          <a:lstStyle/>
          <a:p>
            <a:r>
              <a:rPr lang="en-US" sz="4800" b="1" dirty="0">
                <a:solidFill>
                  <a:srgbClr val="FFC000"/>
                </a:solidFill>
              </a:rPr>
              <a:t>Feedforward Neural Network</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Rectangle 4">
            <a:extLst>
              <a:ext uri="{FF2B5EF4-FFF2-40B4-BE49-F238E27FC236}">
                <a16:creationId xmlns:a16="http://schemas.microsoft.com/office/drawing/2014/main" id="{04DDFBE3-37CF-45BF-97D4-0AF7D2035D09}"/>
              </a:ext>
            </a:extLst>
          </p:cNvPr>
          <p:cNvSpPr/>
          <p:nvPr/>
        </p:nvSpPr>
        <p:spPr>
          <a:xfrm>
            <a:off x="0" y="596168"/>
            <a:ext cx="12192000" cy="3046988"/>
          </a:xfrm>
          <a:prstGeom prst="rect">
            <a:avLst/>
          </a:prstGeom>
        </p:spPr>
        <p:txBody>
          <a:bodyPr wrap="square">
            <a:spAutoFit/>
          </a:bodyPr>
          <a:lstStyle/>
          <a:p>
            <a:pPr algn="just"/>
            <a:r>
              <a:rPr lang="en-US" sz="2400" dirty="0"/>
              <a:t>	It is one of the simplest types of artificial neural networks. In a feedforward neural network, the data passes through different input nodes until it reaches the output node. In other words, the data moves in only one direction from the first range until it reaches the output node. It is also known as a front propagating wave which is usually obtained using a graded activation function. Unlike more complex types of neural networks, backpropagation and data move in only one direction. A feedforward neural network may consist of a single layer or may contain hidden layers. In a </a:t>
            </a:r>
            <a:r>
              <a:rPr lang="en-US" sz="2400" dirty="0" err="1"/>
              <a:t>feedful</a:t>
            </a:r>
            <a:r>
              <a:rPr lang="en-US" sz="2400" dirty="0"/>
              <a:t> neural network, the products of the inputs and their weights are calculated. This is then fed to the output.</a:t>
            </a:r>
          </a:p>
        </p:txBody>
      </p:sp>
      <p:pic>
        <p:nvPicPr>
          <p:cNvPr id="7" name="Picture 6">
            <a:extLst>
              <a:ext uri="{FF2B5EF4-FFF2-40B4-BE49-F238E27FC236}">
                <a16:creationId xmlns:a16="http://schemas.microsoft.com/office/drawing/2014/main" id="{E7DF6EA5-F2D5-4B05-83F2-8E9CB1002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3116" y="3238990"/>
            <a:ext cx="5177566" cy="2817565"/>
          </a:xfrm>
          <a:prstGeom prst="rect">
            <a:avLst/>
          </a:prstGeom>
        </p:spPr>
      </p:pic>
      <p:sp>
        <p:nvSpPr>
          <p:cNvPr id="4" name="Rectangle 3">
            <a:extLst>
              <a:ext uri="{FF2B5EF4-FFF2-40B4-BE49-F238E27FC236}">
                <a16:creationId xmlns:a16="http://schemas.microsoft.com/office/drawing/2014/main" id="{01D58F07-F686-4C07-96DF-A9A06CF3CD32}"/>
              </a:ext>
            </a:extLst>
          </p:cNvPr>
          <p:cNvSpPr/>
          <p:nvPr/>
        </p:nvSpPr>
        <p:spPr>
          <a:xfrm>
            <a:off x="0" y="3909641"/>
            <a:ext cx="5748171" cy="2062103"/>
          </a:xfrm>
          <a:prstGeom prst="rect">
            <a:avLst/>
          </a:prstGeom>
        </p:spPr>
        <p:txBody>
          <a:bodyPr wrap="square">
            <a:spAutoFit/>
          </a:bodyPr>
          <a:lstStyle/>
          <a:p>
            <a:r>
              <a:rPr lang="en-US" sz="2400" b="1" dirty="0">
                <a:solidFill>
                  <a:schemeClr val="accent6">
                    <a:lumMod val="50000"/>
                  </a:schemeClr>
                </a:solidFill>
                <a:latin typeface="Arial" panose="020B0604020202020204" pitchFamily="34" charset="0"/>
              </a:rPr>
              <a:t>whereas</a:t>
            </a:r>
          </a:p>
          <a:p>
            <a:r>
              <a:rPr lang="en-US" sz="2400" b="1" dirty="0">
                <a:solidFill>
                  <a:schemeClr val="accent6">
                    <a:lumMod val="50000"/>
                  </a:schemeClr>
                </a:solidFill>
                <a:latin typeface="Arial" panose="020B0604020202020204" pitchFamily="34" charset="0"/>
              </a:rPr>
              <a:t>Backpropagation</a:t>
            </a:r>
            <a:r>
              <a:rPr lang="en-US" sz="2000" dirty="0">
                <a:solidFill>
                  <a:schemeClr val="accent6">
                    <a:lumMod val="50000"/>
                  </a:schemeClr>
                </a:solidFill>
                <a:latin typeface="Arial" panose="020B0604020202020204" pitchFamily="34" charset="0"/>
              </a:rPr>
              <a:t> is a </a:t>
            </a:r>
            <a:r>
              <a:rPr lang="en-US" sz="2000" b="1" dirty="0">
                <a:solidFill>
                  <a:schemeClr val="accent6">
                    <a:lumMod val="50000"/>
                  </a:schemeClr>
                </a:solidFill>
                <a:latin typeface="Arial" panose="020B0604020202020204" pitchFamily="34" charset="0"/>
              </a:rPr>
              <a:t>training algorithm</a:t>
            </a:r>
            <a:r>
              <a:rPr lang="en-US" sz="2000" dirty="0">
                <a:solidFill>
                  <a:schemeClr val="accent6">
                    <a:lumMod val="50000"/>
                  </a:schemeClr>
                </a:solidFill>
                <a:latin typeface="Arial" panose="020B0604020202020204" pitchFamily="34" charset="0"/>
              </a:rPr>
              <a:t> consisting of 2 steps: </a:t>
            </a:r>
            <a:endParaRPr lang="en-US" sz="2000" dirty="0">
              <a:solidFill>
                <a:schemeClr val="accent6">
                  <a:lumMod val="50000"/>
                </a:schemeClr>
              </a:solidFill>
              <a:latin typeface="Ubuntu"/>
            </a:endParaRPr>
          </a:p>
          <a:p>
            <a:pPr fontAlgn="base">
              <a:buFont typeface="Arial" panose="020B0604020202020204" pitchFamily="34" charset="0"/>
              <a:buChar char="•"/>
            </a:pPr>
            <a:r>
              <a:rPr lang="en-US" sz="2000" b="1" dirty="0">
                <a:solidFill>
                  <a:schemeClr val="accent6">
                    <a:lumMod val="50000"/>
                  </a:schemeClr>
                </a:solidFill>
                <a:latin typeface="Arial" panose="020B0604020202020204" pitchFamily="34" charset="0"/>
              </a:rPr>
              <a:t>Feedforward</a:t>
            </a:r>
            <a:r>
              <a:rPr lang="en-US" sz="2000" dirty="0">
                <a:solidFill>
                  <a:schemeClr val="accent6">
                    <a:lumMod val="50000"/>
                  </a:schemeClr>
                </a:solidFill>
                <a:latin typeface="Arial" panose="020B0604020202020204" pitchFamily="34" charset="0"/>
              </a:rPr>
              <a:t> the values.</a:t>
            </a:r>
          </a:p>
          <a:p>
            <a:pPr fontAlgn="base">
              <a:buFont typeface="Arial" panose="020B0604020202020204" pitchFamily="34" charset="0"/>
              <a:buChar char="•"/>
            </a:pPr>
            <a:r>
              <a:rPr lang="en-US" sz="2000" b="1" dirty="0">
                <a:solidFill>
                  <a:schemeClr val="accent6">
                    <a:lumMod val="50000"/>
                  </a:schemeClr>
                </a:solidFill>
                <a:latin typeface="Arial" panose="020B0604020202020204" pitchFamily="34" charset="0"/>
              </a:rPr>
              <a:t>Calculate the error</a:t>
            </a:r>
            <a:r>
              <a:rPr lang="en-US" sz="2000" dirty="0">
                <a:solidFill>
                  <a:schemeClr val="accent6">
                    <a:lumMod val="50000"/>
                  </a:schemeClr>
                </a:solidFill>
                <a:latin typeface="Arial" panose="020B0604020202020204" pitchFamily="34" charset="0"/>
              </a:rPr>
              <a:t> and </a:t>
            </a:r>
            <a:r>
              <a:rPr lang="en-US" sz="2000" b="1" dirty="0">
                <a:solidFill>
                  <a:schemeClr val="accent6">
                    <a:lumMod val="50000"/>
                  </a:schemeClr>
                </a:solidFill>
                <a:latin typeface="Arial" panose="020B0604020202020204" pitchFamily="34" charset="0"/>
              </a:rPr>
              <a:t>propagate it back</a:t>
            </a:r>
            <a:r>
              <a:rPr lang="en-US" sz="2000" dirty="0">
                <a:solidFill>
                  <a:schemeClr val="accent6">
                    <a:lumMod val="50000"/>
                  </a:schemeClr>
                </a:solidFill>
                <a:latin typeface="Arial" panose="020B0604020202020204" pitchFamily="34" charset="0"/>
              </a:rPr>
              <a:t> to the earlier layers. </a:t>
            </a:r>
          </a:p>
        </p:txBody>
      </p:sp>
    </p:spTree>
    <p:extLst>
      <p:ext uri="{BB962C8B-B14F-4D97-AF65-F5344CB8AC3E}">
        <p14:creationId xmlns:p14="http://schemas.microsoft.com/office/powerpoint/2010/main" val="270786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8155" y="-60602"/>
            <a:ext cx="10654169" cy="619768"/>
          </a:xfrm>
        </p:spPr>
        <p:txBody>
          <a:bodyPr>
            <a:noAutofit/>
          </a:bodyPr>
          <a:lstStyle/>
          <a:p>
            <a:r>
              <a:rPr lang="en-US" sz="4000" b="1" dirty="0">
                <a:solidFill>
                  <a:schemeClr val="accent4"/>
                </a:solidFill>
                <a:effectLst>
                  <a:outerShdw blurRad="38100" dist="38100" dir="2700000" algn="tl">
                    <a:srgbClr val="000000">
                      <a:alpha val="43137"/>
                    </a:srgbClr>
                  </a:outerShdw>
                </a:effectLst>
              </a:rPr>
              <a:t>Radial Basis Function Neural Network</a:t>
            </a:r>
          </a:p>
        </p:txBody>
      </p:sp>
      <p:sp>
        <p:nvSpPr>
          <p:cNvPr id="5" name="Rectangle 4">
            <a:extLst>
              <a:ext uri="{FF2B5EF4-FFF2-40B4-BE49-F238E27FC236}">
                <a16:creationId xmlns:a16="http://schemas.microsoft.com/office/drawing/2014/main" id="{04DDFBE3-37CF-45BF-97D4-0AF7D2035D09}"/>
              </a:ext>
            </a:extLst>
          </p:cNvPr>
          <p:cNvSpPr/>
          <p:nvPr/>
        </p:nvSpPr>
        <p:spPr>
          <a:xfrm>
            <a:off x="0" y="381015"/>
            <a:ext cx="12192000" cy="4708981"/>
          </a:xfrm>
          <a:prstGeom prst="rect">
            <a:avLst/>
          </a:prstGeom>
        </p:spPr>
        <p:txBody>
          <a:bodyPr wrap="square">
            <a:spAutoFit/>
          </a:bodyPr>
          <a:lstStyle/>
          <a:p>
            <a:pPr algn="just"/>
            <a:r>
              <a:rPr lang="en-US" sz="2000" dirty="0"/>
              <a:t>A radial basis function (RBF) is a function that assigns a real value to each input from its domain (it is a real-value function), and the value produced by the RBF is always an absolute value; i.e. it is a measure of distance and cannot be negative.</a:t>
            </a:r>
          </a:p>
          <a:p>
            <a:pPr algn="just"/>
            <a:r>
              <a:rPr lang="en-US" sz="2000" b="1" i="1" dirty="0"/>
              <a:t>f(x) = f(||x||)</a:t>
            </a:r>
          </a:p>
          <a:p>
            <a:pPr algn="just"/>
            <a:endParaRPr lang="en-US" sz="2000" dirty="0"/>
          </a:p>
          <a:p>
            <a:pPr algn="just"/>
            <a:r>
              <a:rPr lang="en-US" sz="2000" dirty="0"/>
              <a:t>	Euclidean distance, the straight-line distance between two points in Euclidean space, is typically used. Radial basis functions are used to approximate functions, much as neural networks act as function approximators.</a:t>
            </a:r>
          </a:p>
          <a:p>
            <a:pPr algn="just"/>
            <a:r>
              <a:rPr lang="en-US" sz="2000" dirty="0"/>
              <a:t>RBF network represents a radial basis function network. The radial basis functions act as activation functions.</a:t>
            </a:r>
          </a:p>
          <a:p>
            <a:pPr algn="just"/>
            <a:r>
              <a:rPr lang="en-US" sz="2000" dirty="0"/>
              <a:t>The approximant f(x) is differentiable with respect to the weights W, which are learned using iterative updater methods coming among neural networks.	</a:t>
            </a:r>
          </a:p>
          <a:p>
            <a:pPr algn="just"/>
            <a:endParaRPr lang="en-US" sz="2000" dirty="0"/>
          </a:p>
          <a:p>
            <a:pPr algn="just"/>
            <a:r>
              <a:rPr lang="en-US" sz="2000" dirty="0"/>
              <a:t>	Radial basis function neural networks are extensively applied in power restoration systems. In recent decades, power systems have become larger and more complex.</a:t>
            </a:r>
          </a:p>
          <a:p>
            <a:pPr algn="just"/>
            <a:r>
              <a:rPr lang="en-US" sz="2000" b="1" dirty="0">
                <a:solidFill>
                  <a:schemeClr val="accent6"/>
                </a:solidFill>
              </a:rPr>
              <a:t>This increases the risk of blackout. This neural network is used in power restoration systems to restore power in the least amount of time.</a:t>
            </a:r>
          </a:p>
        </p:txBody>
      </p:sp>
      <p:sp>
        <p:nvSpPr>
          <p:cNvPr id="4" name="AutoShape 2" descr="Types of Neural Networks Source analyticsindiamag.com">
            <a:extLst>
              <a:ext uri="{FF2B5EF4-FFF2-40B4-BE49-F238E27FC236}">
                <a16:creationId xmlns:a16="http://schemas.microsoft.com/office/drawing/2014/main" id="{08D31DCD-35C6-4BE8-8A73-C82F199A2518}"/>
              </a:ext>
            </a:extLst>
          </p:cNvPr>
          <p:cNvSpPr>
            <a:spLocks noChangeAspect="1" noChangeArrowheads="1"/>
          </p:cNvSpPr>
          <p:nvPr/>
        </p:nvSpPr>
        <p:spPr bwMode="auto">
          <a:xfrm>
            <a:off x="2286000" y="571500"/>
            <a:ext cx="7620000" cy="571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Types of Neural Networks Source analyticsindiamag.com">
            <a:extLst>
              <a:ext uri="{FF2B5EF4-FFF2-40B4-BE49-F238E27FC236}">
                <a16:creationId xmlns:a16="http://schemas.microsoft.com/office/drawing/2014/main" id="{AF197D51-101B-4429-9397-FBE42C212C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0997" y="4722618"/>
            <a:ext cx="3664243" cy="2092350"/>
          </a:xfrm>
          <a:prstGeom prst="rect">
            <a:avLst/>
          </a:prstGeom>
          <a:noFill/>
          <a:ln>
            <a:noFill/>
          </a:ln>
        </p:spPr>
      </p:pic>
      <p:pic>
        <p:nvPicPr>
          <p:cNvPr id="8" name="Picture 7">
            <a:extLst>
              <a:ext uri="{FF2B5EF4-FFF2-40B4-BE49-F238E27FC236}">
                <a16:creationId xmlns:a16="http://schemas.microsoft.com/office/drawing/2014/main" id="{2EC9927F-5B5D-4544-9396-C4D9496D4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3891" y="4722618"/>
            <a:ext cx="3521332" cy="2033343"/>
          </a:xfrm>
          <a:prstGeom prst="rect">
            <a:avLst/>
          </a:prstGeom>
        </p:spPr>
      </p:pic>
    </p:spTree>
    <p:extLst>
      <p:ext uri="{BB962C8B-B14F-4D97-AF65-F5344CB8AC3E}">
        <p14:creationId xmlns:p14="http://schemas.microsoft.com/office/powerpoint/2010/main" val="24854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8156" y="43032"/>
            <a:ext cx="10654169" cy="619768"/>
          </a:xfrm>
        </p:spPr>
        <p:txBody>
          <a:bodyPr>
            <a:noAutofit/>
          </a:bodyPr>
          <a:lstStyle/>
          <a:p>
            <a:r>
              <a:rPr lang="en-US" sz="4800" b="1" dirty="0">
                <a:solidFill>
                  <a:schemeClr val="accent4"/>
                </a:solidFill>
                <a:effectLst>
                  <a:outerShdw blurRad="38100" dist="38100" dir="2700000" algn="tl">
                    <a:srgbClr val="000000">
                      <a:alpha val="43137"/>
                    </a:srgbClr>
                  </a:outerShdw>
                </a:effectLst>
              </a:rPr>
              <a:t>Convolutional Neural Network</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Rectangle 4">
            <a:extLst>
              <a:ext uri="{FF2B5EF4-FFF2-40B4-BE49-F238E27FC236}">
                <a16:creationId xmlns:a16="http://schemas.microsoft.com/office/drawing/2014/main" id="{04DDFBE3-37CF-45BF-97D4-0AF7D2035D09}"/>
              </a:ext>
            </a:extLst>
          </p:cNvPr>
          <p:cNvSpPr/>
          <p:nvPr/>
        </p:nvSpPr>
        <p:spPr>
          <a:xfrm>
            <a:off x="0" y="596168"/>
            <a:ext cx="11940989" cy="461665"/>
          </a:xfrm>
          <a:prstGeom prst="rect">
            <a:avLst/>
          </a:prstGeom>
        </p:spPr>
        <p:txBody>
          <a:bodyPr wrap="square">
            <a:spAutoFit/>
          </a:bodyPr>
          <a:lstStyle/>
          <a:p>
            <a:pPr algn="just"/>
            <a:r>
              <a:rPr lang="en-US" sz="2400" dirty="0"/>
              <a:t>	</a:t>
            </a:r>
          </a:p>
        </p:txBody>
      </p:sp>
      <p:sp>
        <p:nvSpPr>
          <p:cNvPr id="4" name="AutoShape 2" descr="Types of Neural Networks Source analyticsindiamag.com">
            <a:extLst>
              <a:ext uri="{FF2B5EF4-FFF2-40B4-BE49-F238E27FC236}">
                <a16:creationId xmlns:a16="http://schemas.microsoft.com/office/drawing/2014/main" id="{08D31DCD-35C6-4BE8-8A73-C82F199A2518}"/>
              </a:ext>
            </a:extLst>
          </p:cNvPr>
          <p:cNvSpPr>
            <a:spLocks noChangeAspect="1" noChangeArrowheads="1"/>
          </p:cNvSpPr>
          <p:nvPr/>
        </p:nvSpPr>
        <p:spPr bwMode="auto">
          <a:xfrm>
            <a:off x="2286000" y="571500"/>
            <a:ext cx="7620000" cy="571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040AA9A8-79CC-4BEB-BE15-D85DA90E3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941" y="2740275"/>
            <a:ext cx="11415752" cy="3240974"/>
          </a:xfrm>
          <a:prstGeom prst="rect">
            <a:avLst/>
          </a:prstGeom>
        </p:spPr>
      </p:pic>
      <p:sp>
        <p:nvSpPr>
          <p:cNvPr id="11" name="Rectangle 10">
            <a:extLst>
              <a:ext uri="{FF2B5EF4-FFF2-40B4-BE49-F238E27FC236}">
                <a16:creationId xmlns:a16="http://schemas.microsoft.com/office/drawing/2014/main" id="{ED29B1B3-3A77-4C4E-BDF6-BF64BAEEE0AD}"/>
              </a:ext>
            </a:extLst>
          </p:cNvPr>
          <p:cNvSpPr/>
          <p:nvPr/>
        </p:nvSpPr>
        <p:spPr>
          <a:xfrm>
            <a:off x="125505" y="510206"/>
            <a:ext cx="11940989" cy="3046988"/>
          </a:xfrm>
          <a:prstGeom prst="rect">
            <a:avLst/>
          </a:prstGeom>
        </p:spPr>
        <p:txBody>
          <a:bodyPr wrap="square">
            <a:spAutoFit/>
          </a:bodyPr>
          <a:lstStyle/>
          <a:p>
            <a:r>
              <a:rPr lang="en-US" sz="2400" dirty="0">
                <a:latin typeface="medium-content-serif-font"/>
              </a:rPr>
              <a:t>Convolutional Neural Networks (CNN) is one of the variants of neural networks used heavily in the field of Computer Vision. It derives its name from the type of hidden layers it consists of. The hidden layers of a CNN typically consist of convolutional layers, pooling layers, fully connected layers, and normalization layers. Here it simply means that instead of using the normal activation functions defined above, convolution and pooling functions are used as activation functions.</a:t>
            </a:r>
          </a:p>
          <a:p>
            <a:endParaRPr lang="en-US" sz="2400" dirty="0">
              <a:latin typeface="medium-content-serif-font"/>
            </a:endParaRPr>
          </a:p>
          <a:p>
            <a:endParaRPr lang="en-US" sz="2400" dirty="0"/>
          </a:p>
        </p:txBody>
      </p:sp>
    </p:spTree>
    <p:extLst>
      <p:ext uri="{BB962C8B-B14F-4D97-AF65-F5344CB8AC3E}">
        <p14:creationId xmlns:p14="http://schemas.microsoft.com/office/powerpoint/2010/main" val="358856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8156" y="43032"/>
            <a:ext cx="10654169" cy="619768"/>
          </a:xfrm>
        </p:spPr>
        <p:txBody>
          <a:bodyPr>
            <a:noAutofit/>
          </a:bodyPr>
          <a:lstStyle/>
          <a:p>
            <a:r>
              <a:rPr lang="en-US" sz="4800" b="1" dirty="0">
                <a:solidFill>
                  <a:schemeClr val="accent4"/>
                </a:solidFill>
                <a:effectLst>
                  <a:outerShdw blurRad="38100" dist="38100" dir="2700000" algn="tl">
                    <a:srgbClr val="000000">
                      <a:alpha val="43137"/>
                    </a:srgbClr>
                  </a:outerShdw>
                </a:effectLst>
              </a:rPr>
              <a:t>Recurrent Neural Network</a:t>
            </a: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Rectangle 4">
            <a:extLst>
              <a:ext uri="{FF2B5EF4-FFF2-40B4-BE49-F238E27FC236}">
                <a16:creationId xmlns:a16="http://schemas.microsoft.com/office/drawing/2014/main" id="{04DDFBE3-37CF-45BF-97D4-0AF7D2035D09}"/>
              </a:ext>
            </a:extLst>
          </p:cNvPr>
          <p:cNvSpPr/>
          <p:nvPr/>
        </p:nvSpPr>
        <p:spPr>
          <a:xfrm>
            <a:off x="0" y="596168"/>
            <a:ext cx="11940989" cy="2677656"/>
          </a:xfrm>
          <a:prstGeom prst="rect">
            <a:avLst/>
          </a:prstGeom>
        </p:spPr>
        <p:txBody>
          <a:bodyPr wrap="square">
            <a:spAutoFit/>
          </a:bodyPr>
          <a:lstStyle/>
          <a:p>
            <a:pPr algn="just"/>
            <a:r>
              <a:rPr lang="en-US" sz="2400" dirty="0"/>
              <a:t>	Recurrent Neural Network(RNN) are a type of Neural Network where the output from previous step are fed as input to the current step. In traditional neural networks, all the inputs and outputs are independent of each other, but in cases like when it is required to predict the next word of a sentence, the previous words are required and hence there is a need to remember the previous words. Thus RNN came into existence, which solved this issue with the help of a Hidden Layer. The main and most important feature of RNN is Hidden state, which remembers some information about a sequence.</a:t>
            </a:r>
          </a:p>
        </p:txBody>
      </p:sp>
      <p:sp>
        <p:nvSpPr>
          <p:cNvPr id="4" name="AutoShape 2" descr="Types of Neural Networks Source analyticsindiamag.com">
            <a:extLst>
              <a:ext uri="{FF2B5EF4-FFF2-40B4-BE49-F238E27FC236}">
                <a16:creationId xmlns:a16="http://schemas.microsoft.com/office/drawing/2014/main" id="{08D31DCD-35C6-4BE8-8A73-C82F199A2518}"/>
              </a:ext>
            </a:extLst>
          </p:cNvPr>
          <p:cNvSpPr>
            <a:spLocks noChangeAspect="1" noChangeArrowheads="1"/>
          </p:cNvSpPr>
          <p:nvPr/>
        </p:nvSpPr>
        <p:spPr bwMode="auto">
          <a:xfrm>
            <a:off x="2286000" y="571500"/>
            <a:ext cx="7620000" cy="571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3D602B0-2A7A-4D58-AA12-B4525ADF61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11" y="3186966"/>
            <a:ext cx="7620000" cy="2784717"/>
          </a:xfrm>
          <a:prstGeom prst="rect">
            <a:avLst/>
          </a:prstGeom>
        </p:spPr>
      </p:pic>
    </p:spTree>
    <p:extLst>
      <p:ext uri="{BB962C8B-B14F-4D97-AF65-F5344CB8AC3E}">
        <p14:creationId xmlns:p14="http://schemas.microsoft.com/office/powerpoint/2010/main" val="37996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TextBox 4">
            <a:extLst>
              <a:ext uri="{FF2B5EF4-FFF2-40B4-BE49-F238E27FC236}">
                <a16:creationId xmlns:a16="http://schemas.microsoft.com/office/drawing/2014/main" id="{85ADD4CF-6B7E-4CDB-8E9A-411679895EA6}"/>
              </a:ext>
            </a:extLst>
          </p:cNvPr>
          <p:cNvSpPr txBox="1"/>
          <p:nvPr/>
        </p:nvSpPr>
        <p:spPr>
          <a:xfrm>
            <a:off x="841721" y="2006088"/>
            <a:ext cx="10726272" cy="2646878"/>
          </a:xfrm>
          <a:prstGeom prst="rect">
            <a:avLst/>
          </a:prstGeom>
          <a:noFill/>
        </p:spPr>
        <p:txBody>
          <a:bodyPr wrap="square" rtlCol="0">
            <a:spAutoFit/>
          </a:bodyPr>
          <a:lstStyle/>
          <a:p>
            <a:r>
              <a:rPr lang="en-US" sz="16600" b="1" dirty="0">
                <a:solidFill>
                  <a:srgbClr val="7030A0"/>
                </a:solidFill>
              </a:rPr>
              <a:t>Thank You!</a:t>
            </a:r>
            <a:endParaRPr lang="en-US" sz="4000" b="1" dirty="0">
              <a:solidFill>
                <a:srgbClr val="7030A0"/>
              </a:solidFill>
            </a:endParaRPr>
          </a:p>
        </p:txBody>
      </p:sp>
    </p:spTree>
    <p:extLst>
      <p:ext uri="{BB962C8B-B14F-4D97-AF65-F5344CB8AC3E}">
        <p14:creationId xmlns:p14="http://schemas.microsoft.com/office/powerpoint/2010/main" val="2344864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27638</TotalTime>
  <Words>896</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medium-content-serif-font</vt:lpstr>
      <vt:lpstr>Ubuntu</vt:lpstr>
      <vt:lpstr>Office Theme</vt:lpstr>
      <vt:lpstr>   Deep Learning from Scratch</vt:lpstr>
      <vt:lpstr>Different types of Neural Network</vt:lpstr>
      <vt:lpstr>Perceptron (Multilayer Perceptron) &amp; ANN</vt:lpstr>
      <vt:lpstr>Feedforward Neural Network</vt:lpstr>
      <vt:lpstr>Radial Basis Function Neural Network</vt:lpstr>
      <vt:lpstr>Convolutional Neural Network</vt:lpstr>
      <vt:lpstr>Recurrent Neural 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Fahad Hussain</dc:creator>
  <cp:lastModifiedBy>Fahad Hussain</cp:lastModifiedBy>
  <cp:revision>471</cp:revision>
  <dcterms:created xsi:type="dcterms:W3CDTF">2019-11-05T08:22:51Z</dcterms:created>
  <dcterms:modified xsi:type="dcterms:W3CDTF">2020-01-09T09:56:26Z</dcterms:modified>
</cp:coreProperties>
</file>