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245A-1245-0187-BB80-DF56EE98B0DD}"/>
              </a:ext>
            </a:extLst>
          </p:cNvPr>
          <p:cNvSpPr>
            <a:spLocks noGrp="1"/>
          </p:cNvSpPr>
          <p:nvPr>
            <p:ph type="title"/>
          </p:nvPr>
        </p:nvSpPr>
        <p:spPr/>
        <p:txBody>
          <a:bodyPr>
            <a:normAutofit/>
          </a:bodyPr>
          <a:lstStyle/>
          <a:p>
            <a:r>
              <a:rPr lang="en-IN" sz="3600" b="1" i="0" dirty="0">
                <a:solidFill>
                  <a:srgbClr val="1A202C"/>
                </a:solidFill>
                <a:effectLst/>
                <a:latin typeface="circular"/>
              </a:rPr>
              <a:t>Storytelling Case Study: Airbnb, NYC</a:t>
            </a:r>
            <a:endParaRPr lang="en-IN" sz="3600" dirty="0"/>
          </a:p>
        </p:txBody>
      </p:sp>
      <p:sp>
        <p:nvSpPr>
          <p:cNvPr id="3" name="Subtitle 2">
            <a:extLst>
              <a:ext uri="{FF2B5EF4-FFF2-40B4-BE49-F238E27FC236}">
                <a16:creationId xmlns:a16="http://schemas.microsoft.com/office/drawing/2014/main" id="{DC1CAB8F-B5FF-4291-62D3-F65A5C6D32C0}"/>
              </a:ext>
            </a:extLst>
          </p:cNvPr>
          <p:cNvSpPr>
            <a:spLocks noGrp="1"/>
          </p:cNvSpPr>
          <p:nvPr>
            <p:ph idx="1"/>
          </p:nvPr>
        </p:nvSpPr>
        <p:spPr/>
        <p:txBody>
          <a:bodyPr/>
          <a:lstStyle/>
          <a:p>
            <a:r>
              <a:rPr lang="en-US" dirty="0"/>
              <a:t>By Sandeep Suman Pradhan</a:t>
            </a:r>
            <a:endParaRPr lang="en-IN" dirty="0"/>
          </a:p>
        </p:txBody>
      </p:sp>
    </p:spTree>
    <p:extLst>
      <p:ext uri="{BB962C8B-B14F-4D97-AF65-F5344CB8AC3E}">
        <p14:creationId xmlns:p14="http://schemas.microsoft.com/office/powerpoint/2010/main" val="175931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9420-C4D2-C28B-A7E7-FD4219F870C9}"/>
              </a:ext>
            </a:extLst>
          </p:cNvPr>
          <p:cNvSpPr txBox="1">
            <a:spLocks/>
          </p:cNvSpPr>
          <p:nvPr/>
        </p:nvSpPr>
        <p:spPr>
          <a:xfrm>
            <a:off x="1198710" y="79000"/>
            <a:ext cx="9607550" cy="496036"/>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Price variation </a:t>
            </a:r>
            <a:r>
              <a:rPr lang="en-US" dirty="0" err="1"/>
              <a:t>wrt</a:t>
            </a:r>
            <a:r>
              <a:rPr lang="en-US" dirty="0"/>
              <a:t> to room type and Neighborhood</a:t>
            </a:r>
            <a:endParaRPr lang="en-IN" dirty="0"/>
          </a:p>
        </p:txBody>
      </p:sp>
      <p:sp>
        <p:nvSpPr>
          <p:cNvPr id="4" name="TextBox 3">
            <a:extLst>
              <a:ext uri="{FF2B5EF4-FFF2-40B4-BE49-F238E27FC236}">
                <a16:creationId xmlns:a16="http://schemas.microsoft.com/office/drawing/2014/main" id="{BA76A5DA-41DC-B4F4-C58F-22830832BAB7}"/>
              </a:ext>
            </a:extLst>
          </p:cNvPr>
          <p:cNvSpPr txBox="1"/>
          <p:nvPr/>
        </p:nvSpPr>
        <p:spPr>
          <a:xfrm>
            <a:off x="0" y="1134686"/>
            <a:ext cx="5769204" cy="2308324"/>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800" dirty="0"/>
              <a:t>‘private rooms’ of Manhattan &amp; Brooklyn has the highest average. </a:t>
            </a:r>
          </a:p>
          <a:p>
            <a:pPr marL="285750" indent="-285750" algn="just">
              <a:buFont typeface="Arial" panose="020B0604020202020204" pitchFamily="34" charset="0"/>
              <a:buChar char="•"/>
            </a:pPr>
            <a:r>
              <a:rPr lang="en-IN" sz="1800" dirty="0"/>
              <a:t>‘Shared Room' type is the cheapest in Brooklyn with $50.5. </a:t>
            </a:r>
          </a:p>
          <a:p>
            <a:pPr marL="285750" indent="-285750" algn="just">
              <a:buFont typeface="Arial" panose="020B0604020202020204" pitchFamily="34" charset="0"/>
              <a:buChar char="•"/>
            </a:pPr>
            <a:endParaRPr lang="en-IN" sz="1800" dirty="0"/>
          </a:p>
        </p:txBody>
      </p:sp>
      <p:pic>
        <p:nvPicPr>
          <p:cNvPr id="5" name="Picture 4">
            <a:extLst>
              <a:ext uri="{FF2B5EF4-FFF2-40B4-BE49-F238E27FC236}">
                <a16:creationId xmlns:a16="http://schemas.microsoft.com/office/drawing/2014/main" id="{2035108B-82B1-70C3-810D-242C4D1D57B5}"/>
              </a:ext>
            </a:extLst>
          </p:cNvPr>
          <p:cNvPicPr>
            <a:picLocks noChangeAspect="1"/>
          </p:cNvPicPr>
          <p:nvPr/>
        </p:nvPicPr>
        <p:blipFill>
          <a:blip r:embed="rId2"/>
          <a:stretch>
            <a:fillRect/>
          </a:stretch>
        </p:blipFill>
        <p:spPr>
          <a:xfrm>
            <a:off x="5916185" y="575036"/>
            <a:ext cx="6193696" cy="5476972"/>
          </a:xfrm>
          <a:prstGeom prst="rect">
            <a:avLst/>
          </a:prstGeom>
        </p:spPr>
      </p:pic>
    </p:spTree>
    <p:extLst>
      <p:ext uri="{BB962C8B-B14F-4D97-AF65-F5344CB8AC3E}">
        <p14:creationId xmlns:p14="http://schemas.microsoft.com/office/powerpoint/2010/main" val="2964743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9420-C4D2-C28B-A7E7-FD4219F870C9}"/>
              </a:ext>
            </a:extLst>
          </p:cNvPr>
          <p:cNvSpPr txBox="1">
            <a:spLocks/>
          </p:cNvSpPr>
          <p:nvPr/>
        </p:nvSpPr>
        <p:spPr>
          <a:xfrm>
            <a:off x="1198710" y="79000"/>
            <a:ext cx="9607550" cy="496036"/>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Price variation </a:t>
            </a:r>
            <a:r>
              <a:rPr lang="en-US" dirty="0" err="1"/>
              <a:t>wrt</a:t>
            </a:r>
            <a:r>
              <a:rPr lang="en-US" dirty="0"/>
              <a:t> to room type and Neighborhood</a:t>
            </a:r>
            <a:endParaRPr lang="en-IN" dirty="0"/>
          </a:p>
        </p:txBody>
      </p:sp>
      <p:sp>
        <p:nvSpPr>
          <p:cNvPr id="4" name="TextBox 3">
            <a:extLst>
              <a:ext uri="{FF2B5EF4-FFF2-40B4-BE49-F238E27FC236}">
                <a16:creationId xmlns:a16="http://schemas.microsoft.com/office/drawing/2014/main" id="{BA76A5DA-41DC-B4F4-C58F-22830832BAB7}"/>
              </a:ext>
            </a:extLst>
          </p:cNvPr>
          <p:cNvSpPr txBox="1"/>
          <p:nvPr/>
        </p:nvSpPr>
        <p:spPr>
          <a:xfrm>
            <a:off x="0" y="1134686"/>
            <a:ext cx="5769204" cy="2308324"/>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a:p>
            <a:pPr algn="just"/>
            <a:endParaRPr lang="en-IN" sz="1800" dirty="0"/>
          </a:p>
        </p:txBody>
      </p:sp>
      <p:pic>
        <p:nvPicPr>
          <p:cNvPr id="3" name="Picture 2">
            <a:extLst>
              <a:ext uri="{FF2B5EF4-FFF2-40B4-BE49-F238E27FC236}">
                <a16:creationId xmlns:a16="http://schemas.microsoft.com/office/drawing/2014/main" id="{7F712B58-C862-E69F-5C3E-24080B5DD3ED}"/>
              </a:ext>
            </a:extLst>
          </p:cNvPr>
          <p:cNvPicPr>
            <a:picLocks noChangeAspect="1"/>
          </p:cNvPicPr>
          <p:nvPr/>
        </p:nvPicPr>
        <p:blipFill>
          <a:blip r:embed="rId2"/>
          <a:stretch>
            <a:fillRect/>
          </a:stretch>
        </p:blipFill>
        <p:spPr>
          <a:xfrm>
            <a:off x="6192600" y="870924"/>
            <a:ext cx="5705269" cy="5116151"/>
          </a:xfrm>
          <a:prstGeom prst="rect">
            <a:avLst/>
          </a:prstGeom>
        </p:spPr>
      </p:pic>
    </p:spTree>
    <p:extLst>
      <p:ext uri="{BB962C8B-B14F-4D97-AF65-F5344CB8AC3E}">
        <p14:creationId xmlns:p14="http://schemas.microsoft.com/office/powerpoint/2010/main" val="587953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9420-C4D2-C28B-A7E7-FD4219F870C9}"/>
              </a:ext>
            </a:extLst>
          </p:cNvPr>
          <p:cNvSpPr txBox="1">
            <a:spLocks/>
          </p:cNvSpPr>
          <p:nvPr/>
        </p:nvSpPr>
        <p:spPr>
          <a:xfrm>
            <a:off x="1198710" y="79000"/>
            <a:ext cx="9607550" cy="496036"/>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Price variation </a:t>
            </a:r>
            <a:r>
              <a:rPr lang="en-US" dirty="0" err="1"/>
              <a:t>wrt</a:t>
            </a:r>
            <a:r>
              <a:rPr lang="en-US" dirty="0"/>
              <a:t> to room type and Neighborhood</a:t>
            </a:r>
            <a:endParaRPr lang="en-IN" dirty="0"/>
          </a:p>
        </p:txBody>
      </p:sp>
      <p:sp>
        <p:nvSpPr>
          <p:cNvPr id="4" name="TextBox 3">
            <a:extLst>
              <a:ext uri="{FF2B5EF4-FFF2-40B4-BE49-F238E27FC236}">
                <a16:creationId xmlns:a16="http://schemas.microsoft.com/office/drawing/2014/main" id="{BA76A5DA-41DC-B4F4-C58F-22830832BAB7}"/>
              </a:ext>
            </a:extLst>
          </p:cNvPr>
          <p:cNvSpPr txBox="1"/>
          <p:nvPr/>
        </p:nvSpPr>
        <p:spPr>
          <a:xfrm>
            <a:off x="0" y="1134686"/>
            <a:ext cx="5769204"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800" dirty="0"/>
              <a:t>Harlem from Manhattan got the highest no of reviews followed by Hell’s kitchen.</a:t>
            </a:r>
            <a:endParaRPr lang="en-IN" sz="1800" dirty="0"/>
          </a:p>
          <a:p>
            <a:pPr marL="285750" indent="-285750" algn="just">
              <a:buFont typeface="Arial" panose="020B0604020202020204" pitchFamily="34" charset="0"/>
              <a:buChar char="•"/>
            </a:pPr>
            <a:r>
              <a:rPr lang="en-IN" sz="1800" dirty="0"/>
              <a:t>The higher number of customer reviews imply higher satisfaction in these localities.</a:t>
            </a:r>
          </a:p>
          <a:p>
            <a:pPr algn="just"/>
            <a:endParaRPr lang="en-IN" sz="1800" dirty="0"/>
          </a:p>
        </p:txBody>
      </p:sp>
      <p:pic>
        <p:nvPicPr>
          <p:cNvPr id="6" name="Picture 5">
            <a:extLst>
              <a:ext uri="{FF2B5EF4-FFF2-40B4-BE49-F238E27FC236}">
                <a16:creationId xmlns:a16="http://schemas.microsoft.com/office/drawing/2014/main" id="{01340E9F-EBC2-3ED5-8D5D-316197EE14EB}"/>
              </a:ext>
            </a:extLst>
          </p:cNvPr>
          <p:cNvPicPr>
            <a:picLocks noChangeAspect="1"/>
          </p:cNvPicPr>
          <p:nvPr/>
        </p:nvPicPr>
        <p:blipFill>
          <a:blip r:embed="rId2"/>
          <a:stretch>
            <a:fillRect/>
          </a:stretch>
        </p:blipFill>
        <p:spPr>
          <a:xfrm>
            <a:off x="6023728" y="723665"/>
            <a:ext cx="6168272" cy="5410669"/>
          </a:xfrm>
          <a:prstGeom prst="rect">
            <a:avLst/>
          </a:prstGeom>
        </p:spPr>
      </p:pic>
    </p:spTree>
    <p:extLst>
      <p:ext uri="{BB962C8B-B14F-4D97-AF65-F5344CB8AC3E}">
        <p14:creationId xmlns:p14="http://schemas.microsoft.com/office/powerpoint/2010/main" val="68793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D80A-5C6B-EAE0-4EFA-56D114A135F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6BE276E-93EA-C06F-8385-686E3DBDE8F3}"/>
              </a:ext>
            </a:extLst>
          </p:cNvPr>
          <p:cNvSpPr>
            <a:spLocks noGrp="1"/>
          </p:cNvSpPr>
          <p:nvPr>
            <p:ph idx="1"/>
          </p:nvPr>
        </p:nvSpPr>
        <p:spPr/>
        <p:txBody>
          <a:bodyPr/>
          <a:lstStyle/>
          <a:p>
            <a:pPr algn="just"/>
            <a:r>
              <a:rPr lang="en-IN" sz="2000" dirty="0"/>
              <a:t>Airbnb is an online platform where people can rent their unused spaces. </a:t>
            </a:r>
          </a:p>
          <a:p>
            <a:pPr algn="just"/>
            <a:r>
              <a:rPr lang="en-IN" sz="2000" dirty="0"/>
              <a:t>During the covid time, Airbnb incurred a huge loss in revenue. </a:t>
            </a:r>
          </a:p>
          <a:p>
            <a:pPr algn="just"/>
            <a:r>
              <a:rPr lang="en-IN" sz="2000" dirty="0"/>
              <a:t>People have started travelling again and Airbnb is aiming to bring up the business again</a:t>
            </a:r>
            <a:endParaRPr lang="en-IN" dirty="0"/>
          </a:p>
        </p:txBody>
      </p:sp>
    </p:spTree>
    <p:extLst>
      <p:ext uri="{BB962C8B-B14F-4D97-AF65-F5344CB8AC3E}">
        <p14:creationId xmlns:p14="http://schemas.microsoft.com/office/powerpoint/2010/main" val="258876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D80A-5C6B-EAE0-4EFA-56D114A135FE}"/>
              </a:ext>
            </a:extLst>
          </p:cNvPr>
          <p:cNvSpPr>
            <a:spLocks noGrp="1"/>
          </p:cNvSpPr>
          <p:nvPr>
            <p:ph type="title"/>
          </p:nvPr>
        </p:nvSpPr>
        <p:spPr/>
        <p:txBody>
          <a:bodyPr/>
          <a:lstStyle/>
          <a:p>
            <a:r>
              <a:rPr lang="en-US" dirty="0"/>
              <a:t>Preamble</a:t>
            </a:r>
            <a:endParaRPr lang="en-IN" dirty="0"/>
          </a:p>
        </p:txBody>
      </p:sp>
      <p:sp>
        <p:nvSpPr>
          <p:cNvPr id="3" name="Content Placeholder 2">
            <a:extLst>
              <a:ext uri="{FF2B5EF4-FFF2-40B4-BE49-F238E27FC236}">
                <a16:creationId xmlns:a16="http://schemas.microsoft.com/office/drawing/2014/main" id="{F6BE276E-93EA-C06F-8385-686E3DBDE8F3}"/>
              </a:ext>
            </a:extLst>
          </p:cNvPr>
          <p:cNvSpPr>
            <a:spLocks noGrp="1"/>
          </p:cNvSpPr>
          <p:nvPr>
            <p:ph idx="1"/>
          </p:nvPr>
        </p:nvSpPr>
        <p:spPr/>
        <p:txBody>
          <a:bodyPr/>
          <a:lstStyle/>
          <a:p>
            <a:pPr algn="just"/>
            <a:r>
              <a:rPr lang="en-IN" sz="2000" dirty="0"/>
              <a:t>For the past few months, Airbnb has seen a major decline in revenue. </a:t>
            </a:r>
          </a:p>
          <a:p>
            <a:pPr algn="just"/>
            <a:r>
              <a:rPr lang="en-IN" sz="2000" dirty="0"/>
              <a:t>Now that the restrictions have started lifting and people have started to travel more, Airbnb wants to make sure that it is fully prepared for this change.</a:t>
            </a:r>
          </a:p>
          <a:p>
            <a:pPr algn="just"/>
            <a:r>
              <a:rPr lang="en-IN" sz="2000" dirty="0"/>
              <a:t>So, analysis has been done on a dataset consisting of various Airbnb listings in New York.</a:t>
            </a:r>
          </a:p>
          <a:p>
            <a:pPr algn="just"/>
            <a:endParaRPr lang="en-IN" dirty="0"/>
          </a:p>
        </p:txBody>
      </p:sp>
    </p:spTree>
    <p:extLst>
      <p:ext uri="{BB962C8B-B14F-4D97-AF65-F5344CB8AC3E}">
        <p14:creationId xmlns:p14="http://schemas.microsoft.com/office/powerpoint/2010/main" val="415219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B376-DBF7-6C38-E4A5-7391F6675099}"/>
              </a:ext>
            </a:extLst>
          </p:cNvPr>
          <p:cNvSpPr>
            <a:spLocks noGrp="1"/>
          </p:cNvSpPr>
          <p:nvPr>
            <p:ph type="title"/>
          </p:nvPr>
        </p:nvSpPr>
        <p:spPr/>
        <p:txBody>
          <a:bodyPr/>
          <a:lstStyle/>
          <a:p>
            <a:r>
              <a:rPr lang="en-US" dirty="0"/>
              <a:t>Data Preparation</a:t>
            </a:r>
            <a:endParaRPr lang="en-IN" dirty="0"/>
          </a:p>
        </p:txBody>
      </p:sp>
      <p:sp>
        <p:nvSpPr>
          <p:cNvPr id="3" name="Content Placeholder 2">
            <a:extLst>
              <a:ext uri="{FF2B5EF4-FFF2-40B4-BE49-F238E27FC236}">
                <a16:creationId xmlns:a16="http://schemas.microsoft.com/office/drawing/2014/main" id="{1CB26E77-E58A-4046-1E40-3ED8116F4D94}"/>
              </a:ext>
            </a:extLst>
          </p:cNvPr>
          <p:cNvSpPr>
            <a:spLocks noGrp="1"/>
          </p:cNvSpPr>
          <p:nvPr>
            <p:ph idx="1"/>
          </p:nvPr>
        </p:nvSpPr>
        <p:spPr/>
        <p:txBody>
          <a:bodyPr/>
          <a:lstStyle/>
          <a:p>
            <a:r>
              <a:rPr lang="en-US" dirty="0"/>
              <a:t>Data was cleaned with removal of duplicates and missing values</a:t>
            </a:r>
          </a:p>
          <a:p>
            <a:r>
              <a:rPr lang="en-US" dirty="0"/>
              <a:t>Unessential columns were dropped</a:t>
            </a:r>
          </a:p>
          <a:p>
            <a:r>
              <a:rPr lang="en-US" dirty="0"/>
              <a:t>Outliers were identified</a:t>
            </a:r>
            <a:endParaRPr lang="en-IN" dirty="0"/>
          </a:p>
        </p:txBody>
      </p:sp>
    </p:spTree>
    <p:extLst>
      <p:ext uri="{BB962C8B-B14F-4D97-AF65-F5344CB8AC3E}">
        <p14:creationId xmlns:p14="http://schemas.microsoft.com/office/powerpoint/2010/main" val="155077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2C3D-F678-DC6F-2779-5FE622704E40}"/>
              </a:ext>
            </a:extLst>
          </p:cNvPr>
          <p:cNvSpPr>
            <a:spLocks noGrp="1"/>
          </p:cNvSpPr>
          <p:nvPr>
            <p:ph type="title" idx="4294967295"/>
          </p:nvPr>
        </p:nvSpPr>
        <p:spPr>
          <a:xfrm>
            <a:off x="1198710" y="78999"/>
            <a:ext cx="9607550" cy="1055687"/>
          </a:xfrm>
        </p:spPr>
        <p:txBody>
          <a:bodyPr/>
          <a:lstStyle/>
          <a:p>
            <a:r>
              <a:rPr lang="en-US" dirty="0"/>
              <a:t>Room Type with respect to Neighborhood</a:t>
            </a:r>
            <a:endParaRPr lang="en-IN" dirty="0"/>
          </a:p>
        </p:txBody>
      </p:sp>
      <p:pic>
        <p:nvPicPr>
          <p:cNvPr id="12" name="Picture 11">
            <a:extLst>
              <a:ext uri="{FF2B5EF4-FFF2-40B4-BE49-F238E27FC236}">
                <a16:creationId xmlns:a16="http://schemas.microsoft.com/office/drawing/2014/main" id="{332CBCD0-72F1-E2F4-F8F1-8C4BEEE88149}"/>
              </a:ext>
            </a:extLst>
          </p:cNvPr>
          <p:cNvPicPr>
            <a:picLocks noChangeAspect="1"/>
          </p:cNvPicPr>
          <p:nvPr/>
        </p:nvPicPr>
        <p:blipFill>
          <a:blip r:embed="rId2"/>
          <a:stretch>
            <a:fillRect/>
          </a:stretch>
        </p:blipFill>
        <p:spPr>
          <a:xfrm>
            <a:off x="5674936" y="606842"/>
            <a:ext cx="6225389" cy="5002106"/>
          </a:xfrm>
          <a:prstGeom prst="rect">
            <a:avLst/>
          </a:prstGeom>
        </p:spPr>
      </p:pic>
      <p:pic>
        <p:nvPicPr>
          <p:cNvPr id="20" name="Picture 19">
            <a:extLst>
              <a:ext uri="{FF2B5EF4-FFF2-40B4-BE49-F238E27FC236}">
                <a16:creationId xmlns:a16="http://schemas.microsoft.com/office/drawing/2014/main" id="{C3B91CD4-AFF3-5C77-0814-469F7F36EDCF}"/>
              </a:ext>
            </a:extLst>
          </p:cNvPr>
          <p:cNvPicPr>
            <a:picLocks noChangeAspect="1"/>
          </p:cNvPicPr>
          <p:nvPr/>
        </p:nvPicPr>
        <p:blipFill>
          <a:blip r:embed="rId3"/>
          <a:stretch>
            <a:fillRect/>
          </a:stretch>
        </p:blipFill>
        <p:spPr>
          <a:xfrm>
            <a:off x="0" y="648019"/>
            <a:ext cx="5599522" cy="4960929"/>
          </a:xfrm>
          <a:prstGeom prst="rect">
            <a:avLst/>
          </a:prstGeom>
        </p:spPr>
      </p:pic>
    </p:spTree>
    <p:extLst>
      <p:ext uri="{BB962C8B-B14F-4D97-AF65-F5344CB8AC3E}">
        <p14:creationId xmlns:p14="http://schemas.microsoft.com/office/powerpoint/2010/main" val="3437118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9420-C4D2-C28B-A7E7-FD4219F870C9}"/>
              </a:ext>
            </a:extLst>
          </p:cNvPr>
          <p:cNvSpPr txBox="1">
            <a:spLocks/>
          </p:cNvSpPr>
          <p:nvPr/>
        </p:nvSpPr>
        <p:spPr>
          <a:xfrm>
            <a:off x="1198710" y="78999"/>
            <a:ext cx="9607550" cy="105568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Room Type with respect to Neighborhood Contd.</a:t>
            </a:r>
            <a:endParaRPr lang="en-IN" dirty="0"/>
          </a:p>
        </p:txBody>
      </p:sp>
      <p:sp>
        <p:nvSpPr>
          <p:cNvPr id="4" name="TextBox 3">
            <a:extLst>
              <a:ext uri="{FF2B5EF4-FFF2-40B4-BE49-F238E27FC236}">
                <a16:creationId xmlns:a16="http://schemas.microsoft.com/office/drawing/2014/main" id="{BA76A5DA-41DC-B4F4-C58F-22830832BAB7}"/>
              </a:ext>
            </a:extLst>
          </p:cNvPr>
          <p:cNvSpPr txBox="1"/>
          <p:nvPr/>
        </p:nvSpPr>
        <p:spPr>
          <a:xfrm>
            <a:off x="0" y="1134686"/>
            <a:ext cx="12122870" cy="3693319"/>
          </a:xfrm>
          <a:prstGeom prst="rect">
            <a:avLst/>
          </a:prstGeom>
          <a:noFill/>
        </p:spPr>
        <p:txBody>
          <a:bodyPr wrap="square" rtlCol="0">
            <a:spAutoFit/>
          </a:bodyPr>
          <a:lstStyle/>
          <a:p>
            <a:pPr marL="285750" indent="-285750">
              <a:buFont typeface="Arial" panose="020B0604020202020204" pitchFamily="34" charset="0"/>
              <a:buChar char="•"/>
            </a:pPr>
            <a:r>
              <a:rPr lang="en-IN" sz="1800" dirty="0"/>
              <a:t>Manhattan and Brooklyn are top neighbourhood groups and mostly people prefer to book the entire home or private room</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Manhattan has highest number of home/apt properties, i.e. 60.93% of total listed properties. </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Overall, customers appear to prefer private rooms (34.93%) or entire homes (62.88%) in comparison to shared rooms (2.19%).</a:t>
            </a:r>
          </a:p>
          <a:p>
            <a:pPr marL="285750" indent="-285750" algn="just">
              <a:buFont typeface="Arial" panose="020B0604020202020204" pitchFamily="34" charset="0"/>
              <a:buChar char="•"/>
            </a:pPr>
            <a:endParaRPr lang="en-IN" sz="1800" dirty="0"/>
          </a:p>
          <a:p>
            <a:pPr marL="285750" indent="-285750" algn="just">
              <a:buFont typeface="Arial" panose="020B0604020202020204" pitchFamily="34" charset="0"/>
              <a:buChar char="•"/>
            </a:pPr>
            <a:r>
              <a:rPr lang="en-IN" sz="1800" dirty="0"/>
              <a:t>Maximum number of private rooms  are available in Bronx i.e. around 59.76% of total listed properties. </a:t>
            </a:r>
          </a:p>
          <a:p>
            <a:pPr marL="285750" indent="-285750" algn="just">
              <a:buFont typeface="Arial" panose="020B0604020202020204" pitchFamily="34" charset="0"/>
              <a:buChar char="•"/>
            </a:pPr>
            <a:endParaRPr lang="en-IN" sz="1800" dirty="0"/>
          </a:p>
          <a:p>
            <a:pPr marL="285750" indent="-285750" algn="just">
              <a:buFont typeface="Arial" panose="020B0604020202020204" pitchFamily="34" charset="0"/>
              <a:buChar char="•"/>
            </a:pPr>
            <a:r>
              <a:rPr lang="en-IN" sz="1800" dirty="0"/>
              <a:t>Very less number of shared rooms are available in each Neighbourhood group.</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1721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9420-C4D2-C28B-A7E7-FD4219F870C9}"/>
              </a:ext>
            </a:extLst>
          </p:cNvPr>
          <p:cNvSpPr txBox="1">
            <a:spLocks/>
          </p:cNvSpPr>
          <p:nvPr/>
        </p:nvSpPr>
        <p:spPr>
          <a:xfrm>
            <a:off x="1198710" y="78999"/>
            <a:ext cx="9607550" cy="105568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Room Type with respect to Neighborhood Contd.</a:t>
            </a:r>
            <a:endParaRPr lang="en-IN" dirty="0"/>
          </a:p>
        </p:txBody>
      </p:sp>
      <p:sp>
        <p:nvSpPr>
          <p:cNvPr id="4" name="TextBox 3">
            <a:extLst>
              <a:ext uri="{FF2B5EF4-FFF2-40B4-BE49-F238E27FC236}">
                <a16:creationId xmlns:a16="http://schemas.microsoft.com/office/drawing/2014/main" id="{BA76A5DA-41DC-B4F4-C58F-22830832BAB7}"/>
              </a:ext>
            </a:extLst>
          </p:cNvPr>
          <p:cNvSpPr txBox="1"/>
          <p:nvPr/>
        </p:nvSpPr>
        <p:spPr>
          <a:xfrm>
            <a:off x="0" y="1134686"/>
            <a:ext cx="12122870" cy="646331"/>
          </a:xfrm>
          <a:prstGeom prst="rect">
            <a:avLst/>
          </a:prstGeom>
          <a:noFill/>
        </p:spPr>
        <p:txBody>
          <a:bodyPr wrap="square" rtlCol="0">
            <a:spAutoFit/>
          </a:bodyPr>
          <a:lstStyle/>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604437A7-7989-85EE-D82F-64A989DF49C0}"/>
              </a:ext>
            </a:extLst>
          </p:cNvPr>
          <p:cNvPicPr>
            <a:picLocks noChangeAspect="1"/>
          </p:cNvPicPr>
          <p:nvPr/>
        </p:nvPicPr>
        <p:blipFill>
          <a:blip r:embed="rId2"/>
          <a:stretch>
            <a:fillRect/>
          </a:stretch>
        </p:blipFill>
        <p:spPr>
          <a:xfrm>
            <a:off x="4615840" y="514923"/>
            <a:ext cx="7466120" cy="5828152"/>
          </a:xfrm>
          <a:prstGeom prst="rect">
            <a:avLst/>
          </a:prstGeom>
        </p:spPr>
      </p:pic>
      <p:sp>
        <p:nvSpPr>
          <p:cNvPr id="7" name="TextBox 6">
            <a:extLst>
              <a:ext uri="{FF2B5EF4-FFF2-40B4-BE49-F238E27FC236}">
                <a16:creationId xmlns:a16="http://schemas.microsoft.com/office/drawing/2014/main" id="{6C3966CF-A4A1-4FBC-DB37-A6167210EF1A}"/>
              </a:ext>
            </a:extLst>
          </p:cNvPr>
          <p:cNvSpPr txBox="1"/>
          <p:nvPr/>
        </p:nvSpPr>
        <p:spPr>
          <a:xfrm>
            <a:off x="69130" y="1199723"/>
            <a:ext cx="4505800" cy="3970318"/>
          </a:xfrm>
          <a:prstGeom prst="rect">
            <a:avLst/>
          </a:prstGeom>
          <a:noFill/>
        </p:spPr>
        <p:txBody>
          <a:bodyPr wrap="square" rtlCol="0">
            <a:spAutoFit/>
          </a:bodyPr>
          <a:lstStyle/>
          <a:p>
            <a:r>
              <a:rPr lang="en-IN" sz="1800" dirty="0"/>
              <a:t>The listings with Minimum nights 1-5 have the </a:t>
            </a:r>
          </a:p>
          <a:p>
            <a:r>
              <a:rPr lang="en-IN" sz="1800" dirty="0"/>
              <a:t>most number of bookings. </a:t>
            </a:r>
          </a:p>
          <a:p>
            <a:r>
              <a:rPr lang="en-IN" sz="1800" dirty="0"/>
              <a:t>We can see a prominent spike in 30 days, this would be </a:t>
            </a:r>
          </a:p>
          <a:p>
            <a:r>
              <a:rPr lang="en-IN" sz="1800" dirty="0"/>
              <a:t>because customers would rent out on a monthly basis. </a:t>
            </a:r>
          </a:p>
          <a:p>
            <a:endParaRPr lang="en-IN" dirty="0"/>
          </a:p>
          <a:p>
            <a:r>
              <a:rPr lang="en-IN" sz="1800" dirty="0"/>
              <a:t>Manhattan &amp;Queens have higher number of 30 day bookings compared to the others. The reason could be either tourists booking long stays or mid-level employees who opt for budget bookings due company visits</a:t>
            </a:r>
          </a:p>
          <a:p>
            <a:endParaRPr lang="en-IN" sz="1800" dirty="0"/>
          </a:p>
          <a:p>
            <a:endParaRPr lang="en-IN" dirty="0"/>
          </a:p>
        </p:txBody>
      </p:sp>
    </p:spTree>
    <p:extLst>
      <p:ext uri="{BB962C8B-B14F-4D97-AF65-F5344CB8AC3E}">
        <p14:creationId xmlns:p14="http://schemas.microsoft.com/office/powerpoint/2010/main" val="180949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9420-C4D2-C28B-A7E7-FD4219F870C9}"/>
              </a:ext>
            </a:extLst>
          </p:cNvPr>
          <p:cNvSpPr txBox="1">
            <a:spLocks/>
          </p:cNvSpPr>
          <p:nvPr/>
        </p:nvSpPr>
        <p:spPr>
          <a:xfrm>
            <a:off x="1198710" y="79000"/>
            <a:ext cx="9607550" cy="496036"/>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         Neighborhood vs Availability</a:t>
            </a:r>
            <a:endParaRPr lang="en-IN" dirty="0"/>
          </a:p>
        </p:txBody>
      </p:sp>
      <p:sp>
        <p:nvSpPr>
          <p:cNvPr id="4" name="TextBox 3">
            <a:extLst>
              <a:ext uri="{FF2B5EF4-FFF2-40B4-BE49-F238E27FC236}">
                <a16:creationId xmlns:a16="http://schemas.microsoft.com/office/drawing/2014/main" id="{BA76A5DA-41DC-B4F4-C58F-22830832BAB7}"/>
              </a:ext>
            </a:extLst>
          </p:cNvPr>
          <p:cNvSpPr txBox="1"/>
          <p:nvPr/>
        </p:nvSpPr>
        <p:spPr>
          <a:xfrm>
            <a:off x="0" y="1134686"/>
            <a:ext cx="5769204" cy="2031325"/>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t>Availability of Bedford </a:t>
            </a:r>
            <a:r>
              <a:rPr lang="en-IN" sz="1800" dirty="0" err="1"/>
              <a:t>stuy</a:t>
            </a:r>
            <a:r>
              <a:rPr lang="en-IN" sz="1800" dirty="0"/>
              <a:t> is highest and its price is on the moderate side. It is a good choice for customers.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The price of Crown Heights is the lowest however availability is also low</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The price of Williams burg is the highest </a:t>
            </a:r>
          </a:p>
        </p:txBody>
      </p:sp>
      <p:pic>
        <p:nvPicPr>
          <p:cNvPr id="5" name="Picture 4">
            <a:extLst>
              <a:ext uri="{FF2B5EF4-FFF2-40B4-BE49-F238E27FC236}">
                <a16:creationId xmlns:a16="http://schemas.microsoft.com/office/drawing/2014/main" id="{0AD477F4-A9BB-1D55-75A7-B29F8B255822}"/>
              </a:ext>
            </a:extLst>
          </p:cNvPr>
          <p:cNvPicPr>
            <a:picLocks noChangeAspect="1"/>
          </p:cNvPicPr>
          <p:nvPr/>
        </p:nvPicPr>
        <p:blipFill>
          <a:blip r:embed="rId2"/>
          <a:stretch>
            <a:fillRect/>
          </a:stretch>
        </p:blipFill>
        <p:spPr>
          <a:xfrm>
            <a:off x="5910605" y="655079"/>
            <a:ext cx="6212265" cy="5547841"/>
          </a:xfrm>
          <a:prstGeom prst="rect">
            <a:avLst/>
          </a:prstGeom>
        </p:spPr>
      </p:pic>
    </p:spTree>
    <p:extLst>
      <p:ext uri="{BB962C8B-B14F-4D97-AF65-F5344CB8AC3E}">
        <p14:creationId xmlns:p14="http://schemas.microsoft.com/office/powerpoint/2010/main" val="103772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9420-C4D2-C28B-A7E7-FD4219F870C9}"/>
              </a:ext>
            </a:extLst>
          </p:cNvPr>
          <p:cNvSpPr txBox="1">
            <a:spLocks/>
          </p:cNvSpPr>
          <p:nvPr/>
        </p:nvSpPr>
        <p:spPr>
          <a:xfrm>
            <a:off x="1198710" y="79000"/>
            <a:ext cx="9607550" cy="496036"/>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         Neighborhood vs Availability</a:t>
            </a:r>
            <a:endParaRPr lang="en-IN" dirty="0"/>
          </a:p>
        </p:txBody>
      </p:sp>
      <p:sp>
        <p:nvSpPr>
          <p:cNvPr id="4" name="TextBox 3">
            <a:extLst>
              <a:ext uri="{FF2B5EF4-FFF2-40B4-BE49-F238E27FC236}">
                <a16:creationId xmlns:a16="http://schemas.microsoft.com/office/drawing/2014/main" id="{BA76A5DA-41DC-B4F4-C58F-22830832BAB7}"/>
              </a:ext>
            </a:extLst>
          </p:cNvPr>
          <p:cNvSpPr txBox="1"/>
          <p:nvPr/>
        </p:nvSpPr>
        <p:spPr>
          <a:xfrm>
            <a:off x="0" y="1134686"/>
            <a:ext cx="5769204" cy="1477328"/>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t>We have taken pricing preference based on volume of bookings done in a price range.</a:t>
            </a:r>
          </a:p>
          <a:p>
            <a:pPr marL="285750" indent="-285750" algn="just">
              <a:buFont typeface="Arial" panose="020B0604020202020204" pitchFamily="34" charset="0"/>
              <a:buChar char="•"/>
            </a:pPr>
            <a:r>
              <a:rPr lang="en-IN" sz="1800" dirty="0"/>
              <a:t>From both the graphs, the favourable price range is $40 - $200. This is the price range most preferred by most customers. </a:t>
            </a:r>
          </a:p>
        </p:txBody>
      </p:sp>
      <p:pic>
        <p:nvPicPr>
          <p:cNvPr id="6" name="Picture 5">
            <a:extLst>
              <a:ext uri="{FF2B5EF4-FFF2-40B4-BE49-F238E27FC236}">
                <a16:creationId xmlns:a16="http://schemas.microsoft.com/office/drawing/2014/main" id="{489F8ED5-1626-9720-2329-9F460D8672C2}"/>
              </a:ext>
            </a:extLst>
          </p:cNvPr>
          <p:cNvPicPr>
            <a:picLocks noChangeAspect="1"/>
          </p:cNvPicPr>
          <p:nvPr/>
        </p:nvPicPr>
        <p:blipFill>
          <a:blip r:embed="rId2"/>
          <a:stretch>
            <a:fillRect/>
          </a:stretch>
        </p:blipFill>
        <p:spPr>
          <a:xfrm>
            <a:off x="5779120" y="1134686"/>
            <a:ext cx="6338484" cy="4925451"/>
          </a:xfrm>
          <a:prstGeom prst="rect">
            <a:avLst/>
          </a:prstGeom>
        </p:spPr>
      </p:pic>
    </p:spTree>
    <p:extLst>
      <p:ext uri="{BB962C8B-B14F-4D97-AF65-F5344CB8AC3E}">
        <p14:creationId xmlns:p14="http://schemas.microsoft.com/office/powerpoint/2010/main" val="5078143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141</TotalTime>
  <Words>606</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circular</vt:lpstr>
      <vt:lpstr>Gill Sans MT</vt:lpstr>
      <vt:lpstr>Gallery</vt:lpstr>
      <vt:lpstr>Storytelling Case Study: Airbnb, NYC</vt:lpstr>
      <vt:lpstr>Introduction</vt:lpstr>
      <vt:lpstr>Preamble</vt:lpstr>
      <vt:lpstr>Data Preparation</vt:lpstr>
      <vt:lpstr>Room Type with respect to Neighborhood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Storytelling Case Study: Airbnb, NYC</dc:title>
  <dc:creator>AUROBINDA MOHAPATRA</dc:creator>
  <cp:lastModifiedBy>AUROBINDA MOHAPATRA</cp:lastModifiedBy>
  <cp:revision>1</cp:revision>
  <dcterms:created xsi:type="dcterms:W3CDTF">2023-05-16T03:25:53Z</dcterms:created>
  <dcterms:modified xsi:type="dcterms:W3CDTF">2023-05-16T05:47:00Z</dcterms:modified>
</cp:coreProperties>
</file>