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15" r:id="rId3"/>
    <p:sldId id="326" r:id="rId4"/>
    <p:sldId id="318" r:id="rId5"/>
    <p:sldId id="328" r:id="rId6"/>
    <p:sldId id="329" r:id="rId7"/>
    <p:sldId id="316" r:id="rId8"/>
    <p:sldId id="312" r:id="rId9"/>
    <p:sldId id="319" r:id="rId10"/>
    <p:sldId id="320" r:id="rId11"/>
    <p:sldId id="310" r:id="rId12"/>
    <p:sldId id="321" r:id="rId13"/>
    <p:sldId id="305" r:id="rId14"/>
    <p:sldId id="313" r:id="rId15"/>
    <p:sldId id="322" r:id="rId16"/>
    <p:sldId id="281" r:id="rId17"/>
    <p:sldId id="306" r:id="rId18"/>
    <p:sldId id="323" r:id="rId19"/>
    <p:sldId id="324" r:id="rId20"/>
    <p:sldId id="325" r:id="rId21"/>
    <p:sldId id="327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099A0-F142-46BC-A4E2-0D60543182E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07AF-E499-4A09-9A52-96CD385C0F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E921-6B52-45AD-BA3A-AC284A2E5E0C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CBFB-2ECB-4A83-8AA1-AD78A9E0EEA3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C970-E565-4289-98CD-A4458854C24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DDE2-A871-4411-8A99-804C1D3A4B2A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B262-03C7-4F72-BE51-AF8B2B86915E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ED6-EE37-4806-86E8-A56CAC7E961C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D244-3E64-4EE4-91F1-C3F854C4424A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054-1C45-4AE0-859D-ADFDF81E4F74}" type="datetime1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6A1-5105-45F2-BA11-8F1EB72F0BAA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5DD0-7C44-487A-B81B-D0D90380DB66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C848-1939-4489-8E32-D9FE6549DDCA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1524000"/>
            <a:ext cx="86106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1524000"/>
            <a:ext cx="65532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26" b="9506"/>
          <a:stretch>
            <a:fillRect/>
          </a:stretch>
        </p:blipFill>
        <p:spPr bwMode="auto">
          <a:xfrm>
            <a:off x="7467600" y="188625"/>
            <a:ext cx="146075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6800" y="1749326"/>
            <a:ext cx="803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POWERED ORAL CANCER SCREENING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4146" y="3539242"/>
            <a:ext cx="60960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Sandeep kumar M (953621243047)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7046" y="4663123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Dr.R.M.Rajeswari</a:t>
            </a:r>
            <a:endParaRPr lang="en-US" altLang="zh-TW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Associate Professor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816" y="6248400"/>
            <a:ext cx="91271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2232-4844-433E-B00F-7171951A3155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86005"/>
            <a:ext cx="8030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RAMCO INSTITUTE OF TECHNOLOGY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RAJAPALAYAM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Artificial Intelligence and Data Science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800" y="2797207"/>
            <a:ext cx="80306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AD3811 - Project works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</a:p>
        </p:txBody>
      </p:sp>
      <p:pic>
        <p:nvPicPr>
          <p:cNvPr id="1026" name="Picture 2" descr="Ramco Institute of Technolo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005"/>
            <a:ext cx="9239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8C47-151A-C120-C8A2-7CC0DC32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5FC7-A733-76F8-06A3-71446B78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5287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 Design – MobileNetV3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MobileNetV3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its balance of speed and accuracy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on ImageNet and fine-tuned on oral images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classifier layer for 3-class output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cross-entropy loss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minor imbalance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170-8AD5-7BC8-D202-10A9950A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F7B3-8C29-CE8B-4561-4AD88D3A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ED4B-BE60-9130-B306-3C1218B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83CE-AC1E-479B-A488-B25764C8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of MobileNetV3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705CCD-06EC-3E29-51F1-45786A33A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14" y="1676400"/>
            <a:ext cx="6387572" cy="381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76ED-225F-D05F-5CC2-3455E7B7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3856-51FE-B12E-E77B-AC438EE1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8439-5709-31B7-1E1C-8F969878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2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D1F4-9C0A-3BF8-23BB-A2E59274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6913-8AF4-FDEB-97BA-5903D37D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Training and Evaluation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with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(learning rate = 0.0003)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over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epochs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GPU acceleration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using: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Accuracy, Precision, Recall, F1-score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Confusion matrix analysis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0D14-D520-DFDE-0294-15E9890A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8A81-0A1C-6486-FBCD-18E29744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2C53-323D-B399-AE2A-B265C9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E40A-BD22-91CD-7A35-37824268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</a:t>
            </a:r>
            <a:endParaRPr lang="en-IN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A967-BEEA-DADC-E7E0-05AA8580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5B59-7C1F-1F7F-498B-5A64B687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B821-F864-81CC-9D12-440A673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8471DF-EDE1-CC06-175F-D7B4A42D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8561"/>
            <a:ext cx="3429000" cy="33808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953E1-7965-8066-C00A-CC39CC76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33366"/>
            <a:ext cx="472439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D192-D1AC-CDC5-C40D-FDA22B34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Valid Track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46B4C9-98F9-CF6E-C4BC-624F4C87C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1147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26FA-B73C-A232-54F2-AD4C36F0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01FD-68CB-056D-5979-3B8D2C4C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1936-53B9-FE54-A924-61B9C6E4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F1F-E18B-5822-666C-A698F71F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D076-4354-C55F-A739-5607CE61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Web Interface &amp; Report Generation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image upload and prediction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downloadable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report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Prediction result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Confidence score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Uploaded image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E833-E4A3-F57A-A94A-EE446F8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511D-D71A-AF26-96A8-C6E57F7C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7F62-0F80-C557-4AC0-26D1DD54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Outcome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72D74-C520-7523-3BFB-C2E48353F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59" y="1504950"/>
            <a:ext cx="7243482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A30F-D8E6-A8B8-48AF-5844ADA2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65B7-189C-A2DF-0307-4FD7594A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FF32-E534-31F4-6FF8-56AE3582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BB84-87C9-CC9A-306A-78F3C96E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A43129-BF09-FAD0-F29D-A8D8EE6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3013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87205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E19B-4671-F386-9B09-CE8F80E3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7DF9CB-F81C-8B97-7D19-BCEFEF255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243013"/>
            <a:ext cx="8229600" cy="43719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A5B2-DA52-CD48-4882-3D71921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6C96-8E25-8281-6047-3748CC3A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91C0-AFC4-3A50-EB07-08FEF057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1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6FA5-41E9-55D0-550B-A3697DE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4C3F-AB20-E122-391D-45784FE7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417638"/>
            <a:ext cx="73914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project demonstrated an effective AI-based system for oral cancer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the MobileNetV3 architecture. The model achieved high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across three diagnostic classes - Healthy, Benign, and OPMD 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balanced dataset and data augmentation techniques.</a:t>
            </a:r>
          </a:p>
          <a:p>
            <a:pPr>
              <a:lnSpc>
                <a:spcPct val="150000"/>
              </a:lnSpc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lightweight web interface was also developed, enabling real-time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and PDF report generation. The system offers a scalable and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deployable solution for early screening, especially in resource-limited 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53A3-B67E-F2FF-945A-7440FE43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C073-380F-E2F7-2E64-190B534F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997A-0705-06D6-EA2E-D8D1EF42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53E6-AF18-4C63-F2FB-8D165A04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314-6E15-4E66-0E1A-A6AC13D4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 deep learning–based approach for the early detection of oral cancer using image classification. A lightweight convolutional neural network,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fine-tuned to categorize oral cavity images into three diagnostic classes: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Potentially Malignant Disorders (OPMD)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curated dataset of 2,190 images was preprocessed using data augmentation and normalized to ensure class balance and consistency. The model was trained using a weighted cross-entropy loss function and achieved promising results with high training and validation accuracy. The entire solution is integrated into a web interface that allows users to upload images, receive real-time predictions, and download diagnostic reports, making it a scalable and deployable healthcare tool.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1D9A-9522-E313-942D-53EA8814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75D7-744C-4E21-8749-4A36DE2B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4772-5464-4574-BBEA-10DE57A7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E87D-08B4-758C-30E2-2F8A5D00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574D-862B-9B69-E4D7-389EC296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E972-BE0D-A25F-9A9F-A5FCD11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DE23-21B6-7405-60A5-CFC1FF99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FDF87B-7B19-B652-7E06-BD2B7CA5C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09889"/>
            <a:ext cx="8229600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Meenakshi, K., &amp; Sugan, S.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Multimodal Deep Convolutional Neural Network Pipeline for AI-Assisted Early Detection of Oral Cancer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Springer Nature.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Howard, A. et al.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MobileNetV3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Proceedings of the IEEE/CVF ICCV.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Sandler, M. et al. (2018).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MobileNetV2: Inverted Residuals and Linear Bottlenecks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CVPR.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Zhang, J., Xie, Y., &amp; Xia, Y.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Residual Learning for Skin Lesion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IEEE Transactions on Medical Imaging.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Paszke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et al. (2019).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Imperative Style, High-Performance Deep Learning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Deng, J. et al. (2009).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ImageNet: A Large-Scale Hierarchical Image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CVPR.</a:t>
            </a:r>
          </a:p>
        </p:txBody>
      </p:sp>
    </p:spTree>
    <p:extLst>
      <p:ext uri="{BB962C8B-B14F-4D97-AF65-F5344CB8AC3E}">
        <p14:creationId xmlns:p14="http://schemas.microsoft.com/office/powerpoint/2010/main" val="327236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4870-3604-3A00-6D4A-739A8C27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D1E8-D04B-E0EA-EABA-63847C6F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2911-6301-F364-C39B-6C1EB0A3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2FF3-B191-476D-FED1-7FF24473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61AB02-B853-14B9-A0D0-6835B8ED3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46138"/>
            <a:ext cx="8229600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Amin, J. et al.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for Histopathological Image Classification of OSCC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Lin, Y. et al.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Smartphone-Based Autofluorescence and RGB Imaging for Oral Cancer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P. Mohan, S. Jagannathan, and V. Rajendran, “Artificial intelligence in oral cancer diagnosis: Current status and future perspectives,”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Oncology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123, 105588, 2021.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10.1016/j.oraloncology.2021.105588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C. Acharya, S. Bhattacharya, and S. Rajalakshmi, “Oral cancer detection using transfer learning and convolutional neural networks,” in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Int. Conf. Smart Electronics and Communication (ICOSEC)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pp. 1679–1683.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10.1109/ICOSEC49089.2020.9215417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0775"/>
            <a:ext cx="8229600" cy="17957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FE9-C2E6-4A88-BA8C-591E9070CE21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2F94-BDF1-7BFB-130F-020E33BF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Times New Roman Bold" panose="02020803070505020304"/>
                <a:ea typeface="Times New Roman Bold" panose="02020803070505020304"/>
                <a:cs typeface="Times New Roman Bold" panose="02020803070505020304"/>
                <a:sym typeface="Times New Roman Bold" panose="02020803070505020304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C83-479F-5981-FAC5-333EDF48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Oral cancer is a major global health concern, especially in regions with high tobacco and alcohol use.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is crucial but often delayed due to: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Lack of awareness,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Limited access to specialists,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Time-consuming and subjective diagnostic methods.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examination methods are not always feasible in rural or low-resource settings.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automated, fast, and reliable diagnostic tool to assist in early screening.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9E51-7799-B417-15B6-691F329D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4BD6-C8C7-02CA-0BC7-23BE994F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6B194-D16D-B38C-089B-161DC7B9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2E58D-87F0-3463-D0E8-31F58814E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8D7A-8F4B-43E8-2076-AA159D26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55FD-228A-5189-C2AE-D5EEC033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FFCA-8AE6-C461-66E6-FBA1C434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713F-D520-EC94-48AC-EC638D5F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01F990-FC9A-F451-61F3-AA186D570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524000"/>
            <a:ext cx="8229600" cy="411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AI-based system for classifying oral cavity images into clinically relevant categories.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uild and balance a dataset of 2,190 oral images using public sources and augmentation techniques.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MobileNetV3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lightweight and efficient CNN architecture, optimized for medical image classification.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 and evaluate the model using metrics such as accuracy, precision, recall, and F1-score.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eploy the trained model in a web-based application for real-time inference and report generation.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ontribute to the development of accessible, early-stage oral cancer screening tools for remote or low-resource settings.</a:t>
            </a:r>
          </a:p>
        </p:txBody>
      </p:sp>
    </p:spTree>
    <p:extLst>
      <p:ext uri="{BB962C8B-B14F-4D97-AF65-F5344CB8AC3E}">
        <p14:creationId xmlns:p14="http://schemas.microsoft.com/office/powerpoint/2010/main" val="5406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3FED-7972-DFC8-25DC-753D17AA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B01A-BE25-34D8-B643-2BD4ABB5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9470-9AAE-8895-0B9C-226FF136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F955-3B51-3181-DEBD-73055A8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4989BCF-DE1B-C34F-45C8-DCB291404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79457"/>
              </p:ext>
            </p:extLst>
          </p:nvPr>
        </p:nvGraphicFramePr>
        <p:xfrm>
          <a:off x="647700" y="1219200"/>
          <a:ext cx="7848600" cy="47974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397997892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188436736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470836287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743995074"/>
                    </a:ext>
                  </a:extLst>
                </a:gridCol>
              </a:tblGrid>
              <a:tr h="212986">
                <a:tc>
                  <a:txBody>
                    <a:bodyPr/>
                    <a:lstStyle/>
                    <a:p>
                      <a:r>
                        <a:rPr lang="en-IN" sz="1400" b="1"/>
                        <a:t>Paper Title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Authors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Summary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Limitations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extLst>
                  <a:ext uri="{0D108BD9-81ED-4DB2-BD59-A6C34878D82A}">
                    <a16:rowId xmlns:a16="http://schemas.microsoft.com/office/drawing/2014/main" val="1226377514"/>
                  </a:ext>
                </a:extLst>
              </a:tr>
              <a:tr h="1650645">
                <a:tc>
                  <a:txBody>
                    <a:bodyPr/>
                    <a:lstStyle/>
                    <a:p>
                      <a:r>
                        <a:rPr lang="en-US" sz="1400" dirty="0"/>
                        <a:t>Multimodal Deep Convolutional Neural Network Pipeline for AI-Assisted Early Detection of Oral Cancer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fi-FI" sz="1400"/>
                        <a:t>Meenakshi K., Sugan S. (2023)</a:t>
                      </a:r>
                      <a:endParaRPr lang="fi-FI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Combined oral images and metadata using MobileNetV3-Large and U-Net for segmentation. Achieved 81% accuracy with weighted loss and early fusion.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patient metadata; image-only prediction not possible.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extLst>
                  <a:ext uri="{0D108BD9-81ED-4DB2-BD59-A6C34878D82A}">
                    <a16:rowId xmlns:a16="http://schemas.microsoft.com/office/drawing/2014/main" val="1432779959"/>
                  </a:ext>
                </a:extLst>
              </a:tr>
              <a:tr h="1331166">
                <a:tc>
                  <a:txBody>
                    <a:bodyPr/>
                    <a:lstStyle/>
                    <a:p>
                      <a:r>
                        <a:rPr lang="en-IN" sz="1400"/>
                        <a:t>Searching for MobileNetV3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Howard A., Sandler M., et al. (2019)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Introduced MobileNetV3 with neural architecture search for efficient mobile inference; lightweight and accurate CNN for low-latency tasks.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trained for medical images; needs fine-tuning for medical applications.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extLst>
                  <a:ext uri="{0D108BD9-81ED-4DB2-BD59-A6C34878D82A}">
                    <a16:rowId xmlns:a16="http://schemas.microsoft.com/office/drawing/2014/main" val="580111003"/>
                  </a:ext>
                </a:extLst>
              </a:tr>
              <a:tr h="1331166">
                <a:tc>
                  <a:txBody>
                    <a:bodyPr/>
                    <a:lstStyle/>
                    <a:p>
                      <a:r>
                        <a:rPr lang="en-US" sz="1400"/>
                        <a:t>Deep Learning-Based Oral Cancer Classification Using Histopathological Images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Amin J. et al. (2021)</a:t>
                      </a:r>
                      <a:endParaRPr lang="da-DK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Used ResNet and EfficientNet with transfer learning to classify histopathology patches for OSCC. Achieved accuracy &gt; 90%.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Invasive input method (biopsy); not usable for real-time, non-invasive screening.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47" marR="53247" marT="26623" marB="26623" anchor="ctr"/>
                </a:tc>
                <a:extLst>
                  <a:ext uri="{0D108BD9-81ED-4DB2-BD59-A6C34878D82A}">
                    <a16:rowId xmlns:a16="http://schemas.microsoft.com/office/drawing/2014/main" val="262961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04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032-CA5E-90E9-E958-FD69A438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48CC43-EB39-3A64-EEBB-CACB01EB0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210394"/>
              </p:ext>
            </p:extLst>
          </p:nvPr>
        </p:nvGraphicFramePr>
        <p:xfrm>
          <a:off x="457200" y="622063"/>
          <a:ext cx="8229600" cy="56138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7586885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5888087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92804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7834707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95" marR="55195" marT="27597" marB="27597" anchor="ctr"/>
                </a:tc>
                <a:extLst>
                  <a:ext uri="{0D108BD9-81ED-4DB2-BD59-A6C34878D82A}">
                    <a16:rowId xmlns:a16="http://schemas.microsoft.com/office/drawing/2014/main" val="1040529111"/>
                  </a:ext>
                </a:extLst>
              </a:tr>
              <a:tr h="1796406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 Residual Learning for Skin Lesion Classification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J., Xie Y., Xia Y. (2019)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an attention mechanism within residual networks to focus on lesion regions, improving classification accuracy in skin lesion tasks.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Tested on skin lesions, not validated on oral cancer data.</a:t>
                      </a:r>
                    </a:p>
                  </a:txBody>
                  <a:tcPr marL="55195" marR="55195" marT="27597" marB="27597" anchor="ctr"/>
                </a:tc>
                <a:extLst>
                  <a:ext uri="{0D108BD9-81ED-4DB2-BD59-A6C34878D82A}">
                    <a16:rowId xmlns:a16="http://schemas.microsoft.com/office/drawing/2014/main" val="1517683391"/>
                  </a:ext>
                </a:extLst>
              </a:tr>
              <a:tr h="1411462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Low-Cost Smartphone-Based Fluorescence Imaging with Deep Learning for Oral Cancer Screening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Uthoff R. et al. (2018)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mobile fluorescence device integrated with CNN for oral lesion detection. Achieved 80%+ sensitivity and specificity.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custom hardware; cannot be used with standard RGB images.</a:t>
                      </a:r>
                    </a:p>
                  </a:txBody>
                  <a:tcPr marL="55195" marR="55195" marT="27597" marB="27597" anchor="ctr"/>
                </a:tc>
                <a:extLst>
                  <a:ext uri="{0D108BD9-81ED-4DB2-BD59-A6C34878D82A}">
                    <a16:rowId xmlns:a16="http://schemas.microsoft.com/office/drawing/2014/main" val="3128777117"/>
                  </a:ext>
                </a:extLst>
              </a:tr>
              <a:tr h="1796406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Histopathological Image Classification Using Confocal Endomicroscopy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Aubreville M. et al. (2017)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LeNet-5 on endomicroscopy images for OSCC classification. Demonstrated improved results over conventional feature-based methods.</a:t>
                      </a:r>
                    </a:p>
                  </a:txBody>
                  <a:tcPr marL="55195" marR="55195" marT="27597" marB="2759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 imaging equipment needed; not scalable to community-level screening systems.</a:t>
                      </a:r>
                    </a:p>
                  </a:txBody>
                  <a:tcPr marL="55195" marR="55195" marT="27597" marB="27597" anchor="ctr"/>
                </a:tc>
                <a:extLst>
                  <a:ext uri="{0D108BD9-81ED-4DB2-BD59-A6C34878D82A}">
                    <a16:rowId xmlns:a16="http://schemas.microsoft.com/office/drawing/2014/main" val="359884119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5B71-4FE6-0CF2-21D3-4F78DA90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1828-A23E-5E91-990E-0EFE568E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DA4A-F372-7777-230F-BE3BD616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18D9-8CCF-0712-804F-3AD9850E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76CD-3483-A741-1450-74207799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329C-1704-CD37-F416-C8C3543D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772B-A6FA-DEC7-0A40-B763EFFF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CC8308-6F20-77F3-181B-173521699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45718"/>
            <a:ext cx="8229600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2,190 images from public datasets, categorized into: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OPMD (Oral Potentially Malignant Disorders)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 has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730 images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class balance.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4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A620-9436-669F-0BCE-8A6D4F89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67B2F5-A409-D61F-0E58-2C0F99E92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16" y="1862652"/>
            <a:ext cx="6573167" cy="400105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BF5B-371A-EA42-30EF-61B3DFE7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7B8E-41F1-742B-AE71-028CAFE3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9023-0F1D-5047-5220-087711ED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27733-C341-2819-56C5-B2AE5D8E6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9953-91B8-76D5-08D2-D7AB7C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F5B6-B0D2-B459-44E4-FE0D4F99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A369-944D-F921-BC0A-4C4E6CFC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AFE38F5-DE7C-2557-9F9E-E8909FF6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9C617DF-0DFB-3A23-BEB9-0682843B9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661" y="830705"/>
            <a:ext cx="8229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Resizing images to 224×224 pixels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using ImageNet mean and standard deviation Real-time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Random flips, rotations, color jitter, and scaling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split into: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80% Training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- 10% Validation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- 10%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2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1445</Words>
  <Application>Microsoft Office PowerPoint</Application>
  <PresentationFormat>On-screen Show (4:3)</PresentationFormat>
  <Paragraphs>189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Times New Roman Bold</vt:lpstr>
      <vt:lpstr>Office Theme</vt:lpstr>
      <vt:lpstr>PowerPoint Presentation</vt:lpstr>
      <vt:lpstr>Abstract</vt:lpstr>
      <vt:lpstr>Problem Statement</vt:lpstr>
      <vt:lpstr>Objectives</vt:lpstr>
      <vt:lpstr>Literature Review</vt:lpstr>
      <vt:lpstr>PowerPoint Presentation</vt:lpstr>
      <vt:lpstr>Proposed Methodology</vt:lpstr>
      <vt:lpstr>Sample Data</vt:lpstr>
      <vt:lpstr>PowerPoint Presentation</vt:lpstr>
      <vt:lpstr>PowerPoint Presentation</vt:lpstr>
      <vt:lpstr>Feature Extraction of MobileNetV3</vt:lpstr>
      <vt:lpstr>PowerPoint Presentation</vt:lpstr>
      <vt:lpstr>Evalution Metrics</vt:lpstr>
      <vt:lpstr>Train and Valid Track</vt:lpstr>
      <vt:lpstr>PowerPoint Presentation</vt:lpstr>
      <vt:lpstr> Project Outcome</vt:lpstr>
      <vt:lpstr>PowerPoint Presentation</vt:lpstr>
      <vt:lpstr>PowerPoint Presentation</vt:lpstr>
      <vt:lpstr>Conclusion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KKRBALA</dc:creator>
  <cp:lastModifiedBy>Sandeep kumar</cp:lastModifiedBy>
  <cp:revision>75</cp:revision>
  <dcterms:created xsi:type="dcterms:W3CDTF">2018-11-30T01:31:00Z</dcterms:created>
  <dcterms:modified xsi:type="dcterms:W3CDTF">2025-05-27T22:29:43Z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FBA51E25BE8B4C63A5F269E2D519B84F_13</vt:lpwstr>
  </property>
  <property fmtid="{D5CDD505-2E9C-101B-9397-08002B2CF9AE}" pid="3" name="KSOProductBuildVer">
    <vt:lpwstr>1033-12.2.0.20796</vt:lpwstr>
  </property>
</Properties>
</file>