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jIl32kre2ZRO8zk2ibcMmTuUtp5lDSav?usp=sharing" TargetMode="Externa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5580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Sandeep kumar M</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5697" y="6118934"/>
            <a:ext cx="10138105" cy="521938"/>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r>
              <a:rPr lang="en-IN" sz="2000" u="heavy" spc="25" dirty="0">
                <a:solidFill>
                  <a:srgbClr val="006FC0"/>
                </a:solidFill>
                <a:uFill>
                  <a:solidFill>
                    <a:srgbClr val="006FC0"/>
                  </a:solidFill>
                </a:uFill>
                <a:latin typeface="Trebuchet MS"/>
                <a:cs typeface="Trebuchet MS"/>
              </a:rPr>
              <a:t> </a:t>
            </a:r>
          </a:p>
          <a:p>
            <a:pPr marL="12700">
              <a:lnSpc>
                <a:spcPct val="100000"/>
              </a:lnSpc>
              <a:spcBef>
                <a:spcPts val="130"/>
              </a:spcBef>
            </a:pPr>
            <a:r>
              <a:rPr lang="en-IN" sz="1200" dirty="0">
                <a:latin typeface="Trebuchet MS"/>
                <a:cs typeface="Trebuchet MS"/>
                <a:hlinkClick r:id="rId3"/>
              </a:rPr>
              <a:t>https://colab.research.google.com/drive/1jIl32kre2ZRO8zk2ibcMmTuUtp5lDSav?usp=sharing</a:t>
            </a:r>
            <a:endParaRPr sz="1200" dirty="0">
              <a:latin typeface="Trebuchet MS"/>
              <a:cs typeface="Trebuchet MS"/>
            </a:endParaRPr>
          </a:p>
        </p:txBody>
      </p:sp>
      <p:pic>
        <p:nvPicPr>
          <p:cNvPr id="11" name="Picture 10">
            <a:extLst>
              <a:ext uri="{FF2B5EF4-FFF2-40B4-BE49-F238E27FC236}">
                <a16:creationId xmlns:a16="http://schemas.microsoft.com/office/drawing/2014/main" id="{8F343739-354C-DC0E-962D-1C571C66179B}"/>
              </a:ext>
            </a:extLst>
          </p:cNvPr>
          <p:cNvPicPr>
            <a:picLocks noChangeAspect="1"/>
          </p:cNvPicPr>
          <p:nvPr/>
        </p:nvPicPr>
        <p:blipFill>
          <a:blip r:embed="rId4"/>
          <a:stretch>
            <a:fillRect/>
          </a:stretch>
        </p:blipFill>
        <p:spPr>
          <a:xfrm>
            <a:off x="752475" y="1857375"/>
            <a:ext cx="3420979" cy="2295749"/>
          </a:xfrm>
          <a:prstGeom prst="rect">
            <a:avLst/>
          </a:prstGeom>
        </p:spPr>
      </p:pic>
      <p:pic>
        <p:nvPicPr>
          <p:cNvPr id="13" name="Picture 12">
            <a:extLst>
              <a:ext uri="{FF2B5EF4-FFF2-40B4-BE49-F238E27FC236}">
                <a16:creationId xmlns:a16="http://schemas.microsoft.com/office/drawing/2014/main" id="{F68216DE-FCCF-F069-FCDE-531BBB253B78}"/>
              </a:ext>
            </a:extLst>
          </p:cNvPr>
          <p:cNvPicPr>
            <a:picLocks noChangeAspect="1"/>
          </p:cNvPicPr>
          <p:nvPr/>
        </p:nvPicPr>
        <p:blipFill>
          <a:blip r:embed="rId5"/>
          <a:stretch>
            <a:fillRect/>
          </a:stretch>
        </p:blipFill>
        <p:spPr>
          <a:xfrm>
            <a:off x="5247066" y="2725799"/>
            <a:ext cx="2972108" cy="2824783"/>
          </a:xfrm>
          <a:prstGeom prst="rect">
            <a:avLst/>
          </a:prstGeom>
        </p:spPr>
      </p:pic>
      <p:pic>
        <p:nvPicPr>
          <p:cNvPr id="15" name="Picture 14">
            <a:extLst>
              <a:ext uri="{FF2B5EF4-FFF2-40B4-BE49-F238E27FC236}">
                <a16:creationId xmlns:a16="http://schemas.microsoft.com/office/drawing/2014/main" id="{23C7AF77-1791-732B-F9CE-BAEF577D7A3B}"/>
              </a:ext>
            </a:extLst>
          </p:cNvPr>
          <p:cNvPicPr>
            <a:picLocks noChangeAspect="1"/>
          </p:cNvPicPr>
          <p:nvPr/>
        </p:nvPicPr>
        <p:blipFill>
          <a:blip r:embed="rId6"/>
          <a:stretch>
            <a:fillRect/>
          </a:stretch>
        </p:blipFill>
        <p:spPr>
          <a:xfrm>
            <a:off x="735697" y="4451177"/>
            <a:ext cx="3038899" cy="1600423"/>
          </a:xfrm>
          <a:prstGeom prst="rect">
            <a:avLst/>
          </a:prstGeom>
        </p:spPr>
      </p:pic>
      <p:sp>
        <p:nvSpPr>
          <p:cNvPr id="16" name="TextBox 15">
            <a:extLst>
              <a:ext uri="{FF2B5EF4-FFF2-40B4-BE49-F238E27FC236}">
                <a16:creationId xmlns:a16="http://schemas.microsoft.com/office/drawing/2014/main" id="{8193E2A1-F10A-6250-420D-07F618C2C021}"/>
              </a:ext>
            </a:extLst>
          </p:cNvPr>
          <p:cNvSpPr txBox="1"/>
          <p:nvPr/>
        </p:nvSpPr>
        <p:spPr>
          <a:xfrm>
            <a:off x="5247066" y="1857375"/>
            <a:ext cx="3124200" cy="369332"/>
          </a:xfrm>
          <a:prstGeom prst="rect">
            <a:avLst/>
          </a:prstGeom>
          <a:noFill/>
        </p:spPr>
        <p:txBody>
          <a:bodyPr wrap="square" rtlCol="0">
            <a:spAutoFit/>
          </a:bodyPr>
          <a:lstStyle/>
          <a:p>
            <a:pPr algn="l"/>
            <a:r>
              <a:rPr lang="en-IN" b="1" i="0" dirty="0">
                <a:effectLst/>
                <a:latin typeface="var(--jp-content-font-family)"/>
              </a:rPr>
              <a:t>Model- Gradient Boosting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B8A41F56-5555-CEC9-C14B-BDBFCE210A70}"/>
              </a:ext>
            </a:extLst>
          </p:cNvPr>
          <p:cNvPicPr>
            <a:picLocks noChangeAspect="1"/>
          </p:cNvPicPr>
          <p:nvPr/>
        </p:nvPicPr>
        <p:blipFill>
          <a:blip r:embed="rId2"/>
          <a:stretch>
            <a:fillRect/>
          </a:stretch>
        </p:blipFill>
        <p:spPr>
          <a:xfrm>
            <a:off x="729405" y="1392576"/>
            <a:ext cx="2992429" cy="2048097"/>
          </a:xfrm>
          <a:prstGeom prst="rect">
            <a:avLst/>
          </a:prstGeom>
        </p:spPr>
      </p:pic>
      <p:pic>
        <p:nvPicPr>
          <p:cNvPr id="14" name="Picture 13">
            <a:extLst>
              <a:ext uri="{FF2B5EF4-FFF2-40B4-BE49-F238E27FC236}">
                <a16:creationId xmlns:a16="http://schemas.microsoft.com/office/drawing/2014/main" id="{38E6432C-D65D-8825-FB7A-0B0D2DC853BC}"/>
              </a:ext>
            </a:extLst>
          </p:cNvPr>
          <p:cNvPicPr>
            <a:picLocks noChangeAspect="1"/>
          </p:cNvPicPr>
          <p:nvPr/>
        </p:nvPicPr>
        <p:blipFill>
          <a:blip r:embed="rId3"/>
          <a:stretch>
            <a:fillRect/>
          </a:stretch>
        </p:blipFill>
        <p:spPr>
          <a:xfrm>
            <a:off x="4735482" y="2478258"/>
            <a:ext cx="3372301" cy="2884317"/>
          </a:xfrm>
          <a:prstGeom prst="rect">
            <a:avLst/>
          </a:prstGeom>
        </p:spPr>
      </p:pic>
      <p:pic>
        <p:nvPicPr>
          <p:cNvPr id="17" name="Picture 16">
            <a:extLst>
              <a:ext uri="{FF2B5EF4-FFF2-40B4-BE49-F238E27FC236}">
                <a16:creationId xmlns:a16="http://schemas.microsoft.com/office/drawing/2014/main" id="{98EB10A2-2E70-B51E-EDE1-A4AF65562984}"/>
              </a:ext>
            </a:extLst>
          </p:cNvPr>
          <p:cNvPicPr>
            <a:picLocks noChangeAspect="1"/>
          </p:cNvPicPr>
          <p:nvPr/>
        </p:nvPicPr>
        <p:blipFill>
          <a:blip r:embed="rId4"/>
          <a:stretch>
            <a:fillRect/>
          </a:stretch>
        </p:blipFill>
        <p:spPr>
          <a:xfrm>
            <a:off x="729405" y="4038600"/>
            <a:ext cx="2715568" cy="1692422"/>
          </a:xfrm>
          <a:prstGeom prst="rect">
            <a:avLst/>
          </a:prstGeom>
        </p:spPr>
      </p:pic>
      <p:sp>
        <p:nvSpPr>
          <p:cNvPr id="18" name="TextBox 17">
            <a:extLst>
              <a:ext uri="{FF2B5EF4-FFF2-40B4-BE49-F238E27FC236}">
                <a16:creationId xmlns:a16="http://schemas.microsoft.com/office/drawing/2014/main" id="{122B52B4-8159-254A-A2D4-239707418CFB}"/>
              </a:ext>
            </a:extLst>
          </p:cNvPr>
          <p:cNvSpPr txBox="1"/>
          <p:nvPr/>
        </p:nvSpPr>
        <p:spPr>
          <a:xfrm>
            <a:off x="5126232" y="1528984"/>
            <a:ext cx="2590800" cy="369332"/>
          </a:xfrm>
          <a:prstGeom prst="rect">
            <a:avLst/>
          </a:prstGeom>
          <a:noFill/>
        </p:spPr>
        <p:txBody>
          <a:bodyPr wrap="square" rtlCol="0">
            <a:spAutoFit/>
          </a:bodyPr>
          <a:lstStyle/>
          <a:p>
            <a:pPr algn="l"/>
            <a:r>
              <a:rPr lang="en-IN" b="1" i="0" dirty="0">
                <a:effectLst/>
                <a:latin typeface="var(--jp-content-font-family)"/>
              </a:rPr>
              <a:t>Model- Neural Networks</a:t>
            </a:r>
            <a:endParaRPr lang="en-IN" dirty="0"/>
          </a:p>
        </p:txBody>
      </p:sp>
    </p:spTree>
    <p:extLst>
      <p:ext uri="{BB962C8B-B14F-4D97-AF65-F5344CB8AC3E}">
        <p14:creationId xmlns:p14="http://schemas.microsoft.com/office/powerpoint/2010/main" val="306688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2FAD8872-EA10-54D6-DB18-E039B23EFBFB}"/>
              </a:ext>
            </a:extLst>
          </p:cNvPr>
          <p:cNvSpPr txBox="1"/>
          <p:nvPr/>
        </p:nvSpPr>
        <p:spPr>
          <a:xfrm>
            <a:off x="739775" y="2209800"/>
            <a:ext cx="5791200" cy="584775"/>
          </a:xfrm>
          <a:prstGeom prst="rect">
            <a:avLst/>
          </a:prstGeom>
          <a:noFill/>
        </p:spPr>
        <p:txBody>
          <a:bodyPr wrap="square" rtlCol="0">
            <a:spAutoFit/>
          </a:bodyPr>
          <a:lstStyle/>
          <a:p>
            <a:pPr algn="l"/>
            <a:r>
              <a:rPr lang="en-IN" sz="3200" b="0" i="0" dirty="0">
                <a:effectLst/>
                <a:latin typeface="Söhne"/>
              </a:rPr>
              <a:t>Liver Disease Prediction Project</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DD7521F2-FB9D-2D0D-A217-3513BC27C014}"/>
              </a:ext>
            </a:extLst>
          </p:cNvPr>
          <p:cNvSpPr txBox="1"/>
          <p:nvPr/>
        </p:nvSpPr>
        <p:spPr>
          <a:xfrm>
            <a:off x="2415707" y="1472521"/>
            <a:ext cx="6789148" cy="2677656"/>
          </a:xfrm>
          <a:prstGeom prst="rect">
            <a:avLst/>
          </a:prstGeom>
          <a:noFill/>
        </p:spPr>
        <p:txBody>
          <a:bodyPr wrap="square">
            <a:spAutoFit/>
          </a:bodyPr>
          <a:lstStyle/>
          <a:p>
            <a:pPr marL="342900" indent="-342900">
              <a:buFont typeface="Arial" panose="020B0604020202020204" pitchFamily="34" charset="0"/>
              <a:buChar char="•"/>
            </a:pPr>
            <a:r>
              <a:rPr lang="en-US" sz="2400" b="0" i="0" dirty="0">
                <a:effectLst/>
                <a:latin typeface="Söhne"/>
              </a:rPr>
              <a:t>PROBLEM STATEMENT </a:t>
            </a:r>
          </a:p>
          <a:p>
            <a:pPr marL="342900" indent="-342900">
              <a:buFont typeface="Arial" panose="020B0604020202020204" pitchFamily="34" charset="0"/>
              <a:buChar char="•"/>
            </a:pPr>
            <a:r>
              <a:rPr lang="en-US" sz="2400" b="0" i="0" dirty="0">
                <a:effectLst/>
                <a:latin typeface="Söhne"/>
              </a:rPr>
              <a:t>PROJECT OVERVIEW </a:t>
            </a:r>
          </a:p>
          <a:p>
            <a:pPr marL="342900" indent="-342900">
              <a:buFont typeface="Arial" panose="020B0604020202020204" pitchFamily="34" charset="0"/>
              <a:buChar char="•"/>
            </a:pPr>
            <a:r>
              <a:rPr lang="en-US" sz="2400" b="0" i="0" dirty="0">
                <a:effectLst/>
                <a:latin typeface="Söhne"/>
              </a:rPr>
              <a:t>WHO ARE THE END USERS? </a:t>
            </a:r>
          </a:p>
          <a:p>
            <a:pPr marL="342900" indent="-342900">
              <a:buFont typeface="Arial" panose="020B0604020202020204" pitchFamily="34" charset="0"/>
              <a:buChar char="•"/>
            </a:pPr>
            <a:r>
              <a:rPr lang="en-US" sz="2400" b="0" i="0" dirty="0">
                <a:effectLst/>
                <a:latin typeface="Söhne"/>
              </a:rPr>
              <a:t>YOUR SOLUTION AND ITS VALUE PROPOSITION </a:t>
            </a:r>
          </a:p>
          <a:p>
            <a:pPr marL="342900" indent="-342900">
              <a:buFont typeface="Arial" panose="020B0604020202020204" pitchFamily="34" charset="0"/>
              <a:buChar char="•"/>
            </a:pPr>
            <a:r>
              <a:rPr lang="en-US" sz="2400" b="0" i="0" dirty="0">
                <a:effectLst/>
                <a:latin typeface="Söhne"/>
              </a:rPr>
              <a:t>THE WOW IN YOUR SOLUTION </a:t>
            </a:r>
          </a:p>
          <a:p>
            <a:pPr marL="342900" indent="-342900">
              <a:buFont typeface="Arial" panose="020B0604020202020204" pitchFamily="34" charset="0"/>
              <a:buChar char="•"/>
            </a:pPr>
            <a:r>
              <a:rPr lang="en-US" sz="2400" b="0" i="0" dirty="0">
                <a:effectLst/>
                <a:latin typeface="Söhne"/>
              </a:rPr>
              <a:t>MODELLING </a:t>
            </a:r>
          </a:p>
          <a:p>
            <a:pPr marL="342900" indent="-342900">
              <a:buFont typeface="Arial" panose="020B0604020202020204" pitchFamily="34" charset="0"/>
              <a:buChar char="•"/>
            </a:pPr>
            <a:r>
              <a:rPr lang="en-US" sz="2400" b="0" i="0" dirty="0">
                <a:effectLst/>
                <a:latin typeface="Söhne"/>
              </a:rPr>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D7B42FE2-3385-1D27-95ED-ED64A3BCE9F3}"/>
              </a:ext>
            </a:extLst>
          </p:cNvPr>
          <p:cNvSpPr txBox="1"/>
          <p:nvPr/>
        </p:nvSpPr>
        <p:spPr>
          <a:xfrm>
            <a:off x="834072" y="2113385"/>
            <a:ext cx="7014528" cy="2677656"/>
          </a:xfrm>
          <a:prstGeom prst="rect">
            <a:avLst/>
          </a:prstGeom>
          <a:noFill/>
        </p:spPr>
        <p:txBody>
          <a:bodyPr wrap="square">
            <a:spAutoFit/>
          </a:bodyPr>
          <a:lstStyle/>
          <a:p>
            <a:r>
              <a:rPr lang="en-US" sz="2400" b="0" i="0" dirty="0">
                <a:effectLst/>
                <a:latin typeface="Söhne"/>
              </a:rPr>
              <a:t>Liver disease is a significant public health concern, requiring early detection for effective intervention. Manual prediction methods are time-consuming and prone to errors. This project aims to develop an accurate and automated liver disease prediction system using machine learning and deep learning techniques.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868CAEA2-F095-C841-F06E-1457FA56B07F}"/>
              </a:ext>
            </a:extLst>
          </p:cNvPr>
          <p:cNvSpPr txBox="1"/>
          <p:nvPr/>
        </p:nvSpPr>
        <p:spPr>
          <a:xfrm>
            <a:off x="739775" y="2034463"/>
            <a:ext cx="7918450" cy="3416320"/>
          </a:xfrm>
          <a:prstGeom prst="rect">
            <a:avLst/>
          </a:prstGeom>
          <a:noFill/>
        </p:spPr>
        <p:txBody>
          <a:bodyPr wrap="square">
            <a:spAutoFit/>
          </a:bodyPr>
          <a:lstStyle/>
          <a:p>
            <a:r>
              <a:rPr lang="en-US" sz="2400" b="0" i="0" dirty="0">
                <a:effectLst/>
                <a:latin typeface="Söhne"/>
              </a:rPr>
              <a:t>The project involves collecting a dataset containing various patient attributes relevant to liver disease prediction, performing exploratory data analysis (EDA), preprocessing the data to handle missing values and outliers, splitting the dataset for training and testing, standardizing features, selecting and training suitable machine learning algorithms, evaluating model performance, tuning hyperparameters for optimization, testing the final model's generalization, and providing comprehensive documentation.</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E2C385AA-7DE5-3FBC-F8A7-BD3F667C94DB}"/>
              </a:ext>
            </a:extLst>
          </p:cNvPr>
          <p:cNvSpPr txBox="1"/>
          <p:nvPr/>
        </p:nvSpPr>
        <p:spPr>
          <a:xfrm>
            <a:off x="699452" y="2357448"/>
            <a:ext cx="6691948" cy="2308324"/>
          </a:xfrm>
          <a:prstGeom prst="rect">
            <a:avLst/>
          </a:prstGeom>
          <a:noFill/>
        </p:spPr>
        <p:txBody>
          <a:bodyPr wrap="square">
            <a:spAutoFit/>
          </a:bodyPr>
          <a:lstStyle/>
          <a:p>
            <a:r>
              <a:rPr lang="en-US" sz="2400" b="0" i="0" dirty="0">
                <a:effectLst/>
                <a:latin typeface="Söhne"/>
              </a:rPr>
              <a:t>The end users of this project include healthcare professionals, medical researchers, and healthcare institutions. They can utilize the predictive model to identify individuals at risk of liver disease early on, facilitating timely interventions and improving patient outcomes.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3C8C759D-2AD3-8B41-7B95-1025860BE224}"/>
              </a:ext>
            </a:extLst>
          </p:cNvPr>
          <p:cNvSpPr txBox="1"/>
          <p:nvPr/>
        </p:nvSpPr>
        <p:spPr>
          <a:xfrm>
            <a:off x="2943924" y="2078481"/>
            <a:ext cx="6304152" cy="3785652"/>
          </a:xfrm>
          <a:prstGeom prst="rect">
            <a:avLst/>
          </a:prstGeom>
          <a:noFill/>
        </p:spPr>
        <p:txBody>
          <a:bodyPr wrap="square">
            <a:spAutoFit/>
          </a:bodyPr>
          <a:lstStyle/>
          <a:p>
            <a:r>
              <a:rPr lang="en-US" sz="2400" b="0" i="0" dirty="0">
                <a:effectLst/>
                <a:latin typeface="Söhne"/>
              </a:rPr>
              <a:t>Our solution employs machine learning and deep learning techniques to automate the prediction of liver disease based on patient attributes. By providing an accurate and efficient prediction system, our solution enables early detection of liver disease, leading to timely medical interventions and improved healthcare outcomes. It reduces the burden on healthcare professionals and enhances resource allocation in healthcare institutions.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4A36C0A6-34F1-5769-BEF2-9E4826F6D7D8}"/>
              </a:ext>
            </a:extLst>
          </p:cNvPr>
          <p:cNvSpPr txBox="1"/>
          <p:nvPr/>
        </p:nvSpPr>
        <p:spPr>
          <a:xfrm>
            <a:off x="2381250" y="2174729"/>
            <a:ext cx="6098796" cy="3785652"/>
          </a:xfrm>
          <a:prstGeom prst="rect">
            <a:avLst/>
          </a:prstGeom>
          <a:noFill/>
        </p:spPr>
        <p:txBody>
          <a:bodyPr wrap="square">
            <a:spAutoFit/>
          </a:bodyPr>
          <a:lstStyle/>
          <a:p>
            <a:r>
              <a:rPr lang="en-US" sz="2400" b="0" i="0" dirty="0">
                <a:effectLst/>
                <a:latin typeface="Söhne"/>
              </a:rPr>
              <a:t>The project leverages advanced machine learning and deep learning algorithms to accurately predict liver disease, which is crucial for public health. Its automated approach streamlines the prediction process, reducing time and potential errors associated with manual methods. Moreover, the project's comprehensive documentation and codebase ensure transparency and reproducibility, fostering trust and confidence in its results.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FDCC0E2B-DE3E-C190-92CE-917C87A3FF33}"/>
              </a:ext>
            </a:extLst>
          </p:cNvPr>
          <p:cNvSpPr txBox="1"/>
          <p:nvPr/>
        </p:nvSpPr>
        <p:spPr>
          <a:xfrm>
            <a:off x="728574" y="2133600"/>
            <a:ext cx="7501025" cy="1938992"/>
          </a:xfrm>
          <a:prstGeom prst="rect">
            <a:avLst/>
          </a:prstGeom>
          <a:noFill/>
        </p:spPr>
        <p:txBody>
          <a:bodyPr wrap="square">
            <a:spAutoFit/>
          </a:bodyPr>
          <a:lstStyle/>
          <a:p>
            <a:r>
              <a:rPr lang="en-US" sz="2400" b="0" i="0" dirty="0">
                <a:effectLst/>
                <a:latin typeface="Söhne"/>
              </a:rPr>
              <a:t>The project explores various machine learning algorithms suitable for binary classification, such as Gradient Boosting and Neural Networks. These models are trained and evaluated using appropriate metrics to assess their performance in predicting liver disease.</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TotalTime>
  <Words>449</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Trebuchet MS</vt:lpstr>
      <vt:lpstr>var(--jp-content-font-family)</vt:lpstr>
      <vt:lpstr>Office Theme</vt:lpstr>
      <vt:lpstr>Sandeep kumar 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Sandeep kumar</cp:lastModifiedBy>
  <cp:revision>2</cp:revision>
  <dcterms:created xsi:type="dcterms:W3CDTF">2024-04-05T08:34:40Z</dcterms:created>
  <dcterms:modified xsi:type="dcterms:W3CDTF">2024-04-05T09:54:18Z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