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6" d="100"/>
          <a:sy n="106" d="100"/>
        </p:scale>
        <p:origin x="114"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76A063-816B-417E-8C10-3D09E700B0A1}"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6F87BE-D964-42C3-A9D3-B6E87375FD5A}" type="slidenum">
              <a:rPr lang="en-IN" smtClean="0"/>
              <a:t>‹#›</a:t>
            </a:fld>
            <a:endParaRPr lang="en-IN"/>
          </a:p>
        </p:txBody>
      </p:sp>
    </p:spTree>
    <p:extLst>
      <p:ext uri="{BB962C8B-B14F-4D97-AF65-F5344CB8AC3E}">
        <p14:creationId xmlns:p14="http://schemas.microsoft.com/office/powerpoint/2010/main" val="1001760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76A063-816B-417E-8C10-3D09E700B0A1}"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6F87BE-D964-42C3-A9D3-B6E87375FD5A}" type="slidenum">
              <a:rPr lang="en-IN" smtClean="0"/>
              <a:t>‹#›</a:t>
            </a:fld>
            <a:endParaRPr lang="en-IN"/>
          </a:p>
        </p:txBody>
      </p:sp>
    </p:spTree>
    <p:extLst>
      <p:ext uri="{BB962C8B-B14F-4D97-AF65-F5344CB8AC3E}">
        <p14:creationId xmlns:p14="http://schemas.microsoft.com/office/powerpoint/2010/main" val="251081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76A063-816B-417E-8C10-3D09E700B0A1}"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6F87BE-D964-42C3-A9D3-B6E87375FD5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28293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76A063-816B-417E-8C10-3D09E700B0A1}"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6F87BE-D964-42C3-A9D3-B6E87375FD5A}" type="slidenum">
              <a:rPr lang="en-IN" smtClean="0"/>
              <a:t>‹#›</a:t>
            </a:fld>
            <a:endParaRPr lang="en-IN"/>
          </a:p>
        </p:txBody>
      </p:sp>
    </p:spTree>
    <p:extLst>
      <p:ext uri="{BB962C8B-B14F-4D97-AF65-F5344CB8AC3E}">
        <p14:creationId xmlns:p14="http://schemas.microsoft.com/office/powerpoint/2010/main" val="4199364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76A063-816B-417E-8C10-3D09E700B0A1}"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6F87BE-D964-42C3-A9D3-B6E87375FD5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43415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76A063-816B-417E-8C10-3D09E700B0A1}"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6F87BE-D964-42C3-A9D3-B6E87375FD5A}" type="slidenum">
              <a:rPr lang="en-IN" smtClean="0"/>
              <a:t>‹#›</a:t>
            </a:fld>
            <a:endParaRPr lang="en-IN"/>
          </a:p>
        </p:txBody>
      </p:sp>
    </p:spTree>
    <p:extLst>
      <p:ext uri="{BB962C8B-B14F-4D97-AF65-F5344CB8AC3E}">
        <p14:creationId xmlns:p14="http://schemas.microsoft.com/office/powerpoint/2010/main" val="121043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6A063-816B-417E-8C10-3D09E700B0A1}"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6F87BE-D964-42C3-A9D3-B6E87375FD5A}" type="slidenum">
              <a:rPr lang="en-IN" smtClean="0"/>
              <a:t>‹#›</a:t>
            </a:fld>
            <a:endParaRPr lang="en-IN"/>
          </a:p>
        </p:txBody>
      </p:sp>
    </p:spTree>
    <p:extLst>
      <p:ext uri="{BB962C8B-B14F-4D97-AF65-F5344CB8AC3E}">
        <p14:creationId xmlns:p14="http://schemas.microsoft.com/office/powerpoint/2010/main" val="2308061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6A063-816B-417E-8C10-3D09E700B0A1}"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6F87BE-D964-42C3-A9D3-B6E87375FD5A}" type="slidenum">
              <a:rPr lang="en-IN" smtClean="0"/>
              <a:t>‹#›</a:t>
            </a:fld>
            <a:endParaRPr lang="en-IN"/>
          </a:p>
        </p:txBody>
      </p:sp>
    </p:spTree>
    <p:extLst>
      <p:ext uri="{BB962C8B-B14F-4D97-AF65-F5344CB8AC3E}">
        <p14:creationId xmlns:p14="http://schemas.microsoft.com/office/powerpoint/2010/main" val="1229161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6A063-816B-417E-8C10-3D09E700B0A1}"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6F87BE-D964-42C3-A9D3-B6E87375FD5A}" type="slidenum">
              <a:rPr lang="en-IN" smtClean="0"/>
              <a:t>‹#›</a:t>
            </a:fld>
            <a:endParaRPr lang="en-IN"/>
          </a:p>
        </p:txBody>
      </p:sp>
    </p:spTree>
    <p:extLst>
      <p:ext uri="{BB962C8B-B14F-4D97-AF65-F5344CB8AC3E}">
        <p14:creationId xmlns:p14="http://schemas.microsoft.com/office/powerpoint/2010/main" val="3692991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76A063-816B-417E-8C10-3D09E700B0A1}" type="datetimeFigureOut">
              <a:rPr lang="en-IN" smtClean="0"/>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6F87BE-D964-42C3-A9D3-B6E87375FD5A}" type="slidenum">
              <a:rPr lang="en-IN" smtClean="0"/>
              <a:t>‹#›</a:t>
            </a:fld>
            <a:endParaRPr lang="en-IN"/>
          </a:p>
        </p:txBody>
      </p:sp>
    </p:spTree>
    <p:extLst>
      <p:ext uri="{BB962C8B-B14F-4D97-AF65-F5344CB8AC3E}">
        <p14:creationId xmlns:p14="http://schemas.microsoft.com/office/powerpoint/2010/main" val="982546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76A063-816B-417E-8C10-3D09E700B0A1}" type="datetimeFigureOut">
              <a:rPr lang="en-IN" smtClean="0"/>
              <a:t>29-05-2021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6F87BE-D964-42C3-A9D3-B6E87375FD5A}" type="slidenum">
              <a:rPr lang="en-IN" smtClean="0"/>
              <a:t>‹#›</a:t>
            </a:fld>
            <a:endParaRPr lang="en-IN"/>
          </a:p>
        </p:txBody>
      </p:sp>
    </p:spTree>
    <p:extLst>
      <p:ext uri="{BB962C8B-B14F-4D97-AF65-F5344CB8AC3E}">
        <p14:creationId xmlns:p14="http://schemas.microsoft.com/office/powerpoint/2010/main" val="2837969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76A063-816B-417E-8C10-3D09E700B0A1}" type="datetimeFigureOut">
              <a:rPr lang="en-IN" smtClean="0"/>
              <a:t>29-05-2021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6F87BE-D964-42C3-A9D3-B6E87375FD5A}" type="slidenum">
              <a:rPr lang="en-IN" smtClean="0"/>
              <a:t>‹#›</a:t>
            </a:fld>
            <a:endParaRPr lang="en-IN"/>
          </a:p>
        </p:txBody>
      </p:sp>
    </p:spTree>
    <p:extLst>
      <p:ext uri="{BB962C8B-B14F-4D97-AF65-F5344CB8AC3E}">
        <p14:creationId xmlns:p14="http://schemas.microsoft.com/office/powerpoint/2010/main" val="639444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76A063-816B-417E-8C10-3D09E700B0A1}" type="datetimeFigureOut">
              <a:rPr lang="en-IN" smtClean="0"/>
              <a:t>29-05-2021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6F87BE-D964-42C3-A9D3-B6E87375FD5A}" type="slidenum">
              <a:rPr lang="en-IN" smtClean="0"/>
              <a:t>‹#›</a:t>
            </a:fld>
            <a:endParaRPr lang="en-IN"/>
          </a:p>
        </p:txBody>
      </p:sp>
    </p:spTree>
    <p:extLst>
      <p:ext uri="{BB962C8B-B14F-4D97-AF65-F5344CB8AC3E}">
        <p14:creationId xmlns:p14="http://schemas.microsoft.com/office/powerpoint/2010/main" val="762194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76A063-816B-417E-8C10-3D09E700B0A1}" type="datetimeFigureOut">
              <a:rPr lang="en-IN" smtClean="0"/>
              <a:t>29-05-2021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6F87BE-D964-42C3-A9D3-B6E87375FD5A}" type="slidenum">
              <a:rPr lang="en-IN" smtClean="0"/>
              <a:t>‹#›</a:t>
            </a:fld>
            <a:endParaRPr lang="en-IN"/>
          </a:p>
        </p:txBody>
      </p:sp>
    </p:spTree>
    <p:extLst>
      <p:ext uri="{BB962C8B-B14F-4D97-AF65-F5344CB8AC3E}">
        <p14:creationId xmlns:p14="http://schemas.microsoft.com/office/powerpoint/2010/main" val="2653033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76A063-816B-417E-8C10-3D09E700B0A1}" type="datetimeFigureOut">
              <a:rPr lang="en-IN" smtClean="0"/>
              <a:t>29-05-2021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6F87BE-D964-42C3-A9D3-B6E87375FD5A}" type="slidenum">
              <a:rPr lang="en-IN" smtClean="0"/>
              <a:t>‹#›</a:t>
            </a:fld>
            <a:endParaRPr lang="en-IN"/>
          </a:p>
        </p:txBody>
      </p:sp>
    </p:spTree>
    <p:extLst>
      <p:ext uri="{BB962C8B-B14F-4D97-AF65-F5344CB8AC3E}">
        <p14:creationId xmlns:p14="http://schemas.microsoft.com/office/powerpoint/2010/main" val="3438405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76A063-816B-417E-8C10-3D09E700B0A1}" type="datetimeFigureOut">
              <a:rPr lang="en-IN" smtClean="0"/>
              <a:t>29-05-2021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6F87BE-D964-42C3-A9D3-B6E87375FD5A}" type="slidenum">
              <a:rPr lang="en-IN" smtClean="0"/>
              <a:t>‹#›</a:t>
            </a:fld>
            <a:endParaRPr lang="en-IN"/>
          </a:p>
        </p:txBody>
      </p:sp>
    </p:spTree>
    <p:extLst>
      <p:ext uri="{BB962C8B-B14F-4D97-AF65-F5344CB8AC3E}">
        <p14:creationId xmlns:p14="http://schemas.microsoft.com/office/powerpoint/2010/main" val="3877155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76A063-816B-417E-8C10-3D09E700B0A1}" type="datetimeFigureOut">
              <a:rPr lang="en-IN" smtClean="0"/>
              <a:t>29-05-2021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96F87BE-D964-42C3-A9D3-B6E87375FD5A}" type="slidenum">
              <a:rPr lang="en-IN" smtClean="0"/>
              <a:t>‹#›</a:t>
            </a:fld>
            <a:endParaRPr lang="en-IN"/>
          </a:p>
        </p:txBody>
      </p:sp>
    </p:spTree>
    <p:extLst>
      <p:ext uri="{BB962C8B-B14F-4D97-AF65-F5344CB8AC3E}">
        <p14:creationId xmlns:p14="http://schemas.microsoft.com/office/powerpoint/2010/main" val="3360581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sandeep20000.github.io/sandeep905/"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Leisure" TargetMode="External"/><Relationship Id="rId13" Type="http://schemas.openxmlformats.org/officeDocument/2006/relationships/hyperlink" Target="https://en.wikipedia.org/wiki/Real_versus_nominal_value_(economics)" TargetMode="External"/><Relationship Id="rId18" Type="http://schemas.openxmlformats.org/officeDocument/2006/relationships/hyperlink" Target="https://en.wikipedia.org/wiki/Russia" TargetMode="External"/><Relationship Id="rId3" Type="http://schemas.openxmlformats.org/officeDocument/2006/relationships/hyperlink" Target="https://en.wikipedia.org/wiki/Touring_(disambiguation)" TargetMode="External"/><Relationship Id="rId7" Type="http://schemas.openxmlformats.org/officeDocument/2006/relationships/hyperlink" Target="https://en.wikipedia.org/wiki/World_Tourism_Organization" TargetMode="External"/><Relationship Id="rId12" Type="http://schemas.openxmlformats.org/officeDocument/2006/relationships/hyperlink" Target="https://en.wikipedia.org/wiki/Balance_of_payments" TargetMode="External"/><Relationship Id="rId17" Type="http://schemas.openxmlformats.org/officeDocument/2006/relationships/hyperlink" Target="https://en.wikipedia.org/wiki/China" TargetMode="External"/><Relationship Id="rId2" Type="http://schemas.openxmlformats.org/officeDocument/2006/relationships/hyperlink" Target="https://en.wikipedia.org/wiki/Travel" TargetMode="External"/><Relationship Id="rId16" Type="http://schemas.openxmlformats.org/officeDocument/2006/relationships/hyperlink" Target="https://en.wikipedia.org/wiki/Emerging_markets" TargetMode="External"/><Relationship Id="rId1" Type="http://schemas.openxmlformats.org/officeDocument/2006/relationships/slideLayout" Target="../slideLayouts/slideLayout4.xml"/><Relationship Id="rId6" Type="http://schemas.openxmlformats.org/officeDocument/2006/relationships/hyperlink" Target="https://en.wikipedia.org/wiki/Tourism#cite_note-2" TargetMode="External"/><Relationship Id="rId11" Type="http://schemas.openxmlformats.org/officeDocument/2006/relationships/hyperlink" Target="https://en.wikipedia.org/wiki/International_tourism" TargetMode="External"/><Relationship Id="rId5" Type="http://schemas.openxmlformats.org/officeDocument/2006/relationships/hyperlink" Target="https://en.wikipedia.org/wiki/Tour_(disambiguation)" TargetMode="External"/><Relationship Id="rId15" Type="http://schemas.openxmlformats.org/officeDocument/2006/relationships/hyperlink" Target="https://en.wikipedia.org/wiki/Tourism#cite_note-Barom2012-8" TargetMode="External"/><Relationship Id="rId10" Type="http://schemas.openxmlformats.org/officeDocument/2006/relationships/hyperlink" Target="https://en.wikipedia.org/wiki/Domestic_tourism" TargetMode="External"/><Relationship Id="rId19" Type="http://schemas.openxmlformats.org/officeDocument/2006/relationships/hyperlink" Target="https://en.wikipedia.org/wiki/Brazil" TargetMode="External"/><Relationship Id="rId4" Type="http://schemas.openxmlformats.org/officeDocument/2006/relationships/hyperlink" Target="https://en.wikipedia.org/wiki/Business" TargetMode="External"/><Relationship Id="rId9" Type="http://schemas.openxmlformats.org/officeDocument/2006/relationships/hyperlink" Target="https://en.wikipedia.org/wiki/Tourism#cite_note-unwto1034-3" TargetMode="External"/><Relationship Id="rId14" Type="http://schemas.openxmlformats.org/officeDocument/2006/relationships/hyperlink" Target="https://en.wikipedia.org/wiki/Tourism#cite_note-pr12027-7"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Tourism_in_India#cite_note-3" TargetMode="External"/><Relationship Id="rId13" Type="http://schemas.openxmlformats.org/officeDocument/2006/relationships/hyperlink" Target="https://en.wikipedia.org/wiki/Automated_teller_machine" TargetMode="External"/><Relationship Id="rId3" Type="http://schemas.openxmlformats.org/officeDocument/2006/relationships/hyperlink" Target="https://en.wikipedia.org/wiki/India" TargetMode="External"/><Relationship Id="rId7" Type="http://schemas.openxmlformats.org/officeDocument/2006/relationships/hyperlink" Target="https://en.wikipedia.org/wiki/US$" TargetMode="External"/><Relationship Id="rId12" Type="http://schemas.openxmlformats.org/officeDocument/2006/relationships/hyperlink" Target="https://en.wikipedia.org/wiki/Tourism_in_India#cite_note-10" TargetMode="External"/><Relationship Id="rId17" Type="http://schemas.openxmlformats.org/officeDocument/2006/relationships/hyperlink" Target="https://en.wikipedia.org/wiki/Tourism_in_India#cite_note-12" TargetMode="External"/><Relationship Id="rId2" Type="http://schemas.openxmlformats.org/officeDocument/2006/relationships/hyperlink" Target="https://en.wikipedia.org/wiki/World_Travel_and_Tourism_Council" TargetMode="External"/><Relationship Id="rId16" Type="http://schemas.openxmlformats.org/officeDocument/2006/relationships/hyperlink" Target="https://en.wikipedia.org/wiki/Asia-Pacific" TargetMode="External"/><Relationship Id="rId1" Type="http://schemas.openxmlformats.org/officeDocument/2006/relationships/slideLayout" Target="../slideLayouts/slideLayout4.xml"/><Relationship Id="rId6" Type="http://schemas.openxmlformats.org/officeDocument/2006/relationships/hyperlink" Target="https://en.wikipedia.org/wiki/Medical_tourism_in_India" TargetMode="External"/><Relationship Id="rId11" Type="http://schemas.openxmlformats.org/officeDocument/2006/relationships/hyperlink" Target="https://en.wikipedia.org/wiki/Tourism_in_India#cite_note-9" TargetMode="External"/><Relationship Id="rId5" Type="http://schemas.openxmlformats.org/officeDocument/2006/relationships/hyperlink" Target="https://en.wikipedia.org/wiki/Tourism_in_India#cite_note-2" TargetMode="External"/><Relationship Id="rId15" Type="http://schemas.openxmlformats.org/officeDocument/2006/relationships/hyperlink" Target="https://en.wikipedia.org/wiki/World_Tourism_Organization" TargetMode="External"/><Relationship Id="rId10" Type="http://schemas.openxmlformats.org/officeDocument/2006/relationships/hyperlink" Target="https://en.wikipedia.org/wiki/Travel_and_Tourism_Competitiveness_Report" TargetMode="External"/><Relationship Id="rId4" Type="http://schemas.openxmlformats.org/officeDocument/2006/relationships/hyperlink" Target="https://en.wikipedia.org/wiki/Tourism_in_India#cite_note-1" TargetMode="External"/><Relationship Id="rId9" Type="http://schemas.openxmlformats.org/officeDocument/2006/relationships/hyperlink" Target="https://en.wikipedia.org/wiki/Tourism_in_India#cite_note-4" TargetMode="External"/><Relationship Id="rId14" Type="http://schemas.openxmlformats.org/officeDocument/2006/relationships/hyperlink" Target="https://en.wikipedia.org/wiki/Tourism_in_India#cite_note-wef-ttcr-2013-11"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fi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7.jfif"/><Relationship Id="rId3" Type="http://schemas.openxmlformats.org/officeDocument/2006/relationships/hyperlink" Target="https://en.wikipedia.org/wiki/Hindu" TargetMode="External"/><Relationship Id="rId7" Type="http://schemas.openxmlformats.org/officeDocument/2006/relationships/image" Target="../media/image6.jfif"/><Relationship Id="rId2" Type="http://schemas.openxmlformats.org/officeDocument/2006/relationships/hyperlink" Target="https://en.wikipedia.org/wiki/Haridwar#cite_note-4" TargetMode="External"/><Relationship Id="rId1" Type="http://schemas.openxmlformats.org/officeDocument/2006/relationships/slideLayout" Target="../slideLayouts/slideLayout5.xml"/><Relationship Id="rId6" Type="http://schemas.openxmlformats.org/officeDocument/2006/relationships/hyperlink" Target="https://en.wikipedia.org/wiki/Moksha" TargetMode="External"/><Relationship Id="rId5" Type="http://schemas.openxmlformats.org/officeDocument/2006/relationships/hyperlink" Target="https://en.wikipedia.org/wiki/Haridwar_Kumbh_Mela" TargetMode="External"/><Relationship Id="rId4" Type="http://schemas.openxmlformats.org/officeDocument/2006/relationships/hyperlink" Target="https://en.wikipedia.org/wiki/Kumbha_Mel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516048" y="2298042"/>
            <a:ext cx="11063334" cy="2682902"/>
          </a:xfrm>
        </p:spPr>
        <p:txBody>
          <a:bodyPr>
            <a:normAutofit/>
          </a:bodyPr>
          <a:lstStyle/>
          <a:p>
            <a:r>
              <a:rPr lang="en-IN" sz="8000" dirty="0" err="1" smtClean="0">
                <a:latin typeface="Algerian" panose="04020705040A02060702" pitchFamily="82" charset="0"/>
              </a:rPr>
              <a:t>Tours&amp;travels</a:t>
            </a:r>
            <a:endParaRPr lang="en-IN" sz="8000" dirty="0">
              <a:latin typeface="Algerian" panose="04020705040A02060702" pitchFamily="82" charset="0"/>
            </a:endParaRPr>
          </a:p>
        </p:txBody>
      </p:sp>
    </p:spTree>
    <p:extLst>
      <p:ext uri="{BB962C8B-B14F-4D97-AF65-F5344CB8AC3E}">
        <p14:creationId xmlns:p14="http://schemas.microsoft.com/office/powerpoint/2010/main" val="3481381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615636"/>
            <a:ext cx="4703610" cy="986827"/>
          </a:xfrm>
        </p:spPr>
        <p:txBody>
          <a:bodyPr/>
          <a:lstStyle/>
          <a:p>
            <a:r>
              <a:rPr lang="en-IN" sz="2400" dirty="0" smtClean="0"/>
              <a:t>Thank you and follow link</a:t>
            </a:r>
            <a:endParaRPr lang="en-IN" sz="2400" dirty="0"/>
          </a:p>
        </p:txBody>
      </p:sp>
      <p:sp>
        <p:nvSpPr>
          <p:cNvPr id="3" name="Subtitle 2"/>
          <p:cNvSpPr>
            <a:spLocks noGrp="1"/>
          </p:cNvSpPr>
          <p:nvPr>
            <p:ph type="subTitle" idx="1"/>
          </p:nvPr>
        </p:nvSpPr>
        <p:spPr>
          <a:xfrm>
            <a:off x="1507067" y="2761308"/>
            <a:ext cx="5699491" cy="977774"/>
          </a:xfrm>
        </p:spPr>
        <p:txBody>
          <a:bodyPr/>
          <a:lstStyle/>
          <a:p>
            <a:r>
              <a:rPr lang="en-IN" dirty="0"/>
              <a:t> </a:t>
            </a:r>
            <a:r>
              <a:rPr lang="en-IN" dirty="0">
                <a:hlinkClick r:id="rId2"/>
              </a:rPr>
              <a:t>https://</a:t>
            </a:r>
            <a:r>
              <a:rPr lang="en-IN" dirty="0" smtClean="0">
                <a:hlinkClick r:id="rId2"/>
              </a:rPr>
              <a:t>sandeep20000.github.io/sandeep905/</a:t>
            </a:r>
            <a:r>
              <a:rPr lang="en-IN" dirty="0" smtClean="0"/>
              <a:t>index</a:t>
            </a:r>
          </a:p>
          <a:p>
            <a:endParaRPr lang="en-IN" dirty="0"/>
          </a:p>
        </p:txBody>
      </p:sp>
    </p:spTree>
    <p:extLst>
      <p:ext uri="{BB962C8B-B14F-4D97-AF65-F5344CB8AC3E}">
        <p14:creationId xmlns:p14="http://schemas.microsoft.com/office/powerpoint/2010/main" val="458754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8000" b="1" i="1" dirty="0" smtClean="0">
                <a:latin typeface="Bahnschrift SemiBold" panose="020B0502040204020203" pitchFamily="34" charset="0"/>
              </a:rPr>
              <a:t>About</a:t>
            </a:r>
            <a:endParaRPr lang="en-IN" sz="8000" b="1" i="1" dirty="0">
              <a:latin typeface="Bahnschrift SemiBold" panose="020B0502040204020203" pitchFamily="34" charset="0"/>
            </a:endParaRPr>
          </a:p>
        </p:txBody>
      </p:sp>
      <p:sp>
        <p:nvSpPr>
          <p:cNvPr id="6" name="Content Placeholder 5"/>
          <p:cNvSpPr>
            <a:spLocks noGrp="1"/>
          </p:cNvSpPr>
          <p:nvPr>
            <p:ph sz="half" idx="1"/>
          </p:nvPr>
        </p:nvSpPr>
        <p:spPr/>
        <p:txBody>
          <a:bodyPr>
            <a:normAutofit fontScale="85000" lnSpcReduction="20000"/>
          </a:bodyPr>
          <a:lstStyle/>
          <a:p>
            <a:r>
              <a:rPr lang="en-US" b="1" dirty="0"/>
              <a:t>Tourism</a:t>
            </a:r>
            <a:r>
              <a:rPr lang="en-US" dirty="0"/>
              <a:t> is </a:t>
            </a:r>
            <a:r>
              <a:rPr lang="en-US" dirty="0">
                <a:hlinkClick r:id="rId2" tooltip="Travel"/>
              </a:rPr>
              <a:t>travel</a:t>
            </a:r>
            <a:r>
              <a:rPr lang="en-US" dirty="0"/>
              <a:t> for pleasure or business; also the theory and practice of </a:t>
            </a:r>
            <a:r>
              <a:rPr lang="en-US" dirty="0">
                <a:hlinkClick r:id="rId3" tooltip="Touring (disambiguation)"/>
              </a:rPr>
              <a:t>touring</a:t>
            </a:r>
            <a:r>
              <a:rPr lang="en-US" dirty="0"/>
              <a:t>, the </a:t>
            </a:r>
            <a:r>
              <a:rPr lang="en-US" dirty="0">
                <a:hlinkClick r:id="rId4" tooltip="Business"/>
              </a:rPr>
              <a:t>business</a:t>
            </a:r>
            <a:r>
              <a:rPr lang="en-US" dirty="0"/>
              <a:t> of attracting, accommodating, and entertaining tourists, and the business of operating </a:t>
            </a:r>
            <a:r>
              <a:rPr lang="en-US" dirty="0">
                <a:hlinkClick r:id="rId5" tooltip="Tour (disambiguation)"/>
              </a:rPr>
              <a:t>tours</a:t>
            </a:r>
            <a:r>
              <a:rPr lang="en-US" dirty="0"/>
              <a:t>.</a:t>
            </a:r>
            <a:r>
              <a:rPr lang="en-US" baseline="30000" dirty="0">
                <a:hlinkClick r:id="rId6"/>
              </a:rPr>
              <a:t>[2]</a:t>
            </a:r>
            <a:r>
              <a:rPr lang="en-US" dirty="0"/>
              <a:t> The </a:t>
            </a:r>
            <a:r>
              <a:rPr lang="en-US" dirty="0">
                <a:hlinkClick r:id="rId7" tooltip="World Tourism Organization"/>
              </a:rPr>
              <a:t>World Tourism Organization</a:t>
            </a:r>
            <a:r>
              <a:rPr lang="en-US" dirty="0"/>
              <a:t> defines tourism more generally, in terms which go "beyond the common perception of tourism as being limited to holiday activity only", as people "traveling to and staying in places outside their usual environment for not more than one consecutive year for </a:t>
            </a:r>
            <a:r>
              <a:rPr lang="en-US" dirty="0">
                <a:hlinkClick r:id="rId8" tooltip="Leisure"/>
              </a:rPr>
              <a:t>leisure</a:t>
            </a:r>
            <a:r>
              <a:rPr lang="en-US" dirty="0"/>
              <a:t> and not less than 24 hours, business and other purposes".</a:t>
            </a:r>
            <a:r>
              <a:rPr lang="en-US" baseline="30000" dirty="0">
                <a:hlinkClick r:id="rId9"/>
              </a:rPr>
              <a:t>[3]</a:t>
            </a:r>
            <a:r>
              <a:rPr lang="en-US" dirty="0"/>
              <a:t> Tourism can be </a:t>
            </a:r>
            <a:r>
              <a:rPr lang="en-US" dirty="0">
                <a:hlinkClick r:id="rId10" tooltip="Domestic tourism"/>
              </a:rPr>
              <a:t>domestic</a:t>
            </a:r>
            <a:r>
              <a:rPr lang="en-US" dirty="0"/>
              <a:t> (within the </a:t>
            </a:r>
            <a:r>
              <a:rPr lang="en-US" dirty="0" err="1"/>
              <a:t>traveller's</a:t>
            </a:r>
            <a:r>
              <a:rPr lang="en-US" dirty="0"/>
              <a:t> own country) or </a:t>
            </a:r>
            <a:r>
              <a:rPr lang="en-US" dirty="0">
                <a:hlinkClick r:id="rId11" tooltip="International tourism"/>
              </a:rPr>
              <a:t>international</a:t>
            </a:r>
            <a:r>
              <a:rPr lang="en-US" dirty="0"/>
              <a:t>, and international tourism has both incoming and outgoing implications on a country's </a:t>
            </a:r>
            <a:r>
              <a:rPr lang="en-US" dirty="0">
                <a:hlinkClick r:id="rId12"/>
              </a:rPr>
              <a:t>balance of payments</a:t>
            </a:r>
            <a:r>
              <a:rPr lang="en-US" dirty="0"/>
              <a:t>.</a:t>
            </a:r>
            <a:endParaRPr lang="en-IN" dirty="0"/>
          </a:p>
        </p:txBody>
      </p:sp>
      <p:sp>
        <p:nvSpPr>
          <p:cNvPr id="7" name="Content Placeholder 6"/>
          <p:cNvSpPr>
            <a:spLocks noGrp="1"/>
          </p:cNvSpPr>
          <p:nvPr>
            <p:ph sz="half" idx="2"/>
          </p:nvPr>
        </p:nvSpPr>
        <p:spPr/>
        <p:txBody>
          <a:bodyPr>
            <a:normAutofit fontScale="85000" lnSpcReduction="20000"/>
          </a:bodyPr>
          <a:lstStyle/>
          <a:p>
            <a:r>
              <a:rPr lang="en-US" dirty="0"/>
              <a:t>Globally, international tourism receipts (the travel item in </a:t>
            </a:r>
            <a:r>
              <a:rPr lang="en-US" dirty="0">
                <a:hlinkClick r:id="rId12" tooltip="Balance of payments"/>
              </a:rPr>
              <a:t>balance of payments</a:t>
            </a:r>
            <a:r>
              <a:rPr lang="en-US" dirty="0"/>
              <a:t>) grew to US$1.03 trillion (€740 billion) in 2005, corresponding to an increase in </a:t>
            </a:r>
            <a:r>
              <a:rPr lang="en-US" dirty="0">
                <a:hlinkClick r:id="rId13" tooltip="Real versus nominal value (economics)"/>
              </a:rPr>
              <a:t>real terms</a:t>
            </a:r>
            <a:r>
              <a:rPr lang="en-US" dirty="0"/>
              <a:t> of 3.8% from 2010.</a:t>
            </a:r>
            <a:r>
              <a:rPr lang="en-US" baseline="30000" dirty="0">
                <a:hlinkClick r:id="rId14"/>
              </a:rPr>
              <a:t>[7]</a:t>
            </a:r>
            <a:r>
              <a:rPr lang="en-US" dirty="0"/>
              <a:t> International tourist arrivals surpassed the milestone of 1 billion tourists globally for the first time in 2012,</a:t>
            </a:r>
            <a:r>
              <a:rPr lang="en-US" baseline="30000" dirty="0">
                <a:hlinkClick r:id="rId15"/>
              </a:rPr>
              <a:t>[8]</a:t>
            </a:r>
            <a:r>
              <a:rPr lang="en-US" dirty="0"/>
              <a:t> </a:t>
            </a:r>
            <a:r>
              <a:rPr lang="en-US" dirty="0">
                <a:hlinkClick r:id="rId16" tooltip="Balance of payments"/>
              </a:rPr>
              <a:t>emerging source markets</a:t>
            </a:r>
            <a:r>
              <a:rPr lang="en-US" dirty="0"/>
              <a:t> such as </a:t>
            </a:r>
            <a:r>
              <a:rPr lang="en-US" dirty="0">
                <a:hlinkClick r:id="rId17" tooltip="China"/>
              </a:rPr>
              <a:t>China</a:t>
            </a:r>
            <a:r>
              <a:rPr lang="en-US" dirty="0"/>
              <a:t>, </a:t>
            </a:r>
            <a:r>
              <a:rPr lang="en-US" dirty="0">
                <a:hlinkClick r:id="rId18" tooltip="Russia"/>
              </a:rPr>
              <a:t>Russia</a:t>
            </a:r>
            <a:r>
              <a:rPr lang="en-US" dirty="0"/>
              <a:t>, and </a:t>
            </a:r>
            <a:r>
              <a:rPr lang="en-US" dirty="0">
                <a:hlinkClick r:id="rId19"/>
              </a:rPr>
              <a:t>Brazil</a:t>
            </a:r>
            <a:r>
              <a:rPr lang="en-US" dirty="0"/>
              <a:t> had significantly increased their spending over the </a:t>
            </a:r>
            <a:r>
              <a:rPr lang="en-US" dirty="0"/>
              <a:t>p</a:t>
            </a:r>
            <a:r>
              <a:rPr lang="en-US" dirty="0" smtClean="0"/>
              <a:t>revious </a:t>
            </a:r>
            <a:r>
              <a:rPr lang="en-US" dirty="0"/>
              <a:t>decade</a:t>
            </a:r>
            <a:r>
              <a:rPr lang="en-US" dirty="0" smtClean="0"/>
              <a:t>.</a:t>
            </a:r>
          </a:p>
          <a:p>
            <a:endParaRPr lang="en-IN" dirty="0"/>
          </a:p>
        </p:txBody>
      </p:sp>
    </p:spTree>
    <p:extLst>
      <p:ext uri="{BB962C8B-B14F-4D97-AF65-F5344CB8AC3E}">
        <p14:creationId xmlns:p14="http://schemas.microsoft.com/office/powerpoint/2010/main" val="3613784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Travels </a:t>
            </a:r>
            <a:endParaRPr lang="en-IN" dirty="0"/>
          </a:p>
        </p:txBody>
      </p:sp>
      <p:sp>
        <p:nvSpPr>
          <p:cNvPr id="4" name="Content Placeholder 3"/>
          <p:cNvSpPr>
            <a:spLocks noGrp="1"/>
          </p:cNvSpPr>
          <p:nvPr>
            <p:ph sz="half" idx="1"/>
          </p:nvPr>
        </p:nvSpPr>
        <p:spPr/>
        <p:txBody>
          <a:bodyPr>
            <a:normAutofit fontScale="62500" lnSpcReduction="20000"/>
          </a:bodyPr>
          <a:lstStyle/>
          <a:p>
            <a:r>
              <a:rPr lang="en-US" sz="2500" b="1" dirty="0"/>
              <a:t>Tourism in India</a:t>
            </a:r>
            <a:r>
              <a:rPr lang="en-US" sz="2500" dirty="0"/>
              <a:t> is important for the country's economy and is growing rapidly. The </a:t>
            </a:r>
            <a:r>
              <a:rPr lang="en-US" sz="2500" dirty="0">
                <a:hlinkClick r:id="rId2" tooltip="World Travel and Tourism Council"/>
              </a:rPr>
              <a:t>World Travel and Tourism Council</a:t>
            </a:r>
            <a:r>
              <a:rPr lang="en-US" sz="2500" dirty="0"/>
              <a:t> calculated that tourism generated ₹16.91 lakh </a:t>
            </a:r>
            <a:r>
              <a:rPr lang="en-US" sz="2500" dirty="0" err="1"/>
              <a:t>crore</a:t>
            </a:r>
            <a:r>
              <a:rPr lang="en-US" sz="2500" dirty="0"/>
              <a:t> (US$240 billion) or 9.2% of </a:t>
            </a:r>
            <a:r>
              <a:rPr lang="en-US" sz="2500" dirty="0">
                <a:hlinkClick r:id="rId3" tooltip="India"/>
              </a:rPr>
              <a:t>India</a:t>
            </a:r>
            <a:r>
              <a:rPr lang="en-US" sz="2500" dirty="0"/>
              <a:t>'s GDP in 2018 and supported 42.673 million jobs, 8.1% of its total employment.</a:t>
            </a:r>
            <a:r>
              <a:rPr lang="en-US" sz="2500" baseline="30000" dirty="0">
                <a:hlinkClick r:id="rId4"/>
              </a:rPr>
              <a:t>[1]</a:t>
            </a:r>
            <a:r>
              <a:rPr lang="en-US" sz="2500" dirty="0"/>
              <a:t> The sector is predicted to grow at an annual rate of 6.9% to ₹32.05 lakh </a:t>
            </a:r>
            <a:r>
              <a:rPr lang="en-US" sz="2500" dirty="0" err="1"/>
              <a:t>crore</a:t>
            </a:r>
            <a:r>
              <a:rPr lang="en-US" sz="2500" dirty="0"/>
              <a:t> (US$450 billion) by 2028 (9.9% of GDP).</a:t>
            </a:r>
            <a:r>
              <a:rPr lang="en-US" sz="2500" baseline="30000" dirty="0">
                <a:hlinkClick r:id="rId5"/>
              </a:rPr>
              <a:t>[2]</a:t>
            </a:r>
            <a:r>
              <a:rPr lang="en-US" sz="2500" dirty="0"/>
              <a:t> In October 2015, </a:t>
            </a:r>
            <a:r>
              <a:rPr lang="en-US" sz="2500" dirty="0">
                <a:hlinkClick r:id="rId6" tooltip="Medical tourism in India"/>
              </a:rPr>
              <a:t>India's medical tourism sector</a:t>
            </a:r>
            <a:r>
              <a:rPr lang="en-US" sz="2500" dirty="0"/>
              <a:t> was estimated to be worth </a:t>
            </a:r>
            <a:r>
              <a:rPr lang="en-US" sz="2500" dirty="0">
                <a:hlinkClick r:id="rId7" tooltip="US$"/>
              </a:rPr>
              <a:t>US$</a:t>
            </a:r>
            <a:r>
              <a:rPr lang="en-US" sz="2500" dirty="0"/>
              <a:t>3 billion, and it is projected to grow to US$7–8 billion by 2020.</a:t>
            </a:r>
            <a:r>
              <a:rPr lang="en-US" sz="2500" baseline="30000" dirty="0">
                <a:hlinkClick r:id="rId8"/>
              </a:rPr>
              <a:t>[3]</a:t>
            </a:r>
            <a:r>
              <a:rPr lang="en-US" sz="2500" dirty="0"/>
              <a:t> In 2014, 184,298 foreign patients travelled to India to seek medical treatment.</a:t>
            </a:r>
            <a:r>
              <a:rPr lang="en-US" sz="2500" baseline="30000" dirty="0">
                <a:hlinkClick r:id="rId9"/>
              </a:rPr>
              <a:t>[</a:t>
            </a:r>
            <a:r>
              <a:rPr lang="en-US" baseline="30000" dirty="0">
                <a:hlinkClick r:id="rId9"/>
              </a:rPr>
              <a:t>4</a:t>
            </a:r>
            <a:r>
              <a:rPr lang="en-US" baseline="30000" dirty="0" smtClean="0">
                <a:hlinkClick r:id="rId9"/>
              </a:rPr>
              <a:t>]</a:t>
            </a:r>
            <a:endParaRPr lang="en-US" dirty="0"/>
          </a:p>
        </p:txBody>
      </p:sp>
      <p:sp>
        <p:nvSpPr>
          <p:cNvPr id="5" name="Content Placeholder 4"/>
          <p:cNvSpPr>
            <a:spLocks noGrp="1"/>
          </p:cNvSpPr>
          <p:nvPr>
            <p:ph sz="half" idx="2"/>
          </p:nvPr>
        </p:nvSpPr>
        <p:spPr>
          <a:xfrm>
            <a:off x="5198612" y="2278284"/>
            <a:ext cx="4184034" cy="3880773"/>
          </a:xfrm>
        </p:spPr>
        <p:txBody>
          <a:bodyPr>
            <a:noAutofit/>
          </a:bodyPr>
          <a:lstStyle/>
          <a:p>
            <a:r>
              <a:rPr lang="en-US" sz="1200" dirty="0" smtClean="0"/>
              <a:t>The</a:t>
            </a:r>
            <a:r>
              <a:rPr lang="en-US" sz="1200" dirty="0"/>
              <a:t> </a:t>
            </a:r>
            <a:r>
              <a:rPr lang="en-US" sz="1200" i="1" dirty="0">
                <a:hlinkClick r:id="rId10"/>
              </a:rPr>
              <a:t>Travel and Tourism Competitiveness Report</a:t>
            </a:r>
            <a:r>
              <a:rPr lang="en-US" sz="1200" dirty="0"/>
              <a:t> 2019 ranked India 34th out of 140 countries overall. India improved its ranking by 6 places over the 2017 report which was the greatest improvement among the top 25% of countries ranked. The report ranks the price competitiveness of India's tourism sector 13th out of 140 countries. It mentions that India has quite good air transport infrastructure (ranked 33rd), particularly given the country's stage of development, and reasonable ground and port infrastructure (ranked 28th). The country also scores high on natural resources (ranked 14th), and cultural resources and business travel (ranked 8th).</a:t>
            </a:r>
            <a:r>
              <a:rPr lang="en-US" sz="1200" baseline="30000" dirty="0">
                <a:hlinkClick r:id="rId11"/>
              </a:rPr>
              <a:t>[9]</a:t>
            </a:r>
            <a:r>
              <a:rPr lang="en-US" sz="1200" dirty="0"/>
              <a:t> However, some other aspects of its tourism infrastructure remain somewhat underdeveloped.</a:t>
            </a:r>
            <a:r>
              <a:rPr lang="en-US" sz="1200" baseline="30000" dirty="0">
                <a:hlinkClick r:id="rId12"/>
              </a:rPr>
              <a:t>[10]</a:t>
            </a:r>
            <a:r>
              <a:rPr lang="en-US" sz="1200" dirty="0"/>
              <a:t> The nation has many hotel rooms per capita by international comparison and low </a:t>
            </a:r>
            <a:r>
              <a:rPr lang="en-US" sz="1200" dirty="0">
                <a:hlinkClick r:id="rId13" tooltip="Automated teller machine"/>
              </a:rPr>
              <a:t>ATM</a:t>
            </a:r>
            <a:r>
              <a:rPr lang="en-US" sz="1200" dirty="0"/>
              <a:t> penetration.</a:t>
            </a:r>
            <a:r>
              <a:rPr lang="en-US" sz="1200" baseline="30000" dirty="0">
                <a:hlinkClick r:id="rId14"/>
              </a:rPr>
              <a:t>[11]</a:t>
            </a:r>
            <a:r>
              <a:rPr lang="en-US" sz="1200" dirty="0"/>
              <a:t> The </a:t>
            </a:r>
            <a:r>
              <a:rPr lang="en-US" sz="1200" dirty="0">
                <a:hlinkClick r:id="rId15" tooltip="World Tourism Organization"/>
              </a:rPr>
              <a:t>World Tourism Organization</a:t>
            </a:r>
            <a:r>
              <a:rPr lang="en-US" sz="1200" dirty="0"/>
              <a:t> reported that India's receipts from tourism during 2012 ranked 16th in the world, and 7th among </a:t>
            </a:r>
            <a:r>
              <a:rPr lang="en-US" sz="1200" dirty="0">
                <a:hlinkClick r:id="rId16" tooltip="Asia-Pacific"/>
              </a:rPr>
              <a:t>Asian and Pacific</a:t>
            </a:r>
            <a:r>
              <a:rPr lang="en-US" sz="1200" dirty="0"/>
              <a:t> countries.</a:t>
            </a:r>
            <a:r>
              <a:rPr lang="en-US" sz="1200" baseline="30000" dirty="0">
                <a:hlinkClick r:id="rId17"/>
              </a:rPr>
              <a:t>[12]</a:t>
            </a:r>
            <a:endParaRPr lang="en-US" sz="1200" dirty="0"/>
          </a:p>
          <a:p>
            <a:endParaRPr lang="en-IN" sz="1200" dirty="0"/>
          </a:p>
        </p:txBody>
      </p:sp>
    </p:spTree>
    <p:extLst>
      <p:ext uri="{BB962C8B-B14F-4D97-AF65-F5344CB8AC3E}">
        <p14:creationId xmlns:p14="http://schemas.microsoft.com/office/powerpoint/2010/main" val="2186567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55" y="226337"/>
            <a:ext cx="9931652" cy="6631663"/>
          </a:xfrm>
          <a:prstGeom prst="rect">
            <a:avLst/>
          </a:prstGeom>
        </p:spPr>
      </p:pic>
    </p:spTree>
    <p:extLst>
      <p:ext uri="{BB962C8B-B14F-4D97-AF65-F5344CB8AC3E}">
        <p14:creationId xmlns:p14="http://schemas.microsoft.com/office/powerpoint/2010/main" val="3491353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images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58844"/>
            <a:ext cx="9614780" cy="5558827"/>
          </a:xfrm>
        </p:spPr>
      </p:pic>
    </p:spTree>
    <p:extLst>
      <p:ext uri="{BB962C8B-B14F-4D97-AF65-F5344CB8AC3E}">
        <p14:creationId xmlns:p14="http://schemas.microsoft.com/office/powerpoint/2010/main" val="3461964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smtClean="0">
                <a:latin typeface="Algerian" panose="04020705040A02060702" pitchFamily="82" charset="0"/>
              </a:rPr>
              <a:t>services</a:t>
            </a:r>
            <a:endParaRPr lang="en-IN" sz="5400" dirty="0">
              <a:latin typeface="Algerian" panose="04020705040A02060702" pitchFamily="82" charset="0"/>
            </a:endParaRPr>
          </a:p>
        </p:txBody>
      </p:sp>
      <p:sp>
        <p:nvSpPr>
          <p:cNvPr id="3" name="Text Placeholder 2"/>
          <p:cNvSpPr>
            <a:spLocks noGrp="1"/>
          </p:cNvSpPr>
          <p:nvPr>
            <p:ph type="body" idx="1"/>
          </p:nvPr>
        </p:nvSpPr>
        <p:spPr/>
        <p:txBody>
          <a:bodyPr/>
          <a:lstStyle/>
          <a:p>
            <a:r>
              <a:rPr lang="en-IN" sz="5400" dirty="0">
                <a:latin typeface="Algerian" panose="04020705040A02060702" pitchFamily="82" charset="0"/>
              </a:rPr>
              <a:t>B</a:t>
            </a:r>
            <a:r>
              <a:rPr lang="en-IN" sz="5400" dirty="0" smtClean="0">
                <a:latin typeface="Algerian" panose="04020705040A02060702" pitchFamily="82" charset="0"/>
              </a:rPr>
              <a:t>uses</a:t>
            </a:r>
            <a:endParaRPr lang="en-IN" sz="5400" dirty="0">
              <a:latin typeface="Algerian" panose="04020705040A02060702" pitchFamily="82" charset="0"/>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06525" y="3141552"/>
            <a:ext cx="2724150" cy="2086085"/>
          </a:xfrm>
        </p:spPr>
      </p:pic>
      <p:sp>
        <p:nvSpPr>
          <p:cNvPr id="5" name="Text Placeholder 4"/>
          <p:cNvSpPr>
            <a:spLocks noGrp="1"/>
          </p:cNvSpPr>
          <p:nvPr>
            <p:ph type="body" sz="quarter" idx="3"/>
          </p:nvPr>
        </p:nvSpPr>
        <p:spPr/>
        <p:txBody>
          <a:bodyPr/>
          <a:lstStyle/>
          <a:p>
            <a:r>
              <a:rPr lang="en-IN" sz="6000" dirty="0" smtClean="0">
                <a:latin typeface="Algerian" panose="04020705040A02060702" pitchFamily="82" charset="0"/>
              </a:rPr>
              <a:t>cars</a:t>
            </a:r>
            <a:endParaRPr lang="en-IN" sz="6000" dirty="0">
              <a:latin typeface="Algerian" panose="04020705040A02060702" pitchFamily="82" charset="0"/>
            </a:endParaRP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171281" y="2737246"/>
            <a:ext cx="4019550" cy="3075080"/>
          </a:xfrm>
        </p:spPr>
      </p:pic>
    </p:spTree>
    <p:extLst>
      <p:ext uri="{BB962C8B-B14F-4D97-AF65-F5344CB8AC3E}">
        <p14:creationId xmlns:p14="http://schemas.microsoft.com/office/powerpoint/2010/main" val="287313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058400" cy="6753885"/>
          </a:xfrm>
          <a:prstGeom prst="rect">
            <a:avLst/>
          </a:prstGeom>
        </p:spPr>
      </p:pic>
    </p:spTree>
    <p:extLst>
      <p:ext uri="{BB962C8B-B14F-4D97-AF65-F5344CB8AC3E}">
        <p14:creationId xmlns:p14="http://schemas.microsoft.com/office/powerpoint/2010/main" val="2150382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sz="4800" dirty="0" err="1" smtClean="0">
                <a:latin typeface="Algerian" panose="04020705040A02060702" pitchFamily="82" charset="0"/>
              </a:rPr>
              <a:t>Haridwar</a:t>
            </a:r>
            <a:r>
              <a:rPr lang="en-IN" sz="4800" dirty="0" smtClean="0">
                <a:latin typeface="Algerian" panose="04020705040A02060702" pitchFamily="82" charset="0"/>
              </a:rPr>
              <a:t>:-</a:t>
            </a:r>
            <a:r>
              <a:rPr lang="en-US" sz="1100" dirty="0"/>
              <a:t>The city is situated on the right bank of the Ganga river, at the foothills of the </a:t>
            </a:r>
            <a:r>
              <a:rPr lang="en-US" sz="1100" dirty="0" err="1"/>
              <a:t>Shivalik</a:t>
            </a:r>
            <a:r>
              <a:rPr lang="en-US" sz="1100" dirty="0"/>
              <a:t> ranges.</a:t>
            </a:r>
            <a:r>
              <a:rPr lang="en-US" sz="1100" baseline="30000" dirty="0">
                <a:hlinkClick r:id="rId2"/>
              </a:rPr>
              <a:t>[4]</a:t>
            </a:r>
            <a:r>
              <a:rPr lang="en-US" sz="1100" dirty="0"/>
              <a:t> </a:t>
            </a:r>
            <a:r>
              <a:rPr lang="en-US" sz="1100" dirty="0" err="1"/>
              <a:t>Haridwar</a:t>
            </a:r>
            <a:r>
              <a:rPr lang="en-US" sz="1100" dirty="0"/>
              <a:t> is regarded as a holy place for </a:t>
            </a:r>
            <a:r>
              <a:rPr lang="en-US" sz="1100" dirty="0">
                <a:hlinkClick r:id="rId3" tooltip="Hindu"/>
              </a:rPr>
              <a:t>Hindus</a:t>
            </a:r>
            <a:r>
              <a:rPr lang="en-US" sz="1100" dirty="0"/>
              <a:t>, hosting important religious events and serving as a gateway to several prominent places of worship. Most significant of the events is the </a:t>
            </a:r>
            <a:r>
              <a:rPr lang="en-US" sz="1100" dirty="0" err="1">
                <a:hlinkClick r:id="rId4" tooltip="Kumbha Mela"/>
              </a:rPr>
              <a:t>Kumbha</a:t>
            </a:r>
            <a:r>
              <a:rPr lang="en-US" sz="1100" dirty="0">
                <a:hlinkClick r:id="rId4" tooltip="Kumbha Mela"/>
              </a:rPr>
              <a:t> </a:t>
            </a:r>
            <a:r>
              <a:rPr lang="en-US" sz="1100" dirty="0" err="1">
                <a:hlinkClick r:id="rId4" tooltip="Kumbha Mela"/>
              </a:rPr>
              <a:t>Mela</a:t>
            </a:r>
            <a:r>
              <a:rPr lang="en-US" sz="1100" dirty="0"/>
              <a:t>, which is celebrated every 12 years in </a:t>
            </a:r>
            <a:r>
              <a:rPr lang="en-US" sz="1100" dirty="0" err="1"/>
              <a:t>Haridwar</a:t>
            </a:r>
            <a:r>
              <a:rPr lang="en-US" sz="1100" dirty="0"/>
              <a:t>. During the </a:t>
            </a:r>
            <a:r>
              <a:rPr lang="en-US" sz="1100" dirty="0" err="1">
                <a:hlinkClick r:id="rId5" tooltip="Haridwar Kumbh Mela"/>
              </a:rPr>
              <a:t>Haridwar</a:t>
            </a:r>
            <a:r>
              <a:rPr lang="en-US" sz="1100" dirty="0">
                <a:hlinkClick r:id="rId5" tooltip="Haridwar Kumbh Mela"/>
              </a:rPr>
              <a:t> </a:t>
            </a:r>
            <a:r>
              <a:rPr lang="en-US" sz="1100" dirty="0" err="1">
                <a:hlinkClick r:id="rId5" tooltip="Haridwar Kumbh Mela"/>
              </a:rPr>
              <a:t>Kumbh</a:t>
            </a:r>
            <a:r>
              <a:rPr lang="en-US" sz="1100" dirty="0">
                <a:hlinkClick r:id="rId5" tooltip="Haridwar Kumbh Mela"/>
              </a:rPr>
              <a:t> </a:t>
            </a:r>
            <a:r>
              <a:rPr lang="en-US" sz="1100" dirty="0" err="1">
                <a:hlinkClick r:id="rId5" tooltip="Haridwar Kumbh Mela"/>
              </a:rPr>
              <a:t>Mela</a:t>
            </a:r>
            <a:r>
              <a:rPr lang="en-US" sz="1100" dirty="0"/>
              <a:t>, millions of pilgrims, devotees, and tourists congregate in </a:t>
            </a:r>
            <a:r>
              <a:rPr lang="en-US" sz="1100" dirty="0" err="1"/>
              <a:t>Haridwar</a:t>
            </a:r>
            <a:r>
              <a:rPr lang="en-US" sz="1100" dirty="0"/>
              <a:t> to perform ritualistic bathing on the banks of the river Ganges to wash away their sins to attain </a:t>
            </a:r>
            <a:r>
              <a:rPr lang="en-US" sz="1100" dirty="0">
                <a:hlinkClick r:id="rId6" tooltip="Moksha"/>
              </a:rPr>
              <a:t>Moksha</a:t>
            </a:r>
            <a:r>
              <a:rPr lang="en-US" sz="1100" dirty="0"/>
              <a:t>.</a:t>
            </a:r>
            <a:endParaRPr lang="en-IN" sz="1100" dirty="0">
              <a:latin typeface="Algerian" panose="04020705040A02060702" pitchFamily="82" charset="0"/>
            </a:endParaRPr>
          </a:p>
        </p:txBody>
      </p:sp>
      <p:sp>
        <p:nvSpPr>
          <p:cNvPr id="5" name="Text Placeholder 4"/>
          <p:cNvSpPr>
            <a:spLocks noGrp="1"/>
          </p:cNvSpPr>
          <p:nvPr>
            <p:ph type="body" idx="1"/>
          </p:nvPr>
        </p:nvSpPr>
        <p:spPr/>
        <p:txBody>
          <a:bodyPr/>
          <a:lstStyle/>
          <a:p>
            <a:r>
              <a:rPr lang="en-IN" dirty="0" err="1" smtClean="0"/>
              <a:t>Taj</a:t>
            </a:r>
            <a:r>
              <a:rPr lang="en-IN" dirty="0" smtClean="0"/>
              <a:t> </a:t>
            </a:r>
            <a:r>
              <a:rPr lang="en-IN" dirty="0" err="1" smtClean="0"/>
              <a:t>mahal</a:t>
            </a:r>
            <a:endParaRPr lang="en-IN" dirty="0"/>
          </a:p>
        </p:txBody>
      </p:sp>
      <p:pic>
        <p:nvPicPr>
          <p:cNvPr id="9" name="Content Placeholder 8"/>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914401" y="2824681"/>
            <a:ext cx="3639492" cy="3349782"/>
          </a:xfrm>
        </p:spPr>
      </p:pic>
      <p:sp>
        <p:nvSpPr>
          <p:cNvPr id="7" name="Text Placeholder 6"/>
          <p:cNvSpPr>
            <a:spLocks noGrp="1"/>
          </p:cNvSpPr>
          <p:nvPr>
            <p:ph type="body" sz="quarter" idx="3"/>
          </p:nvPr>
        </p:nvSpPr>
        <p:spPr>
          <a:xfrm>
            <a:off x="5666581" y="2369212"/>
            <a:ext cx="4185618" cy="576262"/>
          </a:xfrm>
        </p:spPr>
        <p:txBody>
          <a:bodyPr/>
          <a:lstStyle/>
          <a:p>
            <a:r>
              <a:rPr lang="en-IN" dirty="0" err="1"/>
              <a:t>T</a:t>
            </a:r>
            <a:r>
              <a:rPr lang="en-IN" dirty="0" err="1" smtClean="0"/>
              <a:t>irpuati</a:t>
            </a:r>
            <a:endParaRPr lang="en-IN" dirty="0"/>
          </a:p>
        </p:txBody>
      </p:sp>
      <p:pic>
        <p:nvPicPr>
          <p:cNvPr id="10" name="Content Placeholder 9"/>
          <p:cNvPicPr>
            <a:picLocks noGrp="1" noChangeAspect="1"/>
          </p:cNvPicPr>
          <p:nvPr>
            <p:ph sz="quarter" idx="4"/>
          </p:nvPr>
        </p:nvPicPr>
        <p:blipFill>
          <a:blip r:embed="rId8">
            <a:extLst>
              <a:ext uri="{28A0092B-C50C-407E-A947-70E740481C1C}">
                <a14:useLocalDpi xmlns:a14="http://schemas.microsoft.com/office/drawing/2010/main" val="0"/>
              </a:ext>
            </a:extLst>
          </a:blip>
          <a:stretch>
            <a:fillRect/>
          </a:stretch>
        </p:blipFill>
        <p:spPr>
          <a:xfrm>
            <a:off x="5666580" y="3306276"/>
            <a:ext cx="3776183" cy="2406461"/>
          </a:xfrm>
        </p:spPr>
      </p:pic>
    </p:spTree>
    <p:extLst>
      <p:ext uri="{BB962C8B-B14F-4D97-AF65-F5344CB8AC3E}">
        <p14:creationId xmlns:p14="http://schemas.microsoft.com/office/powerpoint/2010/main" val="3171355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3699" y="597530"/>
            <a:ext cx="5187636" cy="461726"/>
          </a:xfrm>
        </p:spPr>
        <p:txBody>
          <a:bodyPr/>
          <a:lstStyle/>
          <a:p>
            <a:r>
              <a:rPr lang="en-IN" dirty="0" smtClean="0"/>
              <a:t> travels </a:t>
            </a:r>
            <a:r>
              <a:rPr lang="en-IN" dirty="0" err="1" smtClean="0"/>
              <a:t>solgam</a:t>
            </a:r>
            <a:endParaRPr lang="en-IN" dirty="0"/>
          </a:p>
        </p:txBody>
      </p:sp>
      <p:sp>
        <p:nvSpPr>
          <p:cNvPr id="3" name="Subtitle 2"/>
          <p:cNvSpPr>
            <a:spLocks noGrp="1"/>
          </p:cNvSpPr>
          <p:nvPr>
            <p:ph type="subTitle" idx="1"/>
          </p:nvPr>
        </p:nvSpPr>
        <p:spPr>
          <a:xfrm>
            <a:off x="1542716" y="2163931"/>
            <a:ext cx="4532160" cy="2984591"/>
          </a:xfrm>
        </p:spPr>
        <p:txBody>
          <a:bodyPr>
            <a:normAutofit fontScale="92500" lnSpcReduction="10000"/>
          </a:bodyPr>
          <a:lstStyle/>
          <a:p>
            <a:r>
              <a:rPr lang="en-US" dirty="0"/>
              <a:t>A Destination For The New Millennium.</a:t>
            </a:r>
          </a:p>
          <a:p>
            <a:r>
              <a:rPr lang="en-US" dirty="0"/>
              <a:t>A Different Light.</a:t>
            </a:r>
          </a:p>
          <a:p>
            <a:r>
              <a:rPr lang="en-US" dirty="0"/>
              <a:t>A More Rewarding Way To </a:t>
            </a:r>
            <a:r>
              <a:rPr lang="en-US" b="1" dirty="0"/>
              <a:t>Travel</a:t>
            </a:r>
            <a:r>
              <a:rPr lang="en-US" dirty="0"/>
              <a:t>.</a:t>
            </a:r>
          </a:p>
          <a:p>
            <a:r>
              <a:rPr lang="en-US" dirty="0"/>
              <a:t>A New Point Of View.</a:t>
            </a:r>
          </a:p>
          <a:p>
            <a:r>
              <a:rPr lang="en-US" dirty="0"/>
              <a:t>A New Pulse Of Dream.</a:t>
            </a:r>
          </a:p>
          <a:p>
            <a:r>
              <a:rPr lang="en-US" dirty="0"/>
              <a:t>A New Sky ,A New Life.</a:t>
            </a:r>
          </a:p>
          <a:p>
            <a:r>
              <a:rPr lang="en-US" dirty="0"/>
              <a:t>A Signature Of Excellence.</a:t>
            </a:r>
          </a:p>
          <a:p>
            <a:r>
              <a:rPr lang="en-US" dirty="0"/>
              <a:t>A </a:t>
            </a:r>
            <a:r>
              <a:rPr lang="en-US" b="1" dirty="0"/>
              <a:t>Slogan</a:t>
            </a:r>
            <a:r>
              <a:rPr lang="en-US" dirty="0"/>
              <a:t> Should Be Standalone</a:t>
            </a:r>
          </a:p>
          <a:p>
            <a:endParaRPr lang="en-IN" dirty="0"/>
          </a:p>
        </p:txBody>
      </p:sp>
    </p:spTree>
    <p:extLst>
      <p:ext uri="{BB962C8B-B14F-4D97-AF65-F5344CB8AC3E}">
        <p14:creationId xmlns:p14="http://schemas.microsoft.com/office/powerpoint/2010/main" val="25133813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TotalTime>
  <Words>74</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Bahnschrift SemiBold</vt:lpstr>
      <vt:lpstr>Trebuchet MS</vt:lpstr>
      <vt:lpstr>Wingdings 3</vt:lpstr>
      <vt:lpstr>Facet</vt:lpstr>
      <vt:lpstr>PowerPoint Presentation</vt:lpstr>
      <vt:lpstr>About</vt:lpstr>
      <vt:lpstr>Travels </vt:lpstr>
      <vt:lpstr>PowerPoint Presentation</vt:lpstr>
      <vt:lpstr>images</vt:lpstr>
      <vt:lpstr>services</vt:lpstr>
      <vt:lpstr>PowerPoint Presentation</vt:lpstr>
      <vt:lpstr>Haridwar:-The city is situated on the right bank of the Ganga river, at the foothills of the Shivalik ranges.[4] Haridwar is regarded as a holy place for Hindus, hosting important religious events and serving as a gateway to several prominent places of worship. Most significant of the events is the Kumbha Mela, which is celebrated every 12 years in Haridwar. During the Haridwar Kumbh Mela, millions of pilgrims, devotees, and tourists congregate in Haridwar to perform ritualistic bathing on the banks of the river Ganges to wash away their sins to attain Moksha.</vt:lpstr>
      <vt:lpstr> travels solgam</vt:lpstr>
      <vt:lpstr>Thank you and follow link</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dc:title>
  <dc:creator>HP</dc:creator>
  <cp:lastModifiedBy>HP</cp:lastModifiedBy>
  <cp:revision>6</cp:revision>
  <dcterms:created xsi:type="dcterms:W3CDTF">2021-05-28T13:13:54Z</dcterms:created>
  <dcterms:modified xsi:type="dcterms:W3CDTF">2021-05-29T05:38:07Z</dcterms:modified>
</cp:coreProperties>
</file>