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7"/>
  </p:notesMasterIdLst>
  <p:sldIdLst>
    <p:sldId id="256" r:id="rId2"/>
    <p:sldId id="257" r:id="rId3"/>
    <p:sldId id="258" r:id="rId4"/>
    <p:sldId id="259" r:id="rId5"/>
    <p:sldId id="260" r:id="rId6"/>
    <p:sldId id="294" r:id="rId7"/>
    <p:sldId id="261" r:id="rId8"/>
    <p:sldId id="295" r:id="rId9"/>
    <p:sldId id="262" r:id="rId10"/>
    <p:sldId id="312" r:id="rId11"/>
    <p:sldId id="263" r:id="rId12"/>
    <p:sldId id="264" r:id="rId13"/>
    <p:sldId id="313" r:id="rId14"/>
    <p:sldId id="296" r:id="rId15"/>
    <p:sldId id="265" r:id="rId16"/>
    <p:sldId id="266" r:id="rId17"/>
    <p:sldId id="267" r:id="rId18"/>
    <p:sldId id="268" r:id="rId19"/>
    <p:sldId id="298" r:id="rId20"/>
    <p:sldId id="269" r:id="rId21"/>
    <p:sldId id="270" r:id="rId22"/>
    <p:sldId id="297" r:id="rId23"/>
    <p:sldId id="271" r:id="rId24"/>
    <p:sldId id="272" r:id="rId25"/>
    <p:sldId id="299" r:id="rId26"/>
    <p:sldId id="273" r:id="rId27"/>
    <p:sldId id="301" r:id="rId28"/>
    <p:sldId id="274" r:id="rId29"/>
    <p:sldId id="302" r:id="rId30"/>
    <p:sldId id="275" r:id="rId31"/>
    <p:sldId id="303" r:id="rId32"/>
    <p:sldId id="276" r:id="rId33"/>
    <p:sldId id="277" r:id="rId34"/>
    <p:sldId id="304" r:id="rId35"/>
    <p:sldId id="278" r:id="rId36"/>
    <p:sldId id="305" r:id="rId37"/>
    <p:sldId id="279" r:id="rId38"/>
    <p:sldId id="307" r:id="rId39"/>
    <p:sldId id="308" r:id="rId40"/>
    <p:sldId id="280" r:id="rId41"/>
    <p:sldId id="281" r:id="rId42"/>
    <p:sldId id="282" r:id="rId43"/>
    <p:sldId id="283" r:id="rId44"/>
    <p:sldId id="316" r:id="rId45"/>
    <p:sldId id="315" r:id="rId46"/>
    <p:sldId id="284" r:id="rId47"/>
    <p:sldId id="309" r:id="rId48"/>
    <p:sldId id="310" r:id="rId49"/>
    <p:sldId id="311" r:id="rId50"/>
    <p:sldId id="285" r:id="rId51"/>
    <p:sldId id="286" r:id="rId52"/>
    <p:sldId id="287" r:id="rId53"/>
    <p:sldId id="288" r:id="rId54"/>
    <p:sldId id="314" r:id="rId55"/>
    <p:sldId id="319" r:id="rId56"/>
    <p:sldId id="347" r:id="rId57"/>
    <p:sldId id="320" r:id="rId58"/>
    <p:sldId id="321" r:id="rId59"/>
    <p:sldId id="322" r:id="rId60"/>
    <p:sldId id="370" r:id="rId61"/>
    <p:sldId id="323" r:id="rId62"/>
    <p:sldId id="324" r:id="rId63"/>
    <p:sldId id="325" r:id="rId64"/>
    <p:sldId id="326" r:id="rId65"/>
    <p:sldId id="327" r:id="rId66"/>
    <p:sldId id="328" r:id="rId67"/>
    <p:sldId id="349" r:id="rId68"/>
    <p:sldId id="350" r:id="rId69"/>
    <p:sldId id="329" r:id="rId70"/>
    <p:sldId id="330" r:id="rId71"/>
    <p:sldId id="331" r:id="rId72"/>
    <p:sldId id="346" r:id="rId73"/>
    <p:sldId id="332" r:id="rId74"/>
    <p:sldId id="333" r:id="rId75"/>
    <p:sldId id="334" r:id="rId76"/>
    <p:sldId id="335" r:id="rId77"/>
    <p:sldId id="336" r:id="rId78"/>
    <p:sldId id="337" r:id="rId79"/>
    <p:sldId id="338" r:id="rId80"/>
    <p:sldId id="339" r:id="rId81"/>
    <p:sldId id="340" r:id="rId82"/>
    <p:sldId id="341" r:id="rId83"/>
    <p:sldId id="342" r:id="rId84"/>
    <p:sldId id="289" r:id="rId85"/>
    <p:sldId id="351" r:id="rId86"/>
    <p:sldId id="290" r:id="rId87"/>
    <p:sldId id="291" r:id="rId88"/>
    <p:sldId id="317" r:id="rId89"/>
    <p:sldId id="292" r:id="rId90"/>
    <p:sldId id="293" r:id="rId91"/>
    <p:sldId id="318" r:id="rId92"/>
    <p:sldId id="352" r:id="rId93"/>
    <p:sldId id="355" r:id="rId94"/>
    <p:sldId id="353" r:id="rId95"/>
    <p:sldId id="354"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07" autoAdjust="0"/>
  </p:normalViewPr>
  <p:slideViewPr>
    <p:cSldViewPr>
      <p:cViewPr>
        <p:scale>
          <a:sx n="80" d="100"/>
          <a:sy n="80" d="100"/>
        </p:scale>
        <p:origin x="-1086" y="-108"/>
      </p:cViewPr>
      <p:guideLst>
        <p:guide orient="horz" pos="2160"/>
        <p:guide pos="2880"/>
      </p:guideLst>
    </p:cSldViewPr>
  </p:slideViewPr>
  <p:outlineViewPr>
    <p:cViewPr>
      <p:scale>
        <a:sx n="33" d="100"/>
        <a:sy n="33" d="100"/>
      </p:scale>
      <p:origin x="0" y="623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9935C-A6BD-4201-8BF5-76E89A0B11A7}" type="datetimeFigureOut">
              <a:rPr lang="en-US" smtClean="0"/>
              <a:pPr/>
              <a:t>10/9/2019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35F92E-C714-477E-A76D-A5AF35954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 and  B are conditionally independent given  C if and only if, given knowledge that  C occurs, knowledge of whether  A occurs provides no information on the likelihood of  B occurring, and knowledge of whether  B occurs provides no information on the likelihood of  A occurring.</a:t>
            </a:r>
            <a:endParaRPr lang="en-US" dirty="0"/>
          </a:p>
        </p:txBody>
      </p:sp>
      <p:sp>
        <p:nvSpPr>
          <p:cNvPr id="4" name="Slide Number Placeholder 3"/>
          <p:cNvSpPr>
            <a:spLocks noGrp="1"/>
          </p:cNvSpPr>
          <p:nvPr>
            <p:ph type="sldNum" sz="quarter" idx="10"/>
          </p:nvPr>
        </p:nvSpPr>
        <p:spPr/>
        <p:txBody>
          <a:bodyPr/>
          <a:lstStyle/>
          <a:p>
            <a:fld id="{6635F92E-C714-477E-A76D-A5AF359547CD}" type="slidenum">
              <a:rPr lang="en-US" smtClean="0"/>
              <a:pPr/>
              <a:t>69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10/9/2019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10/9/2019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10/9/2019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10/9/2019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10/9/2019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10/9/2019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3</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No-free lunch theorem</a:t>
            </a:r>
            <a:endParaRPr lang="en-US" dirty="0"/>
          </a:p>
        </p:txBody>
      </p:sp>
      <p:sp>
        <p:nvSpPr>
          <p:cNvPr id="3" name="Content Placeholder 2"/>
          <p:cNvSpPr>
            <a:spLocks noGrp="1"/>
          </p:cNvSpPr>
          <p:nvPr>
            <p:ph sz="quarter" idx="1"/>
          </p:nvPr>
        </p:nvSpPr>
        <p:spPr/>
        <p:txBody>
          <a:bodyPr/>
          <a:lstStyle/>
          <a:p>
            <a:r>
              <a:rPr lang="en-US" dirty="0" smtClean="0"/>
              <a:t>There is </a:t>
            </a:r>
            <a:r>
              <a:rPr lang="en-US" u="sng" dirty="0" smtClean="0"/>
              <a:t>no such thing as the “best”</a:t>
            </a:r>
            <a:r>
              <a:rPr lang="en-US" dirty="0" smtClean="0"/>
              <a:t> learning algorithm. </a:t>
            </a:r>
          </a:p>
          <a:p>
            <a:endParaRPr lang="en-US" dirty="0" smtClean="0"/>
          </a:p>
          <a:p>
            <a:r>
              <a:rPr lang="en-US" dirty="0" smtClean="0"/>
              <a:t>For any learning algorithm, there is a dataset where it is very accurate and another dataset where it is very poor.</a:t>
            </a:r>
          </a:p>
          <a:p>
            <a:endParaRPr lang="en-US" dirty="0" smtClean="0"/>
          </a:p>
          <a:p>
            <a:r>
              <a:rPr lang="en-US" dirty="0" smtClean="0"/>
              <a:t> This is called the No Free Lunch Theorem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factors</a:t>
            </a:r>
            <a:endParaRPr lang="en-US" dirty="0"/>
          </a:p>
        </p:txBody>
      </p:sp>
      <p:sp>
        <p:nvSpPr>
          <p:cNvPr id="3" name="Content Placeholder 2"/>
          <p:cNvSpPr>
            <a:spLocks noGrp="1"/>
          </p:cNvSpPr>
          <p:nvPr>
            <p:ph sz="quarter" idx="1"/>
          </p:nvPr>
        </p:nvSpPr>
        <p:spPr>
          <a:xfrm>
            <a:off x="612648" y="1600200"/>
            <a:ext cx="8153400" cy="5105400"/>
          </a:xfrm>
        </p:spPr>
        <p:txBody>
          <a:bodyPr>
            <a:normAutofit/>
          </a:bodyPr>
          <a:lstStyle/>
          <a:p>
            <a:r>
              <a:rPr lang="en-US" dirty="0" smtClean="0"/>
              <a:t>Classification algorithms can be compared based not only on error rates but also on several other criteria like the following: </a:t>
            </a:r>
          </a:p>
          <a:p>
            <a:pPr lvl="1">
              <a:buNone/>
            </a:pPr>
            <a:endParaRPr lang="en-US" dirty="0" smtClean="0"/>
          </a:p>
          <a:p>
            <a:pPr lvl="1"/>
            <a:r>
              <a:rPr lang="en-US" dirty="0" smtClean="0"/>
              <a:t> training time and space complexity, </a:t>
            </a:r>
          </a:p>
          <a:p>
            <a:pPr lvl="1"/>
            <a:r>
              <a:rPr lang="en-US" dirty="0" smtClean="0"/>
              <a:t> testing time and space complexity, </a:t>
            </a:r>
          </a:p>
          <a:p>
            <a:pPr lvl="1"/>
            <a:r>
              <a:rPr lang="en-US" dirty="0" smtClean="0"/>
              <a:t> interpretability, namely, whether the method allows knowledge extraction which can be checked and validated by experts, </a:t>
            </a:r>
          </a:p>
          <a:p>
            <a:pPr lvl="1"/>
            <a:r>
              <a:rPr lang="en-US" dirty="0" smtClean="0"/>
              <a:t> easy programmability.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To test the performance of a classifier, </a:t>
            </a:r>
            <a:r>
              <a:rPr lang="en-US" u="sng" dirty="0" smtClean="0"/>
              <a:t>we need to have a number of training/validation set pairs </a:t>
            </a:r>
            <a:r>
              <a:rPr lang="en-US" dirty="0" smtClean="0"/>
              <a:t>from a dataset X. </a:t>
            </a:r>
          </a:p>
          <a:p>
            <a:endParaRPr lang="en-US" dirty="0" smtClean="0"/>
          </a:p>
          <a:p>
            <a:r>
              <a:rPr lang="en-US" dirty="0" smtClean="0"/>
              <a:t>To get them, if the sample X is large enough, we can randomly divide it then divide each part randomly into two and use one half for training and the other half for validation. </a:t>
            </a:r>
          </a:p>
          <a:p>
            <a:endParaRPr lang="en-US" dirty="0" smtClean="0"/>
          </a:p>
          <a:p>
            <a:r>
              <a:rPr lang="en-US" dirty="0" smtClean="0"/>
              <a:t>Unfortunately, datasets are never large enough to do this. </a:t>
            </a:r>
          </a:p>
          <a:p>
            <a:endParaRPr lang="en-US" dirty="0" smtClean="0"/>
          </a:p>
          <a:p>
            <a:r>
              <a:rPr lang="en-US" dirty="0" smtClean="0"/>
              <a:t>So, we use the same data split differently; this is called cross-validation.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sz="quarter" idx="1"/>
          </p:nvPr>
        </p:nvSpPr>
        <p:spPr/>
        <p:txBody>
          <a:bodyPr/>
          <a:lstStyle/>
          <a:p>
            <a:r>
              <a:rPr lang="en-US" dirty="0" smtClean="0"/>
              <a:t>Cross-validation is a technique to evaluate predictive models by </a:t>
            </a:r>
            <a:r>
              <a:rPr lang="en-US" u="sng" dirty="0" smtClean="0"/>
              <a:t>partitioning the original sample into a training set to train the model, and a test set to evaluate it. </a:t>
            </a:r>
          </a:p>
          <a:p>
            <a:endParaRPr lang="en-US" dirty="0" smtClean="0"/>
          </a:p>
          <a:p>
            <a:r>
              <a:rPr lang="en-US" dirty="0" smtClean="0"/>
              <a:t>The holdout method is the simplest kind of cross validation.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US" dirty="0" smtClean="0"/>
              <a:t>The data set is separated into two sets, called the training set and the testing set. </a:t>
            </a:r>
          </a:p>
          <a:p>
            <a:endParaRPr lang="en-US" dirty="0" smtClean="0"/>
          </a:p>
          <a:p>
            <a:r>
              <a:rPr lang="en-US" dirty="0" smtClean="0"/>
              <a:t>The algorithm fits a function using the training set only. </a:t>
            </a:r>
          </a:p>
          <a:p>
            <a:endParaRPr lang="en-US" dirty="0" smtClean="0"/>
          </a:p>
          <a:p>
            <a:r>
              <a:rPr lang="en-US" dirty="0" smtClean="0"/>
              <a:t>Then the function is used to predict the output values for the data in the testing set (it has never seen these output values before). </a:t>
            </a:r>
          </a:p>
          <a:p>
            <a:endParaRPr lang="en-US" dirty="0" smtClean="0"/>
          </a:p>
          <a:p>
            <a:r>
              <a:rPr lang="en-US" dirty="0" smtClean="0"/>
              <a:t>The </a:t>
            </a:r>
            <a:r>
              <a:rPr lang="en-US" u="sng" dirty="0" smtClean="0"/>
              <a:t>errors it makes are used to evaluate </a:t>
            </a:r>
            <a:r>
              <a:rPr lang="en-US" dirty="0" smtClean="0"/>
              <a:t>the model.</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smtClean="0"/>
              <a:t>In K-fold cross-validation, the dataset X is divided randomly </a:t>
            </a:r>
            <a:r>
              <a:rPr lang="en-US" u="sng" dirty="0" smtClean="0"/>
              <a:t>into K equal-sized parts</a:t>
            </a:r>
            <a:r>
              <a:rPr lang="en-US" dirty="0" smtClean="0"/>
              <a:t>, </a:t>
            </a:r>
          </a:p>
          <a:p>
            <a:pPr>
              <a:buNone/>
            </a:pPr>
            <a:r>
              <a:rPr lang="en-US" dirty="0" smtClean="0"/>
              <a:t>			X</a:t>
            </a:r>
            <a:r>
              <a:rPr lang="en-US" baseline="-25000" dirty="0" smtClean="0"/>
              <a:t>i</a:t>
            </a:r>
            <a:r>
              <a:rPr lang="en-US" dirty="0" smtClean="0"/>
              <a:t> , i = 1, . . . , K. </a:t>
            </a:r>
          </a:p>
          <a:p>
            <a:endParaRPr lang="en-US" dirty="0" smtClean="0"/>
          </a:p>
          <a:p>
            <a:r>
              <a:rPr lang="en-US" dirty="0" smtClean="0"/>
              <a:t>To generate each pair, we keep </a:t>
            </a:r>
            <a:r>
              <a:rPr lang="en-US" u="sng" dirty="0" smtClean="0"/>
              <a:t>one of the K parts out as the validation set V</a:t>
            </a:r>
            <a:r>
              <a:rPr lang="en-US" u="sng" baseline="-25000" dirty="0" smtClean="0"/>
              <a:t>i</a:t>
            </a:r>
            <a:r>
              <a:rPr lang="en-US" u="sng" dirty="0" smtClean="0"/>
              <a:t> </a:t>
            </a:r>
            <a:r>
              <a:rPr lang="en-US" dirty="0" smtClean="0"/>
              <a:t>, and combine the remaining K − 1 parts to form the training set T</a:t>
            </a:r>
            <a:r>
              <a:rPr lang="en-US" baseline="-25000" dirty="0" smtClean="0"/>
              <a:t>i</a:t>
            </a:r>
            <a:r>
              <a:rPr lang="en-US" dirty="0" smtClean="0"/>
              <a:t> .</a:t>
            </a:r>
          </a:p>
          <a:p>
            <a:endParaRPr lang="en-US" dirty="0" smtClean="0"/>
          </a:p>
          <a:p>
            <a:r>
              <a:rPr lang="en-US" dirty="0" smtClean="0"/>
              <a:t>Doing this K times, each time leaving out another one of the K parts out, we get K pairs (V</a:t>
            </a:r>
            <a:r>
              <a:rPr lang="en-US" baseline="-25000" dirty="0" smtClean="0"/>
              <a:t>i</a:t>
            </a:r>
            <a:r>
              <a:rPr lang="en-US" dirty="0" smtClean="0"/>
              <a:t> , T</a:t>
            </a:r>
            <a:r>
              <a:rPr lang="en-US" baseline="-25000" dirty="0" smtClean="0"/>
              <a:t>i</a:t>
            </a:r>
            <a:r>
              <a:rPr lang="en-US" dirty="0" smtClean="0"/>
              <a:t>): </a:t>
            </a:r>
          </a:p>
          <a:p>
            <a:pPr>
              <a:buNone/>
            </a:pPr>
            <a:r>
              <a:rPr lang="en-US" dirty="0" smtClean="0"/>
              <a:t>	V</a:t>
            </a:r>
            <a:r>
              <a:rPr lang="en-US" baseline="-25000" dirty="0" smtClean="0"/>
              <a:t>1</a:t>
            </a:r>
            <a:r>
              <a:rPr lang="en-US" dirty="0" smtClean="0"/>
              <a:t> = X</a:t>
            </a:r>
            <a:r>
              <a:rPr lang="en-US" baseline="-25000" dirty="0" smtClean="0"/>
              <a:t>1</a:t>
            </a:r>
            <a:r>
              <a:rPr lang="en-US" dirty="0" smtClean="0"/>
              <a:t>,		 T</a:t>
            </a:r>
            <a:r>
              <a:rPr lang="en-US" baseline="-25000" dirty="0" smtClean="0"/>
              <a:t>1</a:t>
            </a:r>
            <a:r>
              <a:rPr lang="en-US" dirty="0" smtClean="0"/>
              <a:t> = X</a:t>
            </a:r>
            <a:r>
              <a:rPr lang="en-US" baseline="-25000" dirty="0" smtClean="0"/>
              <a:t>2</a:t>
            </a:r>
            <a:r>
              <a:rPr lang="en-US" dirty="0" smtClean="0"/>
              <a:t> ∪ X</a:t>
            </a:r>
            <a:r>
              <a:rPr lang="en-US" baseline="-25000" dirty="0" smtClean="0"/>
              <a:t>3</a:t>
            </a:r>
            <a:r>
              <a:rPr lang="en-US" dirty="0" smtClean="0"/>
              <a:t> ∪ . . . ∪ X</a:t>
            </a:r>
            <a:r>
              <a:rPr lang="en-US" baseline="-25000" dirty="0" smtClean="0"/>
              <a:t>K</a:t>
            </a:r>
            <a:r>
              <a:rPr lang="en-US" dirty="0" smtClean="0"/>
              <a:t> </a:t>
            </a:r>
          </a:p>
          <a:p>
            <a:pPr>
              <a:buNone/>
            </a:pPr>
            <a:r>
              <a:rPr lang="en-US" dirty="0" smtClean="0"/>
              <a:t>	V</a:t>
            </a:r>
            <a:r>
              <a:rPr lang="en-US" baseline="-25000" dirty="0" smtClean="0"/>
              <a:t>2</a:t>
            </a:r>
            <a:r>
              <a:rPr lang="en-US" dirty="0" smtClean="0"/>
              <a:t> = X</a:t>
            </a:r>
            <a:r>
              <a:rPr lang="en-US" baseline="-25000" dirty="0" smtClean="0"/>
              <a:t>2</a:t>
            </a:r>
            <a:r>
              <a:rPr lang="en-US" dirty="0" smtClean="0"/>
              <a:t>,		T2 = X</a:t>
            </a:r>
            <a:r>
              <a:rPr lang="en-US" baseline="-25000" dirty="0" smtClean="0"/>
              <a:t>1</a:t>
            </a:r>
            <a:r>
              <a:rPr lang="en-US" dirty="0" smtClean="0"/>
              <a:t> ∪ X</a:t>
            </a:r>
            <a:r>
              <a:rPr lang="en-US" baseline="-25000" dirty="0" smtClean="0"/>
              <a:t>3</a:t>
            </a:r>
            <a:r>
              <a:rPr lang="en-US" dirty="0" smtClean="0"/>
              <a:t> ∪ . . . ∪ X</a:t>
            </a:r>
            <a:r>
              <a:rPr lang="en-US" baseline="-25000" dirty="0" smtClean="0"/>
              <a:t>K</a:t>
            </a:r>
            <a:r>
              <a:rPr lang="en-US" dirty="0" smtClean="0"/>
              <a:t>  </a:t>
            </a:r>
          </a:p>
          <a:p>
            <a:pPr>
              <a:buNone/>
            </a:pPr>
            <a:r>
              <a:rPr lang="en-US" dirty="0" smtClean="0"/>
              <a:t>	V</a:t>
            </a:r>
            <a:r>
              <a:rPr lang="en-US" baseline="-25000" dirty="0" smtClean="0"/>
              <a:t>K</a:t>
            </a:r>
            <a:r>
              <a:rPr lang="en-US" dirty="0" smtClean="0"/>
              <a:t> = X</a:t>
            </a:r>
            <a:r>
              <a:rPr lang="en-US" baseline="-25000" dirty="0" smtClean="0"/>
              <a:t>K</a:t>
            </a:r>
            <a:r>
              <a:rPr lang="en-US" dirty="0" smtClean="0"/>
              <a:t>, 		TK = X</a:t>
            </a:r>
            <a:r>
              <a:rPr lang="en-US" baseline="-25000" dirty="0" smtClean="0"/>
              <a:t>1</a:t>
            </a:r>
            <a:r>
              <a:rPr lang="en-US" dirty="0" smtClean="0"/>
              <a:t> ∪ X</a:t>
            </a:r>
            <a:r>
              <a:rPr lang="en-US" baseline="-25000" dirty="0" smtClean="0"/>
              <a:t>2</a:t>
            </a:r>
            <a:r>
              <a:rPr lang="en-US" dirty="0" smtClean="0"/>
              <a:t> ∪ . . . ∪ X</a:t>
            </a:r>
            <a:r>
              <a:rPr lang="en-US" baseline="-25000" dirty="0" smtClean="0"/>
              <a:t>K-1</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r>
              <a:rPr lang="en-US" dirty="0" smtClean="0"/>
              <a:t>There are two problems with this: </a:t>
            </a:r>
          </a:p>
          <a:p>
            <a:pPr lvl="1"/>
            <a:r>
              <a:rPr lang="en-US" dirty="0" smtClean="0"/>
              <a:t>To keep the training set large, we allow validation sets that are small. </a:t>
            </a:r>
          </a:p>
          <a:p>
            <a:pPr lvl="1"/>
            <a:r>
              <a:rPr lang="en-US" dirty="0" smtClean="0"/>
              <a:t>The training sets overlap considerably, namely, any two training sets share K − 2 parts.</a:t>
            </a:r>
          </a:p>
          <a:p>
            <a:endParaRPr lang="en-GB" dirty="0" smtClean="0"/>
          </a:p>
          <a:p>
            <a:r>
              <a:rPr lang="en-US" dirty="0" smtClean="0"/>
              <a:t>K is typically 10 or 30.</a:t>
            </a:r>
          </a:p>
          <a:p>
            <a:pPr lvl="1"/>
            <a:r>
              <a:rPr lang="en-US" dirty="0" smtClean="0"/>
              <a:t>As K increases, the percentage of training instances increases and we get more robust estimators, but the validation set becomes smaller. </a:t>
            </a:r>
          </a:p>
          <a:p>
            <a:pPr lvl="1"/>
            <a:r>
              <a:rPr lang="en-US" dirty="0" smtClean="0"/>
              <a:t>Furthermore, there is the cost of training the classifier K times, which increases as K is increased.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Leave-one-out cross-validation</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dirty="0" smtClean="0"/>
              <a:t>An extreme case of K-fold cross-validation is leave-one-out where given a dataset of N instances, </a:t>
            </a:r>
            <a:r>
              <a:rPr lang="en-US" u="sng" dirty="0" smtClean="0"/>
              <a:t>only one instance is left out as the validation</a:t>
            </a:r>
            <a:r>
              <a:rPr lang="en-US" dirty="0" smtClean="0"/>
              <a:t> set and training uses the remaining N − 1 instances.</a:t>
            </a:r>
          </a:p>
          <a:p>
            <a:endParaRPr lang="en-US" dirty="0" smtClean="0"/>
          </a:p>
          <a:p>
            <a:r>
              <a:rPr lang="en-US" dirty="0" smtClean="0"/>
              <a:t>We then get N separate pairs by leaving out a different instance at each iteration.</a:t>
            </a:r>
          </a:p>
          <a:p>
            <a:endParaRPr lang="en-US" dirty="0" smtClean="0"/>
          </a:p>
          <a:p>
            <a:r>
              <a:rPr lang="en-US" dirty="0" smtClean="0"/>
              <a:t>This is typically used in applications such as </a:t>
            </a:r>
            <a:r>
              <a:rPr lang="en-US" u="sng" dirty="0" smtClean="0"/>
              <a:t>medical diagnosis</a:t>
            </a:r>
            <a:r>
              <a:rPr lang="en-US" dirty="0" smtClean="0"/>
              <a:t>, where labeled data is hard to find.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2 cross-validation</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85000" lnSpcReduction="20000"/>
          </a:bodyPr>
          <a:lstStyle/>
          <a:p>
            <a:r>
              <a:rPr lang="en-US" dirty="0" smtClean="0"/>
              <a:t>In this method, the dataset X is divided into two equal parts X</a:t>
            </a:r>
            <a:r>
              <a:rPr lang="en-US" baseline="-25000" dirty="0" smtClean="0"/>
              <a:t>1</a:t>
            </a:r>
            <a:r>
              <a:rPr lang="en-US" baseline="30000" dirty="0" smtClean="0"/>
              <a:t>(1)</a:t>
            </a:r>
            <a:r>
              <a:rPr lang="en-US" dirty="0" smtClean="0"/>
              <a:t> and X</a:t>
            </a:r>
            <a:r>
              <a:rPr lang="en-US" baseline="-25000" dirty="0" smtClean="0"/>
              <a:t>1</a:t>
            </a:r>
            <a:r>
              <a:rPr lang="en-US" baseline="30000" dirty="0" smtClean="0"/>
              <a:t>(2)</a:t>
            </a:r>
            <a:r>
              <a:rPr lang="en-US" dirty="0" smtClean="0"/>
              <a:t> . </a:t>
            </a:r>
          </a:p>
          <a:p>
            <a:endParaRPr lang="en-US" dirty="0" smtClean="0"/>
          </a:p>
          <a:p>
            <a:r>
              <a:rPr lang="en-US" dirty="0" smtClean="0"/>
              <a:t>We take as the training set X</a:t>
            </a:r>
            <a:r>
              <a:rPr lang="en-US" baseline="-25000" dirty="0" smtClean="0"/>
              <a:t>1</a:t>
            </a:r>
            <a:r>
              <a:rPr lang="en-US" baseline="30000" dirty="0" smtClean="0"/>
              <a:t>(1</a:t>
            </a:r>
            <a:r>
              <a:rPr lang="en-US" dirty="0" smtClean="0"/>
              <a:t> and X</a:t>
            </a:r>
            <a:r>
              <a:rPr lang="en-US" baseline="-25000" dirty="0" smtClean="0"/>
              <a:t>1</a:t>
            </a:r>
            <a:r>
              <a:rPr lang="en-US" baseline="30000" dirty="0" smtClean="0"/>
              <a:t>(2)  </a:t>
            </a:r>
            <a:r>
              <a:rPr lang="en-US" dirty="0" smtClean="0"/>
              <a:t> as the validation set. </a:t>
            </a:r>
          </a:p>
          <a:p>
            <a:endParaRPr lang="en-US" dirty="0" smtClean="0"/>
          </a:p>
          <a:p>
            <a:r>
              <a:rPr lang="en-US" dirty="0" smtClean="0"/>
              <a:t>We then swap the two sets and take X</a:t>
            </a:r>
            <a:r>
              <a:rPr lang="en-US" baseline="-25000" dirty="0" smtClean="0"/>
              <a:t>1</a:t>
            </a:r>
            <a:r>
              <a:rPr lang="en-US" baseline="30000" dirty="0" smtClean="0"/>
              <a:t>(2)  </a:t>
            </a:r>
            <a:r>
              <a:rPr lang="en-US" dirty="0" smtClean="0"/>
              <a:t> as the training set and X</a:t>
            </a:r>
            <a:r>
              <a:rPr lang="en-US" baseline="-25000" dirty="0" smtClean="0"/>
              <a:t>1</a:t>
            </a:r>
            <a:r>
              <a:rPr lang="en-US" baseline="30000" dirty="0" smtClean="0"/>
              <a:t>(1)  </a:t>
            </a:r>
            <a:r>
              <a:rPr lang="en-US" dirty="0" smtClean="0"/>
              <a:t> as the validation set. </a:t>
            </a:r>
          </a:p>
          <a:p>
            <a:endParaRPr lang="en-US" dirty="0" smtClean="0"/>
          </a:p>
          <a:p>
            <a:r>
              <a:rPr lang="en-US" dirty="0" smtClean="0"/>
              <a:t>This is the first fold. </a:t>
            </a:r>
          </a:p>
          <a:p>
            <a:endParaRPr lang="en-US" dirty="0" smtClean="0"/>
          </a:p>
          <a:p>
            <a:r>
              <a:rPr lang="en-US" dirty="0" smtClean="0"/>
              <a:t>The process id repeated four more times to get ten pairs of training sets and validation sets.</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2 cross-validation</a:t>
            </a:r>
            <a:endParaRPr lang="en-US" dirty="0"/>
          </a:p>
        </p:txBody>
      </p:sp>
      <p:sp>
        <p:nvSpPr>
          <p:cNvPr id="3" name="Content Placeholder 2"/>
          <p:cNvSpPr>
            <a:spLocks noGrp="1"/>
          </p:cNvSpPr>
          <p:nvPr>
            <p:ph sz="quarter" idx="1"/>
          </p:nvPr>
        </p:nvSpPr>
        <p:spPr>
          <a:xfrm>
            <a:off x="612648" y="1600200"/>
            <a:ext cx="8153400" cy="5105400"/>
          </a:xfrm>
        </p:spPr>
        <p:txBody>
          <a:bodyPr/>
          <a:lstStyle/>
          <a:p>
            <a:pPr>
              <a:buNone/>
            </a:pPr>
            <a:r>
              <a:rPr lang="en-US" dirty="0" smtClean="0"/>
              <a:t>T1 = X</a:t>
            </a:r>
            <a:r>
              <a:rPr lang="en-US" baseline="-25000" dirty="0" smtClean="0"/>
              <a:t>1</a:t>
            </a:r>
            <a:r>
              <a:rPr lang="en-US" baseline="30000" dirty="0" smtClean="0"/>
              <a:t>(1)  </a:t>
            </a:r>
            <a:r>
              <a:rPr lang="en-US" dirty="0" smtClean="0"/>
              <a:t> , 			V1 = X</a:t>
            </a:r>
            <a:r>
              <a:rPr lang="en-US" baseline="-25000" dirty="0" smtClean="0"/>
              <a:t>1</a:t>
            </a:r>
            <a:r>
              <a:rPr lang="en-US" baseline="30000" dirty="0" smtClean="0"/>
              <a:t>(2)</a:t>
            </a:r>
            <a:r>
              <a:rPr lang="en-US" dirty="0" smtClean="0"/>
              <a:t>  </a:t>
            </a:r>
          </a:p>
          <a:p>
            <a:pPr>
              <a:buNone/>
            </a:pPr>
            <a:r>
              <a:rPr lang="en-US" dirty="0" smtClean="0"/>
              <a:t>T2 = X</a:t>
            </a:r>
            <a:r>
              <a:rPr lang="en-US" baseline="-25000" dirty="0" smtClean="0"/>
              <a:t>1</a:t>
            </a:r>
            <a:r>
              <a:rPr lang="en-US" baseline="30000" dirty="0" smtClean="0"/>
              <a:t>(2) </a:t>
            </a:r>
            <a:r>
              <a:rPr lang="en-US" dirty="0" smtClean="0"/>
              <a:t> , 				V2 = X</a:t>
            </a:r>
            <a:r>
              <a:rPr lang="en-US" baseline="-25000" dirty="0" smtClean="0"/>
              <a:t>1</a:t>
            </a:r>
            <a:r>
              <a:rPr lang="en-US" baseline="30000" dirty="0" smtClean="0"/>
              <a:t>(1) </a:t>
            </a:r>
            <a:r>
              <a:rPr lang="en-US" dirty="0" smtClean="0"/>
              <a:t> </a:t>
            </a:r>
          </a:p>
          <a:p>
            <a:pPr>
              <a:buNone/>
            </a:pPr>
            <a:r>
              <a:rPr lang="en-US" dirty="0" smtClean="0"/>
              <a:t>T3 = X</a:t>
            </a:r>
            <a:r>
              <a:rPr lang="en-US" baseline="-25000" dirty="0" smtClean="0"/>
              <a:t>2</a:t>
            </a:r>
            <a:r>
              <a:rPr lang="en-US" baseline="30000" dirty="0" smtClean="0"/>
              <a:t>(1) </a:t>
            </a:r>
            <a:r>
              <a:rPr lang="en-US" dirty="0" smtClean="0"/>
              <a:t> , 				V3 = X</a:t>
            </a:r>
            <a:r>
              <a:rPr lang="en-US" baseline="-25000" dirty="0" smtClean="0"/>
              <a:t>2</a:t>
            </a:r>
            <a:r>
              <a:rPr lang="en-US" baseline="30000" dirty="0" smtClean="0"/>
              <a:t>(2) </a:t>
            </a:r>
            <a:r>
              <a:rPr lang="en-US" dirty="0" smtClean="0"/>
              <a:t> </a:t>
            </a:r>
          </a:p>
          <a:p>
            <a:pPr>
              <a:buNone/>
            </a:pPr>
            <a:r>
              <a:rPr lang="en-US" dirty="0" smtClean="0"/>
              <a:t>T4 = X</a:t>
            </a:r>
            <a:r>
              <a:rPr lang="en-US" baseline="-25000" dirty="0" smtClean="0"/>
              <a:t>2</a:t>
            </a:r>
            <a:r>
              <a:rPr lang="en-US" baseline="30000" dirty="0" smtClean="0"/>
              <a:t>(2) </a:t>
            </a:r>
            <a:r>
              <a:rPr lang="en-US" dirty="0" smtClean="0"/>
              <a:t> , 				V4 = X</a:t>
            </a:r>
            <a:r>
              <a:rPr lang="en-US" baseline="-25000" dirty="0" smtClean="0"/>
              <a:t>2</a:t>
            </a:r>
            <a:r>
              <a:rPr lang="en-US" baseline="30000" dirty="0" smtClean="0"/>
              <a:t>(1) </a:t>
            </a:r>
            <a:r>
              <a:rPr lang="en-US" dirty="0" smtClean="0"/>
              <a:t> </a:t>
            </a:r>
          </a:p>
          <a:p>
            <a:pPr>
              <a:buNone/>
            </a:pPr>
            <a:r>
              <a:rPr lang="en-US" dirty="0" smtClean="0"/>
              <a:t>⋮</a:t>
            </a:r>
          </a:p>
          <a:p>
            <a:pPr>
              <a:buNone/>
            </a:pPr>
            <a:r>
              <a:rPr lang="en-US" dirty="0" smtClean="0"/>
              <a:t>T9 = X</a:t>
            </a:r>
            <a:r>
              <a:rPr lang="en-US" baseline="-25000" dirty="0" smtClean="0"/>
              <a:t>5</a:t>
            </a:r>
            <a:r>
              <a:rPr lang="en-US" baseline="30000" dirty="0" smtClean="0"/>
              <a:t>(1) </a:t>
            </a:r>
            <a:r>
              <a:rPr lang="en-US" dirty="0" smtClean="0"/>
              <a:t> , 				V3 = X</a:t>
            </a:r>
            <a:r>
              <a:rPr lang="en-US" baseline="-25000" dirty="0" smtClean="0"/>
              <a:t>5</a:t>
            </a:r>
            <a:r>
              <a:rPr lang="en-US" baseline="30000" dirty="0" smtClean="0"/>
              <a:t>(2) </a:t>
            </a:r>
            <a:r>
              <a:rPr lang="en-US" dirty="0" smtClean="0"/>
              <a:t> </a:t>
            </a:r>
          </a:p>
          <a:p>
            <a:pPr>
              <a:buNone/>
            </a:pPr>
            <a:r>
              <a:rPr lang="en-US" dirty="0" smtClean="0"/>
              <a:t>T10 = X</a:t>
            </a:r>
            <a:r>
              <a:rPr lang="en-US" baseline="-25000" dirty="0" smtClean="0"/>
              <a:t>5</a:t>
            </a:r>
            <a:r>
              <a:rPr lang="en-US" baseline="30000" dirty="0" smtClean="0"/>
              <a:t>(2) </a:t>
            </a:r>
            <a:r>
              <a:rPr lang="en-US" dirty="0" smtClean="0"/>
              <a:t> , 			V10 = X</a:t>
            </a:r>
            <a:r>
              <a:rPr lang="en-US" baseline="-25000" dirty="0" smtClean="0"/>
              <a:t>5</a:t>
            </a:r>
            <a:r>
              <a:rPr lang="en-US" baseline="30000" dirty="0" smtClean="0"/>
              <a:t>(1)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10000"/>
          </a:bodyPr>
          <a:lstStyle/>
          <a:p>
            <a:r>
              <a:rPr lang="en-US" dirty="0" smtClean="0"/>
              <a:t>Classification</a:t>
            </a:r>
          </a:p>
          <a:p>
            <a:endParaRPr lang="en-US" dirty="0" smtClean="0"/>
          </a:p>
          <a:p>
            <a:r>
              <a:rPr lang="en-US" dirty="0" smtClean="0"/>
              <a:t>Cross validation and re-sampling methods</a:t>
            </a:r>
          </a:p>
          <a:p>
            <a:endParaRPr lang="en-US" dirty="0" smtClean="0"/>
          </a:p>
          <a:p>
            <a:r>
              <a:rPr lang="en-US" dirty="0" smtClean="0"/>
              <a:t>K-fold cross validation, Boot strapping</a:t>
            </a:r>
          </a:p>
          <a:p>
            <a:endParaRPr lang="en-US" dirty="0" smtClean="0"/>
          </a:p>
          <a:p>
            <a:r>
              <a:rPr lang="en-US" dirty="0" smtClean="0"/>
              <a:t>Measuring classifier performance- Precision, recall,  ROC curves. </a:t>
            </a:r>
          </a:p>
          <a:p>
            <a:endParaRPr lang="en-US" dirty="0" smtClean="0"/>
          </a:p>
          <a:p>
            <a:r>
              <a:rPr lang="en-US" dirty="0" err="1" smtClean="0"/>
              <a:t>Bayes</a:t>
            </a:r>
            <a:r>
              <a:rPr lang="en-US" dirty="0" smtClean="0"/>
              <a:t> Theorem, Bayesian classifier, </a:t>
            </a:r>
          </a:p>
          <a:p>
            <a:endParaRPr lang="en-US" dirty="0" smtClean="0"/>
          </a:p>
          <a:p>
            <a:r>
              <a:rPr lang="en-US" dirty="0" smtClean="0"/>
              <a:t>Maximum Likelihood estimation, Density functions, Regression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2 cross-validation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After five folds, the validation error rates become too dependent and do not add new information.</a:t>
            </a:r>
          </a:p>
          <a:p>
            <a:endParaRPr lang="en-US" dirty="0" smtClean="0"/>
          </a:p>
          <a:p>
            <a:r>
              <a:rPr lang="en-US" dirty="0" smtClean="0"/>
              <a:t> If there are fewer than five folds, we get fewer data (fewer than ten) and will not have a large enough sample to fit a distribution and test our hypothesis.</a:t>
            </a:r>
          </a:p>
          <a:p>
            <a:endParaRPr lang="en-GB" dirty="0" smtClean="0"/>
          </a:p>
          <a:p>
            <a:r>
              <a:rPr lang="en-GB" dirty="0" smtClean="0"/>
              <a:t>Final accuracy = Average(Round1 accuracy + ---+Round n accuracy)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smtClean="0"/>
              <a:t>Bootstrapping </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dirty="0" smtClean="0"/>
              <a:t>In statistics, the term “bootstrap sampling”, the “bootstrap” or “bootstrapping” for short, refers to process of “</a:t>
            </a:r>
            <a:r>
              <a:rPr lang="en-US" u="sng" dirty="0" smtClean="0"/>
              <a:t>random sampling with replacement</a:t>
            </a:r>
            <a:r>
              <a:rPr lang="en-US" dirty="0" smtClean="0"/>
              <a:t>”.</a:t>
            </a:r>
          </a:p>
          <a:p>
            <a:endParaRPr lang="en-US" dirty="0" smtClean="0"/>
          </a:p>
          <a:p>
            <a:r>
              <a:rPr lang="en-US" dirty="0" smtClean="0"/>
              <a:t> repeated sampling from data with replacement  and repeated estimation</a:t>
            </a:r>
          </a:p>
          <a:p>
            <a:endParaRPr lang="en-GB" dirty="0" smtClean="0"/>
          </a:p>
          <a:p>
            <a:r>
              <a:rPr lang="en-GB" dirty="0" smtClean="0"/>
              <a:t>Subsample will have same number of observations</a:t>
            </a:r>
          </a:p>
          <a:p>
            <a:endParaRPr lang="en-GB" dirty="0" smtClean="0"/>
          </a:p>
          <a:p>
            <a:r>
              <a:rPr lang="en-GB" dirty="0" smtClean="0"/>
              <a:t>Same observation can be selected many times</a:t>
            </a:r>
          </a:p>
          <a:p>
            <a:endParaRPr lang="en-GB" dirty="0" smtClean="0"/>
          </a:p>
          <a:p>
            <a:r>
              <a:rPr lang="en-GB" dirty="0" smtClean="0"/>
              <a:t>Probability of selecting each observation is same</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br>
              <a:rPr lang="en-US" dirty="0" smtClean="0"/>
            </a:br>
            <a:endParaRPr lang="en-US" dirty="0"/>
          </a:p>
        </p:txBody>
      </p:sp>
      <p:sp>
        <p:nvSpPr>
          <p:cNvPr id="3" name="Content Placeholder 2"/>
          <p:cNvSpPr>
            <a:spLocks noGrp="1"/>
          </p:cNvSpPr>
          <p:nvPr>
            <p:ph sz="quarter" idx="1"/>
          </p:nvPr>
        </p:nvSpPr>
        <p:spPr>
          <a:xfrm>
            <a:off x="612648" y="1524000"/>
            <a:ext cx="8531352" cy="5334000"/>
          </a:xfrm>
        </p:spPr>
        <p:txBody>
          <a:bodyPr>
            <a:normAutofit fontScale="77500" lnSpcReduction="20000"/>
          </a:bodyPr>
          <a:lstStyle/>
          <a:p>
            <a:r>
              <a:rPr lang="en-US" dirty="0" smtClean="0"/>
              <a:t>For example, let there be five balls labeled A, B, C, D, E in an urn. </a:t>
            </a:r>
          </a:p>
          <a:p>
            <a:endParaRPr lang="en-US" sz="2300" dirty="0" smtClean="0"/>
          </a:p>
          <a:p>
            <a:r>
              <a:rPr lang="en-US" dirty="0" smtClean="0"/>
              <a:t>We wish to select different samples of balls from the urn each sample containing two balls. </a:t>
            </a:r>
          </a:p>
          <a:p>
            <a:endParaRPr lang="en-US" sz="2300" dirty="0" smtClean="0"/>
          </a:p>
          <a:p>
            <a:r>
              <a:rPr lang="en-US" dirty="0" smtClean="0"/>
              <a:t>The following procedure may be used to select the samples. This is an example for bootstrap sampling.</a:t>
            </a:r>
          </a:p>
          <a:p>
            <a:endParaRPr lang="en-US" sz="2300" dirty="0" smtClean="0"/>
          </a:p>
          <a:p>
            <a:pPr lvl="1"/>
            <a:r>
              <a:rPr lang="en-US" dirty="0" smtClean="0"/>
              <a:t>We select two balls from the basket. Let them be A and E. Record the labels. </a:t>
            </a:r>
          </a:p>
          <a:p>
            <a:pPr lvl="1"/>
            <a:r>
              <a:rPr lang="en-US" dirty="0" smtClean="0"/>
              <a:t>Put the two balls back in the basket. </a:t>
            </a:r>
          </a:p>
          <a:p>
            <a:pPr lvl="1"/>
            <a:r>
              <a:rPr lang="en-US" dirty="0" smtClean="0"/>
              <a:t>We select two balls from the basket. Let them be C and E. Record the labels. </a:t>
            </a:r>
          </a:p>
          <a:p>
            <a:pPr lvl="1"/>
            <a:r>
              <a:rPr lang="en-US" dirty="0" smtClean="0"/>
              <a:t>Put the two balls back into the basket. This is repeated as often as required. </a:t>
            </a:r>
          </a:p>
          <a:p>
            <a:pPr lvl="1"/>
            <a:r>
              <a:rPr lang="en-US" dirty="0" smtClean="0"/>
              <a:t>So we get different samples of size 2, say, A, E; B, E; etc. </a:t>
            </a:r>
          </a:p>
          <a:p>
            <a:pPr lvl="1"/>
            <a:r>
              <a:rPr lang="en-US" dirty="0" smtClean="0"/>
              <a:t>These samples are obtained by sampling with replacement, that is, by bootstrapping.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in machine learning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smtClean="0"/>
              <a:t>In machine learning, bootstrapping is the process of computing performance measures using several </a:t>
            </a:r>
            <a:r>
              <a:rPr lang="en-US" u="sng" dirty="0" smtClean="0"/>
              <a:t>randomly selected training and test datasets </a:t>
            </a:r>
            <a:r>
              <a:rPr lang="en-US" dirty="0" smtClean="0"/>
              <a:t>which are selected through a process of sampling with replacement, that is, through bootstrapping. </a:t>
            </a:r>
          </a:p>
          <a:p>
            <a:endParaRPr lang="en-US" dirty="0" smtClean="0"/>
          </a:p>
          <a:p>
            <a:r>
              <a:rPr lang="en-US" dirty="0" smtClean="0"/>
              <a:t>Sample datasets are selected multiple times.</a:t>
            </a:r>
          </a:p>
          <a:p>
            <a:endParaRPr lang="en-US" dirty="0" smtClean="0"/>
          </a:p>
          <a:p>
            <a:r>
              <a:rPr lang="en-US" dirty="0" smtClean="0"/>
              <a:t>The bootstrap procedure will create </a:t>
            </a:r>
            <a:r>
              <a:rPr lang="en-US" u="sng" dirty="0" smtClean="0"/>
              <a:t>one or more new training datasets some of which are repeated</a:t>
            </a:r>
            <a:r>
              <a:rPr lang="en-US" dirty="0" smtClean="0"/>
              <a:t>. </a:t>
            </a:r>
          </a:p>
          <a:p>
            <a:endParaRPr lang="en-US" dirty="0" smtClean="0"/>
          </a:p>
          <a:p>
            <a:r>
              <a:rPr lang="en-US" dirty="0" smtClean="0"/>
              <a:t>The </a:t>
            </a:r>
            <a:r>
              <a:rPr lang="en-US" u="sng" dirty="0" smtClean="0"/>
              <a:t>corresponding test datasets </a:t>
            </a:r>
            <a:r>
              <a:rPr lang="en-US" dirty="0" smtClean="0"/>
              <a:t>are then constructed from the set of examples that were not selected for the respective training datasets.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Measuring error</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dirty="0" smtClean="0"/>
              <a:t>Consider a binary classification model derived from a two-class dataset.</a:t>
            </a:r>
          </a:p>
          <a:p>
            <a:endParaRPr lang="en-US" dirty="0" smtClean="0"/>
          </a:p>
          <a:p>
            <a:r>
              <a:rPr lang="en-US" dirty="0" smtClean="0"/>
              <a:t>Let the class labels be c and ¬c.</a:t>
            </a:r>
          </a:p>
          <a:p>
            <a:endParaRPr lang="en-US" dirty="0" smtClean="0"/>
          </a:p>
          <a:p>
            <a:r>
              <a:rPr lang="en-US" dirty="0" smtClean="0"/>
              <a:t>Let x be a test instance. </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error</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smtClean="0"/>
              <a:t>True positive </a:t>
            </a:r>
          </a:p>
          <a:p>
            <a:pPr lvl="1"/>
            <a:r>
              <a:rPr lang="en-US" dirty="0" smtClean="0"/>
              <a:t>Let the true class label of x be c. If the model predicts the class label of x as c, then we say that the classification of x is true positive.</a:t>
            </a:r>
          </a:p>
          <a:p>
            <a:r>
              <a:rPr lang="en-US" dirty="0" smtClean="0"/>
              <a:t>False negative </a:t>
            </a:r>
          </a:p>
          <a:p>
            <a:pPr lvl="1"/>
            <a:r>
              <a:rPr lang="en-US" dirty="0" smtClean="0"/>
              <a:t>Let the true class label of x be c. If the model predicts the class label of x as ¬c, then we say that the classification of x is false negative. </a:t>
            </a:r>
          </a:p>
          <a:p>
            <a:r>
              <a:rPr lang="en-US" dirty="0" smtClean="0"/>
              <a:t>True negative </a:t>
            </a:r>
          </a:p>
          <a:p>
            <a:pPr lvl="1"/>
            <a:r>
              <a:rPr lang="en-US" dirty="0" smtClean="0"/>
              <a:t>Let the true class label of x be ¬c. If the model predicts the class label of x as ¬c, then we say that the classification of x is true negative.</a:t>
            </a:r>
          </a:p>
          <a:p>
            <a:r>
              <a:rPr lang="en-US" dirty="0" smtClean="0"/>
              <a:t> False positive </a:t>
            </a:r>
          </a:p>
          <a:p>
            <a:pPr lvl="1"/>
            <a:r>
              <a:rPr lang="en-US" dirty="0" smtClean="0"/>
              <a:t>Let the true class label of x be ¬c. If the model predicts the class label of x as c, then we say that the classification of x is false positive.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sz="quarter" idx="1"/>
          </p:nvPr>
        </p:nvSpPr>
        <p:spPr/>
        <p:txBody>
          <a:bodyPr/>
          <a:lstStyle/>
          <a:p>
            <a:r>
              <a:rPr lang="en-US" dirty="0" smtClean="0"/>
              <a:t>A confusion matrix is used to </a:t>
            </a:r>
            <a:r>
              <a:rPr lang="en-US" u="sng" dirty="0" smtClean="0"/>
              <a:t>describe the performance of a classification model </a:t>
            </a:r>
            <a:r>
              <a:rPr lang="en-US" dirty="0" smtClean="0"/>
              <a:t>(or “classifier”) on a set of test data for which the true values are known. </a:t>
            </a:r>
          </a:p>
          <a:p>
            <a:endParaRPr lang="en-US" dirty="0" smtClean="0"/>
          </a:p>
          <a:p>
            <a:r>
              <a:rPr lang="en-US" dirty="0" smtClean="0"/>
              <a:t>A confusion matrix is a table that categorizes predictions according to whether they match the actual value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graphicFrame>
        <p:nvGraphicFramePr>
          <p:cNvPr id="4" name="Content Placeholder 3"/>
          <p:cNvGraphicFramePr>
            <a:graphicFrameLocks noGrp="1"/>
          </p:cNvGraphicFramePr>
          <p:nvPr>
            <p:ph sz="quarter" idx="1"/>
          </p:nvPr>
        </p:nvGraphicFramePr>
        <p:xfrm>
          <a:off x="152400" y="1600200"/>
          <a:ext cx="8839200" cy="5029200"/>
        </p:xfrm>
        <a:graphic>
          <a:graphicData uri="http://schemas.openxmlformats.org/drawingml/2006/table">
            <a:tbl>
              <a:tblPr firstRow="1" bandRow="1">
                <a:tableStyleId>{5C22544A-7EE6-4342-B048-85BDC9FD1C3A}</a:tableStyleId>
              </a:tblPr>
              <a:tblGrid>
                <a:gridCol w="2471980"/>
                <a:gridCol w="3071247"/>
                <a:gridCol w="3295973"/>
              </a:tblGrid>
              <a:tr h="1676400">
                <a:tc>
                  <a:txBody>
                    <a:bodyPr/>
                    <a:lstStyle/>
                    <a:p>
                      <a:endParaRPr lang="en-US" sz="2400" dirty="0"/>
                    </a:p>
                  </a:txBody>
                  <a:tcPr/>
                </a:tc>
                <a:tc>
                  <a:txBody>
                    <a:bodyPr/>
                    <a:lstStyle/>
                    <a:p>
                      <a:r>
                        <a:rPr lang="en-GB" sz="2400" dirty="0" smtClean="0"/>
                        <a:t>Actual Label of x is c</a:t>
                      </a:r>
                      <a:endParaRPr lang="en-US" sz="2400" dirty="0"/>
                    </a:p>
                  </a:txBody>
                  <a:tcPr/>
                </a:tc>
                <a:tc>
                  <a:txBody>
                    <a:bodyPr/>
                    <a:lstStyle/>
                    <a:p>
                      <a:r>
                        <a:rPr lang="en-GB" sz="2400" dirty="0" smtClean="0"/>
                        <a:t>Actual label of x is </a:t>
                      </a:r>
                      <a:r>
                        <a:rPr lang="en-GB" sz="2400" dirty="0" smtClean="0">
                          <a:sym typeface="Symbol"/>
                        </a:rPr>
                        <a:t>c</a:t>
                      </a:r>
                      <a:endParaRPr lang="en-US" sz="2400" dirty="0"/>
                    </a:p>
                  </a:txBody>
                  <a:tcPr/>
                </a:tc>
              </a:tr>
              <a:tr h="1676400">
                <a:tc>
                  <a:txBody>
                    <a:bodyPr/>
                    <a:lstStyle/>
                    <a:p>
                      <a:r>
                        <a:rPr lang="en-GB" sz="2400" dirty="0" smtClean="0"/>
                        <a:t>Predicted value of x in c</a:t>
                      </a:r>
                      <a:endParaRPr lang="en-US" sz="2400" dirty="0"/>
                    </a:p>
                  </a:txBody>
                  <a:tcPr/>
                </a:tc>
                <a:tc>
                  <a:txBody>
                    <a:bodyPr/>
                    <a:lstStyle/>
                    <a:p>
                      <a:r>
                        <a:rPr lang="en-GB" sz="2400" dirty="0" smtClean="0"/>
                        <a:t>True Positive</a:t>
                      </a:r>
                      <a:endParaRPr lang="en-US" sz="2400" dirty="0"/>
                    </a:p>
                  </a:txBody>
                  <a:tcPr/>
                </a:tc>
                <a:tc>
                  <a:txBody>
                    <a:bodyPr/>
                    <a:lstStyle/>
                    <a:p>
                      <a:r>
                        <a:rPr lang="en-GB" sz="2400" dirty="0" smtClean="0"/>
                        <a:t>False Positive</a:t>
                      </a:r>
                      <a:endParaRPr lang="en-US" sz="2400" dirty="0"/>
                    </a:p>
                  </a:txBody>
                  <a:tcPr/>
                </a:tc>
              </a:tr>
              <a:tr h="167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Predicted value of x in </a:t>
                      </a:r>
                      <a:r>
                        <a:rPr lang="en-GB" sz="2400" dirty="0" smtClean="0">
                          <a:sym typeface="Symbol"/>
                        </a:rPr>
                        <a:t>c</a:t>
                      </a:r>
                      <a:endParaRPr lang="en-US" sz="2400" dirty="0" smtClean="0"/>
                    </a:p>
                  </a:txBody>
                  <a:tcPr/>
                </a:tc>
                <a:tc>
                  <a:txBody>
                    <a:bodyPr/>
                    <a:lstStyle/>
                    <a:p>
                      <a:r>
                        <a:rPr lang="en-GB" sz="2400" dirty="0" smtClean="0"/>
                        <a:t>False Negative</a:t>
                      </a:r>
                      <a:endParaRPr lang="en-US" sz="2400" dirty="0"/>
                    </a:p>
                  </a:txBody>
                  <a:tcPr/>
                </a:tc>
                <a:tc>
                  <a:txBody>
                    <a:bodyPr/>
                    <a:lstStyle/>
                    <a:p>
                      <a:r>
                        <a:rPr lang="en-GB" sz="2400" dirty="0" smtClean="0"/>
                        <a:t>True Negative</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Two-class datasets</a:t>
            </a:r>
            <a:endParaRPr lang="en-US" dirty="0"/>
          </a:p>
        </p:txBody>
      </p:sp>
      <p:sp>
        <p:nvSpPr>
          <p:cNvPr id="3" name="Content Placeholder 2"/>
          <p:cNvSpPr>
            <a:spLocks noGrp="1"/>
          </p:cNvSpPr>
          <p:nvPr>
            <p:ph sz="quarter" idx="1"/>
          </p:nvPr>
        </p:nvSpPr>
        <p:spPr>
          <a:xfrm>
            <a:off x="612648" y="1600200"/>
            <a:ext cx="8153400" cy="5105400"/>
          </a:xfrm>
        </p:spPr>
        <p:txBody>
          <a:bodyPr>
            <a:normAutofit lnSpcReduction="10000"/>
          </a:bodyPr>
          <a:lstStyle/>
          <a:p>
            <a:r>
              <a:rPr lang="en-US" dirty="0" smtClean="0"/>
              <a:t>For a two-class dataset, a confusion matrix is a table with two rows and two columns that reports the number of false positives, false negatives, true positives, and true negatives.</a:t>
            </a:r>
          </a:p>
          <a:p>
            <a:endParaRPr lang="en-US" dirty="0" smtClean="0"/>
          </a:p>
          <a:p>
            <a:r>
              <a:rPr lang="en-US" dirty="0" smtClean="0"/>
              <a:t>Assume that a classifier is applied to a two-class test dataset for which the true values are known.</a:t>
            </a:r>
          </a:p>
          <a:p>
            <a:endParaRPr lang="en-US" dirty="0" smtClean="0"/>
          </a:p>
          <a:p>
            <a:r>
              <a:rPr lang="en-US" dirty="0" smtClean="0"/>
              <a:t>Let TP denote the number of true positives in the predicted values, TN the number of true negatives, etc.</a:t>
            </a:r>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Two-class datasets</a:t>
            </a:r>
            <a:endParaRPr lang="en-US" dirty="0"/>
          </a:p>
        </p:txBody>
      </p:sp>
      <p:graphicFrame>
        <p:nvGraphicFramePr>
          <p:cNvPr id="4" name="Content Placeholder 3"/>
          <p:cNvGraphicFramePr>
            <a:graphicFrameLocks noGrp="1"/>
          </p:cNvGraphicFramePr>
          <p:nvPr>
            <p:ph sz="quarter" idx="1"/>
          </p:nvPr>
        </p:nvGraphicFramePr>
        <p:xfrm>
          <a:off x="152400" y="1676400"/>
          <a:ext cx="8839200" cy="4953000"/>
        </p:xfrm>
        <a:graphic>
          <a:graphicData uri="http://schemas.openxmlformats.org/drawingml/2006/table">
            <a:tbl>
              <a:tblPr firstRow="1" bandRow="1">
                <a:tableStyleId>{5C22544A-7EE6-4342-B048-85BDC9FD1C3A}</a:tableStyleId>
              </a:tblPr>
              <a:tblGrid>
                <a:gridCol w="2471980"/>
                <a:gridCol w="3071247"/>
                <a:gridCol w="3295973"/>
              </a:tblGrid>
              <a:tr h="1651000">
                <a:tc>
                  <a:txBody>
                    <a:bodyPr/>
                    <a:lstStyle/>
                    <a:p>
                      <a:endParaRPr lang="en-US" sz="2400" dirty="0"/>
                    </a:p>
                  </a:txBody>
                  <a:tcPr/>
                </a:tc>
                <a:tc>
                  <a:txBody>
                    <a:bodyPr/>
                    <a:lstStyle/>
                    <a:p>
                      <a:r>
                        <a:rPr lang="en-GB" sz="2400" dirty="0" smtClean="0"/>
                        <a:t>Actual Condition is</a:t>
                      </a:r>
                      <a:r>
                        <a:rPr lang="en-GB" sz="2400" baseline="0" dirty="0" smtClean="0"/>
                        <a:t> true</a:t>
                      </a:r>
                      <a:endParaRPr lang="en-US" sz="2400" dirty="0"/>
                    </a:p>
                  </a:txBody>
                  <a:tcPr/>
                </a:tc>
                <a:tc>
                  <a:txBody>
                    <a:bodyPr/>
                    <a:lstStyle/>
                    <a:p>
                      <a:r>
                        <a:rPr lang="en-GB" sz="2400" dirty="0" smtClean="0"/>
                        <a:t>Actual Condition is</a:t>
                      </a:r>
                      <a:r>
                        <a:rPr lang="en-GB" sz="2400" baseline="0" dirty="0" smtClean="0"/>
                        <a:t> false</a:t>
                      </a:r>
                      <a:endParaRPr lang="en-US" sz="2400" dirty="0"/>
                    </a:p>
                  </a:txBody>
                  <a:tcPr/>
                </a:tc>
              </a:tr>
              <a:tr h="1651000">
                <a:tc>
                  <a:txBody>
                    <a:bodyPr/>
                    <a:lstStyle/>
                    <a:p>
                      <a:r>
                        <a:rPr lang="en-GB" sz="2400" dirty="0" smtClean="0"/>
                        <a:t>Predicted condition</a:t>
                      </a:r>
                      <a:r>
                        <a:rPr lang="en-GB" sz="2400" baseline="0" dirty="0" smtClean="0"/>
                        <a:t> is true</a:t>
                      </a:r>
                      <a:endParaRPr lang="en-US" sz="2400" dirty="0"/>
                    </a:p>
                  </a:txBody>
                  <a:tcPr/>
                </a:tc>
                <a:tc>
                  <a:txBody>
                    <a:bodyPr/>
                    <a:lstStyle/>
                    <a:p>
                      <a:r>
                        <a:rPr lang="en-GB" sz="2400" dirty="0" smtClean="0"/>
                        <a:t>True Positive</a:t>
                      </a:r>
                      <a:endParaRPr lang="en-US" sz="2400" dirty="0"/>
                    </a:p>
                  </a:txBody>
                  <a:tcPr/>
                </a:tc>
                <a:tc>
                  <a:txBody>
                    <a:bodyPr/>
                    <a:lstStyle/>
                    <a:p>
                      <a:r>
                        <a:rPr lang="en-GB" sz="2400" dirty="0" smtClean="0"/>
                        <a:t>False Positive</a:t>
                      </a:r>
                      <a:endParaRPr lang="en-US" sz="2400" dirty="0"/>
                    </a:p>
                  </a:txBody>
                  <a:tcPr/>
                </a:tc>
              </a:tr>
              <a:tr h="165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Predicted condition is false</a:t>
                      </a:r>
                      <a:endParaRPr lang="en-US" sz="2400" dirty="0" smtClean="0"/>
                    </a:p>
                  </a:txBody>
                  <a:tcPr/>
                </a:tc>
                <a:tc>
                  <a:txBody>
                    <a:bodyPr/>
                    <a:lstStyle/>
                    <a:p>
                      <a:r>
                        <a:rPr lang="en-GB" sz="2400" dirty="0" smtClean="0"/>
                        <a:t>False Negative</a:t>
                      </a:r>
                      <a:endParaRPr lang="en-US" sz="2400" dirty="0"/>
                    </a:p>
                  </a:txBody>
                  <a:tcPr/>
                </a:tc>
                <a:tc>
                  <a:txBody>
                    <a:bodyPr/>
                    <a:lstStyle/>
                    <a:p>
                      <a:r>
                        <a:rPr lang="en-GB" sz="2400" dirty="0" smtClean="0"/>
                        <a:t>True Negative</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classifiers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dirty="0" smtClean="0"/>
              <a:t>In machine learning, there are several classification algorithms and, </a:t>
            </a:r>
            <a:r>
              <a:rPr lang="en-US" u="sng" dirty="0" smtClean="0"/>
              <a:t>given a certain problem, more than one </a:t>
            </a:r>
            <a:r>
              <a:rPr lang="en-US" dirty="0" smtClean="0"/>
              <a:t>may be applicable. </a:t>
            </a:r>
          </a:p>
          <a:p>
            <a:endParaRPr lang="en-US" dirty="0" smtClean="0"/>
          </a:p>
          <a:p>
            <a:r>
              <a:rPr lang="en-US" dirty="0" smtClean="0"/>
              <a:t>There is a need to examine how we can assess </a:t>
            </a:r>
            <a:r>
              <a:rPr lang="en-US" u="sng" dirty="0" smtClean="0"/>
              <a:t>how good a selected algorithm</a:t>
            </a:r>
            <a:r>
              <a:rPr lang="en-US" dirty="0" smtClean="0"/>
              <a:t> is. </a:t>
            </a:r>
          </a:p>
          <a:p>
            <a:endParaRPr lang="en-US" dirty="0" smtClean="0"/>
          </a:p>
          <a:p>
            <a:r>
              <a:rPr lang="en-US" dirty="0" smtClean="0"/>
              <a:t>Also, we need a method to </a:t>
            </a:r>
            <a:r>
              <a:rPr lang="en-US" u="sng" dirty="0" smtClean="0"/>
              <a:t>compare the performance </a:t>
            </a:r>
            <a:r>
              <a:rPr lang="en-US" dirty="0" smtClean="0"/>
              <a:t>of two or more different classification algorithms.</a:t>
            </a:r>
          </a:p>
          <a:p>
            <a:endParaRPr lang="en-US" dirty="0" smtClean="0"/>
          </a:p>
          <a:p>
            <a:r>
              <a:rPr lang="en-US" dirty="0" smtClean="0"/>
              <a:t>These methods help us choose the right algorithm in a practical situation.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Multiclass datasets - Example</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dirty="0" smtClean="0"/>
              <a:t>Confusion matrices can be constructed for multiclass datasets also. </a:t>
            </a:r>
          </a:p>
          <a:p>
            <a:endParaRPr lang="en-US" sz="2100" dirty="0" smtClean="0"/>
          </a:p>
          <a:p>
            <a:r>
              <a:rPr lang="en-US" dirty="0" smtClean="0"/>
              <a:t>If a classification system has been trained to distinguish between cats, dogs and rabbits, a confusion matrix will summarize the results of testing the algorithm for further inspection. </a:t>
            </a:r>
          </a:p>
          <a:p>
            <a:endParaRPr lang="en-US" sz="1800" dirty="0" smtClean="0"/>
          </a:p>
          <a:p>
            <a:r>
              <a:rPr lang="en-US" dirty="0" smtClean="0"/>
              <a:t>Assuming a sample of 27 animals - 8 cats, 6 dogs, and 13 rabbits, the resulting confusion matrix could look like the table below:</a:t>
            </a:r>
          </a:p>
          <a:p>
            <a:endParaRPr lang="en-US" sz="23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Multiclass datasets</a:t>
            </a:r>
            <a:endParaRPr lang="en-US" dirty="0"/>
          </a:p>
        </p:txBody>
      </p:sp>
      <p:graphicFrame>
        <p:nvGraphicFramePr>
          <p:cNvPr id="4" name="Content Placeholder 3"/>
          <p:cNvGraphicFramePr>
            <a:graphicFrameLocks noGrp="1"/>
          </p:cNvGraphicFramePr>
          <p:nvPr>
            <p:ph sz="quarter" idx="1"/>
          </p:nvPr>
        </p:nvGraphicFramePr>
        <p:xfrm>
          <a:off x="304800" y="1600200"/>
          <a:ext cx="8534399" cy="3154680"/>
        </p:xfrm>
        <a:graphic>
          <a:graphicData uri="http://schemas.openxmlformats.org/drawingml/2006/table">
            <a:tbl>
              <a:tblPr firstRow="1" bandRow="1">
                <a:tableStyleId>{5C22544A-7EE6-4342-B048-85BDC9FD1C3A}</a:tableStyleId>
              </a:tblPr>
              <a:tblGrid>
                <a:gridCol w="1738489"/>
                <a:gridCol w="2159940"/>
                <a:gridCol w="2317985"/>
                <a:gridCol w="2317985"/>
              </a:tblGrid>
              <a:tr h="685800">
                <a:tc>
                  <a:txBody>
                    <a:bodyPr/>
                    <a:lstStyle/>
                    <a:p>
                      <a:endParaRPr lang="en-US" sz="2400" dirty="0"/>
                    </a:p>
                  </a:txBody>
                  <a:tcPr/>
                </a:tc>
                <a:tc>
                  <a:txBody>
                    <a:bodyPr/>
                    <a:lstStyle/>
                    <a:p>
                      <a:r>
                        <a:rPr lang="en-GB" sz="2400" dirty="0" smtClean="0"/>
                        <a:t>Actual ‘cat’</a:t>
                      </a:r>
                      <a:endParaRPr lang="en-US" sz="2400" dirty="0"/>
                    </a:p>
                  </a:txBody>
                  <a:tcPr/>
                </a:tc>
                <a:tc>
                  <a:txBody>
                    <a:bodyPr/>
                    <a:lstStyle/>
                    <a:p>
                      <a:r>
                        <a:rPr lang="en-GB" sz="2400" dirty="0" smtClean="0"/>
                        <a:t>Actual ‘dog’</a:t>
                      </a:r>
                      <a:endParaRPr lang="en-US" sz="2400" dirty="0"/>
                    </a:p>
                  </a:txBody>
                  <a:tcPr/>
                </a:tc>
                <a:tc>
                  <a:txBody>
                    <a:bodyPr/>
                    <a:lstStyle/>
                    <a:p>
                      <a:r>
                        <a:rPr lang="en-GB" sz="2400" dirty="0" smtClean="0"/>
                        <a:t>Actual</a:t>
                      </a:r>
                      <a:r>
                        <a:rPr lang="en-GB" sz="2400" baseline="0" dirty="0" smtClean="0"/>
                        <a:t> ‘rabbit’</a:t>
                      </a:r>
                      <a:endParaRPr lang="en-US" sz="2400" dirty="0"/>
                    </a:p>
                  </a:txBody>
                  <a:tcPr/>
                </a:tc>
              </a:tr>
              <a:tr h="685800">
                <a:tc>
                  <a:txBody>
                    <a:bodyPr/>
                    <a:lstStyle/>
                    <a:p>
                      <a:r>
                        <a:rPr lang="en-GB" sz="2400" dirty="0" smtClean="0"/>
                        <a:t>Predicted ‘cat’</a:t>
                      </a:r>
                      <a:endParaRPr lang="en-US" sz="2400" dirty="0"/>
                    </a:p>
                  </a:txBody>
                  <a:tcPr/>
                </a:tc>
                <a:tc>
                  <a:txBody>
                    <a:bodyPr/>
                    <a:lstStyle/>
                    <a:p>
                      <a:r>
                        <a:rPr lang="en-GB" sz="2400" dirty="0" smtClean="0"/>
                        <a:t>5</a:t>
                      </a:r>
                      <a:endParaRPr lang="en-US" sz="2400" dirty="0"/>
                    </a:p>
                  </a:txBody>
                  <a:tcPr/>
                </a:tc>
                <a:tc>
                  <a:txBody>
                    <a:bodyPr/>
                    <a:lstStyle/>
                    <a:p>
                      <a:r>
                        <a:rPr lang="en-GB" sz="2400" dirty="0" smtClean="0"/>
                        <a:t>2</a:t>
                      </a:r>
                      <a:endParaRPr lang="en-US" sz="2400" dirty="0"/>
                    </a:p>
                  </a:txBody>
                  <a:tcPr/>
                </a:tc>
                <a:tc>
                  <a:txBody>
                    <a:bodyPr/>
                    <a:lstStyle/>
                    <a:p>
                      <a:r>
                        <a:rPr lang="en-GB" sz="2400" dirty="0" smtClean="0"/>
                        <a:t>0</a:t>
                      </a:r>
                      <a:endParaRPr lang="en-US" sz="2400" dirty="0"/>
                    </a:p>
                  </a:txBody>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Predicted ‘dog’</a:t>
                      </a:r>
                      <a:endParaRPr lang="en-US" sz="2400" dirty="0" smtClean="0"/>
                    </a:p>
                  </a:txBody>
                  <a:tcPr/>
                </a:tc>
                <a:tc>
                  <a:txBody>
                    <a:bodyPr/>
                    <a:lstStyle/>
                    <a:p>
                      <a:r>
                        <a:rPr lang="en-GB" sz="2400" dirty="0" smtClean="0"/>
                        <a:t>3</a:t>
                      </a:r>
                      <a:endParaRPr lang="en-US" sz="2400" dirty="0"/>
                    </a:p>
                  </a:txBody>
                  <a:tcPr/>
                </a:tc>
                <a:tc>
                  <a:txBody>
                    <a:bodyPr/>
                    <a:lstStyle/>
                    <a:p>
                      <a:r>
                        <a:rPr lang="en-GB" sz="2400" dirty="0" smtClean="0"/>
                        <a:t>3</a:t>
                      </a:r>
                      <a:endParaRPr lang="en-US" sz="2400" dirty="0"/>
                    </a:p>
                  </a:txBody>
                  <a:tcPr/>
                </a:tc>
                <a:tc>
                  <a:txBody>
                    <a:bodyPr/>
                    <a:lstStyle/>
                    <a:p>
                      <a:r>
                        <a:rPr lang="en-GB" sz="2400" dirty="0" smtClean="0"/>
                        <a:t>2</a:t>
                      </a:r>
                      <a:endParaRPr lang="en-US" sz="2400" dirty="0"/>
                    </a:p>
                  </a:txBody>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Predicted</a:t>
                      </a:r>
                      <a:r>
                        <a:rPr lang="en-GB" sz="2400" baseline="0" dirty="0" smtClean="0"/>
                        <a:t> ‘rabbit’</a:t>
                      </a:r>
                      <a:endParaRPr lang="en-US" sz="2400" dirty="0" smtClean="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11</a:t>
                      </a:r>
                      <a:endParaRPr lang="en-US" sz="2400" dirty="0"/>
                    </a:p>
                  </a:txBody>
                  <a:tcPr/>
                </a:tc>
              </a:tr>
            </a:tbl>
          </a:graphicData>
        </a:graphic>
      </p:graphicFrame>
      <p:sp>
        <p:nvSpPr>
          <p:cNvPr id="5" name="Rectangle 4"/>
          <p:cNvSpPr/>
          <p:nvPr/>
        </p:nvSpPr>
        <p:spPr>
          <a:xfrm>
            <a:off x="381000" y="5181600"/>
            <a:ext cx="8382000" cy="1200329"/>
          </a:xfrm>
          <a:prstGeom prst="rect">
            <a:avLst/>
          </a:prstGeom>
        </p:spPr>
        <p:txBody>
          <a:bodyPr wrap="square">
            <a:spAutoFit/>
          </a:bodyPr>
          <a:lstStyle/>
          <a:p>
            <a:r>
              <a:rPr lang="en-US" sz="2400" dirty="0" smtClean="0"/>
              <a:t>This confusion matrix shows that, for example, of the 8 actual cats, the system predicted that three were dogs, and of the six dogs, it predicted that one was a rabbit and two were cats.</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recall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dirty="0" smtClean="0"/>
              <a:t>In machine learning, precision and recall are two measures </a:t>
            </a:r>
            <a:r>
              <a:rPr lang="en-US" u="sng" dirty="0" smtClean="0"/>
              <a:t>used to assess the quality of results produced by a binary classifier</a:t>
            </a:r>
            <a:r>
              <a:rPr lang="en-US" dirty="0" smtClean="0"/>
              <a:t>. They are formally defined as follows.</a:t>
            </a:r>
          </a:p>
          <a:p>
            <a:r>
              <a:rPr lang="en-US" dirty="0" smtClean="0"/>
              <a:t>Let a binary classifier classify a collection of test data. </a:t>
            </a:r>
          </a:p>
          <a:p>
            <a:endParaRPr lang="en-US" dirty="0" smtClean="0"/>
          </a:p>
          <a:p>
            <a:r>
              <a:rPr lang="en-US" dirty="0" smtClean="0"/>
              <a:t>Let TP = Number of true positives </a:t>
            </a:r>
          </a:p>
          <a:p>
            <a:r>
              <a:rPr lang="en-US" dirty="0" smtClean="0"/>
              <a:t>TN = Number of true negatives </a:t>
            </a:r>
          </a:p>
          <a:p>
            <a:r>
              <a:rPr lang="en-US" dirty="0" smtClean="0"/>
              <a:t>FP = Number of false positives </a:t>
            </a:r>
          </a:p>
          <a:p>
            <a:r>
              <a:rPr lang="en-US" dirty="0" smtClean="0"/>
              <a:t>FN = Number of false negatives </a:t>
            </a:r>
          </a:p>
          <a:p>
            <a:r>
              <a:rPr lang="en-US" dirty="0" smtClean="0"/>
              <a:t>The precision P is defined as P = TP/( TP + FP) </a:t>
            </a:r>
          </a:p>
          <a:p>
            <a:r>
              <a:rPr lang="en-US" dirty="0" smtClean="0"/>
              <a:t>The recall R is defined as R = TP/( TP + FN)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sz="quarter" idx="1"/>
          </p:nvPr>
        </p:nvSpPr>
        <p:spPr/>
        <p:txBody>
          <a:bodyPr/>
          <a:lstStyle/>
          <a:p>
            <a:r>
              <a:rPr lang="en-US" dirty="0" smtClean="0"/>
              <a:t>Suppose a computer program for recognizing dogs in photographs identifies eight dogs in a picture containing 12 dogs and some cats. </a:t>
            </a:r>
          </a:p>
          <a:p>
            <a:endParaRPr lang="en-US" dirty="0" smtClean="0"/>
          </a:p>
          <a:p>
            <a:r>
              <a:rPr lang="en-US" dirty="0" smtClean="0"/>
              <a:t>Of the eight dogs identified, five actually are dogs while the rest are cats. </a:t>
            </a:r>
          </a:p>
          <a:p>
            <a:endParaRPr lang="en-US" dirty="0" smtClean="0"/>
          </a:p>
          <a:p>
            <a:r>
              <a:rPr lang="en-US" dirty="0" smtClean="0"/>
              <a:t>Compute the precision and recall of the computer program.</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sz="quarter" idx="1"/>
          </p:nvPr>
        </p:nvSpPr>
        <p:spPr>
          <a:xfrm>
            <a:off x="304800" y="1600200"/>
            <a:ext cx="8461248" cy="4495800"/>
          </a:xfrm>
        </p:spPr>
        <p:txBody>
          <a:bodyPr>
            <a:normAutofit lnSpcReduction="10000"/>
          </a:bodyPr>
          <a:lstStyle/>
          <a:p>
            <a:r>
              <a:rPr lang="en-US" dirty="0" smtClean="0"/>
              <a:t> TP = 5 </a:t>
            </a:r>
          </a:p>
          <a:p>
            <a:r>
              <a:rPr lang="en-US" dirty="0" smtClean="0"/>
              <a:t>FP = 3 </a:t>
            </a:r>
          </a:p>
          <a:p>
            <a:r>
              <a:rPr lang="en-US" dirty="0" smtClean="0"/>
              <a:t>FN = 7 </a:t>
            </a:r>
          </a:p>
          <a:p>
            <a:endParaRPr lang="en-US" dirty="0" smtClean="0"/>
          </a:p>
          <a:p>
            <a:r>
              <a:rPr lang="en-US" dirty="0" smtClean="0"/>
              <a:t>The precision P is P = TP/( TP + FP) </a:t>
            </a:r>
          </a:p>
          <a:p>
            <a:pPr>
              <a:buNone/>
            </a:pPr>
            <a:r>
              <a:rPr lang="en-US" dirty="0" smtClean="0"/>
              <a:t>				    = 5/( 5 + 3) 		= 5/ 8 </a:t>
            </a:r>
          </a:p>
          <a:p>
            <a:endParaRPr lang="en-US" dirty="0" smtClean="0"/>
          </a:p>
          <a:p>
            <a:r>
              <a:rPr lang="en-US" dirty="0" smtClean="0"/>
              <a:t>The recall R is R      = TP/( TP + FN) </a:t>
            </a:r>
          </a:p>
          <a:p>
            <a:pPr>
              <a:buNone/>
            </a:pPr>
            <a:r>
              <a:rPr lang="en-US" dirty="0" smtClean="0"/>
              <a:t>				     = 5/( 5 + 7) 		= 5/ 12</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sz="quarter" idx="1"/>
          </p:nvPr>
        </p:nvSpPr>
        <p:spPr/>
        <p:txBody>
          <a:bodyPr/>
          <a:lstStyle/>
          <a:p>
            <a:r>
              <a:rPr lang="en-US" dirty="0" smtClean="0"/>
              <a:t>Let there be 10 balls (6 white and 4 red balls) in a box and let it be required to pick up the red balls from them.</a:t>
            </a:r>
          </a:p>
          <a:p>
            <a:endParaRPr lang="en-US" dirty="0" smtClean="0"/>
          </a:p>
          <a:p>
            <a:r>
              <a:rPr lang="en-US" dirty="0" smtClean="0"/>
              <a:t>Suppose we pick up 7 balls as the red balls of which only 2 are actually red balls. </a:t>
            </a:r>
          </a:p>
          <a:p>
            <a:endParaRPr lang="en-US" dirty="0" smtClean="0"/>
          </a:p>
          <a:p>
            <a:r>
              <a:rPr lang="en-US" dirty="0" smtClean="0"/>
              <a:t>What are the values of precision and recall in picking red ball?</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TP = 2 </a:t>
            </a:r>
          </a:p>
          <a:p>
            <a:r>
              <a:rPr lang="en-US" dirty="0" smtClean="0"/>
              <a:t>FP = 7 − 2 = 5 </a:t>
            </a:r>
          </a:p>
          <a:p>
            <a:r>
              <a:rPr lang="en-US" dirty="0" smtClean="0"/>
              <a:t>FN = 4 − 2 = 2 </a:t>
            </a:r>
          </a:p>
          <a:p>
            <a:endParaRPr lang="en-US" dirty="0" smtClean="0"/>
          </a:p>
          <a:p>
            <a:r>
              <a:rPr lang="en-US" dirty="0" smtClean="0"/>
              <a:t>The precision P is P = TP/( TP + FP) </a:t>
            </a:r>
          </a:p>
          <a:p>
            <a:pPr>
              <a:buNone/>
            </a:pPr>
            <a:r>
              <a:rPr lang="en-US" dirty="0" smtClean="0"/>
              <a:t>				     = 2/( 2 + 5) 		= 2/ 7</a:t>
            </a:r>
          </a:p>
          <a:p>
            <a:pPr>
              <a:buNone/>
            </a:pPr>
            <a:endParaRPr lang="en-US" dirty="0" smtClean="0"/>
          </a:p>
          <a:p>
            <a:pPr>
              <a:buNone/>
            </a:pPr>
            <a:r>
              <a:rPr lang="en-US" dirty="0" smtClean="0"/>
              <a:t> The recall R is R = TP/( TP + FN )</a:t>
            </a:r>
          </a:p>
          <a:p>
            <a:pPr>
              <a:buNone/>
            </a:pPr>
            <a:r>
              <a:rPr lang="en-US" dirty="0" smtClean="0"/>
              <a:t>			       = 2/(2 + 2)	= 1/2</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r>
              <a:rPr lang="en-US" dirty="0" smtClean="0"/>
              <a:t>A database contains 80 records on a particular topic of which 55 are relevant to a certain investigation. A search was conducted on that topic and 50 records were retrieved. </a:t>
            </a:r>
          </a:p>
          <a:p>
            <a:r>
              <a:rPr lang="en-US" dirty="0" smtClean="0"/>
              <a:t>Of the 50 records retrieved, 40 were relevant. Construct the confusion matrix for the search and calculate the precision and recall scores for the search.</a:t>
            </a:r>
          </a:p>
          <a:p>
            <a:r>
              <a:rPr lang="en-US" dirty="0" smtClean="0"/>
              <a:t>Each record may be assigned a class label “relevant" or “not relevant”.</a:t>
            </a:r>
          </a:p>
          <a:p>
            <a:r>
              <a:rPr lang="en-US" dirty="0" smtClean="0"/>
              <a:t> All the 80 records were tested for relevance. The test classified 50 records as “relevant”. </a:t>
            </a:r>
          </a:p>
          <a:p>
            <a:r>
              <a:rPr lang="en-US" dirty="0" smtClean="0"/>
              <a:t>But only 40 of them were actually relevant.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graphicFrame>
        <p:nvGraphicFramePr>
          <p:cNvPr id="4" name="Content Placeholder 3"/>
          <p:cNvGraphicFramePr>
            <a:graphicFrameLocks noGrp="1"/>
          </p:cNvGraphicFramePr>
          <p:nvPr>
            <p:ph sz="quarter" idx="1"/>
          </p:nvPr>
        </p:nvGraphicFramePr>
        <p:xfrm>
          <a:off x="152400" y="1676400"/>
          <a:ext cx="8839200" cy="4953000"/>
        </p:xfrm>
        <a:graphic>
          <a:graphicData uri="http://schemas.openxmlformats.org/drawingml/2006/table">
            <a:tbl>
              <a:tblPr firstRow="1" bandRow="1">
                <a:tableStyleId>{5C22544A-7EE6-4342-B048-85BDC9FD1C3A}</a:tableStyleId>
              </a:tblPr>
              <a:tblGrid>
                <a:gridCol w="2471980"/>
                <a:gridCol w="3071247"/>
                <a:gridCol w="3295973"/>
              </a:tblGrid>
              <a:tr h="1651000">
                <a:tc>
                  <a:txBody>
                    <a:bodyPr/>
                    <a:lstStyle/>
                    <a:p>
                      <a:endParaRPr lang="en-US" sz="2400" dirty="0"/>
                    </a:p>
                  </a:txBody>
                  <a:tcPr/>
                </a:tc>
                <a:tc>
                  <a:txBody>
                    <a:bodyPr/>
                    <a:lstStyle/>
                    <a:p>
                      <a:r>
                        <a:rPr lang="en-GB" sz="2400" dirty="0" smtClean="0"/>
                        <a:t>Actual ‘Relevant’ </a:t>
                      </a:r>
                      <a:endParaRPr lang="en-US" sz="2400" dirty="0"/>
                    </a:p>
                  </a:txBody>
                  <a:tcPr/>
                </a:tc>
                <a:tc>
                  <a:txBody>
                    <a:bodyPr/>
                    <a:lstStyle/>
                    <a:p>
                      <a:r>
                        <a:rPr lang="en-GB" sz="2400" dirty="0" smtClean="0"/>
                        <a:t>Actual ‘Not Relevant’ </a:t>
                      </a:r>
                      <a:endParaRPr lang="en-US" sz="2400" dirty="0"/>
                    </a:p>
                  </a:txBody>
                  <a:tcPr/>
                </a:tc>
              </a:tr>
              <a:tr h="1651000">
                <a:tc>
                  <a:txBody>
                    <a:bodyPr/>
                    <a:lstStyle/>
                    <a:p>
                      <a:r>
                        <a:rPr lang="en-GB" sz="2400" dirty="0" smtClean="0"/>
                        <a:t>Predicted ‘Relevant’</a:t>
                      </a:r>
                      <a:endParaRPr lang="en-US" sz="2400" dirty="0"/>
                    </a:p>
                  </a:txBody>
                  <a:tcPr/>
                </a:tc>
                <a:tc>
                  <a:txBody>
                    <a:bodyPr/>
                    <a:lstStyle/>
                    <a:p>
                      <a:r>
                        <a:rPr lang="en-GB" sz="2400" dirty="0" smtClean="0"/>
                        <a:t>40</a:t>
                      </a:r>
                      <a:endParaRPr lang="en-US" sz="2400" dirty="0"/>
                    </a:p>
                  </a:txBody>
                  <a:tcPr/>
                </a:tc>
                <a:tc>
                  <a:txBody>
                    <a:bodyPr/>
                    <a:lstStyle/>
                    <a:p>
                      <a:r>
                        <a:rPr lang="en-GB" sz="2400" dirty="0" smtClean="0"/>
                        <a:t>10</a:t>
                      </a:r>
                      <a:endParaRPr lang="en-US" sz="2400" dirty="0"/>
                    </a:p>
                  </a:txBody>
                  <a:tcPr/>
                </a:tc>
              </a:tr>
              <a:tr h="165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Predicted ‘Not</a:t>
                      </a:r>
                      <a:r>
                        <a:rPr lang="en-GB" sz="2400" baseline="0" dirty="0" smtClean="0"/>
                        <a:t> Relevant’</a:t>
                      </a:r>
                      <a:endParaRPr lang="en-US" sz="2400" dirty="0" smtClean="0"/>
                    </a:p>
                  </a:txBody>
                  <a:tcPr/>
                </a:tc>
                <a:tc>
                  <a:txBody>
                    <a:bodyPr/>
                    <a:lstStyle/>
                    <a:p>
                      <a:r>
                        <a:rPr lang="en-GB" sz="2400" dirty="0" smtClean="0"/>
                        <a:t>15</a:t>
                      </a:r>
                      <a:endParaRPr lang="en-US" sz="2400" dirty="0"/>
                    </a:p>
                  </a:txBody>
                  <a:tcPr/>
                </a:tc>
                <a:tc>
                  <a:txBody>
                    <a:bodyPr/>
                    <a:lstStyle/>
                    <a:p>
                      <a:r>
                        <a:rPr lang="en-GB" sz="2400" dirty="0" smtClean="0"/>
                        <a:t>25</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TP = 40 </a:t>
            </a:r>
          </a:p>
          <a:p>
            <a:r>
              <a:rPr lang="en-US" dirty="0" smtClean="0"/>
              <a:t>FP = 10 </a:t>
            </a:r>
          </a:p>
          <a:p>
            <a:r>
              <a:rPr lang="en-US" dirty="0" smtClean="0"/>
              <a:t>FN = 15 </a:t>
            </a:r>
          </a:p>
          <a:p>
            <a:endParaRPr lang="en-US" dirty="0" smtClean="0"/>
          </a:p>
          <a:p>
            <a:r>
              <a:rPr lang="en-US" dirty="0" smtClean="0"/>
              <a:t>The precision P is P = TP/( TP + FP) </a:t>
            </a:r>
          </a:p>
          <a:p>
            <a:pPr>
              <a:buNone/>
            </a:pPr>
            <a:r>
              <a:rPr lang="en-US" dirty="0" smtClean="0"/>
              <a:t>					= 40/( 40 + 10) = 4/ 5 </a:t>
            </a:r>
          </a:p>
          <a:p>
            <a:pPr>
              <a:buNone/>
            </a:pPr>
            <a:endParaRPr lang="en-US" dirty="0" smtClean="0"/>
          </a:p>
          <a:p>
            <a:pPr>
              <a:buNone/>
            </a:pPr>
            <a:r>
              <a:rPr lang="en-US" dirty="0" smtClean="0"/>
              <a:t>The recall R is R = TP/( TP + FN) </a:t>
            </a:r>
          </a:p>
          <a:p>
            <a:pPr>
              <a:buNone/>
            </a:pPr>
            <a:r>
              <a:rPr lang="en-US" dirty="0" smtClean="0"/>
              <a:t>				= 40/( 40 + 15) = 40/ 55</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evaluation</a:t>
            </a:r>
            <a:endParaRPr lang="en-US" dirty="0"/>
          </a:p>
        </p:txBody>
      </p:sp>
      <p:sp>
        <p:nvSpPr>
          <p:cNvPr id="3" name="Content Placeholder 2"/>
          <p:cNvSpPr>
            <a:spLocks noGrp="1"/>
          </p:cNvSpPr>
          <p:nvPr>
            <p:ph sz="quarter" idx="1"/>
          </p:nvPr>
        </p:nvSpPr>
        <p:spPr/>
        <p:txBody>
          <a:bodyPr/>
          <a:lstStyle/>
          <a:p>
            <a:r>
              <a:rPr lang="en-US" dirty="0" smtClean="0"/>
              <a:t>Need for multiple validation sets</a:t>
            </a:r>
          </a:p>
          <a:p>
            <a:endParaRPr lang="en-GB" dirty="0" smtClean="0"/>
          </a:p>
          <a:p>
            <a:r>
              <a:rPr lang="en-US" dirty="0" smtClean="0"/>
              <a:t>Statistical distribution of errors</a:t>
            </a:r>
          </a:p>
          <a:p>
            <a:endParaRPr lang="en-GB" dirty="0" smtClean="0"/>
          </a:p>
          <a:p>
            <a:r>
              <a:rPr lang="en-US" dirty="0" smtClean="0"/>
              <a:t>No-free lunch theorem</a:t>
            </a:r>
          </a:p>
          <a:p>
            <a:endParaRPr lang="en-GB" dirty="0" smtClean="0"/>
          </a:p>
          <a:p>
            <a:r>
              <a:rPr lang="en-US" dirty="0" smtClean="0"/>
              <a:t>Other factors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measures of performance</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85000" lnSpcReduction="20000"/>
          </a:bodyPr>
          <a:lstStyle/>
          <a:p>
            <a:r>
              <a:rPr lang="en-US" dirty="0" smtClean="0"/>
              <a:t>Using the data in the confusion matrix of a classifier of two-class dataset, several measures of performance have been defined.</a:t>
            </a:r>
          </a:p>
          <a:p>
            <a:endParaRPr lang="en-US" dirty="0" smtClean="0"/>
          </a:p>
          <a:p>
            <a:r>
              <a:rPr lang="en-US" dirty="0" smtClean="0"/>
              <a:t>Accuracy = (TP + TN)/( TP + TN + FP + FN )</a:t>
            </a:r>
          </a:p>
          <a:p>
            <a:endParaRPr lang="en-US" dirty="0" smtClean="0"/>
          </a:p>
          <a:p>
            <a:r>
              <a:rPr lang="en-US" dirty="0" smtClean="0"/>
              <a:t>Error rate = 1− Accuracy </a:t>
            </a:r>
          </a:p>
          <a:p>
            <a:endParaRPr lang="en-US" dirty="0" smtClean="0"/>
          </a:p>
          <a:p>
            <a:r>
              <a:rPr lang="en-US" dirty="0" smtClean="0"/>
              <a:t>Sensitivity = TP/( TP + FN)</a:t>
            </a:r>
          </a:p>
          <a:p>
            <a:endParaRPr lang="en-US" dirty="0" smtClean="0"/>
          </a:p>
          <a:p>
            <a:r>
              <a:rPr lang="en-US" dirty="0" smtClean="0"/>
              <a:t>Specificity = TN /(TN + FP)</a:t>
            </a:r>
          </a:p>
          <a:p>
            <a:endParaRPr lang="en-US" dirty="0" smtClean="0"/>
          </a:p>
          <a:p>
            <a:r>
              <a:rPr lang="en-US" dirty="0" smtClean="0"/>
              <a:t>F-measure = (2 × TP)/( 2 × TP + FP + FN)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fontScale="90000"/>
          </a:bodyPr>
          <a:lstStyle/>
          <a:p>
            <a:r>
              <a:rPr lang="en-US" dirty="0" smtClean="0"/>
              <a:t>Receiver Operating Characteristic (ROC)</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acronym ROC stands for Receiver Operating Characteristic, a terminology coming from signal detection theory. </a:t>
            </a:r>
          </a:p>
          <a:p>
            <a:endParaRPr lang="en-US" dirty="0" smtClean="0"/>
          </a:p>
          <a:p>
            <a:r>
              <a:rPr lang="en-US" dirty="0" smtClean="0"/>
              <a:t>The ROC curve was first developed by electrical engineers and radar engineers during World War II for detecting enemy objects in battlefields. </a:t>
            </a:r>
          </a:p>
          <a:p>
            <a:endParaRPr lang="en-US" dirty="0" smtClean="0"/>
          </a:p>
          <a:p>
            <a:r>
              <a:rPr lang="en-US" dirty="0" smtClean="0"/>
              <a:t>They are now increasingly used in machine learning and data mining research.</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TPR and FPR</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85000" lnSpcReduction="10000"/>
          </a:bodyPr>
          <a:lstStyle/>
          <a:p>
            <a:r>
              <a:rPr lang="en-US" dirty="0" smtClean="0"/>
              <a:t>Let a binary classifier classify a collection of test data. </a:t>
            </a:r>
          </a:p>
          <a:p>
            <a:endParaRPr lang="en-US" dirty="0" smtClean="0"/>
          </a:p>
          <a:p>
            <a:r>
              <a:rPr lang="en-US" dirty="0" smtClean="0"/>
              <a:t>TP = Number of true positives </a:t>
            </a:r>
          </a:p>
          <a:p>
            <a:r>
              <a:rPr lang="en-US" dirty="0" smtClean="0"/>
              <a:t>TN = Number of true negatives </a:t>
            </a:r>
          </a:p>
          <a:p>
            <a:r>
              <a:rPr lang="en-US" dirty="0" smtClean="0"/>
              <a:t>FP = Number of false positives </a:t>
            </a:r>
          </a:p>
          <a:p>
            <a:r>
              <a:rPr lang="en-US" dirty="0" smtClean="0"/>
              <a:t>FN = Number of false negatives </a:t>
            </a:r>
          </a:p>
          <a:p>
            <a:endParaRPr lang="en-US" dirty="0" smtClean="0"/>
          </a:p>
          <a:p>
            <a:r>
              <a:rPr lang="en-US" dirty="0" smtClean="0"/>
              <a:t>TPR = True Positive Rate = TP/( TP + FN )= Fraction of positive examples correctly classified = Sensitivity</a:t>
            </a:r>
          </a:p>
          <a:p>
            <a:endParaRPr lang="en-US" dirty="0" smtClean="0"/>
          </a:p>
          <a:p>
            <a:r>
              <a:rPr lang="en-US" dirty="0" smtClean="0"/>
              <a:t> FPR = False Positive Rate = FP /(FP + TN) = Fraction of negative examples incorrectly classified = 1 − Specificity</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space</a:t>
            </a:r>
            <a:endParaRPr lang="en-US" dirty="0"/>
          </a:p>
        </p:txBody>
      </p:sp>
      <p:sp>
        <p:nvSpPr>
          <p:cNvPr id="3" name="Content Placeholder 2"/>
          <p:cNvSpPr>
            <a:spLocks noGrp="1"/>
          </p:cNvSpPr>
          <p:nvPr>
            <p:ph sz="quarter" idx="1"/>
          </p:nvPr>
        </p:nvSpPr>
        <p:spPr>
          <a:xfrm>
            <a:off x="533400" y="1600200"/>
            <a:ext cx="8229600" cy="5257800"/>
          </a:xfrm>
        </p:spPr>
        <p:txBody>
          <a:bodyPr>
            <a:normAutofit fontScale="92500" lnSpcReduction="10000"/>
          </a:bodyPr>
          <a:lstStyle/>
          <a:p>
            <a:r>
              <a:rPr lang="en-US" dirty="0" smtClean="0"/>
              <a:t>We plot the values of FPR along the horizontal axis (that is , x-axis) and the values of TPR along the vertical axis (that is, y-axis) in a plane.</a:t>
            </a:r>
          </a:p>
          <a:p>
            <a:endParaRPr lang="en-US" dirty="0" smtClean="0"/>
          </a:p>
          <a:p>
            <a:r>
              <a:rPr lang="en-US" dirty="0" smtClean="0"/>
              <a:t>For each classifier, there is a unique point in this plane with coordinates (FPR,TPR). </a:t>
            </a:r>
          </a:p>
          <a:p>
            <a:endParaRPr lang="en-US" dirty="0" smtClean="0"/>
          </a:p>
          <a:p>
            <a:r>
              <a:rPr lang="en-US" dirty="0" smtClean="0"/>
              <a:t>The ROC space is the part of the plane whose points correspond to (FPR,TPR). </a:t>
            </a:r>
          </a:p>
          <a:p>
            <a:endParaRPr lang="en-US" dirty="0" smtClean="0"/>
          </a:p>
          <a:p>
            <a:r>
              <a:rPr lang="en-US" dirty="0" smtClean="0"/>
              <a:t>Each prediction result or instance of a confusion matrix represents one point in the ROC space. </a:t>
            </a:r>
          </a:p>
          <a:p>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space</a:t>
            </a:r>
            <a:endParaRPr lang="en-US" dirty="0"/>
          </a:p>
        </p:txBody>
      </p:sp>
      <p:sp>
        <p:nvSpPr>
          <p:cNvPr id="3" name="Content Placeholder 2"/>
          <p:cNvSpPr>
            <a:spLocks noGrp="1"/>
          </p:cNvSpPr>
          <p:nvPr>
            <p:ph sz="quarter" idx="1"/>
          </p:nvPr>
        </p:nvSpPr>
        <p:spPr/>
        <p:txBody>
          <a:bodyPr/>
          <a:lstStyle/>
          <a:p>
            <a:r>
              <a:rPr lang="en-US" dirty="0" smtClean="0"/>
              <a:t>The position of the point (FPR,TPR) in the ROC space gives an indication of the performance of the classifier. </a:t>
            </a:r>
          </a:p>
          <a:p>
            <a:endParaRPr lang="en-US" dirty="0" smtClean="0"/>
          </a:p>
          <a:p>
            <a:r>
              <a:rPr lang="en-US" dirty="0" smtClean="0"/>
              <a:t>For example, let us consider some special points in the space</a:t>
            </a:r>
          </a:p>
          <a:p>
            <a:endParaRPr lang="en-GB" dirty="0" smtClean="0"/>
          </a:p>
          <a:p>
            <a:r>
              <a:rPr lang="en-GB" dirty="0" smtClean="0"/>
              <a:t>One step higher for positive examples and one step right for negative examples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OC-curve.png"/>
          <p:cNvPicPr>
            <a:picLocks noGrp="1" noChangeAspect="1"/>
          </p:cNvPicPr>
          <p:nvPr>
            <p:ph sz="quarter" idx="1"/>
          </p:nvPr>
        </p:nvPicPr>
        <p:blipFill>
          <a:blip r:embed="rId2"/>
          <a:stretch>
            <a:fillRect/>
          </a:stretch>
        </p:blipFill>
        <p:spPr>
          <a:xfrm>
            <a:off x="0" y="0"/>
            <a:ext cx="9143999" cy="6705600"/>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points in ROC space</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dirty="0" smtClean="0"/>
              <a:t>The left bottom corner point (0, 0): </a:t>
            </a:r>
          </a:p>
          <a:p>
            <a:pPr lvl="1"/>
            <a:r>
              <a:rPr lang="en-US" dirty="0" smtClean="0"/>
              <a:t>Always negative prediction </a:t>
            </a:r>
          </a:p>
          <a:p>
            <a:pPr lvl="1"/>
            <a:r>
              <a:rPr lang="en-US" dirty="0" smtClean="0"/>
              <a:t>A classifier which produces this point in the ROC space </a:t>
            </a:r>
            <a:r>
              <a:rPr lang="en-US" u="sng" dirty="0" smtClean="0"/>
              <a:t>never classifies an example as positive</a:t>
            </a:r>
            <a:r>
              <a:rPr lang="en-US" dirty="0" smtClean="0"/>
              <a:t>, neither rightly nor wrongly, because for this point TP = 0 and FP = 0.</a:t>
            </a:r>
          </a:p>
          <a:p>
            <a:pPr lvl="1"/>
            <a:r>
              <a:rPr lang="en-US" dirty="0" smtClean="0"/>
              <a:t>It always makes negative predictions.</a:t>
            </a:r>
          </a:p>
          <a:p>
            <a:pPr lvl="1"/>
            <a:r>
              <a:rPr lang="en-US" dirty="0" smtClean="0"/>
              <a:t>All positive instances are wrongly predicted and all negative instances are correctly predicted. </a:t>
            </a:r>
          </a:p>
          <a:p>
            <a:pPr lvl="1"/>
            <a:r>
              <a:rPr lang="en-US" dirty="0" smtClean="0"/>
              <a:t>It commits no false positive errors. </a:t>
            </a:r>
          </a:p>
          <a:p>
            <a:pPr lvl="1">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points in ROC space</a:t>
            </a:r>
            <a:endParaRPr lang="en-US" dirty="0"/>
          </a:p>
        </p:txBody>
      </p:sp>
      <p:sp>
        <p:nvSpPr>
          <p:cNvPr id="3" name="Content Placeholder 2"/>
          <p:cNvSpPr>
            <a:spLocks noGrp="1"/>
          </p:cNvSpPr>
          <p:nvPr>
            <p:ph sz="quarter" idx="1"/>
          </p:nvPr>
        </p:nvSpPr>
        <p:spPr/>
        <p:txBody>
          <a:bodyPr/>
          <a:lstStyle/>
          <a:p>
            <a:r>
              <a:rPr lang="en-US" dirty="0" smtClean="0"/>
              <a:t>The right top corner point (1, 1): </a:t>
            </a:r>
          </a:p>
          <a:p>
            <a:pPr lvl="1"/>
            <a:r>
              <a:rPr lang="en-US" dirty="0" smtClean="0"/>
              <a:t>Always positive prediction </a:t>
            </a:r>
          </a:p>
          <a:p>
            <a:pPr lvl="1"/>
            <a:r>
              <a:rPr lang="en-US" dirty="0" smtClean="0"/>
              <a:t>A classifier which produces this point in the ROC space always classifies an example as positive because for this point FN = 0 and TN = 0. </a:t>
            </a:r>
          </a:p>
          <a:p>
            <a:pPr lvl="1"/>
            <a:r>
              <a:rPr lang="en-US" dirty="0" smtClean="0"/>
              <a:t>All positive instances are correctly predicted and all negative instances are wrongly predicted.</a:t>
            </a:r>
          </a:p>
          <a:p>
            <a:pPr lvl="1"/>
            <a:r>
              <a:rPr lang="en-US" dirty="0" smtClean="0"/>
              <a:t> It commits no false negative errors.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points in ROC space</a:t>
            </a:r>
            <a:endParaRPr lang="en-US" dirty="0"/>
          </a:p>
        </p:txBody>
      </p:sp>
      <p:sp>
        <p:nvSpPr>
          <p:cNvPr id="3" name="Content Placeholder 2"/>
          <p:cNvSpPr>
            <a:spLocks noGrp="1"/>
          </p:cNvSpPr>
          <p:nvPr>
            <p:ph sz="quarter" idx="1"/>
          </p:nvPr>
        </p:nvSpPr>
        <p:spPr/>
        <p:txBody>
          <a:bodyPr/>
          <a:lstStyle/>
          <a:p>
            <a:r>
              <a:rPr lang="en-US" dirty="0" smtClean="0"/>
              <a:t>The left top corner point (0, 1): </a:t>
            </a:r>
          </a:p>
          <a:p>
            <a:pPr lvl="1"/>
            <a:r>
              <a:rPr lang="en-US" dirty="0" smtClean="0"/>
              <a:t>Perfect prediction </a:t>
            </a:r>
          </a:p>
          <a:p>
            <a:pPr lvl="1"/>
            <a:r>
              <a:rPr lang="en-US" dirty="0" smtClean="0"/>
              <a:t>A classifier which produces this point in the ROC space may be thought as a perfect classifier. </a:t>
            </a:r>
          </a:p>
          <a:p>
            <a:pPr lvl="1"/>
            <a:r>
              <a:rPr lang="en-US" dirty="0" smtClean="0"/>
              <a:t>It produces no false positives and no false negatives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points in ROC space</a:t>
            </a:r>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Points along the diagonal: </a:t>
            </a:r>
          </a:p>
          <a:p>
            <a:pPr marL="594360" lvl="2" indent="-320040">
              <a:spcBef>
                <a:spcPts val="700"/>
              </a:spcBef>
              <a:buSzPct val="60000"/>
              <a:buFont typeface="Wingdings"/>
              <a:buChar char=""/>
            </a:pPr>
            <a:r>
              <a:rPr lang="en-US" dirty="0" smtClean="0"/>
              <a:t>Random performance </a:t>
            </a:r>
          </a:p>
          <a:p>
            <a:pPr marL="594360" lvl="2" indent="-320040">
              <a:spcBef>
                <a:spcPts val="700"/>
              </a:spcBef>
              <a:buSzPct val="60000"/>
              <a:buFont typeface="Wingdings"/>
              <a:buChar char=""/>
            </a:pPr>
            <a:r>
              <a:rPr lang="en-US" dirty="0" smtClean="0"/>
              <a:t>Consider a classifier where the class labels are randomly guessed, say by flipping a coin. </a:t>
            </a:r>
          </a:p>
          <a:p>
            <a:pPr marL="594360" lvl="2" indent="-320040">
              <a:spcBef>
                <a:spcPts val="700"/>
              </a:spcBef>
              <a:buSzPct val="60000"/>
              <a:buFont typeface="Wingdings"/>
              <a:buChar char=""/>
            </a:pPr>
            <a:r>
              <a:rPr lang="en-US" dirty="0" smtClean="0"/>
              <a:t>Then, the corresponding points in the ROC space will be lying very near the diagonal line joining the points (0, 0) and (1, 1).</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for multiple validation sets</a:t>
            </a:r>
            <a:endParaRPr lang="en-US" dirty="0"/>
          </a:p>
        </p:txBody>
      </p:sp>
      <p:sp>
        <p:nvSpPr>
          <p:cNvPr id="3" name="Content Placeholder 2"/>
          <p:cNvSpPr>
            <a:spLocks noGrp="1"/>
          </p:cNvSpPr>
          <p:nvPr>
            <p:ph sz="quarter" idx="1"/>
          </p:nvPr>
        </p:nvSpPr>
        <p:spPr>
          <a:xfrm>
            <a:off x="612648" y="1524000"/>
            <a:ext cx="8153400" cy="5334000"/>
          </a:xfrm>
        </p:spPr>
        <p:txBody>
          <a:bodyPr>
            <a:normAutofit fontScale="85000" lnSpcReduction="20000"/>
          </a:bodyPr>
          <a:lstStyle/>
          <a:p>
            <a:r>
              <a:rPr lang="en-US" dirty="0" smtClean="0"/>
              <a:t>When we apply a classification algorithm in a practical situation, we always do a validation test.</a:t>
            </a:r>
          </a:p>
          <a:p>
            <a:endParaRPr lang="en-US" sz="2600" dirty="0" smtClean="0"/>
          </a:p>
          <a:p>
            <a:r>
              <a:rPr lang="en-US" dirty="0" smtClean="0"/>
              <a:t>We keep a small sample of examples as validation set and the remaining set as the training set. </a:t>
            </a:r>
          </a:p>
          <a:p>
            <a:endParaRPr lang="en-US" sz="2600" dirty="0" smtClean="0"/>
          </a:p>
          <a:p>
            <a:r>
              <a:rPr lang="en-US" dirty="0" smtClean="0"/>
              <a:t>The classifier developed using the training set is applied to the examples in the validation set.</a:t>
            </a:r>
          </a:p>
          <a:p>
            <a:endParaRPr lang="en-US" dirty="0" smtClean="0"/>
          </a:p>
          <a:p>
            <a:r>
              <a:rPr lang="en-US" dirty="0" smtClean="0"/>
              <a:t>Based on the performance on the validation set, the </a:t>
            </a:r>
            <a:r>
              <a:rPr lang="en-US" u="sng" dirty="0" smtClean="0"/>
              <a:t>accuracy </a:t>
            </a:r>
            <a:r>
              <a:rPr lang="en-US" dirty="0" smtClean="0"/>
              <a:t>of the classifier is assessed. </a:t>
            </a:r>
          </a:p>
          <a:p>
            <a:endParaRPr lang="en-US" dirty="0" smtClean="0"/>
          </a:p>
          <a:p>
            <a:r>
              <a:rPr lang="en-US" dirty="0" smtClean="0"/>
              <a:t>But, the </a:t>
            </a:r>
            <a:r>
              <a:rPr lang="en-US" u="sng" dirty="0" smtClean="0"/>
              <a:t>performance measure obtained by a single validation set alone does not give a true picture </a:t>
            </a:r>
            <a:r>
              <a:rPr lang="en-US" dirty="0" smtClean="0"/>
              <a:t>of the performance of a classifier. </a:t>
            </a:r>
          </a:p>
          <a:p>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 the case of certain classification algorithms, the classifier may depend on a parameter. </a:t>
            </a:r>
          </a:p>
          <a:p>
            <a:endParaRPr lang="en-US" dirty="0" smtClean="0"/>
          </a:p>
          <a:p>
            <a:r>
              <a:rPr lang="en-US" dirty="0" smtClean="0"/>
              <a:t>Different values of the parameter will give different classifiers and these in turn give different values to TPR and FPR.</a:t>
            </a:r>
          </a:p>
          <a:p>
            <a:endParaRPr lang="en-US" dirty="0" smtClean="0"/>
          </a:p>
          <a:p>
            <a:r>
              <a:rPr lang="en-US" dirty="0" smtClean="0"/>
              <a:t>The ROC curve is the curve obtained by plotting in the ROC space the points (TPR , FPR) obtained by assigning all possible values to the parameter in the classifier</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sp>
        <p:nvSpPr>
          <p:cNvPr id="3" name="Content Placeholder 2"/>
          <p:cNvSpPr>
            <a:spLocks noGrp="1"/>
          </p:cNvSpPr>
          <p:nvPr>
            <p:ph sz="quarter" idx="1"/>
          </p:nvPr>
        </p:nvSpPr>
        <p:spPr>
          <a:xfrm>
            <a:off x="228600" y="1600200"/>
            <a:ext cx="8537448" cy="4495800"/>
          </a:xfrm>
        </p:spPr>
        <p:txBody>
          <a:bodyPr>
            <a:normAutofit lnSpcReduction="10000"/>
          </a:bodyPr>
          <a:lstStyle/>
          <a:p>
            <a:r>
              <a:rPr lang="en-US" dirty="0" smtClean="0"/>
              <a:t>The closer the ROC curve is to the top left corner (0, 1) of the ROC space, the better the accuracy of the classifier.</a:t>
            </a:r>
          </a:p>
          <a:p>
            <a:endParaRPr lang="en-US" dirty="0" smtClean="0"/>
          </a:p>
          <a:p>
            <a:r>
              <a:rPr lang="en-US" dirty="0" smtClean="0"/>
              <a:t>Among the three classifiers A, B, C with ROC curves , the classifier C is closest to the top left corner of the ROC space. </a:t>
            </a:r>
          </a:p>
          <a:p>
            <a:endParaRPr lang="en-US" dirty="0" smtClean="0"/>
          </a:p>
          <a:p>
            <a:r>
              <a:rPr lang="en-US" dirty="0" smtClean="0"/>
              <a:t>Hence, among the three, it gives the best accuracy in predictions.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600200"/>
            <a:ext cx="8385048" cy="5257800"/>
          </a:xfrm>
        </p:spPr>
        <p:txBody>
          <a:bodyPr>
            <a:normAutofit fontScale="70000" lnSpcReduction="20000"/>
          </a:bodyPr>
          <a:lstStyle/>
          <a:p>
            <a:r>
              <a:rPr lang="en-US" dirty="0" smtClean="0"/>
              <a:t>The body mass index (BMI) of a person is defined as (weight(kg)/height(m)</a:t>
            </a:r>
            <a:r>
              <a:rPr lang="en-US" baseline="30000" dirty="0" smtClean="0"/>
              <a:t>2</a:t>
            </a:r>
            <a:r>
              <a:rPr lang="en-US" dirty="0" smtClean="0"/>
              <a:t> ).</a:t>
            </a:r>
          </a:p>
          <a:p>
            <a:endParaRPr lang="en-US" dirty="0" smtClean="0"/>
          </a:p>
          <a:p>
            <a:r>
              <a:rPr lang="en-US" dirty="0" smtClean="0"/>
              <a:t>Researchers have established a link between BMI and the risk of breast cancer among women. </a:t>
            </a:r>
          </a:p>
          <a:p>
            <a:endParaRPr lang="en-US" dirty="0" smtClean="0"/>
          </a:p>
          <a:p>
            <a:r>
              <a:rPr lang="en-US" dirty="0" smtClean="0"/>
              <a:t>The higher the BMI the higher the risk of developing breast cancer. </a:t>
            </a:r>
          </a:p>
          <a:p>
            <a:endParaRPr lang="en-US" dirty="0" smtClean="0"/>
          </a:p>
          <a:p>
            <a:r>
              <a:rPr lang="en-US" dirty="0" smtClean="0"/>
              <a:t>The critical threshold value of BMI may depend on several parameters like food habits, socio-cultural-economic background, life-style, etc</a:t>
            </a:r>
          </a:p>
          <a:p>
            <a:endParaRPr lang="en-US" dirty="0" smtClean="0"/>
          </a:p>
          <a:p>
            <a:r>
              <a:rPr lang="en-US" dirty="0" smtClean="0"/>
              <a:t>Gives real data of a breast cancer study with a sample having 100 patients and 200 normal persons.</a:t>
            </a:r>
          </a:p>
          <a:p>
            <a:endParaRPr lang="en-US" dirty="0" smtClean="0"/>
          </a:p>
          <a:p>
            <a:r>
              <a:rPr lang="en-US" dirty="0" smtClean="0"/>
              <a:t>The table also shows the values of TPR and FPR for various cut-off values of BMI.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under the ROC curve (AUC)</a:t>
            </a:r>
            <a:endParaRPr lang="en-US" dirty="0"/>
          </a:p>
        </p:txBody>
      </p:sp>
      <p:sp>
        <p:nvSpPr>
          <p:cNvPr id="3" name="Content Placeholder 2"/>
          <p:cNvSpPr>
            <a:spLocks noGrp="1"/>
          </p:cNvSpPr>
          <p:nvPr>
            <p:ph sz="quarter" idx="1"/>
          </p:nvPr>
        </p:nvSpPr>
        <p:spPr/>
        <p:txBody>
          <a:bodyPr/>
          <a:lstStyle/>
          <a:p>
            <a:r>
              <a:rPr lang="en-US" dirty="0" smtClean="0"/>
              <a:t>The measure of the area under the ROC curve is denoted by the acronym AUC .</a:t>
            </a:r>
          </a:p>
          <a:p>
            <a:endParaRPr lang="en-US" dirty="0" smtClean="0"/>
          </a:p>
          <a:p>
            <a:r>
              <a:rPr lang="en-US" dirty="0" smtClean="0"/>
              <a:t> The value of AUC is a measure of the performance of a classifier. </a:t>
            </a:r>
          </a:p>
          <a:p>
            <a:endParaRPr lang="en-US" dirty="0" smtClean="0"/>
          </a:p>
          <a:p>
            <a:r>
              <a:rPr lang="en-US" dirty="0" smtClean="0"/>
              <a:t>For the perfect classifier, AUC = 1.0.</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OC in one picture 2.png"/>
          <p:cNvPicPr>
            <a:picLocks noGrp="1" noChangeAspect="1"/>
          </p:cNvPicPr>
          <p:nvPr>
            <p:ph sz="quarter" idx="1"/>
          </p:nvPr>
        </p:nvPicPr>
        <p:blipFill>
          <a:blip r:embed="rId2"/>
          <a:stretch>
            <a:fillRect/>
          </a:stretch>
        </p:blipFill>
        <p:spPr>
          <a:xfrm>
            <a:off x="0" y="228601"/>
            <a:ext cx="9144000" cy="6629400"/>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Bayesian </a:t>
            </a:r>
            <a:r>
              <a:rPr lang="en-US" dirty="0" err="1" smtClean="0"/>
              <a:t>classiﬁer</a:t>
            </a:r>
            <a:r>
              <a:rPr lang="en-US" dirty="0" smtClean="0"/>
              <a:t> and ML estimation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The Bayesian </a:t>
            </a:r>
            <a:r>
              <a:rPr lang="en-US" dirty="0" err="1" smtClean="0"/>
              <a:t>classiﬁer</a:t>
            </a:r>
            <a:r>
              <a:rPr lang="en-US" dirty="0" smtClean="0"/>
              <a:t> is an algorithm for </a:t>
            </a:r>
            <a:r>
              <a:rPr lang="en-US" u="sng" dirty="0" smtClean="0"/>
              <a:t>classifying multiclass datasets.</a:t>
            </a:r>
          </a:p>
          <a:p>
            <a:endParaRPr lang="en-US" dirty="0" smtClean="0"/>
          </a:p>
          <a:p>
            <a:r>
              <a:rPr lang="en-US" dirty="0" smtClean="0"/>
              <a:t>This is based on the </a:t>
            </a:r>
            <a:r>
              <a:rPr lang="en-US" dirty="0" err="1" smtClean="0"/>
              <a:t>Bayes</a:t>
            </a:r>
            <a:r>
              <a:rPr lang="en-US" dirty="0" smtClean="0"/>
              <a:t>’ theorem in probability theory. </a:t>
            </a:r>
          </a:p>
          <a:p>
            <a:endParaRPr lang="en-US" dirty="0" smtClean="0"/>
          </a:p>
          <a:p>
            <a:r>
              <a:rPr lang="en-US" dirty="0" err="1" smtClean="0"/>
              <a:t>Bayes</a:t>
            </a:r>
            <a:r>
              <a:rPr lang="en-US" dirty="0" smtClean="0"/>
              <a:t> in whose name the theorem is known was an English statistician who was known for having formulated a </a:t>
            </a:r>
            <a:r>
              <a:rPr lang="en-US" dirty="0" err="1" smtClean="0"/>
              <a:t>speciﬁc</a:t>
            </a:r>
            <a:r>
              <a:rPr lang="en-US" dirty="0" smtClean="0"/>
              <a:t> case of a theorem that bears his name. </a:t>
            </a:r>
          </a:p>
          <a:p>
            <a:endParaRPr lang="en-US" dirty="0" smtClean="0"/>
          </a:p>
          <a:p>
            <a:r>
              <a:rPr lang="en-US" dirty="0" smtClean="0"/>
              <a:t>The </a:t>
            </a:r>
            <a:r>
              <a:rPr lang="en-US" dirty="0" err="1" smtClean="0"/>
              <a:t>classiﬁer</a:t>
            </a:r>
            <a:r>
              <a:rPr lang="en-US" dirty="0" smtClean="0"/>
              <a:t> is also known as “</a:t>
            </a:r>
            <a:r>
              <a:rPr lang="en-US" u="sng" dirty="0" smtClean="0"/>
              <a:t>naive </a:t>
            </a:r>
            <a:r>
              <a:rPr lang="en-US" u="sng" dirty="0" err="1" smtClean="0"/>
              <a:t>Bayes</a:t>
            </a:r>
            <a:r>
              <a:rPr lang="en-US" u="sng" dirty="0" smtClean="0"/>
              <a:t> Algorithm</a:t>
            </a:r>
            <a:r>
              <a:rPr lang="en-US" dirty="0" smtClean="0"/>
              <a:t>” where the word “naive” is an English word with the following meanings: simple, unsophisticated, or primitive. </a:t>
            </a:r>
          </a:p>
          <a:p>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Bayesian probability</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r>
              <a:rPr lang="en-GB" dirty="0" smtClean="0"/>
              <a:t>Notion of probability talks about partial beliefs</a:t>
            </a:r>
          </a:p>
          <a:p>
            <a:endParaRPr lang="en-GB" dirty="0" smtClean="0"/>
          </a:p>
          <a:p>
            <a:r>
              <a:rPr lang="en-GB" dirty="0" smtClean="0"/>
              <a:t>Bayesian estimation calculates the validity of a proposition based on</a:t>
            </a:r>
          </a:p>
          <a:p>
            <a:pPr lvl="1"/>
            <a:r>
              <a:rPr lang="en-GB" dirty="0" smtClean="0"/>
              <a:t>Prior estimate</a:t>
            </a:r>
          </a:p>
          <a:p>
            <a:pPr lvl="1"/>
            <a:r>
              <a:rPr lang="en-GB" dirty="0" smtClean="0"/>
              <a:t>New relevant evidence</a:t>
            </a:r>
          </a:p>
          <a:p>
            <a:pPr lvl="1"/>
            <a:endParaRPr lang="en-GB"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probability</a:t>
            </a:r>
            <a:endParaRPr lang="en-US" dirty="0"/>
          </a:p>
        </p:txBody>
      </p:sp>
      <p:sp>
        <p:nvSpPr>
          <p:cNvPr id="3" name="Content Placeholder 2"/>
          <p:cNvSpPr>
            <a:spLocks noGrp="1"/>
          </p:cNvSpPr>
          <p:nvPr>
            <p:ph sz="quarter" idx="1"/>
          </p:nvPr>
        </p:nvSpPr>
        <p:spPr/>
        <p:txBody>
          <a:bodyPr/>
          <a:lstStyle/>
          <a:p>
            <a:r>
              <a:rPr lang="en-US" dirty="0" smtClean="0"/>
              <a:t>The probability of the occurrence of an event A given that an event B has already occurred is called the conditional probability of A given B and is denoted by P(A∣B). </a:t>
            </a:r>
          </a:p>
          <a:p>
            <a:endParaRPr lang="en-US" dirty="0" smtClean="0"/>
          </a:p>
          <a:p>
            <a:r>
              <a:rPr lang="en-US" dirty="0" smtClean="0"/>
              <a:t>P(A∣B)=   P(A∩B)/ P(B) 		      if P(B) ≠ 0:</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Independent events</a:t>
            </a:r>
            <a:endParaRPr lang="en-US" dirty="0"/>
          </a:p>
        </p:txBody>
      </p:sp>
      <p:sp>
        <p:nvSpPr>
          <p:cNvPr id="3" name="Content Placeholder 2"/>
          <p:cNvSpPr>
            <a:spLocks noGrp="1"/>
          </p:cNvSpPr>
          <p:nvPr>
            <p:ph sz="quarter" idx="1"/>
          </p:nvPr>
        </p:nvSpPr>
        <p:spPr>
          <a:xfrm>
            <a:off x="0" y="1600200"/>
            <a:ext cx="9144000" cy="5257800"/>
          </a:xfrm>
        </p:spPr>
        <p:txBody>
          <a:bodyPr>
            <a:normAutofit fontScale="85000" lnSpcReduction="20000"/>
          </a:bodyPr>
          <a:lstStyle/>
          <a:p>
            <a:r>
              <a:rPr lang="en-US" dirty="0" smtClean="0"/>
              <a:t>Two events A and B are said to be </a:t>
            </a:r>
            <a:r>
              <a:rPr lang="en-US" u="sng" dirty="0" smtClean="0"/>
              <a:t>independent </a:t>
            </a:r>
            <a:r>
              <a:rPr lang="en-US" dirty="0" smtClean="0"/>
              <a:t>if </a:t>
            </a:r>
          </a:p>
          <a:p>
            <a:pPr>
              <a:buNone/>
            </a:pPr>
            <a:r>
              <a:rPr lang="en-US" dirty="0" smtClean="0"/>
              <a:t>			P(A∩B)= P(A)P(B)</a:t>
            </a:r>
          </a:p>
          <a:p>
            <a:endParaRPr lang="en-US" dirty="0" smtClean="0"/>
          </a:p>
          <a:p>
            <a:r>
              <a:rPr lang="en-US" dirty="0" smtClean="0"/>
              <a:t>Three events A;B;C are said to be </a:t>
            </a:r>
            <a:r>
              <a:rPr lang="en-US" u="sng" dirty="0" smtClean="0"/>
              <a:t>pair-wise independent </a:t>
            </a:r>
            <a:r>
              <a:rPr lang="en-US" dirty="0" smtClean="0"/>
              <a:t>if </a:t>
            </a:r>
          </a:p>
          <a:p>
            <a:pPr>
              <a:buNone/>
            </a:pPr>
            <a:r>
              <a:rPr lang="en-US" dirty="0" smtClean="0"/>
              <a:t>P(B ∩C)= P(B)P(C) 	   P(C ∩A)= P(C)P(A) 		P(A∩B)= P(A)P(B)</a:t>
            </a:r>
          </a:p>
          <a:p>
            <a:endParaRPr lang="en-US" dirty="0" smtClean="0"/>
          </a:p>
          <a:p>
            <a:r>
              <a:rPr lang="en-US" dirty="0" smtClean="0"/>
              <a:t>Three events A;B;C are said to be </a:t>
            </a:r>
            <a:r>
              <a:rPr lang="en-US" u="sng" dirty="0" smtClean="0"/>
              <a:t>mutually independent </a:t>
            </a:r>
            <a:r>
              <a:rPr lang="en-US" dirty="0" smtClean="0"/>
              <a:t>if </a:t>
            </a:r>
          </a:p>
          <a:p>
            <a:pPr>
              <a:buNone/>
            </a:pPr>
            <a:r>
              <a:rPr lang="en-US" dirty="0" smtClean="0"/>
              <a:t>P(B ∩C)= P(B)P(C) 	 P(C ∩A)= P(C)P(A)            P(A∩B)= P(A)P(B) 	 		P(A∩B ∩C)= P(A)P(B)P(C) </a:t>
            </a:r>
          </a:p>
          <a:p>
            <a:pPr>
              <a:buNone/>
            </a:pPr>
            <a:endParaRPr lang="en-US" dirty="0" smtClean="0"/>
          </a:p>
          <a:p>
            <a:r>
              <a:rPr lang="en-US" dirty="0" smtClean="0"/>
              <a:t>In general, a family of k events A1;A2;:::;</a:t>
            </a:r>
            <a:r>
              <a:rPr lang="en-US" dirty="0" err="1" smtClean="0"/>
              <a:t>Ak</a:t>
            </a:r>
            <a:r>
              <a:rPr lang="en-US" dirty="0" smtClean="0"/>
              <a:t> is said to be mutually independent if for any subfamily consisting of Ai1;:::Aim we have P(Ai1 ∩:::∩Aim)= P(Ai1):::P(Aim):</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Bayes</a:t>
            </a:r>
            <a:r>
              <a:rPr lang="en-US" dirty="0" smtClean="0"/>
              <a:t>’ theorem</a:t>
            </a:r>
            <a:endParaRPr lang="en-US" dirty="0"/>
          </a:p>
        </p:txBody>
      </p:sp>
      <p:sp>
        <p:nvSpPr>
          <p:cNvPr id="3" name="Content Placeholder 2"/>
          <p:cNvSpPr>
            <a:spLocks noGrp="1"/>
          </p:cNvSpPr>
          <p:nvPr>
            <p:ph sz="quarter" idx="1"/>
          </p:nvPr>
        </p:nvSpPr>
        <p:spPr>
          <a:xfrm>
            <a:off x="612648" y="1600200"/>
            <a:ext cx="8302752" cy="4495800"/>
          </a:xfrm>
        </p:spPr>
        <p:txBody>
          <a:bodyPr>
            <a:normAutofit/>
          </a:bodyPr>
          <a:lstStyle/>
          <a:p>
            <a:r>
              <a:rPr lang="en-US" dirty="0" smtClean="0"/>
              <a:t>Let A and B any two events in a random experiment. If P(A)≠ 0, then P(B∣A)= P(A∣B)P(B) / P(A) </a:t>
            </a:r>
          </a:p>
          <a:p>
            <a:pPr>
              <a:buNone/>
            </a:pPr>
            <a:endParaRPr lang="en-US" dirty="0" smtClean="0"/>
          </a:p>
          <a:p>
            <a:r>
              <a:rPr lang="en-US" dirty="0" smtClean="0"/>
              <a:t>The importance of the result is that it helps us to “</a:t>
            </a:r>
            <a:r>
              <a:rPr lang="en-US" u="sng" dirty="0" smtClean="0"/>
              <a:t>invert” conditional probabilities</a:t>
            </a:r>
            <a:r>
              <a:rPr lang="en-US" dirty="0" smtClean="0"/>
              <a:t>, that is, to express the conditional probability P(A∣B) in terms of the conditional probability P(B∣A).</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multiple validation sets</a:t>
            </a:r>
            <a:endParaRPr lang="en-US" dirty="0"/>
          </a:p>
        </p:txBody>
      </p:sp>
      <p:sp>
        <p:nvSpPr>
          <p:cNvPr id="3" name="Content Placeholder 2"/>
          <p:cNvSpPr>
            <a:spLocks noGrp="1"/>
          </p:cNvSpPr>
          <p:nvPr>
            <p:ph sz="quarter" idx="1"/>
          </p:nvPr>
        </p:nvSpPr>
        <p:spPr>
          <a:xfrm>
            <a:off x="612648" y="1600200"/>
            <a:ext cx="8531352" cy="5257800"/>
          </a:xfrm>
        </p:spPr>
        <p:txBody>
          <a:bodyPr>
            <a:normAutofit/>
          </a:bodyPr>
          <a:lstStyle/>
          <a:p>
            <a:r>
              <a:rPr lang="en-US" dirty="0" smtClean="0"/>
              <a:t>Also these measures alone cannot be meaningfully used to compare two algorithms.</a:t>
            </a:r>
          </a:p>
          <a:p>
            <a:endParaRPr lang="en-US" dirty="0" smtClean="0"/>
          </a:p>
          <a:p>
            <a:r>
              <a:rPr lang="en-US" dirty="0" smtClean="0"/>
              <a:t>This requires us to have </a:t>
            </a:r>
            <a:r>
              <a:rPr lang="en-US" u="sng" dirty="0" smtClean="0"/>
              <a:t>different validation sets</a:t>
            </a:r>
            <a:r>
              <a:rPr lang="en-US" dirty="0" smtClean="0"/>
              <a:t>. </a:t>
            </a:r>
          </a:p>
          <a:p>
            <a:endParaRPr lang="en-US" u="sng" dirty="0" smtClean="0"/>
          </a:p>
          <a:p>
            <a:r>
              <a:rPr lang="en-US" u="sng" dirty="0" smtClean="0"/>
              <a:t>Cross-validation</a:t>
            </a:r>
            <a:r>
              <a:rPr lang="en-US" dirty="0" smtClean="0"/>
              <a:t> in general, and </a:t>
            </a:r>
            <a:r>
              <a:rPr lang="en-US" u="sng" dirty="0" smtClean="0"/>
              <a:t>k-fold cross-validation</a:t>
            </a:r>
            <a:r>
              <a:rPr lang="en-US" dirty="0" smtClean="0"/>
              <a:t> in particular, are two common method for generating multiple training-validation sets from a given dataset</a:t>
            </a:r>
          </a:p>
          <a:p>
            <a:pPr lvl="1"/>
            <a:r>
              <a:rPr lang="en-GB" dirty="0" smtClean="0"/>
              <a:t>Sample data repeatedly from same sample- re-sampling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Bayes</a:t>
            </a:r>
            <a:r>
              <a:rPr lang="en-GB" dirty="0" smtClean="0"/>
              <a:t> Theorem</a:t>
            </a:r>
            <a:br>
              <a:rPr lang="en-GB"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GB" dirty="0" smtClean="0"/>
              <a:t>How to find the probability of a hypothesis given the data </a:t>
            </a:r>
          </a:p>
          <a:p>
            <a:r>
              <a:rPr lang="en-GB" dirty="0" smtClean="0"/>
              <a:t>P(h/D) used to find most probable hypothesis</a:t>
            </a:r>
          </a:p>
          <a:p>
            <a:endParaRPr lang="en-GB" dirty="0" smtClean="0"/>
          </a:p>
          <a:p>
            <a:r>
              <a:rPr lang="en-GB" dirty="0" smtClean="0"/>
              <a:t>P(h/D) = [P(D/h) P(h)]/P(D)</a:t>
            </a:r>
          </a:p>
          <a:p>
            <a:endParaRPr lang="en-GB" dirty="0" smtClean="0"/>
          </a:p>
          <a:p>
            <a:r>
              <a:rPr lang="en-GB" dirty="0" smtClean="0"/>
              <a:t>Law of products states that</a:t>
            </a:r>
          </a:p>
          <a:p>
            <a:r>
              <a:rPr lang="en-GB" dirty="0" smtClean="0"/>
              <a:t>P(</a:t>
            </a:r>
            <a:r>
              <a:rPr lang="en-GB" dirty="0" err="1" smtClean="0"/>
              <a:t>hD</a:t>
            </a:r>
            <a:r>
              <a:rPr lang="en-GB" dirty="0" smtClean="0"/>
              <a:t>) = P(h) P(D/h) </a:t>
            </a:r>
          </a:p>
          <a:p>
            <a:r>
              <a:rPr lang="en-GB" dirty="0" smtClean="0"/>
              <a:t>P(Dh)= P(D) P(h/D) </a:t>
            </a:r>
          </a:p>
          <a:p>
            <a:r>
              <a:rPr lang="en-GB" dirty="0" smtClean="0"/>
              <a:t>Commutative P(h) P(D/h) = P(D) P(h/D) </a:t>
            </a:r>
          </a:p>
          <a:p>
            <a:endParaRPr lang="en-GB"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theorem</a:t>
            </a:r>
            <a:endParaRPr lang="en-US" dirty="0"/>
          </a:p>
        </p:txBody>
      </p:sp>
      <p:sp>
        <p:nvSpPr>
          <p:cNvPr id="3" name="Content Placeholder 2"/>
          <p:cNvSpPr>
            <a:spLocks noGrp="1"/>
          </p:cNvSpPr>
          <p:nvPr>
            <p:ph sz="quarter" idx="1"/>
          </p:nvPr>
        </p:nvSpPr>
        <p:spPr/>
        <p:txBody>
          <a:bodyPr/>
          <a:lstStyle/>
          <a:p>
            <a:r>
              <a:rPr lang="en-US" dirty="0" smtClean="0"/>
              <a:t>The following terminology is used in this context:</a:t>
            </a:r>
          </a:p>
          <a:p>
            <a:pPr lvl="1"/>
            <a:r>
              <a:rPr lang="en-US" dirty="0" smtClean="0"/>
              <a:t> A is called the proposition and B is called the evidence. </a:t>
            </a:r>
          </a:p>
          <a:p>
            <a:pPr lvl="1"/>
            <a:r>
              <a:rPr lang="en-US" dirty="0" smtClean="0"/>
              <a:t>P(A) is called the prior probability of proposition and P(B) is called the prior probability of evidence </a:t>
            </a:r>
          </a:p>
          <a:p>
            <a:pPr lvl="1"/>
            <a:r>
              <a:rPr lang="en-US" dirty="0" smtClean="0"/>
              <a:t>P(A∣B) is called the posterior probability of A given B. </a:t>
            </a:r>
          </a:p>
          <a:p>
            <a:pPr lvl="1"/>
            <a:r>
              <a:rPr lang="en-US" dirty="0" smtClean="0"/>
              <a:t> P(B∣A) is called the likelihood of B given A.</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Generalisation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Let the sample space be divided into disjoint events B</a:t>
            </a:r>
            <a:r>
              <a:rPr lang="en-US" baseline="-25000" dirty="0" smtClean="0"/>
              <a:t>1</a:t>
            </a:r>
            <a:r>
              <a:rPr lang="en-US" dirty="0" smtClean="0"/>
              <a:t>;B</a:t>
            </a:r>
            <a:r>
              <a:rPr lang="en-US" baseline="-25000" dirty="0" smtClean="0"/>
              <a:t>2</a:t>
            </a:r>
            <a:r>
              <a:rPr lang="en-US" dirty="0" smtClean="0"/>
              <a:t>;:::;</a:t>
            </a:r>
            <a:r>
              <a:rPr lang="en-US" dirty="0" err="1" smtClean="0"/>
              <a:t>B</a:t>
            </a:r>
            <a:r>
              <a:rPr lang="en-US" baseline="-25000" dirty="0" err="1" smtClean="0"/>
              <a:t>n</a:t>
            </a:r>
            <a:r>
              <a:rPr lang="en-US" dirty="0" smtClean="0"/>
              <a:t> and A be any event. </a:t>
            </a:r>
          </a:p>
          <a:p>
            <a:endParaRPr lang="en-US" dirty="0" smtClean="0"/>
          </a:p>
          <a:p>
            <a:r>
              <a:rPr lang="en-US" dirty="0" smtClean="0"/>
              <a:t>P(</a:t>
            </a:r>
            <a:r>
              <a:rPr lang="en-US" dirty="0" err="1" smtClean="0"/>
              <a:t>B</a:t>
            </a:r>
            <a:r>
              <a:rPr lang="en-US" baseline="-25000" dirty="0" err="1" smtClean="0"/>
              <a:t>k</a:t>
            </a:r>
            <a:r>
              <a:rPr lang="en-US" dirty="0" err="1" smtClean="0"/>
              <a:t>∣A</a:t>
            </a:r>
            <a:r>
              <a:rPr lang="en-US" dirty="0" smtClean="0"/>
              <a:t>)= P(</a:t>
            </a:r>
            <a:r>
              <a:rPr lang="en-US" dirty="0" err="1" smtClean="0"/>
              <a:t>A∣B</a:t>
            </a:r>
            <a:r>
              <a:rPr lang="en-US" baseline="-25000" dirty="0" err="1" smtClean="0"/>
              <a:t>k</a:t>
            </a:r>
            <a:r>
              <a:rPr lang="en-US" dirty="0" smtClean="0"/>
              <a:t>)P(</a:t>
            </a:r>
            <a:r>
              <a:rPr lang="en-US" dirty="0" err="1" smtClean="0"/>
              <a:t>B</a:t>
            </a:r>
            <a:r>
              <a:rPr lang="en-US" baseline="-25000" dirty="0" err="1" smtClean="0"/>
              <a:t>k</a:t>
            </a:r>
            <a:r>
              <a:rPr lang="en-US" dirty="0" smtClean="0"/>
              <a:t>) /  </a:t>
            </a:r>
            <a:r>
              <a:rPr lang="en-US" baseline="-25000" dirty="0" smtClean="0"/>
              <a:t>i=1</a:t>
            </a:r>
            <a:r>
              <a:rPr lang="en-US" dirty="0" smtClean="0"/>
              <a:t> ∑</a:t>
            </a:r>
            <a:r>
              <a:rPr lang="en-US" baseline="30000" dirty="0" smtClean="0"/>
              <a:t>n</a:t>
            </a:r>
            <a:r>
              <a:rPr lang="en-US" dirty="0" smtClean="0"/>
              <a:t> P(</a:t>
            </a:r>
            <a:r>
              <a:rPr lang="en-US" dirty="0" err="1" smtClean="0"/>
              <a:t>A∣B</a:t>
            </a:r>
            <a:r>
              <a:rPr lang="en-US" baseline="-25000" dirty="0" err="1" smtClean="0"/>
              <a:t>i</a:t>
            </a:r>
            <a:r>
              <a:rPr lang="en-US" dirty="0" smtClean="0"/>
              <a:t>)P(B</a:t>
            </a:r>
            <a:r>
              <a:rPr lang="en-US" baseline="-25000" dirty="0" smtClean="0"/>
              <a:t>i</a:t>
            </a:r>
            <a:r>
              <a:rPr lang="en-US" dirty="0" smtClean="0"/>
              <a:t>)</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1</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a:bodyPr>
          <a:lstStyle/>
          <a:p>
            <a:r>
              <a:rPr lang="en-US" dirty="0" smtClean="0"/>
              <a:t>Consider a set of patients coming for treatment in a certain clinic.</a:t>
            </a:r>
          </a:p>
          <a:p>
            <a:r>
              <a:rPr lang="en-US" dirty="0" smtClean="0"/>
              <a:t>Let A denote the event that a “Patient has liver disease” and B the event that a “Patient is an alcoholic.” </a:t>
            </a:r>
          </a:p>
          <a:p>
            <a:r>
              <a:rPr lang="en-US" dirty="0" smtClean="0"/>
              <a:t>It is known from experience that 10% of the patients entering the clinic have liver disease and 5% of the patients are alcoholics.</a:t>
            </a:r>
          </a:p>
          <a:p>
            <a:r>
              <a:rPr lang="en-US" dirty="0" smtClean="0"/>
              <a:t>Also, among those patients diagnosed with liver disease, 7% are alcoholics.</a:t>
            </a:r>
          </a:p>
          <a:p>
            <a:r>
              <a:rPr lang="en-US" dirty="0" smtClean="0"/>
              <a:t>Given that a patient is alcoholic, what is the probability that he will have liver disease?</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sz="quarter" idx="1"/>
          </p:nvPr>
        </p:nvSpPr>
        <p:spPr/>
        <p:txBody>
          <a:bodyPr/>
          <a:lstStyle/>
          <a:p>
            <a:r>
              <a:rPr lang="en-US" dirty="0" smtClean="0"/>
              <a:t>Using the notations of probability, </a:t>
            </a:r>
          </a:p>
          <a:p>
            <a:r>
              <a:rPr lang="en-US" dirty="0" smtClean="0"/>
              <a:t>P(A)= 10% = 0.10 </a:t>
            </a:r>
          </a:p>
          <a:p>
            <a:r>
              <a:rPr lang="en-US" dirty="0" smtClean="0"/>
              <a:t>P(B)= 5% = 0.05 </a:t>
            </a:r>
          </a:p>
          <a:p>
            <a:r>
              <a:rPr lang="en-US" dirty="0" smtClean="0"/>
              <a:t>P(B∣A)= 7% = 0.07 </a:t>
            </a:r>
          </a:p>
          <a:p>
            <a:endParaRPr lang="en-US" dirty="0" smtClean="0"/>
          </a:p>
          <a:p>
            <a:r>
              <a:rPr lang="en-US" dirty="0" smtClean="0"/>
              <a:t>P(A∣B)= P(B∣A)P(A) / P(B) </a:t>
            </a:r>
          </a:p>
          <a:p>
            <a:pPr>
              <a:buNone/>
            </a:pPr>
            <a:r>
              <a:rPr lang="en-US" dirty="0" smtClean="0"/>
              <a:t>		    = 0.07×0.10/ 0.05 </a:t>
            </a:r>
          </a:p>
          <a:p>
            <a:pPr>
              <a:buNone/>
            </a:pPr>
            <a:r>
              <a:rPr lang="en-US" dirty="0" smtClean="0"/>
              <a:t>		    = 0.14</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2</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Three factories A, B, C of an electric bulb manufacturing company produce respectively 35%, 35% and 30% of the total output. </a:t>
            </a:r>
          </a:p>
          <a:p>
            <a:r>
              <a:rPr lang="en-US" dirty="0" smtClean="0"/>
              <a:t>Approximately 1.5%, 1% and 2% of the bulbs produced by these factories are known to be defective.</a:t>
            </a:r>
          </a:p>
          <a:p>
            <a:r>
              <a:rPr lang="en-US" dirty="0" smtClean="0"/>
              <a:t>If a randomly selected bulb manufactured by the company was found to be defective, what is the probability that the bulb was manufactures in factory A?</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2</a:t>
            </a:r>
            <a:endParaRPr lang="en-US" dirty="0"/>
          </a:p>
        </p:txBody>
      </p:sp>
      <p:sp>
        <p:nvSpPr>
          <p:cNvPr id="3" name="Content Placeholder 2"/>
          <p:cNvSpPr>
            <a:spLocks noGrp="1"/>
          </p:cNvSpPr>
          <p:nvPr>
            <p:ph sz="quarter" idx="1"/>
          </p:nvPr>
        </p:nvSpPr>
        <p:spPr>
          <a:xfrm>
            <a:off x="381000" y="1600200"/>
            <a:ext cx="8763000" cy="5257800"/>
          </a:xfrm>
        </p:spPr>
        <p:txBody>
          <a:bodyPr>
            <a:normAutofit fontScale="85000" lnSpcReduction="20000"/>
          </a:bodyPr>
          <a:lstStyle/>
          <a:p>
            <a:r>
              <a:rPr lang="en-US" dirty="0" smtClean="0"/>
              <a:t>Let A;B;C denote the events that a randomly selected bulb was manufactured in factory A, B, C respectively. </a:t>
            </a:r>
          </a:p>
          <a:p>
            <a:r>
              <a:rPr lang="en-US" dirty="0" smtClean="0"/>
              <a:t>Let D denote the event that a bulb is defective. </a:t>
            </a:r>
          </a:p>
          <a:p>
            <a:r>
              <a:rPr lang="en-US" dirty="0" smtClean="0"/>
              <a:t>We have the following data: </a:t>
            </a:r>
          </a:p>
          <a:p>
            <a:r>
              <a:rPr lang="en-US" dirty="0" smtClean="0"/>
              <a:t>P(A)= 0.35; 	P(B)= 0.35; 		P(C)= 0.30 </a:t>
            </a:r>
          </a:p>
          <a:p>
            <a:r>
              <a:rPr lang="en-US" dirty="0" smtClean="0"/>
              <a:t>P(D∣A)= 0.015; 	P(D∣B)= 0.010; 	P(D∣C)= 0.020</a:t>
            </a:r>
          </a:p>
          <a:p>
            <a:r>
              <a:rPr lang="en-US" dirty="0" smtClean="0"/>
              <a:t>We are required to </a:t>
            </a:r>
            <a:r>
              <a:rPr lang="en-US" dirty="0" err="1" smtClean="0"/>
              <a:t>ﬁnd</a:t>
            </a:r>
            <a:r>
              <a:rPr lang="en-US" dirty="0" smtClean="0"/>
              <a:t> P(A∣D). </a:t>
            </a:r>
          </a:p>
          <a:p>
            <a:endParaRPr lang="en-US" dirty="0" smtClean="0"/>
          </a:p>
          <a:p>
            <a:r>
              <a:rPr lang="en-US" dirty="0" smtClean="0"/>
              <a:t>By the </a:t>
            </a:r>
            <a:r>
              <a:rPr lang="en-US" dirty="0" err="1" smtClean="0"/>
              <a:t>generalisation</a:t>
            </a:r>
            <a:r>
              <a:rPr lang="en-US" dirty="0" smtClean="0"/>
              <a:t> of the </a:t>
            </a:r>
            <a:r>
              <a:rPr lang="en-US" dirty="0" err="1" smtClean="0"/>
              <a:t>Bayes</a:t>
            </a:r>
            <a:r>
              <a:rPr lang="en-US" dirty="0" smtClean="0"/>
              <a:t>’ theorem we have: </a:t>
            </a:r>
          </a:p>
          <a:p>
            <a:r>
              <a:rPr lang="en-US" dirty="0" smtClean="0"/>
              <a:t>P(A∣D)= P(D∣A)P(A)/[ P(D∣A)P(A)+P(D∣B)P(B)+P(D∣C)P(C) ]</a:t>
            </a:r>
          </a:p>
          <a:p>
            <a:pPr>
              <a:buNone/>
            </a:pPr>
            <a:r>
              <a:rPr lang="en-US" dirty="0" smtClean="0"/>
              <a:t>		   	=0.015×0.35/015×0.35+0.010×0.35+0.020×0.30 </a:t>
            </a:r>
          </a:p>
          <a:p>
            <a:pPr>
              <a:buNone/>
            </a:pPr>
            <a:r>
              <a:rPr lang="en-US" dirty="0" smtClean="0"/>
              <a:t>		= 0.356</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3</a:t>
            </a:r>
            <a:endParaRPr lang="en-US" dirty="0"/>
          </a:p>
        </p:txBody>
      </p:sp>
      <p:sp>
        <p:nvSpPr>
          <p:cNvPr id="3" name="Content Placeholder 2"/>
          <p:cNvSpPr>
            <a:spLocks noGrp="1"/>
          </p:cNvSpPr>
          <p:nvPr>
            <p:ph sz="quarter" idx="1"/>
          </p:nvPr>
        </p:nvSpPr>
        <p:spPr/>
        <p:txBody>
          <a:bodyPr/>
          <a:lstStyle/>
          <a:p>
            <a:r>
              <a:rPr lang="en-GB" dirty="0" smtClean="0"/>
              <a:t>A patient has cancer or not</a:t>
            </a:r>
          </a:p>
          <a:p>
            <a:endParaRPr lang="en-GB" dirty="0" smtClean="0"/>
          </a:p>
          <a:p>
            <a:r>
              <a:rPr lang="en-GB" dirty="0" smtClean="0"/>
              <a:t>A patient takes a lab test and result comes back positive. The test returns a correct positive result in only 98% of the cases in which the disease actually present, and a correct negative result is only 97% of the cases in which the disease is not present. Furthermore .008 of the entire population have this cancer</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3</a:t>
            </a:r>
            <a:endParaRPr lang="en-US" dirty="0"/>
          </a:p>
        </p:txBody>
      </p:sp>
      <p:sp>
        <p:nvSpPr>
          <p:cNvPr id="3" name="Content Placeholder 2"/>
          <p:cNvSpPr>
            <a:spLocks noGrp="1"/>
          </p:cNvSpPr>
          <p:nvPr>
            <p:ph sz="quarter" idx="1"/>
          </p:nvPr>
        </p:nvSpPr>
        <p:spPr/>
        <p:txBody>
          <a:bodyPr/>
          <a:lstStyle/>
          <a:p>
            <a:r>
              <a:rPr lang="en-GB" dirty="0" smtClean="0"/>
              <a:t>P(cancer)</a:t>
            </a:r>
          </a:p>
          <a:p>
            <a:r>
              <a:rPr lang="en-GB" dirty="0" smtClean="0"/>
              <a:t>P(</a:t>
            </a:r>
            <a:r>
              <a:rPr lang="en-GB" dirty="0" smtClean="0">
                <a:sym typeface="Symbol"/>
              </a:rPr>
              <a:t>cancer)</a:t>
            </a:r>
          </a:p>
          <a:p>
            <a:r>
              <a:rPr lang="en-GB" dirty="0" smtClean="0">
                <a:sym typeface="Symbol"/>
              </a:rPr>
              <a:t>P(+/cancer)			P(-/cancer)</a:t>
            </a:r>
          </a:p>
          <a:p>
            <a:r>
              <a:rPr lang="en-GB" dirty="0" smtClean="0">
                <a:sym typeface="Symbol"/>
              </a:rPr>
              <a:t>P(+/cancer)			P(-/cancer)</a:t>
            </a:r>
          </a:p>
          <a:p>
            <a:endParaRPr lang="en-GB" dirty="0" smtClean="0">
              <a:sym typeface="Symbol"/>
            </a:endParaRPr>
          </a:p>
          <a:p>
            <a:r>
              <a:rPr lang="en-GB" dirty="0" smtClean="0">
                <a:sym typeface="Symbol"/>
              </a:rPr>
              <a:t>P(cancer/+)</a:t>
            </a:r>
          </a:p>
          <a:p>
            <a:endParaRPr lang="en-GB" dirty="0" smtClean="0">
              <a:sym typeface="Symbol"/>
            </a:endParaRPr>
          </a:p>
          <a:p>
            <a:r>
              <a:rPr lang="en-GB" dirty="0" smtClean="0">
                <a:sym typeface="Symbol"/>
              </a:rPr>
              <a:t>P(cancer/+)</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Naive </a:t>
            </a:r>
            <a:r>
              <a:rPr lang="en-US" dirty="0" err="1" smtClean="0"/>
              <a:t>Bayes</a:t>
            </a:r>
            <a:r>
              <a:rPr lang="en-US" dirty="0" smtClean="0"/>
              <a:t> algorithm-Assumption</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r>
              <a:rPr lang="en-US" dirty="0" smtClean="0"/>
              <a:t>The naive </a:t>
            </a:r>
            <a:r>
              <a:rPr lang="en-US" dirty="0" err="1" smtClean="0"/>
              <a:t>Bayes</a:t>
            </a:r>
            <a:r>
              <a:rPr lang="en-US" dirty="0" smtClean="0"/>
              <a:t> algorithm is based on the following assumptions:</a:t>
            </a:r>
          </a:p>
          <a:p>
            <a:pPr lvl="1"/>
            <a:r>
              <a:rPr lang="en-US" dirty="0" smtClean="0"/>
              <a:t> </a:t>
            </a:r>
            <a:r>
              <a:rPr lang="en-US" u="sng" dirty="0" smtClean="0"/>
              <a:t>All the features are independent and are unrelated </a:t>
            </a:r>
            <a:r>
              <a:rPr lang="en-US" dirty="0" smtClean="0"/>
              <a:t>to each other. Presence or absence of a feature does not </a:t>
            </a:r>
            <a:r>
              <a:rPr lang="en-US" dirty="0" err="1" smtClean="0"/>
              <a:t>inﬂuence</a:t>
            </a:r>
            <a:r>
              <a:rPr lang="en-US" dirty="0" smtClean="0"/>
              <a:t> the presence or absence of any other feature.</a:t>
            </a:r>
          </a:p>
          <a:p>
            <a:pPr lvl="1"/>
            <a:r>
              <a:rPr lang="en-US" dirty="0" smtClean="0"/>
              <a:t> The data has </a:t>
            </a:r>
            <a:r>
              <a:rPr lang="en-US" u="sng" dirty="0" smtClean="0"/>
              <a:t>class-conditional independence</a:t>
            </a:r>
            <a:r>
              <a:rPr lang="en-US" dirty="0" smtClean="0"/>
              <a:t>, which means that events are independent so long as they are conditioned on the same class value.</a:t>
            </a:r>
          </a:p>
          <a:p>
            <a:pPr lvl="1"/>
            <a:r>
              <a:rPr lang="en-US" dirty="0" smtClean="0"/>
              <a:t>These assumptions are, in general, true in many real world problems. It is because of these assumptions, the algorithm is called a </a:t>
            </a:r>
            <a:r>
              <a:rPr lang="en-US" u="sng" dirty="0" smtClean="0"/>
              <a:t>naive algorithm.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Statistical distribution of errors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We use a classification algorithm on a dataset and generate a classifier.</a:t>
            </a:r>
          </a:p>
          <a:p>
            <a:endParaRPr lang="en-US" dirty="0" smtClean="0"/>
          </a:p>
          <a:p>
            <a:r>
              <a:rPr lang="en-US" dirty="0" smtClean="0"/>
              <a:t>If we do the training once, we have one classifier and one validation error. </a:t>
            </a:r>
          </a:p>
          <a:p>
            <a:endParaRPr lang="en-US" dirty="0" smtClean="0"/>
          </a:p>
          <a:p>
            <a:r>
              <a:rPr lang="en-US" dirty="0" smtClean="0"/>
              <a:t>To average over randomness (in training data, initial weights, etc.), we use the same algorithm and </a:t>
            </a:r>
            <a:r>
              <a:rPr lang="en-US" u="sng" dirty="0" smtClean="0"/>
              <a:t>generate multiple classifiers. </a:t>
            </a:r>
          </a:p>
          <a:p>
            <a:endParaRPr lang="en-US" dirty="0" smtClean="0"/>
          </a:p>
          <a:p>
            <a:r>
              <a:rPr lang="en-US" dirty="0" smtClean="0"/>
              <a:t>We test these classifiers on </a:t>
            </a:r>
            <a:r>
              <a:rPr lang="en-US" u="sng" dirty="0" smtClean="0"/>
              <a:t>multiple validation sets and record a sample of validation errors</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a:t>
            </a:r>
            <a:r>
              <a:rPr lang="en-US" dirty="0" err="1" smtClean="0"/>
              <a:t>Bayes</a:t>
            </a:r>
            <a:r>
              <a:rPr lang="en-US" dirty="0" smtClean="0"/>
              <a:t> algorithm</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r>
              <a:rPr lang="en-US" dirty="0" smtClean="0"/>
              <a:t>Suppose we have a training data set consisting of N examples having n features.</a:t>
            </a:r>
          </a:p>
          <a:p>
            <a:endParaRPr lang="en-US" dirty="0" smtClean="0"/>
          </a:p>
          <a:p>
            <a:r>
              <a:rPr lang="en-US" dirty="0" smtClean="0"/>
              <a:t>Let the features be named as (F</a:t>
            </a:r>
            <a:r>
              <a:rPr lang="en-US" baseline="-25000" dirty="0" smtClean="0"/>
              <a:t>1</a:t>
            </a:r>
            <a:r>
              <a:rPr lang="en-US" dirty="0" smtClean="0"/>
              <a:t>;:::;F</a:t>
            </a:r>
            <a:r>
              <a:rPr lang="en-US" baseline="-25000" dirty="0" smtClean="0"/>
              <a:t>n</a:t>
            </a:r>
            <a:r>
              <a:rPr lang="en-US" dirty="0" smtClean="0"/>
              <a:t>). </a:t>
            </a:r>
          </a:p>
          <a:p>
            <a:endParaRPr lang="en-US" dirty="0" smtClean="0"/>
          </a:p>
          <a:p>
            <a:r>
              <a:rPr lang="en-US" dirty="0" smtClean="0"/>
              <a:t>A feature vector is of the form (f</a:t>
            </a:r>
            <a:r>
              <a:rPr lang="en-US" baseline="-25000" dirty="0" smtClean="0"/>
              <a:t>1</a:t>
            </a:r>
            <a:r>
              <a:rPr lang="en-US" dirty="0" smtClean="0"/>
              <a:t>; f</a:t>
            </a:r>
            <a:r>
              <a:rPr lang="en-US" baseline="-25000" dirty="0" smtClean="0"/>
              <a:t>2</a:t>
            </a:r>
            <a:r>
              <a:rPr lang="en-US" dirty="0" smtClean="0"/>
              <a:t>;:::;f</a:t>
            </a:r>
            <a:r>
              <a:rPr lang="en-US" baseline="-25000" dirty="0" smtClean="0"/>
              <a:t>n</a:t>
            </a:r>
            <a:r>
              <a:rPr lang="en-US" dirty="0" smtClean="0"/>
              <a:t>). </a:t>
            </a:r>
          </a:p>
          <a:p>
            <a:endParaRPr lang="en-US" dirty="0" smtClean="0"/>
          </a:p>
          <a:p>
            <a:r>
              <a:rPr lang="en-US" dirty="0" smtClean="0"/>
              <a:t>Associated with each example, there is a certain class label. </a:t>
            </a:r>
          </a:p>
          <a:p>
            <a:endParaRPr lang="en-US" dirty="0" smtClean="0"/>
          </a:p>
          <a:p>
            <a:r>
              <a:rPr lang="en-US" dirty="0" smtClean="0"/>
              <a:t>Let the set of class labels be {c</a:t>
            </a:r>
            <a:r>
              <a:rPr lang="en-US" baseline="-25000" dirty="0" smtClean="0"/>
              <a:t>1</a:t>
            </a:r>
            <a:r>
              <a:rPr lang="en-US" dirty="0" smtClean="0"/>
              <a:t>;c</a:t>
            </a:r>
            <a:r>
              <a:rPr lang="en-US" baseline="-25000" dirty="0" smtClean="0"/>
              <a:t>2</a:t>
            </a:r>
            <a:r>
              <a:rPr lang="en-US" dirty="0" smtClean="0"/>
              <a:t>;:::;c</a:t>
            </a:r>
            <a:r>
              <a:rPr lang="en-US" baseline="-25000" dirty="0" smtClean="0"/>
              <a:t>p</a:t>
            </a: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a:t>
            </a:r>
            <a:r>
              <a:rPr lang="en-US" dirty="0" err="1" smtClean="0"/>
              <a:t>Bayes</a:t>
            </a:r>
            <a:r>
              <a:rPr lang="en-US" dirty="0" smtClean="0"/>
              <a:t> algorithm</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dirty="0" smtClean="0"/>
              <a:t>Suppose we are given a test instance having the feature vector X =(x</a:t>
            </a:r>
            <a:r>
              <a:rPr lang="en-US" baseline="-25000" dirty="0" smtClean="0"/>
              <a:t>1</a:t>
            </a:r>
            <a:r>
              <a:rPr lang="en-US" dirty="0" smtClean="0"/>
              <a:t>;x</a:t>
            </a:r>
            <a:r>
              <a:rPr lang="en-US" baseline="-25000" dirty="0" smtClean="0"/>
              <a:t>2</a:t>
            </a:r>
            <a:r>
              <a:rPr lang="en-US" dirty="0" smtClean="0"/>
              <a:t>;:::;x </a:t>
            </a:r>
            <a:r>
              <a:rPr lang="en-US" baseline="-25000" dirty="0" smtClean="0"/>
              <a:t>n</a:t>
            </a:r>
            <a:r>
              <a:rPr lang="en-US" dirty="0" smtClean="0"/>
              <a:t>):</a:t>
            </a:r>
          </a:p>
          <a:p>
            <a:endParaRPr lang="en-US" dirty="0" smtClean="0"/>
          </a:p>
          <a:p>
            <a:r>
              <a:rPr lang="en-US" dirty="0" smtClean="0"/>
              <a:t>We are required to determine the most appropriate class label that should be assigned to the test instance. </a:t>
            </a:r>
          </a:p>
          <a:p>
            <a:endParaRPr lang="en-US" dirty="0" smtClean="0"/>
          </a:p>
          <a:p>
            <a:r>
              <a:rPr lang="en-US" dirty="0" smtClean="0"/>
              <a:t>For this purpose we compute the following conditional probabilities P(c</a:t>
            </a:r>
            <a:r>
              <a:rPr lang="en-US" baseline="-25000" dirty="0" smtClean="0"/>
              <a:t>1</a:t>
            </a:r>
            <a:r>
              <a:rPr lang="en-US" dirty="0" smtClean="0"/>
              <a:t>∣X);P(c</a:t>
            </a:r>
            <a:r>
              <a:rPr lang="en-US" baseline="-25000" dirty="0" smtClean="0"/>
              <a:t>2</a:t>
            </a:r>
            <a:r>
              <a:rPr lang="en-US" dirty="0" smtClean="0"/>
              <a:t>∣X);:::;P(c</a:t>
            </a:r>
            <a:r>
              <a:rPr lang="en-US" baseline="-25000" dirty="0" smtClean="0"/>
              <a:t>p</a:t>
            </a:r>
            <a:r>
              <a:rPr lang="en-US" dirty="0" smtClean="0"/>
              <a:t> ∣X): and choose the maximum among them.</a:t>
            </a:r>
          </a:p>
          <a:p>
            <a:endParaRPr lang="en-US" dirty="0" smtClean="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a:t>
            </a:r>
            <a:r>
              <a:rPr lang="en-US" dirty="0" err="1" smtClean="0"/>
              <a:t>Bayes</a:t>
            </a:r>
            <a:r>
              <a:rPr lang="en-US" dirty="0" smtClean="0"/>
              <a:t> algorithm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Let the maximum probability be P(</a:t>
            </a:r>
            <a:r>
              <a:rPr lang="en-US" dirty="0" err="1" smtClean="0"/>
              <a:t>c</a:t>
            </a:r>
            <a:r>
              <a:rPr lang="en-US" baseline="-25000" dirty="0" err="1" smtClean="0"/>
              <a:t>i</a:t>
            </a:r>
            <a:r>
              <a:rPr lang="en-US" dirty="0" err="1" smtClean="0"/>
              <a:t>∣X</a:t>
            </a:r>
            <a:r>
              <a:rPr lang="en-US" dirty="0" smtClean="0"/>
              <a:t>). </a:t>
            </a:r>
          </a:p>
          <a:p>
            <a:endParaRPr lang="en-US" dirty="0" smtClean="0"/>
          </a:p>
          <a:p>
            <a:r>
              <a:rPr lang="en-US" dirty="0" smtClean="0"/>
              <a:t>Then, we choose </a:t>
            </a:r>
            <a:r>
              <a:rPr lang="en-US" dirty="0" err="1" smtClean="0"/>
              <a:t>ci</a:t>
            </a:r>
            <a:r>
              <a:rPr lang="en-US" dirty="0" smtClean="0"/>
              <a:t> as the most appropriate class label for the training instance having X as the feature vector.</a:t>
            </a:r>
          </a:p>
          <a:p>
            <a:endParaRPr lang="en-US" dirty="0" smtClean="0"/>
          </a:p>
          <a:p>
            <a:r>
              <a:rPr lang="en-US" dirty="0" smtClean="0"/>
              <a:t>The direct computation of the probabilities given  are difficult for a number of reasons. </a:t>
            </a:r>
          </a:p>
          <a:p>
            <a:endParaRPr lang="en-US" dirty="0" smtClean="0"/>
          </a:p>
          <a:p>
            <a:r>
              <a:rPr lang="en-US" dirty="0" smtClean="0"/>
              <a:t>The </a:t>
            </a:r>
            <a:r>
              <a:rPr lang="en-US" dirty="0" err="1" smtClean="0"/>
              <a:t>Bayes</a:t>
            </a:r>
            <a:r>
              <a:rPr lang="en-US" dirty="0" smtClean="0"/>
              <a:t>’ theorem can b applied to obtain a simpler method. </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Computation of probabilities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a:bodyPr>
          <a:lstStyle/>
          <a:p>
            <a:r>
              <a:rPr lang="en-US" dirty="0" smtClean="0"/>
              <a:t>P(c</a:t>
            </a:r>
            <a:r>
              <a:rPr lang="en-US" baseline="-25000" dirty="0" smtClean="0"/>
              <a:t>k</a:t>
            </a:r>
            <a:r>
              <a:rPr lang="en-US" dirty="0" smtClean="0"/>
              <a:t> ∣X)= P(</a:t>
            </a:r>
            <a:r>
              <a:rPr lang="en-US" dirty="0" err="1" smtClean="0"/>
              <a:t>X∣c</a:t>
            </a:r>
            <a:r>
              <a:rPr lang="en-US" baseline="-25000" dirty="0" err="1" smtClean="0"/>
              <a:t>k</a:t>
            </a:r>
            <a:r>
              <a:rPr lang="en-US" dirty="0" smtClean="0"/>
              <a:t>)P(c</a:t>
            </a:r>
            <a:r>
              <a:rPr lang="en-US" baseline="-25000" dirty="0" smtClean="0"/>
              <a:t>k</a:t>
            </a:r>
            <a:r>
              <a:rPr lang="en-US" dirty="0" smtClean="0"/>
              <a:t>)/ P(X) </a:t>
            </a:r>
          </a:p>
          <a:p>
            <a:r>
              <a:rPr lang="en-US" dirty="0" smtClean="0"/>
              <a:t>Since, by assumption, the data has class-conditional independence, we note that the events “x</a:t>
            </a:r>
            <a:r>
              <a:rPr lang="en-US" baseline="-25000" dirty="0" smtClean="0"/>
              <a:t>1</a:t>
            </a:r>
            <a:r>
              <a:rPr lang="en-US" dirty="0" smtClean="0"/>
              <a:t>∣c</a:t>
            </a:r>
            <a:r>
              <a:rPr lang="en-US" baseline="-25000" dirty="0" smtClean="0"/>
              <a:t>k</a:t>
            </a:r>
            <a:r>
              <a:rPr lang="en-US" dirty="0" smtClean="0"/>
              <a:t>”, “x</a:t>
            </a:r>
            <a:r>
              <a:rPr lang="en-US" baseline="-25000" dirty="0" smtClean="0"/>
              <a:t>2</a:t>
            </a:r>
            <a:r>
              <a:rPr lang="en-US" dirty="0" smtClean="0"/>
              <a:t>∣c</a:t>
            </a:r>
            <a:r>
              <a:rPr lang="en-US" baseline="-25000" dirty="0" smtClean="0"/>
              <a:t>k</a:t>
            </a:r>
            <a:r>
              <a:rPr lang="en-US" dirty="0" smtClean="0"/>
              <a:t>”, ⋯, </a:t>
            </a:r>
            <a:r>
              <a:rPr lang="en-US" dirty="0" err="1" smtClean="0"/>
              <a:t>x</a:t>
            </a:r>
            <a:r>
              <a:rPr lang="en-US" baseline="-25000" dirty="0" err="1" smtClean="0"/>
              <a:t>n</a:t>
            </a:r>
            <a:r>
              <a:rPr lang="en-US" dirty="0" err="1" smtClean="0"/>
              <a:t>∣c</a:t>
            </a:r>
            <a:r>
              <a:rPr lang="en-US" baseline="-25000" dirty="0" err="1" smtClean="0"/>
              <a:t>k</a:t>
            </a:r>
            <a:r>
              <a:rPr lang="en-US" dirty="0" smtClean="0"/>
              <a:t> are independent  </a:t>
            </a:r>
          </a:p>
          <a:p>
            <a:r>
              <a:rPr lang="en-US" dirty="0" smtClean="0"/>
              <a:t>P(</a:t>
            </a:r>
            <a:r>
              <a:rPr lang="en-US" dirty="0" err="1" smtClean="0"/>
              <a:t>X∣c</a:t>
            </a:r>
            <a:r>
              <a:rPr lang="en-US" baseline="-25000" dirty="0" err="1" smtClean="0"/>
              <a:t>k</a:t>
            </a:r>
            <a:r>
              <a:rPr lang="en-US" dirty="0" smtClean="0"/>
              <a:t>)= P((x</a:t>
            </a:r>
            <a:r>
              <a:rPr lang="en-US" baseline="-25000" dirty="0" smtClean="0"/>
              <a:t>1</a:t>
            </a:r>
            <a:r>
              <a:rPr lang="en-US" dirty="0" smtClean="0"/>
              <a:t>;x</a:t>
            </a:r>
            <a:r>
              <a:rPr lang="en-US" baseline="-25000" dirty="0" smtClean="0"/>
              <a:t>2</a:t>
            </a:r>
            <a:r>
              <a:rPr lang="en-US" dirty="0" smtClean="0"/>
              <a:t>;:::;</a:t>
            </a:r>
            <a:r>
              <a:rPr lang="en-US" dirty="0" err="1" smtClean="0"/>
              <a:t>x</a:t>
            </a:r>
            <a:r>
              <a:rPr lang="en-US" baseline="-25000" dirty="0" err="1" smtClean="0"/>
              <a:t>n</a:t>
            </a:r>
            <a:r>
              <a:rPr lang="en-US" dirty="0" smtClean="0"/>
              <a:t>)∣c</a:t>
            </a:r>
            <a:r>
              <a:rPr lang="en-US" baseline="-25000" dirty="0" smtClean="0"/>
              <a:t>k</a:t>
            </a:r>
            <a:r>
              <a:rPr lang="en-US" dirty="0" smtClean="0"/>
              <a:t>) = P(x</a:t>
            </a:r>
            <a:r>
              <a:rPr lang="en-US" baseline="-25000" dirty="0" smtClean="0"/>
              <a:t>1</a:t>
            </a:r>
            <a:r>
              <a:rPr lang="en-US" dirty="0" smtClean="0"/>
              <a:t>∣c</a:t>
            </a:r>
            <a:r>
              <a:rPr lang="en-US" baseline="-25000" dirty="0" smtClean="0"/>
              <a:t>k</a:t>
            </a:r>
            <a:r>
              <a:rPr lang="en-US" dirty="0" smtClean="0"/>
              <a:t>)P(x</a:t>
            </a:r>
            <a:r>
              <a:rPr lang="en-US" baseline="-25000" dirty="0" smtClean="0"/>
              <a:t>2</a:t>
            </a:r>
            <a:r>
              <a:rPr lang="en-US" dirty="0" smtClean="0"/>
              <a:t>∣c</a:t>
            </a:r>
            <a:r>
              <a:rPr lang="en-US" baseline="-25000" dirty="0" smtClean="0"/>
              <a:t>k</a:t>
            </a:r>
            <a:r>
              <a:rPr lang="en-US" dirty="0" smtClean="0"/>
              <a:t>)⋯P(</a:t>
            </a:r>
            <a:r>
              <a:rPr lang="en-US" dirty="0" err="1" smtClean="0"/>
              <a:t>x</a:t>
            </a:r>
            <a:r>
              <a:rPr lang="en-US" baseline="-25000" dirty="0" err="1" smtClean="0"/>
              <a:t>n</a:t>
            </a:r>
            <a:r>
              <a:rPr lang="en-US" dirty="0" err="1" smtClean="0"/>
              <a:t>∣c</a:t>
            </a:r>
            <a:r>
              <a:rPr lang="en-US" baseline="-25000" dirty="0" err="1" smtClean="0"/>
              <a:t>k</a:t>
            </a:r>
            <a:r>
              <a:rPr lang="en-US" dirty="0" smtClean="0"/>
              <a:t>)</a:t>
            </a:r>
          </a:p>
          <a:p>
            <a:r>
              <a:rPr lang="en-US" dirty="0" smtClean="0"/>
              <a:t>P(</a:t>
            </a:r>
            <a:r>
              <a:rPr lang="en-US" dirty="0" err="1" smtClean="0"/>
              <a:t>c</a:t>
            </a:r>
            <a:r>
              <a:rPr lang="en-US" baseline="-25000" dirty="0" err="1" smtClean="0"/>
              <a:t>k</a:t>
            </a:r>
            <a:r>
              <a:rPr lang="en-US" dirty="0" err="1" smtClean="0"/>
              <a:t>∣X</a:t>
            </a:r>
            <a:r>
              <a:rPr lang="en-US" dirty="0" smtClean="0"/>
              <a:t>)= P(x</a:t>
            </a:r>
            <a:r>
              <a:rPr lang="en-US" baseline="-25000" dirty="0" smtClean="0"/>
              <a:t>1</a:t>
            </a:r>
            <a:r>
              <a:rPr lang="en-US" dirty="0" smtClean="0"/>
              <a:t>∣c</a:t>
            </a:r>
            <a:r>
              <a:rPr lang="en-US" baseline="-25000" dirty="0" smtClean="0"/>
              <a:t>k</a:t>
            </a:r>
            <a:r>
              <a:rPr lang="en-US" dirty="0" smtClean="0"/>
              <a:t>)P(x</a:t>
            </a:r>
            <a:r>
              <a:rPr lang="en-US" baseline="-25000" dirty="0" smtClean="0"/>
              <a:t>2</a:t>
            </a:r>
            <a:r>
              <a:rPr lang="en-US" dirty="0" smtClean="0"/>
              <a:t>∣c</a:t>
            </a:r>
            <a:r>
              <a:rPr lang="en-US" baseline="-25000" dirty="0" smtClean="0"/>
              <a:t>k</a:t>
            </a:r>
            <a:r>
              <a:rPr lang="en-US" dirty="0" smtClean="0"/>
              <a:t>)⋯P(</a:t>
            </a:r>
            <a:r>
              <a:rPr lang="en-US" dirty="0" err="1" smtClean="0"/>
              <a:t>x</a:t>
            </a:r>
            <a:r>
              <a:rPr lang="en-US" baseline="-25000" dirty="0" err="1" smtClean="0"/>
              <a:t>n</a:t>
            </a:r>
            <a:r>
              <a:rPr lang="en-US" dirty="0" err="1" smtClean="0"/>
              <a:t>∣c</a:t>
            </a:r>
            <a:r>
              <a:rPr lang="en-US" baseline="-25000" dirty="0" err="1" smtClean="0"/>
              <a:t>k</a:t>
            </a:r>
            <a:r>
              <a:rPr lang="en-US" dirty="0" smtClean="0"/>
              <a:t>)P(c</a:t>
            </a:r>
            <a:r>
              <a:rPr lang="en-US" baseline="-25000" dirty="0" smtClean="0"/>
              <a:t>k</a:t>
            </a:r>
            <a:r>
              <a:rPr lang="en-US" dirty="0" smtClean="0"/>
              <a:t>)/ P(X) : </a:t>
            </a:r>
          </a:p>
          <a:p>
            <a:r>
              <a:rPr lang="en-US" dirty="0" smtClean="0"/>
              <a:t>Since the denominator P(X) is independent of the class labels, we have P(</a:t>
            </a:r>
            <a:r>
              <a:rPr lang="en-US" dirty="0" err="1" smtClean="0"/>
              <a:t>c</a:t>
            </a:r>
            <a:r>
              <a:rPr lang="en-US" baseline="-25000" dirty="0" err="1" smtClean="0"/>
              <a:t>k</a:t>
            </a:r>
            <a:r>
              <a:rPr lang="en-US" dirty="0" err="1" smtClean="0"/>
              <a:t>∣X</a:t>
            </a:r>
            <a:r>
              <a:rPr lang="en-US" dirty="0" smtClean="0"/>
              <a:t>)∝ P(x</a:t>
            </a:r>
            <a:r>
              <a:rPr lang="en-US" baseline="-25000" dirty="0" smtClean="0"/>
              <a:t>1</a:t>
            </a:r>
            <a:r>
              <a:rPr lang="en-US" dirty="0" smtClean="0"/>
              <a:t>∣c</a:t>
            </a:r>
            <a:r>
              <a:rPr lang="en-US" baseline="-25000" dirty="0" smtClean="0"/>
              <a:t>k</a:t>
            </a:r>
            <a:r>
              <a:rPr lang="en-US" dirty="0" smtClean="0"/>
              <a:t>)P(x</a:t>
            </a:r>
            <a:r>
              <a:rPr lang="en-US" baseline="-25000" dirty="0" smtClean="0"/>
              <a:t>2</a:t>
            </a:r>
            <a:r>
              <a:rPr lang="en-US" dirty="0" smtClean="0"/>
              <a:t>∣c</a:t>
            </a:r>
            <a:r>
              <a:rPr lang="en-US" baseline="-25000" dirty="0" smtClean="0"/>
              <a:t>k</a:t>
            </a:r>
            <a:r>
              <a:rPr lang="en-US" dirty="0" smtClean="0"/>
              <a:t>)⋯P(</a:t>
            </a:r>
            <a:r>
              <a:rPr lang="en-US" dirty="0" err="1" smtClean="0"/>
              <a:t>x</a:t>
            </a:r>
            <a:r>
              <a:rPr lang="en-US" baseline="-25000" dirty="0" err="1" smtClean="0"/>
              <a:t>n</a:t>
            </a:r>
            <a:r>
              <a:rPr lang="en-US" dirty="0" err="1" smtClean="0"/>
              <a:t>∣c</a:t>
            </a:r>
            <a:r>
              <a:rPr lang="en-US" baseline="-25000" dirty="0" err="1" smtClean="0"/>
              <a:t>k</a:t>
            </a:r>
            <a:r>
              <a:rPr lang="en-US" dirty="0" smtClean="0"/>
              <a:t>)P(c</a:t>
            </a:r>
            <a:r>
              <a:rPr lang="en-US" baseline="-25000" dirty="0" smtClean="0"/>
              <a:t>k</a:t>
            </a:r>
            <a:r>
              <a:rPr lang="en-US" dirty="0" smtClean="0"/>
              <a:t>):</a:t>
            </a:r>
          </a:p>
          <a:p>
            <a:r>
              <a:rPr lang="en-US" dirty="0" smtClean="0"/>
              <a:t>So it is enough to </a:t>
            </a:r>
            <a:r>
              <a:rPr lang="en-US" dirty="0" err="1" smtClean="0"/>
              <a:t>ﬁnd</a:t>
            </a:r>
            <a:r>
              <a:rPr lang="en-US" dirty="0" smtClean="0"/>
              <a:t> the maximum among the following values: P(x</a:t>
            </a:r>
            <a:r>
              <a:rPr lang="en-US" baseline="-25000" dirty="0" smtClean="0"/>
              <a:t>1</a:t>
            </a:r>
            <a:r>
              <a:rPr lang="en-US" dirty="0" smtClean="0"/>
              <a:t>∣c</a:t>
            </a:r>
            <a:r>
              <a:rPr lang="en-US" baseline="-25000" dirty="0" smtClean="0"/>
              <a:t>k</a:t>
            </a:r>
            <a:r>
              <a:rPr lang="en-US" dirty="0" smtClean="0"/>
              <a:t>)P(x</a:t>
            </a:r>
            <a:r>
              <a:rPr lang="en-US" baseline="-25000" dirty="0" smtClean="0"/>
              <a:t>2</a:t>
            </a:r>
            <a:r>
              <a:rPr lang="en-US" dirty="0" smtClean="0"/>
              <a:t>∣c</a:t>
            </a:r>
            <a:r>
              <a:rPr lang="en-US" baseline="-25000" dirty="0" smtClean="0"/>
              <a:t>k</a:t>
            </a:r>
            <a:r>
              <a:rPr lang="en-US" dirty="0" smtClean="0"/>
              <a:t>)⋯P(</a:t>
            </a:r>
            <a:r>
              <a:rPr lang="en-US" dirty="0" err="1" smtClean="0"/>
              <a:t>x</a:t>
            </a:r>
            <a:r>
              <a:rPr lang="en-US" baseline="-25000" dirty="0" err="1" smtClean="0"/>
              <a:t>n</a:t>
            </a:r>
            <a:r>
              <a:rPr lang="en-US" dirty="0" err="1" smtClean="0"/>
              <a:t>∣c</a:t>
            </a:r>
            <a:r>
              <a:rPr lang="en-US" baseline="-25000" dirty="0" err="1" smtClean="0"/>
              <a:t>k</a:t>
            </a:r>
            <a:r>
              <a:rPr lang="en-US" dirty="0" smtClean="0"/>
              <a:t>)P(c</a:t>
            </a:r>
            <a:r>
              <a:rPr lang="en-US" baseline="-25000" dirty="0" smtClean="0"/>
              <a:t>k</a:t>
            </a:r>
            <a:r>
              <a:rPr lang="en-US" dirty="0" smtClean="0"/>
              <a:t>); </a:t>
            </a:r>
          </a:p>
          <a:p>
            <a:pPr>
              <a:buNone/>
            </a:pPr>
            <a:r>
              <a:rPr lang="en-US" dirty="0" smtClean="0"/>
              <a:t>k = 1;:::;p:</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Computation of probabilities</a:t>
            </a:r>
            <a:endParaRPr lang="en-US" dirty="0"/>
          </a:p>
        </p:txBody>
      </p:sp>
      <p:sp>
        <p:nvSpPr>
          <p:cNvPr id="3" name="Content Placeholder 2"/>
          <p:cNvSpPr>
            <a:spLocks noGrp="1"/>
          </p:cNvSpPr>
          <p:nvPr>
            <p:ph sz="quarter" idx="1"/>
          </p:nvPr>
        </p:nvSpPr>
        <p:spPr/>
        <p:txBody>
          <a:bodyPr/>
          <a:lstStyle/>
          <a:p>
            <a:r>
              <a:rPr lang="en-US" dirty="0" smtClean="0"/>
              <a:t>The various probabilities in the above expression are computed as follows: </a:t>
            </a:r>
          </a:p>
          <a:p>
            <a:r>
              <a:rPr lang="en-US" dirty="0" smtClean="0"/>
              <a:t>P(c</a:t>
            </a:r>
            <a:r>
              <a:rPr lang="en-US" baseline="-25000" dirty="0" smtClean="0"/>
              <a:t>k</a:t>
            </a:r>
            <a:r>
              <a:rPr lang="en-US" dirty="0" smtClean="0"/>
              <a:t>)= No. of examples with class label c</a:t>
            </a:r>
            <a:r>
              <a:rPr lang="en-US" baseline="-25000" dirty="0" smtClean="0"/>
              <a:t>k</a:t>
            </a:r>
            <a:r>
              <a:rPr lang="en-US" dirty="0" smtClean="0"/>
              <a:t>/ Total number of examples</a:t>
            </a:r>
          </a:p>
          <a:p>
            <a:r>
              <a:rPr lang="en-US" dirty="0" smtClean="0"/>
              <a:t> P(</a:t>
            </a:r>
            <a:r>
              <a:rPr lang="en-US" dirty="0" err="1" smtClean="0"/>
              <a:t>x</a:t>
            </a:r>
            <a:r>
              <a:rPr lang="en-US" baseline="-25000" dirty="0" err="1" smtClean="0"/>
              <a:t>j</a:t>
            </a:r>
            <a:r>
              <a:rPr lang="en-US" dirty="0" smtClean="0"/>
              <a:t> ∣c</a:t>
            </a:r>
            <a:r>
              <a:rPr lang="en-US" baseline="-25000" dirty="0" smtClean="0"/>
              <a:t>k</a:t>
            </a:r>
            <a:r>
              <a:rPr lang="en-US" dirty="0" smtClean="0"/>
              <a:t>)= No. of examples with </a:t>
            </a:r>
            <a:r>
              <a:rPr lang="en-US" dirty="0" err="1" smtClean="0"/>
              <a:t>jth</a:t>
            </a:r>
            <a:r>
              <a:rPr lang="en-US" dirty="0" smtClean="0"/>
              <a:t> feature equal to x </a:t>
            </a:r>
            <a:r>
              <a:rPr lang="en-US" baseline="-25000" dirty="0" smtClean="0"/>
              <a:t>j</a:t>
            </a:r>
            <a:r>
              <a:rPr lang="en-US" dirty="0" smtClean="0"/>
              <a:t> and class label c</a:t>
            </a:r>
            <a:r>
              <a:rPr lang="en-US" baseline="-25000" dirty="0" smtClean="0"/>
              <a:t>k</a:t>
            </a:r>
            <a:r>
              <a:rPr lang="en-US" dirty="0" smtClean="0"/>
              <a:t>/ No. of examples with class label c</a:t>
            </a:r>
            <a:r>
              <a:rPr lang="en-US" baseline="-25000" dirty="0" smtClean="0"/>
              <a:t>k</a:t>
            </a:r>
            <a:endParaRPr lang="en-US" dirty="0" smtClean="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Naive </a:t>
            </a:r>
            <a:r>
              <a:rPr lang="en-US" dirty="0" err="1" smtClean="0"/>
              <a:t>Bayes</a:t>
            </a:r>
            <a:r>
              <a:rPr lang="en-US" dirty="0" smtClean="0"/>
              <a:t> Algorithm: </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dirty="0" smtClean="0"/>
              <a:t>Let there be a training data set having n features (F</a:t>
            </a:r>
            <a:r>
              <a:rPr lang="en-US" baseline="-25000" dirty="0" smtClean="0"/>
              <a:t>1</a:t>
            </a:r>
            <a:r>
              <a:rPr lang="en-US" dirty="0" smtClean="0"/>
              <a:t>;:::;F</a:t>
            </a:r>
            <a:r>
              <a:rPr lang="en-US" baseline="-25000" dirty="0" smtClean="0"/>
              <a:t>n</a:t>
            </a:r>
            <a:r>
              <a:rPr lang="en-US" dirty="0" smtClean="0"/>
              <a:t>). </a:t>
            </a:r>
          </a:p>
          <a:p>
            <a:r>
              <a:rPr lang="en-US" dirty="0" smtClean="0"/>
              <a:t>Let f</a:t>
            </a:r>
            <a:r>
              <a:rPr lang="en-US" baseline="-25000" dirty="0" smtClean="0"/>
              <a:t>1 </a:t>
            </a:r>
            <a:r>
              <a:rPr lang="en-US" dirty="0" smtClean="0"/>
              <a:t> denote an arbitrary value of F</a:t>
            </a:r>
            <a:r>
              <a:rPr lang="en-US" baseline="-25000" dirty="0" smtClean="0"/>
              <a:t>1 </a:t>
            </a:r>
            <a:r>
              <a:rPr lang="en-US" dirty="0" smtClean="0"/>
              <a:t>, f</a:t>
            </a:r>
            <a:r>
              <a:rPr lang="en-US" baseline="-25000" dirty="0" smtClean="0"/>
              <a:t>2 </a:t>
            </a:r>
            <a:r>
              <a:rPr lang="en-US" dirty="0" smtClean="0"/>
              <a:t> of F</a:t>
            </a:r>
            <a:r>
              <a:rPr lang="en-US" baseline="-25000" dirty="0" smtClean="0"/>
              <a:t>2</a:t>
            </a:r>
            <a:r>
              <a:rPr lang="en-US" dirty="0" smtClean="0"/>
              <a:t>, and so on. (f</a:t>
            </a:r>
            <a:r>
              <a:rPr lang="en-US" baseline="-25000" dirty="0" smtClean="0"/>
              <a:t>1</a:t>
            </a:r>
            <a:r>
              <a:rPr lang="en-US" dirty="0" smtClean="0"/>
              <a:t>; f</a:t>
            </a:r>
            <a:r>
              <a:rPr lang="en-US" baseline="-25000" dirty="0" smtClean="0"/>
              <a:t>2</a:t>
            </a:r>
            <a:r>
              <a:rPr lang="en-US" dirty="0" smtClean="0"/>
              <a:t>;:::;f</a:t>
            </a:r>
            <a:r>
              <a:rPr lang="en-US" baseline="-25000" dirty="0" smtClean="0"/>
              <a:t>n</a:t>
            </a:r>
            <a:r>
              <a:rPr lang="en-US" dirty="0" smtClean="0"/>
              <a:t>). </a:t>
            </a:r>
          </a:p>
          <a:p>
            <a:r>
              <a:rPr lang="en-US" dirty="0" smtClean="0"/>
              <a:t>Let the set of class labels be {c</a:t>
            </a:r>
            <a:r>
              <a:rPr lang="en-US" baseline="-25000" dirty="0" smtClean="0"/>
              <a:t>1</a:t>
            </a:r>
            <a:r>
              <a:rPr lang="en-US" dirty="0" smtClean="0"/>
              <a:t>;c</a:t>
            </a:r>
            <a:r>
              <a:rPr lang="en-US" baseline="-25000" dirty="0" smtClean="0"/>
              <a:t>2</a:t>
            </a:r>
            <a:r>
              <a:rPr lang="en-US" dirty="0" smtClean="0"/>
              <a:t>;:::;c</a:t>
            </a:r>
            <a:r>
              <a:rPr lang="en-US" baseline="-25000" dirty="0" smtClean="0"/>
              <a:t>p</a:t>
            </a:r>
            <a:r>
              <a:rPr lang="en-US" dirty="0" smtClean="0"/>
              <a:t>}. </a:t>
            </a:r>
          </a:p>
          <a:p>
            <a:r>
              <a:rPr lang="en-US" dirty="0" smtClean="0"/>
              <a:t>Let there be given a test instance having the feature vector X =(x</a:t>
            </a:r>
            <a:r>
              <a:rPr lang="en-US" baseline="-25000" dirty="0" smtClean="0"/>
              <a:t>1</a:t>
            </a:r>
            <a:r>
              <a:rPr lang="en-US" dirty="0" smtClean="0"/>
              <a:t>;x</a:t>
            </a:r>
            <a:r>
              <a:rPr lang="en-US" baseline="-25000" dirty="0" smtClean="0"/>
              <a:t>2</a:t>
            </a:r>
            <a:r>
              <a:rPr lang="en-US" dirty="0" smtClean="0"/>
              <a:t>;:::;x </a:t>
            </a:r>
            <a:r>
              <a:rPr lang="en-US" baseline="-25000" dirty="0" smtClean="0"/>
              <a:t>n</a:t>
            </a:r>
            <a:r>
              <a:rPr lang="en-US" dirty="0" smtClean="0"/>
              <a:t>):</a:t>
            </a:r>
          </a:p>
          <a:p>
            <a:r>
              <a:rPr lang="en-US" dirty="0" smtClean="0"/>
              <a:t>We are required to determine the most appropriate class label that should be assigned to the test instance. </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Naive </a:t>
            </a:r>
            <a:r>
              <a:rPr lang="en-US" dirty="0" err="1" smtClean="0"/>
              <a:t>Bayes</a:t>
            </a:r>
            <a:r>
              <a:rPr lang="en-US" dirty="0" smtClean="0"/>
              <a:t> Algorithm: </a:t>
            </a:r>
            <a:endParaRPr lang="en-US" dirty="0"/>
          </a:p>
        </p:txBody>
      </p:sp>
      <p:sp>
        <p:nvSpPr>
          <p:cNvPr id="3" name="Content Placeholder 2"/>
          <p:cNvSpPr>
            <a:spLocks noGrp="1"/>
          </p:cNvSpPr>
          <p:nvPr>
            <p:ph sz="quarter" idx="1"/>
          </p:nvPr>
        </p:nvSpPr>
        <p:spPr/>
        <p:txBody>
          <a:bodyPr>
            <a:normAutofit fontScale="92500"/>
          </a:bodyPr>
          <a:lstStyle/>
          <a:p>
            <a:r>
              <a:rPr lang="en-US" dirty="0" smtClean="0"/>
              <a:t>Step 1. Compute the probabilities P(c</a:t>
            </a:r>
            <a:r>
              <a:rPr lang="en-US" baseline="-25000" dirty="0" smtClean="0"/>
              <a:t>k</a:t>
            </a:r>
            <a:r>
              <a:rPr lang="en-US" dirty="0" smtClean="0"/>
              <a:t>) for k = 1;:::;p.</a:t>
            </a:r>
          </a:p>
          <a:p>
            <a:r>
              <a:rPr lang="en-US" dirty="0" smtClean="0"/>
              <a:t>Step 2. Form a table showing the conditional probabilities P(f</a:t>
            </a:r>
            <a:r>
              <a:rPr lang="en-US" baseline="-25000" dirty="0" smtClean="0"/>
              <a:t>1</a:t>
            </a:r>
            <a:r>
              <a:rPr lang="en-US" dirty="0" smtClean="0"/>
              <a:t>∣c</a:t>
            </a:r>
            <a:r>
              <a:rPr lang="en-US" baseline="-25000" dirty="0" smtClean="0"/>
              <a:t>k</a:t>
            </a:r>
            <a:r>
              <a:rPr lang="en-US" dirty="0" smtClean="0"/>
              <a:t>); P(f</a:t>
            </a:r>
            <a:r>
              <a:rPr lang="en-US" baseline="-25000" dirty="0" smtClean="0"/>
              <a:t>2</a:t>
            </a:r>
            <a:r>
              <a:rPr lang="en-US" dirty="0" smtClean="0"/>
              <a:t>∣c</a:t>
            </a:r>
            <a:r>
              <a:rPr lang="en-US" baseline="-25000" dirty="0" smtClean="0"/>
              <a:t>k</a:t>
            </a:r>
            <a:r>
              <a:rPr lang="en-US" dirty="0" smtClean="0"/>
              <a:t>); ::: ;P(f</a:t>
            </a:r>
            <a:r>
              <a:rPr lang="en-US" baseline="-25000" dirty="0" smtClean="0"/>
              <a:t>n </a:t>
            </a:r>
            <a:r>
              <a:rPr lang="en-US" dirty="0" smtClean="0"/>
              <a:t>∣c</a:t>
            </a:r>
            <a:r>
              <a:rPr lang="en-US" baseline="-25000" dirty="0" smtClean="0"/>
              <a:t>k</a:t>
            </a:r>
            <a:r>
              <a:rPr lang="en-US" dirty="0" smtClean="0"/>
              <a:t>) for all values of f</a:t>
            </a:r>
            <a:r>
              <a:rPr lang="en-US" baseline="-25000" dirty="0" smtClean="0"/>
              <a:t>1</a:t>
            </a:r>
            <a:r>
              <a:rPr lang="en-US" dirty="0" smtClean="0"/>
              <a:t>; f</a:t>
            </a:r>
            <a:r>
              <a:rPr lang="en-US" baseline="-25000" dirty="0" smtClean="0"/>
              <a:t>2</a:t>
            </a:r>
            <a:r>
              <a:rPr lang="en-US" dirty="0" smtClean="0"/>
              <a:t>;:::;f</a:t>
            </a:r>
            <a:r>
              <a:rPr lang="en-US" baseline="-25000" dirty="0" smtClean="0"/>
              <a:t>n</a:t>
            </a:r>
            <a:r>
              <a:rPr lang="en-US" dirty="0" smtClean="0"/>
              <a:t> and for k = 1;:::;p.</a:t>
            </a:r>
          </a:p>
          <a:p>
            <a:r>
              <a:rPr lang="en-US" dirty="0" smtClean="0"/>
              <a:t>Step 3. Compute the products</a:t>
            </a:r>
          </a:p>
          <a:p>
            <a:pPr lvl="1"/>
            <a:r>
              <a:rPr lang="en-US" dirty="0" err="1" smtClean="0"/>
              <a:t>q</a:t>
            </a:r>
            <a:r>
              <a:rPr lang="en-US" baseline="-25000" dirty="0" err="1" smtClean="0"/>
              <a:t>k</a:t>
            </a:r>
            <a:r>
              <a:rPr lang="en-US" dirty="0" smtClean="0"/>
              <a:t> = P(x</a:t>
            </a:r>
            <a:r>
              <a:rPr lang="en-US" baseline="-25000" dirty="0" smtClean="0"/>
              <a:t>1</a:t>
            </a:r>
            <a:r>
              <a:rPr lang="en-US" dirty="0" smtClean="0"/>
              <a:t>∣c</a:t>
            </a:r>
            <a:r>
              <a:rPr lang="en-US" baseline="-25000" dirty="0" smtClean="0"/>
              <a:t>k</a:t>
            </a:r>
            <a:r>
              <a:rPr lang="en-US" dirty="0" smtClean="0"/>
              <a:t>)P(x</a:t>
            </a:r>
            <a:r>
              <a:rPr lang="en-US" baseline="-25000" dirty="0" smtClean="0"/>
              <a:t>2</a:t>
            </a:r>
            <a:r>
              <a:rPr lang="en-US" dirty="0" smtClean="0"/>
              <a:t>∣c</a:t>
            </a:r>
            <a:r>
              <a:rPr lang="en-US" baseline="-25000" dirty="0" smtClean="0"/>
              <a:t>k</a:t>
            </a:r>
            <a:r>
              <a:rPr lang="en-US" dirty="0" smtClean="0"/>
              <a:t>)⋯P(</a:t>
            </a:r>
            <a:r>
              <a:rPr lang="en-US" dirty="0" err="1" smtClean="0"/>
              <a:t>x</a:t>
            </a:r>
            <a:r>
              <a:rPr lang="en-US" baseline="-25000" dirty="0" err="1" smtClean="0"/>
              <a:t>n</a:t>
            </a:r>
            <a:r>
              <a:rPr lang="en-US" dirty="0" smtClean="0"/>
              <a:t> ∣c </a:t>
            </a:r>
            <a:r>
              <a:rPr lang="en-US" baseline="-25000" dirty="0" smtClean="0"/>
              <a:t>k</a:t>
            </a:r>
            <a:r>
              <a:rPr lang="en-US" dirty="0" smtClean="0"/>
              <a:t>)P(c</a:t>
            </a:r>
            <a:r>
              <a:rPr lang="en-US" baseline="-25000" dirty="0" smtClean="0"/>
              <a:t>k</a:t>
            </a:r>
            <a:r>
              <a:rPr lang="en-US" dirty="0" smtClean="0"/>
              <a:t>)</a:t>
            </a:r>
          </a:p>
          <a:p>
            <a:pPr lvl="1"/>
            <a:r>
              <a:rPr lang="en-US" dirty="0" smtClean="0"/>
              <a:t>for k = 1;:::;p. </a:t>
            </a:r>
          </a:p>
          <a:p>
            <a:r>
              <a:rPr lang="en-US" dirty="0" smtClean="0"/>
              <a:t>Step 4. Find j such </a:t>
            </a:r>
            <a:r>
              <a:rPr lang="en-US" dirty="0" err="1" smtClean="0"/>
              <a:t>q</a:t>
            </a:r>
            <a:r>
              <a:rPr lang="en-US" baseline="-25000" dirty="0" err="1" smtClean="0"/>
              <a:t>j</a:t>
            </a:r>
            <a:r>
              <a:rPr lang="en-US" dirty="0" smtClean="0"/>
              <a:t> = max{q</a:t>
            </a:r>
            <a:r>
              <a:rPr lang="en-US" baseline="-25000" dirty="0" smtClean="0"/>
              <a:t>1</a:t>
            </a:r>
            <a:r>
              <a:rPr lang="en-US" dirty="0" smtClean="0"/>
              <a:t>;q</a:t>
            </a:r>
            <a:r>
              <a:rPr lang="en-US" baseline="-25000" dirty="0" smtClean="0"/>
              <a:t>2</a:t>
            </a:r>
            <a:r>
              <a:rPr lang="en-US" dirty="0" smtClean="0"/>
              <a:t>;:::;q </a:t>
            </a:r>
            <a:r>
              <a:rPr lang="en-US" baseline="-25000" dirty="0" smtClean="0"/>
              <a:t>p</a:t>
            </a:r>
            <a:r>
              <a:rPr lang="en-US" dirty="0" smtClean="0"/>
              <a:t>}.</a:t>
            </a:r>
          </a:p>
          <a:p>
            <a:r>
              <a:rPr lang="en-US" dirty="0" smtClean="0"/>
              <a:t>Step 5. Assign the class label </a:t>
            </a:r>
            <a:r>
              <a:rPr lang="en-US" dirty="0" err="1" smtClean="0"/>
              <a:t>cj</a:t>
            </a:r>
            <a:r>
              <a:rPr lang="en-US" dirty="0" smtClean="0"/>
              <a:t> to the test instance X.</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a:t>
            </a:r>
            <a:br>
              <a:rPr lang="en-US" dirty="0" smtClean="0"/>
            </a:b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r>
              <a:rPr lang="en-US" dirty="0" smtClean="0"/>
              <a:t>Consider a training data set consisting of the fauna of the world. </a:t>
            </a:r>
          </a:p>
          <a:p>
            <a:r>
              <a:rPr lang="en-US" dirty="0" smtClean="0"/>
              <a:t>Each unit has three features named “Swim”, “Fly” and “Crawl”. </a:t>
            </a:r>
          </a:p>
          <a:p>
            <a:r>
              <a:rPr lang="en-US" dirty="0" smtClean="0"/>
              <a:t>Let the possible values of these features be as follows:</a:t>
            </a:r>
          </a:p>
          <a:p>
            <a:r>
              <a:rPr lang="en-US" dirty="0" smtClean="0"/>
              <a:t>Swim 	Fast, Slow, No </a:t>
            </a:r>
          </a:p>
          <a:p>
            <a:r>
              <a:rPr lang="en-US" dirty="0" smtClean="0"/>
              <a:t>Fly 		Long, Short, Rarely, No </a:t>
            </a:r>
          </a:p>
          <a:p>
            <a:r>
              <a:rPr lang="en-US" dirty="0" smtClean="0"/>
              <a:t>Crawl 	Yes, No</a:t>
            </a:r>
          </a:p>
          <a:p>
            <a:r>
              <a:rPr lang="en-US" dirty="0" smtClean="0"/>
              <a:t>For simplicity, each unit is </a:t>
            </a:r>
            <a:r>
              <a:rPr lang="en-US" dirty="0" err="1" smtClean="0"/>
              <a:t>classiﬁed</a:t>
            </a:r>
            <a:r>
              <a:rPr lang="en-US" dirty="0" smtClean="0"/>
              <a:t> as “Animal”, “Bird” or “Fish”. </a:t>
            </a:r>
          </a:p>
          <a:p>
            <a:r>
              <a:rPr lang="en-US" dirty="0" smtClean="0"/>
              <a:t>Use naive </a:t>
            </a:r>
            <a:r>
              <a:rPr lang="en-US" dirty="0" err="1" smtClean="0"/>
              <a:t>Bayes</a:t>
            </a:r>
            <a:r>
              <a:rPr lang="en-US" dirty="0" smtClean="0"/>
              <a:t> algorithm to classify a particular species if its features are (Slow, Rarely, No)?</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153400" cy="2743200"/>
          </a:xfrm>
        </p:spPr>
        <p:txBody>
          <a:bodyPr/>
          <a:lstStyle/>
          <a:p>
            <a:r>
              <a:rPr lang="en-US" dirty="0" smtClean="0"/>
              <a:t>	 	</a:t>
            </a:r>
          </a:p>
          <a:p>
            <a:endParaRPr lang="en-US" dirty="0"/>
          </a:p>
        </p:txBody>
      </p:sp>
      <p:graphicFrame>
        <p:nvGraphicFramePr>
          <p:cNvPr id="4" name="Table 3"/>
          <p:cNvGraphicFramePr>
            <a:graphicFrameLocks noGrp="1"/>
          </p:cNvGraphicFramePr>
          <p:nvPr/>
        </p:nvGraphicFramePr>
        <p:xfrm>
          <a:off x="228600" y="152399"/>
          <a:ext cx="8763000" cy="6505557"/>
        </p:xfrm>
        <a:graphic>
          <a:graphicData uri="http://schemas.openxmlformats.org/drawingml/2006/table">
            <a:tbl>
              <a:tblPr firstRow="1" bandRow="1">
                <a:tableStyleId>{5C22544A-7EE6-4342-B048-85BDC9FD1C3A}</a:tableStyleId>
              </a:tblPr>
              <a:tblGrid>
                <a:gridCol w="1752600"/>
                <a:gridCol w="1752600"/>
                <a:gridCol w="1752600"/>
                <a:gridCol w="1752600"/>
                <a:gridCol w="1752600"/>
              </a:tblGrid>
              <a:tr h="470460">
                <a:tc>
                  <a:txBody>
                    <a:bodyPr/>
                    <a:lstStyle/>
                    <a:p>
                      <a:r>
                        <a:rPr lang="en-US" sz="2400" dirty="0" smtClean="0"/>
                        <a:t>Sl. No. </a:t>
                      </a:r>
                      <a:endParaRPr lang="en-US" sz="2400" dirty="0"/>
                    </a:p>
                  </a:txBody>
                  <a:tcPr/>
                </a:tc>
                <a:tc>
                  <a:txBody>
                    <a:bodyPr/>
                    <a:lstStyle/>
                    <a:p>
                      <a:r>
                        <a:rPr lang="en-US" sz="2400" dirty="0" smtClean="0"/>
                        <a:t>Swim</a:t>
                      </a:r>
                      <a:endParaRPr lang="en-US" sz="2400" dirty="0"/>
                    </a:p>
                  </a:txBody>
                  <a:tcPr/>
                </a:tc>
                <a:tc>
                  <a:txBody>
                    <a:bodyPr/>
                    <a:lstStyle/>
                    <a:p>
                      <a:r>
                        <a:rPr lang="en-US" sz="2400" dirty="0" smtClean="0"/>
                        <a:t>Fly</a:t>
                      </a:r>
                      <a:endParaRPr lang="en-US" sz="2400" dirty="0"/>
                    </a:p>
                  </a:txBody>
                  <a:tcPr/>
                </a:tc>
                <a:tc>
                  <a:txBody>
                    <a:bodyPr/>
                    <a:lstStyle/>
                    <a:p>
                      <a:r>
                        <a:rPr lang="en-US" sz="2400" dirty="0" smtClean="0"/>
                        <a:t>Crawl</a:t>
                      </a:r>
                      <a:endParaRPr lang="en-US" sz="2400" dirty="0"/>
                    </a:p>
                  </a:txBody>
                  <a:tcPr/>
                </a:tc>
                <a:tc>
                  <a:txBody>
                    <a:bodyPr/>
                    <a:lstStyle/>
                    <a:p>
                      <a:r>
                        <a:rPr lang="en-US" sz="2400" dirty="0" smtClean="0"/>
                        <a:t>Class</a:t>
                      </a:r>
                      <a:endParaRPr lang="en-US" sz="2400" dirty="0"/>
                    </a:p>
                  </a:txBody>
                  <a:tcPr/>
                </a:tc>
              </a:tr>
              <a:tr h="470460">
                <a:tc>
                  <a:txBody>
                    <a:bodyPr/>
                    <a:lstStyle/>
                    <a:p>
                      <a:r>
                        <a:rPr lang="en-US" sz="2400" dirty="0" smtClean="0"/>
                        <a:t>1</a:t>
                      </a:r>
                      <a:endParaRPr lang="en-US" sz="2400" dirty="0"/>
                    </a:p>
                  </a:txBody>
                  <a:tcPr/>
                </a:tc>
                <a:tc>
                  <a:txBody>
                    <a:bodyPr/>
                    <a:lstStyle/>
                    <a:p>
                      <a:r>
                        <a:rPr lang="en-US" sz="2400" dirty="0" smtClean="0"/>
                        <a:t>Fast </a:t>
                      </a:r>
                      <a:endParaRPr lang="en-US" sz="2400" dirty="0"/>
                    </a:p>
                  </a:txBody>
                  <a:tcPr/>
                </a:tc>
                <a:tc>
                  <a:txBody>
                    <a:bodyPr/>
                    <a:lstStyle/>
                    <a:p>
                      <a:r>
                        <a:rPr lang="en-US" sz="2400" dirty="0" smtClean="0"/>
                        <a:t>No</a:t>
                      </a:r>
                      <a:endParaRPr lang="en-US" sz="2400" dirty="0"/>
                    </a:p>
                  </a:txBody>
                  <a:tcPr/>
                </a:tc>
                <a:tc>
                  <a:txBody>
                    <a:bodyPr/>
                    <a:lstStyle/>
                    <a:p>
                      <a:r>
                        <a:rPr lang="en-US" sz="2400" dirty="0" smtClean="0"/>
                        <a:t>No</a:t>
                      </a:r>
                      <a:endParaRPr lang="en-US" sz="2400" dirty="0"/>
                    </a:p>
                  </a:txBody>
                  <a:tcPr/>
                </a:tc>
                <a:tc>
                  <a:txBody>
                    <a:bodyPr/>
                    <a:lstStyle/>
                    <a:p>
                      <a:r>
                        <a:rPr lang="en-US" sz="2400" dirty="0" smtClean="0"/>
                        <a:t>Fish</a:t>
                      </a:r>
                      <a:endParaRPr lang="en-US" sz="2400" dirty="0"/>
                    </a:p>
                  </a:txBody>
                  <a:tcPr/>
                </a:tc>
              </a:tr>
              <a:tr h="470460">
                <a:tc>
                  <a:txBody>
                    <a:bodyPr/>
                    <a:lstStyle/>
                    <a:p>
                      <a:r>
                        <a:rPr lang="en-US" sz="2400" dirty="0" smtClean="0"/>
                        <a:t>2</a:t>
                      </a:r>
                      <a:endParaRPr lang="en-US" sz="2400" dirty="0"/>
                    </a:p>
                  </a:txBody>
                  <a:tcPr/>
                </a:tc>
                <a:tc>
                  <a:txBody>
                    <a:bodyPr/>
                    <a:lstStyle/>
                    <a:p>
                      <a:r>
                        <a:rPr lang="en-US" sz="2400" dirty="0" smtClean="0"/>
                        <a:t>Fast </a:t>
                      </a:r>
                      <a:endParaRPr lang="en-US" sz="2400" dirty="0"/>
                    </a:p>
                  </a:txBody>
                  <a:tcPr/>
                </a:tc>
                <a:tc>
                  <a:txBody>
                    <a:bodyPr/>
                    <a:lstStyle/>
                    <a:p>
                      <a:r>
                        <a:rPr lang="en-US" sz="2400" dirty="0" smtClean="0"/>
                        <a:t>No</a:t>
                      </a:r>
                      <a:endParaRPr lang="en-US" sz="2400" dirty="0"/>
                    </a:p>
                  </a:txBody>
                  <a:tcPr/>
                </a:tc>
                <a:tc>
                  <a:txBody>
                    <a:bodyPr/>
                    <a:lstStyle/>
                    <a:p>
                      <a:r>
                        <a:rPr lang="en-US" sz="2400" dirty="0" smtClean="0"/>
                        <a:t>Yes</a:t>
                      </a:r>
                      <a:endParaRPr lang="en-US" sz="2400" dirty="0"/>
                    </a:p>
                  </a:txBody>
                  <a:tcPr/>
                </a:tc>
                <a:tc>
                  <a:txBody>
                    <a:bodyPr/>
                    <a:lstStyle/>
                    <a:p>
                      <a:r>
                        <a:rPr lang="en-US" sz="2400" dirty="0" smtClean="0"/>
                        <a:t>Animal</a:t>
                      </a:r>
                      <a:endParaRPr lang="en-US" sz="2400" dirty="0"/>
                    </a:p>
                  </a:txBody>
                  <a:tcPr/>
                </a:tc>
              </a:tr>
              <a:tr h="470460">
                <a:tc>
                  <a:txBody>
                    <a:bodyPr/>
                    <a:lstStyle/>
                    <a:p>
                      <a:r>
                        <a:rPr lang="en-US" sz="2400" dirty="0" smtClean="0"/>
                        <a:t>3</a:t>
                      </a:r>
                      <a:endParaRPr lang="en-US" sz="2400" dirty="0"/>
                    </a:p>
                  </a:txBody>
                  <a:tcPr/>
                </a:tc>
                <a:tc>
                  <a:txBody>
                    <a:bodyPr/>
                    <a:lstStyle/>
                    <a:p>
                      <a:r>
                        <a:rPr lang="en-US" sz="2400" dirty="0" smtClean="0"/>
                        <a:t>Slow </a:t>
                      </a:r>
                      <a:endParaRPr lang="en-US" sz="2400" dirty="0"/>
                    </a:p>
                  </a:txBody>
                  <a:tcPr/>
                </a:tc>
                <a:tc>
                  <a:txBody>
                    <a:bodyPr/>
                    <a:lstStyle/>
                    <a:p>
                      <a:r>
                        <a:rPr lang="en-US" sz="2400" dirty="0" smtClean="0"/>
                        <a:t>No</a:t>
                      </a:r>
                      <a:endParaRPr lang="en-US" sz="2400" dirty="0"/>
                    </a:p>
                  </a:txBody>
                  <a:tcPr/>
                </a:tc>
                <a:tc>
                  <a:txBody>
                    <a:bodyPr/>
                    <a:lstStyle/>
                    <a:p>
                      <a:r>
                        <a:rPr lang="en-US" sz="2400" dirty="0" smtClean="0"/>
                        <a:t>No</a:t>
                      </a:r>
                      <a:endParaRPr lang="en-US" sz="2400" dirty="0"/>
                    </a:p>
                  </a:txBody>
                  <a:tcPr/>
                </a:tc>
                <a:tc>
                  <a:txBody>
                    <a:bodyPr/>
                    <a:lstStyle/>
                    <a:p>
                      <a:r>
                        <a:rPr lang="en-US" sz="2400" dirty="0" smtClean="0"/>
                        <a:t>Animal</a:t>
                      </a:r>
                      <a:endParaRPr lang="en-US" sz="2400" dirty="0"/>
                    </a:p>
                  </a:txBody>
                  <a:tcPr/>
                </a:tc>
              </a:tr>
              <a:tr h="470460">
                <a:tc>
                  <a:txBody>
                    <a:bodyPr/>
                    <a:lstStyle/>
                    <a:p>
                      <a:r>
                        <a:rPr lang="en-US" sz="2400" dirty="0" smtClean="0"/>
                        <a:t>4</a:t>
                      </a:r>
                      <a:endParaRPr lang="en-US" sz="2400" dirty="0"/>
                    </a:p>
                  </a:txBody>
                  <a:tcPr/>
                </a:tc>
                <a:tc>
                  <a:txBody>
                    <a:bodyPr/>
                    <a:lstStyle/>
                    <a:p>
                      <a:r>
                        <a:rPr lang="en-US" sz="2400" dirty="0" smtClean="0"/>
                        <a:t>Fast</a:t>
                      </a:r>
                      <a:endParaRPr lang="en-US" sz="2400" dirty="0"/>
                    </a:p>
                  </a:txBody>
                  <a:tcPr/>
                </a:tc>
                <a:tc>
                  <a:txBody>
                    <a:bodyPr/>
                    <a:lstStyle/>
                    <a:p>
                      <a:r>
                        <a:rPr lang="en-US" sz="2400" dirty="0" smtClean="0"/>
                        <a:t>No</a:t>
                      </a:r>
                      <a:endParaRPr lang="en-US" sz="2400" dirty="0"/>
                    </a:p>
                  </a:txBody>
                  <a:tcPr/>
                </a:tc>
                <a:tc>
                  <a:txBody>
                    <a:bodyPr/>
                    <a:lstStyle/>
                    <a:p>
                      <a:r>
                        <a:rPr lang="en-US" sz="2400" dirty="0" smtClean="0"/>
                        <a:t>No</a:t>
                      </a:r>
                      <a:endParaRPr lang="en-US" sz="2400" dirty="0"/>
                    </a:p>
                  </a:txBody>
                  <a:tcPr/>
                </a:tc>
                <a:tc>
                  <a:txBody>
                    <a:bodyPr/>
                    <a:lstStyle/>
                    <a:p>
                      <a:r>
                        <a:rPr lang="en-US" sz="2400" dirty="0" smtClean="0"/>
                        <a:t>Animal</a:t>
                      </a:r>
                      <a:endParaRPr lang="en-US" sz="2400" dirty="0"/>
                    </a:p>
                  </a:txBody>
                  <a:tcPr/>
                </a:tc>
              </a:tr>
              <a:tr h="470460">
                <a:tc>
                  <a:txBody>
                    <a:bodyPr/>
                    <a:lstStyle/>
                    <a:p>
                      <a:r>
                        <a:rPr lang="en-US" sz="2400" dirty="0" smtClean="0"/>
                        <a:t>5</a:t>
                      </a:r>
                      <a:endParaRPr lang="en-US" sz="2400" dirty="0"/>
                    </a:p>
                  </a:txBody>
                  <a:tcPr/>
                </a:tc>
                <a:tc>
                  <a:txBody>
                    <a:bodyPr/>
                    <a:lstStyle/>
                    <a:p>
                      <a:r>
                        <a:rPr lang="en-US" sz="2400" dirty="0" smtClean="0"/>
                        <a:t>No</a:t>
                      </a:r>
                      <a:endParaRPr lang="en-US" sz="2400" dirty="0"/>
                    </a:p>
                  </a:txBody>
                  <a:tcPr/>
                </a:tc>
                <a:tc>
                  <a:txBody>
                    <a:bodyPr/>
                    <a:lstStyle/>
                    <a:p>
                      <a:r>
                        <a:rPr lang="en-US" sz="2400" dirty="0" smtClean="0"/>
                        <a:t>Short</a:t>
                      </a:r>
                      <a:endParaRPr lang="en-US" sz="2400" dirty="0"/>
                    </a:p>
                  </a:txBody>
                  <a:tcPr/>
                </a:tc>
                <a:tc>
                  <a:txBody>
                    <a:bodyPr/>
                    <a:lstStyle/>
                    <a:p>
                      <a:r>
                        <a:rPr lang="en-US" sz="2400" dirty="0" smtClean="0"/>
                        <a:t>No</a:t>
                      </a:r>
                      <a:endParaRPr lang="en-US" sz="2400" dirty="0"/>
                    </a:p>
                  </a:txBody>
                  <a:tcPr/>
                </a:tc>
                <a:tc>
                  <a:txBody>
                    <a:bodyPr/>
                    <a:lstStyle/>
                    <a:p>
                      <a:r>
                        <a:rPr lang="en-US" sz="2400" dirty="0" smtClean="0"/>
                        <a:t>Bird</a:t>
                      </a:r>
                      <a:endParaRPr lang="en-US" sz="2400" dirty="0"/>
                    </a:p>
                  </a:txBody>
                  <a:tcPr/>
                </a:tc>
              </a:tr>
              <a:tr h="470460">
                <a:tc>
                  <a:txBody>
                    <a:bodyPr/>
                    <a:lstStyle/>
                    <a:p>
                      <a:r>
                        <a:rPr lang="en-US" sz="2400" dirty="0" smtClean="0"/>
                        <a:t>6</a:t>
                      </a:r>
                      <a:endParaRPr lang="en-US" sz="2400" dirty="0"/>
                    </a:p>
                  </a:txBody>
                  <a:tcPr/>
                </a:tc>
                <a:tc>
                  <a:txBody>
                    <a:bodyPr/>
                    <a:lstStyle/>
                    <a:p>
                      <a:r>
                        <a:rPr lang="en-US" sz="2400" dirty="0" smtClean="0"/>
                        <a:t>No</a:t>
                      </a:r>
                      <a:endParaRPr lang="en-US" sz="2400" dirty="0"/>
                    </a:p>
                  </a:txBody>
                  <a:tcPr/>
                </a:tc>
                <a:tc>
                  <a:txBody>
                    <a:bodyPr/>
                    <a:lstStyle/>
                    <a:p>
                      <a:r>
                        <a:rPr lang="en-US" sz="2400" dirty="0" smtClean="0"/>
                        <a:t>Short </a:t>
                      </a:r>
                      <a:endParaRPr lang="en-US" sz="2400" dirty="0"/>
                    </a:p>
                  </a:txBody>
                  <a:tcPr/>
                </a:tc>
                <a:tc>
                  <a:txBody>
                    <a:bodyPr/>
                    <a:lstStyle/>
                    <a:p>
                      <a:r>
                        <a:rPr lang="en-US" sz="2400" dirty="0" smtClean="0"/>
                        <a:t>No</a:t>
                      </a:r>
                      <a:endParaRPr lang="en-US" sz="2400" dirty="0"/>
                    </a:p>
                  </a:txBody>
                  <a:tcPr/>
                </a:tc>
                <a:tc>
                  <a:txBody>
                    <a:bodyPr/>
                    <a:lstStyle/>
                    <a:p>
                      <a:r>
                        <a:rPr lang="en-US" sz="2400" dirty="0" smtClean="0"/>
                        <a:t>Bird</a:t>
                      </a:r>
                      <a:endParaRPr lang="en-US" sz="2400" dirty="0"/>
                    </a:p>
                  </a:txBody>
                  <a:tcPr/>
                </a:tc>
              </a:tr>
              <a:tr h="470460">
                <a:tc>
                  <a:txBody>
                    <a:bodyPr/>
                    <a:lstStyle/>
                    <a:p>
                      <a:r>
                        <a:rPr lang="en-US" sz="2400" dirty="0" smtClean="0"/>
                        <a:t>7</a:t>
                      </a:r>
                      <a:endParaRPr lang="en-US" sz="2400" dirty="0"/>
                    </a:p>
                  </a:txBody>
                  <a:tcPr/>
                </a:tc>
                <a:tc>
                  <a:txBody>
                    <a:bodyPr/>
                    <a:lstStyle/>
                    <a:p>
                      <a:r>
                        <a:rPr lang="en-US" sz="2400" dirty="0" smtClean="0"/>
                        <a:t>No</a:t>
                      </a:r>
                      <a:endParaRPr lang="en-US" sz="2400" dirty="0"/>
                    </a:p>
                  </a:txBody>
                  <a:tcPr/>
                </a:tc>
                <a:tc>
                  <a:txBody>
                    <a:bodyPr/>
                    <a:lstStyle/>
                    <a:p>
                      <a:r>
                        <a:rPr lang="en-US" sz="2400" dirty="0" smtClean="0"/>
                        <a:t>Rarely</a:t>
                      </a:r>
                      <a:endParaRPr lang="en-US" sz="2400" dirty="0"/>
                    </a:p>
                  </a:txBody>
                  <a:tcPr/>
                </a:tc>
                <a:tc>
                  <a:txBody>
                    <a:bodyPr/>
                    <a:lstStyle/>
                    <a:p>
                      <a:r>
                        <a:rPr lang="en-US" sz="2400" dirty="0" smtClean="0"/>
                        <a:t>No</a:t>
                      </a:r>
                      <a:endParaRPr lang="en-US" sz="2400" dirty="0"/>
                    </a:p>
                  </a:txBody>
                  <a:tcPr/>
                </a:tc>
                <a:tc>
                  <a:txBody>
                    <a:bodyPr/>
                    <a:lstStyle/>
                    <a:p>
                      <a:r>
                        <a:rPr lang="en-US" sz="2400" dirty="0" smtClean="0"/>
                        <a:t>Animal</a:t>
                      </a:r>
                      <a:endParaRPr lang="en-US" sz="2400" dirty="0"/>
                    </a:p>
                  </a:txBody>
                  <a:tcPr/>
                </a:tc>
              </a:tr>
              <a:tr h="470460">
                <a:tc>
                  <a:txBody>
                    <a:bodyPr/>
                    <a:lstStyle/>
                    <a:p>
                      <a:r>
                        <a:rPr lang="en-US" sz="2400" dirty="0" smtClean="0"/>
                        <a:t> 8</a:t>
                      </a:r>
                      <a:endParaRPr lang="en-US" sz="2400" dirty="0"/>
                    </a:p>
                  </a:txBody>
                  <a:tcPr/>
                </a:tc>
                <a:tc>
                  <a:txBody>
                    <a:bodyPr/>
                    <a:lstStyle/>
                    <a:p>
                      <a:r>
                        <a:rPr lang="en-US" sz="2400" dirty="0" smtClean="0"/>
                        <a:t>Slow</a:t>
                      </a:r>
                      <a:endParaRPr lang="en-US" sz="2400" dirty="0"/>
                    </a:p>
                  </a:txBody>
                  <a:tcPr/>
                </a:tc>
                <a:tc>
                  <a:txBody>
                    <a:bodyPr/>
                    <a:lstStyle/>
                    <a:p>
                      <a:r>
                        <a:rPr lang="en-US" sz="2400" dirty="0" smtClean="0"/>
                        <a:t>No</a:t>
                      </a:r>
                      <a:endParaRPr lang="en-US" sz="2400" dirty="0"/>
                    </a:p>
                  </a:txBody>
                  <a:tcPr/>
                </a:tc>
                <a:tc>
                  <a:txBody>
                    <a:bodyPr/>
                    <a:lstStyle/>
                    <a:p>
                      <a:r>
                        <a:rPr lang="en-US" sz="2400" dirty="0" smtClean="0"/>
                        <a:t>Yes</a:t>
                      </a:r>
                      <a:endParaRPr lang="en-US" sz="2400" dirty="0"/>
                    </a:p>
                  </a:txBody>
                  <a:tcPr/>
                </a:tc>
                <a:tc>
                  <a:txBody>
                    <a:bodyPr/>
                    <a:lstStyle/>
                    <a:p>
                      <a:r>
                        <a:rPr lang="en-US" sz="2400" dirty="0" smtClean="0"/>
                        <a:t>Animal</a:t>
                      </a:r>
                      <a:endParaRPr lang="en-US" sz="2400" dirty="0"/>
                    </a:p>
                  </a:txBody>
                  <a:tcPr/>
                </a:tc>
              </a:tr>
              <a:tr h="470460">
                <a:tc>
                  <a:txBody>
                    <a:bodyPr/>
                    <a:lstStyle/>
                    <a:p>
                      <a:r>
                        <a:rPr lang="en-US" sz="2400" dirty="0" smtClean="0"/>
                        <a:t>9</a:t>
                      </a:r>
                      <a:endParaRPr lang="en-US" sz="2400" dirty="0"/>
                    </a:p>
                  </a:txBody>
                  <a:tcPr/>
                </a:tc>
                <a:tc>
                  <a:txBody>
                    <a:bodyPr/>
                    <a:lstStyle/>
                    <a:p>
                      <a:r>
                        <a:rPr lang="en-US" sz="2400" dirty="0" smtClean="0"/>
                        <a:t>Slow</a:t>
                      </a:r>
                      <a:endParaRPr lang="en-US" sz="2400" dirty="0"/>
                    </a:p>
                  </a:txBody>
                  <a:tcPr/>
                </a:tc>
                <a:tc>
                  <a:txBody>
                    <a:bodyPr/>
                    <a:lstStyle/>
                    <a:p>
                      <a:r>
                        <a:rPr lang="en-US" sz="2400" dirty="0" smtClean="0"/>
                        <a:t>No</a:t>
                      </a:r>
                      <a:endParaRPr lang="en-US" sz="2400" dirty="0"/>
                    </a:p>
                  </a:txBody>
                  <a:tcPr/>
                </a:tc>
                <a:tc>
                  <a:txBody>
                    <a:bodyPr/>
                    <a:lstStyle/>
                    <a:p>
                      <a:r>
                        <a:rPr lang="en-US" sz="2400" dirty="0" smtClean="0"/>
                        <a:t>No </a:t>
                      </a:r>
                      <a:endParaRPr lang="en-US" sz="2400" dirty="0"/>
                    </a:p>
                  </a:txBody>
                  <a:tcPr/>
                </a:tc>
                <a:tc>
                  <a:txBody>
                    <a:bodyPr/>
                    <a:lstStyle/>
                    <a:p>
                      <a:r>
                        <a:rPr lang="en-US" sz="2400" dirty="0" smtClean="0"/>
                        <a:t>Fish</a:t>
                      </a:r>
                      <a:endParaRPr lang="en-US" sz="2400" dirty="0"/>
                    </a:p>
                  </a:txBody>
                  <a:tcPr/>
                </a:tc>
              </a:tr>
              <a:tr h="507192">
                <a:tc>
                  <a:txBody>
                    <a:bodyPr/>
                    <a:lstStyle/>
                    <a:p>
                      <a:r>
                        <a:rPr lang="en-US" sz="2400" dirty="0" smtClean="0"/>
                        <a:t>10</a:t>
                      </a:r>
                      <a:endParaRPr lang="en-US" sz="2400" dirty="0"/>
                    </a:p>
                  </a:txBody>
                  <a:tcPr/>
                </a:tc>
                <a:tc>
                  <a:txBody>
                    <a:bodyPr/>
                    <a:lstStyle/>
                    <a:p>
                      <a:r>
                        <a:rPr lang="en-US" sz="2400" dirty="0" smtClean="0"/>
                        <a:t>Slow</a:t>
                      </a:r>
                      <a:endParaRPr lang="en-US" sz="2400" dirty="0"/>
                    </a:p>
                  </a:txBody>
                  <a:tcPr/>
                </a:tc>
                <a:tc>
                  <a:txBody>
                    <a:bodyPr/>
                    <a:lstStyle/>
                    <a:p>
                      <a:r>
                        <a:rPr lang="en-US" sz="2400" dirty="0" smtClean="0"/>
                        <a:t>No</a:t>
                      </a:r>
                      <a:endParaRPr lang="en-US" sz="2400" dirty="0"/>
                    </a:p>
                  </a:txBody>
                  <a:tcPr/>
                </a:tc>
                <a:tc>
                  <a:txBody>
                    <a:bodyPr/>
                    <a:lstStyle/>
                    <a:p>
                      <a:r>
                        <a:rPr lang="en-US" sz="2400" dirty="0" smtClean="0"/>
                        <a:t>Yes</a:t>
                      </a:r>
                      <a:endParaRPr lang="en-US" sz="2400" dirty="0"/>
                    </a:p>
                  </a:txBody>
                  <a:tcPr/>
                </a:tc>
                <a:tc>
                  <a:txBody>
                    <a:bodyPr/>
                    <a:lstStyle/>
                    <a:p>
                      <a:r>
                        <a:rPr lang="en-US" sz="2400" dirty="0" smtClean="0"/>
                        <a:t>Fish</a:t>
                      </a:r>
                      <a:endParaRPr lang="en-US" sz="2400" dirty="0"/>
                    </a:p>
                  </a:txBody>
                  <a:tcPr/>
                </a:tc>
              </a:tr>
              <a:tr h="470460">
                <a:tc>
                  <a:txBody>
                    <a:bodyPr/>
                    <a:lstStyle/>
                    <a:p>
                      <a:r>
                        <a:rPr lang="en-US" sz="2400" dirty="0" smtClean="0"/>
                        <a:t>11</a:t>
                      </a:r>
                      <a:endParaRPr lang="en-US" sz="2400" dirty="0"/>
                    </a:p>
                  </a:txBody>
                  <a:tcPr/>
                </a:tc>
                <a:tc>
                  <a:txBody>
                    <a:bodyPr/>
                    <a:lstStyle/>
                    <a:p>
                      <a:r>
                        <a:rPr lang="en-US" sz="2400" dirty="0" smtClean="0"/>
                        <a:t>No</a:t>
                      </a:r>
                      <a:endParaRPr lang="en-US" sz="2400" dirty="0"/>
                    </a:p>
                  </a:txBody>
                  <a:tcPr/>
                </a:tc>
                <a:tc>
                  <a:txBody>
                    <a:bodyPr/>
                    <a:lstStyle/>
                    <a:p>
                      <a:r>
                        <a:rPr lang="en-US" sz="2400" dirty="0" smtClean="0"/>
                        <a:t>Long</a:t>
                      </a:r>
                      <a:endParaRPr lang="en-US" sz="2400" dirty="0"/>
                    </a:p>
                  </a:txBody>
                  <a:tcPr/>
                </a:tc>
                <a:tc>
                  <a:txBody>
                    <a:bodyPr/>
                    <a:lstStyle/>
                    <a:p>
                      <a:r>
                        <a:rPr lang="en-US" sz="2400" dirty="0" smtClean="0"/>
                        <a:t>No </a:t>
                      </a:r>
                      <a:endParaRPr lang="en-US" sz="2400" dirty="0"/>
                    </a:p>
                  </a:txBody>
                  <a:tcPr/>
                </a:tc>
                <a:tc>
                  <a:txBody>
                    <a:bodyPr/>
                    <a:lstStyle/>
                    <a:p>
                      <a:r>
                        <a:rPr lang="en-US" sz="2400" dirty="0" smtClean="0"/>
                        <a:t> Bird </a:t>
                      </a:r>
                      <a:endParaRPr lang="en-US" sz="2400" dirty="0"/>
                    </a:p>
                  </a:txBody>
                  <a:tcPr/>
                </a:tc>
              </a:tr>
              <a:tr h="823305">
                <a:tc>
                  <a:txBody>
                    <a:bodyPr/>
                    <a:lstStyle/>
                    <a:p>
                      <a:r>
                        <a:rPr lang="en-US" sz="2400" dirty="0" smtClean="0"/>
                        <a:t>12</a:t>
                      </a:r>
                      <a:endParaRPr lang="en-US" sz="2400" dirty="0"/>
                    </a:p>
                  </a:txBody>
                  <a:tcPr/>
                </a:tc>
                <a:tc>
                  <a:txBody>
                    <a:bodyPr/>
                    <a:lstStyle/>
                    <a:p>
                      <a:r>
                        <a:rPr lang="en-US" sz="2400" dirty="0" smtClean="0"/>
                        <a:t>Fast</a:t>
                      </a:r>
                      <a:endParaRPr lang="en-US" sz="2400" dirty="0"/>
                    </a:p>
                  </a:txBody>
                  <a:tcPr/>
                </a:tc>
                <a:tc>
                  <a:txBody>
                    <a:bodyPr/>
                    <a:lstStyle/>
                    <a:p>
                      <a:r>
                        <a:rPr lang="en-US" sz="2400" dirty="0" smtClean="0"/>
                        <a:t>No</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 </a:t>
                      </a:r>
                    </a:p>
                    <a:p>
                      <a:endParaRPr lang="en-US" sz="2400" dirty="0"/>
                    </a:p>
                  </a:txBody>
                  <a:tcPr/>
                </a:tc>
                <a:tc>
                  <a:txBody>
                    <a:bodyPr/>
                    <a:lstStyle/>
                    <a:p>
                      <a:r>
                        <a:rPr lang="en-US" sz="2400" dirty="0" smtClean="0"/>
                        <a:t>Bird</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features are F1 = “Swim”; F2 = “Fly”; F3 = “Crawl”:</a:t>
            </a:r>
          </a:p>
          <a:p>
            <a:r>
              <a:rPr lang="en-US" dirty="0" smtClean="0"/>
              <a:t>The class labels are</a:t>
            </a:r>
          </a:p>
          <a:p>
            <a:r>
              <a:rPr lang="en-US" dirty="0" smtClean="0"/>
              <a:t>c1 = “Animal”; c2 = “ Bird”; c3 = “Fish”:</a:t>
            </a:r>
          </a:p>
          <a:p>
            <a:r>
              <a:rPr lang="en-US" dirty="0" smtClean="0"/>
              <a:t>The test instance is (Slow, Rarely, No) and so we have: x1 = “Slow”; x2 = “Rarely”; x3 = “No”:</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Statistical distribution of errors</a:t>
            </a:r>
            <a:endParaRPr lang="en-US" dirty="0"/>
          </a:p>
        </p:txBody>
      </p:sp>
      <p:sp>
        <p:nvSpPr>
          <p:cNvPr id="3" name="Content Placeholder 2"/>
          <p:cNvSpPr>
            <a:spLocks noGrp="1"/>
          </p:cNvSpPr>
          <p:nvPr>
            <p:ph sz="quarter" idx="1"/>
          </p:nvPr>
        </p:nvSpPr>
        <p:spPr/>
        <p:txBody>
          <a:bodyPr>
            <a:normAutofit/>
          </a:bodyPr>
          <a:lstStyle/>
          <a:p>
            <a:r>
              <a:rPr lang="en-US" dirty="0" smtClean="0"/>
              <a:t>We base our evaluation of the classification algorithm on the statistical distribution of these validation errors. </a:t>
            </a:r>
          </a:p>
          <a:p>
            <a:endParaRPr lang="en-US" dirty="0" smtClean="0"/>
          </a:p>
          <a:p>
            <a:r>
              <a:rPr lang="en-US" dirty="0" smtClean="0"/>
              <a:t>We can use this distribution for assessing the expected error rate of the classification algorithm for that problem, or compare it with the error rate distribution of some other classification algorithm. </a:t>
            </a:r>
          </a:p>
          <a:p>
            <a:endParaRPr lang="en-US" dirty="0" smtClean="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P(c1)= No. of records with class label “Animal” Total number of examples = 5/12 </a:t>
            </a:r>
          </a:p>
          <a:p>
            <a:r>
              <a:rPr lang="en-US" dirty="0" smtClean="0"/>
              <a:t>P(c2)= No. of records with class label “Bird” Total number of examples = 4/12 </a:t>
            </a:r>
          </a:p>
          <a:p>
            <a:r>
              <a:rPr lang="en-US" dirty="0" smtClean="0"/>
              <a:t>P(c3)= No of records with class label “Fish” Total number of examples = 3/12</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 Probabilities</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numeric features with naive </a:t>
            </a:r>
            <a:r>
              <a:rPr lang="en-US" dirty="0" err="1" smtClean="0"/>
              <a:t>Bayes</a:t>
            </a:r>
            <a:r>
              <a:rPr lang="en-US" dirty="0" smtClean="0"/>
              <a:t> algorithm</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naive </a:t>
            </a:r>
            <a:r>
              <a:rPr lang="en-US" dirty="0" err="1" smtClean="0"/>
              <a:t>Bayes</a:t>
            </a:r>
            <a:r>
              <a:rPr lang="en-US" dirty="0" smtClean="0"/>
              <a:t> algorithm can be applied to a data set only if the features are categorical. </a:t>
            </a:r>
          </a:p>
          <a:p>
            <a:r>
              <a:rPr lang="en-US" dirty="0" smtClean="0"/>
              <a:t>This is so because, the various probabilities are computed using the various frequencies and the frequencies can be counted only if each feature has a limited set of values.</a:t>
            </a:r>
          </a:p>
          <a:p>
            <a:r>
              <a:rPr lang="en-US" dirty="0" smtClean="0"/>
              <a:t> If a feature is numeric, it has to be </a:t>
            </a:r>
            <a:r>
              <a:rPr lang="en-US" dirty="0" err="1" smtClean="0"/>
              <a:t>discretized</a:t>
            </a:r>
            <a:r>
              <a:rPr lang="en-US" dirty="0" smtClean="0"/>
              <a:t> before applying the algorithm. </a:t>
            </a:r>
          </a:p>
          <a:p>
            <a:r>
              <a:rPr lang="en-US" dirty="0" smtClean="0"/>
              <a:t>The </a:t>
            </a:r>
            <a:r>
              <a:rPr lang="en-US" dirty="0" err="1" smtClean="0"/>
              <a:t>discretization</a:t>
            </a:r>
            <a:r>
              <a:rPr lang="en-US" dirty="0" smtClean="0"/>
              <a:t> is effected by putting the numeric values into categories known as bins.</a:t>
            </a:r>
          </a:p>
          <a:p>
            <a:r>
              <a:rPr lang="en-US" dirty="0" err="1" smtClean="0"/>
              <a:t>Becauseofthis</a:t>
            </a:r>
            <a:r>
              <a:rPr lang="en-US" dirty="0" smtClean="0"/>
              <a:t> </a:t>
            </a:r>
            <a:r>
              <a:rPr lang="en-US" dirty="0" err="1" smtClean="0"/>
              <a:t>discretization</a:t>
            </a:r>
            <a:r>
              <a:rPr lang="en-US" dirty="0" smtClean="0"/>
              <a:t> is also known as binning. </a:t>
            </a:r>
          </a:p>
          <a:p>
            <a:r>
              <a:rPr lang="en-US" dirty="0" smtClean="0"/>
              <a:t>This is ideal when there are large amounts of data. </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numeric features with naive </a:t>
            </a:r>
            <a:r>
              <a:rPr lang="en-US" dirty="0" err="1" smtClean="0"/>
              <a:t>Bayes</a:t>
            </a:r>
            <a:r>
              <a:rPr lang="en-US" dirty="0" smtClean="0"/>
              <a:t> algorithm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There are several different ways to </a:t>
            </a:r>
            <a:r>
              <a:rPr lang="en-US" dirty="0" err="1" smtClean="0"/>
              <a:t>discretize</a:t>
            </a:r>
            <a:r>
              <a:rPr lang="en-US" dirty="0" smtClean="0"/>
              <a:t> a numeric feature.</a:t>
            </a:r>
          </a:p>
          <a:p>
            <a:r>
              <a:rPr lang="en-US" dirty="0" smtClean="0"/>
              <a:t>1. If there are natural categories or cut points in the distribution of values, use these cut points to create the bins. For example, let the data consists of records of times when certain activities were carried out.</a:t>
            </a:r>
          </a:p>
          <a:p>
            <a:endParaRPr lang="en-GB" dirty="0" smtClean="0"/>
          </a:p>
          <a:p>
            <a:r>
              <a:rPr lang="en-US" dirty="0" smtClean="0"/>
              <a:t>2. If there are no obvious cut points, we may </a:t>
            </a:r>
            <a:r>
              <a:rPr lang="en-US" dirty="0" err="1" smtClean="0"/>
              <a:t>discretize</a:t>
            </a:r>
            <a:r>
              <a:rPr lang="en-US" dirty="0" smtClean="0"/>
              <a:t> the feature using </a:t>
            </a:r>
            <a:r>
              <a:rPr lang="en-US" dirty="0" err="1" smtClean="0"/>
              <a:t>quantiles</a:t>
            </a:r>
            <a:r>
              <a:rPr lang="en-US" dirty="0" smtClean="0"/>
              <a:t>. We may divide the data into three bins with </a:t>
            </a:r>
            <a:r>
              <a:rPr lang="en-US" dirty="0" err="1" smtClean="0"/>
              <a:t>tertiles</a:t>
            </a:r>
            <a:r>
              <a:rPr lang="en-US" dirty="0" smtClean="0"/>
              <a:t>, four bins with quartiles, or </a:t>
            </a:r>
            <a:r>
              <a:rPr lang="en-US" dirty="0" err="1" smtClean="0"/>
              <a:t>ﬁve</a:t>
            </a:r>
            <a:r>
              <a:rPr lang="en-US" dirty="0" smtClean="0"/>
              <a:t> bins with quintiles, etc</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answer questions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What is cross-validation in machine learning?</a:t>
            </a:r>
          </a:p>
          <a:p>
            <a:r>
              <a:rPr lang="en-US" dirty="0" smtClean="0"/>
              <a:t>What is meant by 5 × 2 cross-validation?</a:t>
            </a:r>
          </a:p>
          <a:p>
            <a:r>
              <a:rPr lang="en-US" dirty="0" smtClean="0"/>
              <a:t>What is meant by leave-one-out cross validation?</a:t>
            </a:r>
          </a:p>
          <a:p>
            <a:r>
              <a:rPr lang="en-US" dirty="0" smtClean="0"/>
              <a:t>What is meant by the confusion matrix of a binary classification problem.</a:t>
            </a:r>
          </a:p>
          <a:p>
            <a:r>
              <a:rPr lang="en-US" dirty="0" smtClean="0"/>
              <a:t>Define the following terms: precision, recall, sensitivity, specificity.</a:t>
            </a:r>
          </a:p>
          <a:p>
            <a:r>
              <a:rPr lang="en-US" dirty="0" smtClean="0"/>
              <a:t>What is ROC curve in machine learning?</a:t>
            </a:r>
          </a:p>
          <a:p>
            <a:r>
              <a:rPr lang="en-US" dirty="0" smtClean="0"/>
              <a:t>What are true positive rates and false positive rates in machine learning?</a:t>
            </a:r>
          </a:p>
          <a:p>
            <a:r>
              <a:rPr lang="en-US" dirty="0" smtClean="0"/>
              <a:t>What is AUC in relation to ROC curves?</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answer questions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What are the assumptions under the naive </a:t>
            </a:r>
            <a:r>
              <a:rPr lang="en-US" dirty="0" err="1" smtClean="0"/>
              <a:t>Bayes</a:t>
            </a:r>
            <a:r>
              <a:rPr lang="en-US" dirty="0" smtClean="0"/>
              <a:t> algorithm?</a:t>
            </a:r>
          </a:p>
          <a:p>
            <a:r>
              <a:rPr lang="en-US" dirty="0" smtClean="0"/>
              <a:t>Why is naive </a:t>
            </a:r>
            <a:r>
              <a:rPr lang="en-US" dirty="0" err="1" smtClean="0"/>
              <a:t>Bayes</a:t>
            </a:r>
            <a:r>
              <a:rPr lang="en-US" dirty="0" smtClean="0"/>
              <a:t> algorithm “naive”?</a:t>
            </a:r>
          </a:p>
          <a:p>
            <a:r>
              <a:rPr lang="en-US" dirty="0" smtClean="0"/>
              <a:t> Given an instance X of a feature vector and a class label ck, explain how </a:t>
            </a:r>
            <a:r>
              <a:rPr lang="en-US" dirty="0" err="1" smtClean="0"/>
              <a:t>Bayes</a:t>
            </a:r>
            <a:r>
              <a:rPr lang="en-US" dirty="0" smtClean="0"/>
              <a:t> theorem is used to compute the probability P(ck ∣X).</a:t>
            </a:r>
          </a:p>
          <a:p>
            <a:r>
              <a:rPr lang="en-US" dirty="0" smtClean="0"/>
              <a:t> What does a naive </a:t>
            </a:r>
            <a:r>
              <a:rPr lang="en-US" dirty="0" err="1" smtClean="0"/>
              <a:t>Bayes</a:t>
            </a:r>
            <a:r>
              <a:rPr lang="en-US" dirty="0" smtClean="0"/>
              <a:t> </a:t>
            </a:r>
            <a:r>
              <a:rPr lang="en-US" dirty="0" err="1" smtClean="0"/>
              <a:t>classiﬁer</a:t>
            </a:r>
            <a:r>
              <a:rPr lang="en-US" dirty="0" smtClean="0"/>
              <a:t> do?</a:t>
            </a:r>
          </a:p>
          <a:p>
            <a:r>
              <a:rPr lang="en-US" dirty="0" smtClean="0"/>
              <a:t> What is naive </a:t>
            </a:r>
            <a:r>
              <a:rPr lang="en-US" dirty="0" err="1" smtClean="0"/>
              <a:t>Bayes</a:t>
            </a:r>
            <a:r>
              <a:rPr lang="en-US" dirty="0" smtClean="0"/>
              <a:t> used for?</a:t>
            </a:r>
          </a:p>
          <a:p>
            <a:r>
              <a:rPr lang="en-US" dirty="0" smtClean="0"/>
              <a:t> Is naive </a:t>
            </a:r>
            <a:r>
              <a:rPr lang="en-US" dirty="0" err="1" smtClean="0"/>
              <a:t>Bayes</a:t>
            </a:r>
            <a:r>
              <a:rPr lang="en-US" dirty="0" smtClean="0"/>
              <a:t> supervised or unsupervised? Why?</a:t>
            </a:r>
          </a:p>
          <a:p>
            <a:r>
              <a:rPr lang="en-US" dirty="0" smtClean="0"/>
              <a:t> What is meant by the likelihood of a random sample taken from population?</a:t>
            </a:r>
          </a:p>
          <a:p>
            <a:r>
              <a:rPr lang="en-US" dirty="0" smtClean="0"/>
              <a:t> How do we use numeric features in naive </a:t>
            </a:r>
            <a:r>
              <a:rPr lang="en-US" dirty="0" err="1" smtClean="0"/>
              <a:t>Bayes</a:t>
            </a:r>
            <a:r>
              <a:rPr lang="en-US" dirty="0" smtClean="0"/>
              <a:t> algorithm?</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answer questions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10000"/>
          </a:bodyPr>
          <a:lstStyle/>
          <a:p>
            <a:r>
              <a:rPr lang="en-US" dirty="0" smtClean="0"/>
              <a:t>Explain cross-validation in machine learning. Explain the different types of cross-validations.</a:t>
            </a:r>
          </a:p>
          <a:p>
            <a:r>
              <a:rPr lang="en-US" dirty="0" smtClean="0"/>
              <a:t>What is meant by true positives etc.? What is meant by confusion matrix of a binary classification problem? Explain how this can be extended to multi-class problems.</a:t>
            </a:r>
          </a:p>
          <a:p>
            <a:r>
              <a:rPr lang="en-US" dirty="0" smtClean="0"/>
              <a:t>What are ROC space and ROC curve in machine learning? In ROC space, which points correspond to perfect prediction, always positive prediction and always negative prediction? Why?</a:t>
            </a:r>
          </a:p>
          <a:p>
            <a:r>
              <a:rPr lang="en-US" dirty="0" smtClean="0"/>
              <a:t>Consider a two-class classification problem of predicting whether a photograph contains a man or a woman. Suppose we have a test dataset of 10 records with expected outcomes and a set of predictions from our classification algorithm.</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answer questions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GB" dirty="0" smtClean="0"/>
              <a:t> 				Expected		Predicted</a:t>
            </a:r>
            <a:endParaRPr lang="en-US" dirty="0" smtClean="0"/>
          </a:p>
          <a:p>
            <a:pPr>
              <a:buNone/>
            </a:pPr>
            <a:r>
              <a:rPr lang="en-US" dirty="0" smtClean="0"/>
              <a:t>	1 			man 			woman</a:t>
            </a:r>
          </a:p>
          <a:p>
            <a:pPr>
              <a:buNone/>
            </a:pPr>
            <a:r>
              <a:rPr lang="en-US" dirty="0" smtClean="0"/>
              <a:t>	2			man			</a:t>
            </a:r>
            <a:r>
              <a:rPr lang="en-US" dirty="0" err="1" smtClean="0"/>
              <a:t>man</a:t>
            </a:r>
            <a:r>
              <a:rPr lang="en-US" dirty="0" smtClean="0"/>
              <a:t> </a:t>
            </a:r>
          </a:p>
          <a:p>
            <a:pPr>
              <a:buNone/>
            </a:pPr>
            <a:r>
              <a:rPr lang="en-US" dirty="0" smtClean="0"/>
              <a:t>	3 			woman 			</a:t>
            </a:r>
            <a:r>
              <a:rPr lang="en-US" dirty="0" err="1" smtClean="0"/>
              <a:t>woman</a:t>
            </a:r>
            <a:r>
              <a:rPr lang="en-US" dirty="0" smtClean="0"/>
              <a:t> </a:t>
            </a:r>
          </a:p>
          <a:p>
            <a:pPr>
              <a:buNone/>
            </a:pPr>
            <a:r>
              <a:rPr lang="en-US" dirty="0" smtClean="0"/>
              <a:t>	4 			man 			</a:t>
            </a:r>
            <a:r>
              <a:rPr lang="en-US" dirty="0" err="1" smtClean="0"/>
              <a:t>man</a:t>
            </a:r>
            <a:r>
              <a:rPr lang="en-US" dirty="0" smtClean="0"/>
              <a:t> </a:t>
            </a:r>
          </a:p>
          <a:p>
            <a:pPr>
              <a:buNone/>
            </a:pPr>
            <a:r>
              <a:rPr lang="en-US" dirty="0" smtClean="0"/>
              <a:t>	5 			woman 			man 	</a:t>
            </a:r>
          </a:p>
          <a:p>
            <a:pPr>
              <a:buNone/>
            </a:pPr>
            <a:r>
              <a:rPr lang="en-US" dirty="0" smtClean="0"/>
              <a:t>	6 			woman 			</a:t>
            </a:r>
            <a:r>
              <a:rPr lang="en-US" dirty="0" err="1" smtClean="0"/>
              <a:t>woman</a:t>
            </a:r>
            <a:r>
              <a:rPr lang="en-US" dirty="0" smtClean="0"/>
              <a:t> </a:t>
            </a:r>
          </a:p>
          <a:p>
            <a:pPr>
              <a:buNone/>
            </a:pPr>
            <a:r>
              <a:rPr lang="en-US" dirty="0" smtClean="0"/>
              <a:t>	7 			woman 			</a:t>
            </a:r>
            <a:r>
              <a:rPr lang="en-US" dirty="0" err="1" smtClean="0"/>
              <a:t>woman</a:t>
            </a:r>
            <a:r>
              <a:rPr lang="en-US" dirty="0" smtClean="0"/>
              <a:t> </a:t>
            </a:r>
          </a:p>
          <a:p>
            <a:pPr>
              <a:buNone/>
            </a:pPr>
            <a:r>
              <a:rPr lang="en-US" dirty="0" smtClean="0"/>
              <a:t>	8 			man 			</a:t>
            </a:r>
            <a:r>
              <a:rPr lang="en-US" dirty="0" err="1" smtClean="0"/>
              <a:t>man</a:t>
            </a:r>
            <a:r>
              <a:rPr lang="en-US" dirty="0" smtClean="0"/>
              <a:t> </a:t>
            </a:r>
          </a:p>
          <a:p>
            <a:pPr>
              <a:buNone/>
            </a:pPr>
            <a:r>
              <a:rPr lang="en-US" dirty="0" smtClean="0"/>
              <a:t>	9 			man 			woman </a:t>
            </a:r>
          </a:p>
          <a:p>
            <a:pPr>
              <a:buNone/>
            </a:pPr>
            <a:r>
              <a:rPr lang="en-US" dirty="0" smtClean="0"/>
              <a:t>	10 			woman 			</a:t>
            </a:r>
            <a:r>
              <a:rPr lang="en-US" dirty="0" err="1" smtClean="0"/>
              <a:t>woman</a:t>
            </a:r>
            <a:r>
              <a:rPr lang="en-US" dirty="0" smtClean="0"/>
              <a:t> </a:t>
            </a:r>
          </a:p>
          <a:p>
            <a:pPr marL="514350" indent="-514350">
              <a:buAutoNum type="alphaLcParenBoth"/>
            </a:pPr>
            <a:r>
              <a:rPr lang="en-US" dirty="0" smtClean="0"/>
              <a:t>Compute the confusion matrix for the data. </a:t>
            </a:r>
          </a:p>
          <a:p>
            <a:pPr marL="514350" indent="-514350">
              <a:buAutoNum type="alphaLcParenBoth"/>
            </a:pPr>
            <a:r>
              <a:rPr lang="en-US" dirty="0" smtClean="0"/>
              <a:t>Compute the accuracy, precision, recall, sensitivity and specificity of the data. </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answer questions</a:t>
            </a:r>
            <a:endParaRPr lang="en-US" dirty="0"/>
          </a:p>
        </p:txBody>
      </p:sp>
      <p:sp>
        <p:nvSpPr>
          <p:cNvPr id="3" name="Content Placeholder 2"/>
          <p:cNvSpPr>
            <a:spLocks noGrp="1"/>
          </p:cNvSpPr>
          <p:nvPr>
            <p:ph sz="quarter" idx="1"/>
          </p:nvPr>
        </p:nvSpPr>
        <p:spPr/>
        <p:txBody>
          <a:bodyPr/>
          <a:lstStyle/>
          <a:p>
            <a:r>
              <a:rPr lang="en-US" dirty="0" smtClean="0"/>
              <a:t>Suppose 10000 patients get tested for flu; out of them, 9000 are actually healthy and 1000 are actually sick. For the sick people, a test was positive for 620 and negative for 380. For the healthy people, the same test was positive for 180 and negative for 8820. Construct a confusion matrix for the data and compute the accuracy, precision and recall for the data.</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answer questions</a:t>
            </a:r>
            <a:endParaRPr lang="en-US" dirty="0"/>
          </a:p>
        </p:txBody>
      </p:sp>
      <p:sp>
        <p:nvSpPr>
          <p:cNvPr id="3" name="Content Placeholder 2"/>
          <p:cNvSpPr>
            <a:spLocks noGrp="1"/>
          </p:cNvSpPr>
          <p:nvPr>
            <p:ph sz="quarter" idx="1"/>
          </p:nvPr>
        </p:nvSpPr>
        <p:spPr>
          <a:xfrm>
            <a:off x="228600" y="1600200"/>
            <a:ext cx="8686800" cy="4495800"/>
          </a:xfrm>
        </p:spPr>
        <p:txBody>
          <a:bodyPr>
            <a:normAutofit fontScale="92500" lnSpcReduction="20000"/>
          </a:bodyPr>
          <a:lstStyle/>
          <a:p>
            <a:r>
              <a:rPr lang="en-US" dirty="0" smtClean="0"/>
              <a:t>Given the following data, construct the ROC curve of the data. Compute the AUC. </a:t>
            </a:r>
          </a:p>
          <a:p>
            <a:pPr>
              <a:buNone/>
            </a:pPr>
            <a:r>
              <a:rPr lang="en-US" dirty="0" smtClean="0"/>
              <a:t>Threshold	 	TP	 	TN	 	FP 	FN </a:t>
            </a:r>
          </a:p>
          <a:p>
            <a:pPr>
              <a:buNone/>
            </a:pPr>
            <a:r>
              <a:rPr lang="en-US" dirty="0" smtClean="0"/>
              <a:t>1 				0 		25 		0 	29 </a:t>
            </a:r>
          </a:p>
          <a:p>
            <a:pPr>
              <a:buNone/>
            </a:pPr>
            <a:r>
              <a:rPr lang="en-US" dirty="0" smtClean="0"/>
              <a:t>2 				7		 25		 0 	22 </a:t>
            </a:r>
          </a:p>
          <a:p>
            <a:pPr marL="514350" indent="-514350">
              <a:buNone/>
            </a:pPr>
            <a:r>
              <a:rPr lang="en-US" dirty="0" smtClean="0"/>
              <a:t>3				18 		24		 1	 11 </a:t>
            </a:r>
          </a:p>
          <a:p>
            <a:pPr marL="514350" indent="-514350">
              <a:buNone/>
            </a:pPr>
            <a:r>
              <a:rPr lang="en-US" dirty="0" smtClean="0"/>
              <a:t>4 				26		 20		 5	 3 </a:t>
            </a:r>
          </a:p>
          <a:p>
            <a:pPr marL="514350" indent="-514350">
              <a:buNone/>
            </a:pPr>
            <a:r>
              <a:rPr lang="en-US" dirty="0" smtClean="0"/>
              <a:t>5 				29		 11		 14	 0 </a:t>
            </a:r>
          </a:p>
          <a:p>
            <a:pPr marL="514350" indent="-514350">
              <a:buNone/>
            </a:pPr>
            <a:r>
              <a:rPr lang="en-US" dirty="0" smtClean="0"/>
              <a:t>6 				29		 0		 25	 0 </a:t>
            </a:r>
          </a:p>
          <a:p>
            <a:pPr marL="514350" indent="-514350">
              <a:buNone/>
            </a:pPr>
            <a:r>
              <a:rPr lang="en-US" dirty="0" smtClean="0"/>
              <a:t>7 				29		 0		 25	 0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No-free lunch theorem</a:t>
            </a:r>
            <a:endParaRPr lang="en-US" dirty="0"/>
          </a:p>
        </p:txBody>
      </p:sp>
      <p:sp>
        <p:nvSpPr>
          <p:cNvPr id="3" name="Content Placeholder 2"/>
          <p:cNvSpPr>
            <a:spLocks noGrp="1"/>
          </p:cNvSpPr>
          <p:nvPr>
            <p:ph sz="quarter" idx="1"/>
          </p:nvPr>
        </p:nvSpPr>
        <p:spPr>
          <a:xfrm>
            <a:off x="228600" y="1600200"/>
            <a:ext cx="8537448" cy="5257800"/>
          </a:xfrm>
        </p:spPr>
        <p:txBody>
          <a:bodyPr>
            <a:normAutofit fontScale="92500" lnSpcReduction="20000"/>
          </a:bodyPr>
          <a:lstStyle/>
          <a:p>
            <a:r>
              <a:rPr lang="en-US" dirty="0" smtClean="0"/>
              <a:t>Whatever conclusion we draw from our analysis is conditioned on the dataset we are given. </a:t>
            </a:r>
          </a:p>
          <a:p>
            <a:endParaRPr lang="en-US" dirty="0" smtClean="0"/>
          </a:p>
          <a:p>
            <a:r>
              <a:rPr lang="en-US" dirty="0" smtClean="0"/>
              <a:t>We are not comparing classification algorithms in a domain-independent way but on some particular application. </a:t>
            </a:r>
          </a:p>
          <a:p>
            <a:endParaRPr lang="en-US" dirty="0" smtClean="0"/>
          </a:p>
          <a:p>
            <a:r>
              <a:rPr lang="en-US" dirty="0" smtClean="0"/>
              <a:t>We are not saying anything about the expected error-rate of a learning algorithm, or comparing one learning algorithm with another algorithm, in general. </a:t>
            </a:r>
          </a:p>
          <a:p>
            <a:endParaRPr lang="en-US" dirty="0" smtClean="0"/>
          </a:p>
          <a:p>
            <a:r>
              <a:rPr lang="en-US" u="sng" dirty="0" smtClean="0"/>
              <a:t>Any result we have is only true for the particular application. </a:t>
            </a:r>
          </a:p>
          <a:p>
            <a:endParaRPr lang="en-US" dirty="0" smtClean="0"/>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answer questions</a:t>
            </a:r>
            <a:endParaRPr lang="en-US" dirty="0"/>
          </a:p>
        </p:txBody>
      </p:sp>
      <p:sp>
        <p:nvSpPr>
          <p:cNvPr id="3" name="Content Placeholder 2"/>
          <p:cNvSpPr>
            <a:spLocks noGrp="1"/>
          </p:cNvSpPr>
          <p:nvPr>
            <p:ph sz="quarter" idx="1"/>
          </p:nvPr>
        </p:nvSpPr>
        <p:spPr/>
        <p:txBody>
          <a:bodyPr>
            <a:normAutofit/>
          </a:bodyPr>
          <a:lstStyle/>
          <a:p>
            <a:r>
              <a:rPr lang="en-US" dirty="0" smtClean="0"/>
              <a:t>Given the following hypothetical data at various cut-off points of mid-arm circumference of mid-arm circumference to detect low birth-weight construct the ROC curve for the data.</a:t>
            </a:r>
          </a:p>
          <a:p>
            <a:endParaRPr lang="en-US" dirty="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answer questions</a:t>
            </a:r>
            <a:endParaRPr lang="en-US" dirty="0"/>
          </a:p>
        </p:txBody>
      </p:sp>
      <p:sp>
        <p:nvSpPr>
          <p:cNvPr id="3" name="Content Placeholder 2"/>
          <p:cNvSpPr>
            <a:spLocks noGrp="1"/>
          </p:cNvSpPr>
          <p:nvPr>
            <p:ph sz="quarter" idx="1"/>
          </p:nvPr>
        </p:nvSpPr>
        <p:spPr>
          <a:xfrm>
            <a:off x="0" y="1600200"/>
            <a:ext cx="9144000" cy="4800600"/>
          </a:xfrm>
        </p:spPr>
        <p:txBody>
          <a:bodyPr>
            <a:normAutofit fontScale="77500" lnSpcReduction="20000"/>
          </a:bodyPr>
          <a:lstStyle/>
          <a:p>
            <a:pPr>
              <a:buNone/>
            </a:pPr>
            <a:r>
              <a:rPr lang="en-US" dirty="0" smtClean="0"/>
              <a:t>Mid-arm circumference 		Normal birth-weight 	Low birth-weight </a:t>
            </a:r>
          </a:p>
          <a:p>
            <a:pPr>
              <a:buNone/>
            </a:pPr>
            <a:r>
              <a:rPr lang="en-US" dirty="0" smtClean="0"/>
              <a:t>(cm) 				TP				 TN </a:t>
            </a:r>
          </a:p>
          <a:p>
            <a:pPr>
              <a:buNone/>
            </a:pPr>
            <a:r>
              <a:rPr lang="en-US" dirty="0" smtClean="0"/>
              <a:t>≤ 8.3				 13				 867 </a:t>
            </a:r>
          </a:p>
          <a:p>
            <a:pPr>
              <a:buNone/>
            </a:pPr>
            <a:r>
              <a:rPr lang="en-US" dirty="0" smtClean="0"/>
              <a:t>≤ 8.4 				24				 844 </a:t>
            </a:r>
          </a:p>
          <a:p>
            <a:pPr>
              <a:buNone/>
            </a:pPr>
            <a:r>
              <a:rPr lang="en-US" dirty="0" smtClean="0"/>
              <a:t>≤ 8.5				 73				 826</a:t>
            </a:r>
          </a:p>
          <a:p>
            <a:pPr>
              <a:buNone/>
            </a:pPr>
            <a:r>
              <a:rPr lang="en-US" dirty="0" smtClean="0"/>
              <a:t> ≤ 8.6				 90				 800</a:t>
            </a:r>
          </a:p>
          <a:p>
            <a:pPr>
              <a:buNone/>
            </a:pPr>
            <a:r>
              <a:rPr lang="en-US" dirty="0" smtClean="0"/>
              <a:t> ≤ 8.7			 	113				 783 </a:t>
            </a:r>
          </a:p>
          <a:p>
            <a:pPr>
              <a:buNone/>
            </a:pPr>
            <a:r>
              <a:rPr lang="en-US" dirty="0" smtClean="0"/>
              <a:t>≤ 8.8				 119 				735</a:t>
            </a:r>
          </a:p>
          <a:p>
            <a:pPr>
              <a:buNone/>
            </a:pPr>
            <a:r>
              <a:rPr lang="en-US" dirty="0" smtClean="0"/>
              <a:t> ≤ 8.9 				121 				626 </a:t>
            </a:r>
          </a:p>
          <a:p>
            <a:pPr>
              <a:buNone/>
            </a:pPr>
            <a:r>
              <a:rPr lang="en-US" dirty="0" smtClean="0"/>
              <a:t>≤ 9.0 				125 				505 </a:t>
            </a:r>
          </a:p>
          <a:p>
            <a:pPr>
              <a:buNone/>
            </a:pPr>
            <a:r>
              <a:rPr lang="en-US" dirty="0" smtClean="0"/>
              <a:t>≤ 9.1 				127				 435 </a:t>
            </a:r>
          </a:p>
          <a:p>
            <a:pPr>
              <a:buNone/>
            </a:pPr>
            <a:r>
              <a:rPr lang="en-US" dirty="0" smtClean="0"/>
              <a:t>≤ 9.2 and above 		130 				0</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answer questions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State </a:t>
            </a:r>
            <a:r>
              <a:rPr lang="en-US" dirty="0" err="1" smtClean="0"/>
              <a:t>Bayes</a:t>
            </a:r>
            <a:r>
              <a:rPr lang="en-US" dirty="0" smtClean="0"/>
              <a:t> theorem and illustrate it with an example.</a:t>
            </a:r>
          </a:p>
          <a:p>
            <a:r>
              <a:rPr lang="en-US" dirty="0" smtClean="0"/>
              <a:t>Explain naive </a:t>
            </a:r>
            <a:r>
              <a:rPr lang="en-US" dirty="0" err="1" smtClean="0"/>
              <a:t>Bayes</a:t>
            </a:r>
            <a:r>
              <a:rPr lang="en-US" dirty="0" smtClean="0"/>
              <a:t> algorithm.</a:t>
            </a:r>
          </a:p>
          <a:p>
            <a:r>
              <a:rPr lang="en-US" dirty="0" smtClean="0"/>
              <a:t> Explain the general MLE method for estimating the parameters of a probability distribution.</a:t>
            </a:r>
          </a:p>
          <a:p>
            <a:r>
              <a:rPr lang="en-US" dirty="0" smtClean="0"/>
              <a:t> Find the ML estimate for the parameter p in the binomial distribution whose probability function is f(x)=(n x )</a:t>
            </a:r>
            <a:r>
              <a:rPr lang="en-US" dirty="0" err="1" smtClean="0"/>
              <a:t>px</a:t>
            </a:r>
            <a:r>
              <a:rPr lang="en-US" dirty="0" smtClean="0"/>
              <a:t>(1−p)n−x; x = 0;1;2;:::;n</a:t>
            </a:r>
          </a:p>
          <a:p>
            <a:r>
              <a:rPr lang="en-US" dirty="0" smtClean="0"/>
              <a:t>Compute the ML estimate for the parameter in the Poisson distribution whose probability function is f(x)= e−  x </a:t>
            </a:r>
            <a:r>
              <a:rPr lang="en-US" dirty="0" err="1" smtClean="0"/>
              <a:t>x</a:t>
            </a:r>
            <a:r>
              <a:rPr lang="en-US" dirty="0" smtClean="0"/>
              <a:t>! ; x = 0;1;2;::: </a:t>
            </a:r>
          </a:p>
          <a:p>
            <a:r>
              <a:rPr lang="en-US" dirty="0" smtClean="0"/>
              <a:t>Find the ML estimate of the parameter p in the geometric distribution </a:t>
            </a:r>
            <a:r>
              <a:rPr lang="en-US" dirty="0" err="1" smtClean="0"/>
              <a:t>deﬁned</a:t>
            </a:r>
            <a:r>
              <a:rPr lang="en-US" dirty="0" smtClean="0"/>
              <a:t> by the probability mass function f(x)=(1−p)</a:t>
            </a:r>
            <a:r>
              <a:rPr lang="en-US" dirty="0" err="1" smtClean="0"/>
              <a:t>px</a:t>
            </a:r>
            <a:r>
              <a:rPr lang="en-US" dirty="0" smtClean="0"/>
              <a:t>; x = 1;2;3;:::</a:t>
            </a:r>
          </a:p>
          <a:p>
            <a:endParaRPr lang="en-GB" dirty="0" smtClean="0"/>
          </a:p>
          <a:p>
            <a:endParaRPr lang="en-GB" dirty="0" smtClean="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Use naive </a:t>
            </a:r>
            <a:r>
              <a:rPr lang="en-US" dirty="0" err="1" smtClean="0"/>
              <a:t>Bayes</a:t>
            </a:r>
            <a:r>
              <a:rPr lang="en-US" dirty="0" smtClean="0"/>
              <a:t> algorithm to determine whether a red domestic SUV car is a stolen car or not using the following data:</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Based on the following data determine the gender of a person having height 6 ft., weight 130 lbs. and foot size 8 in. (use naive </a:t>
            </a:r>
            <a:r>
              <a:rPr lang="en-US" dirty="0" err="1" smtClean="0"/>
              <a:t>Bayes</a:t>
            </a:r>
            <a:r>
              <a:rPr lang="en-US" dirty="0" smtClean="0"/>
              <a:t> algorithm).</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Given the following data on a certain set of patients seen by a doctor, can the doctor conclude that a person having chills, fever, mild headache and without running nose has the </a:t>
            </a:r>
            <a:r>
              <a:rPr lang="en-US" dirty="0" err="1" smtClean="0"/>
              <a:t>ﬂu</a:t>
            </a: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1102</TotalTime>
  <Words>5856</Words>
  <Application>Microsoft Office PowerPoint</Application>
  <PresentationFormat>On-screen Show (4:3)</PresentationFormat>
  <Paragraphs>731</Paragraphs>
  <Slides>95</Slides>
  <Notes>1</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Median</vt:lpstr>
      <vt:lpstr>Module 3</vt:lpstr>
      <vt:lpstr>Module 3</vt:lpstr>
      <vt:lpstr>Evaluation of classifiers</vt:lpstr>
      <vt:lpstr>Methods of evaluation</vt:lpstr>
      <vt:lpstr>Need for multiple validation sets</vt:lpstr>
      <vt:lpstr>Need for multiple validation sets</vt:lpstr>
      <vt:lpstr>Statistical distribution of errors</vt:lpstr>
      <vt:lpstr>Statistical distribution of errors</vt:lpstr>
      <vt:lpstr>No-free lunch theorem</vt:lpstr>
      <vt:lpstr>No-free lunch theorem</vt:lpstr>
      <vt:lpstr>Other factors</vt:lpstr>
      <vt:lpstr>Cross-validation</vt:lpstr>
      <vt:lpstr>Cross-validation</vt:lpstr>
      <vt:lpstr>Cross-validation</vt:lpstr>
      <vt:lpstr>K-fold cross-validation</vt:lpstr>
      <vt:lpstr>K-fold cross-validation</vt:lpstr>
      <vt:lpstr>Leave-one-out cross-validation</vt:lpstr>
      <vt:lpstr>5 × 2 cross-validation</vt:lpstr>
      <vt:lpstr>5 × 2 cross-validation</vt:lpstr>
      <vt:lpstr>5 × 2 cross-validation</vt:lpstr>
      <vt:lpstr>Bootstrapping </vt:lpstr>
      <vt:lpstr>Example  </vt:lpstr>
      <vt:lpstr>Bootstrapping in machine learning</vt:lpstr>
      <vt:lpstr>Measuring error</vt:lpstr>
      <vt:lpstr>Measuring error</vt:lpstr>
      <vt:lpstr>Confusion matrix</vt:lpstr>
      <vt:lpstr>Confusion matrix</vt:lpstr>
      <vt:lpstr>Two-class datasets</vt:lpstr>
      <vt:lpstr>Two-class datasets</vt:lpstr>
      <vt:lpstr>Multiclass datasets - Example</vt:lpstr>
      <vt:lpstr>Multiclass datasets</vt:lpstr>
      <vt:lpstr>Precision and recall</vt:lpstr>
      <vt:lpstr>Problem 1</vt:lpstr>
      <vt:lpstr>Problem 1</vt:lpstr>
      <vt:lpstr>Problem 2</vt:lpstr>
      <vt:lpstr>Problem 2</vt:lpstr>
      <vt:lpstr>Problem 3</vt:lpstr>
      <vt:lpstr>Problem 3</vt:lpstr>
      <vt:lpstr>Problem 3</vt:lpstr>
      <vt:lpstr>Other measures of performance</vt:lpstr>
      <vt:lpstr>Receiver Operating Characteristic (ROC)</vt:lpstr>
      <vt:lpstr>TPR and FPR</vt:lpstr>
      <vt:lpstr>ROC space</vt:lpstr>
      <vt:lpstr>ROC space</vt:lpstr>
      <vt:lpstr>Slide 45</vt:lpstr>
      <vt:lpstr>Special points in ROC space</vt:lpstr>
      <vt:lpstr>Special points in ROC space</vt:lpstr>
      <vt:lpstr>Special points in ROC space</vt:lpstr>
      <vt:lpstr>Special points in ROC space</vt:lpstr>
      <vt:lpstr>ROC curve</vt:lpstr>
      <vt:lpstr>ROC curve</vt:lpstr>
      <vt:lpstr>Slide 52</vt:lpstr>
      <vt:lpstr>Area under the ROC curve (AUC)</vt:lpstr>
      <vt:lpstr>Slide 54</vt:lpstr>
      <vt:lpstr>Bayesian classiﬁer and ML estimation</vt:lpstr>
      <vt:lpstr>Bayesian probability</vt:lpstr>
      <vt:lpstr>Conditional probability</vt:lpstr>
      <vt:lpstr>Independent events</vt:lpstr>
      <vt:lpstr>Bayes’ theorem</vt:lpstr>
      <vt:lpstr>Bayes Theorem </vt:lpstr>
      <vt:lpstr>Bayes’ theorem</vt:lpstr>
      <vt:lpstr>Generalisation </vt:lpstr>
      <vt:lpstr>Problem 1</vt:lpstr>
      <vt:lpstr>Problem 1</vt:lpstr>
      <vt:lpstr>Problem 2</vt:lpstr>
      <vt:lpstr>Problem 2</vt:lpstr>
      <vt:lpstr>Problem 3</vt:lpstr>
      <vt:lpstr>Problem 3</vt:lpstr>
      <vt:lpstr>Naive Bayes algorithm-Assumption</vt:lpstr>
      <vt:lpstr>Naive Bayes algorithm</vt:lpstr>
      <vt:lpstr>Naive Bayes algorithm</vt:lpstr>
      <vt:lpstr>Naive Bayes algorithm</vt:lpstr>
      <vt:lpstr>Computation of probabilities</vt:lpstr>
      <vt:lpstr>Computation of probabilities</vt:lpstr>
      <vt:lpstr>The Naive Bayes Algorithm: </vt:lpstr>
      <vt:lpstr>The Naive Bayes Algorithm: </vt:lpstr>
      <vt:lpstr>Problem </vt:lpstr>
      <vt:lpstr>Slide 78</vt:lpstr>
      <vt:lpstr>Slide 79</vt:lpstr>
      <vt:lpstr>Slide 80</vt:lpstr>
      <vt:lpstr>Condition Probabilities</vt:lpstr>
      <vt:lpstr>Using numeric features with naive Bayes algorithm </vt:lpstr>
      <vt:lpstr>Using numeric features with naive Bayes algorithm</vt:lpstr>
      <vt:lpstr>Short answer questions</vt:lpstr>
      <vt:lpstr>Short answer questions</vt:lpstr>
      <vt:lpstr>Long answer questions</vt:lpstr>
      <vt:lpstr>Long answer questions</vt:lpstr>
      <vt:lpstr>Long answer questions</vt:lpstr>
      <vt:lpstr>Long answer questions</vt:lpstr>
      <vt:lpstr>Long answer questions</vt:lpstr>
      <vt:lpstr>Long answer questions</vt:lpstr>
      <vt:lpstr>Long answer questions</vt:lpstr>
      <vt:lpstr>Slide 93</vt:lpstr>
      <vt:lpstr>Slide 94</vt:lpstr>
      <vt:lpstr>Slide 95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Anju</dc:creator>
  <cp:lastModifiedBy>Windows User</cp:lastModifiedBy>
  <cp:revision>152</cp:revision>
  <dcterms:created xsi:type="dcterms:W3CDTF">2006-08-16T00:00:00Z</dcterms:created>
  <dcterms:modified xsi:type="dcterms:W3CDTF">2019-10-09T23:38:13Z</dcterms:modified>
</cp:coreProperties>
</file>