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9" r:id="rId7"/>
    <p:sldId id="260" r:id="rId8"/>
    <p:sldId id="261"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6/5/2023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6/5/2023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FD5A4-E400-3005-A800-DB01D809ED00}"/>
              </a:ext>
            </a:extLst>
          </p:cNvPr>
          <p:cNvSpPr>
            <a:spLocks noGrp="1"/>
          </p:cNvSpPr>
          <p:nvPr>
            <p:ph idx="1"/>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5D65831-232F-BEDE-E231-7965699C229C}"/>
                  </a:ext>
                </a:extLst>
              </p:cNvPr>
              <p:cNvGraphicFramePr>
                <a:graphicFrameLocks noGrp="1"/>
              </p:cNvGraphicFramePr>
              <p:nvPr>
                <p:extLst>
                  <p:ext uri="{D42A27DB-BD31-4B8C-83A1-F6EECF244321}">
                    <p14:modId xmlns:p14="http://schemas.microsoft.com/office/powerpoint/2010/main" val="1544583235"/>
                  </p:ext>
                </p:extLst>
              </p:nvPr>
            </p:nvGraphicFramePr>
            <p:xfrm>
              <a:off x="348343" y="1059815"/>
              <a:ext cx="11436220" cy="5574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05D65831-232F-BEDE-E231-7965699C229C}"/>
                  </a:ext>
                </a:extLst>
              </p:cNvPr>
              <p:cNvPicPr>
                <a:picLocks noGrp="1" noRot="1" noChangeAspect="1" noMove="1" noResize="1" noEditPoints="1" noAdjustHandles="1" noChangeArrowheads="1" noChangeShapeType="1"/>
              </p:cNvPicPr>
              <p:nvPr/>
            </p:nvPicPr>
            <p:blipFill>
              <a:blip r:embed="rId3"/>
              <a:stretch>
                <a:fillRect/>
              </a:stretch>
            </p:blipFill>
            <p:spPr>
              <a:xfrm>
                <a:off x="348343" y="1059815"/>
                <a:ext cx="11436220" cy="5574250"/>
              </a:xfrm>
              <a:prstGeom prst="rect">
                <a:avLst/>
              </a:prstGeom>
            </p:spPr>
          </p:pic>
        </mc:Fallback>
      </mc:AlternateContent>
      <p:sp>
        <p:nvSpPr>
          <p:cNvPr id="7" name="Add-in_Banner">
            <a:extLst>
              <a:ext uri="{FF2B5EF4-FFF2-40B4-BE49-F238E27FC236}">
                <a16:creationId xmlns:a16="http://schemas.microsoft.com/office/drawing/2014/main" id="{DE217B99-59A0-42BC-1D49-D9A94386F22C}"/>
              </a:ext>
            </a:extLst>
          </p:cNvPr>
          <p:cNvSpPr txBox="1">
            <a:spLocks/>
          </p:cNvSpPr>
          <p:nvPr/>
        </p:nvSpPr>
        <p:spPr>
          <a:xfrm>
            <a:off x="-23132" y="22393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8" name="Add-in_Icon" descr="Icon for Microsoft Power BI.">
            <a:extLst>
              <a:ext uri="{FF2B5EF4-FFF2-40B4-BE49-F238E27FC236}">
                <a16:creationId xmlns:a16="http://schemas.microsoft.com/office/drawing/2014/main" id="{F2FFCF6D-4414-6FFA-59A2-426498BE8535}"/>
              </a:ext>
            </a:extLst>
          </p:cNvPr>
          <p:cNvPicPr/>
          <p:nvPr/>
        </p:nvPicPr>
        <p:blipFill>
          <a:blip r:embed="rId4"/>
          <a:stretch>
            <a:fillRect/>
          </a:stretch>
        </p:blipFill>
        <p:spPr bwMode="auto">
          <a:xfrm>
            <a:off x="914400" y="384632"/>
            <a:ext cx="291465" cy="291465"/>
          </a:xfrm>
          <a:prstGeom prst="rect">
            <a:avLst/>
          </a:prstGeom>
          <a:noFill/>
        </p:spPr>
      </p:pic>
    </p:spTree>
    <p:extLst>
      <p:ext uri="{BB962C8B-B14F-4D97-AF65-F5344CB8AC3E}">
        <p14:creationId xmlns:p14="http://schemas.microsoft.com/office/powerpoint/2010/main" val="17144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5DD8-B873-6E45-7591-29996ED21108}"/>
              </a:ext>
            </a:extLst>
          </p:cNvPr>
          <p:cNvSpPr>
            <a:spLocks noGrp="1"/>
          </p:cNvSpPr>
          <p:nvPr>
            <p:ph type="title"/>
          </p:nvPr>
        </p:nvSpPr>
        <p:spPr>
          <a:xfrm>
            <a:off x="538065" y="159851"/>
            <a:ext cx="10515600" cy="1325563"/>
          </a:xfrm>
        </p:spPr>
        <p:txBody>
          <a:bodyPr/>
          <a:lstStyle/>
          <a:p>
            <a:r>
              <a:rPr lang="en-IN" b="1" dirty="0">
                <a:latin typeface="Times New Roman" panose="02020603050405020304" pitchFamily="18" charset="0"/>
                <a:cs typeface="Times New Roman" panose="02020603050405020304" pitchFamily="18" charset="0"/>
              </a:rPr>
              <a:t>Data </a:t>
            </a:r>
            <a:r>
              <a:rPr lang="en-IN" b="1" dirty="0" err="1">
                <a:latin typeface="Times New Roman" panose="02020603050405020304" pitchFamily="18" charset="0"/>
                <a:cs typeface="Times New Roman" panose="02020603050405020304" pitchFamily="18" charset="0"/>
              </a:rPr>
              <a:t>StoryTelling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7D4F8C-3E70-3801-4D19-C77595DEDEE2}"/>
              </a:ext>
            </a:extLst>
          </p:cNvPr>
          <p:cNvSpPr>
            <a:spLocks noGrp="1"/>
          </p:cNvSpPr>
          <p:nvPr>
            <p:ph idx="1"/>
          </p:nvPr>
        </p:nvSpPr>
        <p:spPr>
          <a:xfrm>
            <a:off x="541177" y="1343608"/>
            <a:ext cx="11112758" cy="5019869"/>
          </a:xfrm>
        </p:spPr>
        <p:txBody>
          <a:bodyPr>
            <a:noAutofit/>
          </a:bodyPr>
          <a:lstStyle/>
          <a:p>
            <a:r>
              <a:rPr lang="en-US" sz="2000" dirty="0">
                <a:solidFill>
                  <a:srgbClr val="374151"/>
                </a:solidFill>
                <a:latin typeface="Times New Roman" panose="02020603050405020304" pitchFamily="18" charset="0"/>
                <a:cs typeface="Times New Roman" panose="02020603050405020304" pitchFamily="18" charset="0"/>
              </a:rPr>
              <a:t>I</a:t>
            </a:r>
            <a:r>
              <a:rPr lang="en-US" sz="2000" b="0" i="0" dirty="0">
                <a:solidFill>
                  <a:srgbClr val="374151"/>
                </a:solidFill>
                <a:effectLst/>
                <a:latin typeface="Times New Roman" panose="02020603050405020304" pitchFamily="18" charset="0"/>
                <a:cs typeface="Times New Roman" panose="02020603050405020304" pitchFamily="18" charset="0"/>
              </a:rPr>
              <a:t>n the world of retail, there existed a dataset filled with valuable insights waiting to be discovered. Let's embark on a data storytelling journey through the columns of this dataset to unveil the secrets hidden within.</a:t>
            </a:r>
          </a:p>
          <a:p>
            <a:r>
              <a:rPr lang="en-US" sz="2000" b="0" i="0" dirty="0">
                <a:solidFill>
                  <a:srgbClr val="374151"/>
                </a:solidFill>
                <a:effectLst/>
                <a:latin typeface="Times New Roman" panose="02020603050405020304" pitchFamily="18" charset="0"/>
                <a:cs typeface="Times New Roman" panose="02020603050405020304" pitchFamily="18" charset="0"/>
              </a:rPr>
              <a:t>Our story begins with the "Invoice ID" column, which acts as a unique identifier for each transaction. It allows us to track and analyze the purchasing behavior of our customers. As we delve deeper, we encounter the "Branch" and "City" columns, revealing the geographical locations where our stores are situated. By understanding the distribution of branches across different cities, we can identify trends and preferences unique to each region.</a:t>
            </a:r>
          </a:p>
          <a:p>
            <a:r>
              <a:rPr lang="en-US" sz="2000" b="0" i="0" dirty="0">
                <a:solidFill>
                  <a:srgbClr val="374151"/>
                </a:solidFill>
                <a:effectLst/>
                <a:latin typeface="Times New Roman" panose="02020603050405020304" pitchFamily="18" charset="0"/>
                <a:cs typeface="Times New Roman" panose="02020603050405020304" pitchFamily="18" charset="0"/>
              </a:rPr>
              <a:t>Moving forward, we stumble upon the "Customer" column, shedding light on the individuals who bring life to our business. We can segment our customer base, analyze their buying patterns, and personalize our marketing strategies accordingly. Exploring the "Gender" column offers insights into the demographics of our customers, allowing us to target specific audiences effectively.</a:t>
            </a:r>
          </a:p>
          <a:p>
            <a:r>
              <a:rPr lang="en-US" sz="2000" b="0" i="0" dirty="0">
                <a:solidFill>
                  <a:srgbClr val="374151"/>
                </a:solidFill>
                <a:effectLst/>
                <a:latin typeface="Times New Roman" panose="02020603050405020304" pitchFamily="18" charset="0"/>
                <a:cs typeface="Times New Roman" panose="02020603050405020304" pitchFamily="18" charset="0"/>
              </a:rPr>
              <a:t>Next, we encounter the "Product" column, which showcases the diverse range of items we offer. By examining the popularity of different products, we can optimize inventory management and identify opportunities for growth. The "Unit Price" and "Quantity" columns enable us to analyze revenue and sales volumes, guiding us in making informed pricing and stocking decisions.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10F0B-9C6E-2DAE-73B9-1C8C12774055}"/>
              </a:ext>
            </a:extLst>
          </p:cNvPr>
          <p:cNvSpPr>
            <a:spLocks noGrp="1"/>
          </p:cNvSpPr>
          <p:nvPr>
            <p:ph idx="1"/>
          </p:nvPr>
        </p:nvSpPr>
        <p:spPr>
          <a:xfrm>
            <a:off x="587829" y="382555"/>
            <a:ext cx="10765971" cy="5794408"/>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As our journey continues, we stumble upon the "Tax 5%" and "Total" columns, highlighting the financial aspects of each transaction. By understanding the tax implications and the total revenue generated, we can evaluate profitability and make strategic financial decisions.</a:t>
            </a:r>
          </a:p>
          <a:p>
            <a:pPr algn="l"/>
            <a:r>
              <a:rPr lang="en-US" sz="2000" b="0" i="0" dirty="0">
                <a:solidFill>
                  <a:srgbClr val="374151"/>
                </a:solidFill>
                <a:effectLst/>
                <a:latin typeface="Times New Roman" panose="02020603050405020304" pitchFamily="18" charset="0"/>
                <a:cs typeface="Times New Roman" panose="02020603050405020304" pitchFamily="18" charset="0"/>
              </a:rPr>
              <a:t>The "Date" and "Time" columns introduce us to the temporal dimension of our data. Analyzing sales trends across different time periods allows us to identify seasonality patterns, plan promotions, and optimize resource allocation. The "Payment" column reveals the preferred modes of payment used by our customers, guiding us in providing convenient payment options.</a:t>
            </a:r>
          </a:p>
          <a:p>
            <a:pPr algn="l"/>
            <a:r>
              <a:rPr lang="en-US" sz="2000" b="0" i="0" dirty="0">
                <a:solidFill>
                  <a:srgbClr val="374151"/>
                </a:solidFill>
                <a:effectLst/>
                <a:latin typeface="Times New Roman" panose="02020603050405020304" pitchFamily="18" charset="0"/>
                <a:cs typeface="Times New Roman" panose="02020603050405020304" pitchFamily="18" charset="0"/>
              </a:rPr>
              <a:t>Delving further, we uncover the "COGS" (Cost of Goods Sold) and "Gross Margin" columns. These financial indicators provide us with insights into the profitability of our products. By understanding the cost structure and calculating the gross margin, we can assess the efficiency of our operations and make informed decisions to maximize profitability.</a:t>
            </a:r>
          </a:p>
          <a:p>
            <a:pPr algn="l"/>
            <a:r>
              <a:rPr lang="en-US" sz="2000" b="0" i="0" dirty="0">
                <a:solidFill>
                  <a:srgbClr val="374151"/>
                </a:solidFill>
                <a:effectLst/>
                <a:latin typeface="Times New Roman" panose="02020603050405020304" pitchFamily="18" charset="0"/>
                <a:cs typeface="Times New Roman" panose="02020603050405020304" pitchFamily="18" charset="0"/>
              </a:rPr>
              <a:t>The "Gross Income" column serves as a key performance indicator, representing the total profit generated from sales. Analyzing the trends and fluctuations in gross income allows us to monitor business growth and identify opportunities for improvement.</a:t>
            </a:r>
          </a:p>
          <a:p>
            <a:pPr algn="l"/>
            <a:r>
              <a:rPr lang="en-US" sz="2000" b="0" i="0" dirty="0">
                <a:solidFill>
                  <a:srgbClr val="374151"/>
                </a:solidFill>
                <a:effectLst/>
                <a:latin typeface="Times New Roman" panose="02020603050405020304" pitchFamily="18" charset="0"/>
                <a:cs typeface="Times New Roman" panose="02020603050405020304" pitchFamily="18" charset="0"/>
              </a:rPr>
              <a:t>Lastly, we encounter the "Rating" column, capturing the feedback and satisfaction levels of our customers. By examining customer ratings, we gain insights into the quality of our products and services. Understanding customer sentiments empowers us to enhance customer experiences and foster loyalty.</a:t>
            </a:r>
          </a:p>
          <a:p>
            <a:endParaRPr lang="en-IN" sz="2000" dirty="0"/>
          </a:p>
        </p:txBody>
      </p:sp>
    </p:spTree>
    <p:extLst>
      <p:ext uri="{BB962C8B-B14F-4D97-AF65-F5344CB8AC3E}">
        <p14:creationId xmlns:p14="http://schemas.microsoft.com/office/powerpoint/2010/main" val="108829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5E8E3-2B64-4D98-9B53-CEDCDA051B85}"/>
              </a:ext>
            </a:extLst>
          </p:cNvPr>
          <p:cNvSpPr>
            <a:spLocks noGrp="1"/>
          </p:cNvSpPr>
          <p:nvPr>
            <p:ph idx="1"/>
          </p:nvPr>
        </p:nvSpPr>
        <p:spPr>
          <a:xfrm>
            <a:off x="354563" y="363894"/>
            <a:ext cx="10999237" cy="5813069"/>
          </a:xfrm>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Throughout our data storytelling journey, we discover that analyzing the dataset's columns - such as invoice ID, branch, city, customer, gender, product, unit price, quantity, tax 5%, total, date, time, payment, COGS, gross margin, gross income, rating, and quarter - uncovers a wealth of knowledge. Armed with these insights, we can make data-driven decisions, optimize operations, and create tailored strategies that drive business success. The power of data storytelling allows us to transform raw data into a compelling narrative, enabling us to unleash the true potential of our business.</a:t>
            </a:r>
          </a:p>
          <a:p>
            <a:endParaRPr lang="en-IN" dirty="0"/>
          </a:p>
        </p:txBody>
      </p:sp>
    </p:spTree>
    <p:extLst>
      <p:ext uri="{BB962C8B-B14F-4D97-AF65-F5344CB8AC3E}">
        <p14:creationId xmlns:p14="http://schemas.microsoft.com/office/powerpoint/2010/main" val="2769490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601bfc33-3709-46a0-bb23-ff7b24ec7691}">
  <we:reference id="WA200003233" version="2.0.0.3" store="en-US" storeType="OMEX"/>
  <we:alternateReferences/>
  <we:properties>
    <we:property name="Microsoft.Office.CampaignId" value="&quot;none&quot;"/>
    <we:property name="reportUrl" value="&quot;/groups/me/reports/cf38eeb0-2505-4a99-a0bf-9c35141dd2cf/ReportSection?bookmarkGuid=5dd59df7-65ef-4114-af0a-5e154dfe60f5&amp;bookmarkUsage=1&amp;ctid=34c6a16f-5c98-4f1c-9e10-5b1d293bf1d4&amp;fromEntryPoint=export&quot;"/>
    <we:property name="reportState" value="&quot;CONNECTED&quot;"/>
    <we:property name="reportEmbeddedTime" value="&quot;2023-06-05T03:06:33.162Z&quot;"/>
    <we:property name="creatorSessionId" value="&quot;b533b33a-beae-4905-b247-e4f14b161269&quot;"/>
    <we:property name="creatorUserId" value="&quot;100320029FD6126C&quot;"/>
    <we:property name="creatorTenantId" value="&quot;34c6a16f-5c98-4f1c-9e10-5b1d293bf1d4&quot;"/>
    <we:property name="reportName" value="&quot;Visualization&quot;"/>
    <we:property name="isFiltersActionButtonVisible" value="true"/>
    <we:property name="initialStateBookmark" value="&quot;H4sIAAAAAAAAA+1YS3PaMBD+KxmfmY5kY7BzA0p6SPOYpJNLh8ms5TVxIiyPLFNohv/etQwZIIX00trNhAvSatn99vGthZ+dOC1yCctLmKFz6gyVepqBfjrhTsfJ1rKrq/OLwc35/eXgYkxilZtUZYVz+uwY0FM0d2lRgqwskPD7pOOAlNcwrXYJyAI7To66UBnI9CfWynRkdImrjoOLXCoNlclbAwYrs3NSpz355p888gjCpHO8RWFq6Q3mSpvNvuMU9cpC2j0jQZJKQ/aqZbQcL3JNGJ83sZ3Zw6gX+cj8Pg9d8IC5QeBV8ZtlXumMCNVU6VSAdCxejUWxNj5SspzZ1XhHfqtKLfAGE3uUmdQsyVJRUiKq9KK5L0BSglaUgWutSGwVhhoy8WClD+rHSCO5jp1TvursIXYTL+xzAO4FEYQcBWOsEcSjsjBqhvrEun4buIBIAA8FDxMWsJhzLsJGgNMyLoU5kWn2O9wTksxtq45UZoCU6hYK4p7nRTG4gF7YwyjkUXi4yxoIC5YzzMyriFhViTWcQTynNiPpPpbBdKpxChvmjP8V0LMyW9PVP4a7eSIy2xdFmk3lepDZcWVX32qQQhIjUGM8BD16AG2qiRk90jyqmoN+rXSMeri0/fE51ZtB5Xb2kLeiGKvJZvqS9uPWmF3Xog7jr6GZrKojngS8j8wNXeHFYa/rcR63iXNfMKOStp9yWzjfJeNqRP8N6Q6VoxHOvYCpKdd3eeJ1WZL0Ge8GLAEQvTZR7vi1o3XMew33g4DNE/CNqjTCw31MNR27gc97vZCLbtz1ujFzfTdqEx2PXqZbx8ZXaD/I2DwZjxelmXvoLqSailEoQsZclzHfFRj6LOCtejIe7JyWkXAL51H6vduGP5SARlr9BUzd5F4U+YJx5qNPf7aSkB43ojJ4tBAGFyZSi93c28+2xKGH29S+5VOlKXIQeA1EryqmvMaTotWj1gS6k8brta6+v6ZU6dr1HcjSetVlRc76dU0aSfxD/TrU1S8CCN8pARUAAA==&quot;"/>
    <we:property name="bookmark" value="&quot;H4sIAAAAAAAAA+2YTW/bMAyG/0rhczBI/kis3pqs3WUYinbYZSgGWqZdt45lyHKWrMh/HyUnRZIu6WmzVzSXyBRDPRL50mqfvLRo6hJWX2CO3rk3VepxDvrxjHsjr9q3TcbcT8MwFIxNgiBIOEsT8lK1KVTVeOdPngGdo/lWNC2UNiAZv9+NPCjLa8jtUwZlgyOvRt2oCsriF3bONGV0i+uRh8u6VBpsyFsDBm3YBbnTM6HwDwGtCNIUC7xFaTrrDdZKm+3zyGu6kUPanyNDVpSG4tlhsrpc1poYn7ZbvXKTyTiJkEUTLnwIgPlxHNjjMKva+syIKle6kFB6jldj02yCz1TZzt3ocs9+q1ot8QYzN1WZwqwoUtPSQdiTRfOjgZIOaE0ncK0VmZ3DVEMl7531Xv2caaSlU++cr0cHxH4WiAkH4EGcgOAoGWO9EM/axqg56jO39OvgEhIJXEguMhazlHMuRS/gNExbac7KovoT9x1ZFq5UZ6oyQE5dCcXpmJSQgg8YiDEmgifieJX1sC1YzbEyL3bEbCY2OBfpgsqMrIcsF3muMYetci7/FehVW23kGp3i7l+IzNVFU1R5uWlkrl250dcOUpakCNSYTkHP7kEb2zGTB+pHtjjo10qnqKcrVx8fC71tVP7ogHwQyVjfbbsveT/stNlNLrpt/DWau7Wd4lnMJ8h84csgFeMw4DwdkuY+YUUpHb7kdjjfpOI6ov9GdMfS0YvmnmE6yU18ngUhy7IJ42HMMgA5HpLkTl87Bqe8l7jvAuxfgK9kpRcdHjJ1cgzjiI/HgsswDYMwZX7kJ0OS48nL9ODU+IL2XYz9i/F0Uvq5h+4jdVJMhBSM+T5jkS9RRCzmg3ozHq2cgYlwh/Ok/N5swR87gF5K/RmmK/IgSSLJOIswoj+2MkGvG2kDnkyEwaVJ1HL/7N1n1+LRyy13/+VTrWlqkHgNJC+7p7rjKdD5UWkC3UnTzVjb788FZbpb+huUrVtVt1ac6w59/RuovlVZ4BQAAA==&quot;"/>
    <we:property name="embedUrl" value="&quot;/reportEmbed?reportId=cf38eeb0-2505-4a99-a0bf-9c35141dd2cf&amp;config=eyJjbHVzdGVyVXJsIjoiaHR0cHM6Ly9XQUJJLVNPVVRILUVBU1QtQVNJQS1yZWRpcmVjdC5hbmFseXNpcy53aW5kb3dzLm5ldCIsImVtYmVkRmVhdHVyZXMiOnsibW9kZXJuRW1iZWQiOnRydWUsInVzYWdlTWV0cmljc1ZOZXh0Ijp0cnVlfX0%3D&amp;disableSensitivityBanner=true&quot;"/>
    <we:property name="datasetId" value="&quot;b1ff0e65-c31c-4ee5-b5d2-f7150bde6cfa&quot;"/>
    <we:property name="pageName" value="&quot;ReportSection&quot;"/>
    <we:property name="pageDisplayName" value="&quot;Page 1&quot;"/>
    <we:property name="backgroundColor" value="&quot;#FFFFF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1A82735-6EAE-4D73-BB49-BF101D56323E}">
  <we:reference id="wa200003233" version="2.0.0.3" store="en-US" storeType="OMEX"/>
  <we:alternateReferences>
    <we:reference id="wa200003233" version="2.0.0.3" store="wa200003233" storeType="OMEX"/>
  </we:alternateReferences>
  <we:properties>
    <we:property name="reportUrl" value="&quot;/groups/me/reports/cf38eeb0-2505-4a99-a0bf-9c35141dd2cf/ReportSection115c47df8e714020bb59?experience=power-bi&quot;"/>
    <we:property name="reportName" value="&quot;Visualization&quot;"/>
    <we:property name="reportState" value="&quot;CONNECTED&quot;"/>
    <we:property name="embedUrl" value="&quot;/reportEmbed?reportId=cf38eeb0-2505-4a99-a0bf-9c35141dd2cf&amp;config=eyJjbHVzdGVyVXJsIjoiaHR0cHM6Ly9XQUJJLVNPVVRILUVBU1QtQVNJQS1yZWRpcmVjdC5hbmFseXNpcy53aW5kb3dzLm5ldCIsImVtYmVkRmVhdHVyZXMiOnsibW9kZXJuRW1iZWQiOnRydWUsInVzYWdlTWV0cmljc1ZOZXh0Ijp0cnVlfX0%3D&amp;disableSensitivityBanner=true&quot;"/>
    <we:property name="pageName" value="&quot;ReportSection115c47df8e714020bb59&quot;"/>
    <we:property name="pageDisplayName" value="&quot;Page 2&quot;"/>
    <we:property name="datasetId" value="&quot;b1ff0e65-c31c-4ee5-b5d2-f7150bde6cfa&quot;"/>
    <we:property name="backgroundColor" value="&quot;#FFFFFF&quot;"/>
    <we:property name="bookmark" value="&quot;H4sIAAAAAAAAA+1X207cMBD9FeTnVZV7NrzBFp6qigLipUJoYk+CwRtHtrNlu+LfO3YWtaxKl1biqr7s2uOJfc7MObmsmJC2V7D8DHNku2xf6+s5mOudmE1Ydz+WllEtMC/zMoYoh4p+OGXp3kndWba7Yg5Mi+5M2gGU35CCX88nDJQ6gtbPGlAWJ6xHY3UHSn7HMZmWnBnwdsLwplfagN/yxIFDv+2C0mlOUOIPKZ0I3MkFniB3Y/QYe23ceh7HOc9K0UyxjLMoieo6r+gaO64GmNvzKamRytG5flgvD256Q1xWdyU5DIsCkjSpE8SkyqqoqCvMgY5yy97nzAh9q43koFjgZdCONFZsptUwD6ODe/ETPRiOx9iEpc5Jt6Sd7EAF8x1Ad2FBUSFvqVJHRlM4JNBQDNztKNlhWLvU32YGCYBgu/HtZAN30VRpmlQxr+O6SaYiacr6RXB/GcAQnt9APqfIIkhjpjsHxGtsRYnUHsS85qIQWVU1cRU/3K01oz2xgI7Txpt09trWYAtuPT14Sq6n2lFBffBw6NbKjTaJR4G4lV2r1s4I+g+j05FMC0OL3nb1FQnYM6YrtBFo9peB9Edp7pyRTDawvwLCxJBCeY5FkqRVDllZxyKNojR/V32cbEf9TGZ6hKaE7gY3u6Tr37Sw7p4MlHv1y+1+fUMbSTxZ0UnWXteCF6JOmyQv+JRjnKbldKuuX8uT4lGqfc5OU3XH3L+w2zMWc99QiS7/xXC9xDdjt4eb8CKO21DwaLsySnlWRPQmAzxP0iwXyfbXgv+2ewBta7S1O7Ljeo7vznpcDZY0gWJE9GZs+OemvBYrBjf+rCWbI30R+oEenO2B4xFQrsfSj/tIDHkkFuiEb2EYG///SVKfxg6egRp88/xHIgunhMN+AByb3Pq+DgAA&quot;"/>
    <we:property name="initialStateBookmark" value="&quot;H4sIAAAAAAAAA+1XyW7bMBD9lYBno9AuKzfHdS5pliZBLkUQUORIYUKLAkm5cY38e4eUjLZGU6cFsqInkcMROW/ee1pWhAvTSro8onMgu2RPqds51bc7IRmRZogdHx8cTk4Pro4mhzMMq9YK1RiyuyKW6hrshTAdlW4HDH65HBEq5Qmt3ayi0sCItKCNaqgU36BPxiWrO7gfEbhrpdLUbXlmqQW37QLTcY5nhx9iPJEyKxZwBsz20VNolbbDPAxTluS8GkMeJkEUlGVa4D2mX/Vlbs/HpEpIi+e6Ybmc3bUasazWPdj3i5xGcVRGAFGRFEFWFpBSPMouW5czxeprpQWjknhcGkwPY0WmSnZzP5r9Ej9TnWZwCpVfaqywS9zJdNgwRwPYK0MlNvIeO3WiFYZ9Ag55x+yOFA34tWv1daoBC+BkN7wfbdSdVUUcR0XIyrCsojGPqrx8kbo/d1RjPb8p+RIjCy+NqWosRVw9FTkgPQBpyXjGk6KowiJ8mK0B0YQvaMNw4004k7rWUFM7TGdPifVcWWyoC+53zaDcYBN44IEb0dRycIbXvx+d92Bq2tXgbFfeoIAdYrxDaQ56b+lBfxR67YxotFH7KwCMCDGUppBFUVykNMnLkMdBEKfvisfR9qqfyUyP0BRXTWen13j/mxbW+s2AuTc/Pe6HB1oP4smajrJ2uuYs42VcRWnGxgzCOM7HW3X9Wt4Uj1LtczKN3e1z/8Juz9jMPY0tuv4Xw7UC3ozdHibhRRy3oeDednkQsyQL8EuGsjSKk5RH2z8L/tvugWprrYzZEQ1Tc3h31mOyM6gJ4H1Fb8aGfybltVjRu/FHL8kc8I/QDVRnTUsZnFDMdbW0/T4CfB6KhTbcUejH2l0/CeSpZ/CCys6R534SiT8DORWlhEfmD8V9B9CTeYffDgAA&quot;"/>
    <we:property name="isFiltersActionButtonVisible" value="true"/>
    <we:property name="reportEmbeddedTime" value="&quot;2023-06-05T03:10:24.745Z&quot;"/>
    <we:property name="creatorTenantId" value="&quot;34c6a16f-5c98-4f1c-9e10-5b1d293bf1d4&quot;"/>
    <we:property name="creatorUserId" value="&quot;100320029FD6126C&quot;"/>
    <we:property name="creatorSessionId" value="&quot;66d69a43-421e-4479-bb2d-1e06577a292f&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1529</TotalTime>
  <Words>645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 Light</vt:lpstr>
      <vt:lpstr>Times New Roman</vt:lpstr>
      <vt:lpstr>Office Theme</vt:lpstr>
      <vt:lpstr>Microsoft Power BI</vt:lpstr>
      <vt:lpstr>PowerPoint Presentation</vt:lpstr>
      <vt:lpstr>Data StoryTelling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Darangula Sandeep</cp:lastModifiedBy>
  <cp:revision>3</cp:revision>
  <dcterms:created xsi:type="dcterms:W3CDTF">2018-06-07T21:39:02Z</dcterms:created>
  <dcterms:modified xsi:type="dcterms:W3CDTF">2023-06-05T03:32:40Z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