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0" r:id="rId3"/>
    <p:sldId id="267" r:id="rId4"/>
    <p:sldId id="262" r:id="rId5"/>
    <p:sldId id="268" r:id="rId6"/>
    <p:sldId id="269" r:id="rId7"/>
    <p:sldId id="270" r:id="rId8"/>
    <p:sldId id="271" r:id="rId9"/>
    <p:sldId id="272" r:id="rId10"/>
    <p:sldId id="27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14-11-2020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14-11-2020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Sandeep Singh</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endParaRPr lang="en-IN" sz="2800" dirty="0"/>
          </a:p>
        </p:txBody>
      </p:sp>
      <p:pic>
        <p:nvPicPr>
          <p:cNvPr id="5" name="Content Placeholder 4">
            <a:extLst>
              <a:ext uri="{FF2B5EF4-FFF2-40B4-BE49-F238E27FC236}">
                <a16:creationId xmlns:a16="http://schemas.microsoft.com/office/drawing/2014/main" id="{3DF8624A-8ADC-4AC5-8C30-337FB456D9F6}"/>
              </a:ext>
            </a:extLst>
          </p:cNvPr>
          <p:cNvPicPr>
            <a:picLocks noGrp="1" noChangeAspect="1"/>
          </p:cNvPicPr>
          <p:nvPr>
            <p:ph idx="1"/>
          </p:nvPr>
        </p:nvPicPr>
        <p:blipFill>
          <a:blip r:embed="rId2"/>
          <a:stretch>
            <a:fillRect/>
          </a:stretch>
        </p:blipFill>
        <p:spPr>
          <a:xfrm>
            <a:off x="1741714" y="7165"/>
            <a:ext cx="8708571" cy="6810655"/>
          </a:xfrm>
        </p:spPr>
      </p:pic>
    </p:spTree>
    <p:extLst>
      <p:ext uri="{BB962C8B-B14F-4D97-AF65-F5344CB8AC3E}">
        <p14:creationId xmlns:p14="http://schemas.microsoft.com/office/powerpoint/2010/main" val="65720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600" dirty="0"/>
              <a:t>We conclude that the CA state is observed as the maximum opportunity for the banks as it has the maximum number of applicants compared to other states and the fully paid borrowers are also high.</a:t>
            </a:r>
          </a:p>
          <a:p>
            <a:pPr marL="0" indent="0">
              <a:buNone/>
            </a:pPr>
            <a:r>
              <a:rPr lang="en-IN" sz="1600" dirty="0"/>
              <a:t>Borrowers having 10+ years of experience are the good borrowers as the number of fully paid applicants are higher</a:t>
            </a:r>
          </a:p>
          <a:p>
            <a:pPr marL="0" indent="0">
              <a:buNone/>
            </a:pPr>
            <a:r>
              <a:rPr lang="en-IN" sz="1600" dirty="0"/>
              <a:t>Applicants who stay in rented house or mortgage are the maximum who take loans, so bank can take this as an advantage to grow customers</a:t>
            </a:r>
          </a:p>
          <a:p>
            <a:pPr marL="0" indent="0">
              <a:buNone/>
            </a:pPr>
            <a:r>
              <a:rPr lang="en-IN" sz="1600" dirty="0"/>
              <a:t>Applicant having purpose </a:t>
            </a:r>
            <a:r>
              <a:rPr lang="en-IN" sz="1600" dirty="0" err="1"/>
              <a:t>debt_consolidate</a:t>
            </a:r>
            <a:r>
              <a:rPr lang="en-IN" sz="1600" dirty="0"/>
              <a:t> are the maximum applicant for the loans</a:t>
            </a:r>
          </a:p>
          <a:p>
            <a:pPr marL="0" indent="0">
              <a:buNone/>
            </a:pPr>
            <a:endParaRPr lang="en-IN" sz="1400" dirty="0"/>
          </a:p>
          <a:p>
            <a:pPr marL="0" indent="0">
              <a:buNone/>
            </a:pPr>
            <a:endParaRPr lang="en-IN" sz="1400" dirty="0"/>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FD894B-FC8A-418B-80FB-D326E4794ECE}"/>
              </a:ext>
            </a:extLst>
          </p:cNvPr>
          <p:cNvPicPr>
            <a:picLocks noGrp="1" noChangeAspect="1"/>
          </p:cNvPicPr>
          <p:nvPr>
            <p:ph idx="1"/>
          </p:nvPr>
        </p:nvPicPr>
        <p:blipFill>
          <a:blip r:embed="rId2"/>
          <a:stretch>
            <a:fillRect/>
          </a:stretch>
        </p:blipFill>
        <p:spPr>
          <a:xfrm>
            <a:off x="4259718" y="271926"/>
            <a:ext cx="6190568" cy="6586074"/>
          </a:xfrm>
        </p:spPr>
      </p:pic>
      <p:sp>
        <p:nvSpPr>
          <p:cNvPr id="6" name="TextBox 5">
            <a:extLst>
              <a:ext uri="{FF2B5EF4-FFF2-40B4-BE49-F238E27FC236}">
                <a16:creationId xmlns:a16="http://schemas.microsoft.com/office/drawing/2014/main" id="{D5144FFA-D467-4577-A032-486497C67FEE}"/>
              </a:ext>
            </a:extLst>
          </p:cNvPr>
          <p:cNvSpPr txBox="1"/>
          <p:nvPr/>
        </p:nvSpPr>
        <p:spPr>
          <a:xfrm>
            <a:off x="479394" y="1376039"/>
            <a:ext cx="348004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this  bar plot of Profit and Loss vs Loan Status, the banks are in profit of 19% when the loans are fully paid</a:t>
            </a:r>
          </a:p>
          <a:p>
            <a:r>
              <a:rPr lang="en-US" dirty="0"/>
              <a:t>      whereas the banks are in</a:t>
            </a:r>
          </a:p>
          <a:p>
            <a:r>
              <a:rPr lang="en-US" dirty="0"/>
              <a:t>      loss of 41% due to Charged off        </a:t>
            </a:r>
          </a:p>
          <a:p>
            <a:r>
              <a:rPr lang="en-US" dirty="0"/>
              <a:t>      loans</a:t>
            </a:r>
          </a:p>
        </p:txBody>
      </p:sp>
    </p:spTree>
    <p:extLst>
      <p:ext uri="{BB962C8B-B14F-4D97-AF65-F5344CB8AC3E}">
        <p14:creationId xmlns:p14="http://schemas.microsoft.com/office/powerpoint/2010/main" val="130298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410310-EECF-4094-88C3-1949A303185E}"/>
              </a:ext>
            </a:extLst>
          </p:cNvPr>
          <p:cNvPicPr>
            <a:picLocks noGrp="1" noChangeAspect="1"/>
          </p:cNvPicPr>
          <p:nvPr>
            <p:ph idx="1"/>
          </p:nvPr>
        </p:nvPicPr>
        <p:blipFill>
          <a:blip r:embed="rId2"/>
          <a:stretch>
            <a:fillRect/>
          </a:stretch>
        </p:blipFill>
        <p:spPr>
          <a:xfrm>
            <a:off x="3746780" y="94178"/>
            <a:ext cx="6703506" cy="6763821"/>
          </a:xfrm>
        </p:spPr>
      </p:pic>
      <p:sp>
        <p:nvSpPr>
          <p:cNvPr id="8" name="TextBox 7">
            <a:extLst>
              <a:ext uri="{FF2B5EF4-FFF2-40B4-BE49-F238E27FC236}">
                <a16:creationId xmlns:a16="http://schemas.microsoft.com/office/drawing/2014/main" id="{7B9BC417-0C7F-47C6-8738-D830F5F09A22}"/>
              </a:ext>
            </a:extLst>
          </p:cNvPr>
          <p:cNvSpPr txBox="1"/>
          <p:nvPr/>
        </p:nvSpPr>
        <p:spPr>
          <a:xfrm>
            <a:off x="239697" y="1429305"/>
            <a:ext cx="338239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this  bar graph of Profit and Loss vs Term of payment, the chances of loans being fully paid is much higher for term of payment 36 months compared to 60 months</a:t>
            </a:r>
          </a:p>
          <a:p>
            <a:pPr marL="285750" indent="-285750">
              <a:buFont typeface="Arial" panose="020B0604020202020204" pitchFamily="34" charset="0"/>
              <a:buChar char="•"/>
            </a:pPr>
            <a:r>
              <a:rPr lang="en-US" dirty="0"/>
              <a:t>The difference of fully paid and charged off for the two tenure period is much higher for 36 months compared to 60 months</a:t>
            </a:r>
          </a:p>
        </p:txBody>
      </p:sp>
    </p:spTree>
    <p:extLst>
      <p:ext uri="{BB962C8B-B14F-4D97-AF65-F5344CB8AC3E}">
        <p14:creationId xmlns:p14="http://schemas.microsoft.com/office/powerpoint/2010/main" val="56751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22A6F6-8A77-452E-88E2-11C92744535A}"/>
              </a:ext>
            </a:extLst>
          </p:cNvPr>
          <p:cNvPicPr>
            <a:picLocks noGrp="1" noChangeAspect="1"/>
          </p:cNvPicPr>
          <p:nvPr>
            <p:ph idx="1"/>
          </p:nvPr>
        </p:nvPicPr>
        <p:blipFill>
          <a:blip r:embed="rId2"/>
          <a:stretch>
            <a:fillRect/>
          </a:stretch>
        </p:blipFill>
        <p:spPr>
          <a:xfrm>
            <a:off x="3473272" y="195309"/>
            <a:ext cx="6954197" cy="6662691"/>
          </a:xfrm>
        </p:spPr>
      </p:pic>
      <p:sp>
        <p:nvSpPr>
          <p:cNvPr id="8" name="TextBox 7">
            <a:extLst>
              <a:ext uri="{FF2B5EF4-FFF2-40B4-BE49-F238E27FC236}">
                <a16:creationId xmlns:a16="http://schemas.microsoft.com/office/drawing/2014/main" id="{55D968DA-4C04-42F8-A959-26D4147738A8}"/>
              </a:ext>
            </a:extLst>
          </p:cNvPr>
          <p:cNvSpPr txBox="1"/>
          <p:nvPr/>
        </p:nvSpPr>
        <p:spPr>
          <a:xfrm>
            <a:off x="213064" y="1358283"/>
            <a:ext cx="30805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While analyzing the length of employment for loan status, we can see from the graph that people with more than 10+ year of employment have high chances of full payment of loan</a:t>
            </a:r>
          </a:p>
          <a:p>
            <a:pPr marL="285750" indent="-285750">
              <a:buFont typeface="Arial" panose="020B0604020202020204" pitchFamily="34" charset="0"/>
              <a:buChar char="•"/>
            </a:pPr>
            <a:r>
              <a:rPr lang="en-US" dirty="0"/>
              <a:t>From the same graph we see that the applicant of loan with 9 years of employment have least count of charged off</a:t>
            </a:r>
          </a:p>
        </p:txBody>
      </p:sp>
    </p:spTree>
    <p:extLst>
      <p:ext uri="{BB962C8B-B14F-4D97-AF65-F5344CB8AC3E}">
        <p14:creationId xmlns:p14="http://schemas.microsoft.com/office/powerpoint/2010/main" val="173985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85B4D14-5566-4C5E-B3A5-B88035793228}"/>
              </a:ext>
            </a:extLst>
          </p:cNvPr>
          <p:cNvPicPr>
            <a:picLocks noGrp="1" noChangeAspect="1"/>
          </p:cNvPicPr>
          <p:nvPr>
            <p:ph idx="1"/>
          </p:nvPr>
        </p:nvPicPr>
        <p:blipFill>
          <a:blip r:embed="rId2"/>
          <a:stretch>
            <a:fillRect/>
          </a:stretch>
        </p:blipFill>
        <p:spPr>
          <a:xfrm>
            <a:off x="4475613" y="320040"/>
            <a:ext cx="5974673" cy="6217920"/>
          </a:xfrm>
        </p:spPr>
      </p:pic>
      <p:sp>
        <p:nvSpPr>
          <p:cNvPr id="14" name="TextBox 13">
            <a:extLst>
              <a:ext uri="{FF2B5EF4-FFF2-40B4-BE49-F238E27FC236}">
                <a16:creationId xmlns:a16="http://schemas.microsoft.com/office/drawing/2014/main" id="{8D992A0E-2D67-4E6A-9B0F-B0E3F8201BF8}"/>
              </a:ext>
            </a:extLst>
          </p:cNvPr>
          <p:cNvSpPr txBox="1"/>
          <p:nvPr/>
        </p:nvSpPr>
        <p:spPr>
          <a:xfrm>
            <a:off x="310718" y="1251751"/>
            <a:ext cx="395056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this bar graph, loans taken for Rent and Mortgage type of home ownership have high chances of loans being fully paid</a:t>
            </a:r>
          </a:p>
          <a:p>
            <a:pPr marL="285750" indent="-285750">
              <a:buFont typeface="Arial" panose="020B0604020202020204" pitchFamily="34" charset="0"/>
              <a:buChar char="•"/>
            </a:pPr>
            <a:r>
              <a:rPr lang="en-US" dirty="0"/>
              <a:t>The cases of loans being charged off is highest for rent closely followed for mortgage. While loans taken for own home, other and none have low chances of being charged off</a:t>
            </a:r>
          </a:p>
        </p:txBody>
      </p:sp>
    </p:spTree>
    <p:extLst>
      <p:ext uri="{BB962C8B-B14F-4D97-AF65-F5344CB8AC3E}">
        <p14:creationId xmlns:p14="http://schemas.microsoft.com/office/powerpoint/2010/main" val="373355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90EB12-E1AF-4F87-B785-F436D05EF41E}"/>
              </a:ext>
            </a:extLst>
          </p:cNvPr>
          <p:cNvPicPr>
            <a:picLocks noGrp="1" noChangeAspect="1"/>
          </p:cNvPicPr>
          <p:nvPr>
            <p:ph idx="1"/>
          </p:nvPr>
        </p:nvPicPr>
        <p:blipFill>
          <a:blip r:embed="rId2"/>
          <a:stretch>
            <a:fillRect/>
          </a:stretch>
        </p:blipFill>
        <p:spPr>
          <a:xfrm>
            <a:off x="3737499" y="399495"/>
            <a:ext cx="6576612" cy="6458505"/>
          </a:xfrm>
        </p:spPr>
      </p:pic>
      <p:sp>
        <p:nvSpPr>
          <p:cNvPr id="8" name="TextBox 7">
            <a:extLst>
              <a:ext uri="{FF2B5EF4-FFF2-40B4-BE49-F238E27FC236}">
                <a16:creationId xmlns:a16="http://schemas.microsoft.com/office/drawing/2014/main" id="{C4E36A8B-50CF-4B73-9B2C-1062ACE2E26E}"/>
              </a:ext>
            </a:extLst>
          </p:cNvPr>
          <p:cNvSpPr txBox="1"/>
          <p:nvPr/>
        </p:nvSpPr>
        <p:spPr>
          <a:xfrm>
            <a:off x="177553" y="1207363"/>
            <a:ext cx="337351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From the horizontal bar graph, we can analyze that the loans are mostly taken for debt consolidation followed by credit card and others</a:t>
            </a:r>
          </a:p>
          <a:p>
            <a:pPr marL="285750" indent="-285750">
              <a:buFont typeface="Arial" panose="020B0604020202020204" pitchFamily="34" charset="0"/>
              <a:buChar char="•"/>
            </a:pPr>
            <a:r>
              <a:rPr lang="en-US" dirty="0"/>
              <a:t>Also, it can be seen that debt consolidation has highest count of charged off followed by others and credit card</a:t>
            </a:r>
          </a:p>
        </p:txBody>
      </p:sp>
    </p:spTree>
    <p:extLst>
      <p:ext uri="{BB962C8B-B14F-4D97-AF65-F5344CB8AC3E}">
        <p14:creationId xmlns:p14="http://schemas.microsoft.com/office/powerpoint/2010/main" val="105781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16C7B08-6A59-4C72-94EA-3AB1F8DC1D49}"/>
              </a:ext>
            </a:extLst>
          </p:cNvPr>
          <p:cNvPicPr>
            <a:picLocks noGrp="1" noChangeAspect="1"/>
          </p:cNvPicPr>
          <p:nvPr>
            <p:ph idx="1"/>
          </p:nvPr>
        </p:nvPicPr>
        <p:blipFill>
          <a:blip r:embed="rId2"/>
          <a:stretch>
            <a:fillRect/>
          </a:stretch>
        </p:blipFill>
        <p:spPr>
          <a:xfrm>
            <a:off x="4235832" y="53304"/>
            <a:ext cx="6214454" cy="6804696"/>
          </a:xfrm>
        </p:spPr>
      </p:pic>
      <p:sp>
        <p:nvSpPr>
          <p:cNvPr id="10" name="TextBox 9">
            <a:extLst>
              <a:ext uri="{FF2B5EF4-FFF2-40B4-BE49-F238E27FC236}">
                <a16:creationId xmlns:a16="http://schemas.microsoft.com/office/drawing/2014/main" id="{A0286A79-4C25-4E52-98E0-5C1E1354AE3F}"/>
              </a:ext>
            </a:extLst>
          </p:cNvPr>
          <p:cNvSpPr txBox="1"/>
          <p:nvPr/>
        </p:nvSpPr>
        <p:spPr>
          <a:xfrm>
            <a:off x="292963" y="1225118"/>
            <a:ext cx="373749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this graph of Funded amount vs home ownership relationship, mortgage and rent  have healthy occurrence of all the Grades with grade E,F and G being top contributors</a:t>
            </a:r>
          </a:p>
          <a:p>
            <a:pPr marL="285750" indent="-285750">
              <a:buFont typeface="Arial" panose="020B0604020202020204" pitchFamily="34" charset="0"/>
              <a:buChar char="•"/>
            </a:pPr>
            <a:r>
              <a:rPr lang="en-US" dirty="0"/>
              <a:t>For relationship type own, we see a high negative value for Grade G and Grade E have a negative value for relationship type other</a:t>
            </a:r>
          </a:p>
        </p:txBody>
      </p:sp>
    </p:spTree>
    <p:extLst>
      <p:ext uri="{BB962C8B-B14F-4D97-AF65-F5344CB8AC3E}">
        <p14:creationId xmlns:p14="http://schemas.microsoft.com/office/powerpoint/2010/main" val="306415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8288F6-92BF-4649-8130-5A2CD4E26523}"/>
              </a:ext>
            </a:extLst>
          </p:cNvPr>
          <p:cNvPicPr>
            <a:picLocks noChangeAspect="1"/>
          </p:cNvPicPr>
          <p:nvPr/>
        </p:nvPicPr>
        <p:blipFill>
          <a:blip r:embed="rId2"/>
          <a:stretch>
            <a:fillRect/>
          </a:stretch>
        </p:blipFill>
        <p:spPr>
          <a:xfrm>
            <a:off x="3552537" y="0"/>
            <a:ext cx="6852091" cy="6858000"/>
          </a:xfrm>
          <a:prstGeom prst="rect">
            <a:avLst/>
          </a:prstGeom>
        </p:spPr>
      </p:pic>
      <p:sp>
        <p:nvSpPr>
          <p:cNvPr id="12" name="TextBox 11">
            <a:extLst>
              <a:ext uri="{FF2B5EF4-FFF2-40B4-BE49-F238E27FC236}">
                <a16:creationId xmlns:a16="http://schemas.microsoft.com/office/drawing/2014/main" id="{F7E7C6B6-92DD-44CF-9547-5D0A5BE8034F}"/>
              </a:ext>
            </a:extLst>
          </p:cNvPr>
          <p:cNvSpPr txBox="1"/>
          <p:nvPr/>
        </p:nvSpPr>
        <p:spPr>
          <a:xfrm>
            <a:off x="177553" y="1313895"/>
            <a:ext cx="2982897" cy="2585323"/>
          </a:xfrm>
          <a:prstGeom prst="rect">
            <a:avLst/>
          </a:prstGeom>
          <a:noFill/>
        </p:spPr>
        <p:txBody>
          <a:bodyPr wrap="square" rtlCol="0">
            <a:spAutoFit/>
          </a:bodyPr>
          <a:lstStyle/>
          <a:p>
            <a:r>
              <a:rPr lang="en-US" dirty="0"/>
              <a:t>In this plot we see that California state has the maximum loan applicants with highest number of fully paid and charged off as compared to other states.</a:t>
            </a:r>
          </a:p>
          <a:p>
            <a:r>
              <a:rPr lang="en-US" dirty="0"/>
              <a:t>It is noticed that MS, TN,IA,NE,ID,IN,ME has lowest number of loan applicant</a:t>
            </a:r>
          </a:p>
        </p:txBody>
      </p:sp>
    </p:spTree>
    <p:extLst>
      <p:ext uri="{BB962C8B-B14F-4D97-AF65-F5344CB8AC3E}">
        <p14:creationId xmlns:p14="http://schemas.microsoft.com/office/powerpoint/2010/main" val="181315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9F3D65A-1F3B-4D55-98AE-0E830C52D0C6}"/>
              </a:ext>
            </a:extLst>
          </p:cNvPr>
          <p:cNvPicPr>
            <a:picLocks noGrp="1" noChangeAspect="1"/>
          </p:cNvPicPr>
          <p:nvPr>
            <p:ph idx="1"/>
          </p:nvPr>
        </p:nvPicPr>
        <p:blipFill>
          <a:blip r:embed="rId2"/>
          <a:stretch>
            <a:fillRect/>
          </a:stretch>
        </p:blipFill>
        <p:spPr>
          <a:xfrm>
            <a:off x="3338005" y="1231757"/>
            <a:ext cx="8853996" cy="4014945"/>
          </a:xfrm>
        </p:spPr>
      </p:pic>
      <p:sp>
        <p:nvSpPr>
          <p:cNvPr id="10" name="TextBox 9">
            <a:extLst>
              <a:ext uri="{FF2B5EF4-FFF2-40B4-BE49-F238E27FC236}">
                <a16:creationId xmlns:a16="http://schemas.microsoft.com/office/drawing/2014/main" id="{439BB8D1-957C-4E59-899A-6359F7132C8A}"/>
              </a:ext>
            </a:extLst>
          </p:cNvPr>
          <p:cNvSpPr txBox="1"/>
          <p:nvPr/>
        </p:nvSpPr>
        <p:spPr>
          <a:xfrm>
            <a:off x="352425" y="1571625"/>
            <a:ext cx="2686050" cy="1477328"/>
          </a:xfrm>
          <a:prstGeom prst="rect">
            <a:avLst/>
          </a:prstGeom>
          <a:noFill/>
        </p:spPr>
        <p:txBody>
          <a:bodyPr wrap="square" rtlCol="0">
            <a:spAutoFit/>
          </a:bodyPr>
          <a:lstStyle/>
          <a:p>
            <a:r>
              <a:rPr lang="en-US" dirty="0"/>
              <a:t>We see the distribution in scatterplot for the profit and loss vs </a:t>
            </a:r>
            <a:r>
              <a:rPr lang="en-US" dirty="0" err="1"/>
              <a:t>revol_util</a:t>
            </a:r>
            <a:r>
              <a:rPr lang="en-US" dirty="0"/>
              <a:t> when the loan status is fully paid vs charged off</a:t>
            </a:r>
          </a:p>
        </p:txBody>
      </p:sp>
    </p:spTree>
    <p:extLst>
      <p:ext uri="{BB962C8B-B14F-4D97-AF65-F5344CB8AC3E}">
        <p14:creationId xmlns:p14="http://schemas.microsoft.com/office/powerpoint/2010/main" val="5479579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1873</TotalTime>
  <Words>497</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Lending Club Case Study  SUBMISSION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singh6463 singh6463</cp:lastModifiedBy>
  <cp:revision>39</cp:revision>
  <dcterms:created xsi:type="dcterms:W3CDTF">2016-06-09T08:16:28Z</dcterms:created>
  <dcterms:modified xsi:type="dcterms:W3CDTF">2020-11-15T15:30:22Z</dcterms:modified>
</cp:coreProperties>
</file>