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</a:tblBg>
    <a:wholeTbl>
      <a:tcTxStyle>
        <a:fontRef idx="minor">
          <a:srgbClr val="00000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2V>
    <a:lastCol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lastCol>
    <a:firstCol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firstCol>
    <a:lastRow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rgbClr val="00000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</a:tcBdr>
        <a:fill>
          <a:solidFill>
            <a:schemeClr val="accent5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 snapToObjects="1">
      <p:cViewPr varScale="1">
        <p:scale>
          <a:sx n="82" d="100"/>
          <a:sy n="82" d="100"/>
        </p:scale>
        <p:origin x="720" y="101"/>
      </p:cViewPr>
      <p:guideLst>
        <p:guide pos="3840"/>
        <p:guide pos="2160" orient="horz"/>
      </p:guideLst>
    </p:cSldViewPr>
  </p:slideViewPr>
  <p:gridSpacing cx="1800000" cy="18000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2463859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211696748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282732C-F420-479C-9DD0-F5F4C9BD6D4D}" type="datetimeFigureOut">
              <a:rPr lang="en-IN"/>
              <a:t>18-04-2025</a:t>
            </a:fld>
            <a:endParaRPr lang="en-IN"/>
          </a:p>
        </p:txBody>
      </p:sp>
      <p:sp>
        <p:nvSpPr>
          <p:cNvPr id="170113955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IN"/>
          </a:p>
        </p:txBody>
      </p:sp>
      <p:sp>
        <p:nvSpPr>
          <p:cNvPr id="983392657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173951254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905487349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A50E024-21F8-43C9-AA02-9001DA240885}" type="slidenum">
              <a:rPr lang="en-IN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140319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7275145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969500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E2A4BE9-9175-A6BB-12D6-7BCBA590B753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919437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8193572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3663329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3F808A1-A68A-00D1-39A8-D9D4524C1F6C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44789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6051342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1827907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4F96801-2D94-EDD3-8B99-AFABD5B09FF4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24444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259899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437293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DDC6869-FB1E-245D-8E76-F93AEE96C761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861273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07411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94641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0367290-652D-E3D7-922E-3A6F49F94F60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07683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9145682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1017206483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5A50E024-21F8-43C9-AA02-9001DA240885}" type="slidenum">
              <a:rPr lang="en-IN"/>
              <a:t>6</a:t>
            </a:fld>
            <a:endParaRPr lang="en-IN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28588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3504654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951196853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5A50E024-21F8-43C9-AA02-9001DA240885}" type="slidenum">
              <a:rPr lang="en-IN"/>
              <a:t>7</a:t>
            </a:fld>
            <a:endParaRPr lang="en-IN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040639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3320995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1263832602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5A50E024-21F8-43C9-AA02-9001DA240885}" type="slidenum">
              <a:rPr lang="en-IN"/>
              <a:t>8</a:t>
            </a:fld>
            <a:endParaRPr lang="en-IN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827143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5919346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44528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FB6C5D5-08AD-9AD4-B8E3-1C0F58307D1B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0541165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683479381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69161973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1F95668-41F0-4AF2-AEAB-1A5A92ED7CD4}" type="datetimeFigureOut">
              <a:rPr lang="en-IN"/>
              <a:t>18-04-2025</a:t>
            </a:fld>
            <a:endParaRPr lang="en-IN"/>
          </a:p>
        </p:txBody>
      </p:sp>
      <p:sp>
        <p:nvSpPr>
          <p:cNvPr id="59278510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181823713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0B4CF69-6E46-48EB-8B9D-9037A4F41D62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738686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41460420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1745707128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1F95668-41F0-4AF2-AEAB-1A5A92ED7CD4}" type="datetimeFigureOut">
              <a:rPr lang="en-IN"/>
              <a:t>18-04-2025</a:t>
            </a:fld>
            <a:endParaRPr lang="en-IN"/>
          </a:p>
        </p:txBody>
      </p:sp>
      <p:sp>
        <p:nvSpPr>
          <p:cNvPr id="110839240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153873953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0B4CF69-6E46-48EB-8B9D-9037A4F41D62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7557737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958628301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108753408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1F95668-41F0-4AF2-AEAB-1A5A92ED7CD4}" type="datetimeFigureOut">
              <a:rPr lang="en-IN"/>
              <a:t>18-04-2025</a:t>
            </a:fld>
            <a:endParaRPr lang="en-IN"/>
          </a:p>
        </p:txBody>
      </p:sp>
      <p:sp>
        <p:nvSpPr>
          <p:cNvPr id="292723373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202957391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0B4CF69-6E46-48EB-8B9D-9037A4F41D62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585570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7233030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97038899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1F95668-41F0-4AF2-AEAB-1A5A92ED7CD4}" type="datetimeFigureOut">
              <a:rPr lang="en-IN"/>
              <a:t>18-04-2025</a:t>
            </a:fld>
            <a:endParaRPr lang="en-IN"/>
          </a:p>
        </p:txBody>
      </p:sp>
      <p:sp>
        <p:nvSpPr>
          <p:cNvPr id="305680714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168193407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0B4CF69-6E46-48EB-8B9D-9037A4F41D62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8111683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205964788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1727411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1F95668-41F0-4AF2-AEAB-1A5A92ED7CD4}" type="datetimeFigureOut">
              <a:rPr lang="en-IN"/>
              <a:t>18-04-2025</a:t>
            </a:fld>
            <a:endParaRPr lang="en-IN"/>
          </a:p>
        </p:txBody>
      </p:sp>
      <p:sp>
        <p:nvSpPr>
          <p:cNvPr id="35853547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175049013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0B4CF69-6E46-48EB-8B9D-9037A4F41D62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444276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338892039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11941816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335485031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1F95668-41F0-4AF2-AEAB-1A5A92ED7CD4}" type="datetimeFigureOut">
              <a:rPr lang="en-IN"/>
              <a:t>18-04-2025</a:t>
            </a:fld>
            <a:endParaRPr lang="en-IN"/>
          </a:p>
        </p:txBody>
      </p:sp>
      <p:sp>
        <p:nvSpPr>
          <p:cNvPr id="934433540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144621619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0B4CF69-6E46-48EB-8B9D-9037A4F41D62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9172369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59276571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809506513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1169078812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06769517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582924211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1F95668-41F0-4AF2-AEAB-1A5A92ED7CD4}" type="datetimeFigureOut">
              <a:rPr lang="en-IN"/>
              <a:t>18-04-2025</a:t>
            </a:fld>
            <a:endParaRPr lang="en-IN"/>
          </a:p>
        </p:txBody>
      </p:sp>
      <p:sp>
        <p:nvSpPr>
          <p:cNvPr id="2043355617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1669827322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0B4CF69-6E46-48EB-8B9D-9037A4F41D62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83377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61781534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1F95668-41F0-4AF2-AEAB-1A5A92ED7CD4}" type="datetimeFigureOut">
              <a:rPr lang="en-IN"/>
              <a:t>18-04-2025</a:t>
            </a:fld>
            <a:endParaRPr lang="en-IN"/>
          </a:p>
        </p:txBody>
      </p:sp>
      <p:sp>
        <p:nvSpPr>
          <p:cNvPr id="2063902562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1088979979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0B4CF69-6E46-48EB-8B9D-9037A4F41D62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4607829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1F95668-41F0-4AF2-AEAB-1A5A92ED7CD4}" type="datetimeFigureOut">
              <a:rPr lang="en-IN"/>
              <a:t>18-04-2025</a:t>
            </a:fld>
            <a:endParaRPr lang="en-IN"/>
          </a:p>
        </p:txBody>
      </p:sp>
      <p:sp>
        <p:nvSpPr>
          <p:cNvPr id="326885474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2069761487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0B4CF69-6E46-48EB-8B9D-9037A4F41D62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3608465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880567635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1077662243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06847112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1F95668-41F0-4AF2-AEAB-1A5A92ED7CD4}" type="datetimeFigureOut">
              <a:rPr lang="en-IN"/>
              <a:t>18-04-2025</a:t>
            </a:fld>
            <a:endParaRPr lang="en-IN"/>
          </a:p>
        </p:txBody>
      </p:sp>
      <p:sp>
        <p:nvSpPr>
          <p:cNvPr id="2138607049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751914443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0B4CF69-6E46-48EB-8B9D-9037A4F41D62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7195455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296620987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IN"/>
          </a:p>
        </p:txBody>
      </p:sp>
      <p:sp>
        <p:nvSpPr>
          <p:cNvPr id="1805293962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46150573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1F95668-41F0-4AF2-AEAB-1A5A92ED7CD4}" type="datetimeFigureOut">
              <a:rPr lang="en-IN"/>
              <a:t>18-04-2025</a:t>
            </a:fld>
            <a:endParaRPr lang="en-IN"/>
          </a:p>
        </p:txBody>
      </p:sp>
      <p:sp>
        <p:nvSpPr>
          <p:cNvPr id="202621494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1112954006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0B4CF69-6E46-48EB-8B9D-9037A4F41D62}" type="slidenum">
              <a:rPr lang="en-IN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3342657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88210949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150681420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1F95668-41F0-4AF2-AEAB-1A5A92ED7CD4}" type="datetimeFigureOut">
              <a:rPr lang="en-IN"/>
              <a:t>18-04-2025</a:t>
            </a:fld>
            <a:endParaRPr lang="en-IN"/>
          </a:p>
        </p:txBody>
      </p:sp>
      <p:sp>
        <p:nvSpPr>
          <p:cNvPr id="283739277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1099713861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0B4CF69-6E46-48EB-8B9D-9037A4F41D62}" type="slidenum">
              <a:rPr lang="en-IN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sandeep33999/Shopping_management" TargetMode="Externa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geeksforgeeks.org/" TargetMode="External"/><Relationship Id="rId4" Type="http://schemas.openxmlformats.org/officeDocument/2006/relationships/hyperlink" Target="https://www.tutorialspoint.com/" TargetMode="External"/><Relationship Id="rId5" Type="http://schemas.openxmlformats.org/officeDocument/2006/relationships/hyperlink" Target="https://docs.github.com/" TargetMode="Externa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7647146" name="Title 3"/>
          <p:cNvSpPr txBox="1"/>
          <p:nvPr/>
        </p:nvSpPr>
        <p:spPr bwMode="auto">
          <a:xfrm>
            <a:off x="1217614" y="1828800"/>
            <a:ext cx="10276798" cy="1215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>
              <a:lnSpc>
                <a:spcPct val="90000"/>
              </a:lnSpc>
              <a:spcBef>
                <a:spcPts val="0"/>
              </a:spcBef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3600">
                <a:solidFill>
                  <a:srgbClr val="002060"/>
                </a:solidFill>
              </a:rPr>
              <a:t>PROJECT TITLE : E-COMMERCE SHOPPING PLATFORM</a:t>
            </a:r>
            <a:endParaRPr/>
          </a:p>
        </p:txBody>
      </p:sp>
      <p:sp>
        <p:nvSpPr>
          <p:cNvPr id="724267407" name="Subtitle 4"/>
          <p:cNvSpPr txBox="1"/>
          <p:nvPr/>
        </p:nvSpPr>
        <p:spPr bwMode="auto">
          <a:xfrm>
            <a:off x="520411" y="3146323"/>
            <a:ext cx="10800000" cy="3193025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i="1">
                <a:solidFill>
                  <a:srgbClr val="002060"/>
                </a:solidFill>
                <a:latin typeface="+mj-lt"/>
                <a:ea typeface="Adobe Song Std L"/>
              </a:rPr>
              <a:t>Data Structure And </a:t>
            </a:r>
            <a:r>
              <a:rPr lang="en-US" sz="2800" i="1" spc="300">
                <a:solidFill>
                  <a:srgbClr val="002060"/>
                </a:solidFill>
                <a:latin typeface="+mj-lt"/>
                <a:ea typeface="Adobe Song Std L"/>
              </a:rPr>
              <a:t>Algorithms</a:t>
            </a:r>
            <a:r>
              <a:rPr lang="en-US" sz="2800" i="1">
                <a:solidFill>
                  <a:srgbClr val="002060"/>
                </a:solidFill>
                <a:latin typeface="+mj-lt"/>
                <a:ea typeface="Adobe Song Std L"/>
              </a:rPr>
              <a:t> (CSL2020)</a:t>
            </a:r>
            <a:br>
              <a:rPr lang="en-US" sz="2800" i="1">
                <a:solidFill>
                  <a:srgbClr val="002060"/>
                </a:solidFill>
                <a:latin typeface="+mj-lt"/>
                <a:ea typeface="Adobe Song Std L"/>
              </a:rPr>
            </a:br>
            <a:endParaRPr lang="en-US" sz="2800" i="1">
              <a:solidFill>
                <a:srgbClr val="002060"/>
              </a:solidFill>
              <a:latin typeface="+mj-lt"/>
              <a:ea typeface="Adobe Song Std L"/>
            </a:endParaRPr>
          </a:p>
          <a:p>
            <a:pPr>
              <a:defRPr/>
            </a:pPr>
            <a:r>
              <a:rPr lang="en-US" sz="2800" i="1">
                <a:solidFill>
                  <a:srgbClr val="002060"/>
                </a:solidFill>
                <a:latin typeface="+mj-lt"/>
                <a:ea typeface="Adobe Song Std L"/>
              </a:rPr>
              <a:t>Instructor : Dr. Suchetana Chakraborty</a:t>
            </a:r>
            <a:br>
              <a:rPr lang="en-US" sz="2800" i="1">
                <a:solidFill>
                  <a:srgbClr val="002060"/>
                </a:solidFill>
                <a:latin typeface="+mj-lt"/>
                <a:ea typeface="Adobe Song Std L"/>
              </a:rPr>
            </a:br>
            <a:br>
              <a:rPr lang="en-US" sz="2800" i="1">
                <a:solidFill>
                  <a:srgbClr val="002060"/>
                </a:solidFill>
                <a:latin typeface="+mj-lt"/>
                <a:ea typeface="Adobe Song Std L"/>
              </a:rPr>
            </a:br>
            <a:r>
              <a:rPr lang="en-US" sz="2800" i="1">
                <a:solidFill>
                  <a:srgbClr val="002060"/>
                </a:solidFill>
                <a:latin typeface="+mj-lt"/>
                <a:ea typeface="Adobe Song Std L"/>
              </a:rPr>
              <a:t>Mentor TA : Anshul Jain (M24CSA002)</a:t>
            </a:r>
            <a:br>
              <a:rPr lang="en-US" sz="2800" i="1">
                <a:solidFill>
                  <a:srgbClr val="002060"/>
                </a:solidFill>
                <a:latin typeface="+mj-lt"/>
                <a:ea typeface="Adobe Song Std L"/>
              </a:rPr>
            </a:br>
            <a:br>
              <a:rPr lang="en-US" sz="2800" i="1">
                <a:solidFill>
                  <a:srgbClr val="002060"/>
                </a:solidFill>
                <a:latin typeface="+mj-lt"/>
                <a:ea typeface="Adobe Song Std L"/>
              </a:rPr>
            </a:br>
            <a:br>
              <a:rPr lang="en-US" sz="2800" i="1">
                <a:solidFill>
                  <a:srgbClr val="002060"/>
                </a:solidFill>
                <a:latin typeface="+mj-lt"/>
                <a:ea typeface="Adobe Song Std L"/>
              </a:rPr>
            </a:br>
            <a:r>
              <a:rPr lang="en-US" sz="2800" i="1">
                <a:solidFill>
                  <a:srgbClr val="002060"/>
                </a:solidFill>
                <a:latin typeface="+mj-lt"/>
                <a:ea typeface="Adobe Song Std L"/>
              </a:rPr>
              <a:t>Group Members </a:t>
            </a:r>
            <a:br>
              <a:rPr lang="en-US" sz="2800" i="1">
                <a:solidFill>
                  <a:srgbClr val="002060"/>
                </a:solidFill>
                <a:latin typeface="+mj-lt"/>
                <a:ea typeface="Adobe Song Std L"/>
              </a:rPr>
            </a:br>
            <a:br>
              <a:rPr lang="en-US" sz="2800" i="1">
                <a:solidFill>
                  <a:srgbClr val="002060"/>
                </a:solidFill>
                <a:latin typeface="+mj-lt"/>
                <a:ea typeface="Adobe Song Std L"/>
              </a:rPr>
            </a:br>
            <a:r>
              <a:rPr lang="en-US" sz="2800" i="1">
                <a:solidFill>
                  <a:srgbClr val="002060"/>
                </a:solidFill>
                <a:latin typeface="+mj-lt"/>
                <a:ea typeface="Adobe Song Std L"/>
              </a:rPr>
              <a:t>Ram Prakash (B23CI1031)		Chirag Koted (B23PH1005)</a:t>
            </a:r>
            <a:br>
              <a:rPr lang="en-US" sz="2800" i="1">
                <a:solidFill>
                  <a:srgbClr val="002060"/>
                </a:solidFill>
                <a:latin typeface="+mj-lt"/>
                <a:ea typeface="Adobe Song Std L"/>
              </a:rPr>
            </a:br>
            <a:br>
              <a:rPr lang="en-US" sz="2800" i="1">
                <a:solidFill>
                  <a:srgbClr val="002060"/>
                </a:solidFill>
                <a:latin typeface="+mj-lt"/>
                <a:ea typeface="Adobe Song Std L"/>
              </a:rPr>
            </a:br>
            <a:r>
              <a:rPr lang="en-US" sz="2800" i="1">
                <a:solidFill>
                  <a:srgbClr val="002060"/>
                </a:solidFill>
                <a:latin typeface="+mj-lt"/>
                <a:ea typeface="Adobe Song Std L"/>
              </a:rPr>
              <a:t>Amit Kumar (B23ME1006)	Sandeep Prasad Gond (B23PH1019)</a:t>
            </a:r>
            <a:endParaRPr/>
          </a:p>
          <a:p>
            <a:pPr>
              <a:defRPr/>
            </a:pPr>
            <a:endParaRPr lang="en-US" sz="2800" i="1">
              <a:solidFill>
                <a:srgbClr val="002060"/>
              </a:solidFill>
              <a:latin typeface="+mj-lt"/>
              <a:ea typeface="Adobe Song Std L"/>
            </a:endParaRPr>
          </a:p>
        </p:txBody>
      </p:sp>
      <p:pic>
        <p:nvPicPr>
          <p:cNvPr id="1221948725" name="Picture 2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5020411" y="267819"/>
            <a:ext cx="1800000" cy="1985193"/>
          </a:xfrm>
          <a:prstGeom prst="rect">
            <a:avLst/>
          </a:prstGeom>
          <a:noFill/>
        </p:spPr>
      </p:pic>
      <p:sp>
        <p:nvSpPr>
          <p:cNvPr id="90194513" name=""/>
          <p:cNvSpPr txBox="1"/>
          <p:nvPr/>
        </p:nvSpPr>
        <p:spPr bwMode="auto">
          <a:xfrm flipH="0" flipV="0">
            <a:off x="10041885" y="267818"/>
            <a:ext cx="169545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Date: April,2025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4734679" name="Title 1"/>
          <p:cNvSpPr>
            <a:spLocks noGrp="1"/>
          </p:cNvSpPr>
          <p:nvPr>
            <p:ph type="title"/>
          </p:nvPr>
        </p:nvSpPr>
        <p:spPr bwMode="auto">
          <a:xfrm>
            <a:off x="530943" y="235975"/>
            <a:ext cx="7978575" cy="145471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000" b="1" cap="all">
                <a:solidFill>
                  <a:srgbClr val="1F4E79"/>
                </a:solidFill>
                <a:latin typeface="Century Gothic"/>
                <a:ea typeface="+mj-ea"/>
                <a:cs typeface="+mj-cs"/>
              </a:rPr>
              <a:t>Problem Statement:</a:t>
            </a:r>
            <a:br>
              <a:rPr lang="en-US" sz="2000" b="1" cap="all">
                <a:solidFill>
                  <a:srgbClr val="1F4E79"/>
                </a:solidFill>
                <a:latin typeface="Century Gothic"/>
                <a:ea typeface="+mj-ea"/>
                <a:cs typeface="+mj-cs"/>
              </a:rPr>
            </a:br>
            <a:br>
              <a:rPr lang="en-US" sz="2000" i="1" cap="all">
                <a:solidFill>
                  <a:srgbClr val="1F4E79"/>
                </a:solidFill>
                <a:ea typeface="+mj-ea"/>
                <a:cs typeface="+mj-cs"/>
              </a:rPr>
            </a:br>
            <a:r>
              <a:rPr lang="en-US" sz="2000" b="0" i="0">
                <a:solidFill>
                  <a:srgbClr val="002060"/>
                </a:solidFill>
              </a:rPr>
              <a:t>DESIGN AND DEVELOP AN EFFICIENT ONLINE SHOPPING PLATFORM THAT LEVERAGES DATA STRUCTURES AND ALGORITHMS TO PROVIDE SEAMLESS PRODUCT BROWSING, INTUITIVE CART MANAGEMENT, SECURE UPI-BASED TRANSACTIONS, AND OPTIMIZED DELIVERY ROUTE PLANNING.</a:t>
            </a:r>
            <a:endParaRPr lang="en-IN" sz="2000">
              <a:solidFill>
                <a:srgbClr val="002060"/>
              </a:solidFill>
            </a:endParaRPr>
          </a:p>
        </p:txBody>
      </p:sp>
      <p:sp>
        <p:nvSpPr>
          <p:cNvPr id="1480740615" name="Content Placeholder 2"/>
          <p:cNvSpPr>
            <a:spLocks noGrp="1"/>
          </p:cNvSpPr>
          <p:nvPr>
            <p:ph idx="1"/>
          </p:nvPr>
        </p:nvSpPr>
        <p:spPr bwMode="auto">
          <a:xfrm>
            <a:off x="530943" y="1825625"/>
            <a:ext cx="10953134" cy="4667250"/>
          </a:xfrm>
        </p:spPr>
        <p:txBody>
          <a:bodyPr>
            <a:noAutofit/>
          </a:bodyPr>
          <a:lstStyle/>
          <a:p>
            <a:pPr>
              <a:buFont typeface="Wingdings"/>
              <a:buChar char="Ø"/>
              <a:defRPr/>
            </a:pPr>
            <a:r>
              <a:rPr lang="en-US" sz="1800" b="1" i="1">
                <a:solidFill>
                  <a:srgbClr val="002060"/>
                </a:solidFill>
                <a:latin typeface="+mj-lt"/>
                <a:ea typeface="Adobe Ming Std L"/>
              </a:rPr>
              <a:t>Domain or Use Case Mapping :</a:t>
            </a:r>
            <a:br>
              <a:rPr lang="en-US" sz="1800" b="1" i="1">
                <a:solidFill>
                  <a:srgbClr val="002060"/>
                </a:solidFill>
                <a:latin typeface="+mj-lt"/>
                <a:ea typeface="Adobe Ming Std L"/>
              </a:rPr>
            </a:br>
            <a:br>
              <a:rPr lang="en-US" sz="1800" b="1" i="1">
                <a:solidFill>
                  <a:srgbClr val="002060"/>
                </a:solidFill>
                <a:latin typeface="+mj-lt"/>
                <a:ea typeface="Adobe Ming Std L"/>
              </a:rPr>
            </a:br>
            <a:r>
              <a:rPr lang="en-US" sz="1800" i="1">
                <a:solidFill>
                  <a:srgbClr val="002060"/>
                </a:solidFill>
                <a:latin typeface="+mj-lt"/>
                <a:ea typeface="Adobe Ming Std L"/>
              </a:rPr>
              <a:t>This project falls under the </a:t>
            </a:r>
            <a:r>
              <a:rPr lang="en-US" sz="1800" b="1" i="1">
                <a:solidFill>
                  <a:srgbClr val="002060"/>
                </a:solidFill>
                <a:latin typeface="+mj-lt"/>
                <a:ea typeface="Adobe Ming Std L"/>
              </a:rPr>
              <a:t>E-Commerce domain</a:t>
            </a:r>
            <a:r>
              <a:rPr lang="en-US" sz="1800" i="1">
                <a:solidFill>
                  <a:srgbClr val="002060"/>
                </a:solidFill>
                <a:latin typeface="+mj-lt"/>
                <a:ea typeface="Adobe Ming Std L"/>
              </a:rPr>
              <a:t>, specifically targeting:</a:t>
            </a:r>
            <a:endParaRPr/>
          </a:p>
          <a:p>
            <a:pPr marL="514350" indent="-514350">
              <a:buFont typeface="+mj-lt"/>
              <a:buAutoNum type="romanLcPeriod"/>
              <a:defRPr/>
            </a:pPr>
            <a:r>
              <a:rPr lang="en-US" sz="1800" i="1">
                <a:solidFill>
                  <a:srgbClr val="002060"/>
                </a:solidFill>
                <a:latin typeface="+mj-lt"/>
              </a:rPr>
              <a:t>Paying the cart bill’s using QR system through UPI on bill itself.</a:t>
            </a:r>
            <a:endParaRPr lang="en-US" sz="1800" i="1">
              <a:solidFill>
                <a:srgbClr val="002060"/>
              </a:solidFill>
              <a:latin typeface="+mj-lt"/>
            </a:endParaRPr>
          </a:p>
          <a:p>
            <a:pPr marL="514350" indent="-514350">
              <a:buFont typeface="+mj-lt"/>
              <a:buAutoNum type="romanLcPeriod"/>
              <a:defRPr/>
            </a:pPr>
            <a:r>
              <a:rPr lang="en-US" sz="1800" i="1">
                <a:solidFill>
                  <a:srgbClr val="002060"/>
                </a:solidFill>
                <a:latin typeface="+mj-lt"/>
              </a:rPr>
              <a:t>To find out best possible Delivery Route.</a:t>
            </a:r>
            <a:endParaRPr lang="en-US" sz="1800" i="1">
              <a:solidFill>
                <a:srgbClr val="002060"/>
              </a:solidFill>
              <a:latin typeface="+mj-lt"/>
              <a:ea typeface="Adobe Ming Std L"/>
            </a:endParaRPr>
          </a:p>
          <a:p>
            <a:pPr marL="514350" indent="-514350">
              <a:buFont typeface="+mj-lt"/>
              <a:buAutoNum type="romanLcPeriod"/>
              <a:defRPr/>
            </a:pPr>
            <a:r>
              <a:rPr lang="en-US" sz="1800" i="1">
                <a:solidFill>
                  <a:srgbClr val="002060"/>
                </a:solidFill>
                <a:latin typeface="+mj-lt"/>
              </a:rPr>
              <a:t>Easy Product listing for Admin and easy search for goods according to user</a:t>
            </a:r>
            <a:r>
              <a:rPr lang="en-US" sz="1800" i="1">
                <a:solidFill>
                  <a:srgbClr val="002060"/>
                </a:solidFill>
                <a:latin typeface="+mj-lt"/>
              </a:rPr>
              <a:t>.</a:t>
            </a:r>
            <a:endParaRPr lang="en-US" sz="1800" i="1">
              <a:solidFill>
                <a:srgbClr val="002060"/>
              </a:solidFill>
              <a:latin typeface="+mj-lt"/>
            </a:endParaRPr>
          </a:p>
          <a:p>
            <a:pPr marL="560070" indent="-514350">
              <a:buFont typeface="+mj-lt"/>
              <a:buAutoNum type="romanLcPeriod"/>
              <a:defRPr/>
            </a:pPr>
            <a:r>
              <a:rPr lang="en-US" sz="1800" i="1">
                <a:solidFill>
                  <a:srgbClr val="002060"/>
                </a:solidFill>
                <a:latin typeface="+mj-lt"/>
              </a:rPr>
              <a:t>Track Top sell products.</a:t>
            </a:r>
            <a:endParaRPr/>
          </a:p>
          <a:p>
            <a:pPr marL="45720" indent="0">
              <a:buNone/>
              <a:defRPr/>
            </a:pPr>
            <a:endParaRPr lang="en-US" sz="1800" i="1">
              <a:solidFill>
                <a:srgbClr val="002060"/>
              </a:solidFill>
              <a:latin typeface="+mj-lt"/>
            </a:endParaRPr>
          </a:p>
          <a:p>
            <a:pPr>
              <a:buFont typeface="Wingdings"/>
              <a:buChar char="Ø"/>
              <a:defRPr/>
            </a:pPr>
            <a:r>
              <a:rPr lang="en-US" sz="1800" b="1">
                <a:solidFill>
                  <a:srgbClr val="002060"/>
                </a:solidFill>
                <a:latin typeface="+mj-lt"/>
              </a:rPr>
              <a:t>Why a Data-Driven Solution Looks Promising:</a:t>
            </a:r>
            <a:endParaRPr/>
          </a:p>
          <a:p>
            <a:pPr marL="400050" indent="-400050">
              <a:buFont typeface="+mj-lt"/>
              <a:buAutoNum type="romanLcPeriod"/>
              <a:defRPr/>
            </a:pPr>
            <a:r>
              <a:rPr lang="en-US" sz="1800" i="1">
                <a:solidFill>
                  <a:srgbClr val="002060"/>
                </a:solidFill>
                <a:latin typeface="+mj-lt"/>
              </a:rPr>
              <a:t>Search optimization: With proper data structures (K-MAP &amp;&amp; Hash Table), product search becomes lightning fast.</a:t>
            </a:r>
            <a:endParaRPr/>
          </a:p>
          <a:p>
            <a:pPr marL="400050" indent="-400050">
              <a:buFont typeface="+mj-lt"/>
              <a:buAutoNum type="romanLcPeriod"/>
              <a:defRPr/>
            </a:pPr>
            <a:r>
              <a:rPr lang="en-US" sz="1800" i="1">
                <a:solidFill>
                  <a:srgbClr val="002060"/>
                </a:solidFill>
                <a:latin typeface="+mj-lt"/>
              </a:rPr>
              <a:t>Graph help in finding the shortest or more efficient route between two points(Dijkstra algo).</a:t>
            </a:r>
            <a:endParaRPr/>
          </a:p>
          <a:p>
            <a:pPr marL="400050" indent="-400050">
              <a:buFont typeface="+mj-lt"/>
              <a:buAutoNum type="romanLcPeriod"/>
              <a:defRPr/>
            </a:pPr>
            <a:r>
              <a:rPr lang="en-US" sz="1800" i="1">
                <a:solidFill>
                  <a:srgbClr val="002060"/>
                </a:solidFill>
                <a:latin typeface="+mj-lt"/>
              </a:rPr>
              <a:t> Scalability: Good algorithm design supports scaling to thousands of users/products.</a:t>
            </a:r>
            <a:endParaRPr/>
          </a:p>
        </p:txBody>
      </p:sp>
      <p:pic>
        <p:nvPicPr>
          <p:cNvPr id="294241264" name="Picture 4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8294914" y="105347"/>
            <a:ext cx="3508310" cy="466725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8907293" name="Content Placeholder 2"/>
          <p:cNvSpPr>
            <a:spLocks noGrp="1"/>
          </p:cNvSpPr>
          <p:nvPr>
            <p:ph idx="1"/>
          </p:nvPr>
        </p:nvSpPr>
        <p:spPr bwMode="auto">
          <a:xfrm>
            <a:off x="363795" y="98322"/>
            <a:ext cx="10990006" cy="6685936"/>
          </a:xfrm>
        </p:spPr>
        <p:txBody>
          <a:bodyPr>
            <a:noAutofit/>
          </a:bodyPr>
          <a:lstStyle/>
          <a:p>
            <a:pPr>
              <a:buFont typeface="Wingdings"/>
              <a:buChar char="Ø"/>
              <a:defRPr/>
            </a:pPr>
            <a:endParaRPr lang="en-US" sz="2200" b="1">
              <a:solidFill>
                <a:srgbClr val="002060"/>
              </a:solidFill>
              <a:latin typeface="+mj-lt"/>
            </a:endParaRPr>
          </a:p>
          <a:p>
            <a:pPr>
              <a:buFont typeface="Wingdings"/>
              <a:buChar char="Ø"/>
              <a:defRPr/>
            </a:pPr>
            <a:r>
              <a:rPr lang="en-US" sz="2200" b="1">
                <a:solidFill>
                  <a:srgbClr val="002060"/>
                </a:solidFill>
                <a:latin typeface="+mj-lt"/>
              </a:rPr>
              <a:t>Why It’s an Important/Relevant Problem</a:t>
            </a:r>
            <a:br>
              <a:rPr lang="en-US" sz="2200">
                <a:solidFill>
                  <a:srgbClr val="002060"/>
                </a:solidFill>
                <a:latin typeface="+mj-lt"/>
              </a:rPr>
            </a:br>
            <a:endParaRPr lang="en-US" sz="2200">
              <a:solidFill>
                <a:srgbClr val="002060"/>
              </a:solidFill>
              <a:latin typeface="+mj-lt"/>
            </a:endParaRPr>
          </a:p>
          <a:p>
            <a:pPr marL="514350" indent="-514350">
              <a:buFont typeface="+mj-lt"/>
              <a:buAutoNum type="romanLcPeriod"/>
              <a:defRPr/>
            </a:pPr>
            <a:r>
              <a:rPr lang="en-US" sz="2200">
                <a:solidFill>
                  <a:srgbClr val="002060"/>
                </a:solidFill>
                <a:latin typeface="+mj-lt"/>
              </a:rPr>
              <a:t>E-commerce is booming: Billions of transactions happen online every year due to online purchases.</a:t>
            </a:r>
            <a:endParaRPr/>
          </a:p>
          <a:p>
            <a:pPr marL="514350" indent="-514350">
              <a:buFont typeface="+mj-lt"/>
              <a:buAutoNum type="romanLcPeriod"/>
              <a:defRPr/>
            </a:pPr>
            <a:r>
              <a:rPr lang="en-US" sz="2200">
                <a:solidFill>
                  <a:srgbClr val="002060"/>
                </a:solidFill>
                <a:latin typeface="+mj-lt"/>
              </a:rPr>
              <a:t>Online bill paying system through QR and finding easy route for delivery .</a:t>
            </a:r>
            <a:endParaRPr/>
          </a:p>
          <a:p>
            <a:pPr marL="514350" indent="-514350">
              <a:buFont typeface="+mj-lt"/>
              <a:buAutoNum type="romanLcPeriod"/>
              <a:defRPr/>
            </a:pPr>
            <a:r>
              <a:rPr lang="en-US" sz="2200">
                <a:solidFill>
                  <a:srgbClr val="002060"/>
                </a:solidFill>
                <a:latin typeface="+mj-lt"/>
              </a:rPr>
              <a:t>Real-world applications: This project mimics real-life systems like Amazon or Flipkart.</a:t>
            </a:r>
            <a:endParaRPr/>
          </a:p>
          <a:p>
            <a:pPr marL="514350" indent="-514350">
              <a:buFont typeface="+mj-lt"/>
              <a:buAutoNum type="romanLcPeriod"/>
              <a:defRPr/>
            </a:pPr>
            <a:endParaRPr lang="en-US" sz="2200">
              <a:solidFill>
                <a:srgbClr val="002060"/>
              </a:solidFill>
              <a:latin typeface="+mj-lt"/>
            </a:endParaRPr>
          </a:p>
          <a:p>
            <a:pPr marL="514350" indent="-514350">
              <a:buFont typeface="+mj-lt"/>
              <a:buAutoNum type="romanLcPeriod"/>
              <a:defRPr/>
            </a:pPr>
            <a:endParaRPr lang="en-IN" sz="2200">
              <a:solidFill>
                <a:srgbClr val="002060"/>
              </a:solidFill>
              <a:latin typeface="+mj-lt"/>
            </a:endParaRPr>
          </a:p>
          <a:p>
            <a:pPr>
              <a:buFont typeface="Wingdings"/>
              <a:buChar char="Ø"/>
              <a:defRPr/>
            </a:pPr>
            <a:r>
              <a:rPr lang="en-US" sz="2200" b="1">
                <a:solidFill>
                  <a:srgbClr val="002060"/>
                </a:solidFill>
                <a:latin typeface="+mj-lt"/>
              </a:rPr>
              <a:t>Why It’s a Challenging Problem</a:t>
            </a:r>
            <a:br>
              <a:rPr lang="en-US" sz="2200">
                <a:solidFill>
                  <a:srgbClr val="002060"/>
                </a:solidFill>
                <a:latin typeface="+mj-lt"/>
              </a:rPr>
            </a:br>
            <a:endParaRPr lang="en-US" sz="2200">
              <a:solidFill>
                <a:srgbClr val="002060"/>
              </a:solidFill>
              <a:latin typeface="+mj-lt"/>
            </a:endParaRPr>
          </a:p>
          <a:p>
            <a:pPr marL="514350" indent="-514350">
              <a:buFont typeface="+mj-lt"/>
              <a:buAutoNum type="romanLcPeriod"/>
              <a:defRPr/>
            </a:pPr>
            <a:r>
              <a:rPr lang="en-US" sz="2200">
                <a:solidFill>
                  <a:srgbClr val="002060"/>
                </a:solidFill>
                <a:latin typeface="+mj-lt"/>
              </a:rPr>
              <a:t>Requires managing multiple data entities: products, users, cart, upi, delivery routes, coupon etc.</a:t>
            </a:r>
            <a:endParaRPr/>
          </a:p>
          <a:p>
            <a:pPr marL="514350" indent="-514350">
              <a:buFont typeface="+mj-lt"/>
              <a:buAutoNum type="romanLcPeriod"/>
              <a:defRPr/>
            </a:pPr>
            <a:r>
              <a:rPr lang="en-US" sz="2200">
                <a:solidFill>
                  <a:srgbClr val="002060"/>
                </a:solidFill>
                <a:latin typeface="+mj-lt"/>
              </a:rPr>
              <a:t>Balancing efficiency and accuracy in searching for product and UPI transaction  operations.</a:t>
            </a:r>
            <a:endParaRPr/>
          </a:p>
          <a:p>
            <a:pPr marL="514350" indent="-514350">
              <a:buFont typeface="+mj-lt"/>
              <a:buAutoNum type="romanLcPeriod"/>
              <a:defRPr/>
            </a:pPr>
            <a:r>
              <a:rPr lang="en-IN" sz="2200" i="0" u="none" strike="noStrike">
                <a:solidFill>
                  <a:srgbClr val="002060"/>
                </a:solidFill>
                <a:latin typeface="+mj-lt"/>
              </a:rPr>
              <a:t>Implementing fast search &amp; retrieval techniques.</a:t>
            </a:r>
            <a:endParaRPr/>
          </a:p>
          <a:p>
            <a:pPr marL="514350" indent="-514350">
              <a:buFont typeface="+mj-lt"/>
              <a:buAutoNum type="romanLcPeriod"/>
              <a:defRPr/>
            </a:pPr>
            <a:r>
              <a:rPr lang="en-IN" sz="2200">
                <a:solidFill>
                  <a:srgbClr val="002060"/>
                </a:solidFill>
                <a:latin typeface="+mj-lt"/>
              </a:rPr>
              <a:t>Finding the best possible route for delivery.</a:t>
            </a:r>
            <a:endParaRPr lang="en-IN" sz="2200">
              <a:solidFill>
                <a:srgbClr val="002060"/>
              </a:solidFill>
              <a:latin typeface="+mj-lt"/>
            </a:endParaRPr>
          </a:p>
          <a:p>
            <a:pPr>
              <a:buNone/>
              <a:defRPr/>
            </a:pPr>
            <a:br>
              <a:rPr lang="en-IN" sz="2200">
                <a:latin typeface="+mj-lt"/>
              </a:rPr>
            </a:br>
            <a:endParaRPr lang="en-US" sz="2200">
              <a:solidFill>
                <a:srgbClr val="002060"/>
              </a:solidFill>
              <a:latin typeface="+mj-lt"/>
            </a:endParaRPr>
          </a:p>
          <a:p>
            <a:pPr>
              <a:defRPr/>
            </a:pPr>
            <a:endParaRPr lang="en-IN" sz="220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286458" name="Title 1"/>
          <p:cNvSpPr>
            <a:spLocks noGrp="1"/>
          </p:cNvSpPr>
          <p:nvPr>
            <p:ph type="title"/>
          </p:nvPr>
        </p:nvSpPr>
        <p:spPr bwMode="auto">
          <a:xfrm>
            <a:off x="838200" y="216309"/>
            <a:ext cx="10515600" cy="82591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IN">
                <a:solidFill>
                  <a:srgbClr val="002060"/>
                </a:solidFill>
              </a:rPr>
              <a:t>CURRENT STATUS</a:t>
            </a:r>
            <a:endParaRPr/>
          </a:p>
        </p:txBody>
      </p:sp>
      <p:sp>
        <p:nvSpPr>
          <p:cNvPr id="1284299108" name="Content Placeholder 2"/>
          <p:cNvSpPr>
            <a:spLocks noGrp="1"/>
          </p:cNvSpPr>
          <p:nvPr>
            <p:ph idx="1"/>
          </p:nvPr>
        </p:nvSpPr>
        <p:spPr bwMode="auto">
          <a:xfrm>
            <a:off x="838200" y="1042220"/>
            <a:ext cx="10515600" cy="5134743"/>
          </a:xfrm>
        </p:spPr>
        <p:txBody>
          <a:bodyPr>
            <a:normAutofit/>
          </a:bodyPr>
          <a:lstStyle/>
          <a:p>
            <a:pPr>
              <a:buFont typeface="Wingdings"/>
              <a:buChar char="Ø"/>
              <a:defRPr/>
            </a:pPr>
            <a:r>
              <a:rPr lang="en-US" sz="2200" b="1">
                <a:solidFill>
                  <a:schemeClr val="accent5">
                    <a:lumMod val="50000"/>
                  </a:schemeClr>
                </a:solidFill>
                <a:latin typeface="+mj-lt"/>
              </a:rPr>
              <a:t>Latest Advancements</a:t>
            </a:r>
            <a:endParaRPr/>
          </a:p>
          <a:p>
            <a:pPr marL="514350" indent="-514350">
              <a:buFont typeface="+mj-lt"/>
              <a:buAutoNum type="romanLcPeriod"/>
              <a:defRPr/>
            </a:pPr>
            <a:r>
              <a:rPr lang="en-US" sz="2200">
                <a:solidFill>
                  <a:schemeClr val="accent5">
                    <a:lumMod val="50000"/>
                  </a:schemeClr>
                </a:solidFill>
                <a:latin typeface="+mj-lt"/>
              </a:rPr>
              <a:t>Dynamic Pricing Models: Algorithms adjust prices in real-time based on demand fluctuations, maximizing revenue while maintaining competitive pricing.</a:t>
            </a:r>
            <a:endParaRPr/>
          </a:p>
          <a:p>
            <a:pPr marL="514350" indent="-514350">
              <a:buFont typeface="+mj-lt"/>
              <a:buAutoNum type="romanLcPeriod"/>
              <a:defRPr/>
            </a:pPr>
            <a:r>
              <a:rPr lang="en-US" sz="2200">
                <a:solidFill>
                  <a:schemeClr val="accent5">
                    <a:lumMod val="50000"/>
                  </a:schemeClr>
                </a:solidFill>
                <a:latin typeface="+mj-lt"/>
              </a:rPr>
              <a:t>AI-Driven Personalization: Machine learning models analyze user behavior to enhance shopping experiences, making recommendations more relevant.</a:t>
            </a:r>
            <a:br>
              <a:rPr lang="en-US" sz="2200">
                <a:solidFill>
                  <a:schemeClr val="accent5">
                    <a:lumMod val="50000"/>
                  </a:schemeClr>
                </a:solidFill>
                <a:latin typeface="+mj-lt"/>
              </a:rPr>
            </a:br>
            <a:endParaRPr lang="en-US" sz="2200">
              <a:solidFill>
                <a:schemeClr val="accent5">
                  <a:lumMod val="50000"/>
                </a:schemeClr>
              </a:solidFill>
              <a:latin typeface="+mj-lt"/>
            </a:endParaRPr>
          </a:p>
          <a:p>
            <a:pPr>
              <a:buNone/>
              <a:defRPr/>
            </a:pPr>
            <a:endParaRPr lang="en-IN" sz="2200" b="1">
              <a:solidFill>
                <a:schemeClr val="accent5">
                  <a:lumMod val="50000"/>
                </a:schemeClr>
              </a:solidFill>
              <a:latin typeface="+mj-lt"/>
            </a:endParaRPr>
          </a:p>
          <a:p>
            <a:pPr>
              <a:buFont typeface="Wingdings"/>
              <a:buChar char="Ø"/>
              <a:defRPr/>
            </a:pPr>
            <a:r>
              <a:rPr lang="en-IN" sz="2200" b="1">
                <a:solidFill>
                  <a:schemeClr val="accent5">
                    <a:lumMod val="50000"/>
                  </a:schemeClr>
                </a:solidFill>
                <a:latin typeface="+mj-lt"/>
              </a:rPr>
              <a:t>Limitations of Existing Approaches</a:t>
            </a:r>
            <a:endParaRPr lang="en-IN" sz="2200" b="1">
              <a:solidFill>
                <a:schemeClr val="accent5">
                  <a:lumMod val="50000"/>
                </a:schemeClr>
              </a:solidFill>
              <a:latin typeface="+mj-lt"/>
            </a:endParaRPr>
          </a:p>
          <a:p>
            <a:pPr marL="514350" indent="-514350">
              <a:buFont typeface="+mj-lt"/>
              <a:buAutoNum type="romanLcPeriod"/>
              <a:defRPr/>
            </a:pPr>
            <a:r>
              <a:rPr lang="en-IN" sz="2200">
                <a:solidFill>
                  <a:schemeClr val="accent5">
                    <a:lumMod val="50000"/>
                  </a:schemeClr>
                </a:solidFill>
                <a:latin typeface="+mj-lt"/>
              </a:rPr>
              <a:t>Offline</a:t>
            </a:r>
            <a:r>
              <a:rPr lang="en-IN" sz="220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200" i="0">
                <a:solidFill>
                  <a:srgbClr val="002060"/>
                </a:solidFill>
                <a:latin typeface="+mj-lt"/>
              </a:rPr>
              <a:t>billing systems often lack of QR-based digital payments </a:t>
            </a:r>
            <a:r>
              <a:rPr lang="en-IN" sz="2200">
                <a:solidFill>
                  <a:schemeClr val="accent5">
                    <a:lumMod val="50000"/>
                  </a:schemeClr>
                </a:solidFill>
                <a:latin typeface="+mj-lt"/>
              </a:rPr>
              <a:t>(Example FNG).</a:t>
            </a:r>
            <a:endParaRPr lang="en-IN" sz="2200">
              <a:solidFill>
                <a:schemeClr val="accent5">
                  <a:lumMod val="50000"/>
                </a:schemeClr>
              </a:solidFill>
              <a:latin typeface="+mj-lt"/>
            </a:endParaRPr>
          </a:p>
          <a:p>
            <a:pPr marL="514350" indent="-514350">
              <a:buFont typeface="+mj-lt"/>
              <a:buAutoNum type="romanLcPeriod"/>
              <a:defRPr/>
            </a:pPr>
            <a:r>
              <a:rPr lang="en-US" sz="2200">
                <a:solidFill>
                  <a:schemeClr val="accent5">
                    <a:lumMod val="50000"/>
                  </a:schemeClr>
                </a:solidFill>
                <a:latin typeface="+mj-lt"/>
              </a:rPr>
              <a:t>Scalability Issues: Traditional data structures like arrays and linked lists struggle with large-scale product catalogs.</a:t>
            </a:r>
            <a:endParaRPr/>
          </a:p>
          <a:p>
            <a:pPr marL="514350" indent="-514350">
              <a:buFont typeface="+mj-lt"/>
              <a:buAutoNum type="romanLcPeriod"/>
              <a:defRPr/>
            </a:pPr>
            <a:r>
              <a:rPr lang="en-US" sz="2200">
                <a:solidFill>
                  <a:schemeClr val="accent5">
                    <a:lumMod val="50000"/>
                  </a:schemeClr>
                </a:solidFill>
                <a:latin typeface="+mj-lt"/>
              </a:rPr>
              <a:t>Security Concerns: Algorithmic approaches must balance efficiency with robust security measures to protect user data.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2102936" name="Content Placeholder 2"/>
          <p:cNvSpPr>
            <a:spLocks noGrp="1"/>
          </p:cNvSpPr>
          <p:nvPr>
            <p:ph idx="1"/>
          </p:nvPr>
        </p:nvSpPr>
        <p:spPr bwMode="auto">
          <a:xfrm>
            <a:off x="391886" y="114812"/>
            <a:ext cx="10775101" cy="6649882"/>
          </a:xfrm>
        </p:spPr>
        <p:txBody>
          <a:bodyPr>
            <a:normAutofit/>
          </a:bodyPr>
          <a:lstStyle/>
          <a:p>
            <a:pPr>
              <a:buFont typeface="Wingdings"/>
              <a:buChar char="Ø"/>
              <a:defRPr/>
            </a:pPr>
            <a:r>
              <a:rPr lang="en-US" sz="2100" b="1">
                <a:solidFill>
                  <a:srgbClr val="002060"/>
                </a:solidFill>
                <a:latin typeface="+mj-lt"/>
              </a:rPr>
              <a:t>Introducing the Idea for project</a:t>
            </a:r>
            <a:br>
              <a:rPr lang="en-US" sz="2100" b="1">
                <a:solidFill>
                  <a:srgbClr val="002060"/>
                </a:solidFill>
                <a:latin typeface="+mj-lt"/>
              </a:rPr>
            </a:br>
            <a:r>
              <a:rPr lang="en-US" sz="2100" b="1">
                <a:solidFill>
                  <a:srgbClr val="002060"/>
                </a:solidFill>
                <a:latin typeface="+mj-lt"/>
              </a:rPr>
              <a:t>	</a:t>
            </a:r>
            <a:r>
              <a:rPr lang="en-US" sz="2100">
                <a:solidFill>
                  <a:srgbClr val="002060"/>
                </a:solidFill>
                <a:latin typeface="+mj-lt"/>
              </a:rPr>
              <a:t>The idea is to design and implement </a:t>
            </a:r>
            <a:r>
              <a:rPr lang="en-US" sz="2100" b="1">
                <a:solidFill>
                  <a:srgbClr val="002060"/>
                </a:solidFill>
                <a:latin typeface="+mj-lt"/>
              </a:rPr>
              <a:t>E-Commerce shopping system</a:t>
            </a:r>
            <a:r>
              <a:rPr lang="en-US" sz="2100">
                <a:solidFill>
                  <a:srgbClr val="002060"/>
                </a:solidFill>
                <a:latin typeface="+mj-lt"/>
              </a:rPr>
              <a:t> using core data structures and algorithms. The goal is to simulate the fundamental functionalities of an online shopping platform such as:</a:t>
            </a:r>
            <a:endParaRPr/>
          </a:p>
          <a:p>
            <a:pPr marL="514350" indent="-514350">
              <a:buFont typeface="+mj-lt"/>
              <a:buAutoNum type="romanLcPeriod"/>
              <a:defRPr/>
            </a:pPr>
            <a:r>
              <a:rPr lang="en-US" sz="1600">
                <a:solidFill>
                  <a:srgbClr val="002060"/>
                </a:solidFill>
                <a:latin typeface="+mj-lt"/>
              </a:rPr>
              <a:t>Product listing and browsing</a:t>
            </a:r>
            <a:endParaRPr/>
          </a:p>
          <a:p>
            <a:pPr marL="514350" indent="-514350">
              <a:buFont typeface="+mj-lt"/>
              <a:buAutoNum type="romanLcPeriod"/>
              <a:defRPr/>
            </a:pPr>
            <a:r>
              <a:rPr lang="en-US" sz="1600">
                <a:solidFill>
                  <a:srgbClr val="002060"/>
                </a:solidFill>
                <a:latin typeface="+mj-lt"/>
              </a:rPr>
              <a:t>Search by product name or category</a:t>
            </a:r>
            <a:endParaRPr/>
          </a:p>
          <a:p>
            <a:pPr marL="514350" indent="-514350">
              <a:buFont typeface="+mj-lt"/>
              <a:buAutoNum type="romanLcPeriod"/>
              <a:defRPr/>
            </a:pPr>
            <a:r>
              <a:rPr lang="en-US" sz="1600">
                <a:solidFill>
                  <a:srgbClr val="002060"/>
                </a:solidFill>
                <a:latin typeface="+mj-lt"/>
              </a:rPr>
              <a:t>Shopping cart management</a:t>
            </a:r>
            <a:endParaRPr/>
          </a:p>
          <a:p>
            <a:pPr marL="514350" indent="-514350">
              <a:buFont typeface="+mj-lt"/>
              <a:buAutoNum type="romanLcPeriod"/>
              <a:defRPr/>
            </a:pPr>
            <a:r>
              <a:rPr lang="en-US" sz="1600">
                <a:solidFill>
                  <a:srgbClr val="002060"/>
                </a:solidFill>
                <a:latin typeface="+mj-lt"/>
              </a:rPr>
              <a:t>Checkout and bill generation</a:t>
            </a:r>
            <a:endParaRPr/>
          </a:p>
          <a:p>
            <a:pPr marL="514350" indent="-514350">
              <a:buFont typeface="+mj-lt"/>
              <a:buAutoNum type="romanLcPeriod"/>
              <a:defRPr/>
            </a:pPr>
            <a:r>
              <a:rPr lang="en-US" sz="1600">
                <a:solidFill>
                  <a:srgbClr val="002060"/>
                </a:solidFill>
                <a:latin typeface="+mj-lt"/>
              </a:rPr>
              <a:t>Delivery to costumer </a:t>
            </a:r>
            <a:endParaRPr/>
          </a:p>
          <a:p>
            <a:pPr marL="514350" indent="-514350">
              <a:buFont typeface="+mj-lt"/>
              <a:buAutoNum type="romanLcPeriod"/>
              <a:defRPr/>
            </a:pPr>
            <a:r>
              <a:rPr lang="en-US" sz="1600">
                <a:solidFill>
                  <a:srgbClr val="002060"/>
                </a:solidFill>
                <a:latin typeface="+mj-lt"/>
              </a:rPr>
              <a:t>Manage discount coupons, view purchase history, manage upi ids with defined price range.</a:t>
            </a:r>
            <a:br>
              <a:rPr lang="en-US" sz="2100">
                <a:solidFill>
                  <a:srgbClr val="002060"/>
                </a:solidFill>
                <a:latin typeface="+mj-lt"/>
              </a:rPr>
            </a:br>
            <a:endParaRPr lang="en-US" sz="2100">
              <a:solidFill>
                <a:srgbClr val="002060"/>
              </a:solidFill>
              <a:latin typeface="+mj-lt"/>
            </a:endParaRPr>
          </a:p>
          <a:p>
            <a:pPr marR="0" lvl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Ø"/>
              <a:defRPr/>
            </a:pPr>
            <a:r>
              <a:rPr lang="en-US" sz="2100" b="1" i="0" u="none" strike="noStrike" cap="none">
                <a:ln>
                  <a:noFill/>
                </a:ln>
                <a:solidFill>
                  <a:srgbClr val="002060"/>
                </a:solidFill>
                <a:latin typeface="+mj-lt"/>
              </a:rPr>
              <a:t>Suggested Improvements Using DSA</a:t>
            </a:r>
            <a:endParaRPr/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100" b="0" i="0" u="none" strike="noStrike" cap="none">
                <a:ln>
                  <a:noFill/>
                </a:ln>
                <a:solidFill>
                  <a:srgbClr val="002060"/>
                </a:solidFill>
                <a:latin typeface="+mj-lt"/>
              </a:rPr>
              <a:t>The following improvements and optimizations are suggested in the implementation:</a:t>
            </a:r>
            <a:endParaRPr/>
          </a:p>
        </p:txBody>
      </p:sp>
      <p:graphicFrame>
        <p:nvGraphicFramePr>
          <p:cNvPr id="1049786295" name="Table 3"/>
          <p:cNvGraphicFramePr>
            <a:graphicFrameLocks xmlns:a="http://schemas.openxmlformats.org/drawingml/2006/main" noGrp="1"/>
          </p:cNvGraphicFramePr>
          <p:nvPr/>
        </p:nvGraphicFramePr>
        <p:xfrm>
          <a:off x="512881" y="4347444"/>
          <a:ext cx="10515600" cy="2444098"/>
        </p:xfrm>
        <a:graphic>
          <a:graphicData uri="http://schemas.openxmlformats.org/drawingml/2006/table">
            <a:tbl>
              <a:tblPr firstRow="0" firstCol="0" lastRow="0" lastCol="0" bandRow="0" bandCol="0">
                <a:tableStyleId>{35758FB7-9AC5-4552-8A53-C91805E547FA}</a:tableStyleId>
              </a:tblPr>
              <a:tblGrid>
                <a:gridCol w="3505199"/>
                <a:gridCol w="3505199"/>
                <a:gridCol w="3505199"/>
              </a:tblGrid>
              <a:tr h="293587"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 sz="1400" b="1">
                          <a:solidFill>
                            <a:srgbClr val="002060"/>
                          </a:solidFill>
                        </a:rPr>
                        <a:t>Functionality</a:t>
                      </a:r>
                      <a:endParaRPr lang="en-IN" sz="140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 sz="1400" b="1">
                          <a:solidFill>
                            <a:srgbClr val="002060"/>
                          </a:solidFill>
                        </a:rPr>
                        <a:t>DSA Technique Used/ other methods</a:t>
                      </a:r>
                      <a:endParaRPr lang="en-IN" sz="140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 sz="1400" b="1">
                          <a:solidFill>
                            <a:srgbClr val="002060"/>
                          </a:solidFill>
                        </a:rPr>
                        <a:t>Why It's Effective</a:t>
                      </a:r>
                      <a:endParaRPr lang="en-IN" sz="140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 anchor="ctr"/>
                </a:tc>
              </a:tr>
              <a:tr h="293587"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 sz="1400">
                          <a:solidFill>
                            <a:srgbClr val="002060"/>
                          </a:solidFill>
                        </a:rPr>
                        <a:t>Inventory</a:t>
                      </a:r>
                      <a:endParaRPr lang="en-IN" sz="1400">
                        <a:solidFill>
                          <a:srgbClr val="00206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 sz="1400">
                          <a:solidFill>
                            <a:srgbClr val="002060"/>
                          </a:solidFill>
                        </a:rPr>
                        <a:t>AVL tree</a:t>
                      </a:r>
                      <a:endParaRPr lang="en-IN" sz="1400">
                        <a:solidFill>
                          <a:srgbClr val="00206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 sz="1400">
                          <a:solidFill>
                            <a:srgbClr val="002060"/>
                          </a:solidFill>
                        </a:rPr>
                        <a:t>Fast balance search/update</a:t>
                      </a:r>
                      <a:endParaRPr lang="en-IN" sz="1400">
                        <a:solidFill>
                          <a:srgbClr val="00206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293587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</a:rPr>
                        <a:t>Product search (by name)</a:t>
                      </a:r>
                      <a:endParaRPr lang="en-US" sz="140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</a:rPr>
                        <a:t>K-MP algorithms</a:t>
                      </a:r>
                      <a:endParaRPr lang="en-US" sz="140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 sz="1400">
                          <a:solidFill>
                            <a:srgbClr val="002060"/>
                          </a:solidFill>
                        </a:rPr>
                        <a:t>Efficient search</a:t>
                      </a:r>
                      <a:endParaRPr lang="en-IN" sz="140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 anchor="ctr"/>
                </a:tc>
              </a:tr>
              <a:tr h="293587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</a:rPr>
                        <a:t>Payment</a:t>
                      </a:r>
                      <a:endParaRPr lang="en-US" sz="140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</a:rPr>
                        <a:t>QR code generation (other)</a:t>
                      </a:r>
                      <a:endParaRPr lang="en-US" sz="140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 sz="1400">
                          <a:solidFill>
                            <a:srgbClr val="002060"/>
                          </a:solidFill>
                        </a:rPr>
                        <a:t>Cashless transaction</a:t>
                      </a:r>
                      <a:endParaRPr lang="en-IN" sz="140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 anchor="ctr"/>
                </a:tc>
              </a:tr>
              <a:tr h="293587"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 sz="1400">
                          <a:solidFill>
                            <a:srgbClr val="002060"/>
                          </a:solidFill>
                        </a:rPr>
                        <a:t>Cart management</a:t>
                      </a:r>
                      <a:endParaRPr lang="en-IN" sz="140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 sz="1400">
                          <a:solidFill>
                            <a:srgbClr val="002060"/>
                          </a:solidFill>
                        </a:rPr>
                        <a:t>Hash Map</a:t>
                      </a:r>
                      <a:endParaRPr lang="en-IN" sz="140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1400">
                          <a:solidFill>
                            <a:srgbClr val="002060"/>
                          </a:solidFill>
                        </a:rPr>
                        <a:t>Linear search</a:t>
                      </a:r>
                      <a:endParaRPr lang="en-US" sz="140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 anchor="ctr"/>
                </a:tc>
              </a:tr>
              <a:tr h="293587"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 sz="1400">
                          <a:solidFill>
                            <a:srgbClr val="002060"/>
                          </a:solidFill>
                        </a:rPr>
                        <a:t>Route</a:t>
                      </a:r>
                      <a:endParaRPr lang="en-IN" sz="140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 sz="1400">
                          <a:solidFill>
                            <a:srgbClr val="002060"/>
                          </a:solidFill>
                        </a:rPr>
                        <a:t>Dijkstra</a:t>
                      </a:r>
                      <a:endParaRPr lang="en-IN" sz="140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 sz="1400">
                          <a:solidFill>
                            <a:srgbClr val="002060"/>
                          </a:solidFill>
                        </a:rPr>
                        <a:t>Finding the shortest path</a:t>
                      </a:r>
                      <a:endParaRPr lang="en-IN" sz="140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 anchor="ctr"/>
                </a:tc>
              </a:tr>
              <a:tr h="293587"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 sz="1400">
                          <a:solidFill>
                            <a:srgbClr val="002060"/>
                          </a:solidFill>
                        </a:rPr>
                        <a:t>Top selling product</a:t>
                      </a:r>
                      <a:endParaRPr lang="en-IN" sz="140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 sz="1400">
                          <a:solidFill>
                            <a:srgbClr val="002060"/>
                          </a:solidFill>
                        </a:rPr>
                        <a:t>Min Heap</a:t>
                      </a:r>
                      <a:endParaRPr lang="en-IN" sz="140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 sz="1400">
                          <a:solidFill>
                            <a:srgbClr val="002060"/>
                          </a:solidFill>
                        </a:rPr>
                        <a:t>Cart recommendation</a:t>
                      </a:r>
                      <a:endParaRPr lang="en-IN" sz="140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 anchor="ctr"/>
                </a:tc>
              </a:tr>
              <a:tr h="310498"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 sz="1400">
                          <a:solidFill>
                            <a:srgbClr val="002060"/>
                          </a:solidFill>
                        </a:rPr>
                        <a:t>Discount</a:t>
                      </a:r>
                      <a:endParaRPr lang="en-IN" sz="140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 sz="1400">
                          <a:solidFill>
                            <a:srgbClr val="002060"/>
                          </a:solidFill>
                        </a:rPr>
                        <a:t>Hash Map</a:t>
                      </a:r>
                      <a:endParaRPr lang="en-IN" sz="140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 sz="1400">
                          <a:solidFill>
                            <a:srgbClr val="002060"/>
                          </a:solidFill>
                        </a:rPr>
                        <a:t>Apply discount dynamically during checkout.</a:t>
                      </a:r>
                      <a:endParaRPr lang="en-IN" sz="140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5128929" name="Content Placeholder 2"/>
          <p:cNvSpPr>
            <a:spLocks noGrp="1"/>
          </p:cNvSpPr>
          <p:nvPr>
            <p:ph idx="1"/>
          </p:nvPr>
        </p:nvSpPr>
        <p:spPr bwMode="auto">
          <a:xfrm>
            <a:off x="720213" y="235974"/>
            <a:ext cx="10881214" cy="6469626"/>
          </a:xfrm>
        </p:spPr>
        <p:txBody>
          <a:bodyPr>
            <a:normAutofit/>
          </a:bodyPr>
          <a:lstStyle/>
          <a:p>
            <a:pPr>
              <a:buFont typeface="Wingdings"/>
              <a:buChar char="Ø"/>
              <a:defRPr/>
            </a:pPr>
            <a:r>
              <a:rPr lang="en-US" sz="2000" b="1">
                <a:solidFill>
                  <a:srgbClr val="002060"/>
                </a:solidFill>
                <a:latin typeface="+mj-lt"/>
              </a:rPr>
              <a:t>GitHub Repository</a:t>
            </a:r>
            <a:endParaRPr/>
          </a:p>
          <a:p>
            <a:pPr>
              <a:buNone/>
              <a:defRPr/>
            </a:pPr>
            <a:r>
              <a:rPr lang="en-US" sz="2000" i="1">
                <a:solidFill>
                  <a:srgbClr val="002060"/>
                </a:solidFill>
                <a:latin typeface="+mj-lt"/>
              </a:rPr>
              <a:t>Repo : 	</a:t>
            </a:r>
            <a:r>
              <a:rPr lang="en-US" sz="2000" i="1" u="sng">
                <a:solidFill>
                  <a:srgbClr val="002060"/>
                </a:solidFill>
                <a:latin typeface="+mj-lt"/>
                <a:hlinkClick r:id="rId3" tooltip="https://github.com/sandeep33999/Shopping_management"/>
              </a:rPr>
              <a:t>https://github.com/sandeep33999/Shopping_management</a:t>
            </a:r>
            <a:endParaRPr lang="en-IN">
              <a:solidFill>
                <a:srgbClr val="FF0000"/>
              </a:solidFill>
              <a:latin typeface="+mj-lt"/>
            </a:endParaRPr>
          </a:p>
          <a:p>
            <a:pPr>
              <a:buFont typeface="Wingdings"/>
              <a:buChar char="Ø"/>
              <a:defRPr/>
            </a:pPr>
            <a:r>
              <a:rPr lang="en-US" sz="1600" b="1">
                <a:solidFill>
                  <a:srgbClr val="002060"/>
                </a:solidFill>
                <a:latin typeface="+mj-lt"/>
              </a:rPr>
              <a:t> </a:t>
            </a:r>
            <a:r>
              <a:rPr lang="en-US" sz="1800" b="1">
                <a:solidFill>
                  <a:srgbClr val="002060"/>
                </a:solidFill>
                <a:latin typeface="+mj-lt"/>
              </a:rPr>
              <a:t>Highlight Results</a:t>
            </a:r>
            <a:endParaRPr/>
          </a:p>
          <a:p>
            <a:pPr marL="400050" indent="-400050">
              <a:buFont typeface="+mj-lt"/>
              <a:buAutoNum type="romanLcPeriod"/>
              <a:defRPr/>
            </a:pPr>
            <a:r>
              <a:rPr lang="en-US" sz="1800" b="1" u="none" strike="noStrike">
                <a:solidFill>
                  <a:srgbClr val="002060"/>
                </a:solidFill>
                <a:latin typeface="+mj-lt"/>
              </a:rPr>
              <a:t>Delivery Routes (Graph + Dijkstra) </a:t>
            </a:r>
            <a:r>
              <a:rPr lang="en-US" sz="1800" b="0" i="0" u="none" strike="noStrike">
                <a:solidFill>
                  <a:srgbClr val="002060"/>
                </a:solidFill>
                <a:latin typeface="+mj-lt"/>
              </a:rPr>
              <a:t>: Admin can define route system finds shortest path on checkout.</a:t>
            </a:r>
            <a:endParaRPr lang="en-US" sz="1800" b="0">
              <a:solidFill>
                <a:srgbClr val="002060"/>
              </a:solidFill>
              <a:latin typeface="+mj-lt"/>
            </a:endParaRPr>
          </a:p>
          <a:p>
            <a:pPr marL="400050" indent="-400050">
              <a:buFont typeface="+mj-lt"/>
              <a:buAutoNum type="romanLcPeriod"/>
              <a:defRPr/>
            </a:pPr>
            <a:r>
              <a:rPr lang="en-US" sz="1800" b="1" i="0" u="none" strike="noStrike">
                <a:solidFill>
                  <a:srgbClr val="002060"/>
                </a:solidFill>
                <a:latin typeface="+mj-lt"/>
              </a:rPr>
              <a:t>Discount Coupons (Hash Map) </a:t>
            </a:r>
            <a:r>
              <a:rPr lang="en-US" sz="1800" b="0" i="0" u="none" strike="noStrike">
                <a:solidFill>
                  <a:srgbClr val="002060"/>
                </a:solidFill>
                <a:latin typeface="+mj-lt"/>
              </a:rPr>
              <a:t>: Admin-generated codes, applied by customers.</a:t>
            </a:r>
            <a:endParaRPr lang="en-US" sz="1800" b="0">
              <a:solidFill>
                <a:srgbClr val="002060"/>
              </a:solidFill>
              <a:latin typeface="+mj-lt"/>
            </a:endParaRPr>
          </a:p>
          <a:p>
            <a:pPr marL="400050" indent="-400050">
              <a:buFont typeface="+mj-lt"/>
              <a:buAutoNum type="romanLcPeriod"/>
              <a:defRPr/>
            </a:pPr>
            <a:r>
              <a:rPr lang="en-US" sz="1800" b="1" i="0" u="none" strike="noStrike">
                <a:solidFill>
                  <a:srgbClr val="002060"/>
                </a:solidFill>
                <a:latin typeface="+mj-lt"/>
              </a:rPr>
              <a:t>QR Payment (UPI Simulation) </a:t>
            </a:r>
            <a:r>
              <a:rPr lang="en-US" sz="1800" b="0" i="0" u="none" strike="noStrike">
                <a:solidFill>
                  <a:srgbClr val="002060"/>
                </a:solidFill>
                <a:latin typeface="+mj-lt"/>
              </a:rPr>
              <a:t>: Auto-generates QR with total bill and timeout(10 sec).</a:t>
            </a:r>
            <a:endParaRPr lang="en-US" sz="1800" b="0">
              <a:solidFill>
                <a:srgbClr val="002060"/>
              </a:solidFill>
              <a:latin typeface="+mj-lt"/>
            </a:endParaRPr>
          </a:p>
          <a:p>
            <a:pPr marL="400050" indent="-400050">
              <a:buFont typeface="+mj-lt"/>
              <a:buAutoNum type="romanLcPeriod"/>
              <a:defRPr/>
            </a:pPr>
            <a:r>
              <a:rPr lang="en-US" sz="1800" b="1" i="0" u="none" strike="noStrike">
                <a:solidFill>
                  <a:srgbClr val="002060"/>
                </a:solidFill>
                <a:latin typeface="+mj-lt"/>
              </a:rPr>
              <a:t>Persistent Storage </a:t>
            </a:r>
            <a:r>
              <a:rPr lang="en-US" sz="1800" b="0" i="0" u="none" strike="noStrike">
                <a:solidFill>
                  <a:srgbClr val="002060"/>
                </a:solidFill>
                <a:latin typeface="+mj-lt"/>
              </a:rPr>
              <a:t>: Inventory, user</a:t>
            </a:r>
            <a:r>
              <a:rPr lang="en-US" sz="1800">
                <a:solidFill>
                  <a:srgbClr val="002060"/>
                </a:solidFill>
                <a:latin typeface="+mj-lt"/>
              </a:rPr>
              <a:t>’s</a:t>
            </a:r>
            <a:r>
              <a:rPr lang="en-US" sz="1800" b="0" i="0" u="none" strike="noStrike">
                <a:solidFill>
                  <a:srgbClr val="002060"/>
                </a:solidFill>
                <a:latin typeface="+mj-lt"/>
              </a:rPr>
              <a:t> data, carts, bills, purchase history stored in files.</a:t>
            </a:r>
            <a:endParaRPr lang="en-US" sz="1800" b="0">
              <a:solidFill>
                <a:srgbClr val="002060"/>
              </a:solidFill>
              <a:latin typeface="+mj-lt"/>
            </a:endParaRPr>
          </a:p>
          <a:p>
            <a:pPr marL="400050" indent="-400050">
              <a:buFont typeface="+mj-lt"/>
              <a:buAutoNum type="romanLcPeriod"/>
              <a:defRPr/>
            </a:pPr>
            <a:r>
              <a:rPr lang="en-US" sz="1800" b="1" i="0" u="none" strike="noStrike">
                <a:solidFill>
                  <a:srgbClr val="002060"/>
                </a:solidFill>
                <a:latin typeface="+mj-lt"/>
              </a:rPr>
              <a:t>Complaint System </a:t>
            </a:r>
            <a:r>
              <a:rPr lang="en-US" sz="1800" b="0" i="0" u="none" strike="noStrike">
                <a:solidFill>
                  <a:srgbClr val="002060"/>
                </a:solidFill>
                <a:latin typeface="+mj-lt"/>
              </a:rPr>
              <a:t>: Customers can leave feedback or complaints for specific items.</a:t>
            </a:r>
            <a:br>
              <a:rPr lang="en-US" sz="1800" i="0" u="none" strike="noStrike">
                <a:solidFill>
                  <a:srgbClr val="002060"/>
                </a:solidFill>
                <a:latin typeface="+mj-lt"/>
              </a:rPr>
            </a:br>
            <a:endParaRPr lang="en-IN" sz="2000" b="1">
              <a:solidFill>
                <a:srgbClr val="002060"/>
              </a:solidFill>
              <a:latin typeface="+mj-lt"/>
            </a:endParaRPr>
          </a:p>
          <a:p>
            <a:pPr>
              <a:buFont typeface="Wingdings"/>
              <a:buChar char="Ø"/>
              <a:defRPr/>
            </a:pPr>
            <a:r>
              <a:rPr lang="en-IN" sz="2000" b="1">
                <a:solidFill>
                  <a:srgbClr val="002060"/>
                </a:solidFill>
                <a:latin typeface="+mj-lt"/>
              </a:rPr>
              <a:t>Cost-Benefit Trade-Off</a:t>
            </a:r>
            <a:endParaRPr/>
          </a:p>
          <a:p>
            <a:pPr marL="0" indent="0">
              <a:buNone/>
              <a:defRPr/>
            </a:pPr>
            <a:endParaRPr lang="en-IN" sz="2200">
              <a:solidFill>
                <a:srgbClr val="002060"/>
              </a:solidFill>
              <a:latin typeface="+mj-lt"/>
            </a:endParaRPr>
          </a:p>
        </p:txBody>
      </p:sp>
      <p:graphicFrame>
        <p:nvGraphicFramePr>
          <p:cNvPr id="1940045107" name="Table 1"/>
          <p:cNvGraphicFramePr>
            <a:graphicFrameLocks xmlns:a="http://schemas.openxmlformats.org/drawingml/2006/main" noGrp="1"/>
          </p:cNvGraphicFramePr>
          <p:nvPr/>
        </p:nvGraphicFramePr>
        <p:xfrm>
          <a:off x="839755" y="4297090"/>
          <a:ext cx="10632033" cy="221488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3544011"/>
                <a:gridCol w="3544011"/>
                <a:gridCol w="3544011"/>
              </a:tblGrid>
              <a:tr h="0"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/>
                        <a:t>Algorithms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/>
                        <a:t>Time complexity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/>
                        <a:t>Space complexity</a:t>
                      </a:r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/>
                        <a:t>Dijkstra Algo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/>
                        <a:t>O((V+E) log V)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/>
                        <a:t>O(V)</a:t>
                      </a:r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/>
                        <a:t>K-MP Algo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/>
                        <a:t>O(m + n)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/>
                        <a:t>O(m)</a:t>
                      </a:r>
                      <a:endParaRPr/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/>
                        <a:t>AVL Tree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/>
                        <a:t>O(log n)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/>
                        <a:t>O(n)</a:t>
                      </a:r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/>
                        <a:t>Min – Max Heap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/>
                        <a:t>O(1) {find}, O(log n) {update}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/>
                        <a:t>O(n)</a:t>
                      </a:r>
                      <a:endParaRPr/>
                    </a:p>
                  </a:txBody>
                  <a:tcPr/>
                </a:tc>
              </a:tr>
              <a:tr h="370840"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/>
                        <a:t>Hash Map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/>
                        <a:t>O(1)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IN"/>
                        <a:t>O(n)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7572771" name="Content Placeholder 2"/>
          <p:cNvSpPr>
            <a:spLocks noGrp="1"/>
          </p:cNvSpPr>
          <p:nvPr>
            <p:ph idx="1"/>
          </p:nvPr>
        </p:nvSpPr>
        <p:spPr bwMode="auto">
          <a:xfrm>
            <a:off x="304800" y="167148"/>
            <a:ext cx="11049000" cy="6625538"/>
          </a:xfrm>
        </p:spPr>
        <p:txBody>
          <a:bodyPr>
            <a:noAutofit/>
          </a:bodyPr>
          <a:lstStyle/>
          <a:p>
            <a:pPr>
              <a:buNone/>
              <a:defRPr/>
            </a:pPr>
            <a:r>
              <a:rPr lang="en-US" sz="2000" b="1">
                <a:solidFill>
                  <a:srgbClr val="002060"/>
                </a:solidFill>
                <a:latin typeface="+mj-lt"/>
              </a:rPr>
              <a:t>Conclusion</a:t>
            </a:r>
            <a:endParaRPr/>
          </a:p>
          <a:p>
            <a:pPr>
              <a:buFont typeface="Wingdings"/>
              <a:buChar char="Ø"/>
              <a:defRPr/>
            </a:pPr>
            <a:r>
              <a:rPr lang="en-US" sz="200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000" i="1">
                <a:solidFill>
                  <a:srgbClr val="002060"/>
                </a:solidFill>
                <a:latin typeface="+mj-lt"/>
              </a:rPr>
              <a:t>Key Findings and Learnings</a:t>
            </a:r>
            <a:endParaRPr/>
          </a:p>
          <a:p>
            <a:pPr marL="514350" indent="-514350">
              <a:buFont typeface="+mj-lt"/>
              <a:buAutoNum type="romanLcPeriod"/>
              <a:defRPr/>
            </a:pPr>
            <a:r>
              <a:rPr lang="en-US" sz="2000" i="1">
                <a:solidFill>
                  <a:srgbClr val="002060"/>
                </a:solidFill>
                <a:latin typeface="+mj-lt"/>
              </a:rPr>
              <a:t>Efficient data structure usage can significantly enhance the performance of basic operations like search, quantities of goods, and recommendation in an E-Commerce platform.</a:t>
            </a:r>
            <a:endParaRPr/>
          </a:p>
          <a:p>
            <a:pPr marL="514350" indent="-514350">
              <a:buFont typeface="+mj-lt"/>
              <a:buAutoNum type="romanLcPeriod"/>
              <a:defRPr/>
            </a:pPr>
            <a:r>
              <a:rPr lang="en-US" sz="2000" i="1">
                <a:solidFill>
                  <a:srgbClr val="002060"/>
                </a:solidFill>
                <a:latin typeface="+mj-lt"/>
              </a:rPr>
              <a:t>Hash tables and AVL trees drastically increase the speed of compilation .</a:t>
            </a:r>
            <a:endParaRPr/>
          </a:p>
          <a:p>
            <a:pPr marL="514350" indent="-514350">
              <a:buFont typeface="+mj-lt"/>
              <a:buAutoNum type="romanLcPeriod"/>
              <a:defRPr/>
            </a:pPr>
            <a:r>
              <a:rPr lang="en-US" sz="2000" i="1">
                <a:solidFill>
                  <a:srgbClr val="002060"/>
                </a:solidFill>
                <a:latin typeface="+mj-lt"/>
              </a:rPr>
              <a:t>Linked lists and Graphs proved to be flexible for dynamic operations like cart management and order queues.</a:t>
            </a:r>
            <a:endParaRPr/>
          </a:p>
          <a:p>
            <a:pPr marL="514350" indent="-514350">
              <a:buFont typeface="+mj-lt"/>
              <a:buAutoNum type="romanLcPeriod"/>
              <a:defRPr/>
            </a:pPr>
            <a:r>
              <a:rPr lang="en-US" sz="2000" i="1">
                <a:solidFill>
                  <a:srgbClr val="002060"/>
                </a:solidFill>
                <a:latin typeface="+mj-lt"/>
              </a:rPr>
              <a:t>The project strengthened understanding of both theoretical DSA concepts and their real-world application in system design.</a:t>
            </a:r>
            <a:endParaRPr/>
          </a:p>
          <a:p>
            <a:pPr marL="0" indent="0">
              <a:buNone/>
              <a:defRPr/>
            </a:pPr>
            <a:endParaRPr lang="en-US" sz="2000">
              <a:solidFill>
                <a:srgbClr val="002060"/>
              </a:solidFill>
              <a:latin typeface="+mj-lt"/>
            </a:endParaRPr>
          </a:p>
          <a:p>
            <a:pPr>
              <a:buFont typeface="Wingdings"/>
              <a:buChar char="Ø"/>
              <a:defRPr/>
            </a:pPr>
            <a:r>
              <a:rPr lang="en-IN" sz="2000" b="1">
                <a:solidFill>
                  <a:srgbClr val="002060"/>
                </a:solidFill>
                <a:latin typeface="+mj-lt"/>
              </a:rPr>
              <a:t>Scope for Future Extension</a:t>
            </a:r>
            <a:endParaRPr/>
          </a:p>
          <a:p>
            <a:pPr marL="514350" indent="-514350">
              <a:buFont typeface="+mj-lt"/>
              <a:buAutoNum type="romanLcPeriod"/>
              <a:defRPr/>
            </a:pPr>
            <a:r>
              <a:rPr lang="en-IN" sz="2000" i="1">
                <a:solidFill>
                  <a:srgbClr val="002060"/>
                </a:solidFill>
                <a:latin typeface="+mj-lt"/>
              </a:rPr>
              <a:t>Database Integration: Use SQL or NoSQL databases for real-time product and order persistence.</a:t>
            </a:r>
            <a:endParaRPr/>
          </a:p>
          <a:p>
            <a:pPr marL="514350" indent="-514350">
              <a:buFont typeface="+mj-lt"/>
              <a:buAutoNum type="romanLcPeriod"/>
              <a:defRPr/>
            </a:pPr>
            <a:r>
              <a:rPr lang="en-IN" sz="2000" i="1">
                <a:solidFill>
                  <a:srgbClr val="002060"/>
                </a:solidFill>
                <a:latin typeface="+mj-lt"/>
              </a:rPr>
              <a:t>GUI or Web Interface: Add a frontend using HTML/CSS/React to enhance user interaction.</a:t>
            </a:r>
            <a:endParaRPr/>
          </a:p>
          <a:p>
            <a:pPr marL="514350" indent="-514350">
              <a:buFont typeface="+mj-lt"/>
              <a:buAutoNum type="romanLcPeriod"/>
              <a:defRPr/>
            </a:pPr>
            <a:r>
              <a:rPr lang="en-IN" sz="2000" i="1">
                <a:solidFill>
                  <a:srgbClr val="002060"/>
                </a:solidFill>
                <a:latin typeface="+mj-lt"/>
              </a:rPr>
              <a:t>AI-based Recommendations: Integrate ML models for personalized product suggestions.</a:t>
            </a:r>
            <a:endParaRPr/>
          </a:p>
          <a:p>
            <a:pPr marL="0" indent="0">
              <a:buNone/>
              <a:defRPr/>
            </a:pPr>
            <a:endParaRPr lang="en-US" sz="2000">
              <a:solidFill>
                <a:srgbClr val="002060"/>
              </a:solidFill>
              <a:latin typeface="+mj-lt"/>
            </a:endParaRPr>
          </a:p>
          <a:p>
            <a:pPr marL="514350" indent="-514350">
              <a:buFont typeface="+mj-lt"/>
              <a:buAutoNum type="romanLcPeriod"/>
              <a:defRPr/>
            </a:pPr>
            <a:endParaRPr lang="en-IN" sz="2000" i="1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2786414" name="Content Placeholder 2"/>
          <p:cNvSpPr>
            <a:spLocks noGrp="1"/>
          </p:cNvSpPr>
          <p:nvPr>
            <p:ph idx="1"/>
          </p:nvPr>
        </p:nvSpPr>
        <p:spPr bwMode="auto">
          <a:xfrm>
            <a:off x="304800" y="167148"/>
            <a:ext cx="11049000" cy="6625538"/>
          </a:xfrm>
        </p:spPr>
        <p:txBody>
          <a:bodyPr>
            <a:noAutofit/>
          </a:bodyPr>
          <a:lstStyle/>
          <a:p>
            <a:pPr>
              <a:buNone/>
              <a:defRPr/>
            </a:pPr>
            <a:endParaRPr lang="en-US" sz="2000" b="1">
              <a:solidFill>
                <a:srgbClr val="002060"/>
              </a:solidFill>
              <a:latin typeface="+mj-lt"/>
            </a:endParaRPr>
          </a:p>
          <a:p>
            <a:pPr>
              <a:buNone/>
              <a:defRPr/>
            </a:pPr>
            <a:r>
              <a:rPr lang="en-US" sz="2000" b="1">
                <a:solidFill>
                  <a:srgbClr val="002060"/>
                </a:solidFill>
                <a:latin typeface="+mj-lt"/>
              </a:rPr>
              <a:t>Summary of Innovation</a:t>
            </a:r>
            <a:endParaRPr/>
          </a:p>
          <a:p>
            <a:pPr>
              <a:lnSpc>
                <a:spcPct val="100000"/>
              </a:lnSpc>
              <a:buFont typeface="Courier New"/>
              <a:buChar char="o"/>
              <a:defRPr/>
            </a:pPr>
            <a:r>
              <a:rPr lang="en-US" sz="2000">
                <a:solidFill>
                  <a:srgbClr val="002060"/>
                </a:solidFill>
                <a:latin typeface="+mj-lt"/>
              </a:rPr>
              <a:t>This project demonstrates how core data structures and algorithms can be effectively applied to simulate key functionalities of a modern E-Commerce platform. Without relying on heavy frameworks or databases, we used smart structuring of data to achieve fast, scalable, and interactive shopping behavior in lightweight environment—highlighting the strength of algorithm-first thinking.</a:t>
            </a:r>
            <a:br>
              <a:rPr lang="en-US" sz="2000">
                <a:solidFill>
                  <a:srgbClr val="002060"/>
                </a:solidFill>
                <a:latin typeface="+mj-lt"/>
              </a:rPr>
            </a:br>
            <a:endParaRPr lang="en-IN" sz="2000">
              <a:solidFill>
                <a:srgbClr val="002060"/>
              </a:solidFill>
              <a:latin typeface="+mj-lt"/>
            </a:endParaRPr>
          </a:p>
          <a:p>
            <a:pPr>
              <a:buFont typeface="Wingdings"/>
              <a:buChar char="Ø"/>
              <a:defRPr/>
            </a:pPr>
            <a:r>
              <a:rPr lang="en-US" sz="2000" b="1">
                <a:solidFill>
                  <a:srgbClr val="002060"/>
                </a:solidFill>
                <a:latin typeface="+mj-lt"/>
              </a:rPr>
              <a:t>Acknowledgement</a:t>
            </a:r>
            <a:endParaRPr/>
          </a:p>
          <a:p>
            <a:pPr>
              <a:buNone/>
              <a:defRPr/>
            </a:pPr>
            <a:r>
              <a:rPr lang="en-US" sz="2000">
                <a:solidFill>
                  <a:srgbClr val="002060"/>
                </a:solidFill>
                <a:latin typeface="+mj-lt"/>
              </a:rPr>
              <a:t>I would like to thank:</a:t>
            </a:r>
            <a:endParaRPr/>
          </a:p>
          <a:p>
            <a:pPr marL="514350" indent="-514350">
              <a:buFont typeface="+mj-lt"/>
              <a:buAutoNum type="romanLcPeriod"/>
              <a:defRPr/>
            </a:pPr>
            <a:r>
              <a:rPr lang="en-US" sz="2000">
                <a:solidFill>
                  <a:srgbClr val="002060"/>
                </a:solidFill>
                <a:latin typeface="+mj-lt"/>
              </a:rPr>
              <a:t>My course instructors and mentors, who provided foundational knowledge of data structures and problem-solving techniques.</a:t>
            </a:r>
            <a:endParaRPr/>
          </a:p>
          <a:p>
            <a:pPr marL="514350" indent="-514350">
              <a:buFont typeface="+mj-lt"/>
              <a:buAutoNum type="romanLcPeriod"/>
              <a:defRPr/>
            </a:pPr>
            <a:r>
              <a:rPr lang="en-US" sz="2000">
                <a:solidFill>
                  <a:srgbClr val="002060"/>
                </a:solidFill>
                <a:latin typeface="+mj-lt"/>
              </a:rPr>
              <a:t>ANSHUL JAIN ( Mentor)  for discussions and suggestions that helped refine this project.</a:t>
            </a:r>
            <a:br>
              <a:rPr lang="en-US" sz="2000">
                <a:solidFill>
                  <a:srgbClr val="002060"/>
                </a:solidFill>
                <a:latin typeface="+mj-lt"/>
              </a:rPr>
            </a:br>
            <a:endParaRPr lang="en-US" sz="2000">
              <a:solidFill>
                <a:srgbClr val="002060"/>
              </a:solidFill>
              <a:latin typeface="+mj-lt"/>
            </a:endParaRPr>
          </a:p>
          <a:p>
            <a:pPr>
              <a:buNone/>
              <a:defRPr/>
            </a:pPr>
            <a:r>
              <a:rPr lang="en-IN" sz="2000" b="1">
                <a:solidFill>
                  <a:srgbClr val="002060"/>
                </a:solidFill>
                <a:latin typeface="+mj-lt"/>
              </a:rPr>
              <a:t>Resources Used</a:t>
            </a:r>
            <a:endParaRPr/>
          </a:p>
          <a:p>
            <a:pPr marL="514350" indent="-514350">
              <a:buFont typeface="+mj-lt"/>
              <a:buAutoNum type="romanLcPeriod"/>
              <a:defRPr/>
            </a:pPr>
            <a:r>
              <a:rPr lang="en-IN" sz="2000" u="sng">
                <a:solidFill>
                  <a:srgbClr val="002060"/>
                </a:solidFill>
                <a:latin typeface="+mj-lt"/>
                <a:hlinkClick r:id="rId3" tooltip="https://www.geeksforgeeks.org/"/>
              </a:rPr>
              <a:t>GeeksforGeeks</a:t>
            </a:r>
            <a:r>
              <a:rPr lang="en-IN" sz="2000">
                <a:solidFill>
                  <a:srgbClr val="002060"/>
                </a:solidFill>
                <a:latin typeface="+mj-lt"/>
              </a:rPr>
              <a:t> – Reference for DSA concepts and algorithms.  ii.</a:t>
            </a:r>
            <a:endParaRPr/>
          </a:p>
          <a:p>
            <a:pPr marL="514350" indent="-514350">
              <a:buFont typeface="+mj-lt"/>
              <a:buAutoNum type="romanLcPeriod"/>
              <a:defRPr/>
            </a:pPr>
            <a:r>
              <a:rPr lang="en-IN" sz="2000">
                <a:solidFill>
                  <a:srgbClr val="002060"/>
                </a:solidFill>
                <a:latin typeface="+mj-lt"/>
              </a:rPr>
              <a:t> </a:t>
            </a:r>
            <a:r>
              <a:rPr lang="en-IN" sz="2000" u="sng">
                <a:solidFill>
                  <a:srgbClr val="002060"/>
                </a:solidFill>
                <a:latin typeface="+mj-lt"/>
                <a:hlinkClick r:id="rId4" tooltip="https://www.tutorialspoint.com/"/>
              </a:rPr>
              <a:t>TutorialsPoint</a:t>
            </a:r>
            <a:r>
              <a:rPr lang="en-IN" sz="2000">
                <a:solidFill>
                  <a:srgbClr val="002060"/>
                </a:solidFill>
                <a:latin typeface="+mj-lt"/>
              </a:rPr>
              <a:t> – For understanding basic E-Commerce flow modelling.     </a:t>
            </a:r>
            <a:endParaRPr/>
          </a:p>
          <a:p>
            <a:pPr marL="514350" indent="-514350">
              <a:buFont typeface="+mj-lt"/>
              <a:buAutoNum type="romanLcPeriod"/>
              <a:defRPr/>
            </a:pPr>
            <a:r>
              <a:rPr lang="en-IN" sz="2000">
                <a:solidFill>
                  <a:srgbClr val="002060"/>
                </a:solidFill>
                <a:latin typeface="+mj-lt"/>
              </a:rPr>
              <a:t> </a:t>
            </a:r>
            <a:r>
              <a:rPr lang="en-IN" sz="2000" u="sng">
                <a:solidFill>
                  <a:srgbClr val="002060"/>
                </a:solidFill>
                <a:latin typeface="+mj-lt"/>
                <a:hlinkClick r:id="rId5" tooltip="https://docs.github.com/"/>
              </a:rPr>
              <a:t>GitHub Docs</a:t>
            </a:r>
            <a:r>
              <a:rPr lang="en-IN" sz="2000">
                <a:solidFill>
                  <a:srgbClr val="002060"/>
                </a:solidFill>
                <a:latin typeface="+mj-lt"/>
              </a:rPr>
              <a:t> – For hosting and managing project repositories.</a:t>
            </a:r>
            <a:endParaRPr/>
          </a:p>
          <a:p>
            <a:pPr marL="0" indent="0">
              <a:buNone/>
              <a:defRPr/>
            </a:pPr>
            <a:endParaRPr lang="en-US" sz="200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56362321" name="Content Placeholder 4"/>
          <p:cNvPicPr>
            <a:picLocks noChangeAspect="1" noGrp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1214283" y="629264"/>
            <a:ext cx="9891252" cy="5741731"/>
          </a:xfrm>
        </p:spPr>
      </p:pic>
      <p:sp>
        <p:nvSpPr>
          <p:cNvPr id="948828000" name="Rectangle 5"/>
          <p:cNvSpPr/>
          <p:nvPr/>
        </p:nvSpPr>
        <p:spPr bwMode="auto">
          <a:xfrm>
            <a:off x="4542503" y="2546555"/>
            <a:ext cx="3470786" cy="353961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IN"/>
          </a:p>
        </p:txBody>
      </p:sp>
      <p:sp>
        <p:nvSpPr>
          <p:cNvPr id="748600370" name="Rectangle 6"/>
          <p:cNvSpPr/>
          <p:nvPr/>
        </p:nvSpPr>
        <p:spPr bwMode="auto">
          <a:xfrm>
            <a:off x="4090219" y="5171768"/>
            <a:ext cx="4139381" cy="353961"/>
          </a:xfrm>
          <a:prstGeom prst="rect">
            <a:avLst/>
          </a:prstGeom>
          <a:solidFill>
            <a:srgbClr val="FAFAFA"/>
          </a:solidFill>
          <a:ln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ONLYOFFICE/8.3.3.21</Application>
  <PresentationFormat>On-screen Show (4:3)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Amit Kumar</dc:creator>
  <cp:lastModifiedBy/>
  <cp:revision>3</cp:revision>
  <dcterms:created xsi:type="dcterms:W3CDTF">2025-04-17T19:22:33Z</dcterms:created>
  <dcterms:modified xsi:type="dcterms:W3CDTF">2025-05-05T16:48:42Z</dcterms:modified>
</cp:coreProperties>
</file>