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1"/>
  </p:notesMasterIdLst>
  <p:sldIdLst>
    <p:sldId id="256" r:id="rId2"/>
    <p:sldId id="319" r:id="rId3"/>
    <p:sldId id="288" r:id="rId4"/>
    <p:sldId id="328" r:id="rId5"/>
    <p:sldId id="329" r:id="rId6"/>
    <p:sldId id="334" r:id="rId7"/>
    <p:sldId id="333" r:id="rId8"/>
    <p:sldId id="332" r:id="rId9"/>
    <p:sldId id="331" r:id="rId10"/>
    <p:sldId id="330" r:id="rId11"/>
    <p:sldId id="335" r:id="rId12"/>
    <p:sldId id="339" r:id="rId13"/>
    <p:sldId id="338" r:id="rId14"/>
    <p:sldId id="337" r:id="rId15"/>
    <p:sldId id="336" r:id="rId16"/>
    <p:sldId id="340" r:id="rId17"/>
    <p:sldId id="341" r:id="rId18"/>
    <p:sldId id="342" r:id="rId19"/>
    <p:sldId id="343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1" autoAdjust="0"/>
  </p:normalViewPr>
  <p:slideViewPr>
    <p:cSldViewPr snapToGrid="0">
      <p:cViewPr varScale="1">
        <p:scale>
          <a:sx n="68" d="100"/>
          <a:sy n="68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Prabhu" userId="f5ce59ba1a691acd" providerId="LiveId" clId="{DD12087E-BE2F-4671-BB67-5EA1EE9B08DC}"/>
    <pc:docChg chg="modSld">
      <pc:chgData name="Sandeep Prabhu" userId="f5ce59ba1a691acd" providerId="LiveId" clId="{DD12087E-BE2F-4671-BB67-5EA1EE9B08DC}" dt="2021-12-03T11:54:36.593" v="15" actId="20577"/>
      <pc:docMkLst>
        <pc:docMk/>
      </pc:docMkLst>
      <pc:sldChg chg="modSp mod">
        <pc:chgData name="Sandeep Prabhu" userId="f5ce59ba1a691acd" providerId="LiveId" clId="{DD12087E-BE2F-4671-BB67-5EA1EE9B08DC}" dt="2021-12-03T11:54:36.593" v="15" actId="20577"/>
        <pc:sldMkLst>
          <pc:docMk/>
          <pc:sldMk cId="1835935849" sldId="288"/>
        </pc:sldMkLst>
        <pc:spChg chg="mod">
          <ac:chgData name="Sandeep Prabhu" userId="f5ce59ba1a691acd" providerId="LiveId" clId="{DD12087E-BE2F-4671-BB67-5EA1EE9B08DC}" dt="2021-12-03T11:54:36.593" v="15" actId="20577"/>
          <ac:spMkLst>
            <pc:docMk/>
            <pc:sldMk cId="1835935849" sldId="288"/>
            <ac:spMk id="4" creationId="{0165AC98-002D-40A6-AA5B-E7C2F69793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D32B2-85D6-49D1-8933-15BA2300E9E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0FD7-815E-4D7E-97EB-F55356BBF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03405"/>
            <a:ext cx="7924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32201"/>
            <a:ext cx="7924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518" y="4323846"/>
            <a:ext cx="2488881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323847"/>
            <a:ext cx="52873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2725" y="1430868"/>
            <a:ext cx="2352675" cy="365125"/>
          </a:xfrm>
        </p:spPr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8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85" y="4697362"/>
            <a:ext cx="861952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884" y="977035"/>
            <a:ext cx="8612782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5516716"/>
            <a:ext cx="861822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4"/>
            <a:ext cx="861822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649134"/>
            <a:ext cx="84201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51245098-5DE3-4995-A363-C8BC11C43FB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B2ACFADF-B19E-499D-85C9-A6E88CE51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0" y="753534"/>
            <a:ext cx="8248121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391" y="3509768"/>
            <a:ext cx="779409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4174598"/>
            <a:ext cx="8426981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51245098-5DE3-4995-A363-C8BC11C43FB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9439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B2ACFADF-B19E-499D-85C9-A6E88CE51A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0746" y="80772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627" y="302133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65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24703"/>
            <a:ext cx="842268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41" y="3648317"/>
            <a:ext cx="8421409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78885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51245098-5DE3-4995-A363-C8BC11C43FB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8885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B2ACFADF-B19E-499D-85C9-A6E88CE51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6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52677" y="762001"/>
            <a:ext cx="69094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891" y="2202080"/>
            <a:ext cx="277368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89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7423" y="2201333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75846" y="2904068"/>
            <a:ext cx="277368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88429" y="2192866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843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52677" y="762000"/>
            <a:ext cx="691381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3890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3890" y="2331720"/>
            <a:ext cx="277368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3890" y="4796104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96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6195" y="2331720"/>
            <a:ext cx="277368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65096" y="4796103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812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811" y="2331722"/>
            <a:ext cx="277368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711" y="4796101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2194560"/>
            <a:ext cx="861822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0472" y="747184"/>
            <a:ext cx="1671638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746126"/>
            <a:ext cx="680120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3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E55D-BC88-4F06-B567-82AC0B070E0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EA61-5E4E-4DD6-A539-592E65FD8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3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5"/>
            <a:ext cx="861822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1" y="3641726"/>
            <a:ext cx="861822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9" y="381002"/>
            <a:ext cx="722771" cy="365125"/>
          </a:xfrm>
        </p:spPr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4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890" y="2194560"/>
            <a:ext cx="4236461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941" y="2194560"/>
            <a:ext cx="4233168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762000"/>
            <a:ext cx="690943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719" y="2183802"/>
            <a:ext cx="399063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89" y="3132668"/>
            <a:ext cx="423646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70" y="2183802"/>
            <a:ext cx="39873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940" y="3132668"/>
            <a:ext cx="423316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334327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746760"/>
            <a:ext cx="505206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3343275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7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4415374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3984" y="751242"/>
            <a:ext cx="3980420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4415374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5098-5DE3-4995-A363-C8BC11C43FBD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FADF-B19E-499D-85C9-A6E88CE5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2675" y="764373"/>
            <a:ext cx="690943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0" y="2194560"/>
            <a:ext cx="861822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582" y="6356352"/>
            <a:ext cx="231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5098-5DE3-4995-A363-C8BC11C43FB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890" y="6355847"/>
            <a:ext cx="6154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7" y="381002"/>
            <a:ext cx="2142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FADF-B19E-499D-85C9-A6E88CE51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5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EFAD24-2A99-475D-8064-9E01476DE2FC}"/>
              </a:ext>
            </a:extLst>
          </p:cNvPr>
          <p:cNvSpPr txBox="1"/>
          <p:nvPr/>
        </p:nvSpPr>
        <p:spPr>
          <a:xfrm>
            <a:off x="365759" y="272534"/>
            <a:ext cx="82014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+mj-lt"/>
              </a:rPr>
              <a:t>Telecom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18010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BE0E714-6787-43C7-BC73-08B94E715A7C}"/>
              </a:ext>
            </a:extLst>
          </p:cNvPr>
          <p:cNvSpPr txBox="1"/>
          <p:nvPr/>
        </p:nvSpPr>
        <p:spPr>
          <a:xfrm>
            <a:off x="886264" y="371008"/>
            <a:ext cx="495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Bar Graph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CE8A4-44F2-4441-8167-2DD810B0A199}"/>
              </a:ext>
            </a:extLst>
          </p:cNvPr>
          <p:cNvSpPr txBox="1"/>
          <p:nvPr/>
        </p:nvSpPr>
        <p:spPr>
          <a:xfrm>
            <a:off x="143021" y="1420837"/>
            <a:ext cx="42883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The plot shows a class imbalance of the data between churners and non-churners.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Non Churners  = 5174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churners = 1869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ratio = 73:27 and the churners = 1869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So we analyse the data with other features while taking the target values separately to get some insights</a:t>
            </a:r>
            <a:r>
              <a:rPr lang="en-IN" dirty="0"/>
              <a:t>.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439AB18-5DD4-4DBF-BC9A-0DB8248C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9597" y="1554156"/>
            <a:ext cx="5806404" cy="515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808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FC3ADE-5BF6-42C0-8E07-864EBE00E9C7}"/>
              </a:ext>
            </a:extLst>
          </p:cNvPr>
          <p:cNvSpPr txBox="1"/>
          <p:nvPr/>
        </p:nvSpPr>
        <p:spPr>
          <a:xfrm>
            <a:off x="407963" y="525752"/>
            <a:ext cx="495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BOX</a:t>
            </a:r>
            <a:r>
              <a:rPr lang="en-IN" sz="1800" b="1" dirty="0"/>
              <a:t> </a:t>
            </a:r>
            <a:r>
              <a:rPr lang="en-IN" sz="3600" b="1" dirty="0"/>
              <a:t>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D687D-3335-4A70-BB39-30D8E59BD856}"/>
              </a:ext>
            </a:extLst>
          </p:cNvPr>
          <p:cNvSpPr txBox="1"/>
          <p:nvPr/>
        </p:nvSpPr>
        <p:spPr>
          <a:xfrm>
            <a:off x="225082" y="1351563"/>
            <a:ext cx="28979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400" dirty="0"/>
              <a:t>Churning customers have much lower tenure with a median of ca. 10 months compared to a median of non-churners of ca. 38 months.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/>
              <a:t>Churning customers have higher monthly charges with a median of ca. 80 USD and much lower inter quartile range compared to that of non-churners (median of ca. 65 USD).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/>
              <a:t>Total Charges are the result of tenure and Monthly Charges, which are more insightful on an individual basis.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FCAC671-9B68-4710-B897-BB278564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3027" y="253218"/>
            <a:ext cx="6782973" cy="647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639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9FD70D-2997-480F-9AB6-D1B2661CBA7C}"/>
              </a:ext>
            </a:extLst>
          </p:cNvPr>
          <p:cNvSpPr txBox="1"/>
          <p:nvPr/>
        </p:nvSpPr>
        <p:spPr>
          <a:xfrm>
            <a:off x="422031" y="246576"/>
            <a:ext cx="8201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Relationship between Monthly Charges and Total Charges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4BF64-3B74-4CBA-88B8-7AEE58702641}"/>
              </a:ext>
            </a:extLst>
          </p:cNvPr>
          <p:cNvSpPr txBox="1"/>
          <p:nvPr/>
        </p:nvSpPr>
        <p:spPr>
          <a:xfrm>
            <a:off x="717453" y="2932130"/>
            <a:ext cx="28557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/>
              <a:t>Total Charges increase as Monthly Charges increase - as expected.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EB7A15-3AD9-468D-ACD6-ADB0E4F1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306" y="1806855"/>
            <a:ext cx="5261317" cy="357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328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4D0D9F-CC59-4C05-BBE8-A6E69D2F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8265" y="1459071"/>
            <a:ext cx="5950646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84EF07-8E9C-458D-8BFA-BCDE6B0CF80D}"/>
              </a:ext>
            </a:extLst>
          </p:cNvPr>
          <p:cNvSpPr txBox="1"/>
          <p:nvPr/>
        </p:nvSpPr>
        <p:spPr>
          <a:xfrm>
            <a:off x="604911" y="328805"/>
            <a:ext cx="49518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Churn by Monthly Charges 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AE39E-CBA5-4ED7-B3E5-42D43846D128}"/>
              </a:ext>
            </a:extLst>
          </p:cNvPr>
          <p:cNvSpPr txBox="1"/>
          <p:nvPr/>
        </p:nvSpPr>
        <p:spPr>
          <a:xfrm>
            <a:off x="157089" y="2659400"/>
            <a:ext cx="26564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IN" sz="2000" dirty="0"/>
              <a:t>Churn is high when Monthly Charges are high</a:t>
            </a:r>
          </a:p>
        </p:txBody>
      </p:sp>
    </p:spTree>
    <p:extLst>
      <p:ext uri="{BB962C8B-B14F-4D97-AF65-F5344CB8AC3E}">
        <p14:creationId xmlns:p14="http://schemas.microsoft.com/office/powerpoint/2010/main" val="24262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155D7D8-3B58-4762-832B-BBD8B6E53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6917" y="1571612"/>
            <a:ext cx="534572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2C497-2081-4866-A95F-4DC083D3A6DB}"/>
              </a:ext>
            </a:extLst>
          </p:cNvPr>
          <p:cNvSpPr txBox="1"/>
          <p:nvPr/>
        </p:nvSpPr>
        <p:spPr>
          <a:xfrm>
            <a:off x="162952" y="1879247"/>
            <a:ext cx="40350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However if we combine the insights of 3 parameters i.e. Tenure, Monthly Charges &amp; Total Charges then the picture is bit clear :- </a:t>
            </a:r>
            <a:r>
              <a:rPr lang="en-IN" b="1" dirty="0"/>
              <a:t>Higher Monthly Charge at lower tenure results into lower Total Charge</a:t>
            </a:r>
            <a:r>
              <a:rPr lang="en-IN" dirty="0"/>
              <a:t>. </a:t>
            </a:r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Hence, all these 3 factors viz </a:t>
            </a:r>
            <a:r>
              <a:rPr lang="en-IN" b="1" dirty="0"/>
              <a:t>Higher Monthly Charge</a:t>
            </a:r>
            <a:r>
              <a:rPr lang="en-IN" dirty="0"/>
              <a:t>, </a:t>
            </a:r>
            <a:r>
              <a:rPr lang="en-IN" b="1" dirty="0"/>
              <a:t>Lower tenure</a:t>
            </a:r>
            <a:r>
              <a:rPr lang="en-IN" dirty="0"/>
              <a:t> and </a:t>
            </a:r>
            <a:r>
              <a:rPr lang="en-IN" b="1" dirty="0"/>
              <a:t>Lower Total Charge</a:t>
            </a:r>
            <a:r>
              <a:rPr lang="en-IN" dirty="0"/>
              <a:t> are linked to </a:t>
            </a:r>
            <a:r>
              <a:rPr lang="en-IN" b="1" dirty="0"/>
              <a:t>High Churn</a:t>
            </a:r>
            <a:r>
              <a:rPr lang="en-IN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A4C68-3863-4047-B7C8-B5B6C6E6D7FA}"/>
              </a:ext>
            </a:extLst>
          </p:cNvPr>
          <p:cNvSpPr txBox="1"/>
          <p:nvPr/>
        </p:nvSpPr>
        <p:spPr>
          <a:xfrm>
            <a:off x="213360" y="248314"/>
            <a:ext cx="666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Churn by Total Charges 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5DC04-0C6A-41E3-A48A-5A26C37AEB0A}"/>
              </a:ext>
            </a:extLst>
          </p:cNvPr>
          <p:cNvSpPr txBox="1"/>
          <p:nvPr/>
        </p:nvSpPr>
        <p:spPr>
          <a:xfrm>
            <a:off x="14070" y="1202280"/>
            <a:ext cx="686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b="1" dirty="0"/>
              <a:t> </a:t>
            </a:r>
            <a:r>
              <a:rPr lang="en-IN" dirty="0"/>
              <a:t>As higher Churn at lower Total Charges.</a:t>
            </a:r>
          </a:p>
        </p:txBody>
      </p:sp>
    </p:spTree>
    <p:extLst>
      <p:ext uri="{BB962C8B-B14F-4D97-AF65-F5344CB8AC3E}">
        <p14:creationId xmlns:p14="http://schemas.microsoft.com/office/powerpoint/2010/main" val="113184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DE903-04F1-4609-9A2D-E913DABF9BE9}"/>
              </a:ext>
            </a:extLst>
          </p:cNvPr>
          <p:cNvSpPr txBox="1"/>
          <p:nvPr/>
        </p:nvSpPr>
        <p:spPr>
          <a:xfrm>
            <a:off x="255564" y="8661"/>
            <a:ext cx="9298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Correlation of all predictors with ‘Churn’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5C1EC-F770-4DE1-86BD-197FB8DDF8DF}"/>
              </a:ext>
            </a:extLst>
          </p:cNvPr>
          <p:cNvSpPr txBox="1"/>
          <p:nvPr/>
        </p:nvSpPr>
        <p:spPr>
          <a:xfrm>
            <a:off x="255564" y="654992"/>
            <a:ext cx="33961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b="1" dirty="0"/>
              <a:t>HIGH</a:t>
            </a:r>
            <a:r>
              <a:rPr lang="en-IN" sz="1800" dirty="0"/>
              <a:t> Churn seen in case of </a:t>
            </a:r>
            <a:r>
              <a:rPr lang="en-IN" sz="1800" b="1" dirty="0"/>
              <a:t>Month to month contracts</a:t>
            </a:r>
            <a:r>
              <a:rPr lang="en-IN" sz="1800" dirty="0"/>
              <a:t>, </a:t>
            </a:r>
            <a:r>
              <a:rPr lang="en-IN" sz="1800" b="1" dirty="0"/>
              <a:t>No online security</a:t>
            </a:r>
            <a:r>
              <a:rPr lang="en-IN" sz="1800" dirty="0"/>
              <a:t>, </a:t>
            </a:r>
            <a:r>
              <a:rPr lang="en-IN" sz="1800" b="1" dirty="0"/>
              <a:t>No Tech support</a:t>
            </a:r>
            <a:r>
              <a:rPr lang="en-IN" sz="1800" dirty="0"/>
              <a:t>, </a:t>
            </a:r>
            <a:r>
              <a:rPr lang="en-IN" sz="1800" b="1" dirty="0"/>
              <a:t>First year of subscription</a:t>
            </a:r>
            <a:r>
              <a:rPr lang="en-IN" sz="1800" dirty="0"/>
              <a:t> and </a:t>
            </a:r>
            <a:r>
              <a:rPr lang="en-IN" sz="1800" b="1" dirty="0"/>
              <a:t>Fibre Optics Internet</a:t>
            </a: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b="1" dirty="0"/>
              <a:t>LOW</a:t>
            </a:r>
            <a:r>
              <a:rPr lang="en-IN" sz="1800" dirty="0"/>
              <a:t> Churn is seen in case of </a:t>
            </a:r>
            <a:r>
              <a:rPr lang="en-IN" sz="1800" b="1" dirty="0"/>
              <a:t>Long term contracts</a:t>
            </a:r>
            <a:r>
              <a:rPr lang="en-IN" sz="1800" dirty="0"/>
              <a:t>, </a:t>
            </a:r>
            <a:r>
              <a:rPr lang="en-IN" sz="1800" b="1" dirty="0"/>
              <a:t>Subscriptions without internet service</a:t>
            </a:r>
            <a:r>
              <a:rPr lang="en-IN" sz="1800" dirty="0"/>
              <a:t> and </a:t>
            </a:r>
            <a:r>
              <a:rPr lang="en-IN" sz="1800" b="1" dirty="0"/>
              <a:t>The customers engaged for 5+ years</a:t>
            </a: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Factors like </a:t>
            </a:r>
            <a:r>
              <a:rPr lang="en-IN" sz="1800" b="1" dirty="0"/>
              <a:t>Gender</a:t>
            </a:r>
            <a:r>
              <a:rPr lang="en-IN" sz="1800" dirty="0"/>
              <a:t>, </a:t>
            </a:r>
            <a:r>
              <a:rPr lang="en-IN" sz="1800" b="1" dirty="0"/>
              <a:t>Availability of Phone Service</a:t>
            </a:r>
            <a:r>
              <a:rPr lang="en-IN" sz="1800" dirty="0"/>
              <a:t> and </a:t>
            </a:r>
            <a:r>
              <a:rPr lang="en-IN" sz="1800" b="1" dirty="0"/>
              <a:t># of multiple lines</a:t>
            </a:r>
            <a:r>
              <a:rPr lang="en-IN" sz="1800" dirty="0"/>
              <a:t> have almost </a:t>
            </a:r>
            <a:r>
              <a:rPr lang="en-IN" sz="1800" b="1" dirty="0"/>
              <a:t>NO</a:t>
            </a:r>
            <a:r>
              <a:rPr lang="en-IN" sz="1800" dirty="0"/>
              <a:t> impact on Churn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E8837D-EE34-43D8-8456-9F77F31F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739" y="654992"/>
            <a:ext cx="6153443" cy="60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27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1EC56-40BA-40DC-BE8B-8518058E97D8}"/>
              </a:ext>
            </a:extLst>
          </p:cNvPr>
          <p:cNvSpPr txBox="1"/>
          <p:nvPr/>
        </p:nvSpPr>
        <p:spPr>
          <a:xfrm>
            <a:off x="436099" y="328805"/>
            <a:ext cx="8018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How to reduce Customer Churn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C7264-1207-4655-8D39-2D8EF99A71C9}"/>
              </a:ext>
            </a:extLst>
          </p:cNvPr>
          <p:cNvSpPr txBox="1"/>
          <p:nvPr/>
        </p:nvSpPr>
        <p:spPr>
          <a:xfrm>
            <a:off x="267286" y="1350499"/>
            <a:ext cx="71604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Be proactive with communication.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Define a roadmap for your new customers.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Offer incentives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Ask for feedback often.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Analyse churn when it happens.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Stay competitive</a:t>
            </a:r>
          </a:p>
        </p:txBody>
      </p:sp>
    </p:spTree>
    <p:extLst>
      <p:ext uri="{BB962C8B-B14F-4D97-AF65-F5344CB8AC3E}">
        <p14:creationId xmlns:p14="http://schemas.microsoft.com/office/powerpoint/2010/main" val="212551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B5F82-BA52-4CF0-9322-24B36392F00C}"/>
              </a:ext>
            </a:extLst>
          </p:cNvPr>
          <p:cNvSpPr txBox="1"/>
          <p:nvPr/>
        </p:nvSpPr>
        <p:spPr>
          <a:xfrm>
            <a:off x="618979" y="821173"/>
            <a:ext cx="495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569EE-C8AE-4E2E-9773-6DCF37936132}"/>
              </a:ext>
            </a:extLst>
          </p:cNvPr>
          <p:cNvSpPr txBox="1"/>
          <p:nvPr/>
        </p:nvSpPr>
        <p:spPr>
          <a:xfrm>
            <a:off x="520505" y="1814732"/>
            <a:ext cx="82436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/>
              <a:t>Electronic check medium are the highest churners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Contract Type - Monthly customers are more likely to churn because of no contract terms, as they are free to go customers.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No Online security, No Tech Support category are high churners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Non senior Citizens are high churners</a:t>
            </a:r>
          </a:p>
        </p:txBody>
      </p:sp>
    </p:spTree>
    <p:extLst>
      <p:ext uri="{BB962C8B-B14F-4D97-AF65-F5344CB8AC3E}">
        <p14:creationId xmlns:p14="http://schemas.microsoft.com/office/powerpoint/2010/main" val="45164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26BCEF-5A3C-400F-BE0A-3415F0D68A25}"/>
              </a:ext>
            </a:extLst>
          </p:cNvPr>
          <p:cNvSpPr txBox="1"/>
          <p:nvPr/>
        </p:nvSpPr>
        <p:spPr>
          <a:xfrm>
            <a:off x="604911" y="1266093"/>
            <a:ext cx="8102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/>
              <a:t>The  importance  of  this  type  of  research  in  the  telecom   market  is  to  help  companies   make  more  profit.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b="1" dirty="0"/>
              <a:t>It has become known that predicting churn is one of the most important  sources  of  income  to Telecom  companies.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b="1" dirty="0"/>
              <a:t>Hence ,this  research  aimed to build  a system that  predicts  the  churn  of  customers   of  telecom  company.</a:t>
            </a:r>
          </a:p>
        </p:txBody>
      </p:sp>
    </p:spTree>
    <p:extLst>
      <p:ext uri="{BB962C8B-B14F-4D97-AF65-F5344CB8AC3E}">
        <p14:creationId xmlns:p14="http://schemas.microsoft.com/office/powerpoint/2010/main" val="319899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4A632-2ECB-4980-8574-A39400CA445D}"/>
              </a:ext>
            </a:extLst>
          </p:cNvPr>
          <p:cNvSpPr txBox="1"/>
          <p:nvPr/>
        </p:nvSpPr>
        <p:spPr>
          <a:xfrm>
            <a:off x="2554458" y="2321168"/>
            <a:ext cx="4797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9475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C3D64-62BD-48E6-A71E-4480C3B5707E}"/>
              </a:ext>
            </a:extLst>
          </p:cNvPr>
          <p:cNvSpPr txBox="1"/>
          <p:nvPr/>
        </p:nvSpPr>
        <p:spPr>
          <a:xfrm>
            <a:off x="506437" y="1243206"/>
            <a:ext cx="4951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AEC8D-F963-43F0-A3D2-243C40285760}"/>
              </a:ext>
            </a:extLst>
          </p:cNvPr>
          <p:cNvSpPr txBox="1"/>
          <p:nvPr/>
        </p:nvSpPr>
        <p:spPr>
          <a:xfrm>
            <a:off x="506437" y="2690336"/>
            <a:ext cx="81451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Churn Prediction is one of the most big data use cases in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consists of detecting customers who are likely to cancel subscription to a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Churn is a problem for telecom companies because it is more expensive to acquire a new customer than to keep your  existing one from leaving.</a:t>
            </a:r>
          </a:p>
        </p:txBody>
      </p:sp>
    </p:spTree>
    <p:extLst>
      <p:ext uri="{BB962C8B-B14F-4D97-AF65-F5344CB8AC3E}">
        <p14:creationId xmlns:p14="http://schemas.microsoft.com/office/powerpoint/2010/main" val="16499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B49AAA-CA9D-46AB-B854-1BEE8315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1232508"/>
            <a:ext cx="9877734" cy="883355"/>
          </a:xfrm>
        </p:spPr>
        <p:txBody>
          <a:bodyPr/>
          <a:lstStyle/>
          <a:p>
            <a:pPr algn="l"/>
            <a:r>
              <a:rPr lang="en-IN" cap="none" dirty="0"/>
              <a:t>Project 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AC98-002D-40A6-AA5B-E7C2F6979334}"/>
              </a:ext>
            </a:extLst>
          </p:cNvPr>
          <p:cNvSpPr txBox="1"/>
          <p:nvPr/>
        </p:nvSpPr>
        <p:spPr>
          <a:xfrm>
            <a:off x="478302" y="2409821"/>
            <a:ext cx="87360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/>
              <a:t>To predict Customer Churn.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Highlighting  the main variables / factors influencing the Customer Churn 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>
                <a:cs typeface="Calibri"/>
              </a:rPr>
              <a:t>Data</a:t>
            </a:r>
            <a:r>
              <a:rPr lang="en-IN" sz="3200" spc="5" dirty="0">
                <a:cs typeface="Calibri"/>
              </a:rPr>
              <a:t> Analytics</a:t>
            </a:r>
            <a:r>
              <a:rPr lang="en-IN" sz="3200" spc="10" dirty="0">
                <a:cs typeface="Calibri"/>
              </a:rPr>
              <a:t> </a:t>
            </a:r>
            <a:r>
              <a:rPr lang="en-IN" sz="3200" spc="5" dirty="0">
                <a:cs typeface="Calibri"/>
              </a:rPr>
              <a:t>approach</a:t>
            </a:r>
            <a:r>
              <a:rPr lang="en-IN" sz="3200" spc="10" dirty="0">
                <a:cs typeface="Calibri"/>
              </a:rPr>
              <a:t> </a:t>
            </a:r>
            <a:r>
              <a:rPr lang="en-IN" sz="3200" dirty="0">
                <a:cs typeface="Calibri"/>
              </a:rPr>
              <a:t>to</a:t>
            </a:r>
            <a:r>
              <a:rPr lang="en-IN" sz="3200" spc="10" dirty="0">
                <a:cs typeface="Calibri"/>
              </a:rPr>
              <a:t> </a:t>
            </a:r>
            <a:r>
              <a:rPr lang="en-IN" sz="3200" spc="5" dirty="0">
                <a:cs typeface="Calibri"/>
              </a:rPr>
              <a:t>build</a:t>
            </a:r>
            <a:r>
              <a:rPr lang="en-IN" sz="3200" spc="10" dirty="0">
                <a:cs typeface="Calibri"/>
              </a:rPr>
              <a:t> a </a:t>
            </a:r>
            <a:r>
              <a:rPr lang="en-IN" sz="3200" dirty="0">
                <a:cs typeface="Calibri"/>
              </a:rPr>
              <a:t>robust</a:t>
            </a:r>
            <a:r>
              <a:rPr lang="en-IN" sz="3200" spc="5" dirty="0">
                <a:cs typeface="Calibri"/>
              </a:rPr>
              <a:t> </a:t>
            </a:r>
            <a:r>
              <a:rPr lang="en-IN" sz="3200" spc="10" dirty="0">
                <a:cs typeface="Calibri"/>
              </a:rPr>
              <a:t>churn</a:t>
            </a:r>
            <a:r>
              <a:rPr lang="en-IN" sz="3200" spc="5" dirty="0">
                <a:cs typeface="Calibri"/>
              </a:rPr>
              <a:t> </a:t>
            </a:r>
            <a:r>
              <a:rPr lang="en-IN" sz="3200" spc="-5" dirty="0">
                <a:cs typeface="Calibri"/>
              </a:rPr>
              <a:t>strategy.</a:t>
            </a:r>
            <a:endParaRPr lang="en-IN" sz="3200" dirty="0">
              <a:cs typeface="Calibri"/>
            </a:endParaRPr>
          </a:p>
          <a:p>
            <a:pPr>
              <a:buFont typeface="Wingdings" pitchFamily="2" charset="2"/>
              <a:buChar char="Ø"/>
            </a:pPr>
            <a:r>
              <a:rPr lang="en-IN" sz="3200" spc="5" dirty="0">
                <a:cs typeface="Calibri"/>
              </a:rPr>
              <a:t>Methodology</a:t>
            </a:r>
            <a:r>
              <a:rPr lang="en-IN" sz="3200" spc="-5" dirty="0">
                <a:cs typeface="Calibri"/>
              </a:rPr>
              <a:t> </a:t>
            </a:r>
            <a:r>
              <a:rPr lang="en-IN" sz="3200" spc="10" dirty="0">
                <a:cs typeface="Calibri"/>
              </a:rPr>
              <a:t>of</a:t>
            </a:r>
            <a:r>
              <a:rPr lang="en-IN" sz="3200" spc="5" dirty="0">
                <a:cs typeface="Calibri"/>
              </a:rPr>
              <a:t> building</a:t>
            </a:r>
            <a:r>
              <a:rPr lang="en-IN" sz="3200" dirty="0">
                <a:cs typeface="Calibri"/>
              </a:rPr>
              <a:t> </a:t>
            </a:r>
            <a:r>
              <a:rPr lang="en-IN" sz="3200" spc="10" dirty="0">
                <a:cs typeface="Calibri"/>
              </a:rPr>
              <a:t>a</a:t>
            </a:r>
            <a:r>
              <a:rPr lang="en-IN" sz="3200" spc="5" dirty="0">
                <a:cs typeface="Calibri"/>
              </a:rPr>
              <a:t> </a:t>
            </a:r>
            <a:r>
              <a:rPr lang="en-IN" sz="3200" spc="10" dirty="0">
                <a:cs typeface="Calibri"/>
              </a:rPr>
              <a:t>churn</a:t>
            </a:r>
            <a:r>
              <a:rPr lang="en-IN" sz="3200" spc="-5" dirty="0">
                <a:cs typeface="Calibri"/>
              </a:rPr>
              <a:t> </a:t>
            </a:r>
            <a:r>
              <a:rPr lang="en-IN" sz="3200" spc="10" dirty="0">
                <a:cs typeface="Calibri"/>
              </a:rPr>
              <a:t>model.</a:t>
            </a:r>
            <a:endParaRPr lang="en-IN" sz="3200" dirty="0">
              <a:cs typeface="Calibri"/>
            </a:endParaRPr>
          </a:p>
          <a:p>
            <a:pPr>
              <a:buFont typeface="Wingdings" pitchFamily="2" charset="2"/>
              <a:buChar char="Ø"/>
            </a:pPr>
            <a:r>
              <a:rPr lang="en-IN" sz="3200" spc="5" dirty="0">
                <a:cs typeface="Calibri"/>
              </a:rPr>
              <a:t>Outcomes</a:t>
            </a:r>
            <a:r>
              <a:rPr lang="en-IN" sz="3200" spc="-15" dirty="0">
                <a:cs typeface="Calibri"/>
              </a:rPr>
              <a:t> </a:t>
            </a:r>
            <a:r>
              <a:rPr lang="en-IN" sz="3200" spc="15" dirty="0">
                <a:cs typeface="Calibri"/>
              </a:rPr>
              <a:t>and</a:t>
            </a:r>
            <a:r>
              <a:rPr lang="en-IN" sz="3200" spc="-15" dirty="0">
                <a:cs typeface="Calibri"/>
              </a:rPr>
              <a:t> </a:t>
            </a:r>
            <a:r>
              <a:rPr lang="en-IN" sz="3200" spc="5" dirty="0">
                <a:cs typeface="Calibri"/>
              </a:rPr>
              <a:t>deliverables.</a:t>
            </a:r>
            <a:endParaRPr lang="en-IN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593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D63071-6EF5-4A8E-95CB-167C0BA1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1858"/>
            <a:ext cx="9906000" cy="577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25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1A07AD7-3681-4836-9366-E6416706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50"/>
            <a:ext cx="9906000" cy="571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067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8CC273-92BB-48BB-8A4B-E8E17F73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906000" cy="582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001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F710B-AA96-46E3-939D-9CC534BA0280}"/>
              </a:ext>
            </a:extLst>
          </p:cNvPr>
          <p:cNvSpPr txBox="1"/>
          <p:nvPr/>
        </p:nvSpPr>
        <p:spPr>
          <a:xfrm>
            <a:off x="211016" y="1060324"/>
            <a:ext cx="495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Data 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FA39D-BEDD-4AC7-847C-CFE021522735}"/>
              </a:ext>
            </a:extLst>
          </p:cNvPr>
          <p:cNvSpPr txBox="1"/>
          <p:nvPr/>
        </p:nvSpPr>
        <p:spPr>
          <a:xfrm>
            <a:off x="211015" y="2409821"/>
            <a:ext cx="95097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/>
              <a:t>Source data set is in csv format.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Data set contains 7043  rows and 21 columns.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There is no missing values for provided  input data set.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Churn is a target variable which notifies whether a particular customer churned or not.</a:t>
            </a:r>
          </a:p>
        </p:txBody>
      </p:sp>
    </p:spTree>
    <p:extLst>
      <p:ext uri="{BB962C8B-B14F-4D97-AF65-F5344CB8AC3E}">
        <p14:creationId xmlns:p14="http://schemas.microsoft.com/office/powerpoint/2010/main" val="231797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D0A20F-C62E-4940-9FEA-4A8690222134}"/>
              </a:ext>
            </a:extLst>
          </p:cNvPr>
          <p:cNvSpPr txBox="1"/>
          <p:nvPr/>
        </p:nvSpPr>
        <p:spPr>
          <a:xfrm>
            <a:off x="114887" y="422032"/>
            <a:ext cx="679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41FA-9AE5-4C94-9908-0BC0FF1FF623}"/>
              </a:ext>
            </a:extLst>
          </p:cNvPr>
          <p:cNvSpPr txBox="1"/>
          <p:nvPr/>
        </p:nvSpPr>
        <p:spPr>
          <a:xfrm>
            <a:off x="114887" y="1332946"/>
            <a:ext cx="91428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EDA is an approach to analyse data sets  and summarize their main characteristics ,often with visual methods.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Data visualisation using seaborn and matplotlib.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The  data set consists 21 variables. Few are numerical, rest are categorical  values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For categorical values we will do 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/>
              <a:t>Univariate  Analysis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/>
              <a:t>Bivariate Analysis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/>
              <a:t>Multivariate Analysis.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For numerical values we will do 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/>
              <a:t>Correlation matrix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/>
              <a:t>Kernel distribution estimation </a:t>
            </a:r>
          </a:p>
        </p:txBody>
      </p:sp>
    </p:spTree>
    <p:extLst>
      <p:ext uri="{BB962C8B-B14F-4D97-AF65-F5344CB8AC3E}">
        <p14:creationId xmlns:p14="http://schemas.microsoft.com/office/powerpoint/2010/main" val="23716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63897-0FE5-4545-B90A-F882ACA9FB55}"/>
              </a:ext>
            </a:extLst>
          </p:cNvPr>
          <p:cNvSpPr txBox="1"/>
          <p:nvPr/>
        </p:nvSpPr>
        <p:spPr>
          <a:xfrm>
            <a:off x="1111347" y="273078"/>
            <a:ext cx="70619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Descriptive statistics of numeric variables</a:t>
            </a:r>
            <a:endParaRPr lang="en-IN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146A75-6717-4E84-92EC-E31643D0D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2323" y="1395926"/>
            <a:ext cx="4953000" cy="520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2FD8C-1567-43FC-BAFD-1FB4E5043636}"/>
              </a:ext>
            </a:extLst>
          </p:cNvPr>
          <p:cNvSpPr txBox="1"/>
          <p:nvPr/>
        </p:nvSpPr>
        <p:spPr>
          <a:xfrm>
            <a:off x="140677" y="1649144"/>
            <a:ext cx="46294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/>
              <a:t>Senior Citizen is actually a categorical hence the 25%-50%-75% distribution is not proper.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  75% customers have tenure less than 55 months.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Average Monthly charges are USD 64.76 whereas 75% customers pay more than USD 89.85 per month</a:t>
            </a:r>
          </a:p>
        </p:txBody>
      </p:sp>
    </p:spTree>
    <p:extLst>
      <p:ext uri="{BB962C8B-B14F-4D97-AF65-F5344CB8AC3E}">
        <p14:creationId xmlns:p14="http://schemas.microsoft.com/office/powerpoint/2010/main" val="34246804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2589</TotalTime>
  <Words>720</Words>
  <Application>Microsoft Office PowerPoint</Application>
  <PresentationFormat>A4 Paper (210x297 mm)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Vapor Trail</vt:lpstr>
      <vt:lpstr>PowerPoint Presentation</vt:lpstr>
      <vt:lpstr>PowerPoint Presentation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JD</dc:title>
  <dc:creator>Sandeep Prabhu</dc:creator>
  <cp:lastModifiedBy>Sandeep Prabhu</cp:lastModifiedBy>
  <cp:revision>151</cp:revision>
  <dcterms:created xsi:type="dcterms:W3CDTF">2020-02-16T07:15:50Z</dcterms:created>
  <dcterms:modified xsi:type="dcterms:W3CDTF">2021-12-03T12:08:12Z</dcterms:modified>
</cp:coreProperties>
</file>