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6" d="100"/>
          <a:sy n="86" d="100"/>
        </p:scale>
        <p:origin x="7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5516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45222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17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71383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915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741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181632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408499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205353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2315A-D897-461E-8CE2-E7B486C4C314}"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59357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2315A-D897-461E-8CE2-E7B486C4C314}"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1485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2315A-D897-461E-8CE2-E7B486C4C314}"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26231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92315A-D897-461E-8CE2-E7B486C4C314}"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39758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2315A-D897-461E-8CE2-E7B486C4C314}"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124017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92315A-D897-461E-8CE2-E7B486C4C314}"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8437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2315A-D897-461E-8CE2-E7B486C4C314}"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A1DF21-B14E-4A6A-AABD-10695922456A}" type="slidenum">
              <a:rPr lang="en-IN" smtClean="0"/>
              <a:t>‹#›</a:t>
            </a:fld>
            <a:endParaRPr lang="en-IN"/>
          </a:p>
        </p:txBody>
      </p:sp>
    </p:spTree>
    <p:extLst>
      <p:ext uri="{BB962C8B-B14F-4D97-AF65-F5344CB8AC3E}">
        <p14:creationId xmlns:p14="http://schemas.microsoft.com/office/powerpoint/2010/main" val="352727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92315A-D897-461E-8CE2-E7B486C4C314}" type="datetimeFigureOut">
              <a:rPr lang="en-IN" smtClean="0"/>
              <a:t>27-06-2024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A1DF21-B14E-4A6A-AABD-10695922456A}" type="slidenum">
              <a:rPr lang="en-IN" smtClean="0"/>
              <a:t>‹#›</a:t>
            </a:fld>
            <a:endParaRPr lang="en-IN"/>
          </a:p>
        </p:txBody>
      </p:sp>
    </p:spTree>
    <p:extLst>
      <p:ext uri="{BB962C8B-B14F-4D97-AF65-F5344CB8AC3E}">
        <p14:creationId xmlns:p14="http://schemas.microsoft.com/office/powerpoint/2010/main" val="397343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2DA1-6485-5CD8-DC7A-07CDA4BACDFE}"/>
              </a:ext>
            </a:extLst>
          </p:cNvPr>
          <p:cNvSpPr>
            <a:spLocks noGrp="1"/>
          </p:cNvSpPr>
          <p:nvPr>
            <p:ph type="ctrTitle"/>
          </p:nvPr>
        </p:nvSpPr>
        <p:spPr/>
        <p:txBody>
          <a:bodyPr/>
          <a:lstStyle/>
          <a:p>
            <a:r>
              <a:rPr lang="en-IN" dirty="0"/>
              <a:t>KEYLOGGER</a:t>
            </a:r>
            <a:br>
              <a:rPr lang="en-IN" dirty="0"/>
            </a:br>
            <a:endParaRPr lang="en-IN" dirty="0"/>
          </a:p>
        </p:txBody>
      </p:sp>
      <p:sp>
        <p:nvSpPr>
          <p:cNvPr id="3" name="Subtitle 2">
            <a:extLst>
              <a:ext uri="{FF2B5EF4-FFF2-40B4-BE49-F238E27FC236}">
                <a16:creationId xmlns:a16="http://schemas.microsoft.com/office/drawing/2014/main" id="{77921FB8-6D5E-E87C-A64F-451AD7751F75}"/>
              </a:ext>
            </a:extLst>
          </p:cNvPr>
          <p:cNvSpPr>
            <a:spLocks noGrp="1"/>
          </p:cNvSpPr>
          <p:nvPr>
            <p:ph type="subTitle" idx="1"/>
          </p:nvPr>
        </p:nvSpPr>
        <p:spPr/>
        <p:txBody>
          <a:bodyPr/>
          <a:lstStyle/>
          <a:p>
            <a:r>
              <a:rPr lang="en-IN" dirty="0"/>
              <a:t>By :RUDHRA PAVANA SANDEEP</a:t>
            </a:r>
          </a:p>
        </p:txBody>
      </p:sp>
    </p:spTree>
    <p:extLst>
      <p:ext uri="{BB962C8B-B14F-4D97-AF65-F5344CB8AC3E}">
        <p14:creationId xmlns:p14="http://schemas.microsoft.com/office/powerpoint/2010/main" val="23165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EAF10-3275-5A45-3DE9-88FD23016B6D}"/>
              </a:ext>
            </a:extLst>
          </p:cNvPr>
          <p:cNvSpPr>
            <a:spLocks noGrp="1"/>
          </p:cNvSpPr>
          <p:nvPr>
            <p:ph type="ctrTitle"/>
          </p:nvPr>
        </p:nvSpPr>
        <p:spPr/>
        <p:txBody>
          <a:bodyPr>
            <a:normAutofit/>
          </a:bodyPr>
          <a:lstStyle/>
          <a:p>
            <a:r>
              <a:rPr lang="en-IN" sz="7200" dirty="0"/>
              <a:t>Thank You</a:t>
            </a:r>
          </a:p>
        </p:txBody>
      </p:sp>
      <p:sp>
        <p:nvSpPr>
          <p:cNvPr id="5" name="Subtitle 4">
            <a:extLst>
              <a:ext uri="{FF2B5EF4-FFF2-40B4-BE49-F238E27FC236}">
                <a16:creationId xmlns:a16="http://schemas.microsoft.com/office/drawing/2014/main" id="{92F30B5A-6122-4D78-57EF-4AB12B95E644}"/>
              </a:ext>
            </a:extLst>
          </p:cNvPr>
          <p:cNvSpPr>
            <a:spLocks noGrp="1"/>
          </p:cNvSpPr>
          <p:nvPr>
            <p:ph type="subTitle" idx="1"/>
          </p:nvPr>
        </p:nvSpPr>
        <p:spPr/>
        <p:txBody>
          <a:bodyPr/>
          <a:lstStyle/>
          <a:p>
            <a:r>
              <a:rPr lang="en-IN" dirty="0"/>
              <a:t>By: RUDHRA PAVANA SANDEEP</a:t>
            </a:r>
          </a:p>
        </p:txBody>
      </p:sp>
    </p:spTree>
    <p:extLst>
      <p:ext uri="{BB962C8B-B14F-4D97-AF65-F5344CB8AC3E}">
        <p14:creationId xmlns:p14="http://schemas.microsoft.com/office/powerpoint/2010/main" val="279008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B83C-AD47-F6B9-AC15-06977C4541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FDF2099-7F86-8F75-4E3F-10877028DD32}"/>
              </a:ext>
            </a:extLst>
          </p:cNvPr>
          <p:cNvSpPr>
            <a:spLocks noGrp="1"/>
          </p:cNvSpPr>
          <p:nvPr>
            <p:ph idx="1"/>
          </p:nvPr>
        </p:nvSpPr>
        <p:spPr/>
        <p:txBody>
          <a:bodyPr/>
          <a:lstStyle/>
          <a:p>
            <a:r>
              <a:rPr lang="en-US" sz="18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1800" b="0" i="0" dirty="0" err="1">
                <a:solidFill>
                  <a:srgbClr val="242424"/>
                </a:solidFill>
                <a:effectLst/>
                <a:highlight>
                  <a:srgbClr val="FFFFFF"/>
                </a:highlight>
                <a:latin typeface="Trebuchet MS" panose="020B0603020202020204" pitchFamily="34" charset="0"/>
              </a:rPr>
              <a:t>i.e</a:t>
            </a:r>
            <a:r>
              <a:rPr lang="en-US" sz="1800" b="0" i="0" dirty="0">
                <a:solidFill>
                  <a:srgbClr val="242424"/>
                </a:solidFill>
                <a:effectLst/>
                <a:highlight>
                  <a:srgbClr val="FFFFFF"/>
                </a:highlight>
                <a:latin typeface="Trebuchet MS" panose="020B0603020202020204" pitchFamily="34" charset="0"/>
              </a:rPr>
              <a:t> bank accounts, email, </a:t>
            </a:r>
            <a:r>
              <a:rPr lang="en-US" sz="1800" b="0" i="0" dirty="0" err="1">
                <a:solidFill>
                  <a:srgbClr val="242424"/>
                </a:solidFill>
                <a:effectLst/>
                <a:highlight>
                  <a:srgbClr val="FFFFFF"/>
                </a:highlight>
                <a:latin typeface="Trebuchet MS" panose="020B0603020202020204" pitchFamily="34" charset="0"/>
              </a:rPr>
              <a:t>etc</a:t>
            </a:r>
            <a:r>
              <a:rPr lang="en-US" sz="1800" b="0" i="0" dirty="0">
                <a:solidFill>
                  <a:srgbClr val="242424"/>
                </a:solidFill>
                <a:effectLst/>
                <a:highlight>
                  <a:srgbClr val="FFFFFF"/>
                </a:highlight>
                <a:latin typeface="Trebuchet MS" panose="020B0603020202020204" pitchFamily="34" charset="0"/>
              </a:rPr>
              <a:t>), google </a:t>
            </a:r>
            <a:r>
              <a:rPr lang="en-US" sz="1800" b="0" i="0" dirty="0" err="1">
                <a:solidFill>
                  <a:srgbClr val="242424"/>
                </a:solidFill>
                <a:effectLst/>
                <a:highlight>
                  <a:srgbClr val="FFFFFF"/>
                </a:highlight>
                <a:latin typeface="Trebuchet MS" panose="020B0603020202020204" pitchFamily="34" charset="0"/>
              </a:rPr>
              <a:t>earches</a:t>
            </a:r>
            <a:r>
              <a:rPr lang="en-US" sz="18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dirty="0"/>
          </a:p>
        </p:txBody>
      </p:sp>
    </p:spTree>
    <p:extLst>
      <p:ext uri="{BB962C8B-B14F-4D97-AF65-F5344CB8AC3E}">
        <p14:creationId xmlns:p14="http://schemas.microsoft.com/office/powerpoint/2010/main" val="8792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6DFA-548C-9981-D24B-3FEDEB70B0BE}"/>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E3C01EBE-858A-2D32-733A-C9CBAE3D6488}"/>
              </a:ext>
            </a:extLst>
          </p:cNvPr>
          <p:cNvSpPr>
            <a:spLocks noGrp="1"/>
          </p:cNvSpPr>
          <p:nvPr>
            <p:ph idx="1"/>
          </p:nvPr>
        </p:nvSpPr>
        <p:spPr>
          <a:xfrm>
            <a:off x="677334" y="1799304"/>
            <a:ext cx="8596668" cy="4556691"/>
          </a:xfrm>
        </p:spPr>
        <p:txBody>
          <a:bodyPr>
            <a:noAutofit/>
          </a:bodyPr>
          <a:lstStyle/>
          <a:p>
            <a:pPr algn="l">
              <a:lnSpc>
                <a:spcPts val="2939"/>
              </a:lnSpc>
            </a:pPr>
            <a:r>
              <a:rPr lang="en-US" sz="1300" b="1" dirty="0">
                <a:solidFill>
                  <a:schemeClr val="tx1"/>
                </a:solidFill>
                <a:latin typeface="Times New Roman" panose="02020603050405020304" pitchFamily="18" charset="0"/>
                <a:cs typeface="Times New Roman" panose="02020603050405020304" pitchFamily="18" charset="0"/>
              </a:rPr>
              <a:t>Cybersecurity Threat</a:t>
            </a:r>
          </a:p>
          <a:p>
            <a:pPr marL="453387" lvl="1" indent="-226693"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Increasing Threat of Keyloggers: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Keyloggers are becoming more sophisticated and harder to detect.</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Frequently used by cybercriminals to gather sensitive information.</a:t>
            </a:r>
          </a:p>
          <a:p>
            <a:pPr algn="l">
              <a:lnSpc>
                <a:spcPts val="2939"/>
              </a:lnSpc>
            </a:pPr>
            <a:r>
              <a:rPr lang="en-US" sz="1300" b="1" dirty="0">
                <a:solidFill>
                  <a:schemeClr val="tx1"/>
                </a:solidFill>
                <a:latin typeface="Times New Roman" panose="02020603050405020304" pitchFamily="18" charset="0"/>
                <a:cs typeface="Times New Roman" panose="02020603050405020304" pitchFamily="18" charset="0"/>
              </a:rPr>
              <a:t> Impact on Users</a:t>
            </a:r>
          </a:p>
          <a:p>
            <a:pPr marL="453387" lvl="1" indent="-226693"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Consequences of Keylogger Attacks: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Data Breaches: Capture login credentials, leading to unauthorized access.</a:t>
            </a:r>
          </a:p>
          <a:p>
            <a:pPr marL="906774" lvl="2" indent="-302258" algn="l">
              <a:lnSpc>
                <a:spcPts val="293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Financial Loss: Stolen financial information can result in monetary loss.</a:t>
            </a:r>
          </a:p>
          <a:p>
            <a:pPr marL="906774" lvl="2" indent="-302258" algn="l">
              <a:lnSpc>
                <a:spcPts val="2939"/>
              </a:lnSpc>
              <a:spcBef>
                <a:spcPct val="0"/>
              </a:spcBef>
              <a:buFont typeface="Arial"/>
              <a:buChar char="⚬"/>
            </a:pPr>
            <a:r>
              <a:rPr lang="en-US" sz="1300" dirty="0">
                <a:solidFill>
                  <a:schemeClr val="tx1"/>
                </a:solidFill>
                <a:latin typeface="Times New Roman" panose="02020603050405020304" pitchFamily="18" charset="0"/>
                <a:cs typeface="Times New Roman" panose="02020603050405020304" pitchFamily="18" charset="0"/>
              </a:rPr>
              <a:t>Identity Theft: Personal information used for identity theft, causing long-term damage.</a:t>
            </a:r>
          </a:p>
        </p:txBody>
      </p:sp>
    </p:spTree>
    <p:extLst>
      <p:ext uri="{BB962C8B-B14F-4D97-AF65-F5344CB8AC3E}">
        <p14:creationId xmlns:p14="http://schemas.microsoft.com/office/powerpoint/2010/main" val="105452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042C-C683-7B44-C7B7-794EA5777E21}"/>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7EA3035-F0F9-0C57-0346-2392BF6C1B1A}"/>
              </a:ext>
            </a:extLst>
          </p:cNvPr>
          <p:cNvSpPr>
            <a:spLocks noGrp="1"/>
          </p:cNvSpPr>
          <p:nvPr>
            <p:ph idx="1"/>
          </p:nvPr>
        </p:nvSpPr>
        <p:spPr/>
        <p:txBody>
          <a:bodyPr>
            <a:normAutofit/>
          </a:bodyPr>
          <a:lstStyle/>
          <a:p>
            <a:pPr marL="342900" indent="-342900">
              <a:buFont typeface="Wingdings" panose="05000000000000000000" pitchFamily="2" charset="2"/>
              <a:buChar char="ü"/>
            </a:pPr>
            <a:r>
              <a:rPr lang="en-US" sz="1800" b="1" dirty="0"/>
              <a:t>First we install the python ide and then we install the two packages.</a:t>
            </a:r>
          </a:p>
          <a:p>
            <a:pPr marL="342900" indent="-342900">
              <a:buFont typeface="Wingdings" panose="05000000000000000000" pitchFamily="2" charset="2"/>
              <a:buChar char="ü"/>
            </a:pPr>
            <a:r>
              <a:rPr lang="en-US" sz="1800" b="1" dirty="0"/>
              <a:t>First one is pip </a:t>
            </a:r>
            <a:r>
              <a:rPr lang="en-US" sz="1800" b="1" dirty="0" err="1"/>
              <a:t>pynput</a:t>
            </a:r>
            <a:r>
              <a:rPr lang="en-US" sz="1800" b="1" dirty="0"/>
              <a:t> install.</a:t>
            </a:r>
          </a:p>
          <a:p>
            <a:pPr marL="342900" indent="-342900">
              <a:buFont typeface="Wingdings" panose="05000000000000000000" pitchFamily="2" charset="2"/>
              <a:buChar char="ü"/>
            </a:pPr>
            <a:endParaRPr lang="en-US" sz="1800" b="1" dirty="0"/>
          </a:p>
          <a:p>
            <a:pPr marL="342900" indent="-342900">
              <a:buFont typeface="Wingdings" panose="05000000000000000000" pitchFamily="2" charset="2"/>
              <a:buChar char="ü"/>
            </a:pPr>
            <a:r>
              <a:rPr lang="en-US" sz="1800" b="1" dirty="0"/>
              <a:t>Next one is johns library.</a:t>
            </a:r>
          </a:p>
          <a:p>
            <a:pPr marL="342900" indent="-342900">
              <a:buFont typeface="Wingdings" panose="05000000000000000000" pitchFamily="2" charset="2"/>
              <a:buChar char="ü"/>
            </a:pPr>
            <a:endParaRPr lang="en-US" sz="1800" b="1" dirty="0"/>
          </a:p>
          <a:p>
            <a:pPr marL="342900" indent="-342900">
              <a:buFont typeface="Wingdings" panose="05000000000000000000" pitchFamily="2" charset="2"/>
              <a:buChar char="ü"/>
            </a:pPr>
            <a:r>
              <a:rPr lang="en-US" sz="1800" b="1" dirty="0"/>
              <a:t>Then these two are used for controlling mouse and keyboard.</a:t>
            </a:r>
          </a:p>
          <a:p>
            <a:pPr marL="342900" indent="-342900">
              <a:buFont typeface="Wingdings" panose="05000000000000000000" pitchFamily="2" charset="2"/>
              <a:buChar char="ü"/>
            </a:pPr>
            <a:r>
              <a:rPr lang="en-US" sz="1800" b="1" dirty="0"/>
              <a:t>So we can use for keylogger security.</a:t>
            </a:r>
          </a:p>
          <a:p>
            <a:pPr marL="342900" indent="-342900">
              <a:buFont typeface="Wingdings" panose="05000000000000000000" pitchFamily="2" charset="2"/>
              <a:buChar char="ü"/>
            </a:pPr>
            <a:r>
              <a:rPr lang="en-IN" sz="1800" b="1" dirty="0"/>
              <a:t>Above like that you can install it in command prompt.</a:t>
            </a:r>
          </a:p>
          <a:p>
            <a:pPr marL="342900" indent="-342900">
              <a:buFont typeface="Wingdings" panose="05000000000000000000" pitchFamily="2" charset="2"/>
              <a:buChar char="ü"/>
            </a:pPr>
            <a:r>
              <a:rPr lang="en-IN" sz="1800" b="1" dirty="0"/>
              <a:t>By these two libraries we cannot get error in python code.</a:t>
            </a:r>
          </a:p>
          <a:p>
            <a:pPr marL="0" indent="0">
              <a:buNone/>
            </a:pPr>
            <a:endParaRPr lang="en-IN" sz="1800" dirty="0"/>
          </a:p>
          <a:p>
            <a:endParaRPr lang="en-IN" dirty="0"/>
          </a:p>
        </p:txBody>
      </p:sp>
    </p:spTree>
    <p:extLst>
      <p:ext uri="{BB962C8B-B14F-4D97-AF65-F5344CB8AC3E}">
        <p14:creationId xmlns:p14="http://schemas.microsoft.com/office/powerpoint/2010/main" val="9683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E197-052C-701E-6C76-16B299571FD3}"/>
              </a:ext>
            </a:extLst>
          </p:cNvPr>
          <p:cNvSpPr>
            <a:spLocks noGrp="1"/>
          </p:cNvSpPr>
          <p:nvPr>
            <p:ph type="title"/>
          </p:nvPr>
        </p:nvSpPr>
        <p:spPr/>
        <p:txBody>
          <a:bodyPr/>
          <a:lstStyle/>
          <a:p>
            <a:r>
              <a:rPr lang="en-US" sz="3600" spc="25"/>
              <a:t>W</a:t>
            </a:r>
            <a:r>
              <a:rPr lang="en-US" sz="3600" spc="-20"/>
              <a:t>H</a:t>
            </a:r>
            <a:r>
              <a:rPr lang="en-US" sz="3600" spc="20"/>
              <a:t>O</a:t>
            </a:r>
            <a:r>
              <a:rPr lang="en-US" sz="3600" spc="-235"/>
              <a:t> </a:t>
            </a:r>
            <a:r>
              <a:rPr lang="en-US" sz="3600" spc="-10"/>
              <a:t>AR</a:t>
            </a:r>
            <a:r>
              <a:rPr lang="en-US" sz="3600" spc="15"/>
              <a:t>E</a:t>
            </a:r>
            <a:r>
              <a:rPr lang="en-US" sz="3600" spc="-35"/>
              <a:t> </a:t>
            </a:r>
            <a:r>
              <a:rPr lang="en-US" sz="3600" spc="-10"/>
              <a:t>T</a:t>
            </a:r>
            <a:r>
              <a:rPr lang="en-US" sz="3600" spc="-15"/>
              <a:t>H</a:t>
            </a:r>
            <a:r>
              <a:rPr lang="en-US" sz="3600" spc="15"/>
              <a:t>E</a:t>
            </a:r>
            <a:r>
              <a:rPr lang="en-US" sz="3600" spc="-35"/>
              <a:t> </a:t>
            </a:r>
            <a:r>
              <a:rPr lang="en-US" sz="3600" spc="-20"/>
              <a:t>E</a:t>
            </a:r>
            <a:r>
              <a:rPr lang="en-US" sz="3600" spc="30"/>
              <a:t>N</a:t>
            </a:r>
            <a:r>
              <a:rPr lang="en-US" sz="3600" spc="15"/>
              <a:t>D</a:t>
            </a:r>
            <a:r>
              <a:rPr lang="en-US" sz="3600" spc="-45"/>
              <a:t> </a:t>
            </a:r>
            <a:r>
              <a:rPr lang="en-US" sz="3600"/>
              <a:t>U</a:t>
            </a:r>
            <a:r>
              <a:rPr lang="en-US" sz="3600" spc="10"/>
              <a:t>S</a:t>
            </a:r>
            <a:r>
              <a:rPr lang="en-US" sz="3600" spc="-25"/>
              <a:t>E</a:t>
            </a:r>
            <a:r>
              <a:rPr lang="en-US" sz="3600" spc="-10"/>
              <a:t>R</a:t>
            </a:r>
            <a:r>
              <a:rPr lang="en-US" sz="3600" spc="5"/>
              <a:t>S?</a:t>
            </a:r>
            <a:endParaRPr lang="en-IN"/>
          </a:p>
        </p:txBody>
      </p:sp>
      <p:sp>
        <p:nvSpPr>
          <p:cNvPr id="3" name="Content Placeholder 2">
            <a:extLst>
              <a:ext uri="{FF2B5EF4-FFF2-40B4-BE49-F238E27FC236}">
                <a16:creationId xmlns:a16="http://schemas.microsoft.com/office/drawing/2014/main" id="{571E6B38-8356-E826-559C-525400A3BCA0}"/>
              </a:ext>
            </a:extLst>
          </p:cNvPr>
          <p:cNvSpPr>
            <a:spLocks noGrp="1"/>
          </p:cNvSpPr>
          <p:nvPr>
            <p:ph idx="1"/>
          </p:nvPr>
        </p:nvSpPr>
        <p:spPr/>
        <p:txBody>
          <a:bodyPr>
            <a:normAutofit/>
          </a:bodyPr>
          <a:lstStyle/>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Cybersecurity Professionals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develop and implement countermeasures against keyloggers.</a:t>
            </a:r>
          </a:p>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Ethical Hackers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conduct penetration testing and improve overall security posture.</a:t>
            </a:r>
          </a:p>
          <a:p>
            <a:pPr algn="l">
              <a:lnSpc>
                <a:spcPts val="2519"/>
              </a:lnSpc>
            </a:pPr>
            <a:r>
              <a:rPr lang="en-US" sz="1300" b="1" dirty="0">
                <a:solidFill>
                  <a:schemeClr val="tx1"/>
                </a:solidFill>
                <a:latin typeface="Times New Roman" panose="02020603050405020304" pitchFamily="18" charset="0"/>
                <a:cs typeface="Times New Roman" panose="02020603050405020304" pitchFamily="18" charset="0"/>
              </a:rPr>
              <a:t>Educators and Students</a:t>
            </a:r>
          </a:p>
          <a:p>
            <a:pPr marL="388618" lvl="1" indent="-194309" algn="l">
              <a:lnSpc>
                <a:spcPts val="2519"/>
              </a:lnSpc>
              <a:buFont typeface="Arial"/>
              <a:buChar char="•"/>
            </a:pPr>
            <a:r>
              <a:rPr lang="en-US" sz="1300" dirty="0">
                <a:solidFill>
                  <a:schemeClr val="tx1"/>
                </a:solidFill>
                <a:latin typeface="Times New Roman" panose="02020603050405020304" pitchFamily="18" charset="0"/>
                <a:cs typeface="Times New Roman" panose="02020603050405020304" pitchFamily="18" charset="0"/>
              </a:rPr>
              <a:t>Purpose: To serve as a teaching tool illustrating the importance of cybersecurity measures.</a:t>
            </a:r>
          </a:p>
          <a:p>
            <a:pPr algn="l">
              <a:lnSpc>
                <a:spcPts val="2519"/>
              </a:lnSpc>
            </a:pPr>
            <a:endParaRPr lang="en-US" sz="1300" dirty="0">
              <a:solidFill>
                <a:schemeClr val="tx1"/>
              </a:solidFill>
              <a:latin typeface="Times New Roman" panose="02020603050405020304" pitchFamily="18" charset="0"/>
              <a:cs typeface="Times New Roman" panose="02020603050405020304" pitchFamily="18" charset="0"/>
            </a:endParaRPr>
          </a:p>
          <a:p>
            <a:pPr algn="l">
              <a:lnSpc>
                <a:spcPts val="2519"/>
              </a:lnSpc>
              <a:spcBef>
                <a:spcPct val="0"/>
              </a:spcBef>
            </a:pPr>
            <a:endParaRPr lang="en-US" sz="1300" dirty="0">
              <a:solidFill>
                <a:schemeClr val="tx1"/>
              </a:solidFill>
              <a:latin typeface="Times New Roman" panose="02020603050405020304" pitchFamily="18" charset="0"/>
              <a:cs typeface="Times New Roman" panose="02020603050405020304" pitchFamily="18" charset="0"/>
            </a:endParaRPr>
          </a:p>
          <a:p>
            <a:endParaRPr lang="en-IN" sz="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87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F1F6-70AC-BFDB-AC4F-92FBC31B6760}"/>
              </a:ext>
            </a:extLst>
          </p:cNvPr>
          <p:cNvSpPr>
            <a:spLocks noGrp="1"/>
          </p:cNvSpPr>
          <p:nvPr>
            <p:ph type="title"/>
          </p:nvPr>
        </p:nvSpPr>
        <p:spPr>
          <a:xfrm>
            <a:off x="677333" y="353962"/>
            <a:ext cx="8596668" cy="1320800"/>
          </a:xfrm>
        </p:spPr>
        <p:txBody>
          <a:bodyPr>
            <a:normAutofit/>
          </a:bodyPr>
          <a:lstStyle/>
          <a:p>
            <a:r>
              <a:rPr lang="en-IN" dirty="0"/>
              <a:t>Solution &amp; Value Proposition</a:t>
            </a:r>
          </a:p>
        </p:txBody>
      </p:sp>
      <p:sp>
        <p:nvSpPr>
          <p:cNvPr id="3" name="Content Placeholder 2">
            <a:extLst>
              <a:ext uri="{FF2B5EF4-FFF2-40B4-BE49-F238E27FC236}">
                <a16:creationId xmlns:a16="http://schemas.microsoft.com/office/drawing/2014/main" id="{C73D8665-94CF-4DFC-FBC5-A2A52FDA850B}"/>
              </a:ext>
            </a:extLst>
          </p:cNvPr>
          <p:cNvSpPr>
            <a:spLocks noGrp="1"/>
          </p:cNvSpPr>
          <p:nvPr>
            <p:ph idx="1"/>
          </p:nvPr>
        </p:nvSpPr>
        <p:spPr>
          <a:xfrm>
            <a:off x="677333" y="1238865"/>
            <a:ext cx="9420395" cy="5191432"/>
          </a:xfrm>
        </p:spPr>
        <p:txBody>
          <a:bodyPr>
            <a:noAutofit/>
          </a:bodyPr>
          <a:lstStyle/>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security software</a:t>
            </a:r>
          </a:p>
          <a:p>
            <a:pPr algn="l">
              <a:buFont typeface="Arial" panose="020B0604020202020204" pitchFamily="34" charset="0"/>
              <a:buChar char="•"/>
            </a:pPr>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Install reputable antivirus and anti-malware software that can help detect and prevent keyloggers. Keep the software up to date to patch vulnerabilities that attackers might exploit.</a:t>
            </a:r>
            <a:endParaRPr lang="en-IN" sz="1300" dirty="0">
              <a:latin typeface="Times New Roman" panose="02020603050405020304" pitchFamily="18" charset="0"/>
              <a:cs typeface="Times New Roman" panose="02020603050405020304" pitchFamily="18" charset="0"/>
            </a:endParaRP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virtual keyboards</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For security-sensitive activities like entering passwords, you can use a virtual keyboard to thwart keyloggers that capture physical keystrokes.</a:t>
            </a: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Update your system</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Regularly update your operating system, applications, and web browsers to patch vulnerabilities.</a:t>
            </a:r>
          </a:p>
          <a:p>
            <a:pPr algn="l"/>
            <a:r>
              <a:rPr lang="en-US" sz="1300" b="1" i="0" u="sng" dirty="0">
                <a:solidFill>
                  <a:srgbClr val="00201A"/>
                </a:solidFill>
                <a:effectLst/>
                <a:highlight>
                  <a:srgbClr val="FFFFFF"/>
                </a:highlight>
                <a:latin typeface="Times New Roman" panose="02020603050405020304" pitchFamily="18" charset="0"/>
                <a:cs typeface="Times New Roman" panose="02020603050405020304" pitchFamily="18" charset="0"/>
              </a:rPr>
              <a:t>Use a firewall</a:t>
            </a:r>
          </a:p>
          <a:p>
            <a:pPr algn="l"/>
            <a:r>
              <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rPr>
              <a:t>A firewall can help monitor network traffic for suspicious activity. It can also provide strong authentication controls and help protect your data with encryption and access permissions. </a:t>
            </a:r>
          </a:p>
          <a:p>
            <a:pPr algn="l"/>
            <a:r>
              <a:rPr lang="en-US" sz="1300" b="1" i="0" dirty="0">
                <a:solidFill>
                  <a:srgbClr val="202124"/>
                </a:solidFill>
                <a:effectLst/>
                <a:highlight>
                  <a:srgbClr val="FFFFFF"/>
                </a:highlight>
                <a:latin typeface="Times New Roman" panose="02020603050405020304" pitchFamily="18" charset="0"/>
                <a:cs typeface="Times New Roman" panose="02020603050405020304" pitchFamily="18" charset="0"/>
              </a:rPr>
              <a:t>To protect yourself from keyloggers:</a:t>
            </a:r>
            <a:endParaRPr lang="en-US" sz="13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pPr algn="l"/>
            <a:r>
              <a:rPr lang="en-US" sz="1300" b="1" i="0" u="sng" dirty="0">
                <a:solidFill>
                  <a:srgbClr val="202124"/>
                </a:solidFill>
                <a:effectLst/>
                <a:highlight>
                  <a:srgbClr val="FFFFFF"/>
                </a:highlight>
                <a:latin typeface="Times New Roman" panose="02020603050405020304" pitchFamily="18" charset="0"/>
                <a:cs typeface="Times New Roman" panose="02020603050405020304" pitchFamily="18" charset="0"/>
              </a:rPr>
              <a:t>Use Security Software: </a:t>
            </a:r>
          </a:p>
          <a:p>
            <a:pPr algn="l"/>
            <a:r>
              <a:rPr lang="en-US" sz="1300" b="0" i="0" dirty="0">
                <a:solidFill>
                  <a:srgbClr val="202124"/>
                </a:solidFill>
                <a:effectLst/>
                <a:highlight>
                  <a:srgbClr val="FFFFFF"/>
                </a:highlight>
                <a:latin typeface="Times New Roman" panose="02020603050405020304" pitchFamily="18" charset="0"/>
                <a:cs typeface="Times New Roman" panose="02020603050405020304" pitchFamily="18" charset="0"/>
              </a:rPr>
              <a:t>Install reputable antivirus and anti-malware software that can help detect and prevent keyloggers. ...</a:t>
            </a:r>
          </a:p>
          <a:p>
            <a:pPr algn="l"/>
            <a:endParaRPr lang="en-US" sz="1300" b="0" i="0" dirty="0">
              <a:solidFill>
                <a:srgbClr val="00201A"/>
              </a:solidFill>
              <a:effectLst/>
              <a:highlight>
                <a:srgbClr val="FFFFFF"/>
              </a:highlight>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00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7035-E07D-191A-7D11-4C6F712CCFBD}"/>
              </a:ext>
            </a:extLst>
          </p:cNvPr>
          <p:cNvSpPr>
            <a:spLocks noGrp="1"/>
          </p:cNvSpPr>
          <p:nvPr>
            <p:ph type="title"/>
          </p:nvPr>
        </p:nvSpPr>
        <p:spPr/>
        <p:txBody>
          <a:bodyPr/>
          <a:lstStyle/>
          <a:p>
            <a:r>
              <a:rPr lang="en-IN" dirty="0"/>
              <a:t>Technical Implementation</a:t>
            </a:r>
          </a:p>
        </p:txBody>
      </p:sp>
      <p:pic>
        <p:nvPicPr>
          <p:cNvPr id="4" name="Content Placeholder 3">
            <a:extLst>
              <a:ext uri="{FF2B5EF4-FFF2-40B4-BE49-F238E27FC236}">
                <a16:creationId xmlns:a16="http://schemas.microsoft.com/office/drawing/2014/main" id="{1797CBDF-AADB-9AC0-3C96-4BBB0BC70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981" y="2113936"/>
            <a:ext cx="6407432" cy="3630434"/>
          </a:xfrm>
          <a:prstGeom prst="rect">
            <a:avLst/>
          </a:prstGeom>
        </p:spPr>
      </p:pic>
    </p:spTree>
    <p:extLst>
      <p:ext uri="{BB962C8B-B14F-4D97-AF65-F5344CB8AC3E}">
        <p14:creationId xmlns:p14="http://schemas.microsoft.com/office/powerpoint/2010/main" val="358526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C955-7E45-7C5E-A342-23472B00D8F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2EE1516-8C41-E104-C5A6-60B6EDA8B6EE}"/>
              </a:ext>
            </a:extLst>
          </p:cNvPr>
          <p:cNvSpPr>
            <a:spLocks noGrp="1"/>
          </p:cNvSpPr>
          <p:nvPr>
            <p:ph idx="1"/>
          </p:nvPr>
        </p:nvSpPr>
        <p:spPr/>
        <p:txBody>
          <a:bodyPr/>
          <a:lstStyle/>
          <a:p>
            <a:pPr marL="457200" indent="-45720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1800" b="0" i="0" dirty="0">
              <a:solidFill>
                <a:srgbClr val="00201A"/>
              </a:solidFill>
              <a:effectLst/>
              <a:highlight>
                <a:srgbClr val="FFFFFF"/>
              </a:highlight>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13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C19-86AB-B4C2-8C64-2700E4D84FC1}"/>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C21D3E3B-15F8-1FE1-4F76-4232D5E469E5}"/>
              </a:ext>
            </a:extLst>
          </p:cNvPr>
          <p:cNvSpPr>
            <a:spLocks noGrp="1"/>
          </p:cNvSpPr>
          <p:nvPr>
            <p:ph idx="1"/>
          </p:nvPr>
        </p:nvSpPr>
        <p:spPr>
          <a:xfrm>
            <a:off x="677334" y="2160589"/>
            <a:ext cx="8596668" cy="1025063"/>
          </a:xfrm>
        </p:spPr>
        <p:txBody>
          <a:bodyPr/>
          <a:lstStyle/>
          <a:p>
            <a:r>
              <a:rPr lang="en-IN" dirty="0">
                <a:solidFill>
                  <a:schemeClr val="tx1"/>
                </a:solidFill>
                <a:latin typeface="Times New Roman" panose="02020603050405020304" pitchFamily="18" charset="0"/>
                <a:cs typeface="Times New Roman" panose="02020603050405020304" pitchFamily="18" charset="0"/>
              </a:rPr>
              <a:t>https://github.com/sandeep482/keylogger-security.git</a:t>
            </a:r>
          </a:p>
        </p:txBody>
      </p:sp>
    </p:spTree>
    <p:extLst>
      <p:ext uri="{BB962C8B-B14F-4D97-AF65-F5344CB8AC3E}">
        <p14:creationId xmlns:p14="http://schemas.microsoft.com/office/powerpoint/2010/main" val="2383016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559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KEYLOGGER </vt:lpstr>
      <vt:lpstr>Introduction</vt:lpstr>
      <vt:lpstr>Problem Statement </vt:lpstr>
      <vt:lpstr>Project Overview</vt:lpstr>
      <vt:lpstr>WHO ARE THE END USERS?</vt:lpstr>
      <vt:lpstr>Solution &amp; Value Proposition</vt:lpstr>
      <vt:lpstr>Technical Implementation</vt:lpstr>
      <vt:lpstr>Result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Arze Hayat</dc:creator>
  <cp:lastModifiedBy>rudhra pavana sandeep</cp:lastModifiedBy>
  <cp:revision>2</cp:revision>
  <dcterms:created xsi:type="dcterms:W3CDTF">2024-06-24T18:32:39Z</dcterms:created>
  <dcterms:modified xsi:type="dcterms:W3CDTF">2024-06-27T16:19:52Z</dcterms:modified>
</cp:coreProperties>
</file>