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43891200" cx="329184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A0C24C-F098-4833-B37F-8F84196C9877}">
  <a:tblStyle styleId="{B6A0C24C-F098-4833-B37F-8F84196C9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824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9" Type="http://schemas.openxmlformats.org/officeDocument/2006/relationships/font" Target="fonts/PlayfairDispl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34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43434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22150" y="6353707"/>
            <a:ext cx="30674100" cy="17516100"/>
          </a:xfrm>
          <a:prstGeom prst="rect">
            <a:avLst/>
          </a:prstGeom>
        </p:spPr>
        <p:txBody>
          <a:bodyPr anchorCtr="0" anchor="b" bIns="414450" lIns="414450" spcFirstLastPara="1" rIns="414450" wrap="square" tIns="4144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600"/>
              <a:buNone/>
              <a:defRPr sz="23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22120" y="24184533"/>
            <a:ext cx="30674100" cy="67641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22120" y="9438933"/>
            <a:ext cx="30674100" cy="16755900"/>
          </a:xfrm>
          <a:prstGeom prst="rect">
            <a:avLst/>
          </a:prstGeom>
        </p:spPr>
        <p:txBody>
          <a:bodyPr anchorCtr="0" anchor="b" bIns="414450" lIns="414450" spcFirstLastPara="1" rIns="414450" wrap="square" tIns="4144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400"/>
              <a:buNone/>
              <a:defRPr sz="54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22120" y="26898987"/>
            <a:ext cx="30674100" cy="11099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Autofit/>
          </a:bodyPr>
          <a:lstStyle>
            <a:lvl1pPr indent="-749300" lvl="0" marL="457200" rtl="0" algn="ctr">
              <a:spcBef>
                <a:spcPts val="0"/>
              </a:spcBef>
              <a:spcAft>
                <a:spcPts val="0"/>
              </a:spcAft>
              <a:buSzPts val="8200"/>
              <a:buChar char="●"/>
              <a:defRPr/>
            </a:lvl1pPr>
            <a:lvl2pPr indent="-628650" lvl="1" marL="914400" rtl="0" algn="ctr">
              <a:spcBef>
                <a:spcPts val="73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 rtl="0" algn="ctr">
              <a:spcBef>
                <a:spcPts val="73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 rtl="0" algn="ctr">
              <a:spcBef>
                <a:spcPts val="73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 rtl="0" algn="ctr">
              <a:spcBef>
                <a:spcPts val="73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 rtl="0" algn="ctr">
              <a:spcBef>
                <a:spcPts val="73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 rtl="0" algn="ctr">
              <a:spcBef>
                <a:spcPts val="73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 rtl="0" algn="ctr">
              <a:spcBef>
                <a:spcPts val="73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 rtl="0" algn="ctr">
              <a:spcBef>
                <a:spcPts val="7300"/>
              </a:spcBef>
              <a:spcAft>
                <a:spcPts val="73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22120" y="18353920"/>
            <a:ext cx="30674100" cy="71826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22120" y="3797547"/>
            <a:ext cx="30674100" cy="4886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Autofit/>
          </a:bodyPr>
          <a:lstStyle>
            <a:lvl1pPr indent="-749300" lvl="0" marL="457200" rtl="0">
              <a:spcBef>
                <a:spcPts val="0"/>
              </a:spcBef>
              <a:spcAft>
                <a:spcPts val="0"/>
              </a:spcAft>
              <a:buSzPts val="8200"/>
              <a:buChar char="●"/>
              <a:defRPr/>
            </a:lvl1pPr>
            <a:lvl2pPr indent="-628650" lvl="1" marL="914400" rtl="0">
              <a:spcBef>
                <a:spcPts val="73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 rtl="0">
              <a:spcBef>
                <a:spcPts val="73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 rtl="0">
              <a:spcBef>
                <a:spcPts val="73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 rtl="0">
              <a:spcBef>
                <a:spcPts val="73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 rtl="0">
              <a:spcBef>
                <a:spcPts val="73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 rtl="0">
              <a:spcBef>
                <a:spcPts val="73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 rtl="0">
              <a:spcBef>
                <a:spcPts val="73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 rtl="0">
              <a:spcBef>
                <a:spcPts val="7300"/>
              </a:spcBef>
              <a:spcAft>
                <a:spcPts val="73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22120" y="3797547"/>
            <a:ext cx="30674100" cy="4886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22120" y="9834453"/>
            <a:ext cx="14399700" cy="29153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Autofit/>
          </a:bodyPr>
          <a:lstStyle>
            <a:lvl1pPr indent="-628650" lvl="0" marL="457200" rtl="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indent="-571500" lvl="1" marL="914400" rtl="0">
              <a:spcBef>
                <a:spcPts val="7300"/>
              </a:spcBef>
              <a:spcAft>
                <a:spcPts val="0"/>
              </a:spcAft>
              <a:buSzPts val="5400"/>
              <a:buChar char="○"/>
              <a:defRPr sz="5400"/>
            </a:lvl2pPr>
            <a:lvl3pPr indent="-571500" lvl="2" marL="1371600" rtl="0">
              <a:spcBef>
                <a:spcPts val="7300"/>
              </a:spcBef>
              <a:spcAft>
                <a:spcPts val="0"/>
              </a:spcAft>
              <a:buSzPts val="5400"/>
              <a:buChar char="■"/>
              <a:defRPr sz="5400"/>
            </a:lvl3pPr>
            <a:lvl4pPr indent="-571500" lvl="3" marL="1828800" rtl="0">
              <a:spcBef>
                <a:spcPts val="7300"/>
              </a:spcBef>
              <a:spcAft>
                <a:spcPts val="0"/>
              </a:spcAft>
              <a:buSzPts val="5400"/>
              <a:buChar char="●"/>
              <a:defRPr sz="5400"/>
            </a:lvl4pPr>
            <a:lvl5pPr indent="-571500" lvl="4" marL="2286000" rtl="0">
              <a:spcBef>
                <a:spcPts val="7300"/>
              </a:spcBef>
              <a:spcAft>
                <a:spcPts val="0"/>
              </a:spcAft>
              <a:buSzPts val="5400"/>
              <a:buChar char="○"/>
              <a:defRPr sz="5400"/>
            </a:lvl5pPr>
            <a:lvl6pPr indent="-571500" lvl="5" marL="2743200" rtl="0">
              <a:spcBef>
                <a:spcPts val="7300"/>
              </a:spcBef>
              <a:spcAft>
                <a:spcPts val="0"/>
              </a:spcAft>
              <a:buSzPts val="5400"/>
              <a:buChar char="■"/>
              <a:defRPr sz="5400"/>
            </a:lvl6pPr>
            <a:lvl7pPr indent="-571500" lvl="6" marL="3200400" rtl="0">
              <a:spcBef>
                <a:spcPts val="7300"/>
              </a:spcBef>
              <a:spcAft>
                <a:spcPts val="0"/>
              </a:spcAft>
              <a:buSzPts val="5400"/>
              <a:buChar char="●"/>
              <a:defRPr sz="5400"/>
            </a:lvl7pPr>
            <a:lvl8pPr indent="-571500" lvl="7" marL="3657600" rtl="0">
              <a:spcBef>
                <a:spcPts val="7300"/>
              </a:spcBef>
              <a:spcAft>
                <a:spcPts val="0"/>
              </a:spcAft>
              <a:buSzPts val="5400"/>
              <a:buChar char="○"/>
              <a:defRPr sz="5400"/>
            </a:lvl8pPr>
            <a:lvl9pPr indent="-571500" lvl="8" marL="4114800" rtl="0">
              <a:spcBef>
                <a:spcPts val="7300"/>
              </a:spcBef>
              <a:spcAft>
                <a:spcPts val="730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396640" y="9834453"/>
            <a:ext cx="14399700" cy="29153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Autofit/>
          </a:bodyPr>
          <a:lstStyle>
            <a:lvl1pPr indent="-628650" lvl="0" marL="457200" rtl="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indent="-571500" lvl="1" marL="914400" rtl="0">
              <a:spcBef>
                <a:spcPts val="7300"/>
              </a:spcBef>
              <a:spcAft>
                <a:spcPts val="0"/>
              </a:spcAft>
              <a:buSzPts val="5400"/>
              <a:buChar char="○"/>
              <a:defRPr sz="5400"/>
            </a:lvl2pPr>
            <a:lvl3pPr indent="-571500" lvl="2" marL="1371600" rtl="0">
              <a:spcBef>
                <a:spcPts val="7300"/>
              </a:spcBef>
              <a:spcAft>
                <a:spcPts val="0"/>
              </a:spcAft>
              <a:buSzPts val="5400"/>
              <a:buChar char="■"/>
              <a:defRPr sz="5400"/>
            </a:lvl3pPr>
            <a:lvl4pPr indent="-571500" lvl="3" marL="1828800" rtl="0">
              <a:spcBef>
                <a:spcPts val="7300"/>
              </a:spcBef>
              <a:spcAft>
                <a:spcPts val="0"/>
              </a:spcAft>
              <a:buSzPts val="5400"/>
              <a:buChar char="●"/>
              <a:defRPr sz="5400"/>
            </a:lvl4pPr>
            <a:lvl5pPr indent="-571500" lvl="4" marL="2286000" rtl="0">
              <a:spcBef>
                <a:spcPts val="7300"/>
              </a:spcBef>
              <a:spcAft>
                <a:spcPts val="0"/>
              </a:spcAft>
              <a:buSzPts val="5400"/>
              <a:buChar char="○"/>
              <a:defRPr sz="5400"/>
            </a:lvl5pPr>
            <a:lvl6pPr indent="-571500" lvl="5" marL="2743200" rtl="0">
              <a:spcBef>
                <a:spcPts val="7300"/>
              </a:spcBef>
              <a:spcAft>
                <a:spcPts val="0"/>
              </a:spcAft>
              <a:buSzPts val="5400"/>
              <a:buChar char="■"/>
              <a:defRPr sz="5400"/>
            </a:lvl6pPr>
            <a:lvl7pPr indent="-571500" lvl="6" marL="3200400" rtl="0">
              <a:spcBef>
                <a:spcPts val="7300"/>
              </a:spcBef>
              <a:spcAft>
                <a:spcPts val="0"/>
              </a:spcAft>
              <a:buSzPts val="5400"/>
              <a:buChar char="●"/>
              <a:defRPr sz="5400"/>
            </a:lvl7pPr>
            <a:lvl8pPr indent="-571500" lvl="7" marL="3657600" rtl="0">
              <a:spcBef>
                <a:spcPts val="7300"/>
              </a:spcBef>
              <a:spcAft>
                <a:spcPts val="0"/>
              </a:spcAft>
              <a:buSzPts val="5400"/>
              <a:buChar char="○"/>
              <a:defRPr sz="5400"/>
            </a:lvl8pPr>
            <a:lvl9pPr indent="-571500" lvl="8" marL="4114800" rtl="0">
              <a:spcBef>
                <a:spcPts val="7300"/>
              </a:spcBef>
              <a:spcAft>
                <a:spcPts val="730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22120" y="3797547"/>
            <a:ext cx="30674100" cy="4886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22120" y="4741120"/>
            <a:ext cx="10108800" cy="6449400"/>
          </a:xfrm>
          <a:prstGeom prst="rect">
            <a:avLst/>
          </a:prstGeom>
        </p:spPr>
        <p:txBody>
          <a:bodyPr anchorCtr="0" anchor="b" bIns="414450" lIns="414450" spcFirstLastPara="1" rIns="414450" wrap="square" tIns="414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1pPr>
            <a:lvl2pPr lvl="1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2pPr>
            <a:lvl3pPr lvl="2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3pPr>
            <a:lvl4pPr lvl="3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4pPr>
            <a:lvl5pPr lvl="4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5pPr>
            <a:lvl6pPr lvl="5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6pPr>
            <a:lvl7pPr lvl="6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7pPr>
            <a:lvl8pPr lvl="7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8pPr>
            <a:lvl9pPr lvl="8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22120" y="11857920"/>
            <a:ext cx="10108800" cy="271314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Autofit/>
          </a:bodyPr>
          <a:lstStyle>
            <a:lvl1pPr indent="-571500" lvl="0" marL="457200" rtl="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71500" lvl="1" marL="914400" rtl="0">
              <a:spcBef>
                <a:spcPts val="7300"/>
              </a:spcBef>
              <a:spcAft>
                <a:spcPts val="0"/>
              </a:spcAft>
              <a:buSzPts val="5400"/>
              <a:buChar char="○"/>
              <a:defRPr sz="5400"/>
            </a:lvl2pPr>
            <a:lvl3pPr indent="-571500" lvl="2" marL="1371600" rtl="0">
              <a:spcBef>
                <a:spcPts val="7300"/>
              </a:spcBef>
              <a:spcAft>
                <a:spcPts val="0"/>
              </a:spcAft>
              <a:buSzPts val="5400"/>
              <a:buChar char="■"/>
              <a:defRPr sz="5400"/>
            </a:lvl3pPr>
            <a:lvl4pPr indent="-571500" lvl="3" marL="1828800" rtl="0">
              <a:spcBef>
                <a:spcPts val="7300"/>
              </a:spcBef>
              <a:spcAft>
                <a:spcPts val="0"/>
              </a:spcAft>
              <a:buSzPts val="5400"/>
              <a:buChar char="●"/>
              <a:defRPr sz="5400"/>
            </a:lvl4pPr>
            <a:lvl5pPr indent="-571500" lvl="4" marL="2286000" rtl="0">
              <a:spcBef>
                <a:spcPts val="7300"/>
              </a:spcBef>
              <a:spcAft>
                <a:spcPts val="0"/>
              </a:spcAft>
              <a:buSzPts val="5400"/>
              <a:buChar char="○"/>
              <a:defRPr sz="5400"/>
            </a:lvl5pPr>
            <a:lvl6pPr indent="-571500" lvl="5" marL="2743200" rtl="0">
              <a:spcBef>
                <a:spcPts val="7300"/>
              </a:spcBef>
              <a:spcAft>
                <a:spcPts val="0"/>
              </a:spcAft>
              <a:buSzPts val="5400"/>
              <a:buChar char="■"/>
              <a:defRPr sz="5400"/>
            </a:lvl6pPr>
            <a:lvl7pPr indent="-571500" lvl="6" marL="3200400" rtl="0">
              <a:spcBef>
                <a:spcPts val="7300"/>
              </a:spcBef>
              <a:spcAft>
                <a:spcPts val="0"/>
              </a:spcAft>
              <a:buSzPts val="5400"/>
              <a:buChar char="●"/>
              <a:defRPr sz="5400"/>
            </a:lvl7pPr>
            <a:lvl8pPr indent="-571500" lvl="7" marL="3657600" rtl="0">
              <a:spcBef>
                <a:spcPts val="7300"/>
              </a:spcBef>
              <a:spcAft>
                <a:spcPts val="0"/>
              </a:spcAft>
              <a:buSzPts val="5400"/>
              <a:buChar char="○"/>
              <a:defRPr sz="5400"/>
            </a:lvl8pPr>
            <a:lvl9pPr indent="-571500" lvl="8" marL="4114800" rtl="0">
              <a:spcBef>
                <a:spcPts val="7300"/>
              </a:spcBef>
              <a:spcAft>
                <a:spcPts val="730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64900" y="3841280"/>
            <a:ext cx="22924200" cy="349074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1pPr>
            <a:lvl2pPr lvl="1" rtl="0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2pPr>
            <a:lvl3pPr lvl="2" rtl="0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3pPr>
            <a:lvl4pPr lvl="3" rtl="0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4pPr>
            <a:lvl5pPr lvl="4" rtl="0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5pPr>
            <a:lvl6pPr lvl="5" rtl="0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6pPr>
            <a:lvl7pPr lvl="6" rtl="0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7pPr>
            <a:lvl8pPr lvl="7" rtl="0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8pPr>
            <a:lvl9pPr lvl="8" rtl="0">
              <a:spcBef>
                <a:spcPts val="0"/>
              </a:spcBef>
              <a:spcAft>
                <a:spcPts val="0"/>
              </a:spcAft>
              <a:buSzPts val="21800"/>
              <a:buNone/>
              <a:defRPr sz="21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1067"/>
            <a:ext cx="16459200" cy="438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14450" lIns="414450" spcFirstLastPara="1" rIns="414450" wrap="square" tIns="41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55800" y="10523093"/>
            <a:ext cx="14562600" cy="12648900"/>
          </a:xfrm>
          <a:prstGeom prst="rect">
            <a:avLst/>
          </a:prstGeom>
        </p:spPr>
        <p:txBody>
          <a:bodyPr anchorCtr="0" anchor="b" bIns="414450" lIns="414450" spcFirstLastPara="1" rIns="414450" wrap="square" tIns="4144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55800" y="23919573"/>
            <a:ext cx="14562600" cy="10539000"/>
          </a:xfrm>
          <a:prstGeom prst="rect">
            <a:avLst/>
          </a:prstGeom>
        </p:spPr>
        <p:txBody>
          <a:bodyPr anchorCtr="0" anchor="t" bIns="414450" lIns="414450" spcFirstLastPara="1" rIns="414450" wrap="square" tIns="4144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782200" y="6178773"/>
            <a:ext cx="13813200" cy="315321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Autofit/>
          </a:bodyPr>
          <a:lstStyle>
            <a:lvl1pPr indent="-749300" lvl="0" marL="457200" rtl="0">
              <a:spcBef>
                <a:spcPts val="0"/>
              </a:spcBef>
              <a:spcAft>
                <a:spcPts val="0"/>
              </a:spcAft>
              <a:buSzPts val="8200"/>
              <a:buChar char="●"/>
              <a:defRPr/>
            </a:lvl1pPr>
            <a:lvl2pPr indent="-628650" lvl="1" marL="914400" rtl="0">
              <a:spcBef>
                <a:spcPts val="73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 rtl="0">
              <a:spcBef>
                <a:spcPts val="73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 rtl="0">
              <a:spcBef>
                <a:spcPts val="73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 rtl="0">
              <a:spcBef>
                <a:spcPts val="73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 rtl="0">
              <a:spcBef>
                <a:spcPts val="73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 rtl="0">
              <a:spcBef>
                <a:spcPts val="73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 rtl="0">
              <a:spcBef>
                <a:spcPts val="73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 rtl="0">
              <a:spcBef>
                <a:spcPts val="7300"/>
              </a:spcBef>
              <a:spcAft>
                <a:spcPts val="73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22120" y="36100907"/>
            <a:ext cx="21595800" cy="51630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</p:spPr>
        <p:txBody>
          <a:bodyPr anchorCtr="0" anchor="ctr" bIns="414450" lIns="414450" spcFirstLastPara="1" rIns="414450" wrap="square" tIns="4144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2120" y="3797547"/>
            <a:ext cx="306741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0"/>
              <a:buNone/>
              <a:defRPr sz="1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>
            <a:lvl1pPr indent="-749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Char char="●"/>
              <a:defRPr sz="8200">
                <a:solidFill>
                  <a:schemeClr val="dk2"/>
                </a:solidFill>
              </a:defRPr>
            </a:lvl1pPr>
            <a:lvl2pPr indent="-628650" lvl="1" marL="914400" rtl="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300"/>
              <a:buChar char="○"/>
              <a:defRPr sz="6300">
                <a:solidFill>
                  <a:schemeClr val="dk2"/>
                </a:solidFill>
              </a:defRPr>
            </a:lvl2pPr>
            <a:lvl3pPr indent="-628650" lvl="2" marL="1371600" rtl="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300"/>
              <a:buChar char="■"/>
              <a:defRPr sz="6300">
                <a:solidFill>
                  <a:schemeClr val="dk2"/>
                </a:solidFill>
              </a:defRPr>
            </a:lvl3pPr>
            <a:lvl4pPr indent="-628650" lvl="3" marL="1828800" rtl="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4pPr>
            <a:lvl5pPr indent="-628650" lvl="4" marL="2286000" rtl="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300"/>
              <a:buChar char="○"/>
              <a:defRPr sz="6300">
                <a:solidFill>
                  <a:schemeClr val="dk2"/>
                </a:solidFill>
              </a:defRPr>
            </a:lvl5pPr>
            <a:lvl6pPr indent="-628650" lvl="5" marL="2743200" rtl="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300"/>
              <a:buChar char="■"/>
              <a:defRPr sz="6300">
                <a:solidFill>
                  <a:schemeClr val="dk2"/>
                </a:solidFill>
              </a:defRPr>
            </a:lvl6pPr>
            <a:lvl7pPr indent="-628650" lvl="6" marL="3200400" rtl="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7pPr>
            <a:lvl8pPr indent="-628650" lvl="7" marL="3657600" rtl="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300"/>
              <a:buChar char="○"/>
              <a:defRPr sz="6300">
                <a:solidFill>
                  <a:schemeClr val="dk2"/>
                </a:solidFill>
              </a:defRPr>
            </a:lvl8pPr>
            <a:lvl9pPr indent="-628650" lvl="8" marL="4114800" rtl="0">
              <a:lnSpc>
                <a:spcPct val="115000"/>
              </a:lnSpc>
              <a:spcBef>
                <a:spcPts val="7300"/>
              </a:spcBef>
              <a:spcAft>
                <a:spcPts val="7300"/>
              </a:spcAft>
              <a:buClr>
                <a:schemeClr val="dk2"/>
              </a:buClr>
              <a:buSzPts val="6300"/>
              <a:buChar char="■"/>
              <a:defRPr sz="6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500848" y="39792783"/>
            <a:ext cx="19752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450" lIns="414450" spcFirstLastPara="1" rIns="414450" wrap="square" tIns="414450">
            <a:noAutofit/>
          </a:bodyPr>
          <a:lstStyle>
            <a:lvl1pPr lvl="0" rtl="0" algn="r">
              <a:buNone/>
              <a:defRPr sz="4500">
                <a:solidFill>
                  <a:schemeClr val="dk2"/>
                </a:solidFill>
              </a:defRPr>
            </a:lvl1pPr>
            <a:lvl2pPr lvl="1" rtl="0" algn="r">
              <a:buNone/>
              <a:defRPr sz="4500">
                <a:solidFill>
                  <a:schemeClr val="dk2"/>
                </a:solidFill>
              </a:defRPr>
            </a:lvl2pPr>
            <a:lvl3pPr lvl="2" rtl="0" algn="r">
              <a:buNone/>
              <a:defRPr sz="4500">
                <a:solidFill>
                  <a:schemeClr val="dk2"/>
                </a:solidFill>
              </a:defRPr>
            </a:lvl3pPr>
            <a:lvl4pPr lvl="3" rtl="0" algn="r">
              <a:buNone/>
              <a:defRPr sz="4500">
                <a:solidFill>
                  <a:schemeClr val="dk2"/>
                </a:solidFill>
              </a:defRPr>
            </a:lvl4pPr>
            <a:lvl5pPr lvl="4" rtl="0" algn="r">
              <a:buNone/>
              <a:defRPr sz="4500">
                <a:solidFill>
                  <a:schemeClr val="dk2"/>
                </a:solidFill>
              </a:defRPr>
            </a:lvl5pPr>
            <a:lvl6pPr lvl="5" rtl="0" algn="r">
              <a:buNone/>
              <a:defRPr sz="4500">
                <a:solidFill>
                  <a:schemeClr val="dk2"/>
                </a:solidFill>
              </a:defRPr>
            </a:lvl6pPr>
            <a:lvl7pPr lvl="6" rtl="0" algn="r">
              <a:buNone/>
              <a:defRPr sz="4500">
                <a:solidFill>
                  <a:schemeClr val="dk2"/>
                </a:solidFill>
              </a:defRPr>
            </a:lvl7pPr>
            <a:lvl8pPr lvl="7" rtl="0" algn="r">
              <a:buNone/>
              <a:defRPr sz="4500">
                <a:solidFill>
                  <a:schemeClr val="dk2"/>
                </a:solidFill>
              </a:defRPr>
            </a:lvl8pPr>
            <a:lvl9pPr lvl="8" rtl="0" algn="r">
              <a:buNone/>
              <a:defRPr sz="4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36300" y="5572150"/>
            <a:ext cx="11622900" cy="8873100"/>
          </a:xfrm>
          <a:prstGeom prst="roundRect">
            <a:avLst>
              <a:gd fmla="val 702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0"/>
          </a:p>
        </p:txBody>
      </p:sp>
      <p:sp>
        <p:nvSpPr>
          <p:cNvPr id="55" name="Google Shape;55;p13"/>
          <p:cNvSpPr/>
          <p:nvPr/>
        </p:nvSpPr>
        <p:spPr>
          <a:xfrm>
            <a:off x="351000" y="173850"/>
            <a:ext cx="32216400" cy="3054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3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OFLMEval: An Open Source Language Model </a:t>
            </a:r>
            <a:endParaRPr b="1" sz="63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3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Better Finegrained Human Alignment</a:t>
            </a:r>
            <a:endParaRPr b="1" sz="63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97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50500" y="5322250"/>
            <a:ext cx="11346600" cy="9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 Definition and Motivation</a:t>
            </a:r>
            <a:endParaRPr b="1" sz="4600">
              <a:solidFill>
                <a:srgbClr val="1C45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63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omic Sans MS"/>
              <a:buChar char="❖"/>
            </a:pPr>
            <a:r>
              <a:rPr lang="en" sz="3700">
                <a:latin typeface="Comic Sans MS"/>
                <a:ea typeface="Comic Sans MS"/>
                <a:cs typeface="Comic Sans MS"/>
                <a:sym typeface="Comic Sans MS"/>
              </a:rPr>
              <a:t>Human evaluation is costly, time consuming and is hard to reproduce.</a:t>
            </a:r>
            <a:endParaRPr sz="3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63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omic Sans MS"/>
              <a:buChar char="❖"/>
            </a:pPr>
            <a:r>
              <a:rPr lang="en" sz="3700">
                <a:latin typeface="Comic Sans MS"/>
                <a:ea typeface="Comic Sans MS"/>
                <a:cs typeface="Comic Sans MS"/>
                <a:sym typeface="Comic Sans MS"/>
              </a:rPr>
              <a:t> Existing works (GPTEval, GPTScore, etc) use GPT-4 as an evaluators but challenges:-</a:t>
            </a:r>
            <a:endParaRPr sz="3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63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omic Sans MS"/>
              <a:buChar char="➢"/>
            </a:pPr>
            <a:r>
              <a:rPr b="1" lang="en" sz="3700">
                <a:latin typeface="Comic Sans MS"/>
                <a:ea typeface="Comic Sans MS"/>
                <a:cs typeface="Comic Sans MS"/>
                <a:sym typeface="Comic Sans MS"/>
              </a:rPr>
              <a:t>Data Exposure</a:t>
            </a:r>
            <a:endParaRPr b="1" sz="3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63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omic Sans MS"/>
              <a:buChar char="➢"/>
            </a:pPr>
            <a:r>
              <a:rPr b="1" lang="en" sz="3700">
                <a:latin typeface="Comic Sans MS"/>
                <a:ea typeface="Comic Sans MS"/>
                <a:cs typeface="Comic Sans MS"/>
                <a:sym typeface="Comic Sans MS"/>
              </a:rPr>
              <a:t>Transparency</a:t>
            </a:r>
            <a:endParaRPr b="1" sz="3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63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omic Sans MS"/>
              <a:buChar char="➢"/>
            </a:pPr>
            <a:r>
              <a:rPr b="1" lang="en" sz="3700">
                <a:latin typeface="Comic Sans MS"/>
                <a:ea typeface="Comic Sans MS"/>
                <a:cs typeface="Comic Sans MS"/>
                <a:sym typeface="Comic Sans MS"/>
              </a:rPr>
              <a:t>Unpredictable API changes</a:t>
            </a:r>
            <a:endParaRPr b="1" sz="3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63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omic Sans MS"/>
              <a:buChar char="➢"/>
            </a:pPr>
            <a:r>
              <a:rPr b="1" lang="en" sz="3700">
                <a:latin typeface="Comic Sans MS"/>
                <a:ea typeface="Comic Sans MS"/>
                <a:cs typeface="Comic Sans MS"/>
                <a:sym typeface="Comic Sans MS"/>
              </a:rPr>
              <a:t>controllability, and affordability</a:t>
            </a:r>
            <a:endParaRPr b="1" sz="3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63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❖"/>
            </a:pPr>
            <a:r>
              <a:rPr b="1" lang="en" sz="3700">
                <a:latin typeface="Comic Sans MS"/>
                <a:ea typeface="Comic Sans MS"/>
                <a:cs typeface="Comic Sans MS"/>
                <a:sym typeface="Comic Sans MS"/>
              </a:rPr>
              <a:t>Aim</a:t>
            </a:r>
            <a:r>
              <a:rPr lang="en" sz="3700">
                <a:latin typeface="Comic Sans MS"/>
                <a:ea typeface="Comic Sans MS"/>
                <a:cs typeface="Comic Sans MS"/>
                <a:sym typeface="Comic Sans MS"/>
              </a:rPr>
              <a:t>: To build a strong Open source Language model for fine-grained evaluation of language models</a:t>
            </a:r>
            <a:endParaRPr sz="3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3778175" y="14209388"/>
            <a:ext cx="17408400" cy="6735600"/>
          </a:xfrm>
          <a:prstGeom prst="roundRect">
            <a:avLst>
              <a:gd fmla="val 19832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0"/>
          </a:p>
        </p:txBody>
      </p:sp>
      <p:sp>
        <p:nvSpPr>
          <p:cNvPr id="58" name="Google Shape;58;p13"/>
          <p:cNvSpPr txBox="1"/>
          <p:nvPr/>
        </p:nvSpPr>
        <p:spPr>
          <a:xfrm>
            <a:off x="16057625" y="14588750"/>
            <a:ext cx="113466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450" lIns="414450" spcFirstLastPara="1" rIns="414450" wrap="square" tIns="41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1C4587"/>
                </a:solidFill>
              </a:rPr>
              <a:t>      Methodology</a:t>
            </a:r>
            <a:endParaRPr sz="3700">
              <a:solidFill>
                <a:srgbClr val="1C4587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3597625" y="21515775"/>
            <a:ext cx="17408400" cy="20846700"/>
          </a:xfrm>
          <a:prstGeom prst="roundRect">
            <a:avLst>
              <a:gd fmla="val 11582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0"/>
          </a:p>
        </p:txBody>
      </p:sp>
      <p:sp>
        <p:nvSpPr>
          <p:cNvPr id="60" name="Google Shape;60;p13"/>
          <p:cNvSpPr txBox="1"/>
          <p:nvPr/>
        </p:nvSpPr>
        <p:spPr>
          <a:xfrm>
            <a:off x="15274025" y="21263363"/>
            <a:ext cx="128991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1C4587"/>
                </a:solidFill>
              </a:rPr>
              <a:t>     </a:t>
            </a:r>
            <a:r>
              <a:rPr b="1" lang="en" sz="4600">
                <a:solidFill>
                  <a:srgbClr val="1C4587"/>
                </a:solidFill>
              </a:rPr>
              <a:t>Experimental Results</a:t>
            </a:r>
            <a:endParaRPr b="1" sz="4600">
              <a:solidFill>
                <a:srgbClr val="1C458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 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78950" y="15027325"/>
            <a:ext cx="11928000" cy="25594200"/>
          </a:xfrm>
          <a:prstGeom prst="roundRect">
            <a:avLst>
              <a:gd fmla="val 95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0"/>
          </a:p>
        </p:txBody>
      </p:sp>
      <p:graphicFrame>
        <p:nvGraphicFramePr>
          <p:cNvPr id="62" name="Google Shape;62;p13"/>
          <p:cNvGraphicFramePr/>
          <p:nvPr/>
        </p:nvGraphicFramePr>
        <p:xfrm>
          <a:off x="14804963" y="22816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{B6A0C24C-F098-4833-B37F-8F84196C9877}</a:tableStyleId>
              </a:tblPr>
              <a:tblGrid>
                <a:gridCol w="3834525"/>
                <a:gridCol w="3084075"/>
                <a:gridCol w="3459300"/>
                <a:gridCol w="3459300"/>
              </a:tblGrid>
              <a:tr h="59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9900FF"/>
                          </a:solidFill>
                        </a:rPr>
                        <a:t>Fluency</a:t>
                      </a:r>
                      <a:endParaRPr b="1" sz="32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9900FF"/>
                          </a:solidFill>
                        </a:rPr>
                        <a:t>Pearson</a:t>
                      </a:r>
                      <a:endParaRPr b="1" sz="3200">
                        <a:solidFill>
                          <a:srgbClr val="9900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9900FF"/>
                          </a:solidFill>
                        </a:rPr>
                        <a:t>Spearman</a:t>
                      </a:r>
                      <a:endParaRPr b="1" sz="3200">
                        <a:solidFill>
                          <a:srgbClr val="9900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9900FF"/>
                          </a:solidFill>
                        </a:rPr>
                        <a:t>Kendall</a:t>
                      </a:r>
                      <a:endParaRPr b="1" sz="3200">
                        <a:solidFill>
                          <a:srgbClr val="9900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GPT-4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0.5924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0.5058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0.4554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Llama 70B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0.5812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0.4823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0.4346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Llama3-8b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0.2581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0.2217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0.2052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Llama3-8b (CoT)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0.2474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0.2294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0.2123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Mistral 7b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0.4067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0.3614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0.341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rgbClr val="222222"/>
                          </a:solidFill>
                        </a:rPr>
                        <a:t>Mistral 7b (IFT)</a:t>
                      </a:r>
                      <a:endParaRPr b="1" sz="2800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/>
                        <a:t>0.4239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/>
                        <a:t>0.3712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/>
                        <a:t>0.3761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rgbClr val="222222"/>
                          </a:solidFill>
                        </a:rPr>
                        <a:t>Mistral 7b (IFT) + WM</a:t>
                      </a:r>
                      <a:endParaRPr b="1" sz="2800">
                        <a:solidFill>
                          <a:srgbClr val="222222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/>
                        <a:t>0.4451</a:t>
                      </a:r>
                      <a:endParaRPr b="1" sz="2800">
                        <a:solidFill>
                          <a:srgbClr val="9900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/>
                        <a:t>0.3872</a:t>
                      </a:r>
                      <a:endParaRPr b="1" sz="2800">
                        <a:solidFill>
                          <a:srgbClr val="9900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/>
                        <a:t>0.3892</a:t>
                      </a:r>
                      <a:endParaRPr b="1" sz="2800">
                        <a:solidFill>
                          <a:srgbClr val="9900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9900FF"/>
                          </a:solidFill>
                        </a:rPr>
                        <a:t>Relevance</a:t>
                      </a:r>
                      <a:endParaRPr b="1" sz="3200">
                        <a:solidFill>
                          <a:srgbClr val="9900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9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9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9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GPT-4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0.5882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0.5636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0.4529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Llama 70B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0.509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0.4736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0.4168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Llama3-8b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0.3638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0.3441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0.3003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Mistral 7b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0.3935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0.3647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0.3192</a:t>
                      </a:r>
                      <a:endParaRPr b="1" sz="2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rgbClr val="222222"/>
                          </a:solidFill>
                        </a:rPr>
                        <a:t>Mistral 7b (IFT)</a:t>
                      </a:r>
                      <a:endParaRPr sz="2800"/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0.4123</a:t>
                      </a:r>
                      <a:endParaRPr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0.3711</a:t>
                      </a:r>
                      <a:endParaRPr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0.3201</a:t>
                      </a:r>
                      <a:endParaRPr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rgbClr val="222222"/>
                          </a:solidFill>
                        </a:rPr>
                        <a:t>Mistral 7b (IFT) + WM</a:t>
                      </a:r>
                      <a:endParaRPr b="1" sz="2800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/>
                        <a:t>0.4311</a:t>
                      </a:r>
                      <a:endParaRPr b="1" sz="2800"/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/>
                        <a:t>0.3812</a:t>
                      </a:r>
                      <a:endParaRPr b="1" sz="2800"/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/>
                        <a:t>0.333</a:t>
                      </a:r>
                      <a:endParaRPr b="1" sz="2800"/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9900FF"/>
                          </a:solidFill>
                        </a:rPr>
                        <a:t>Consistency</a:t>
                      </a:r>
                      <a:endParaRPr b="1" sz="32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GPT-4</a:t>
                      </a:r>
                      <a:endParaRPr b="1" sz="2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0.5906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0.5007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0.4199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Llama 70B</a:t>
                      </a:r>
                      <a:endParaRPr b="1" sz="2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0.6806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0.5949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0.5693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Llama3-8b</a:t>
                      </a:r>
                      <a:endParaRPr b="1" sz="2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0.5147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0.4361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0.4167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Llama3-8b (CoT)</a:t>
                      </a:r>
                      <a:endParaRPr b="1" sz="2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0.5061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0.4229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0.4019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Mistral 7b</a:t>
                      </a:r>
                      <a:endParaRPr b="1" sz="2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0.4306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0.4207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0.4046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rgbClr val="222222"/>
                          </a:solidFill>
                        </a:rPr>
                        <a:t>Mistral 7b (IFT)</a:t>
                      </a:r>
                      <a:endParaRPr b="1" sz="2800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0.4531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0.4421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0.4547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rgbClr val="222222"/>
                          </a:solidFill>
                        </a:rPr>
                        <a:t>Mistral 7b (IFT) + WM</a:t>
                      </a:r>
                      <a:endParaRPr b="1" sz="2800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/>
                        <a:t>0.4628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/>
                        <a:t>0.4512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/>
                        <a:t>04581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9900FF"/>
                          </a:solidFill>
                        </a:rPr>
                        <a:t>Coherence</a:t>
                      </a:r>
                      <a:endParaRPr b="1" sz="32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GPT-4</a:t>
                      </a:r>
                      <a:endParaRPr b="1" sz="2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0.5851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0.5711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0.4626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Llama 70B</a:t>
                      </a:r>
                      <a:endParaRPr b="1" sz="2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0.5777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0.5723</a:t>
                      </a:r>
                      <a:endParaRPr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0.4985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Llama3-8b</a:t>
                      </a:r>
                      <a:endParaRPr b="1" sz="2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0.3518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0.3435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0.296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Llama3-8b (CoT)</a:t>
                      </a:r>
                      <a:endParaRPr b="1" sz="2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0.3089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0.3065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0.2647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Mistral 7b</a:t>
                      </a:r>
                      <a:endParaRPr b="1" sz="2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0.367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0.3665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0.3131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rgbClr val="222222"/>
                          </a:solidFill>
                        </a:rPr>
                        <a:t>Mistral 7b (IFT)</a:t>
                      </a:r>
                      <a:endParaRPr sz="2800"/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/>
                        <a:t>0.388</a:t>
                      </a:r>
                      <a:endParaRPr b="1"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0.3711</a:t>
                      </a:r>
                      <a:endParaRPr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0.3201</a:t>
                      </a:r>
                      <a:endParaRPr sz="2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rgbClr val="222222"/>
                          </a:solidFill>
                        </a:rPr>
                        <a:t>Mistral 7b IFT + WM</a:t>
                      </a:r>
                      <a:endParaRPr b="1" sz="2800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0.376</a:t>
                      </a:r>
                      <a:endParaRPr sz="2800"/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/>
                        <a:t>0.3861</a:t>
                      </a:r>
                      <a:endParaRPr b="1" sz="2800"/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/>
                        <a:t>0.3411</a:t>
                      </a:r>
                      <a:endParaRPr b="1" sz="2800"/>
                    </a:p>
                  </a:txBody>
                  <a:tcPr marT="19050" marB="19050" marR="28575" marL="285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p13"/>
          <p:cNvSpPr txBox="1"/>
          <p:nvPr/>
        </p:nvSpPr>
        <p:spPr>
          <a:xfrm>
            <a:off x="3898000" y="15279950"/>
            <a:ext cx="37833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450" lIns="414450" spcFirstLastPara="1" rIns="414450" wrap="square" tIns="41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1C4587"/>
                </a:solidFill>
              </a:rPr>
              <a:t>Dataset</a:t>
            </a:r>
            <a:endParaRPr sz="3700">
              <a:solidFill>
                <a:srgbClr val="1C4587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6140" y="7155425"/>
            <a:ext cx="12592870" cy="673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1125" y="15895085"/>
            <a:ext cx="11622902" cy="453406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628650" y="16539038"/>
            <a:ext cx="110115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-1263650" lvl="0" marL="20701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omic Sans MS"/>
              <a:buChar char="●"/>
            </a:pPr>
            <a:r>
              <a:rPr lang="en" sz="3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SummEval is a benchmark that compares different evaluation methods or summarization.</a:t>
            </a:r>
            <a:endParaRPr sz="3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263650" lvl="0" marL="20701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omic Sans MS"/>
              <a:buChar char="●"/>
            </a:pPr>
            <a:r>
              <a:rPr lang="en" sz="3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gives human ratings for four aspects of each summary: fluency, coherence, consistency and relevance.</a:t>
            </a:r>
            <a:endParaRPr sz="3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263650" lvl="0" marL="20701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omic Sans MS"/>
              <a:buChar char="●"/>
            </a:pPr>
            <a:r>
              <a:rPr lang="en" sz="3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built on the CNN/DailyMail dataset (Hermann et al., 2015)</a:t>
            </a:r>
            <a:endParaRPr sz="3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</a:endParaRPr>
          </a:p>
          <a:p>
            <a:pPr indent="0" lvl="0" marL="20701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662" y="22923963"/>
            <a:ext cx="11346601" cy="980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688" y="33345575"/>
            <a:ext cx="11400526" cy="67355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27577800" y="1098675"/>
            <a:ext cx="39186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674EA7"/>
                </a:solidFill>
                <a:latin typeface="Comic Sans MS"/>
                <a:ea typeface="Comic Sans MS"/>
                <a:cs typeface="Comic Sans MS"/>
                <a:sym typeface="Comic Sans MS"/>
              </a:rPr>
              <a:t>RFEST </a:t>
            </a:r>
            <a:endParaRPr b="1" sz="4900">
              <a:solidFill>
                <a:srgbClr val="674EA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2024</a:t>
            </a:r>
            <a:endParaRPr b="1" sz="490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769650" y="42362475"/>
            <a:ext cx="32216400" cy="1259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450" lIns="414450" spcFirstLastPara="1" rIns="414450" wrap="square" tIns="41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Contact information: Sandeep Kumar | Team: </a:t>
            </a:r>
            <a:r>
              <a:rPr b="1" lang="en" sz="3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Natural</a:t>
            </a:r>
            <a:r>
              <a:rPr b="1" lang="en" sz="3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Language Intelligence</a:t>
            </a:r>
            <a:endParaRPr b="1" sz="38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9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