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5120000" cx="106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8FD38-FB78-4F80-9BA8-E444825D46AC}">
  <a:tblStyle styleId="{FD68FD38-FB78-4F80-9BA8-E444825D4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917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917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2188777"/>
            <a:ext cx="9963000" cy="6034200"/>
          </a:xfrm>
          <a:prstGeom prst="rect">
            <a:avLst/>
          </a:prstGeom>
        </p:spPr>
        <p:txBody>
          <a:bodyPr anchorCtr="0" anchor="b" bIns="137325" lIns="137325" spcFirstLastPara="1" rIns="137325" wrap="square" tIns="137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8331286"/>
            <a:ext cx="9963000" cy="23301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3251601"/>
            <a:ext cx="9963000" cy="5772300"/>
          </a:xfrm>
          <a:prstGeom prst="rect">
            <a:avLst/>
          </a:prstGeom>
        </p:spPr>
        <p:txBody>
          <a:bodyPr anchorCtr="0" anchor="b" bIns="137325" lIns="137325" spcFirstLastPara="1" rIns="137325" wrap="square" tIns="137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0"/>
              <a:buNone/>
              <a:defRPr sz="18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9266383"/>
            <a:ext cx="9963000" cy="38235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400050" lvl="0" marL="457200" rtl="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rtl="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rtl="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rtl="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rtl="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rtl="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rtl="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rtl="0" algn="ctr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6322709"/>
            <a:ext cx="9963000" cy="24744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1308210"/>
            <a:ext cx="9963000" cy="16833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3387853"/>
            <a:ext cx="9963000" cy="100431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rtl="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rtl="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rtl="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rtl="0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1308210"/>
            <a:ext cx="9963000" cy="16833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3387853"/>
            <a:ext cx="4677000" cy="100431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3387853"/>
            <a:ext cx="4677000" cy="100431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1308210"/>
            <a:ext cx="9963000" cy="16833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1633260"/>
            <a:ext cx="3283500" cy="2221800"/>
          </a:xfrm>
          <a:prstGeom prst="rect">
            <a:avLst/>
          </a:prstGeom>
        </p:spPr>
        <p:txBody>
          <a:bodyPr anchorCtr="0" anchor="b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4084913"/>
            <a:ext cx="3283500" cy="93465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1323276"/>
            <a:ext cx="7446000" cy="120252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367"/>
            <a:ext cx="5346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3625081"/>
            <a:ext cx="4730100" cy="4357500"/>
          </a:xfrm>
          <a:prstGeom prst="rect">
            <a:avLst/>
          </a:prstGeom>
        </p:spPr>
        <p:txBody>
          <a:bodyPr anchorCtr="0" anchor="b" bIns="137325" lIns="137325" spcFirstLastPara="1" rIns="137325" wrap="square" tIns="1373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8240010"/>
            <a:ext cx="4730100" cy="3630600"/>
          </a:xfrm>
          <a:prstGeom prst="rect">
            <a:avLst/>
          </a:prstGeom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2128514"/>
            <a:ext cx="4486500" cy="108624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rtl="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rtl="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rtl="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rtl="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rtl="0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12436336"/>
            <a:ext cx="7014300" cy="17787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1308210"/>
            <a:ext cx="99630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3387853"/>
            <a:ext cx="99630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>
            <a:lvl1pPr indent="-400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1pPr>
            <a:lvl2pPr indent="-361950" lvl="1" marL="9144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indent="-361950" lvl="2" marL="13716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indent="-361950" lvl="3" marL="18288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indent="-361950" lvl="4" marL="22860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indent="-361950" lvl="5" marL="27432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indent="-361950" lvl="6" marL="32004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indent="-361950" lvl="7" marL="36576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indent="-361950" lvl="8" marL="4114800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13708144"/>
            <a:ext cx="6417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>
            <a:lvl1pPr lvl="0" rtl="0" algn="r">
              <a:buNone/>
              <a:defRPr sz="1500">
                <a:solidFill>
                  <a:schemeClr val="dk2"/>
                </a:solidFill>
              </a:defRPr>
            </a:lvl1pPr>
            <a:lvl2pPr lvl="1" rtl="0" algn="r">
              <a:buNone/>
              <a:defRPr sz="1500">
                <a:solidFill>
                  <a:schemeClr val="dk2"/>
                </a:solidFill>
              </a:defRPr>
            </a:lvl2pPr>
            <a:lvl3pPr lvl="2" rtl="0" algn="r">
              <a:buNone/>
              <a:defRPr sz="1500">
                <a:solidFill>
                  <a:schemeClr val="dk2"/>
                </a:solidFill>
              </a:defRPr>
            </a:lvl3pPr>
            <a:lvl4pPr lvl="3" rtl="0" algn="r">
              <a:buNone/>
              <a:defRPr sz="1500">
                <a:solidFill>
                  <a:schemeClr val="dk2"/>
                </a:solidFill>
              </a:defRPr>
            </a:lvl4pPr>
            <a:lvl5pPr lvl="4" rtl="0" algn="r">
              <a:buNone/>
              <a:defRPr sz="1500">
                <a:solidFill>
                  <a:schemeClr val="dk2"/>
                </a:solidFill>
              </a:defRPr>
            </a:lvl5pPr>
            <a:lvl6pPr lvl="5" rtl="0" algn="r">
              <a:buNone/>
              <a:defRPr sz="1500">
                <a:solidFill>
                  <a:schemeClr val="dk2"/>
                </a:solidFill>
              </a:defRPr>
            </a:lvl6pPr>
            <a:lvl7pPr lvl="6" rtl="0" algn="r">
              <a:buNone/>
              <a:defRPr sz="1500">
                <a:solidFill>
                  <a:schemeClr val="dk2"/>
                </a:solidFill>
              </a:defRPr>
            </a:lvl7pPr>
            <a:lvl8pPr lvl="7" rtl="0" algn="r">
              <a:buNone/>
              <a:defRPr sz="1500">
                <a:solidFill>
                  <a:schemeClr val="dk2"/>
                </a:solidFill>
              </a:defRPr>
            </a:lvl8pPr>
            <a:lvl9pPr lvl="8" rtl="0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79743" y="12403289"/>
            <a:ext cx="6174900" cy="2051400"/>
          </a:xfrm>
          <a:prstGeom prst="roundRect">
            <a:avLst>
              <a:gd fmla="val 19832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x</a:t>
            </a:r>
            <a:endParaRPr sz="2100"/>
          </a:p>
        </p:txBody>
      </p:sp>
      <p:sp>
        <p:nvSpPr>
          <p:cNvPr id="55" name="Google Shape;55;p13"/>
          <p:cNvSpPr/>
          <p:nvPr/>
        </p:nvSpPr>
        <p:spPr>
          <a:xfrm>
            <a:off x="180314" y="1508522"/>
            <a:ext cx="3775200" cy="3142800"/>
          </a:xfrm>
          <a:prstGeom prst="roundRect">
            <a:avLst>
              <a:gd fmla="val 7027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6" name="Google Shape;56;p13"/>
          <p:cNvSpPr/>
          <p:nvPr/>
        </p:nvSpPr>
        <p:spPr>
          <a:xfrm>
            <a:off x="114000" y="59900"/>
            <a:ext cx="10327800" cy="125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4300">
                <a:solidFill>
                  <a:srgbClr val="1D1D97"/>
                </a:solidFill>
                <a:latin typeface="Comic Sans MS"/>
                <a:ea typeface="Comic Sans MS"/>
                <a:cs typeface="Comic Sans MS"/>
                <a:sym typeface="Comic Sans MS"/>
              </a:rPr>
              <a:t>OFLM</a:t>
            </a:r>
            <a:r>
              <a:rPr b="1" lang="en" sz="2100">
                <a:solidFill>
                  <a:srgbClr val="1D1D97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Eval: An Open Source Language Model </a:t>
            </a:r>
            <a:endParaRPr b="1" sz="2100">
              <a:solidFill>
                <a:srgbClr val="1D1D9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100">
                <a:solidFill>
                  <a:srgbClr val="1D1D97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Better Fine-grained Human Alignment</a:t>
            </a:r>
            <a:endParaRPr b="1" sz="2100">
              <a:solidFill>
                <a:srgbClr val="1D1D9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D1D97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4089" y="1555192"/>
            <a:ext cx="3567600" cy="30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Definition and Motivation</a:t>
            </a:r>
            <a:endParaRPr b="1" sz="15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152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Human evaluation is costly, time consuming and is hard to reproduce.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152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Existing works (GPTEval, GPTScore, etc) use GPT-4 as an evaluators but challenges:-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52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304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Aim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1" lang="en" sz="12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build a strong Open source Language model for fine-grained evaluation of language models</a:t>
            </a:r>
            <a:endParaRPr b="1" sz="12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428212" y="1539802"/>
            <a:ext cx="6000000" cy="3742200"/>
          </a:xfrm>
          <a:prstGeom prst="roundRect">
            <a:avLst>
              <a:gd fmla="val 19832" name="adj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E59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64985" y="1638773"/>
            <a:ext cx="5006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Proposed 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Methodology-1 (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Debate Agent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2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62645" y="4782538"/>
            <a:ext cx="3775200" cy="2502000"/>
          </a:xfrm>
          <a:prstGeom prst="roundRect">
            <a:avLst>
              <a:gd fmla="val 9567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1" name="Google Shape;61;p13"/>
          <p:cNvSpPr txBox="1"/>
          <p:nvPr/>
        </p:nvSpPr>
        <p:spPr>
          <a:xfrm>
            <a:off x="333589" y="4817478"/>
            <a:ext cx="3441600" cy="85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500">
                <a:solidFill>
                  <a:srgbClr val="1C4587"/>
                </a:solidFill>
              </a:rPr>
              <a:t> 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 Types</a:t>
            </a:r>
            <a:endParaRPr b="1" sz="15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C4587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9450" y="5280575"/>
            <a:ext cx="3441600" cy="125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Pairwise comparison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</a:t>
            </a: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answer grading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957356" y="378481"/>
            <a:ext cx="1272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0300" lIns="30300" spcFirstLastPara="1" rIns="30300" wrap="square" tIns="30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74EA7"/>
                </a:solidFill>
                <a:latin typeface="Comic Sans MS"/>
                <a:ea typeface="Comic Sans MS"/>
                <a:cs typeface="Comic Sans MS"/>
                <a:sym typeface="Comic Sans MS"/>
              </a:rPr>
              <a:t>RFEST </a:t>
            </a:r>
            <a:endParaRPr b="1" sz="1600">
              <a:solidFill>
                <a:srgbClr val="674E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2024</a:t>
            </a:r>
            <a:endParaRPr b="1" sz="16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3775" y="14593375"/>
            <a:ext cx="10327800" cy="433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 information: Sandeep Kumar | Team: </a:t>
            </a:r>
            <a:r>
              <a:rPr b="1" lang="en" sz="1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Natural</a:t>
            </a:r>
            <a:r>
              <a:rPr b="1" lang="en" sz="1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Language Intelligence</a:t>
            </a:r>
            <a:endParaRPr b="1" sz="13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D1D97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50595" y="7380177"/>
            <a:ext cx="3775200" cy="2183700"/>
          </a:xfrm>
          <a:prstGeom prst="roundRect">
            <a:avLst>
              <a:gd fmla="val 9567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3"/>
          <p:cNvSpPr txBox="1"/>
          <p:nvPr/>
        </p:nvSpPr>
        <p:spPr>
          <a:xfrm>
            <a:off x="274735" y="7818332"/>
            <a:ext cx="3493500" cy="151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-4191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SummEval summarization dataset 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(CNN/DailyMail)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includes human ratings for four fine-grained metrics for each summary ie: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fluency 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FLU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coherence 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COH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consistency 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and relevance 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49985" y="7462768"/>
            <a:ext cx="3493500" cy="43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</a:t>
            </a:r>
            <a:endParaRPr sz="12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66" y="2092994"/>
            <a:ext cx="4860145" cy="285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4429470" y="5432467"/>
            <a:ext cx="6000000" cy="3328800"/>
          </a:xfrm>
          <a:prstGeom prst="roundRect">
            <a:avLst>
              <a:gd fmla="val 19832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0" name="Google Shape;70;p13"/>
          <p:cNvSpPr/>
          <p:nvPr/>
        </p:nvSpPr>
        <p:spPr>
          <a:xfrm>
            <a:off x="180314" y="9668888"/>
            <a:ext cx="3775200" cy="4785900"/>
          </a:xfrm>
          <a:prstGeom prst="roundRect">
            <a:avLst>
              <a:gd fmla="val 9567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1" name="Google Shape;71;p13"/>
          <p:cNvSpPr txBox="1"/>
          <p:nvPr/>
        </p:nvSpPr>
        <p:spPr>
          <a:xfrm>
            <a:off x="4796315" y="5502613"/>
            <a:ext cx="4928100" cy="57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MultiAgent Result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36022" y="5866978"/>
            <a:ext cx="5787000" cy="25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-41910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LLAMA 70B agentic framework beats GPT-4 direct scoring method by approx 1.5 points on Spearman 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ρ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Pearson coefficient 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" sz="1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(-1 to 1 scale) on mos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 of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fine-grained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metrics..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●"/>
            </a:pP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Drawbacks:</a:t>
            </a:r>
            <a:endParaRPr b="1"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1" marL="1219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much GPU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1" marL="1219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 inference  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1" marL="1219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○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address these limitations, we introduce Method 2.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685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397075" y="8847900"/>
            <a:ext cx="6104400" cy="3468600"/>
          </a:xfrm>
          <a:prstGeom prst="roundRect">
            <a:avLst>
              <a:gd fmla="val 19832" name="adj"/>
            </a:avLst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graphicFrame>
        <p:nvGraphicFramePr>
          <p:cNvPr id="74" name="Google Shape;74;p13"/>
          <p:cNvGraphicFramePr/>
          <p:nvPr/>
        </p:nvGraphicFramePr>
        <p:xfrm>
          <a:off x="4990300" y="6656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{FD68FD38-FB78-4F80-9BA8-E444825D46AC}</a:tableStyleId>
              </a:tblPr>
              <a:tblGrid>
                <a:gridCol w="647975"/>
                <a:gridCol w="464625"/>
                <a:gridCol w="556300"/>
                <a:gridCol w="556300"/>
                <a:gridCol w="556300"/>
                <a:gridCol w="556300"/>
                <a:gridCol w="556300"/>
                <a:gridCol w="556300"/>
                <a:gridCol w="556300"/>
              </a:tblGrid>
              <a:tr h="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FLU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REL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CON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COH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GPT-4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0.5924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0.5058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0.5882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0.5636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0.5906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0.5007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0.5851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0.5711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Mistral 7b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0.4067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0.3614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0.3935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0.3647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0.4306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0.4207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0.3665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 70B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0.5812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0.4823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0.509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0.4736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0.6806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0.5949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0.5777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0.5723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MultiAgent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0.6212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0.5189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0.5982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0.5789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0.6987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0.6051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0.5982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0.5789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475" y="9065517"/>
            <a:ext cx="6027868" cy="319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711887" y="8889879"/>
            <a:ext cx="4468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Proposed Methodology-2 (Weight Merging)</a:t>
            </a:r>
            <a:endParaRPr sz="12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7" name="Google Shape;77;p13"/>
          <p:cNvGraphicFramePr/>
          <p:nvPr/>
        </p:nvGraphicFramePr>
        <p:xfrm>
          <a:off x="5029654" y="12936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{FD68FD38-FB78-4F80-9BA8-E444825D46AC}</a:tableStyleId>
              </a:tblPr>
              <a:tblGrid>
                <a:gridCol w="637775"/>
                <a:gridCol w="446050"/>
                <a:gridCol w="457325"/>
                <a:gridCol w="592675"/>
                <a:gridCol w="424400"/>
                <a:gridCol w="490225"/>
                <a:gridCol w="502450"/>
                <a:gridCol w="442075"/>
                <a:gridCol w="934975"/>
              </a:tblGrid>
              <a:tr h="15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FLU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REL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CON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COH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15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ρ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5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Mistral 7b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0.4067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0.3614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0.3935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0.3647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0.4306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0.4207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0.367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0.3665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22222"/>
                          </a:solidFill>
                        </a:rPr>
                        <a:t>Mistral 7b (IFT)</a:t>
                      </a:r>
                      <a:endParaRPr b="1" sz="1000">
                        <a:solidFill>
                          <a:srgbClr val="222222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0.4239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0.3712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0.4123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0.3711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0.4531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0.4421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0.388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0.3711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Mistral 7b (IFT) + WM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0.4451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0.3872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0.4311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0.3812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0.4628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0.4512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0.376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0.3861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3"/>
          <p:cNvSpPr txBox="1"/>
          <p:nvPr/>
        </p:nvSpPr>
        <p:spPr>
          <a:xfrm>
            <a:off x="5242210" y="12409825"/>
            <a:ext cx="4734000" cy="43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Results (Weight Merging)</a:t>
            </a:r>
            <a:endParaRPr sz="12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07725" y="10212225"/>
            <a:ext cx="3493500" cy="417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37325" lIns="137325" spcFirstLastPara="1" rIns="137325" wrap="square" tIns="137325">
            <a:noAutofit/>
          </a:bodyPr>
          <a:lstStyle/>
          <a:p>
            <a:pPr indent="-4191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Method 2, we instruction-finetuned Mistral 7B using LoRA on the direct assessment and pairwise datasets separately, then merged their weights.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275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 Weight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α*θ_LoRA_pairwise + (1-α)*θ_LoRA_direct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PairwiseResults: Agreement score (0-1)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30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0" marL="152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❖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assessment and pairwise evaluation complement each other, as shown by increase in their scores.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0" name="Google Shape;80;p13"/>
          <p:cNvGraphicFramePr/>
          <p:nvPr/>
        </p:nvGraphicFramePr>
        <p:xfrm>
          <a:off x="676809" y="121280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{FD68FD38-FB78-4F80-9BA8-E444825D46AC}</a:tableStyleId>
              </a:tblPr>
              <a:tblGrid>
                <a:gridCol w="690525"/>
                <a:gridCol w="466325"/>
                <a:gridCol w="524675"/>
                <a:gridCol w="510600"/>
                <a:gridCol w="590025"/>
              </a:tblGrid>
              <a:tr h="1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COH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FLU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REL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9900FF"/>
                          </a:solidFill>
                        </a:rPr>
                        <a:t>CON</a:t>
                      </a:r>
                      <a:endParaRPr b="1" sz="1000">
                        <a:solidFill>
                          <a:srgbClr val="9900FF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Llama3-8b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0.5319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0.2723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0.5545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</a:rPr>
                        <a:t>0.2159</a:t>
                      </a:r>
                      <a:endParaRPr sz="1000">
                        <a:solidFill>
                          <a:srgbClr val="222222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Llama3-13b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0.5613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0.3121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0.5745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0.2541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Mistral 7b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0.5733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0.3341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0.5782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0.3284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Mistral 7b (IFT)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0.5913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0.3921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0.5943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0.3891</a:t>
                      </a:r>
                      <a:endParaRPr sz="1000"/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Mistral 7b (IFT +WM))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0.6311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0.4213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0.61328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A86E8"/>
                          </a:solidFill>
                        </a:rPr>
                        <a:t>0.4074</a:t>
                      </a:r>
                      <a:endParaRPr b="1" sz="1000">
                        <a:solidFill>
                          <a:srgbClr val="4A86E8"/>
                        </a:solidFill>
                      </a:endParaRPr>
                    </a:p>
                  </a:txBody>
                  <a:tcPr marT="6575" marB="6575" marR="9275" marL="9275" anchor="b">
                    <a:lnL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3"/>
          <p:cNvSpPr txBox="1"/>
          <p:nvPr/>
        </p:nvSpPr>
        <p:spPr>
          <a:xfrm>
            <a:off x="238243" y="9883336"/>
            <a:ext cx="3659400" cy="5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7325" lIns="137325" spcFirstLastPara="1" rIns="137325" wrap="square" tIns="137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Results and Discussion (Weight Merging)</a:t>
            </a:r>
            <a:endParaRPr b="1" sz="15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225" y="6618050"/>
            <a:ext cx="1854891" cy="51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875" y="5624975"/>
            <a:ext cx="2551526" cy="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537" y="2809825"/>
            <a:ext cx="2392376" cy="10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