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4152" y="2065553"/>
            <a:ext cx="17359695" cy="1179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1816332"/>
            <a:ext cx="7381874" cy="846772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33075" y="5522395"/>
            <a:ext cx="297180" cy="104139"/>
          </a:xfrm>
          <a:custGeom>
            <a:avLst/>
            <a:gdLst/>
            <a:ahLst/>
            <a:cxnLst/>
            <a:rect l="l" t="t" r="r" b="b"/>
            <a:pathLst>
              <a:path w="297180" h="104139">
                <a:moveTo>
                  <a:pt x="257069" y="103576"/>
                </a:moveTo>
                <a:lnTo>
                  <a:pt x="26965" y="65259"/>
                </a:lnTo>
                <a:lnTo>
                  <a:pt x="13981" y="61966"/>
                </a:lnTo>
                <a:lnTo>
                  <a:pt x="4594" y="53285"/>
                </a:lnTo>
                <a:lnTo>
                  <a:pt x="0" y="41011"/>
                </a:lnTo>
                <a:lnTo>
                  <a:pt x="1398" y="26941"/>
                </a:lnTo>
                <a:lnTo>
                  <a:pt x="4693" y="13969"/>
                </a:lnTo>
                <a:lnTo>
                  <a:pt x="13382" y="4590"/>
                </a:lnTo>
                <a:lnTo>
                  <a:pt x="25667" y="0"/>
                </a:lnTo>
                <a:lnTo>
                  <a:pt x="39748" y="1397"/>
                </a:lnTo>
                <a:lnTo>
                  <a:pt x="269852" y="39714"/>
                </a:lnTo>
                <a:lnTo>
                  <a:pt x="282836" y="43007"/>
                </a:lnTo>
                <a:lnTo>
                  <a:pt x="292224" y="51688"/>
                </a:lnTo>
                <a:lnTo>
                  <a:pt x="296818" y="63962"/>
                </a:lnTo>
                <a:lnTo>
                  <a:pt x="295419" y="78031"/>
                </a:lnTo>
                <a:lnTo>
                  <a:pt x="292124" y="90105"/>
                </a:lnTo>
                <a:lnTo>
                  <a:pt x="283435" y="97988"/>
                </a:lnTo>
                <a:lnTo>
                  <a:pt x="271151" y="102279"/>
                </a:lnTo>
                <a:lnTo>
                  <a:pt x="257069" y="103576"/>
                </a:lnTo>
                <a:close/>
              </a:path>
            </a:pathLst>
          </a:custGeom>
          <a:solidFill>
            <a:srgbClr val="B3F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91869" y="4339843"/>
            <a:ext cx="4203700" cy="4888230"/>
          </a:xfrm>
          <a:custGeom>
            <a:avLst/>
            <a:gdLst/>
            <a:ahLst/>
            <a:cxnLst/>
            <a:rect l="l" t="t" r="r" b="b"/>
            <a:pathLst>
              <a:path w="4203700" h="4888230">
                <a:moveTo>
                  <a:pt x="135420" y="895172"/>
                </a:moveTo>
                <a:lnTo>
                  <a:pt x="133426" y="882205"/>
                </a:lnTo>
                <a:lnTo>
                  <a:pt x="126631" y="871626"/>
                </a:lnTo>
                <a:lnTo>
                  <a:pt x="117449" y="864641"/>
                </a:lnTo>
                <a:lnTo>
                  <a:pt x="103263" y="858558"/>
                </a:lnTo>
                <a:lnTo>
                  <a:pt x="90284" y="859053"/>
                </a:lnTo>
                <a:lnTo>
                  <a:pt x="53632" y="924318"/>
                </a:lnTo>
                <a:lnTo>
                  <a:pt x="35153" y="970013"/>
                </a:lnTo>
                <a:lnTo>
                  <a:pt x="17868" y="1015720"/>
                </a:lnTo>
                <a:lnTo>
                  <a:pt x="2387" y="1062621"/>
                </a:lnTo>
                <a:lnTo>
                  <a:pt x="0" y="1073099"/>
                </a:lnTo>
                <a:lnTo>
                  <a:pt x="2387" y="1084173"/>
                </a:lnTo>
                <a:lnTo>
                  <a:pt x="9588" y="1094054"/>
                </a:lnTo>
                <a:lnTo>
                  <a:pt x="21564" y="1100937"/>
                </a:lnTo>
                <a:lnTo>
                  <a:pt x="34353" y="1100937"/>
                </a:lnTo>
                <a:lnTo>
                  <a:pt x="75399" y="1038669"/>
                </a:lnTo>
                <a:lnTo>
                  <a:pt x="92671" y="995565"/>
                </a:lnTo>
                <a:lnTo>
                  <a:pt x="111150" y="952449"/>
                </a:lnTo>
                <a:lnTo>
                  <a:pt x="130225" y="909345"/>
                </a:lnTo>
                <a:lnTo>
                  <a:pt x="135420" y="895172"/>
                </a:lnTo>
                <a:close/>
              </a:path>
              <a:path w="4203700" h="4888230">
                <a:moveTo>
                  <a:pt x="334759" y="554913"/>
                </a:moveTo>
                <a:lnTo>
                  <a:pt x="330174" y="543140"/>
                </a:lnTo>
                <a:lnTo>
                  <a:pt x="321983" y="532561"/>
                </a:lnTo>
                <a:lnTo>
                  <a:pt x="311391" y="526376"/>
                </a:lnTo>
                <a:lnTo>
                  <a:pt x="299605" y="526173"/>
                </a:lnTo>
                <a:lnTo>
                  <a:pt x="287820" y="530758"/>
                </a:lnTo>
                <a:lnTo>
                  <a:pt x="244970" y="577265"/>
                </a:lnTo>
                <a:lnTo>
                  <a:pt x="214922" y="616381"/>
                </a:lnTo>
                <a:lnTo>
                  <a:pt x="187350" y="656590"/>
                </a:lnTo>
                <a:lnTo>
                  <a:pt x="162191" y="698601"/>
                </a:lnTo>
                <a:lnTo>
                  <a:pt x="159689" y="710069"/>
                </a:lnTo>
                <a:lnTo>
                  <a:pt x="161391" y="723341"/>
                </a:lnTo>
                <a:lnTo>
                  <a:pt x="166687" y="735418"/>
                </a:lnTo>
                <a:lnTo>
                  <a:pt x="174967" y="743305"/>
                </a:lnTo>
                <a:lnTo>
                  <a:pt x="181356" y="749693"/>
                </a:lnTo>
                <a:lnTo>
                  <a:pt x="194144" y="749693"/>
                </a:lnTo>
                <a:lnTo>
                  <a:pt x="203530" y="748487"/>
                </a:lnTo>
                <a:lnTo>
                  <a:pt x="211721" y="744905"/>
                </a:lnTo>
                <a:lnTo>
                  <a:pt x="217512" y="738911"/>
                </a:lnTo>
                <a:lnTo>
                  <a:pt x="219710" y="730529"/>
                </a:lnTo>
                <a:lnTo>
                  <a:pt x="244779" y="692213"/>
                </a:lnTo>
                <a:lnTo>
                  <a:pt x="271640" y="653897"/>
                </a:lnTo>
                <a:lnTo>
                  <a:pt x="299707" y="615581"/>
                </a:lnTo>
                <a:lnTo>
                  <a:pt x="328371" y="577265"/>
                </a:lnTo>
                <a:lnTo>
                  <a:pt x="334568" y="566686"/>
                </a:lnTo>
                <a:lnTo>
                  <a:pt x="334759" y="554913"/>
                </a:lnTo>
                <a:close/>
              </a:path>
              <a:path w="4203700" h="4888230">
                <a:moveTo>
                  <a:pt x="609612" y="299453"/>
                </a:moveTo>
                <a:lnTo>
                  <a:pt x="609409" y="287680"/>
                </a:lnTo>
                <a:lnTo>
                  <a:pt x="603224" y="277101"/>
                </a:lnTo>
                <a:lnTo>
                  <a:pt x="592632" y="268922"/>
                </a:lnTo>
                <a:lnTo>
                  <a:pt x="580847" y="264337"/>
                </a:lnTo>
                <a:lnTo>
                  <a:pt x="569061" y="264528"/>
                </a:lnTo>
                <a:lnTo>
                  <a:pt x="520230" y="300558"/>
                </a:lnTo>
                <a:lnTo>
                  <a:pt x="482574" y="332193"/>
                </a:lnTo>
                <a:lnTo>
                  <a:pt x="446125" y="365023"/>
                </a:lnTo>
                <a:lnTo>
                  <a:pt x="411467" y="398449"/>
                </a:lnTo>
                <a:lnTo>
                  <a:pt x="401878" y="420801"/>
                </a:lnTo>
                <a:lnTo>
                  <a:pt x="404279" y="432574"/>
                </a:lnTo>
                <a:lnTo>
                  <a:pt x="437032" y="449541"/>
                </a:lnTo>
                <a:lnTo>
                  <a:pt x="449821" y="449541"/>
                </a:lnTo>
                <a:lnTo>
                  <a:pt x="456209" y="443153"/>
                </a:lnTo>
                <a:lnTo>
                  <a:pt x="489864" y="413410"/>
                </a:lnTo>
                <a:lnTo>
                  <a:pt x="524116" y="382485"/>
                </a:lnTo>
                <a:lnTo>
                  <a:pt x="559574" y="351548"/>
                </a:lnTo>
                <a:lnTo>
                  <a:pt x="596823" y="321805"/>
                </a:lnTo>
                <a:lnTo>
                  <a:pt x="605015" y="311238"/>
                </a:lnTo>
                <a:lnTo>
                  <a:pt x="609612" y="299453"/>
                </a:lnTo>
                <a:close/>
              </a:path>
              <a:path w="4203700" h="4888230">
                <a:moveTo>
                  <a:pt x="944384" y="105079"/>
                </a:moveTo>
                <a:lnTo>
                  <a:pt x="941984" y="91909"/>
                </a:lnTo>
                <a:lnTo>
                  <a:pt x="935990" y="79933"/>
                </a:lnTo>
                <a:lnTo>
                  <a:pt x="927608" y="72745"/>
                </a:lnTo>
                <a:lnTo>
                  <a:pt x="916813" y="70358"/>
                </a:lnTo>
                <a:lnTo>
                  <a:pt x="903630" y="72745"/>
                </a:lnTo>
                <a:lnTo>
                  <a:pt x="856792" y="93002"/>
                </a:lnTo>
                <a:lnTo>
                  <a:pt x="811745" y="115062"/>
                </a:lnTo>
                <a:lnTo>
                  <a:pt x="767905" y="138303"/>
                </a:lnTo>
                <a:lnTo>
                  <a:pt x="724662" y="162153"/>
                </a:lnTo>
                <a:lnTo>
                  <a:pt x="708482" y="196278"/>
                </a:lnTo>
                <a:lnTo>
                  <a:pt x="711885" y="206857"/>
                </a:lnTo>
                <a:lnTo>
                  <a:pt x="716775" y="211543"/>
                </a:lnTo>
                <a:lnTo>
                  <a:pt x="722261" y="215633"/>
                </a:lnTo>
                <a:lnTo>
                  <a:pt x="728954" y="218528"/>
                </a:lnTo>
                <a:lnTo>
                  <a:pt x="737450" y="219633"/>
                </a:lnTo>
                <a:lnTo>
                  <a:pt x="743839" y="219633"/>
                </a:lnTo>
                <a:lnTo>
                  <a:pt x="750227" y="213245"/>
                </a:lnTo>
                <a:lnTo>
                  <a:pt x="756627" y="213245"/>
                </a:lnTo>
                <a:lnTo>
                  <a:pt x="796074" y="189496"/>
                </a:lnTo>
                <a:lnTo>
                  <a:pt x="837323" y="166941"/>
                </a:lnTo>
                <a:lnTo>
                  <a:pt x="879767" y="146786"/>
                </a:lnTo>
                <a:lnTo>
                  <a:pt x="922807" y="130225"/>
                </a:lnTo>
                <a:lnTo>
                  <a:pt x="934796" y="124231"/>
                </a:lnTo>
                <a:lnTo>
                  <a:pt x="941984" y="115849"/>
                </a:lnTo>
                <a:lnTo>
                  <a:pt x="944384" y="105079"/>
                </a:lnTo>
                <a:close/>
              </a:path>
              <a:path w="4203700" h="4888230">
                <a:moveTo>
                  <a:pt x="1312710" y="34429"/>
                </a:moveTo>
                <a:lnTo>
                  <a:pt x="1280744" y="2501"/>
                </a:lnTo>
                <a:lnTo>
                  <a:pt x="1232712" y="0"/>
                </a:lnTo>
                <a:lnTo>
                  <a:pt x="1184071" y="1701"/>
                </a:lnTo>
                <a:lnTo>
                  <a:pt x="1134237" y="6985"/>
                </a:lnTo>
                <a:lnTo>
                  <a:pt x="1082598" y="15265"/>
                </a:lnTo>
                <a:lnTo>
                  <a:pt x="1057033" y="53594"/>
                </a:lnTo>
                <a:lnTo>
                  <a:pt x="1062926" y="62966"/>
                </a:lnTo>
                <a:lnTo>
                  <a:pt x="1070622" y="71145"/>
                </a:lnTo>
                <a:lnTo>
                  <a:pt x="1079512" y="76936"/>
                </a:lnTo>
                <a:lnTo>
                  <a:pt x="1088999" y="79133"/>
                </a:lnTo>
                <a:lnTo>
                  <a:pt x="1140523" y="71755"/>
                </a:lnTo>
                <a:lnTo>
                  <a:pt x="1189659" y="67957"/>
                </a:lnTo>
                <a:lnTo>
                  <a:pt x="1236408" y="66560"/>
                </a:lnTo>
                <a:lnTo>
                  <a:pt x="1280744" y="66357"/>
                </a:lnTo>
                <a:lnTo>
                  <a:pt x="1291132" y="64071"/>
                </a:lnTo>
                <a:lnTo>
                  <a:pt x="1301521" y="57581"/>
                </a:lnTo>
                <a:lnTo>
                  <a:pt x="1309509" y="47498"/>
                </a:lnTo>
                <a:lnTo>
                  <a:pt x="1312710" y="34429"/>
                </a:lnTo>
                <a:close/>
              </a:path>
              <a:path w="4203700" h="4888230">
                <a:moveTo>
                  <a:pt x="1344663" y="3291421"/>
                </a:moveTo>
                <a:lnTo>
                  <a:pt x="1342364" y="3281045"/>
                </a:lnTo>
                <a:lnTo>
                  <a:pt x="1335874" y="3270669"/>
                </a:lnTo>
                <a:lnTo>
                  <a:pt x="1325791" y="3262680"/>
                </a:lnTo>
                <a:lnTo>
                  <a:pt x="1312710" y="3259493"/>
                </a:lnTo>
                <a:lnTo>
                  <a:pt x="1302321" y="3261779"/>
                </a:lnTo>
                <a:lnTo>
                  <a:pt x="1291932" y="3268268"/>
                </a:lnTo>
                <a:lnTo>
                  <a:pt x="1283944" y="3278340"/>
                </a:lnTo>
                <a:lnTo>
                  <a:pt x="1280744" y="3291421"/>
                </a:lnTo>
                <a:lnTo>
                  <a:pt x="1279753" y="3339312"/>
                </a:lnTo>
                <a:lnTo>
                  <a:pt x="1275359" y="3435108"/>
                </a:lnTo>
                <a:lnTo>
                  <a:pt x="1274356" y="3483000"/>
                </a:lnTo>
                <a:lnTo>
                  <a:pt x="1306309" y="3514941"/>
                </a:lnTo>
                <a:lnTo>
                  <a:pt x="1319403" y="3512642"/>
                </a:lnTo>
                <a:lnTo>
                  <a:pt x="1329486" y="3506152"/>
                </a:lnTo>
                <a:lnTo>
                  <a:pt x="1335976" y="3496081"/>
                </a:lnTo>
                <a:lnTo>
                  <a:pt x="1338275" y="3483000"/>
                </a:lnTo>
                <a:lnTo>
                  <a:pt x="1338376" y="3435108"/>
                </a:lnTo>
                <a:lnTo>
                  <a:pt x="1339075" y="3387217"/>
                </a:lnTo>
                <a:lnTo>
                  <a:pt x="1340967" y="3339312"/>
                </a:lnTo>
                <a:lnTo>
                  <a:pt x="1344663" y="3291421"/>
                </a:lnTo>
                <a:close/>
              </a:path>
              <a:path w="4203700" h="4888230">
                <a:moveTo>
                  <a:pt x="1378026" y="3872966"/>
                </a:moveTo>
                <a:lnTo>
                  <a:pt x="1376629" y="3859796"/>
                </a:lnTo>
                <a:lnTo>
                  <a:pt x="1368132" y="3815588"/>
                </a:lnTo>
                <a:lnTo>
                  <a:pt x="1361440" y="3769588"/>
                </a:lnTo>
                <a:lnTo>
                  <a:pt x="1355966" y="3722484"/>
                </a:lnTo>
                <a:lnTo>
                  <a:pt x="1351051" y="3674592"/>
                </a:lnTo>
                <a:lnTo>
                  <a:pt x="1348765" y="3661524"/>
                </a:lnTo>
                <a:lnTo>
                  <a:pt x="1342263" y="3651440"/>
                </a:lnTo>
                <a:lnTo>
                  <a:pt x="1332179" y="3644950"/>
                </a:lnTo>
                <a:lnTo>
                  <a:pt x="1319098" y="3642664"/>
                </a:lnTo>
                <a:lnTo>
                  <a:pt x="1306017" y="3644950"/>
                </a:lnTo>
                <a:lnTo>
                  <a:pt x="1295933" y="3651440"/>
                </a:lnTo>
                <a:lnTo>
                  <a:pt x="1289431" y="3661524"/>
                </a:lnTo>
                <a:lnTo>
                  <a:pt x="1287145" y="3674592"/>
                </a:lnTo>
                <a:lnTo>
                  <a:pt x="1289329" y="3722395"/>
                </a:lnTo>
                <a:lnTo>
                  <a:pt x="1295133" y="3770388"/>
                </a:lnTo>
                <a:lnTo>
                  <a:pt x="1303324" y="3818280"/>
                </a:lnTo>
                <a:lnTo>
                  <a:pt x="1312710" y="3866184"/>
                </a:lnTo>
                <a:lnTo>
                  <a:pt x="1344663" y="3891724"/>
                </a:lnTo>
                <a:lnTo>
                  <a:pt x="1351051" y="3898112"/>
                </a:lnTo>
                <a:lnTo>
                  <a:pt x="1364043" y="3892131"/>
                </a:lnTo>
                <a:lnTo>
                  <a:pt x="1373428" y="3883749"/>
                </a:lnTo>
                <a:lnTo>
                  <a:pt x="1378026" y="3872966"/>
                </a:lnTo>
                <a:close/>
              </a:path>
              <a:path w="4203700" h="4888230">
                <a:moveTo>
                  <a:pt x="1408582" y="2914624"/>
                </a:moveTo>
                <a:lnTo>
                  <a:pt x="1407287" y="2901454"/>
                </a:lnTo>
                <a:lnTo>
                  <a:pt x="1402994" y="2890685"/>
                </a:lnTo>
                <a:lnTo>
                  <a:pt x="1395095" y="2882303"/>
                </a:lnTo>
                <a:lnTo>
                  <a:pt x="1383017" y="2876308"/>
                </a:lnTo>
                <a:lnTo>
                  <a:pt x="1369834" y="2877604"/>
                </a:lnTo>
                <a:lnTo>
                  <a:pt x="1332382" y="2949752"/>
                </a:lnTo>
                <a:lnTo>
                  <a:pt x="1323098" y="2997644"/>
                </a:lnTo>
                <a:lnTo>
                  <a:pt x="1315008" y="3045549"/>
                </a:lnTo>
                <a:lnTo>
                  <a:pt x="1306309" y="3093440"/>
                </a:lnTo>
                <a:lnTo>
                  <a:pt x="1307719" y="3107512"/>
                </a:lnTo>
                <a:lnTo>
                  <a:pt x="1312710" y="3119793"/>
                </a:lnTo>
                <a:lnTo>
                  <a:pt x="1322489" y="3128467"/>
                </a:lnTo>
                <a:lnTo>
                  <a:pt x="1338275" y="3131756"/>
                </a:lnTo>
                <a:lnTo>
                  <a:pt x="1351356" y="3129470"/>
                </a:lnTo>
                <a:lnTo>
                  <a:pt x="1361440" y="3122980"/>
                </a:lnTo>
                <a:lnTo>
                  <a:pt x="1367929" y="3112897"/>
                </a:lnTo>
                <a:lnTo>
                  <a:pt x="1370228" y="3099828"/>
                </a:lnTo>
                <a:lnTo>
                  <a:pt x="1379816" y="3055620"/>
                </a:lnTo>
                <a:lnTo>
                  <a:pt x="1389405" y="3009620"/>
                </a:lnTo>
                <a:lnTo>
                  <a:pt x="1398993" y="2962427"/>
                </a:lnTo>
                <a:lnTo>
                  <a:pt x="1408582" y="2914624"/>
                </a:lnTo>
                <a:close/>
              </a:path>
              <a:path w="4203700" h="4888230">
                <a:moveTo>
                  <a:pt x="1500466" y="2540139"/>
                </a:moveTo>
                <a:lnTo>
                  <a:pt x="1498066" y="2529065"/>
                </a:lnTo>
                <a:lnTo>
                  <a:pt x="1490878" y="2519184"/>
                </a:lnTo>
                <a:lnTo>
                  <a:pt x="1478889" y="2512301"/>
                </a:lnTo>
                <a:lnTo>
                  <a:pt x="1468412" y="2509901"/>
                </a:lnTo>
                <a:lnTo>
                  <a:pt x="1457325" y="2512301"/>
                </a:lnTo>
                <a:lnTo>
                  <a:pt x="1447431" y="2519476"/>
                </a:lnTo>
                <a:lnTo>
                  <a:pt x="1440548" y="2531453"/>
                </a:lnTo>
                <a:lnTo>
                  <a:pt x="1427162" y="2578354"/>
                </a:lnTo>
                <a:lnTo>
                  <a:pt x="1402791" y="2669756"/>
                </a:lnTo>
                <a:lnTo>
                  <a:pt x="1389405" y="2716657"/>
                </a:lnTo>
                <a:lnTo>
                  <a:pt x="1390700" y="2729827"/>
                </a:lnTo>
                <a:lnTo>
                  <a:pt x="1395006" y="2740609"/>
                </a:lnTo>
                <a:lnTo>
                  <a:pt x="1402892" y="2748991"/>
                </a:lnTo>
                <a:lnTo>
                  <a:pt x="1414970" y="2754973"/>
                </a:lnTo>
                <a:lnTo>
                  <a:pt x="1421371" y="2754973"/>
                </a:lnTo>
                <a:lnTo>
                  <a:pt x="1457617" y="2688018"/>
                </a:lnTo>
                <a:lnTo>
                  <a:pt x="1470101" y="2640812"/>
                </a:lnTo>
                <a:lnTo>
                  <a:pt x="1483791" y="2594813"/>
                </a:lnTo>
                <a:lnTo>
                  <a:pt x="1498066" y="2550617"/>
                </a:lnTo>
                <a:lnTo>
                  <a:pt x="1500466" y="2540139"/>
                </a:lnTo>
                <a:close/>
              </a:path>
              <a:path w="4203700" h="4888230">
                <a:moveTo>
                  <a:pt x="1506956" y="4221619"/>
                </a:moveTo>
                <a:lnTo>
                  <a:pt x="1504454" y="4211040"/>
                </a:lnTo>
                <a:lnTo>
                  <a:pt x="1481683" y="4167936"/>
                </a:lnTo>
                <a:lnTo>
                  <a:pt x="1461312" y="4124820"/>
                </a:lnTo>
                <a:lnTo>
                  <a:pt x="1443342" y="4081716"/>
                </a:lnTo>
                <a:lnTo>
                  <a:pt x="1427759" y="4038612"/>
                </a:lnTo>
                <a:lnTo>
                  <a:pt x="1421765" y="4026636"/>
                </a:lnTo>
                <a:lnTo>
                  <a:pt x="1413383" y="4019448"/>
                </a:lnTo>
                <a:lnTo>
                  <a:pt x="1402588" y="4017060"/>
                </a:lnTo>
                <a:lnTo>
                  <a:pt x="1389405" y="4019448"/>
                </a:lnTo>
                <a:lnTo>
                  <a:pt x="1377429" y="4025442"/>
                </a:lnTo>
                <a:lnTo>
                  <a:pt x="1370228" y="4033824"/>
                </a:lnTo>
                <a:lnTo>
                  <a:pt x="1367840" y="4044594"/>
                </a:lnTo>
                <a:lnTo>
                  <a:pt x="1370228" y="4057764"/>
                </a:lnTo>
                <a:lnTo>
                  <a:pt x="1385811" y="4101871"/>
                </a:lnTo>
                <a:lnTo>
                  <a:pt x="1403794" y="4147172"/>
                </a:lnTo>
                <a:lnTo>
                  <a:pt x="1424165" y="4192473"/>
                </a:lnTo>
                <a:lnTo>
                  <a:pt x="1446936" y="4236580"/>
                </a:lnTo>
                <a:lnTo>
                  <a:pt x="1449133" y="4244962"/>
                </a:lnTo>
                <a:lnTo>
                  <a:pt x="1454924" y="4250956"/>
                </a:lnTo>
                <a:lnTo>
                  <a:pt x="1463116" y="4254551"/>
                </a:lnTo>
                <a:lnTo>
                  <a:pt x="1472501" y="4255744"/>
                </a:lnTo>
                <a:lnTo>
                  <a:pt x="1478889" y="4255744"/>
                </a:lnTo>
                <a:lnTo>
                  <a:pt x="1491678" y="4255744"/>
                </a:lnTo>
                <a:lnTo>
                  <a:pt x="1499971" y="4245165"/>
                </a:lnTo>
                <a:lnTo>
                  <a:pt x="1505254" y="4233392"/>
                </a:lnTo>
                <a:lnTo>
                  <a:pt x="1506956" y="4221619"/>
                </a:lnTo>
                <a:close/>
              </a:path>
              <a:path w="4203700" h="4888230">
                <a:moveTo>
                  <a:pt x="1621904" y="2182507"/>
                </a:moveTo>
                <a:lnTo>
                  <a:pt x="1619516" y="2171433"/>
                </a:lnTo>
                <a:lnTo>
                  <a:pt x="1612315" y="2161552"/>
                </a:lnTo>
                <a:lnTo>
                  <a:pt x="1600339" y="2154669"/>
                </a:lnTo>
                <a:lnTo>
                  <a:pt x="1589849" y="2152269"/>
                </a:lnTo>
                <a:lnTo>
                  <a:pt x="1578762" y="2154669"/>
                </a:lnTo>
                <a:lnTo>
                  <a:pt x="1543913" y="2217026"/>
                </a:lnTo>
                <a:lnTo>
                  <a:pt x="1527632" y="2260841"/>
                </a:lnTo>
                <a:lnTo>
                  <a:pt x="1512544" y="2305837"/>
                </a:lnTo>
                <a:lnTo>
                  <a:pt x="1498066" y="2352637"/>
                </a:lnTo>
                <a:lnTo>
                  <a:pt x="1495666" y="2363114"/>
                </a:lnTo>
                <a:lnTo>
                  <a:pt x="1498066" y="2374188"/>
                </a:lnTo>
                <a:lnTo>
                  <a:pt x="1505254" y="2384069"/>
                </a:lnTo>
                <a:lnTo>
                  <a:pt x="1517243" y="2390952"/>
                </a:lnTo>
                <a:lnTo>
                  <a:pt x="1530032" y="2390952"/>
                </a:lnTo>
                <a:lnTo>
                  <a:pt x="1539417" y="2389759"/>
                </a:lnTo>
                <a:lnTo>
                  <a:pt x="1547609" y="2386165"/>
                </a:lnTo>
                <a:lnTo>
                  <a:pt x="1553400" y="2380183"/>
                </a:lnTo>
                <a:lnTo>
                  <a:pt x="1555597" y="2371801"/>
                </a:lnTo>
                <a:lnTo>
                  <a:pt x="1573669" y="2327694"/>
                </a:lnTo>
                <a:lnTo>
                  <a:pt x="1589951" y="2282393"/>
                </a:lnTo>
                <a:lnTo>
                  <a:pt x="1605026" y="2237092"/>
                </a:lnTo>
                <a:lnTo>
                  <a:pt x="1619516" y="2192985"/>
                </a:lnTo>
                <a:lnTo>
                  <a:pt x="1621904" y="2182507"/>
                </a:lnTo>
                <a:close/>
              </a:path>
              <a:path w="4203700" h="4888230">
                <a:moveTo>
                  <a:pt x="1667446" y="184505"/>
                </a:moveTo>
                <a:lnTo>
                  <a:pt x="1614716" y="129921"/>
                </a:lnTo>
                <a:lnTo>
                  <a:pt x="1571574" y="100685"/>
                </a:lnTo>
                <a:lnTo>
                  <a:pt x="1528432" y="75044"/>
                </a:lnTo>
                <a:lnTo>
                  <a:pt x="1485290" y="53594"/>
                </a:lnTo>
                <a:lnTo>
                  <a:pt x="1471104" y="51193"/>
                </a:lnTo>
                <a:lnTo>
                  <a:pt x="1458125" y="53594"/>
                </a:lnTo>
                <a:lnTo>
                  <a:pt x="1447533" y="60769"/>
                </a:lnTo>
                <a:lnTo>
                  <a:pt x="1440548" y="72745"/>
                </a:lnTo>
                <a:lnTo>
                  <a:pt x="1438148" y="86918"/>
                </a:lnTo>
                <a:lnTo>
                  <a:pt x="1440548" y="99885"/>
                </a:lnTo>
                <a:lnTo>
                  <a:pt x="1447736" y="110464"/>
                </a:lnTo>
                <a:lnTo>
                  <a:pt x="1459712" y="117449"/>
                </a:lnTo>
                <a:lnTo>
                  <a:pt x="1501660" y="135115"/>
                </a:lnTo>
                <a:lnTo>
                  <a:pt x="1541208" y="158165"/>
                </a:lnTo>
                <a:lnTo>
                  <a:pt x="1578368" y="184810"/>
                </a:lnTo>
                <a:lnTo>
                  <a:pt x="1613115" y="213245"/>
                </a:lnTo>
                <a:lnTo>
                  <a:pt x="1619516" y="219633"/>
                </a:lnTo>
                <a:lnTo>
                  <a:pt x="1632292" y="219633"/>
                </a:lnTo>
                <a:lnTo>
                  <a:pt x="1637195" y="218528"/>
                </a:lnTo>
                <a:lnTo>
                  <a:pt x="1642681" y="215646"/>
                </a:lnTo>
                <a:lnTo>
                  <a:pt x="1649374" y="211543"/>
                </a:lnTo>
                <a:lnTo>
                  <a:pt x="1657858" y="206857"/>
                </a:lnTo>
                <a:lnTo>
                  <a:pt x="1665058" y="196278"/>
                </a:lnTo>
                <a:lnTo>
                  <a:pt x="1667446" y="184505"/>
                </a:lnTo>
                <a:close/>
              </a:path>
              <a:path w="4203700" h="4888230">
                <a:moveTo>
                  <a:pt x="1724977" y="4533544"/>
                </a:moveTo>
                <a:lnTo>
                  <a:pt x="1722577" y="4521771"/>
                </a:lnTo>
                <a:lnTo>
                  <a:pt x="1715389" y="4511192"/>
                </a:lnTo>
                <a:lnTo>
                  <a:pt x="1682927" y="4476572"/>
                </a:lnTo>
                <a:lnTo>
                  <a:pt x="1652270" y="4440148"/>
                </a:lnTo>
                <a:lnTo>
                  <a:pt x="1622882" y="4402620"/>
                </a:lnTo>
                <a:lnTo>
                  <a:pt x="1593938" y="4364304"/>
                </a:lnTo>
                <a:lnTo>
                  <a:pt x="1583359" y="4356125"/>
                </a:lnTo>
                <a:lnTo>
                  <a:pt x="1571574" y="4351540"/>
                </a:lnTo>
                <a:lnTo>
                  <a:pt x="1559788" y="4351731"/>
                </a:lnTo>
                <a:lnTo>
                  <a:pt x="1549196" y="4357916"/>
                </a:lnTo>
                <a:lnTo>
                  <a:pt x="1541018" y="4368495"/>
                </a:lnTo>
                <a:lnTo>
                  <a:pt x="1536420" y="4380268"/>
                </a:lnTo>
                <a:lnTo>
                  <a:pt x="1536623" y="4392053"/>
                </a:lnTo>
                <a:lnTo>
                  <a:pt x="1571675" y="4444530"/>
                </a:lnTo>
                <a:lnTo>
                  <a:pt x="1601139" y="4484052"/>
                </a:lnTo>
                <a:lnTo>
                  <a:pt x="1631797" y="4521174"/>
                </a:lnTo>
                <a:lnTo>
                  <a:pt x="1664258" y="4555896"/>
                </a:lnTo>
                <a:lnTo>
                  <a:pt x="1689823" y="4568672"/>
                </a:lnTo>
                <a:lnTo>
                  <a:pt x="1695615" y="4567567"/>
                </a:lnTo>
                <a:lnTo>
                  <a:pt x="1702600" y="4564672"/>
                </a:lnTo>
                <a:lnTo>
                  <a:pt x="1709597" y="4560582"/>
                </a:lnTo>
                <a:lnTo>
                  <a:pt x="1715389" y="4555896"/>
                </a:lnTo>
                <a:lnTo>
                  <a:pt x="1722577" y="4545317"/>
                </a:lnTo>
                <a:lnTo>
                  <a:pt x="1724977" y="4533544"/>
                </a:lnTo>
                <a:close/>
              </a:path>
              <a:path w="4203700" h="4888230">
                <a:moveTo>
                  <a:pt x="1743354" y="1818487"/>
                </a:moveTo>
                <a:lnTo>
                  <a:pt x="1740954" y="1807413"/>
                </a:lnTo>
                <a:lnTo>
                  <a:pt x="1733765" y="1797532"/>
                </a:lnTo>
                <a:lnTo>
                  <a:pt x="1721777" y="1790649"/>
                </a:lnTo>
                <a:lnTo>
                  <a:pt x="1711299" y="1788248"/>
                </a:lnTo>
                <a:lnTo>
                  <a:pt x="1700212" y="1790649"/>
                </a:lnTo>
                <a:lnTo>
                  <a:pt x="1690319" y="1797837"/>
                </a:lnTo>
                <a:lnTo>
                  <a:pt x="1683435" y="1809813"/>
                </a:lnTo>
                <a:lnTo>
                  <a:pt x="1669046" y="1853907"/>
                </a:lnTo>
                <a:lnTo>
                  <a:pt x="1640281" y="1944522"/>
                </a:lnTo>
                <a:lnTo>
                  <a:pt x="1625904" y="1988616"/>
                </a:lnTo>
                <a:lnTo>
                  <a:pt x="1623504" y="1999094"/>
                </a:lnTo>
                <a:lnTo>
                  <a:pt x="1625904" y="2010181"/>
                </a:lnTo>
                <a:lnTo>
                  <a:pt x="1633093" y="2020049"/>
                </a:lnTo>
                <a:lnTo>
                  <a:pt x="1645081" y="2026945"/>
                </a:lnTo>
                <a:lnTo>
                  <a:pt x="1657858" y="2026945"/>
                </a:lnTo>
                <a:lnTo>
                  <a:pt x="1697812" y="1967268"/>
                </a:lnTo>
                <a:lnTo>
                  <a:pt x="1726577" y="1875866"/>
                </a:lnTo>
                <a:lnTo>
                  <a:pt x="1740954" y="1828965"/>
                </a:lnTo>
                <a:lnTo>
                  <a:pt x="1743354" y="1818487"/>
                </a:lnTo>
                <a:close/>
              </a:path>
              <a:path w="4203700" h="4888230">
                <a:moveTo>
                  <a:pt x="1862404" y="1452181"/>
                </a:moveTo>
                <a:lnTo>
                  <a:pt x="1861096" y="1439011"/>
                </a:lnTo>
                <a:lnTo>
                  <a:pt x="1856803" y="1428229"/>
                </a:lnTo>
                <a:lnTo>
                  <a:pt x="1848916" y="1419847"/>
                </a:lnTo>
                <a:lnTo>
                  <a:pt x="1836826" y="1413865"/>
                </a:lnTo>
                <a:lnTo>
                  <a:pt x="1823643" y="1415161"/>
                </a:lnTo>
                <a:lnTo>
                  <a:pt x="1785099" y="1486306"/>
                </a:lnTo>
                <a:lnTo>
                  <a:pt x="1760728" y="1577708"/>
                </a:lnTo>
                <a:lnTo>
                  <a:pt x="1747342" y="1624609"/>
                </a:lnTo>
                <a:lnTo>
                  <a:pt x="1744954" y="1635086"/>
                </a:lnTo>
                <a:lnTo>
                  <a:pt x="1747342" y="1646161"/>
                </a:lnTo>
                <a:lnTo>
                  <a:pt x="1754543" y="1656041"/>
                </a:lnTo>
                <a:lnTo>
                  <a:pt x="1766519" y="1662925"/>
                </a:lnTo>
                <a:lnTo>
                  <a:pt x="1772920" y="1662925"/>
                </a:lnTo>
                <a:lnTo>
                  <a:pt x="1811261" y="1637372"/>
                </a:lnTo>
                <a:lnTo>
                  <a:pt x="1825548" y="1593176"/>
                </a:lnTo>
                <a:lnTo>
                  <a:pt x="1839226" y="1547177"/>
                </a:lnTo>
                <a:lnTo>
                  <a:pt x="1851710" y="1499971"/>
                </a:lnTo>
                <a:lnTo>
                  <a:pt x="1862404" y="1452181"/>
                </a:lnTo>
                <a:close/>
              </a:path>
              <a:path w="4203700" h="4888230">
                <a:moveTo>
                  <a:pt x="1864791" y="501027"/>
                </a:moveTo>
                <a:lnTo>
                  <a:pt x="1843024" y="441058"/>
                </a:lnTo>
                <a:lnTo>
                  <a:pt x="1822450" y="396049"/>
                </a:lnTo>
                <a:lnTo>
                  <a:pt x="1799475" y="352247"/>
                </a:lnTo>
                <a:lnTo>
                  <a:pt x="1772920" y="309041"/>
                </a:lnTo>
                <a:lnTo>
                  <a:pt x="1750542" y="296265"/>
                </a:lnTo>
                <a:lnTo>
                  <a:pt x="1738757" y="296468"/>
                </a:lnTo>
                <a:lnTo>
                  <a:pt x="1728177" y="302653"/>
                </a:lnTo>
                <a:lnTo>
                  <a:pt x="1719986" y="313232"/>
                </a:lnTo>
                <a:lnTo>
                  <a:pt x="1715389" y="325005"/>
                </a:lnTo>
                <a:lnTo>
                  <a:pt x="1715592" y="336778"/>
                </a:lnTo>
                <a:lnTo>
                  <a:pt x="1721777" y="347357"/>
                </a:lnTo>
                <a:lnTo>
                  <a:pt x="1745551" y="386765"/>
                </a:lnTo>
                <a:lnTo>
                  <a:pt x="1768119" y="427977"/>
                </a:lnTo>
                <a:lnTo>
                  <a:pt x="1788299" y="470395"/>
                </a:lnTo>
                <a:lnTo>
                  <a:pt x="1804873" y="513397"/>
                </a:lnTo>
                <a:lnTo>
                  <a:pt x="1810766" y="521779"/>
                </a:lnTo>
                <a:lnTo>
                  <a:pt x="1818462" y="527773"/>
                </a:lnTo>
                <a:lnTo>
                  <a:pt x="1827339" y="531355"/>
                </a:lnTo>
                <a:lnTo>
                  <a:pt x="1836826" y="532561"/>
                </a:lnTo>
                <a:lnTo>
                  <a:pt x="1849615" y="532561"/>
                </a:lnTo>
                <a:lnTo>
                  <a:pt x="1843227" y="526173"/>
                </a:lnTo>
                <a:lnTo>
                  <a:pt x="1855203" y="520179"/>
                </a:lnTo>
                <a:lnTo>
                  <a:pt x="1862404" y="511797"/>
                </a:lnTo>
                <a:lnTo>
                  <a:pt x="1864791" y="501027"/>
                </a:lnTo>
                <a:close/>
              </a:path>
              <a:path w="4203700" h="4888230">
                <a:moveTo>
                  <a:pt x="1914931" y="1067701"/>
                </a:moveTo>
                <a:lnTo>
                  <a:pt x="1910334" y="1055433"/>
                </a:lnTo>
                <a:lnTo>
                  <a:pt x="1900948" y="1046746"/>
                </a:lnTo>
                <a:lnTo>
                  <a:pt x="1887969" y="1043457"/>
                </a:lnTo>
                <a:lnTo>
                  <a:pt x="1873885" y="1042060"/>
                </a:lnTo>
                <a:lnTo>
                  <a:pt x="1861604" y="1046645"/>
                </a:lnTo>
                <a:lnTo>
                  <a:pt x="1852917" y="1056030"/>
                </a:lnTo>
                <a:lnTo>
                  <a:pt x="1849615" y="1068997"/>
                </a:lnTo>
                <a:lnTo>
                  <a:pt x="1845818" y="1092949"/>
                </a:lnTo>
                <a:lnTo>
                  <a:pt x="1840623" y="1140853"/>
                </a:lnTo>
                <a:lnTo>
                  <a:pt x="1836826" y="1164793"/>
                </a:lnTo>
                <a:lnTo>
                  <a:pt x="1835734" y="1187742"/>
                </a:lnTo>
                <a:lnTo>
                  <a:pt x="1832838" y="1209497"/>
                </a:lnTo>
                <a:lnTo>
                  <a:pt x="1828774" y="1231049"/>
                </a:lnTo>
                <a:lnTo>
                  <a:pt x="1824050" y="1254201"/>
                </a:lnTo>
                <a:lnTo>
                  <a:pt x="1825447" y="1267371"/>
                </a:lnTo>
                <a:lnTo>
                  <a:pt x="1830438" y="1278153"/>
                </a:lnTo>
                <a:lnTo>
                  <a:pt x="1840230" y="1286535"/>
                </a:lnTo>
                <a:lnTo>
                  <a:pt x="1856003" y="1292517"/>
                </a:lnTo>
                <a:lnTo>
                  <a:pt x="1869097" y="1290421"/>
                </a:lnTo>
                <a:lnTo>
                  <a:pt x="1879180" y="1285341"/>
                </a:lnTo>
                <a:lnTo>
                  <a:pt x="1885670" y="1279055"/>
                </a:lnTo>
                <a:lnTo>
                  <a:pt x="1887969" y="1273365"/>
                </a:lnTo>
                <a:lnTo>
                  <a:pt x="1889061" y="1253109"/>
                </a:lnTo>
                <a:lnTo>
                  <a:pt x="1891931" y="1231252"/>
                </a:lnTo>
                <a:lnTo>
                  <a:pt x="1896059" y="1207808"/>
                </a:lnTo>
                <a:lnTo>
                  <a:pt x="1900745" y="1183957"/>
                </a:lnTo>
                <a:lnTo>
                  <a:pt x="1904542" y="1159014"/>
                </a:lnTo>
                <a:lnTo>
                  <a:pt x="1909737" y="1106716"/>
                </a:lnTo>
                <a:lnTo>
                  <a:pt x="1913534" y="1081773"/>
                </a:lnTo>
                <a:lnTo>
                  <a:pt x="1914931" y="1067701"/>
                </a:lnTo>
                <a:close/>
              </a:path>
              <a:path w="4203700" h="4888230">
                <a:moveTo>
                  <a:pt x="1932711" y="871029"/>
                </a:moveTo>
                <a:lnTo>
                  <a:pt x="1931606" y="823137"/>
                </a:lnTo>
                <a:lnTo>
                  <a:pt x="1928710" y="775233"/>
                </a:lnTo>
                <a:lnTo>
                  <a:pt x="1924621" y="727341"/>
                </a:lnTo>
                <a:lnTo>
                  <a:pt x="1919922" y="679437"/>
                </a:lnTo>
                <a:lnTo>
                  <a:pt x="1881581" y="653897"/>
                </a:lnTo>
                <a:lnTo>
                  <a:pt x="1869490" y="659879"/>
                </a:lnTo>
                <a:lnTo>
                  <a:pt x="1861604" y="668261"/>
                </a:lnTo>
                <a:lnTo>
                  <a:pt x="1857311" y="679043"/>
                </a:lnTo>
                <a:lnTo>
                  <a:pt x="1856003" y="692213"/>
                </a:lnTo>
                <a:lnTo>
                  <a:pt x="1860702" y="736422"/>
                </a:lnTo>
                <a:lnTo>
                  <a:pt x="1864791" y="782421"/>
                </a:lnTo>
                <a:lnTo>
                  <a:pt x="1867687" y="829614"/>
                </a:lnTo>
                <a:lnTo>
                  <a:pt x="1868792" y="877417"/>
                </a:lnTo>
                <a:lnTo>
                  <a:pt x="1871091" y="890485"/>
                </a:lnTo>
                <a:lnTo>
                  <a:pt x="1877580" y="900569"/>
                </a:lnTo>
                <a:lnTo>
                  <a:pt x="1887664" y="907046"/>
                </a:lnTo>
                <a:lnTo>
                  <a:pt x="1900745" y="909345"/>
                </a:lnTo>
                <a:lnTo>
                  <a:pt x="1911134" y="906056"/>
                </a:lnTo>
                <a:lnTo>
                  <a:pt x="1921522" y="897369"/>
                </a:lnTo>
                <a:lnTo>
                  <a:pt x="1929511" y="885101"/>
                </a:lnTo>
                <a:lnTo>
                  <a:pt x="1932711" y="871029"/>
                </a:lnTo>
                <a:close/>
              </a:path>
              <a:path w="4203700" h="4888230">
                <a:moveTo>
                  <a:pt x="2031085" y="4758855"/>
                </a:moveTo>
                <a:lnTo>
                  <a:pt x="2029383" y="4745888"/>
                </a:lnTo>
                <a:lnTo>
                  <a:pt x="2024087" y="4735309"/>
                </a:lnTo>
                <a:lnTo>
                  <a:pt x="2015807" y="4728324"/>
                </a:lnTo>
                <a:lnTo>
                  <a:pt x="1973757" y="4707966"/>
                </a:lnTo>
                <a:lnTo>
                  <a:pt x="1933511" y="4685220"/>
                </a:lnTo>
                <a:lnTo>
                  <a:pt x="1894459" y="4660074"/>
                </a:lnTo>
                <a:lnTo>
                  <a:pt x="1856003" y="4632528"/>
                </a:lnTo>
                <a:lnTo>
                  <a:pt x="1845424" y="4626343"/>
                </a:lnTo>
                <a:lnTo>
                  <a:pt x="1805076" y="4649495"/>
                </a:lnTo>
                <a:lnTo>
                  <a:pt x="1804873" y="4661268"/>
                </a:lnTo>
                <a:lnTo>
                  <a:pt x="1809470" y="4673041"/>
                </a:lnTo>
                <a:lnTo>
                  <a:pt x="1857108" y="4712157"/>
                </a:lnTo>
                <a:lnTo>
                  <a:pt x="1898357" y="4739500"/>
                </a:lnTo>
                <a:lnTo>
                  <a:pt x="1940801" y="4764443"/>
                </a:lnTo>
                <a:lnTo>
                  <a:pt x="1983841" y="4785804"/>
                </a:lnTo>
                <a:lnTo>
                  <a:pt x="1983841" y="4792192"/>
                </a:lnTo>
                <a:lnTo>
                  <a:pt x="1996630" y="4792192"/>
                </a:lnTo>
                <a:lnTo>
                  <a:pt x="2006117" y="4790986"/>
                </a:lnTo>
                <a:lnTo>
                  <a:pt x="2015007" y="4787392"/>
                </a:lnTo>
                <a:lnTo>
                  <a:pt x="2022690" y="4781410"/>
                </a:lnTo>
                <a:lnTo>
                  <a:pt x="2028583" y="4773028"/>
                </a:lnTo>
                <a:lnTo>
                  <a:pt x="2031085" y="4758855"/>
                </a:lnTo>
                <a:close/>
              </a:path>
              <a:path w="4203700" h="4888230">
                <a:moveTo>
                  <a:pt x="2399309" y="4856048"/>
                </a:moveTo>
                <a:lnTo>
                  <a:pt x="2367356" y="4824120"/>
                </a:lnTo>
                <a:lnTo>
                  <a:pt x="2344382" y="4824019"/>
                </a:lnTo>
                <a:lnTo>
                  <a:pt x="2322601" y="4823320"/>
                </a:lnTo>
                <a:lnTo>
                  <a:pt x="2300833" y="4821428"/>
                </a:lnTo>
                <a:lnTo>
                  <a:pt x="2277859" y="4817732"/>
                </a:lnTo>
                <a:lnTo>
                  <a:pt x="2257590" y="4812944"/>
                </a:lnTo>
                <a:lnTo>
                  <a:pt x="2235517" y="4808156"/>
                </a:lnTo>
                <a:lnTo>
                  <a:pt x="2188375" y="4798568"/>
                </a:lnTo>
                <a:lnTo>
                  <a:pt x="2175192" y="4799876"/>
                </a:lnTo>
                <a:lnTo>
                  <a:pt x="2164410" y="4804156"/>
                </a:lnTo>
                <a:lnTo>
                  <a:pt x="2156015" y="4812042"/>
                </a:lnTo>
                <a:lnTo>
                  <a:pt x="2150033" y="4824120"/>
                </a:lnTo>
                <a:lnTo>
                  <a:pt x="2151329" y="4837290"/>
                </a:lnTo>
                <a:lnTo>
                  <a:pt x="2271471" y="4881600"/>
                </a:lnTo>
                <a:lnTo>
                  <a:pt x="2295448" y="4882591"/>
                </a:lnTo>
                <a:lnTo>
                  <a:pt x="2343378" y="4886985"/>
                </a:lnTo>
                <a:lnTo>
                  <a:pt x="2367356" y="4887976"/>
                </a:lnTo>
                <a:lnTo>
                  <a:pt x="2376843" y="4885690"/>
                </a:lnTo>
                <a:lnTo>
                  <a:pt x="2385720" y="4879200"/>
                </a:lnTo>
                <a:lnTo>
                  <a:pt x="2393416" y="4869116"/>
                </a:lnTo>
                <a:lnTo>
                  <a:pt x="2399309" y="4856048"/>
                </a:lnTo>
                <a:close/>
              </a:path>
              <a:path w="4203700" h="4888230">
                <a:moveTo>
                  <a:pt x="2766034" y="4798974"/>
                </a:moveTo>
                <a:lnTo>
                  <a:pt x="2763634" y="4785804"/>
                </a:lnTo>
                <a:lnTo>
                  <a:pt x="2757652" y="4773828"/>
                </a:lnTo>
                <a:lnTo>
                  <a:pt x="2749258" y="4766640"/>
                </a:lnTo>
                <a:lnTo>
                  <a:pt x="2738475" y="4764252"/>
                </a:lnTo>
                <a:lnTo>
                  <a:pt x="2725293" y="4766640"/>
                </a:lnTo>
                <a:lnTo>
                  <a:pt x="2681147" y="4779911"/>
                </a:lnTo>
                <a:lnTo>
                  <a:pt x="2635808" y="4791392"/>
                </a:lnTo>
                <a:lnTo>
                  <a:pt x="2546324" y="4811344"/>
                </a:lnTo>
                <a:lnTo>
                  <a:pt x="2520746" y="4849660"/>
                </a:lnTo>
                <a:lnTo>
                  <a:pt x="2523947" y="4859045"/>
                </a:lnTo>
                <a:lnTo>
                  <a:pt x="2531935" y="4867224"/>
                </a:lnTo>
                <a:lnTo>
                  <a:pt x="2542324" y="4873015"/>
                </a:lnTo>
                <a:lnTo>
                  <a:pt x="2552712" y="4875212"/>
                </a:lnTo>
                <a:lnTo>
                  <a:pt x="2604249" y="4868126"/>
                </a:lnTo>
                <a:lnTo>
                  <a:pt x="2653385" y="4856848"/>
                </a:lnTo>
                <a:lnTo>
                  <a:pt x="2700121" y="4841976"/>
                </a:lnTo>
                <a:lnTo>
                  <a:pt x="2744470" y="4824120"/>
                </a:lnTo>
                <a:lnTo>
                  <a:pt x="2763634" y="4809744"/>
                </a:lnTo>
                <a:lnTo>
                  <a:pt x="2766034" y="4798974"/>
                </a:lnTo>
                <a:close/>
              </a:path>
              <a:path w="4203700" h="4888230">
                <a:moveTo>
                  <a:pt x="3115183" y="4610176"/>
                </a:moveTo>
                <a:lnTo>
                  <a:pt x="3114992" y="4598403"/>
                </a:lnTo>
                <a:lnTo>
                  <a:pt x="3108795" y="4587824"/>
                </a:lnTo>
                <a:lnTo>
                  <a:pt x="3098215" y="4579645"/>
                </a:lnTo>
                <a:lnTo>
                  <a:pt x="3086430" y="4575060"/>
                </a:lnTo>
                <a:lnTo>
                  <a:pt x="3074644" y="4575251"/>
                </a:lnTo>
                <a:lnTo>
                  <a:pt x="3064052" y="4581436"/>
                </a:lnTo>
                <a:lnTo>
                  <a:pt x="3024708" y="4609084"/>
                </a:lnTo>
                <a:lnTo>
                  <a:pt x="2984157" y="4634928"/>
                </a:lnTo>
                <a:lnTo>
                  <a:pt x="2904261" y="4683620"/>
                </a:lnTo>
                <a:lnTo>
                  <a:pt x="2895968" y="4694199"/>
                </a:lnTo>
                <a:lnTo>
                  <a:pt x="2890672" y="4705972"/>
                </a:lnTo>
                <a:lnTo>
                  <a:pt x="2888983" y="4717745"/>
                </a:lnTo>
                <a:lnTo>
                  <a:pt x="2891472" y="4728324"/>
                </a:lnTo>
                <a:lnTo>
                  <a:pt x="2896374" y="4736706"/>
                </a:lnTo>
                <a:lnTo>
                  <a:pt x="2901861" y="4742688"/>
                </a:lnTo>
                <a:lnTo>
                  <a:pt x="2908554" y="4746282"/>
                </a:lnTo>
                <a:lnTo>
                  <a:pt x="2917037" y="4747488"/>
                </a:lnTo>
                <a:lnTo>
                  <a:pt x="2923438" y="4747488"/>
                </a:lnTo>
                <a:lnTo>
                  <a:pt x="2979267" y="4716056"/>
                </a:lnTo>
                <a:lnTo>
                  <a:pt x="3021711" y="4689208"/>
                </a:lnTo>
                <a:lnTo>
                  <a:pt x="3062960" y="4661166"/>
                </a:lnTo>
                <a:lnTo>
                  <a:pt x="3102406" y="4632528"/>
                </a:lnTo>
                <a:lnTo>
                  <a:pt x="3110598" y="4621949"/>
                </a:lnTo>
                <a:lnTo>
                  <a:pt x="3115183" y="4610176"/>
                </a:lnTo>
                <a:close/>
              </a:path>
              <a:path w="4203700" h="4888230">
                <a:moveTo>
                  <a:pt x="3377247" y="4341952"/>
                </a:moveTo>
                <a:lnTo>
                  <a:pt x="3372650" y="4330179"/>
                </a:lnTo>
                <a:lnTo>
                  <a:pt x="3364471" y="4319600"/>
                </a:lnTo>
                <a:lnTo>
                  <a:pt x="3353879" y="4313415"/>
                </a:lnTo>
                <a:lnTo>
                  <a:pt x="3342094" y="4313225"/>
                </a:lnTo>
                <a:lnTo>
                  <a:pt x="3330308" y="4317809"/>
                </a:lnTo>
                <a:lnTo>
                  <a:pt x="3319729" y="4325988"/>
                </a:lnTo>
                <a:lnTo>
                  <a:pt x="3304349" y="4345152"/>
                </a:lnTo>
                <a:lnTo>
                  <a:pt x="3271189" y="4383468"/>
                </a:lnTo>
                <a:lnTo>
                  <a:pt x="3255810" y="4402620"/>
                </a:lnTo>
                <a:lnTo>
                  <a:pt x="3241421" y="4417987"/>
                </a:lnTo>
                <a:lnTo>
                  <a:pt x="3212668" y="4451121"/>
                </a:lnTo>
                <a:lnTo>
                  <a:pt x="3198279" y="4466488"/>
                </a:lnTo>
                <a:lnTo>
                  <a:pt x="3191091" y="4477067"/>
                </a:lnTo>
                <a:lnTo>
                  <a:pt x="3188690" y="4488840"/>
                </a:lnTo>
                <a:lnTo>
                  <a:pt x="3191091" y="4500613"/>
                </a:lnTo>
                <a:lnTo>
                  <a:pt x="3223844" y="4517580"/>
                </a:lnTo>
                <a:lnTo>
                  <a:pt x="3236633" y="4517580"/>
                </a:lnTo>
                <a:lnTo>
                  <a:pt x="3243021" y="4511192"/>
                </a:lnTo>
                <a:lnTo>
                  <a:pt x="3258401" y="4493031"/>
                </a:lnTo>
                <a:lnTo>
                  <a:pt x="3291560" y="4459109"/>
                </a:lnTo>
                <a:lnTo>
                  <a:pt x="3306940" y="4440948"/>
                </a:lnTo>
                <a:lnTo>
                  <a:pt x="3322320" y="4421784"/>
                </a:lnTo>
                <a:lnTo>
                  <a:pt x="3355479" y="4383468"/>
                </a:lnTo>
                <a:lnTo>
                  <a:pt x="3370859" y="4364304"/>
                </a:lnTo>
                <a:lnTo>
                  <a:pt x="3377044" y="4353725"/>
                </a:lnTo>
                <a:lnTo>
                  <a:pt x="3377247" y="4341952"/>
                </a:lnTo>
                <a:close/>
              </a:path>
              <a:path w="4203700" h="4888230">
                <a:moveTo>
                  <a:pt x="3574199" y="4018051"/>
                </a:moveTo>
                <a:lnTo>
                  <a:pt x="3572205" y="4005084"/>
                </a:lnTo>
                <a:lnTo>
                  <a:pt x="3565410" y="3994505"/>
                </a:lnTo>
                <a:lnTo>
                  <a:pt x="3556216" y="3987520"/>
                </a:lnTo>
                <a:lnTo>
                  <a:pt x="3542042" y="3982326"/>
                </a:lnTo>
                <a:lnTo>
                  <a:pt x="3529050" y="3984333"/>
                </a:lnTo>
                <a:lnTo>
                  <a:pt x="3518471" y="3991114"/>
                </a:lnTo>
                <a:lnTo>
                  <a:pt x="3511473" y="4000296"/>
                </a:lnTo>
                <a:lnTo>
                  <a:pt x="3491204" y="4043299"/>
                </a:lnTo>
                <a:lnTo>
                  <a:pt x="3469132" y="4085704"/>
                </a:lnTo>
                <a:lnTo>
                  <a:pt x="3445865" y="4126915"/>
                </a:lnTo>
                <a:lnTo>
                  <a:pt x="3421989" y="4166336"/>
                </a:lnTo>
                <a:lnTo>
                  <a:pt x="3419500" y="4177804"/>
                </a:lnTo>
                <a:lnTo>
                  <a:pt x="3421189" y="4191076"/>
                </a:lnTo>
                <a:lnTo>
                  <a:pt x="3426485" y="4203154"/>
                </a:lnTo>
                <a:lnTo>
                  <a:pt x="3434778" y="4211040"/>
                </a:lnTo>
                <a:lnTo>
                  <a:pt x="3441166" y="4217428"/>
                </a:lnTo>
                <a:lnTo>
                  <a:pt x="3453955" y="4217428"/>
                </a:lnTo>
                <a:lnTo>
                  <a:pt x="3463239" y="4216324"/>
                </a:lnTo>
                <a:lnTo>
                  <a:pt x="3470732" y="4213428"/>
                </a:lnTo>
                <a:lnTo>
                  <a:pt x="3474631" y="4209338"/>
                </a:lnTo>
                <a:lnTo>
                  <a:pt x="3473132" y="4204652"/>
                </a:lnTo>
                <a:lnTo>
                  <a:pt x="3499789" y="4161548"/>
                </a:lnTo>
                <a:lnTo>
                  <a:pt x="3523462" y="4118432"/>
                </a:lnTo>
                <a:lnTo>
                  <a:pt x="3545929" y="4075328"/>
                </a:lnTo>
                <a:lnTo>
                  <a:pt x="3569004" y="4032224"/>
                </a:lnTo>
                <a:lnTo>
                  <a:pt x="3574199" y="4018051"/>
                </a:lnTo>
                <a:close/>
              </a:path>
              <a:path w="4203700" h="4888230">
                <a:moveTo>
                  <a:pt x="3712019" y="3664115"/>
                </a:moveTo>
                <a:lnTo>
                  <a:pt x="3709619" y="3653040"/>
                </a:lnTo>
                <a:lnTo>
                  <a:pt x="3702431" y="3643160"/>
                </a:lnTo>
                <a:lnTo>
                  <a:pt x="3690442" y="3636276"/>
                </a:lnTo>
                <a:lnTo>
                  <a:pt x="3679964" y="3633876"/>
                </a:lnTo>
                <a:lnTo>
                  <a:pt x="3668877" y="3636276"/>
                </a:lnTo>
                <a:lnTo>
                  <a:pt x="3658984" y="3643465"/>
                </a:lnTo>
                <a:lnTo>
                  <a:pt x="3652101" y="3655428"/>
                </a:lnTo>
                <a:lnTo>
                  <a:pt x="3636721" y="3702227"/>
                </a:lnTo>
                <a:lnTo>
                  <a:pt x="3620135" y="3747236"/>
                </a:lnTo>
                <a:lnTo>
                  <a:pt x="3603561" y="3791039"/>
                </a:lnTo>
                <a:lnTo>
                  <a:pt x="3588181" y="3834244"/>
                </a:lnTo>
                <a:lnTo>
                  <a:pt x="3585781" y="3844721"/>
                </a:lnTo>
                <a:lnTo>
                  <a:pt x="3588181" y="3855809"/>
                </a:lnTo>
                <a:lnTo>
                  <a:pt x="3595370" y="3865676"/>
                </a:lnTo>
                <a:lnTo>
                  <a:pt x="3607358" y="3872573"/>
                </a:lnTo>
                <a:lnTo>
                  <a:pt x="3620135" y="3872573"/>
                </a:lnTo>
                <a:lnTo>
                  <a:pt x="3661079" y="3812895"/>
                </a:lnTo>
                <a:lnTo>
                  <a:pt x="3694239" y="3721493"/>
                </a:lnTo>
                <a:lnTo>
                  <a:pt x="3709619" y="3674592"/>
                </a:lnTo>
                <a:lnTo>
                  <a:pt x="3712019" y="3664115"/>
                </a:lnTo>
                <a:close/>
              </a:path>
              <a:path w="4203700" h="4888230">
                <a:moveTo>
                  <a:pt x="3818280" y="3297809"/>
                </a:moveTo>
                <a:lnTo>
                  <a:pt x="3816985" y="3284626"/>
                </a:lnTo>
                <a:lnTo>
                  <a:pt x="3812692" y="3273856"/>
                </a:lnTo>
                <a:lnTo>
                  <a:pt x="3804805" y="3265474"/>
                </a:lnTo>
                <a:lnTo>
                  <a:pt x="3792715" y="3259493"/>
                </a:lnTo>
                <a:lnTo>
                  <a:pt x="3779532" y="3260788"/>
                </a:lnTo>
                <a:lnTo>
                  <a:pt x="3768750" y="3265081"/>
                </a:lnTo>
                <a:lnTo>
                  <a:pt x="3760355" y="3272955"/>
                </a:lnTo>
                <a:lnTo>
                  <a:pt x="3754361" y="3285032"/>
                </a:lnTo>
                <a:lnTo>
                  <a:pt x="3748570" y="3309975"/>
                </a:lnTo>
                <a:lnTo>
                  <a:pt x="3734587" y="3362261"/>
                </a:lnTo>
                <a:lnTo>
                  <a:pt x="3728796" y="3387217"/>
                </a:lnTo>
                <a:lnTo>
                  <a:pt x="3724008" y="3407372"/>
                </a:lnTo>
                <a:lnTo>
                  <a:pt x="3714419" y="3450082"/>
                </a:lnTo>
                <a:lnTo>
                  <a:pt x="3709619" y="3470237"/>
                </a:lnTo>
                <a:lnTo>
                  <a:pt x="3710927" y="3483406"/>
                </a:lnTo>
                <a:lnTo>
                  <a:pt x="3715220" y="3494176"/>
                </a:lnTo>
                <a:lnTo>
                  <a:pt x="3723106" y="3502558"/>
                </a:lnTo>
                <a:lnTo>
                  <a:pt x="3735184" y="3508552"/>
                </a:lnTo>
                <a:lnTo>
                  <a:pt x="3741585" y="3508552"/>
                </a:lnTo>
                <a:lnTo>
                  <a:pt x="3773538" y="3483000"/>
                </a:lnTo>
                <a:lnTo>
                  <a:pt x="3787927" y="3420135"/>
                </a:lnTo>
                <a:lnTo>
                  <a:pt x="3792715" y="3399980"/>
                </a:lnTo>
                <a:lnTo>
                  <a:pt x="3801211" y="3375037"/>
                </a:lnTo>
                <a:lnTo>
                  <a:pt x="3807891" y="3348888"/>
                </a:lnTo>
                <a:lnTo>
                  <a:pt x="3813391" y="3322751"/>
                </a:lnTo>
                <a:lnTo>
                  <a:pt x="3818280" y="3297809"/>
                </a:lnTo>
                <a:close/>
              </a:path>
              <a:path w="4203700" h="4888230">
                <a:moveTo>
                  <a:pt x="3894988" y="2927400"/>
                </a:moveTo>
                <a:lnTo>
                  <a:pt x="3893680" y="2914231"/>
                </a:lnTo>
                <a:lnTo>
                  <a:pt x="3889387" y="2903448"/>
                </a:lnTo>
                <a:lnTo>
                  <a:pt x="3881501" y="2895066"/>
                </a:lnTo>
                <a:lnTo>
                  <a:pt x="3869423" y="2889085"/>
                </a:lnTo>
                <a:lnTo>
                  <a:pt x="3856228" y="2890380"/>
                </a:lnTo>
                <a:lnTo>
                  <a:pt x="3821480" y="2958833"/>
                </a:lnTo>
                <a:lnTo>
                  <a:pt x="3811892" y="3004832"/>
                </a:lnTo>
                <a:lnTo>
                  <a:pt x="3802303" y="3052038"/>
                </a:lnTo>
                <a:lnTo>
                  <a:pt x="3792715" y="3099828"/>
                </a:lnTo>
                <a:lnTo>
                  <a:pt x="3794010" y="3112998"/>
                </a:lnTo>
                <a:lnTo>
                  <a:pt x="3798303" y="3123781"/>
                </a:lnTo>
                <a:lnTo>
                  <a:pt x="3806202" y="3132163"/>
                </a:lnTo>
                <a:lnTo>
                  <a:pt x="3818280" y="3138144"/>
                </a:lnTo>
                <a:lnTo>
                  <a:pt x="3824681" y="3138144"/>
                </a:lnTo>
                <a:lnTo>
                  <a:pt x="3856532" y="3112998"/>
                </a:lnTo>
                <a:lnTo>
                  <a:pt x="3866223" y="3068396"/>
                </a:lnTo>
                <a:lnTo>
                  <a:pt x="3875811" y="3022396"/>
                </a:lnTo>
                <a:lnTo>
                  <a:pt x="3885400" y="2975203"/>
                </a:lnTo>
                <a:lnTo>
                  <a:pt x="3894988" y="2927400"/>
                </a:lnTo>
                <a:close/>
              </a:path>
              <a:path w="4203700" h="4888230">
                <a:moveTo>
                  <a:pt x="3971683" y="2550617"/>
                </a:moveTo>
                <a:lnTo>
                  <a:pt x="3970388" y="2537434"/>
                </a:lnTo>
                <a:lnTo>
                  <a:pt x="3966095" y="2526665"/>
                </a:lnTo>
                <a:lnTo>
                  <a:pt x="3958209" y="2518283"/>
                </a:lnTo>
                <a:lnTo>
                  <a:pt x="3946118" y="2512301"/>
                </a:lnTo>
                <a:lnTo>
                  <a:pt x="3932936" y="2513596"/>
                </a:lnTo>
                <a:lnTo>
                  <a:pt x="3898176" y="2582049"/>
                </a:lnTo>
                <a:lnTo>
                  <a:pt x="3888587" y="2628049"/>
                </a:lnTo>
                <a:lnTo>
                  <a:pt x="3878999" y="2675242"/>
                </a:lnTo>
                <a:lnTo>
                  <a:pt x="3869423" y="2723045"/>
                </a:lnTo>
                <a:lnTo>
                  <a:pt x="3870718" y="2736215"/>
                </a:lnTo>
                <a:lnTo>
                  <a:pt x="3875011" y="2746984"/>
                </a:lnTo>
                <a:lnTo>
                  <a:pt x="3882898" y="2755366"/>
                </a:lnTo>
                <a:lnTo>
                  <a:pt x="3894988" y="2761361"/>
                </a:lnTo>
                <a:lnTo>
                  <a:pt x="3901376" y="2761361"/>
                </a:lnTo>
                <a:lnTo>
                  <a:pt x="3933329" y="2735808"/>
                </a:lnTo>
                <a:lnTo>
                  <a:pt x="3942918" y="2688920"/>
                </a:lnTo>
                <a:lnTo>
                  <a:pt x="3962095" y="2597505"/>
                </a:lnTo>
                <a:lnTo>
                  <a:pt x="3971683" y="2550617"/>
                </a:lnTo>
                <a:close/>
              </a:path>
              <a:path w="4203700" h="4888230">
                <a:moveTo>
                  <a:pt x="4044391" y="2271915"/>
                </a:moveTo>
                <a:lnTo>
                  <a:pt x="4041991" y="2260841"/>
                </a:lnTo>
                <a:lnTo>
                  <a:pt x="4034802" y="2250960"/>
                </a:lnTo>
                <a:lnTo>
                  <a:pt x="4022814" y="2244077"/>
                </a:lnTo>
                <a:lnTo>
                  <a:pt x="4012336" y="2241677"/>
                </a:lnTo>
                <a:lnTo>
                  <a:pt x="4001249" y="2244077"/>
                </a:lnTo>
                <a:lnTo>
                  <a:pt x="3975976" y="2286076"/>
                </a:lnTo>
                <a:lnTo>
                  <a:pt x="3963797" y="2326995"/>
                </a:lnTo>
                <a:lnTo>
                  <a:pt x="3958907" y="2346248"/>
                </a:lnTo>
                <a:lnTo>
                  <a:pt x="3960203" y="2359418"/>
                </a:lnTo>
                <a:lnTo>
                  <a:pt x="3964495" y="2370201"/>
                </a:lnTo>
                <a:lnTo>
                  <a:pt x="3972382" y="2378583"/>
                </a:lnTo>
                <a:lnTo>
                  <a:pt x="3984472" y="2384564"/>
                </a:lnTo>
                <a:lnTo>
                  <a:pt x="3990860" y="2384564"/>
                </a:lnTo>
                <a:lnTo>
                  <a:pt x="4022814" y="2359025"/>
                </a:lnTo>
                <a:lnTo>
                  <a:pt x="4041991" y="2282393"/>
                </a:lnTo>
                <a:lnTo>
                  <a:pt x="4044391" y="2271915"/>
                </a:lnTo>
                <a:close/>
              </a:path>
              <a:path w="4203700" h="4888230">
                <a:moveTo>
                  <a:pt x="4203192" y="2108670"/>
                </a:moveTo>
                <a:lnTo>
                  <a:pt x="3946118" y="2046097"/>
                </a:lnTo>
                <a:lnTo>
                  <a:pt x="3932034" y="2044700"/>
                </a:lnTo>
                <a:lnTo>
                  <a:pt x="3919753" y="2049297"/>
                </a:lnTo>
                <a:lnTo>
                  <a:pt x="3911066" y="2058670"/>
                </a:lnTo>
                <a:lnTo>
                  <a:pt x="3907764" y="2071649"/>
                </a:lnTo>
                <a:lnTo>
                  <a:pt x="3906367" y="2085708"/>
                </a:lnTo>
                <a:lnTo>
                  <a:pt x="3910965" y="2097989"/>
                </a:lnTo>
                <a:lnTo>
                  <a:pt x="3920350" y="2106663"/>
                </a:lnTo>
                <a:lnTo>
                  <a:pt x="3933329" y="2109965"/>
                </a:lnTo>
                <a:lnTo>
                  <a:pt x="4163441" y="2148281"/>
                </a:lnTo>
                <a:lnTo>
                  <a:pt x="4177525" y="2146084"/>
                </a:lnTo>
                <a:lnTo>
                  <a:pt x="4189806" y="2140293"/>
                </a:lnTo>
                <a:lnTo>
                  <a:pt x="4198493" y="2132114"/>
                </a:lnTo>
                <a:lnTo>
                  <a:pt x="4201795" y="2122728"/>
                </a:lnTo>
                <a:lnTo>
                  <a:pt x="4203192" y="2108670"/>
                </a:lnTo>
                <a:close/>
              </a:path>
            </a:pathLst>
          </a:custGeom>
          <a:solidFill>
            <a:srgbClr val="B3F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81616" y="1463427"/>
            <a:ext cx="5124767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4198" y="3355671"/>
            <a:ext cx="16479603" cy="3831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5890"/>
            <a:chOff x="0" y="0"/>
            <a:chExt cx="18288000" cy="102958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2412" y="0"/>
              <a:ext cx="9875451" cy="1029480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667" y="1452648"/>
            <a:ext cx="14965044" cy="4793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2825"/>
              </a:lnSpc>
              <a:spcBef>
                <a:spcPts val="130"/>
              </a:spcBef>
            </a:pPr>
            <a:r>
              <a:rPr sz="11500" b="0" spc="-300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11500" b="0" spc="-46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11500" b="0" spc="-85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11500" b="0" spc="-484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11500" b="0" spc="32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11500" b="0" spc="-9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11500" b="0" spc="-46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11500" b="0" spc="385" dirty="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sz="11500" b="0" spc="-484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11500" b="0" spc="-52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11500" b="0" spc="-420" dirty="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sz="11500" b="0" spc="-52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11500" b="0" spc="100" dirty="0">
                <a:solidFill>
                  <a:srgbClr val="F7F7F7"/>
                </a:solidFill>
                <a:latin typeface="Lucida Sans Unicode"/>
                <a:cs typeface="Lucida Sans Unicode"/>
              </a:rPr>
              <a:t>Z</a:t>
            </a:r>
            <a:r>
              <a:rPr sz="11500" b="0" spc="-10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11500" b="0" spc="-484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11500" b="0" spc="-52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11500" b="0" spc="-46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11500" b="0" spc="-30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endParaRPr sz="11500">
              <a:latin typeface="Lucida Sans Unicode"/>
              <a:cs typeface="Lucida Sans Unicode"/>
            </a:endParaRPr>
          </a:p>
          <a:p>
            <a:pPr marL="2707005" marR="3443604" indent="3031490">
              <a:lnSpc>
                <a:spcPts val="11850"/>
              </a:lnSpc>
              <a:spcBef>
                <a:spcPts val="1045"/>
              </a:spcBef>
            </a:pPr>
            <a:r>
              <a:rPr sz="11500" b="0" spc="-325" dirty="0">
                <a:solidFill>
                  <a:srgbClr val="F7F7F7"/>
                </a:solidFill>
                <a:latin typeface="Lucida Sans Unicode"/>
                <a:cs typeface="Lucida Sans Unicode"/>
              </a:rPr>
              <a:t>FOR </a:t>
            </a:r>
            <a:r>
              <a:rPr sz="11500" b="0" spc="-32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11500" b="0" spc="-10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11500" b="0" spc="-420" dirty="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sz="11500" b="0" spc="575" dirty="0">
                <a:solidFill>
                  <a:srgbClr val="F7F7F7"/>
                </a:solidFill>
                <a:latin typeface="Lucida Sans Unicode"/>
                <a:cs typeface="Lucida Sans Unicode"/>
              </a:rPr>
              <a:t>B</a:t>
            </a:r>
            <a:r>
              <a:rPr sz="11500" b="0" spc="-85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11500" b="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11500" b="0" spc="-10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11500" b="0" spc="-30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11500" b="0" spc="250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11500" b="0" spc="32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endParaRPr sz="115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49832" y="8683191"/>
            <a:ext cx="5972175" cy="12719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3730625" algn="r">
              <a:lnSpc>
                <a:spcPct val="117100"/>
              </a:lnSpc>
              <a:spcBef>
                <a:spcPts val="120"/>
              </a:spcBef>
            </a:pPr>
            <a:r>
              <a:rPr sz="2200" b="1" spc="200" dirty="0">
                <a:solidFill>
                  <a:srgbClr val="F7F7F7"/>
                </a:solidFill>
                <a:latin typeface="Trebuchet MS"/>
                <a:cs typeface="Trebuchet MS"/>
              </a:rPr>
              <a:t>PRESENTED</a:t>
            </a:r>
            <a:r>
              <a:rPr sz="2200" b="1" spc="130" dirty="0">
                <a:solidFill>
                  <a:srgbClr val="F7F7F7"/>
                </a:solidFill>
                <a:latin typeface="Trebuchet MS"/>
                <a:cs typeface="Trebuchet MS"/>
              </a:rPr>
              <a:t> </a:t>
            </a:r>
            <a:r>
              <a:rPr sz="2200" b="1" spc="170" dirty="0">
                <a:solidFill>
                  <a:srgbClr val="F7F7F7"/>
                </a:solidFill>
                <a:latin typeface="Trebuchet MS"/>
                <a:cs typeface="Trebuchet MS"/>
              </a:rPr>
              <a:t>BY </a:t>
            </a:r>
            <a:r>
              <a:rPr sz="2200" b="1" spc="-650" dirty="0">
                <a:solidFill>
                  <a:srgbClr val="F7F7F7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F7F7F7"/>
                </a:solidFill>
                <a:latin typeface="Verdana"/>
                <a:cs typeface="Verdana"/>
              </a:rPr>
              <a:t>B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400" spc="-19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400" spc="-145" dirty="0">
                <a:solidFill>
                  <a:srgbClr val="F7F7F7"/>
                </a:solidFill>
                <a:latin typeface="Verdana"/>
                <a:cs typeface="Verdana"/>
              </a:rPr>
              <a:t>K</a:t>
            </a:r>
            <a:r>
              <a:rPr sz="2400" spc="-12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25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400" spc="-11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400" spc="-11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400" spc="-10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400" spc="-24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400" spc="-13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F7F7F7"/>
                </a:solidFill>
                <a:latin typeface="Verdana"/>
                <a:cs typeface="Verdana"/>
              </a:rPr>
              <a:t>-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400" spc="-80" dirty="0">
                <a:solidFill>
                  <a:srgbClr val="F7F7F7"/>
                </a:solidFill>
                <a:latin typeface="Verdana"/>
                <a:cs typeface="Verdana"/>
              </a:rPr>
              <a:t>B</a:t>
            </a:r>
            <a:r>
              <a:rPr sz="2400" spc="-225" dirty="0">
                <a:solidFill>
                  <a:srgbClr val="F7F7F7"/>
                </a:solidFill>
                <a:latin typeface="Verdana"/>
                <a:cs typeface="Verdana"/>
              </a:rPr>
              <a:t>.</a:t>
            </a:r>
            <a:r>
              <a:rPr sz="2400" spc="-12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10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400" spc="-225" dirty="0">
                <a:solidFill>
                  <a:srgbClr val="F7F7F7"/>
                </a:solidFill>
                <a:latin typeface="Verdana"/>
                <a:cs typeface="Verdana"/>
              </a:rPr>
              <a:t>.</a:t>
            </a:r>
            <a:r>
              <a:rPr sz="2400" spc="-13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2400" spc="-90" dirty="0">
                <a:solidFill>
                  <a:srgbClr val="F7F7F7"/>
                </a:solidFill>
                <a:latin typeface="Verdana"/>
                <a:cs typeface="Verdana"/>
              </a:rPr>
              <a:t>4</a:t>
            </a:r>
            <a:r>
              <a:rPr sz="2400" spc="-19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400" spc="-25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400" spc="-12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75" dirty="0">
                <a:solidFill>
                  <a:srgbClr val="F7F7F7"/>
                </a:solidFill>
                <a:latin typeface="Verdana"/>
                <a:cs typeface="Verdana"/>
              </a:rPr>
              <a:t>21211  </a:t>
            </a:r>
            <a:r>
              <a:rPr sz="2400" spc="-10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400" spc="-225" dirty="0">
                <a:solidFill>
                  <a:srgbClr val="F7F7F7"/>
                </a:solidFill>
                <a:latin typeface="Verdana"/>
                <a:cs typeface="Verdana"/>
              </a:rPr>
              <a:t>.</a:t>
            </a:r>
            <a:r>
              <a:rPr sz="2400" spc="-25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400" spc="-10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400" spc="-24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400" spc="-120" dirty="0">
                <a:solidFill>
                  <a:srgbClr val="F7F7F7"/>
                </a:solidFill>
                <a:latin typeface="Verdana"/>
                <a:cs typeface="Verdana"/>
              </a:rPr>
              <a:t>EE</a:t>
            </a:r>
            <a:r>
              <a:rPr sz="2400" spc="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F7F7F7"/>
                </a:solidFill>
                <a:latin typeface="Verdana"/>
                <a:cs typeface="Verdana"/>
              </a:rPr>
              <a:t>-</a:t>
            </a:r>
            <a:r>
              <a:rPr sz="2400" spc="-19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400" spc="-80" dirty="0">
                <a:solidFill>
                  <a:srgbClr val="F7F7F7"/>
                </a:solidFill>
                <a:latin typeface="Verdana"/>
                <a:cs typeface="Verdana"/>
              </a:rPr>
              <a:t>B</a:t>
            </a:r>
            <a:r>
              <a:rPr sz="2400" spc="-225" dirty="0">
                <a:solidFill>
                  <a:srgbClr val="F7F7F7"/>
                </a:solidFill>
                <a:latin typeface="Verdana"/>
                <a:cs typeface="Verdana"/>
              </a:rPr>
              <a:t>.</a:t>
            </a:r>
            <a:r>
              <a:rPr sz="2400" spc="-12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10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400" spc="-225" dirty="0">
                <a:solidFill>
                  <a:srgbClr val="F7F7F7"/>
                </a:solidFill>
                <a:latin typeface="Verdana"/>
                <a:cs typeface="Verdana"/>
              </a:rPr>
              <a:t>.</a:t>
            </a:r>
            <a:r>
              <a:rPr sz="2400" spc="-13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2400" spc="-90" dirty="0">
                <a:solidFill>
                  <a:srgbClr val="F7F7F7"/>
                </a:solidFill>
                <a:latin typeface="Verdana"/>
                <a:cs typeface="Verdana"/>
              </a:rPr>
              <a:t>4</a:t>
            </a:r>
            <a:r>
              <a:rPr sz="2400" spc="-19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400" spc="-25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400" spc="-12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90" dirty="0">
                <a:solidFill>
                  <a:srgbClr val="F7F7F7"/>
                </a:solidFill>
                <a:latin typeface="Verdana"/>
                <a:cs typeface="Verdana"/>
              </a:rPr>
              <a:t>21244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8704611"/>
            <a:ext cx="209168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80" dirty="0">
                <a:solidFill>
                  <a:srgbClr val="F7F7F7"/>
                </a:solidFill>
                <a:latin typeface="Verdana"/>
                <a:cs typeface="Verdana"/>
              </a:rPr>
              <a:t>19CSE212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8400" y="1857016"/>
            <a:ext cx="14076680" cy="18256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45"/>
              </a:spcBef>
            </a:pPr>
            <a:r>
              <a:rPr sz="3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4.</a:t>
            </a:r>
            <a:r>
              <a:rPr sz="3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Displaying</a:t>
            </a:r>
            <a:r>
              <a:rPr sz="3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Graph:</a:t>
            </a:r>
            <a:endParaRPr sz="3400" dirty="0">
              <a:latin typeface="Microsoft Sans Serif"/>
              <a:cs typeface="Microsoft Sans Serif"/>
            </a:endParaRPr>
          </a:p>
          <a:p>
            <a:pPr marL="12700" marR="5080" indent="211454" algn="just">
              <a:lnSpc>
                <a:spcPct val="115799"/>
              </a:lnSpc>
            </a:pPr>
            <a:r>
              <a:rPr sz="3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complexity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O(V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E)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because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9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visits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each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node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its </a:t>
            </a:r>
            <a:r>
              <a:rPr sz="3400" spc="-8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connected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edges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once.</a:t>
            </a:r>
            <a:endParaRPr sz="34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5031103"/>
            <a:ext cx="17223740" cy="18256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45"/>
              </a:spcBef>
            </a:pPr>
            <a:r>
              <a:rPr sz="3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5.</a:t>
            </a:r>
            <a:r>
              <a:rPr sz="3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Inputting</a:t>
            </a:r>
            <a:r>
              <a:rPr sz="3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Graph</a:t>
            </a:r>
            <a:r>
              <a:rPr sz="3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Information:</a:t>
            </a:r>
            <a:endParaRPr sz="3400" dirty="0">
              <a:latin typeface="Microsoft Sans Serif"/>
              <a:cs typeface="Microsoft Sans Serif"/>
            </a:endParaRPr>
          </a:p>
          <a:p>
            <a:pPr marL="12700" marR="5080" indent="211454" algn="just">
              <a:lnSpc>
                <a:spcPct val="115799"/>
              </a:lnSpc>
            </a:pPr>
            <a:r>
              <a:rPr sz="3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complexity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inputting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graph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information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depends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 </a:t>
            </a:r>
            <a:r>
              <a:rPr sz="3400" spc="-8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nodes</a:t>
            </a:r>
            <a:r>
              <a:rPr sz="3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(V)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edges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(E).</a:t>
            </a:r>
            <a:endParaRPr sz="3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5742" y="1250338"/>
            <a:ext cx="1907539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</a:t>
            </a:r>
            <a:r>
              <a:rPr spc="75" dirty="0"/>
              <a:t>p</a:t>
            </a:r>
            <a:r>
              <a:rPr spc="-165" dirty="0"/>
              <a:t>a</a:t>
            </a:r>
            <a:r>
              <a:rPr spc="135" dirty="0"/>
              <a:t>c</a:t>
            </a:r>
            <a:r>
              <a:rPr spc="-4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3276560"/>
            <a:ext cx="15024735" cy="3599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792595">
              <a:lnSpc>
                <a:spcPct val="115799"/>
              </a:lnSpc>
              <a:spcBef>
                <a:spcPts val="100"/>
              </a:spcBef>
            </a:pPr>
            <a:r>
              <a:rPr sz="40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1.Graph</a:t>
            </a:r>
            <a:r>
              <a:rPr sz="405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Representation::O(V</a:t>
            </a:r>
            <a:r>
              <a:rPr sz="405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50" spc="-111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4050" spc="-9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E). </a:t>
            </a:r>
            <a:r>
              <a:rPr sz="4050" spc="-12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50" dirty="0">
                <a:solidFill>
                  <a:srgbClr val="FFFFFF"/>
                </a:solidFill>
                <a:latin typeface="Lucida Sans Unicode"/>
                <a:cs typeface="Lucida Sans Unicode"/>
              </a:rPr>
              <a:t>2.Priority </a:t>
            </a:r>
            <a:r>
              <a:rPr sz="40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Queue </a:t>
            </a:r>
            <a:r>
              <a:rPr sz="4050" dirty="0">
                <a:solidFill>
                  <a:srgbClr val="FFFFFF"/>
                </a:solidFill>
                <a:latin typeface="Lucida Sans Unicode"/>
                <a:cs typeface="Lucida Sans Unicode"/>
              </a:rPr>
              <a:t>(Heap):O(V) </a:t>
            </a:r>
            <a:r>
              <a:rPr sz="40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5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3.</a:t>
            </a:r>
            <a:r>
              <a:rPr sz="40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40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0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40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405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40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0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40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40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05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40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40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405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40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40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405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50" spc="-111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405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50" spc="24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0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endParaRPr sz="4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40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405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405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405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4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40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0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405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40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0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40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40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0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40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40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0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405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4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40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4050" spc="-2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space</a:t>
            </a:r>
            <a:r>
              <a:rPr sz="4050" spc="-2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50" dirty="0">
                <a:solidFill>
                  <a:srgbClr val="FFFFFF"/>
                </a:solidFill>
                <a:latin typeface="Lucida Sans Unicode"/>
                <a:cs typeface="Lucida Sans Unicode"/>
              </a:rPr>
              <a:t>complexity</a:t>
            </a:r>
            <a:r>
              <a:rPr sz="4050" spc="-2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4050" spc="-2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4050" spc="-2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hybrid</a:t>
            </a:r>
            <a:r>
              <a:rPr sz="4050" spc="-2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4050" spc="-2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structure</a:t>
            </a:r>
            <a:r>
              <a:rPr sz="4050" spc="-2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4050" spc="-2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O(V</a:t>
            </a:r>
            <a:r>
              <a:rPr sz="4050" spc="-2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50" spc="-111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4050" spc="-4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E),</a:t>
            </a:r>
            <a:endParaRPr sz="4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69" y="858746"/>
            <a:ext cx="8672195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5090" marR="5080" indent="-2613025">
              <a:lnSpc>
                <a:spcPct val="116599"/>
              </a:lnSpc>
              <a:spcBef>
                <a:spcPts val="100"/>
              </a:spcBef>
            </a:pPr>
            <a:r>
              <a:rPr spc="-190" dirty="0"/>
              <a:t>5</a:t>
            </a:r>
            <a:r>
              <a:rPr spc="-195" dirty="0"/>
              <a:t>.</a:t>
            </a:r>
            <a:r>
              <a:rPr spc="-300" dirty="0"/>
              <a:t> </a:t>
            </a:r>
            <a:r>
              <a:rPr spc="-15" dirty="0"/>
              <a:t>E</a:t>
            </a:r>
            <a:r>
              <a:rPr spc="-455" dirty="0"/>
              <a:t>x</a:t>
            </a:r>
            <a:r>
              <a:rPr spc="75" dirty="0"/>
              <a:t>p</a:t>
            </a:r>
            <a:r>
              <a:rPr spc="-50" dirty="0"/>
              <a:t>e</a:t>
            </a:r>
            <a:r>
              <a:rPr spc="-65" dirty="0"/>
              <a:t>ri</a:t>
            </a:r>
            <a:r>
              <a:rPr spc="-120" dirty="0"/>
              <a:t>m</a:t>
            </a:r>
            <a:r>
              <a:rPr spc="-50" dirty="0"/>
              <a:t>e</a:t>
            </a:r>
            <a:r>
              <a:rPr spc="-55" dirty="0"/>
              <a:t>n</a:t>
            </a:r>
            <a:r>
              <a:rPr spc="10" dirty="0"/>
              <a:t>t</a:t>
            </a:r>
            <a:r>
              <a:rPr spc="-165" dirty="0"/>
              <a:t>a</a:t>
            </a:r>
            <a:r>
              <a:rPr spc="40" dirty="0"/>
              <a:t>l</a:t>
            </a:r>
            <a:r>
              <a:rPr spc="-300" dirty="0"/>
              <a:t> </a:t>
            </a:r>
            <a:r>
              <a:rPr spc="-15" dirty="0"/>
              <a:t>E</a:t>
            </a:r>
            <a:r>
              <a:rPr spc="-5" dirty="0"/>
              <a:t>v</a:t>
            </a:r>
            <a:r>
              <a:rPr spc="-165" dirty="0"/>
              <a:t>a</a:t>
            </a:r>
            <a:r>
              <a:rPr spc="40" dirty="0"/>
              <a:t>l</a:t>
            </a:r>
            <a:r>
              <a:rPr spc="-95" dirty="0"/>
              <a:t>u</a:t>
            </a:r>
            <a:r>
              <a:rPr spc="-165" dirty="0"/>
              <a:t>a</a:t>
            </a:r>
            <a:r>
              <a:rPr spc="10" dirty="0"/>
              <a:t>t</a:t>
            </a:r>
            <a:r>
              <a:rPr spc="-65" dirty="0"/>
              <a:t>i</a:t>
            </a:r>
            <a:r>
              <a:rPr spc="40" dirty="0"/>
              <a:t>o</a:t>
            </a:r>
            <a:r>
              <a:rPr spc="-35" dirty="0"/>
              <a:t>n  </a:t>
            </a:r>
            <a:r>
              <a:rPr spc="-45" dirty="0"/>
              <a:t>and</a:t>
            </a:r>
            <a:r>
              <a:rPr spc="-305" dirty="0"/>
              <a:t> </a:t>
            </a:r>
            <a:r>
              <a:rPr spc="-85" dirty="0"/>
              <a:t>Result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04198" y="3355671"/>
            <a:ext cx="16479603" cy="38696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599"/>
              </a:lnSpc>
              <a:spcBef>
                <a:spcPts val="100"/>
              </a:spcBef>
            </a:pPr>
            <a:r>
              <a:rPr spc="-50" dirty="0"/>
              <a:t>The</a:t>
            </a:r>
            <a:r>
              <a:rPr spc="-254" dirty="0"/>
              <a:t> </a:t>
            </a:r>
            <a:r>
              <a:rPr spc="10" dirty="0"/>
              <a:t>implemented</a:t>
            </a:r>
            <a:r>
              <a:rPr spc="-250" dirty="0"/>
              <a:t> </a:t>
            </a:r>
            <a:r>
              <a:rPr spc="25" dirty="0"/>
              <a:t>hybrid</a:t>
            </a:r>
            <a:r>
              <a:rPr spc="-250" dirty="0"/>
              <a:t> </a:t>
            </a:r>
            <a:r>
              <a:rPr spc="45" dirty="0"/>
              <a:t>data</a:t>
            </a:r>
            <a:r>
              <a:rPr spc="-250" dirty="0"/>
              <a:t> </a:t>
            </a:r>
            <a:r>
              <a:rPr spc="35" dirty="0"/>
              <a:t>structure</a:t>
            </a:r>
            <a:r>
              <a:rPr spc="-254" dirty="0"/>
              <a:t> </a:t>
            </a:r>
            <a:r>
              <a:rPr spc="-45" dirty="0"/>
              <a:t>in</a:t>
            </a:r>
            <a:r>
              <a:rPr spc="-250" dirty="0"/>
              <a:t> </a:t>
            </a:r>
            <a:r>
              <a:rPr spc="55" dirty="0"/>
              <a:t>the</a:t>
            </a:r>
            <a:r>
              <a:rPr spc="-250" dirty="0"/>
              <a:t> </a:t>
            </a:r>
            <a:r>
              <a:rPr spc="10" dirty="0"/>
              <a:t>code,</a:t>
            </a:r>
            <a:r>
              <a:rPr spc="-250" dirty="0"/>
              <a:t> </a:t>
            </a:r>
            <a:r>
              <a:rPr spc="15" dirty="0"/>
              <a:t>which</a:t>
            </a:r>
            <a:r>
              <a:rPr spc="-254" dirty="0"/>
              <a:t> </a:t>
            </a:r>
            <a:r>
              <a:rPr dirty="0"/>
              <a:t>combines</a:t>
            </a:r>
            <a:r>
              <a:rPr spc="-250" dirty="0"/>
              <a:t> </a:t>
            </a:r>
            <a:r>
              <a:rPr spc="-45" dirty="0"/>
              <a:t>graph </a:t>
            </a:r>
            <a:r>
              <a:rPr spc="-1125" dirty="0"/>
              <a:t> </a:t>
            </a:r>
            <a:r>
              <a:rPr spc="10" dirty="0"/>
              <a:t>representation, </a:t>
            </a:r>
            <a:r>
              <a:rPr spc="20" dirty="0"/>
              <a:t>priority </a:t>
            </a:r>
            <a:r>
              <a:rPr spc="10" dirty="0"/>
              <a:t>queue </a:t>
            </a:r>
            <a:r>
              <a:rPr spc="-15" dirty="0"/>
              <a:t>(heap), </a:t>
            </a:r>
            <a:r>
              <a:rPr spc="10" dirty="0"/>
              <a:t>and </a:t>
            </a:r>
            <a:r>
              <a:rPr spc="-15" dirty="0"/>
              <a:t>hash </a:t>
            </a:r>
            <a:r>
              <a:rPr spc="5" dirty="0"/>
              <a:t>table, </a:t>
            </a:r>
            <a:r>
              <a:rPr spc="20" dirty="0"/>
              <a:t>offers </a:t>
            </a:r>
            <a:r>
              <a:rPr spc="50" dirty="0"/>
              <a:t>practicality </a:t>
            </a:r>
            <a:r>
              <a:rPr spc="55" dirty="0"/>
              <a:t> </a:t>
            </a:r>
            <a:r>
              <a:rPr spc="10" dirty="0"/>
              <a:t>and</a:t>
            </a:r>
            <a:r>
              <a:rPr spc="-254" dirty="0"/>
              <a:t> </a:t>
            </a:r>
            <a:r>
              <a:rPr spc="40" dirty="0"/>
              <a:t>effectiveness</a:t>
            </a:r>
            <a:r>
              <a:rPr spc="-250" dirty="0"/>
              <a:t> </a:t>
            </a:r>
            <a:r>
              <a:rPr spc="25" dirty="0"/>
              <a:t>for</a:t>
            </a:r>
            <a:r>
              <a:rPr spc="-254" dirty="0"/>
              <a:t> </a:t>
            </a:r>
            <a:r>
              <a:rPr spc="-30" dirty="0"/>
              <a:t>solving</a:t>
            </a:r>
            <a:r>
              <a:rPr spc="-250" dirty="0"/>
              <a:t> </a:t>
            </a:r>
            <a:r>
              <a:rPr spc="55" dirty="0"/>
              <a:t>the</a:t>
            </a:r>
            <a:r>
              <a:rPr spc="-254" dirty="0"/>
              <a:t> </a:t>
            </a:r>
            <a:r>
              <a:rPr spc="15" dirty="0"/>
              <a:t>ambulance</a:t>
            </a:r>
            <a:r>
              <a:rPr spc="-250" dirty="0"/>
              <a:t> </a:t>
            </a:r>
            <a:r>
              <a:rPr spc="30" dirty="0"/>
              <a:t>route</a:t>
            </a:r>
            <a:r>
              <a:rPr spc="-254" dirty="0"/>
              <a:t> </a:t>
            </a:r>
            <a:r>
              <a:rPr spc="-35" dirty="0"/>
              <a:t>optimization</a:t>
            </a:r>
            <a:r>
              <a:rPr spc="-250" dirty="0"/>
              <a:t> </a:t>
            </a:r>
            <a:r>
              <a:rPr spc="-15" dirty="0"/>
              <a:t>problem.</a:t>
            </a:r>
            <a:r>
              <a:rPr spc="-254" dirty="0"/>
              <a:t> </a:t>
            </a:r>
            <a:r>
              <a:rPr spc="80" dirty="0"/>
              <a:t>It </a:t>
            </a:r>
            <a:r>
              <a:rPr spc="-1120" dirty="0"/>
              <a:t> </a:t>
            </a:r>
            <a:r>
              <a:rPr spc="25" dirty="0"/>
              <a:t>provides </a:t>
            </a:r>
            <a:r>
              <a:rPr spc="30" dirty="0"/>
              <a:t>efficient </a:t>
            </a:r>
            <a:r>
              <a:rPr spc="10" dirty="0"/>
              <a:t>operations and </a:t>
            </a:r>
            <a:r>
              <a:rPr spc="15" dirty="0"/>
              <a:t>enables </a:t>
            </a:r>
            <a:r>
              <a:rPr spc="70" dirty="0"/>
              <a:t>effective </a:t>
            </a:r>
            <a:r>
              <a:rPr spc="-20" dirty="0"/>
              <a:t>management </a:t>
            </a:r>
            <a:r>
              <a:rPr spc="30" dirty="0"/>
              <a:t>of </a:t>
            </a:r>
            <a:r>
              <a:rPr spc="55" dirty="0"/>
              <a:t>the </a:t>
            </a:r>
            <a:r>
              <a:rPr spc="60" dirty="0"/>
              <a:t> </a:t>
            </a:r>
            <a:r>
              <a:rPr spc="-45" dirty="0"/>
              <a:t>graph</a:t>
            </a:r>
            <a:r>
              <a:rPr spc="-260" dirty="0"/>
              <a:t> </a:t>
            </a:r>
            <a:r>
              <a:rPr spc="-5" dirty="0"/>
              <a:t>data,</a:t>
            </a:r>
            <a:r>
              <a:rPr spc="-254" dirty="0"/>
              <a:t> </a:t>
            </a:r>
            <a:r>
              <a:rPr spc="-30" dirty="0"/>
              <a:t>resulting</a:t>
            </a:r>
            <a:r>
              <a:rPr spc="-254" dirty="0"/>
              <a:t> </a:t>
            </a:r>
            <a:r>
              <a:rPr spc="-45" dirty="0"/>
              <a:t>in</a:t>
            </a:r>
            <a:r>
              <a:rPr spc="-254" dirty="0"/>
              <a:t> </a:t>
            </a:r>
            <a:r>
              <a:rPr spc="-40" dirty="0"/>
              <a:t>optimized</a:t>
            </a:r>
            <a:r>
              <a:rPr spc="-254" dirty="0"/>
              <a:t> </a:t>
            </a:r>
            <a:r>
              <a:rPr spc="30" dirty="0"/>
              <a:t>route</a:t>
            </a:r>
            <a:r>
              <a:rPr spc="-254" dirty="0"/>
              <a:t> </a:t>
            </a:r>
            <a:r>
              <a:rPr spc="-40" dirty="0"/>
              <a:t>planning</a:t>
            </a:r>
            <a:r>
              <a:rPr spc="-260" dirty="0"/>
              <a:t> </a:t>
            </a:r>
            <a:r>
              <a:rPr spc="10" dirty="0"/>
              <a:t>and</a:t>
            </a:r>
            <a:r>
              <a:rPr spc="-254" dirty="0"/>
              <a:t> </a:t>
            </a:r>
            <a:r>
              <a:rPr spc="25" dirty="0"/>
              <a:t>resource</a:t>
            </a:r>
            <a:r>
              <a:rPr spc="-254" dirty="0"/>
              <a:t> </a:t>
            </a:r>
            <a:r>
              <a:rPr dirty="0"/>
              <a:t>allocation.</a:t>
            </a:r>
          </a:p>
          <a:p>
            <a:pPr algn="just">
              <a:lnSpc>
                <a:spcPct val="100000"/>
              </a:lnSpc>
              <a:spcBef>
                <a:spcPts val="675"/>
              </a:spcBef>
            </a:pPr>
            <a:r>
              <a:rPr spc="25" dirty="0"/>
              <a:t>However,</a:t>
            </a:r>
            <a:r>
              <a:rPr spc="-265" dirty="0"/>
              <a:t> </a:t>
            </a:r>
            <a:r>
              <a:rPr spc="45" dirty="0"/>
              <a:t>there</a:t>
            </a:r>
            <a:r>
              <a:rPr spc="-260" dirty="0"/>
              <a:t> </a:t>
            </a:r>
            <a:r>
              <a:rPr spc="25" dirty="0"/>
              <a:t>are</a:t>
            </a:r>
            <a:r>
              <a:rPr spc="-260" dirty="0"/>
              <a:t> </a:t>
            </a:r>
            <a:r>
              <a:rPr spc="-5" dirty="0"/>
              <a:t>also</a:t>
            </a:r>
            <a:r>
              <a:rPr spc="-260" dirty="0"/>
              <a:t> </a:t>
            </a:r>
            <a:r>
              <a:rPr spc="-15" dirty="0"/>
              <a:t>some</a:t>
            </a:r>
            <a:r>
              <a:rPr spc="-260" dirty="0"/>
              <a:t> </a:t>
            </a:r>
            <a:r>
              <a:rPr spc="-10" dirty="0"/>
              <a:t>limitations</a:t>
            </a:r>
            <a:r>
              <a:rPr spc="-265" dirty="0"/>
              <a:t> </a:t>
            </a:r>
            <a:r>
              <a:rPr spc="65" dirty="0"/>
              <a:t>to</a:t>
            </a:r>
            <a:r>
              <a:rPr spc="-260" dirty="0"/>
              <a:t> </a:t>
            </a:r>
            <a:r>
              <a:rPr spc="-10" dirty="0"/>
              <a:t>consider.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6</a:t>
            </a:r>
            <a:r>
              <a:rPr spc="-195" dirty="0"/>
              <a:t>.</a:t>
            </a:r>
            <a:r>
              <a:rPr spc="165" dirty="0"/>
              <a:t>C</a:t>
            </a:r>
            <a:r>
              <a:rPr spc="35" dirty="0"/>
              <a:t>O</a:t>
            </a:r>
            <a:r>
              <a:rPr spc="55" dirty="0"/>
              <a:t>N</a:t>
            </a:r>
            <a:r>
              <a:rPr spc="165" dirty="0"/>
              <a:t>C</a:t>
            </a:r>
            <a:r>
              <a:rPr spc="25" dirty="0"/>
              <a:t>L</a:t>
            </a:r>
            <a:r>
              <a:rPr spc="85" dirty="0"/>
              <a:t>U</a:t>
            </a:r>
            <a:r>
              <a:rPr spc="-110" dirty="0"/>
              <a:t>S</a:t>
            </a:r>
            <a:r>
              <a:rPr spc="-815" dirty="0"/>
              <a:t>I</a:t>
            </a:r>
            <a:r>
              <a:rPr spc="35" dirty="0"/>
              <a:t>O</a:t>
            </a:r>
            <a:r>
              <a:rPr spc="60" dirty="0"/>
              <a:t>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1845" y="997648"/>
            <a:ext cx="1224470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5" dirty="0"/>
              <a:t>TABLE</a:t>
            </a:r>
            <a:r>
              <a:rPr sz="9200" spc="-555" dirty="0"/>
              <a:t> </a:t>
            </a:r>
            <a:r>
              <a:rPr sz="9200" spc="15" dirty="0"/>
              <a:t>OF</a:t>
            </a:r>
            <a:r>
              <a:rPr sz="9200" spc="-555" dirty="0"/>
              <a:t> </a:t>
            </a:r>
            <a:r>
              <a:rPr sz="9200" spc="-5" dirty="0"/>
              <a:t>CONTENTS</a:t>
            </a:r>
            <a:endParaRPr sz="9200"/>
          </a:p>
        </p:txBody>
      </p:sp>
      <p:sp>
        <p:nvSpPr>
          <p:cNvPr id="3" name="object 3"/>
          <p:cNvSpPr txBox="1"/>
          <p:nvPr/>
        </p:nvSpPr>
        <p:spPr>
          <a:xfrm>
            <a:off x="1360068" y="3664689"/>
            <a:ext cx="10848340" cy="460502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583565" indent="-571500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584200" algn="l"/>
              </a:tabLst>
            </a:pPr>
            <a:r>
              <a:rPr sz="4300" spc="-5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3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300" spc="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3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3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300" spc="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300" spc="-8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300" spc="1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300" spc="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3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3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3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300" spc="-4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300" spc="-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3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300" spc="10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300" spc="-4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3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300" spc="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300" spc="-33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4300" spc="-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300" spc="1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300" spc="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3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300" spc="-8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43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4300">
              <a:latin typeface="Verdana"/>
              <a:cs typeface="Verdana"/>
            </a:endParaRPr>
          </a:p>
          <a:p>
            <a:pPr marL="593090" indent="-581025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593725" algn="l"/>
              </a:tabLst>
            </a:pPr>
            <a:r>
              <a:rPr sz="4300" spc="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300" spc="-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4300" spc="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3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3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300" spc="10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300" spc="-4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300" spc="-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300" spc="-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300" spc="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300" spc="-1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300" spc="-4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300" spc="-3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300" spc="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3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300" spc="-8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300" spc="1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300" spc="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300" spc="-8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3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3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300" spc="-4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300" spc="-5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300" spc="-2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300" spc="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4300" spc="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300" spc="-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300" spc="-2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300" spc="-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3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300" spc="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300" spc="-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300" spc="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3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3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3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4300">
              <a:latin typeface="Verdana"/>
              <a:cs typeface="Verdana"/>
            </a:endParaRPr>
          </a:p>
          <a:p>
            <a:pPr marL="610235" indent="-59817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610870" algn="l"/>
              </a:tabLst>
            </a:pPr>
            <a:r>
              <a:rPr sz="4300" spc="21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43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300" spc="-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300" spc="1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300" spc="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3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300" spc="1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300" spc="-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300" spc="8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300" spc="-4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3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300" spc="90" dirty="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sz="4300" spc="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3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300" spc="1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300" spc="-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300" spc="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3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3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3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4300">
              <a:latin typeface="Verdana"/>
              <a:cs typeface="Verdana"/>
            </a:endParaRPr>
          </a:p>
          <a:p>
            <a:pPr marL="623570" indent="-611505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624205" algn="l"/>
              </a:tabLst>
            </a:pPr>
            <a:r>
              <a:rPr sz="4300" spc="-1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3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300" spc="-2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3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300" spc="-4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300" spc="-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3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300" spc="10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300" spc="-4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300" spc="-3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300" spc="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4300" spc="-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300" spc="1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3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300" spc="-4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300" spc="1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3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300" spc="-2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300" spc="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4300" spc="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300" spc="-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300" spc="-38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43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300" spc="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300" spc="-9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4300">
              <a:latin typeface="Verdana"/>
              <a:cs typeface="Verdana"/>
            </a:endParaRPr>
          </a:p>
          <a:p>
            <a:pPr marL="615950" indent="-603885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616585" algn="l"/>
              </a:tabLst>
            </a:pPr>
            <a:r>
              <a:rPr sz="4300" spc="-1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300" spc="-38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4300" spc="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4300" spc="-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3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3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300" spc="-2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300" spc="-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3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300" spc="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300" spc="-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300" spc="8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300" spc="-4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300" spc="-1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300" spc="-8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4300" spc="-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300" spc="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300" spc="-8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300" spc="-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300" spc="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3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3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3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300" spc="-4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300" spc="-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3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300" spc="10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300" spc="-4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300" spc="-1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300" spc="-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300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300" spc="-8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300" spc="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300" spc="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4300">
              <a:latin typeface="Verdana"/>
              <a:cs typeface="Verdana"/>
            </a:endParaRPr>
          </a:p>
          <a:p>
            <a:pPr marL="644525" indent="-63246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645160" algn="l"/>
              </a:tabLst>
            </a:pPr>
            <a:r>
              <a:rPr sz="4300" spc="-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3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300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300" spc="1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300" spc="-8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300" spc="-95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43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3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3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300" spc="-4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300" spc="-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3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300" spc="10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300" spc="-4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300" spc="1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3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3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300" spc="1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300" spc="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300" spc="-8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300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3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3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3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4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200549"/>
            <a:ext cx="16230599" cy="58864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4976" y="994440"/>
            <a:ext cx="946531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0" dirty="0"/>
              <a:t>1</a:t>
            </a:r>
            <a:r>
              <a:rPr spc="-195" dirty="0"/>
              <a:t>.</a:t>
            </a:r>
            <a:r>
              <a:rPr spc="-300" dirty="0"/>
              <a:t> </a:t>
            </a:r>
            <a:r>
              <a:rPr spc="-815" dirty="0"/>
              <a:t>I</a:t>
            </a:r>
            <a:r>
              <a:rPr spc="-55" dirty="0"/>
              <a:t>n</a:t>
            </a:r>
            <a:r>
              <a:rPr spc="10" dirty="0"/>
              <a:t>t</a:t>
            </a:r>
            <a:r>
              <a:rPr spc="-65" dirty="0"/>
              <a:t>r</a:t>
            </a:r>
            <a:r>
              <a:rPr spc="40" dirty="0"/>
              <a:t>o</a:t>
            </a:r>
            <a:r>
              <a:rPr spc="75" dirty="0"/>
              <a:t>d</a:t>
            </a:r>
            <a:r>
              <a:rPr spc="-95" dirty="0"/>
              <a:t>u</a:t>
            </a:r>
            <a:r>
              <a:rPr spc="135" dirty="0"/>
              <a:t>c</a:t>
            </a:r>
            <a:r>
              <a:rPr spc="10" dirty="0"/>
              <a:t>t</a:t>
            </a:r>
            <a:r>
              <a:rPr spc="-65" dirty="0"/>
              <a:t>i</a:t>
            </a:r>
            <a:r>
              <a:rPr spc="40" dirty="0"/>
              <a:t>o</a:t>
            </a:r>
            <a:r>
              <a:rPr spc="-50" dirty="0"/>
              <a:t>n</a:t>
            </a:r>
            <a:r>
              <a:rPr spc="-300" dirty="0"/>
              <a:t> </a:t>
            </a:r>
            <a:r>
              <a:rPr spc="-165" dirty="0"/>
              <a:t>a</a:t>
            </a:r>
            <a:r>
              <a:rPr spc="-55" dirty="0"/>
              <a:t>n</a:t>
            </a:r>
            <a:r>
              <a:rPr spc="80" dirty="0"/>
              <a:t>d</a:t>
            </a:r>
            <a:r>
              <a:rPr spc="-300" dirty="0"/>
              <a:t> </a:t>
            </a:r>
            <a:r>
              <a:rPr spc="35" dirty="0"/>
              <a:t>O</a:t>
            </a:r>
            <a:r>
              <a:rPr spc="60" dirty="0"/>
              <a:t>b</a:t>
            </a:r>
            <a:r>
              <a:rPr spc="-380" dirty="0"/>
              <a:t>j</a:t>
            </a:r>
            <a:r>
              <a:rPr spc="-50" dirty="0"/>
              <a:t>e</a:t>
            </a:r>
            <a:r>
              <a:rPr spc="135" dirty="0"/>
              <a:t>c</a:t>
            </a:r>
            <a:r>
              <a:rPr spc="10" dirty="0"/>
              <a:t>t</a:t>
            </a:r>
            <a:r>
              <a:rPr spc="-65" dirty="0"/>
              <a:t>i</a:t>
            </a:r>
            <a:r>
              <a:rPr spc="-5" dirty="0"/>
              <a:t>v</a:t>
            </a:r>
            <a:r>
              <a:rPr spc="-4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657" y="3887914"/>
            <a:ext cx="17434560" cy="365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" marR="5080" indent="-344170">
              <a:lnSpc>
                <a:spcPct val="116199"/>
              </a:lnSpc>
              <a:spcBef>
                <a:spcPts val="100"/>
              </a:spcBef>
              <a:buSzPct val="97014"/>
              <a:buAutoNum type="arabicPeriod"/>
              <a:tabLst>
                <a:tab pos="480695" algn="l"/>
              </a:tabLst>
            </a:pPr>
            <a:r>
              <a:rPr sz="3350" spc="-3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35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-140" dirty="0">
                <a:solidFill>
                  <a:srgbClr val="FFFFFF"/>
                </a:solidFill>
                <a:latin typeface="Verdana"/>
                <a:cs typeface="Verdana"/>
              </a:rPr>
              <a:t>maximize</a:t>
            </a:r>
            <a:r>
              <a:rPr sz="335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-15" dirty="0">
                <a:solidFill>
                  <a:srgbClr val="FFFFFF"/>
                </a:solidFill>
                <a:latin typeface="Verdana"/>
                <a:cs typeface="Verdana"/>
              </a:rPr>
              <a:t>patient</a:t>
            </a:r>
            <a:r>
              <a:rPr sz="335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-20" dirty="0">
                <a:solidFill>
                  <a:srgbClr val="FFFFFF"/>
                </a:solidFill>
                <a:latin typeface="Verdana"/>
                <a:cs typeface="Verdana"/>
              </a:rPr>
              <a:t>outcomes</a:t>
            </a:r>
            <a:r>
              <a:rPr sz="335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-4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35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-35" dirty="0">
                <a:solidFill>
                  <a:srgbClr val="FFFFFF"/>
                </a:solidFill>
                <a:latin typeface="Verdana"/>
                <a:cs typeface="Verdana"/>
              </a:rPr>
              <a:t>decrease</a:t>
            </a:r>
            <a:r>
              <a:rPr sz="335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-35" dirty="0">
                <a:solidFill>
                  <a:srgbClr val="FFFFFF"/>
                </a:solidFill>
                <a:latin typeface="Verdana"/>
                <a:cs typeface="Verdana"/>
              </a:rPr>
              <a:t>response</a:t>
            </a:r>
            <a:r>
              <a:rPr sz="335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-75" dirty="0">
                <a:solidFill>
                  <a:srgbClr val="FFFFFF"/>
                </a:solidFill>
                <a:latin typeface="Verdana"/>
                <a:cs typeface="Verdana"/>
              </a:rPr>
              <a:t>times,the</a:t>
            </a:r>
            <a:r>
              <a:rPr sz="335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-114" dirty="0">
                <a:solidFill>
                  <a:srgbClr val="FFFFFF"/>
                </a:solidFill>
                <a:latin typeface="Verdana"/>
                <a:cs typeface="Verdana"/>
              </a:rPr>
              <a:t>aim</a:t>
            </a:r>
            <a:r>
              <a:rPr sz="335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35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-45" dirty="0">
                <a:solidFill>
                  <a:srgbClr val="FFFFFF"/>
                </a:solidFill>
                <a:latin typeface="Verdana"/>
                <a:cs typeface="Verdana"/>
              </a:rPr>
              <a:t>ambulance </a:t>
            </a:r>
            <a:r>
              <a:rPr sz="3350" spc="-1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-30" dirty="0">
                <a:solidFill>
                  <a:srgbClr val="FFFFFF"/>
                </a:solidFill>
                <a:latin typeface="Verdana"/>
                <a:cs typeface="Verdana"/>
              </a:rPr>
              <a:t>routeoptimization</a:t>
            </a:r>
            <a:r>
              <a:rPr sz="335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-5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35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4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35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30" dirty="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sz="335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35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-40" dirty="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sz="335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335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-30" dirty="0">
                <a:solidFill>
                  <a:srgbClr val="FFFFFF"/>
                </a:solidFill>
                <a:latin typeface="Verdana"/>
                <a:cs typeface="Verdana"/>
              </a:rPr>
              <a:t>paths</a:t>
            </a:r>
            <a:r>
              <a:rPr sz="335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3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335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-75" dirty="0">
                <a:solidFill>
                  <a:srgbClr val="FFFFFF"/>
                </a:solidFill>
                <a:latin typeface="Verdana"/>
                <a:cs typeface="Verdana"/>
              </a:rPr>
              <a:t>emergency</a:t>
            </a:r>
            <a:r>
              <a:rPr sz="335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-60" dirty="0">
                <a:solidFill>
                  <a:srgbClr val="FFFFFF"/>
                </a:solidFill>
                <a:latin typeface="Verdana"/>
                <a:cs typeface="Verdana"/>
              </a:rPr>
              <a:t>vehicles.</a:t>
            </a:r>
            <a:endParaRPr sz="3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4150">
              <a:latin typeface="Verdana"/>
              <a:cs typeface="Verdana"/>
            </a:endParaRPr>
          </a:p>
          <a:p>
            <a:pPr marL="12700" marR="368300">
              <a:lnSpc>
                <a:spcPct val="115799"/>
              </a:lnSpc>
              <a:buSzPct val="97058"/>
              <a:buAutoNum type="arabicPeriod"/>
              <a:tabLst>
                <a:tab pos="364490" algn="l"/>
              </a:tabLst>
            </a:pP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Verdana"/>
                <a:cs typeface="Verdana"/>
              </a:rPr>
              <a:t>carefully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considering</a:t>
            </a:r>
            <a:r>
              <a:rPr sz="34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60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dirty="0">
                <a:solidFill>
                  <a:srgbClr val="FFFFFF"/>
                </a:solidFill>
                <a:latin typeface="Verdana"/>
                <a:cs typeface="Verdana"/>
              </a:rPr>
              <a:t>factors</a:t>
            </a:r>
            <a:r>
              <a:rPr sz="34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9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30" dirty="0">
                <a:solidFill>
                  <a:srgbClr val="FFFFFF"/>
                </a:solidFill>
                <a:latin typeface="Verdana"/>
                <a:cs typeface="Verdana"/>
              </a:rPr>
              <a:t>live</a:t>
            </a:r>
            <a:r>
              <a:rPr sz="34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20" dirty="0">
                <a:solidFill>
                  <a:srgbClr val="FFFFFF"/>
                </a:solidFill>
                <a:latin typeface="Verdana"/>
                <a:cs typeface="Verdana"/>
              </a:rPr>
              <a:t>traffic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65" dirty="0">
                <a:solidFill>
                  <a:srgbClr val="FFFFFF"/>
                </a:solidFill>
                <a:latin typeface="Verdana"/>
                <a:cs typeface="Verdana"/>
              </a:rPr>
              <a:t>situations,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4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Verdana"/>
                <a:cs typeface="Verdana"/>
              </a:rPr>
              <a:t>focus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4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3400" spc="-1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identifying 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quickest and 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3400" spc="10" dirty="0">
                <a:solidFill>
                  <a:srgbClr val="FFFFFF"/>
                </a:solidFill>
                <a:latin typeface="Verdana"/>
                <a:cs typeface="Verdana"/>
              </a:rPr>
              <a:t>direct 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routes </a:t>
            </a:r>
            <a:r>
              <a:rPr sz="3400" spc="4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400" spc="-70" dirty="0">
                <a:solidFill>
                  <a:srgbClr val="FFFFFF"/>
                </a:solidFill>
                <a:latin typeface="Verdana"/>
                <a:cs typeface="Verdana"/>
              </a:rPr>
              <a:t>ensure 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timely </a:t>
            </a:r>
            <a:r>
              <a:rPr sz="3400" spc="-30" dirty="0">
                <a:solidFill>
                  <a:srgbClr val="FFFFFF"/>
                </a:solidFill>
                <a:latin typeface="Verdana"/>
                <a:cs typeface="Verdana"/>
              </a:rPr>
              <a:t>medical </a:t>
            </a:r>
            <a:r>
              <a:rPr sz="3400" spc="-40" dirty="0">
                <a:solidFill>
                  <a:srgbClr val="FFFFFF"/>
                </a:solidFill>
                <a:latin typeface="Verdana"/>
                <a:cs typeface="Verdana"/>
              </a:rPr>
              <a:t>care </a:t>
            </a:r>
            <a:r>
              <a:rPr sz="3400" spc="-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400" spc="-1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delivered</a:t>
            </a:r>
            <a:r>
              <a:rPr sz="34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those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who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10" dirty="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2783" y="994447"/>
            <a:ext cx="608647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100" dirty="0">
                <a:solidFill>
                  <a:srgbClr val="FFFFFF"/>
                </a:solidFill>
                <a:latin typeface="Tahoma"/>
                <a:cs typeface="Tahoma"/>
              </a:rPr>
              <a:t>IMPLEMENTATION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119" y="2701479"/>
            <a:ext cx="16349980" cy="11782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0960" marR="5080" indent="-5128895" algn="just">
              <a:lnSpc>
                <a:spcPct val="115799"/>
              </a:lnSpc>
              <a:spcBef>
                <a:spcPts val="100"/>
              </a:spcBef>
            </a:pPr>
            <a:r>
              <a:rPr sz="3400" spc="-160" dirty="0">
                <a:solidFill>
                  <a:srgbClr val="FFFFFF"/>
                </a:solidFill>
                <a:latin typeface="Verdana"/>
                <a:cs typeface="Verdana"/>
              </a:rPr>
              <a:t>Graph:</a:t>
            </a:r>
            <a:r>
              <a:rPr sz="34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4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60" dirty="0">
                <a:solidFill>
                  <a:srgbClr val="FFFFFF"/>
                </a:solidFill>
                <a:latin typeface="Verdana"/>
                <a:cs typeface="Verdana"/>
              </a:rPr>
              <a:t>Graph</a:t>
            </a:r>
            <a:r>
              <a:rPr sz="34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3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sz="34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represents</a:t>
            </a:r>
            <a:r>
              <a:rPr sz="34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road</a:t>
            </a:r>
            <a:r>
              <a:rPr sz="34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75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34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4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uses</a:t>
            </a:r>
            <a:r>
              <a:rPr sz="34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40" dirty="0">
                <a:solidFill>
                  <a:srgbClr val="FFFFFF"/>
                </a:solidFill>
                <a:latin typeface="Verdana"/>
                <a:cs typeface="Verdana"/>
              </a:rPr>
              <a:t>dictionary-based</a:t>
            </a:r>
            <a:endParaRPr lang="en-IN" sz="3400" spc="-4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5140960" marR="5080" indent="-5128895" algn="just">
              <a:lnSpc>
                <a:spcPct val="115799"/>
              </a:lnSpc>
              <a:spcBef>
                <a:spcPts val="100"/>
              </a:spcBef>
            </a:pPr>
            <a:r>
              <a:rPr sz="3400" spc="-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spc="-265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3400" spc="-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-8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3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0327" y="4396260"/>
            <a:ext cx="9505949" cy="52958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A3AFAF-802B-174E-27F8-BEAD452B4199}"/>
              </a:ext>
            </a:extLst>
          </p:cNvPr>
          <p:cNvSpPr txBox="1"/>
          <p:nvPr/>
        </p:nvSpPr>
        <p:spPr>
          <a:xfrm>
            <a:off x="228600" y="2171700"/>
            <a:ext cx="1805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200" dirty="0">
                <a:solidFill>
                  <a:schemeClr val="bg1"/>
                </a:solidFill>
              </a:rPr>
              <a:t>Priority</a:t>
            </a:r>
            <a:r>
              <a:rPr lang="en-US" sz="3600" spc="-60" dirty="0">
                <a:solidFill>
                  <a:schemeClr val="bg1"/>
                </a:solidFill>
              </a:rPr>
              <a:t> </a:t>
            </a:r>
            <a:r>
              <a:rPr lang="en-US" sz="3600" spc="105" dirty="0">
                <a:solidFill>
                  <a:schemeClr val="bg1"/>
                </a:solidFill>
              </a:rPr>
              <a:t>Queue</a:t>
            </a:r>
            <a:r>
              <a:rPr lang="en-US" sz="3600" spc="-55" dirty="0">
                <a:solidFill>
                  <a:schemeClr val="bg1"/>
                </a:solidFill>
              </a:rPr>
              <a:t> </a:t>
            </a:r>
            <a:r>
              <a:rPr lang="en-US" sz="3600" spc="55" dirty="0">
                <a:solidFill>
                  <a:schemeClr val="bg1"/>
                </a:solidFill>
              </a:rPr>
              <a:t>(Heap):</a:t>
            </a:r>
            <a:r>
              <a:rPr lang="en-US" sz="3600" spc="-60" dirty="0">
                <a:solidFill>
                  <a:schemeClr val="bg1"/>
                </a:solidFill>
              </a:rPr>
              <a:t> </a:t>
            </a:r>
            <a:r>
              <a:rPr lang="en-US" sz="3600" spc="65" dirty="0">
                <a:solidFill>
                  <a:schemeClr val="bg1"/>
                </a:solidFill>
              </a:rPr>
              <a:t>The</a:t>
            </a:r>
            <a:r>
              <a:rPr lang="en-US" sz="3600" spc="-55" dirty="0">
                <a:solidFill>
                  <a:schemeClr val="bg1"/>
                </a:solidFill>
              </a:rPr>
              <a:t> </a:t>
            </a:r>
            <a:r>
              <a:rPr lang="en-US" sz="3600" spc="170" dirty="0" err="1">
                <a:solidFill>
                  <a:schemeClr val="bg1"/>
                </a:solidFill>
              </a:rPr>
              <a:t>heapq</a:t>
            </a:r>
            <a:r>
              <a:rPr lang="en-US" sz="3600" spc="-60" dirty="0">
                <a:solidFill>
                  <a:schemeClr val="bg1"/>
                </a:solidFill>
              </a:rPr>
              <a:t> </a:t>
            </a:r>
            <a:r>
              <a:rPr lang="en-US" sz="3600" spc="210" dirty="0">
                <a:solidFill>
                  <a:schemeClr val="bg1"/>
                </a:solidFill>
              </a:rPr>
              <a:t>module</a:t>
            </a:r>
            <a:r>
              <a:rPr lang="en-US" sz="3600" spc="-60" dirty="0">
                <a:solidFill>
                  <a:schemeClr val="bg1"/>
                </a:solidFill>
              </a:rPr>
              <a:t> </a:t>
            </a:r>
            <a:r>
              <a:rPr lang="en-US" sz="3600" spc="65" dirty="0">
                <a:solidFill>
                  <a:schemeClr val="bg1"/>
                </a:solidFill>
              </a:rPr>
              <a:t>is</a:t>
            </a:r>
            <a:r>
              <a:rPr lang="en-US" sz="3600" spc="-55" dirty="0">
                <a:solidFill>
                  <a:schemeClr val="bg1"/>
                </a:solidFill>
              </a:rPr>
              <a:t> </a:t>
            </a:r>
            <a:r>
              <a:rPr lang="en-US" sz="3600" spc="135" dirty="0">
                <a:solidFill>
                  <a:schemeClr val="bg1"/>
                </a:solidFill>
              </a:rPr>
              <a:t>used</a:t>
            </a:r>
            <a:r>
              <a:rPr lang="en-US" sz="3600" spc="-60" dirty="0">
                <a:solidFill>
                  <a:schemeClr val="bg1"/>
                </a:solidFill>
              </a:rPr>
              <a:t> </a:t>
            </a:r>
            <a:r>
              <a:rPr lang="en-US" sz="3600" spc="320" dirty="0">
                <a:solidFill>
                  <a:schemeClr val="bg1"/>
                </a:solidFill>
              </a:rPr>
              <a:t>to</a:t>
            </a:r>
            <a:r>
              <a:rPr lang="en-US" sz="3600" spc="-55" dirty="0">
                <a:solidFill>
                  <a:schemeClr val="bg1"/>
                </a:solidFill>
              </a:rPr>
              <a:t> </a:t>
            </a:r>
            <a:r>
              <a:rPr lang="en-US" sz="3600" spc="220" dirty="0">
                <a:solidFill>
                  <a:schemeClr val="bg1"/>
                </a:solidFill>
              </a:rPr>
              <a:t>implement</a:t>
            </a:r>
            <a:r>
              <a:rPr lang="en-US" sz="3600" spc="-60" dirty="0">
                <a:solidFill>
                  <a:schemeClr val="bg1"/>
                </a:solidFill>
              </a:rPr>
              <a:t> </a:t>
            </a:r>
            <a:r>
              <a:rPr lang="en-US" sz="3600" spc="235" dirty="0">
                <a:solidFill>
                  <a:schemeClr val="bg1"/>
                </a:solidFill>
              </a:rPr>
              <a:t>the</a:t>
            </a:r>
            <a:r>
              <a:rPr lang="en-US" sz="3600" spc="-55" dirty="0">
                <a:solidFill>
                  <a:schemeClr val="bg1"/>
                </a:solidFill>
              </a:rPr>
              <a:t> </a:t>
            </a:r>
            <a:r>
              <a:rPr lang="en-US" sz="3600" spc="200" dirty="0">
                <a:solidFill>
                  <a:schemeClr val="bg1"/>
                </a:solidFill>
              </a:rPr>
              <a:t>Priority</a:t>
            </a:r>
            <a:r>
              <a:rPr lang="en-US" sz="3600" spc="-60" dirty="0">
                <a:solidFill>
                  <a:schemeClr val="bg1"/>
                </a:solidFill>
              </a:rPr>
              <a:t> </a:t>
            </a:r>
            <a:r>
              <a:rPr lang="en-US" sz="3600" spc="105" dirty="0">
                <a:solidFill>
                  <a:schemeClr val="bg1"/>
                </a:solidFill>
              </a:rPr>
              <a:t>Queue</a:t>
            </a:r>
            <a:r>
              <a:rPr lang="en-US" sz="3600" spc="-55" dirty="0">
                <a:solidFill>
                  <a:schemeClr val="bg1"/>
                </a:solidFill>
              </a:rPr>
              <a:t> </a:t>
            </a:r>
            <a:r>
              <a:rPr lang="en-US" sz="3600" spc="185" dirty="0">
                <a:solidFill>
                  <a:schemeClr val="bg1"/>
                </a:solidFill>
              </a:rPr>
              <a:t>data</a:t>
            </a:r>
            <a:br>
              <a:rPr lang="en-US" sz="3600" spc="185" dirty="0">
                <a:solidFill>
                  <a:schemeClr val="bg1"/>
                </a:solidFill>
              </a:rPr>
            </a:br>
            <a:r>
              <a:rPr lang="en-US" sz="3600" spc="225" dirty="0">
                <a:solidFill>
                  <a:schemeClr val="bg1"/>
                </a:solidFill>
              </a:rPr>
              <a:t>structure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7C6D7-6778-AA2D-926A-7BD5D70DB2BA}"/>
              </a:ext>
            </a:extLst>
          </p:cNvPr>
          <p:cNvSpPr txBox="1"/>
          <p:nvPr/>
        </p:nvSpPr>
        <p:spPr>
          <a:xfrm>
            <a:off x="381000" y="5448300"/>
            <a:ext cx="1760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list:</a:t>
            </a:r>
            <a:r>
              <a:rPr lang="en-US" sz="3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lang="en-US" sz="3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6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list,</a:t>
            </a:r>
            <a:r>
              <a:rPr lang="en-US" sz="3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6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defined</a:t>
            </a:r>
            <a:r>
              <a:rPr lang="en-US" sz="3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6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within</a:t>
            </a:r>
            <a:r>
              <a:rPr lang="en-US" sz="3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6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lang="en-US" sz="3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6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Graph</a:t>
            </a:r>
            <a:r>
              <a:rPr lang="en-US" sz="3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class,</a:t>
            </a:r>
            <a:r>
              <a:rPr lang="en-US" sz="3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6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lang="en-US" sz="3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6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lang="en-US" sz="3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60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lang="en-US" sz="3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6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store</a:t>
            </a:r>
            <a:r>
              <a:rPr lang="en-US" sz="3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6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information</a:t>
            </a:r>
            <a:r>
              <a:rPr lang="en-US" sz="3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6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about</a:t>
            </a:r>
            <a:r>
              <a:rPr lang="en-US" sz="3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6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each </a:t>
            </a:r>
            <a:r>
              <a:rPr lang="en-US" sz="3600" spc="-8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6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node</a:t>
            </a:r>
            <a:r>
              <a:rPr lang="en-US" sz="36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6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lang="en-US" sz="36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6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lang="en-US" sz="36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6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graph</a:t>
            </a:r>
            <a:endParaRPr lang="en-US" sz="3600" dirty="0">
              <a:latin typeface="Microsoft Sans Serif"/>
              <a:cs typeface="Microsoft Sans Serif"/>
            </a:endParaRPr>
          </a:p>
          <a:p>
            <a:endParaRPr lang="en-IN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6224" y="994442"/>
            <a:ext cx="71215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</a:t>
            </a:r>
            <a:r>
              <a:rPr spc="-65" dirty="0"/>
              <a:t>r</a:t>
            </a:r>
            <a:r>
              <a:rPr spc="-165" dirty="0"/>
              <a:t>a</a:t>
            </a:r>
            <a:r>
              <a:rPr spc="135" dirty="0"/>
              <a:t>c</a:t>
            </a:r>
            <a:r>
              <a:rPr spc="10" dirty="0"/>
              <a:t>t</a:t>
            </a:r>
            <a:r>
              <a:rPr spc="-65" dirty="0"/>
              <a:t>i</a:t>
            </a:r>
            <a:r>
              <a:rPr spc="135" dirty="0"/>
              <a:t>c</a:t>
            </a:r>
            <a:r>
              <a:rPr spc="-165" dirty="0"/>
              <a:t>a</a:t>
            </a:r>
            <a:r>
              <a:rPr spc="40" dirty="0"/>
              <a:t>l</a:t>
            </a:r>
            <a:r>
              <a:rPr spc="-300" dirty="0"/>
              <a:t> </a:t>
            </a:r>
            <a:r>
              <a:rPr spc="50" dirty="0"/>
              <a:t>A</a:t>
            </a:r>
            <a:r>
              <a:rPr spc="75" dirty="0"/>
              <a:t>pp</a:t>
            </a:r>
            <a:r>
              <a:rPr spc="40" dirty="0"/>
              <a:t>l</a:t>
            </a:r>
            <a:r>
              <a:rPr spc="-65" dirty="0"/>
              <a:t>i</a:t>
            </a:r>
            <a:r>
              <a:rPr spc="135" dirty="0"/>
              <a:t>c</a:t>
            </a:r>
            <a:r>
              <a:rPr spc="-165" dirty="0"/>
              <a:t>a</a:t>
            </a:r>
            <a:r>
              <a:rPr spc="10" dirty="0"/>
              <a:t>t</a:t>
            </a:r>
            <a:r>
              <a:rPr spc="-65" dirty="0"/>
              <a:t>i</a:t>
            </a:r>
            <a:r>
              <a:rPr spc="40" dirty="0"/>
              <a:t>o</a:t>
            </a:r>
            <a:r>
              <a:rPr spc="-55" dirty="0"/>
              <a:t>n</a:t>
            </a:r>
            <a:r>
              <a:rPr spc="-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8424" y="2300794"/>
            <a:ext cx="11035030" cy="551370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97230" indent="-685165">
              <a:lnSpc>
                <a:spcPct val="100000"/>
              </a:lnSpc>
              <a:spcBef>
                <a:spcPts val="1115"/>
              </a:spcBef>
              <a:buAutoNum type="arabicPeriod"/>
              <a:tabLst>
                <a:tab pos="697865" algn="l"/>
              </a:tabLst>
            </a:pPr>
            <a:r>
              <a:rPr sz="51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Emergency</a:t>
            </a:r>
            <a:r>
              <a:rPr sz="515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15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Medical</a:t>
            </a:r>
            <a:r>
              <a:rPr sz="515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1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Services</a:t>
            </a:r>
            <a:endParaRPr sz="5150">
              <a:latin typeface="Microsoft Sans Serif"/>
              <a:cs typeface="Microsoft Sans Serif"/>
            </a:endParaRPr>
          </a:p>
          <a:p>
            <a:pPr marL="708025" indent="-695960">
              <a:lnSpc>
                <a:spcPct val="100000"/>
              </a:lnSpc>
              <a:spcBef>
                <a:spcPts val="1019"/>
              </a:spcBef>
              <a:buAutoNum type="arabicPeriod"/>
              <a:tabLst>
                <a:tab pos="708660" algn="l"/>
              </a:tabLst>
            </a:pPr>
            <a:r>
              <a:rPr sz="51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Disaster</a:t>
            </a:r>
            <a:r>
              <a:rPr sz="515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150" spc="245" dirty="0">
                <a:solidFill>
                  <a:srgbClr val="FFFFFF"/>
                </a:solidFill>
                <a:latin typeface="Microsoft Sans Serif"/>
                <a:cs typeface="Microsoft Sans Serif"/>
              </a:rPr>
              <a:t>Management</a:t>
            </a:r>
            <a:endParaRPr sz="5150">
              <a:latin typeface="Microsoft Sans Serif"/>
              <a:cs typeface="Microsoft Sans Serif"/>
            </a:endParaRPr>
          </a:p>
          <a:p>
            <a:pPr marL="728345" indent="-716280">
              <a:lnSpc>
                <a:spcPct val="100000"/>
              </a:lnSpc>
              <a:spcBef>
                <a:spcPts val="1019"/>
              </a:spcBef>
              <a:buAutoNum type="arabicPeriod"/>
              <a:tabLst>
                <a:tab pos="728980" algn="l"/>
              </a:tabLst>
            </a:pPr>
            <a:r>
              <a:rPr sz="51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Healthcare</a:t>
            </a:r>
            <a:r>
              <a:rPr sz="515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1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Facility</a:t>
            </a:r>
            <a:r>
              <a:rPr sz="515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15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Coordination</a:t>
            </a:r>
            <a:endParaRPr sz="5150">
              <a:latin typeface="Microsoft Sans Serif"/>
              <a:cs typeface="Microsoft Sans Serif"/>
            </a:endParaRPr>
          </a:p>
          <a:p>
            <a:pPr marL="744855" indent="-732790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745490" algn="l"/>
              </a:tabLst>
            </a:pPr>
            <a:r>
              <a:rPr sz="51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Logistics</a:t>
            </a:r>
            <a:r>
              <a:rPr sz="515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15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515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15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Delivery</a:t>
            </a:r>
            <a:r>
              <a:rPr sz="515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1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Services</a:t>
            </a:r>
            <a:endParaRPr sz="5150">
              <a:latin typeface="Microsoft Sans Serif"/>
              <a:cs typeface="Microsoft Sans Serif"/>
            </a:endParaRPr>
          </a:p>
          <a:p>
            <a:pPr marL="735965" indent="-723900">
              <a:lnSpc>
                <a:spcPct val="100000"/>
              </a:lnSpc>
              <a:spcBef>
                <a:spcPts val="1019"/>
              </a:spcBef>
              <a:buAutoNum type="arabicPeriod"/>
              <a:tabLst>
                <a:tab pos="736600" algn="l"/>
              </a:tabLst>
            </a:pPr>
            <a:r>
              <a:rPr sz="51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Public</a:t>
            </a:r>
            <a:r>
              <a:rPr sz="515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15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Transportation</a:t>
            </a:r>
            <a:endParaRPr sz="5150">
              <a:latin typeface="Microsoft Sans Serif"/>
              <a:cs typeface="Microsoft Sans Serif"/>
            </a:endParaRPr>
          </a:p>
          <a:p>
            <a:pPr marL="770255" indent="-758190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770890" algn="l"/>
              </a:tabLst>
            </a:pPr>
            <a:r>
              <a:rPr sz="51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Ride-Sharing</a:t>
            </a:r>
            <a:r>
              <a:rPr sz="515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15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515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1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Taxi</a:t>
            </a:r>
            <a:r>
              <a:rPr sz="515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1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Services</a:t>
            </a:r>
            <a:endParaRPr sz="5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446" y="2502222"/>
            <a:ext cx="15206980" cy="5074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799"/>
              </a:lnSpc>
              <a:spcBef>
                <a:spcPts val="95"/>
              </a:spcBef>
            </a:pPr>
            <a:r>
              <a:rPr sz="405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40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summary, </a:t>
            </a:r>
            <a:r>
              <a:rPr sz="405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405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hybrid </a:t>
            </a:r>
            <a:r>
              <a:rPr sz="40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 </a:t>
            </a:r>
            <a:r>
              <a:rPr sz="405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structure </a:t>
            </a:r>
            <a:r>
              <a:rPr sz="40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used </a:t>
            </a:r>
            <a:r>
              <a:rPr sz="40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sz="405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route </a:t>
            </a:r>
            <a:r>
              <a:rPr sz="405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optimization </a:t>
            </a:r>
            <a:r>
              <a:rPr sz="4050" spc="35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40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rescue </a:t>
            </a:r>
            <a:r>
              <a:rPr sz="40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routes </a:t>
            </a:r>
            <a:r>
              <a:rPr sz="40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has </a:t>
            </a:r>
            <a:r>
              <a:rPr sz="4050" spc="245" dirty="0">
                <a:solidFill>
                  <a:srgbClr val="FFFFFF"/>
                </a:solidFill>
                <a:latin typeface="Microsoft Sans Serif"/>
                <a:cs typeface="Microsoft Sans Serif"/>
              </a:rPr>
              <a:t>practical </a:t>
            </a:r>
            <a:r>
              <a:rPr sz="405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applications </a:t>
            </a:r>
            <a:r>
              <a:rPr sz="405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405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emergency</a:t>
            </a:r>
            <a:r>
              <a:rPr sz="40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services,</a:t>
            </a:r>
            <a:r>
              <a:rPr sz="40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disaster</a:t>
            </a:r>
            <a:r>
              <a:rPr sz="40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management,</a:t>
            </a:r>
            <a:r>
              <a:rPr sz="40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5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medical</a:t>
            </a:r>
            <a:r>
              <a:rPr sz="40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logistics, </a:t>
            </a:r>
            <a:r>
              <a:rPr sz="4050" spc="-10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5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public</a:t>
            </a:r>
            <a:r>
              <a:rPr sz="405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5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transportation,</a:t>
            </a:r>
            <a:r>
              <a:rPr sz="405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5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405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transportation-based</a:t>
            </a:r>
            <a:r>
              <a:rPr sz="405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services.</a:t>
            </a:r>
            <a:r>
              <a:rPr sz="405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By </a:t>
            </a:r>
            <a:r>
              <a:rPr sz="4050" spc="-10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leveraging </a:t>
            </a:r>
            <a:r>
              <a:rPr sz="40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these </a:t>
            </a:r>
            <a:r>
              <a:rPr sz="40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 </a:t>
            </a:r>
            <a:r>
              <a:rPr sz="40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structures, </a:t>
            </a:r>
            <a:r>
              <a:rPr sz="40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organizations </a:t>
            </a:r>
            <a:r>
              <a:rPr sz="40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can </a:t>
            </a:r>
            <a:r>
              <a:rPr sz="40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increase </a:t>
            </a:r>
            <a:r>
              <a:rPr sz="4050" spc="-10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5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efficiency, </a:t>
            </a:r>
            <a:r>
              <a:rPr sz="40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reduce </a:t>
            </a:r>
            <a:r>
              <a:rPr sz="40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response </a:t>
            </a:r>
            <a:r>
              <a:rPr sz="405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time, </a:t>
            </a:r>
            <a:r>
              <a:rPr sz="405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405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improve </a:t>
            </a:r>
            <a:r>
              <a:rPr sz="40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resource </a:t>
            </a:r>
            <a:r>
              <a:rPr sz="40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allocation</a:t>
            </a:r>
            <a:r>
              <a:rPr sz="405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5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405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5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their</a:t>
            </a:r>
            <a:r>
              <a:rPr sz="405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5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respective</a:t>
            </a:r>
            <a:r>
              <a:rPr sz="405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areas.</a:t>
            </a:r>
            <a:endParaRPr sz="40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718" y="990041"/>
            <a:ext cx="11562715" cy="979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250" spc="-90" dirty="0"/>
              <a:t>4</a:t>
            </a:r>
            <a:r>
              <a:rPr sz="6250" spc="-229" dirty="0"/>
              <a:t>.</a:t>
            </a:r>
            <a:r>
              <a:rPr sz="6250" spc="-355" dirty="0"/>
              <a:t> </a:t>
            </a:r>
            <a:r>
              <a:rPr sz="6250" spc="-130" dirty="0"/>
              <a:t>T</a:t>
            </a:r>
            <a:r>
              <a:rPr sz="6250" spc="-70" dirty="0"/>
              <a:t>i</a:t>
            </a:r>
            <a:r>
              <a:rPr sz="6250" spc="-135" dirty="0"/>
              <a:t>m</a:t>
            </a:r>
            <a:r>
              <a:rPr sz="6250" spc="-50" dirty="0"/>
              <a:t>e</a:t>
            </a:r>
            <a:r>
              <a:rPr sz="6250" spc="-355" dirty="0"/>
              <a:t> </a:t>
            </a:r>
            <a:r>
              <a:rPr sz="6250" spc="-195" dirty="0"/>
              <a:t>a</a:t>
            </a:r>
            <a:r>
              <a:rPr sz="6250" spc="-60" dirty="0"/>
              <a:t>n</a:t>
            </a:r>
            <a:r>
              <a:rPr sz="6250" spc="105" dirty="0"/>
              <a:t>d</a:t>
            </a:r>
            <a:r>
              <a:rPr sz="6250" spc="-355" dirty="0"/>
              <a:t> </a:t>
            </a:r>
            <a:r>
              <a:rPr sz="6250" spc="-125" dirty="0"/>
              <a:t>S</a:t>
            </a:r>
            <a:r>
              <a:rPr sz="6250" spc="100" dirty="0"/>
              <a:t>p</a:t>
            </a:r>
            <a:r>
              <a:rPr sz="6250" spc="-195" dirty="0"/>
              <a:t>a</a:t>
            </a:r>
            <a:r>
              <a:rPr sz="6250" spc="175" dirty="0"/>
              <a:t>c</a:t>
            </a:r>
            <a:r>
              <a:rPr sz="6250" spc="-50" dirty="0"/>
              <a:t>e</a:t>
            </a:r>
            <a:r>
              <a:rPr sz="6250" spc="-355" dirty="0"/>
              <a:t> </a:t>
            </a:r>
            <a:r>
              <a:rPr sz="6250" spc="175" dirty="0"/>
              <a:t>c</a:t>
            </a:r>
            <a:r>
              <a:rPr sz="6250" spc="55" dirty="0"/>
              <a:t>o</a:t>
            </a:r>
            <a:r>
              <a:rPr sz="6250" spc="-135" dirty="0"/>
              <a:t>m</a:t>
            </a:r>
            <a:r>
              <a:rPr sz="6250" spc="100" dirty="0"/>
              <a:t>p</a:t>
            </a:r>
            <a:r>
              <a:rPr sz="6250" spc="45" dirty="0"/>
              <a:t>l</a:t>
            </a:r>
            <a:r>
              <a:rPr sz="6250" spc="-55" dirty="0"/>
              <a:t>e</a:t>
            </a:r>
            <a:r>
              <a:rPr sz="6250" spc="-540" dirty="0"/>
              <a:t>x</a:t>
            </a:r>
            <a:r>
              <a:rPr sz="6250" spc="-75" dirty="0"/>
              <a:t>i</a:t>
            </a:r>
            <a:r>
              <a:rPr sz="6250" spc="15" dirty="0"/>
              <a:t>t</a:t>
            </a:r>
            <a:r>
              <a:rPr sz="6250" spc="20" dirty="0"/>
              <a:t>y</a:t>
            </a:r>
            <a:endParaRPr sz="6250"/>
          </a:p>
        </p:txBody>
      </p:sp>
      <p:sp>
        <p:nvSpPr>
          <p:cNvPr id="3" name="object 3"/>
          <p:cNvSpPr txBox="1"/>
          <p:nvPr/>
        </p:nvSpPr>
        <p:spPr>
          <a:xfrm>
            <a:off x="1604563" y="2128758"/>
            <a:ext cx="14628494" cy="6985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85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endParaRPr sz="5200" dirty="0">
              <a:latin typeface="Tahoma"/>
              <a:cs typeface="Tahoma"/>
            </a:endParaRPr>
          </a:p>
          <a:p>
            <a:pPr marL="584200" indent="-449580" algn="just">
              <a:lnSpc>
                <a:spcPct val="100000"/>
              </a:lnSpc>
              <a:spcBef>
                <a:spcPts val="3800"/>
              </a:spcBef>
              <a:buAutoNum type="arabicPeriod"/>
              <a:tabLst>
                <a:tab pos="584835" algn="l"/>
              </a:tabLst>
            </a:pPr>
            <a:r>
              <a:rPr sz="3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Dijkstra's</a:t>
            </a:r>
            <a:r>
              <a:rPr sz="3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Algorithm:</a:t>
            </a:r>
            <a:endParaRPr sz="3400" dirty="0">
              <a:latin typeface="Microsoft Sans Serif"/>
              <a:cs typeface="Microsoft Sans Serif"/>
            </a:endParaRPr>
          </a:p>
          <a:p>
            <a:pPr marL="241300" algn="just">
              <a:lnSpc>
                <a:spcPct val="100000"/>
              </a:lnSpc>
              <a:spcBef>
                <a:spcPts val="645"/>
              </a:spcBef>
            </a:pPr>
            <a:r>
              <a:rPr sz="3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overall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complexity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Dijkstra's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algorithm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O((V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E)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log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V).</a:t>
            </a:r>
            <a:endParaRPr sz="3400" dirty="0">
              <a:latin typeface="Microsoft Sans Serif"/>
              <a:cs typeface="Microsoft Sans Serif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4100" dirty="0">
              <a:latin typeface="Microsoft Sans Serif"/>
              <a:cs typeface="Microsoft Sans Serif"/>
            </a:endParaRPr>
          </a:p>
          <a:p>
            <a:pPr marL="591820" indent="-457200" algn="just">
              <a:lnSpc>
                <a:spcPct val="100000"/>
              </a:lnSpc>
              <a:buAutoNum type="arabicPeriod" startAt="2"/>
              <a:tabLst>
                <a:tab pos="592455" algn="l"/>
              </a:tabLst>
            </a:pP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Adding</a:t>
            </a:r>
            <a:r>
              <a:rPr sz="3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Node:</a:t>
            </a:r>
            <a:endParaRPr sz="3400" dirty="0">
              <a:latin typeface="Microsoft Sans Serif"/>
              <a:cs typeface="Microsoft Sans Serif"/>
            </a:endParaRPr>
          </a:p>
          <a:p>
            <a:pPr marL="135255" marR="5080" indent="211454" algn="just">
              <a:lnSpc>
                <a:spcPct val="115799"/>
              </a:lnSpc>
            </a:pPr>
            <a:r>
              <a:rPr sz="3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Adding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node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graph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complexity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O(1)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because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90" dirty="0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sz="3400" spc="-8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involves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adding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entry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hash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table.</a:t>
            </a:r>
            <a:endParaRPr sz="3400" dirty="0">
              <a:latin typeface="Microsoft Sans Serif"/>
              <a:cs typeface="Microsoft Sans Serif"/>
            </a:endParaRPr>
          </a:p>
          <a:p>
            <a:pPr algn="just">
              <a:lnSpc>
                <a:spcPct val="100000"/>
              </a:lnSpc>
            </a:pPr>
            <a:endParaRPr sz="3750" dirty="0">
              <a:latin typeface="Microsoft Sans Serif"/>
              <a:cs typeface="Microsoft Sans Serif"/>
            </a:endParaRPr>
          </a:p>
          <a:p>
            <a:pPr marL="12700" algn="just">
              <a:lnSpc>
                <a:spcPct val="100000"/>
              </a:lnSpc>
            </a:pPr>
            <a:r>
              <a:rPr sz="3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3.</a:t>
            </a:r>
            <a:r>
              <a:rPr sz="3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Adding</a:t>
            </a:r>
            <a:r>
              <a:rPr sz="3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3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Edge:</a:t>
            </a:r>
            <a:endParaRPr sz="3400" dirty="0">
              <a:latin typeface="Microsoft Sans Serif"/>
              <a:cs typeface="Microsoft Sans Serif"/>
            </a:endParaRPr>
          </a:p>
          <a:p>
            <a:pPr marL="12700" marR="622300" indent="211454" algn="just">
              <a:lnSpc>
                <a:spcPct val="115799"/>
              </a:lnSpc>
            </a:pPr>
            <a:r>
              <a:rPr sz="3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Adding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edge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two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nodes</a:t>
            </a:r>
            <a:r>
              <a:rPr sz="3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complexity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O(1) </a:t>
            </a:r>
            <a:r>
              <a:rPr sz="3400" spc="-8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because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9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involves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updating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adjacency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hash</a:t>
            </a:r>
            <a:r>
              <a:rPr sz="3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table.</a:t>
            </a:r>
            <a:endParaRPr sz="3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528</Words>
  <Application>Microsoft Office PowerPoint</Application>
  <PresentationFormat>Custom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Lucida Sans Unicode</vt:lpstr>
      <vt:lpstr>Microsoft Sans Serif</vt:lpstr>
      <vt:lpstr>Tahoma</vt:lpstr>
      <vt:lpstr>Trebuchet MS</vt:lpstr>
      <vt:lpstr>Verdana</vt:lpstr>
      <vt:lpstr>Office Theme</vt:lpstr>
      <vt:lpstr>ROUTE OPTIMIZATION FOR  AMBULANCE</vt:lpstr>
      <vt:lpstr>TABLE OF CONTENTS</vt:lpstr>
      <vt:lpstr>PowerPoint Presentation</vt:lpstr>
      <vt:lpstr>1. Introduction and Objective</vt:lpstr>
      <vt:lpstr>PowerPoint Presentation</vt:lpstr>
      <vt:lpstr>PowerPoint Presentation</vt:lpstr>
      <vt:lpstr>Practical Applications</vt:lpstr>
      <vt:lpstr>PowerPoint Presentation</vt:lpstr>
      <vt:lpstr>4. Time and Space complexity</vt:lpstr>
      <vt:lpstr>PowerPoint Presentation</vt:lpstr>
      <vt:lpstr>space</vt:lpstr>
      <vt:lpstr>5. Experimental Evaluation  and Result</vt:lpstr>
      <vt:lpstr>6.CONCLUSION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Business Presentation in Dark Blue Pink Abstract Tech Style</dc:title>
  <dc:creator>Lokesh Chandra</dc:creator>
  <cp:keywords>DAFmPSeY9Ws,BAFJG62avzc</cp:keywords>
  <cp:lastModifiedBy>Lokesh Battula</cp:lastModifiedBy>
  <cp:revision>1</cp:revision>
  <dcterms:created xsi:type="dcterms:W3CDTF">2023-06-20T14:43:09Z</dcterms:created>
  <dcterms:modified xsi:type="dcterms:W3CDTF">2023-06-20T14:49:13Z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2023-06-19T00:00:00Z</vt:filetime>
  </property>
  <property fmtid="{D5CDD505-2E9C-101B-9397-08002B2CF9AE}" pid="3" name="Creator">
    <vt:lpwstr>Canva</vt:lpwstr>
  </property>
  <property fmtid="{D5CDD505-2E9C-101B-9397-08002B2CF9AE}" pid="4" name="LastSaved">
    <vt:filetime>2023-06-20T00:00:00Z</vt:filetime>
  </property>
</Properties>
</file>