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Merriweather" panose="00000500000000000000" pitchFamily="2" charset="0"/>
      <p:regular r:id="rId16"/>
      <p:bold r:id="rId17"/>
      <p:italic r:id="rId18"/>
      <p:boldItalic r:id="rId19"/>
    </p:embeddedFont>
    <p:embeddedFont>
      <p:font typeface="Roboto" panose="02000000000000000000" pitchFamily="2" charset="0"/>
      <p:regular r:id="rId20"/>
      <p:bold r:id="rId21"/>
      <p:italic r:id="rId22"/>
      <p:boldItalic r:id="rId23"/>
    </p:embeddedFont>
    <p:embeddedFont>
      <p:font typeface="Roboto Slab" pitchFamily="2" charset="0"/>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12"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nesh Kyanam" userId="b5f60a670e620240" providerId="LiveId" clId="{739CE35F-22E7-4742-8C12-1B148D978F80}"/>
    <pc:docChg chg="modSld">
      <pc:chgData name="Dinesh Kyanam" userId="b5f60a670e620240" providerId="LiveId" clId="{739CE35F-22E7-4742-8C12-1B148D978F80}" dt="2024-04-15T04:43:31.532" v="104"/>
      <pc:docMkLst>
        <pc:docMk/>
      </pc:docMkLst>
      <pc:sldChg chg="modSp mod">
        <pc:chgData name="Dinesh Kyanam" userId="b5f60a670e620240" providerId="LiveId" clId="{739CE35F-22E7-4742-8C12-1B148D978F80}" dt="2024-04-15T04:42:46.704" v="73" actId="20577"/>
        <pc:sldMkLst>
          <pc:docMk/>
          <pc:sldMk cId="0" sldId="257"/>
        </pc:sldMkLst>
        <pc:spChg chg="mod">
          <ac:chgData name="Dinesh Kyanam" userId="b5f60a670e620240" providerId="LiveId" clId="{739CE35F-22E7-4742-8C12-1B148D978F80}" dt="2024-04-15T04:42:46.704" v="73" actId="20577"/>
          <ac:spMkLst>
            <pc:docMk/>
            <pc:sldMk cId="0" sldId="257"/>
            <ac:spMk id="70" creationId="{00000000-0000-0000-0000-000000000000}"/>
          </ac:spMkLst>
        </pc:spChg>
      </pc:sldChg>
      <pc:sldChg chg="modSp mod">
        <pc:chgData name="Dinesh Kyanam" userId="b5f60a670e620240" providerId="LiveId" clId="{739CE35F-22E7-4742-8C12-1B148D978F80}" dt="2024-04-15T04:43:31.532" v="104"/>
        <pc:sldMkLst>
          <pc:docMk/>
          <pc:sldMk cId="0" sldId="258"/>
        </pc:sldMkLst>
        <pc:spChg chg="mod">
          <ac:chgData name="Dinesh Kyanam" userId="b5f60a670e620240" providerId="LiveId" clId="{739CE35F-22E7-4742-8C12-1B148D978F80}" dt="2024-04-15T04:43:31.532" v="104"/>
          <ac:spMkLst>
            <pc:docMk/>
            <pc:sldMk cId="0" sldId="258"/>
            <ac:spMk id="7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6e70a93f24_0_1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6e70a93f24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6e70a93f24_0_1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6e70a93f24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6e70a93f24_0_1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6e70a93f24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6e70a93f24_0_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6e70a93f24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6e70a93f24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6e70a93f24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6e70a93f24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6e70a93f24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6e70a93f24_0_1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6e70a93f24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6e70a93f24_0_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6e70a93f24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6e70a93f24_0_1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6e70a93f24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6e70a93f24_0_1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6e70a93f24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6e70a93f24_0_1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6e70a93f24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6e70a93f24_0_1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6e70a93f24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680300" y="966375"/>
            <a:ext cx="6705300" cy="1680000"/>
          </a:xfrm>
          <a:prstGeom prst="rect">
            <a:avLst/>
          </a:prstGeom>
          <a:ln>
            <a:noFill/>
          </a:ln>
        </p:spPr>
        <p:txBody>
          <a:bodyPr spcFirstLastPara="1" wrap="square" lIns="91425" tIns="91425" rIns="91425" bIns="91425" anchor="b" anchorCtr="0">
            <a:noAutofit/>
          </a:bodyPr>
          <a:lstStyle/>
          <a:p>
            <a:pPr marL="0" marR="504190" lvl="0" indent="0" algn="ctr" rtl="0">
              <a:lnSpc>
                <a:spcPct val="107916"/>
              </a:lnSpc>
              <a:spcBef>
                <a:spcPts val="0"/>
              </a:spcBef>
              <a:spcAft>
                <a:spcPts val="395"/>
              </a:spcAft>
              <a:buNone/>
            </a:pPr>
            <a:r>
              <a:rPr lang="en" sz="3200" b="1"/>
              <a:t>Revolutionary AI-powered Analytics for Uncovering Optimal Business Locations</a:t>
            </a:r>
            <a:endParaRPr sz="3200"/>
          </a:p>
        </p:txBody>
      </p:sp>
      <p:sp>
        <p:nvSpPr>
          <p:cNvPr id="64" name="Google Shape;64;p13"/>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Final Presentation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2"/>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Results</a:t>
            </a:r>
            <a:endParaRPr/>
          </a:p>
        </p:txBody>
      </p:sp>
      <p:pic>
        <p:nvPicPr>
          <p:cNvPr id="119" name="Google Shape;119;p22"/>
          <p:cNvPicPr preferRelativeResize="0"/>
          <p:nvPr/>
        </p:nvPicPr>
        <p:blipFill>
          <a:blip r:embed="rId3">
            <a:alphaModFix/>
          </a:blip>
          <a:stretch>
            <a:fillRect/>
          </a:stretch>
        </p:blipFill>
        <p:spPr>
          <a:xfrm>
            <a:off x="1093300" y="1776425"/>
            <a:ext cx="3209925" cy="1714500"/>
          </a:xfrm>
          <a:prstGeom prst="rect">
            <a:avLst/>
          </a:prstGeom>
          <a:noFill/>
          <a:ln>
            <a:noFill/>
          </a:ln>
        </p:spPr>
      </p:pic>
      <p:pic>
        <p:nvPicPr>
          <p:cNvPr id="120" name="Google Shape;120;p22"/>
          <p:cNvPicPr preferRelativeResize="0"/>
          <p:nvPr/>
        </p:nvPicPr>
        <p:blipFill>
          <a:blip r:embed="rId4">
            <a:alphaModFix/>
          </a:blip>
          <a:stretch>
            <a:fillRect/>
          </a:stretch>
        </p:blipFill>
        <p:spPr>
          <a:xfrm>
            <a:off x="4740400" y="1799626"/>
            <a:ext cx="3209925" cy="1668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Results</a:t>
            </a:r>
            <a:endParaRPr/>
          </a:p>
        </p:txBody>
      </p:sp>
      <p:pic>
        <p:nvPicPr>
          <p:cNvPr id="126" name="Google Shape;126;p23"/>
          <p:cNvPicPr preferRelativeResize="0"/>
          <p:nvPr/>
        </p:nvPicPr>
        <p:blipFill rotWithShape="1">
          <a:blip r:embed="rId3">
            <a:alphaModFix/>
          </a:blip>
          <a:srcRect t="2296"/>
          <a:stretch/>
        </p:blipFill>
        <p:spPr>
          <a:xfrm>
            <a:off x="914075" y="1702625"/>
            <a:ext cx="3209925" cy="2019300"/>
          </a:xfrm>
          <a:prstGeom prst="rect">
            <a:avLst/>
          </a:prstGeom>
          <a:noFill/>
          <a:ln>
            <a:noFill/>
          </a:ln>
        </p:spPr>
      </p:pic>
      <p:pic>
        <p:nvPicPr>
          <p:cNvPr id="127" name="Google Shape;127;p23"/>
          <p:cNvPicPr preferRelativeResize="0"/>
          <p:nvPr/>
        </p:nvPicPr>
        <p:blipFill>
          <a:blip r:embed="rId4">
            <a:alphaModFix/>
          </a:blip>
          <a:stretch>
            <a:fillRect/>
          </a:stretch>
        </p:blipFill>
        <p:spPr>
          <a:xfrm>
            <a:off x="4935500" y="1564550"/>
            <a:ext cx="3113076" cy="2295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2800">
                <a:latin typeface="Merriweather"/>
                <a:ea typeface="Merriweather"/>
                <a:cs typeface="Merriweather"/>
                <a:sym typeface="Merriweather"/>
              </a:rPr>
              <a:t>References</a:t>
            </a:r>
            <a:endParaRPr/>
          </a:p>
        </p:txBody>
      </p:sp>
      <p:sp>
        <p:nvSpPr>
          <p:cNvPr id="133" name="Google Shape;133;p2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marR="70485" lvl="0" indent="0" algn="just" rtl="0">
              <a:lnSpc>
                <a:spcPct val="104583"/>
              </a:lnSpc>
              <a:spcBef>
                <a:spcPts val="0"/>
              </a:spcBef>
              <a:spcAft>
                <a:spcPts val="0"/>
              </a:spcAft>
              <a:buNone/>
            </a:pPr>
            <a:r>
              <a:rPr lang="en" sz="1100" i="1">
                <a:latin typeface="Roboto Slab"/>
                <a:ea typeface="Roboto Slab"/>
                <a:cs typeface="Roboto Slab"/>
                <a:sym typeface="Roboto Slab"/>
              </a:rPr>
              <a:t>1. Smith, J., et al. (2019). "Location Intelligence: Emerging Trends and Applications." Journal of Business Geography, 18(3), 215-230.</a:t>
            </a:r>
            <a:endParaRPr sz="1100" i="1">
              <a:latin typeface="Roboto Slab"/>
              <a:ea typeface="Roboto Slab"/>
              <a:cs typeface="Roboto Slab"/>
              <a:sym typeface="Roboto Slab"/>
            </a:endParaRPr>
          </a:p>
          <a:p>
            <a:pPr marL="0" marR="70485" lvl="0" indent="0" algn="just" rtl="0">
              <a:lnSpc>
                <a:spcPct val="104583"/>
              </a:lnSpc>
              <a:spcBef>
                <a:spcPts val="1000"/>
              </a:spcBef>
              <a:spcAft>
                <a:spcPts val="0"/>
              </a:spcAft>
              <a:buNone/>
            </a:pPr>
            <a:r>
              <a:rPr lang="en" sz="1100" i="1">
                <a:latin typeface="Roboto Slab"/>
                <a:ea typeface="Roboto Slab"/>
                <a:cs typeface="Roboto Slab"/>
                <a:sym typeface="Roboto Slab"/>
              </a:rPr>
              <a:t>2. Johnson, M., et al. (2020). "Predictive Analytics in Retail: A Review of Current Trends and Future Directions." Journal of Retailing, 96(2), 123-138.</a:t>
            </a:r>
            <a:endParaRPr sz="1100" i="1">
              <a:latin typeface="Roboto Slab"/>
              <a:ea typeface="Roboto Slab"/>
              <a:cs typeface="Roboto Slab"/>
              <a:sym typeface="Roboto Slab"/>
            </a:endParaRPr>
          </a:p>
          <a:p>
            <a:pPr marL="0" marR="70485" lvl="0" indent="0" algn="just" rtl="0">
              <a:lnSpc>
                <a:spcPct val="104583"/>
              </a:lnSpc>
              <a:spcBef>
                <a:spcPts val="1000"/>
              </a:spcBef>
              <a:spcAft>
                <a:spcPts val="0"/>
              </a:spcAft>
              <a:buNone/>
            </a:pPr>
            <a:r>
              <a:rPr lang="en" sz="1100" i="1">
                <a:latin typeface="Roboto Slab"/>
                <a:ea typeface="Roboto Slab"/>
                <a:cs typeface="Roboto Slab"/>
                <a:sym typeface="Roboto Slab"/>
              </a:rPr>
              <a:t>3. Chen, L., et al. (2018). "Geospatial Analysis for Business Location Planning: A Review." Geographical Analysis, 50(4), 387-402.</a:t>
            </a:r>
            <a:endParaRPr sz="1100" i="1">
              <a:latin typeface="Roboto Slab"/>
              <a:ea typeface="Roboto Slab"/>
              <a:cs typeface="Roboto Slab"/>
              <a:sym typeface="Roboto Slab"/>
            </a:endParaRPr>
          </a:p>
          <a:p>
            <a:pPr marL="0" marR="70485" lvl="0" indent="0" algn="just" rtl="0">
              <a:lnSpc>
                <a:spcPct val="104583"/>
              </a:lnSpc>
              <a:spcBef>
                <a:spcPts val="1000"/>
              </a:spcBef>
              <a:spcAft>
                <a:spcPts val="0"/>
              </a:spcAft>
              <a:buNone/>
            </a:pPr>
            <a:r>
              <a:rPr lang="en" sz="1100" i="1">
                <a:latin typeface="Roboto Slab"/>
                <a:ea typeface="Roboto Slab"/>
                <a:cs typeface="Roboto Slab"/>
                <a:sym typeface="Roboto Slab"/>
              </a:rPr>
              <a:t>4. Patel, R., et al. (2021). "Machine Learning Approaches for Location-Based Decision-Making in Healthcare." Health Informatics Journal, 27(3), 215-230.</a:t>
            </a:r>
            <a:endParaRPr sz="1100" i="1">
              <a:latin typeface="Roboto Slab"/>
              <a:ea typeface="Roboto Slab"/>
              <a:cs typeface="Roboto Slab"/>
              <a:sym typeface="Roboto Slab"/>
            </a:endParaRPr>
          </a:p>
          <a:p>
            <a:pPr marL="0" marR="70485" lvl="0" indent="0" algn="just" rtl="0">
              <a:lnSpc>
                <a:spcPct val="104583"/>
              </a:lnSpc>
              <a:spcBef>
                <a:spcPts val="1000"/>
              </a:spcBef>
              <a:spcAft>
                <a:spcPts val="0"/>
              </a:spcAft>
              <a:buNone/>
            </a:pPr>
            <a:r>
              <a:rPr lang="en" sz="1100" i="1">
                <a:latin typeface="Roboto Slab"/>
                <a:ea typeface="Roboto Slab"/>
                <a:cs typeface="Roboto Slab"/>
                <a:sym typeface="Roboto Slab"/>
              </a:rPr>
              <a:t>5. Gupta, S., et al. (2019). "Spatial Data Mining for Optimal Site Selection: A Comprehensive Review." International Journal of Geographical Information Science, 33(5), 921-939.</a:t>
            </a:r>
            <a:endParaRPr sz="1100" i="1">
              <a:latin typeface="Roboto Slab"/>
              <a:ea typeface="Roboto Slab"/>
              <a:cs typeface="Roboto Slab"/>
              <a:sym typeface="Roboto Slab"/>
            </a:endParaRPr>
          </a:p>
          <a:p>
            <a:pPr marL="0" marR="70485" lvl="0" indent="0" algn="just" rtl="0">
              <a:lnSpc>
                <a:spcPct val="104583"/>
              </a:lnSpc>
              <a:spcBef>
                <a:spcPts val="1000"/>
              </a:spcBef>
              <a:spcAft>
                <a:spcPts val="0"/>
              </a:spcAft>
              <a:buNone/>
            </a:pPr>
            <a:r>
              <a:rPr lang="en" sz="1100" i="1">
                <a:latin typeface="Roboto Slab"/>
                <a:ea typeface="Roboto Slab"/>
                <a:cs typeface="Roboto Slab"/>
                <a:sym typeface="Roboto Slab"/>
              </a:rPr>
              <a:t>6. Wang, Y., et al. (2020). "Predictive Modeling for Retail Site Selection: A Comparative Analysis of Traditional and Machine Learning Approaches." Decision Support Systems, 129, 113-125.</a:t>
            </a:r>
            <a:endParaRPr sz="1100" i="1">
              <a:latin typeface="Roboto Slab"/>
              <a:ea typeface="Roboto Slab"/>
              <a:cs typeface="Roboto Slab"/>
              <a:sym typeface="Roboto Slab"/>
            </a:endParaRPr>
          </a:p>
          <a:p>
            <a:pPr marL="0" lvl="0" indent="0" algn="l" rtl="0">
              <a:spcBef>
                <a:spcPts val="1000"/>
              </a:spcBef>
              <a:spcAft>
                <a:spcPts val="1200"/>
              </a:spcAft>
              <a:buNone/>
            </a:pPr>
            <a:endParaRPr sz="1100" i="1">
              <a:latin typeface="Roboto Slab"/>
              <a:ea typeface="Roboto Slab"/>
              <a:cs typeface="Roboto Slab"/>
              <a:sym typeface="Roboto Slab"/>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a:spLocks noGrp="1"/>
          </p:cNvSpPr>
          <p:nvPr>
            <p:ph type="title" idx="4294967295"/>
          </p:nvPr>
        </p:nvSpPr>
        <p:spPr>
          <a:xfrm>
            <a:off x="387900" y="2055800"/>
            <a:ext cx="8368200" cy="686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2800">
                <a:latin typeface="Merriweather"/>
                <a:ea typeface="Merriweather"/>
                <a:cs typeface="Merriweather"/>
                <a:sym typeface="Merriweather"/>
              </a:rPr>
              <a:t>Team Details</a:t>
            </a:r>
            <a:endParaRPr/>
          </a:p>
        </p:txBody>
      </p:sp>
      <p:sp>
        <p:nvSpPr>
          <p:cNvPr id="70" name="Google Shape;70;p14"/>
          <p:cNvSpPr txBox="1">
            <a:spLocks noGrp="1"/>
          </p:cNvSpPr>
          <p:nvPr>
            <p:ph type="body" idx="1"/>
          </p:nvPr>
        </p:nvSpPr>
        <p:spPr>
          <a:xfrm>
            <a:off x="2381550" y="1774675"/>
            <a:ext cx="43809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Dinesh Kyanam                     700754093</a:t>
            </a:r>
          </a:p>
          <a:p>
            <a:pPr marL="0" lvl="0" indent="0" algn="l" rtl="0">
              <a:spcBef>
                <a:spcPts val="0"/>
              </a:spcBef>
              <a:spcAft>
                <a:spcPts val="0"/>
              </a:spcAft>
              <a:buNone/>
            </a:pPr>
            <a:r>
              <a:rPr lang="en" dirty="0"/>
              <a:t>Saikumar Nunna                   700758976</a:t>
            </a:r>
          </a:p>
          <a:p>
            <a:pPr marL="0" lvl="0" indent="0" algn="l" rtl="0">
              <a:spcBef>
                <a:spcPts val="0"/>
              </a:spcBef>
              <a:spcAft>
                <a:spcPts val="0"/>
              </a:spcAft>
              <a:buNone/>
            </a:pPr>
            <a:r>
              <a:rPr lang="en" dirty="0"/>
              <a:t>Puppala Sandeep Kumar     700748337</a:t>
            </a:r>
          </a:p>
          <a:p>
            <a:pPr marL="0" lvl="0" indent="0" algn="l" rtl="0">
              <a:spcBef>
                <a:spcPts val="0"/>
              </a:spcBef>
              <a:spcAft>
                <a:spcPts val="0"/>
              </a:spcAft>
              <a:buNone/>
            </a:pPr>
            <a:r>
              <a:rPr lang="en" dirty="0"/>
              <a:t>Naveen Gorantla                   700748029</a:t>
            </a:r>
            <a:endParaRPr dirty="0"/>
          </a:p>
          <a:p>
            <a:pPr marL="0" lvl="0" indent="0" algn="l" rtl="0">
              <a:spcBef>
                <a:spcPts val="1200"/>
              </a:spcBef>
              <a:spcAft>
                <a:spcPts val="1200"/>
              </a:spcAft>
              <a:buNone/>
            </a:pPr>
            <a:r>
              <a:rPr lang="en" dirty="0"/>
              <a:t>                   </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2800">
                <a:latin typeface="Merriweather"/>
                <a:ea typeface="Merriweather"/>
                <a:cs typeface="Merriweather"/>
                <a:sym typeface="Merriweather"/>
              </a:rPr>
              <a:t>Role and Contribution in project</a:t>
            </a:r>
            <a:endParaRPr/>
          </a:p>
        </p:txBody>
      </p:sp>
      <p:sp>
        <p:nvSpPr>
          <p:cNvPr id="76" name="Google Shape;76;p15"/>
          <p:cNvSpPr txBox="1">
            <a:spLocks noGrp="1"/>
          </p:cNvSpPr>
          <p:nvPr>
            <p:ph type="body" idx="1"/>
          </p:nvPr>
        </p:nvSpPr>
        <p:spPr>
          <a:xfrm>
            <a:off x="387900" y="1421900"/>
            <a:ext cx="8368200" cy="3590700"/>
          </a:xfrm>
          <a:prstGeom prst="rect">
            <a:avLst/>
          </a:prstGeom>
        </p:spPr>
        <p:txBody>
          <a:bodyPr spcFirstLastPara="1" wrap="square" lIns="91425" tIns="91425" rIns="91425" bIns="91425" anchor="t" anchorCtr="0">
            <a:noAutofit/>
          </a:bodyPr>
          <a:lstStyle/>
          <a:p>
            <a:pPr marL="457200" lvl="0" indent="-228600" algn="l" rtl="0">
              <a:spcBef>
                <a:spcPts val="0"/>
              </a:spcBef>
              <a:spcAft>
                <a:spcPts val="0"/>
              </a:spcAft>
              <a:buClr>
                <a:srgbClr val="000000"/>
              </a:buClr>
              <a:buSzPts val="1300"/>
              <a:buFont typeface="Arial"/>
              <a:buNone/>
            </a:pPr>
            <a:r>
              <a:rPr lang="en" sz="1300" dirty="0"/>
              <a:t>Dinesh Kyanam (Team Lead)</a:t>
            </a:r>
            <a:endParaRPr sz="1300" dirty="0"/>
          </a:p>
          <a:p>
            <a:pPr marL="914400" lvl="1" indent="-311150" algn="l" rtl="0">
              <a:lnSpc>
                <a:spcPct val="150000"/>
              </a:lnSpc>
              <a:spcBef>
                <a:spcPts val="0"/>
              </a:spcBef>
              <a:spcAft>
                <a:spcPts val="0"/>
              </a:spcAft>
              <a:buClr>
                <a:srgbClr val="000000"/>
              </a:buClr>
              <a:buSzPts val="1300"/>
              <a:buFont typeface="Arial"/>
              <a:buChar char="●"/>
            </a:pPr>
            <a:r>
              <a:rPr lang="en" sz="1300" dirty="0"/>
              <a:t>Coordinate team activities and ensure project milestones are met.</a:t>
            </a:r>
            <a:endParaRPr sz="1300" dirty="0"/>
          </a:p>
          <a:p>
            <a:pPr marL="914400" lvl="1" indent="-311150" algn="l" rtl="0">
              <a:lnSpc>
                <a:spcPct val="150000"/>
              </a:lnSpc>
              <a:spcBef>
                <a:spcPts val="0"/>
              </a:spcBef>
              <a:spcAft>
                <a:spcPts val="0"/>
              </a:spcAft>
              <a:buClr>
                <a:srgbClr val="000000"/>
              </a:buClr>
              <a:buSzPts val="1300"/>
              <a:buFont typeface="Arial"/>
              <a:buChar char="●"/>
            </a:pPr>
            <a:r>
              <a:rPr lang="en" sz="1300" dirty="0"/>
              <a:t>Communicate with team members and oversee project progress.</a:t>
            </a:r>
            <a:endParaRPr sz="1300" dirty="0"/>
          </a:p>
          <a:p>
            <a:pPr marL="457200" lvl="0" indent="-228600" algn="l" rtl="0">
              <a:spcBef>
                <a:spcPts val="0"/>
              </a:spcBef>
              <a:spcAft>
                <a:spcPts val="0"/>
              </a:spcAft>
              <a:buClr>
                <a:srgbClr val="000000"/>
              </a:buClr>
              <a:buSzPts val="1300"/>
              <a:buFont typeface="Arial"/>
              <a:buNone/>
            </a:pPr>
            <a:r>
              <a:rPr lang="en" sz="1400" dirty="0"/>
              <a:t>Saikumar Nunna</a:t>
            </a:r>
            <a:r>
              <a:rPr lang="en" sz="1300" dirty="0"/>
              <a:t>(Data Analyst)</a:t>
            </a:r>
            <a:endParaRPr sz="1300" dirty="0"/>
          </a:p>
          <a:p>
            <a:pPr marL="914400" lvl="1" indent="-311150" algn="l" rtl="0">
              <a:lnSpc>
                <a:spcPct val="150000"/>
              </a:lnSpc>
              <a:spcBef>
                <a:spcPts val="0"/>
              </a:spcBef>
              <a:spcAft>
                <a:spcPts val="0"/>
              </a:spcAft>
              <a:buClr>
                <a:srgbClr val="000000"/>
              </a:buClr>
              <a:buSzPts val="1300"/>
              <a:buFont typeface="Arial"/>
              <a:buChar char="●"/>
            </a:pPr>
            <a:r>
              <a:rPr lang="en" sz="1300" dirty="0"/>
              <a:t>Collect, preprocess, and analyze data.</a:t>
            </a:r>
            <a:endParaRPr sz="1300" dirty="0"/>
          </a:p>
          <a:p>
            <a:pPr marL="914400" lvl="1" indent="-311150" algn="l" rtl="0">
              <a:lnSpc>
                <a:spcPct val="150000"/>
              </a:lnSpc>
              <a:spcBef>
                <a:spcPts val="0"/>
              </a:spcBef>
              <a:spcAft>
                <a:spcPts val="0"/>
              </a:spcAft>
              <a:buClr>
                <a:srgbClr val="000000"/>
              </a:buClr>
              <a:buSzPts val="1300"/>
              <a:buFont typeface="Arial"/>
              <a:buChar char="●"/>
            </a:pPr>
            <a:r>
              <a:rPr lang="en" sz="1300" dirty="0"/>
              <a:t>Conduct exploratory data analysis (EDA) and generate insights.</a:t>
            </a:r>
            <a:endParaRPr sz="1300" dirty="0"/>
          </a:p>
          <a:p>
            <a:pPr marL="457200" lvl="0" indent="-228600" algn="l" rtl="0">
              <a:spcBef>
                <a:spcPts val="0"/>
              </a:spcBef>
              <a:spcAft>
                <a:spcPts val="0"/>
              </a:spcAft>
              <a:buClr>
                <a:srgbClr val="000000"/>
              </a:buClr>
              <a:buSzPts val="1300"/>
              <a:buFont typeface="Arial"/>
              <a:buNone/>
            </a:pPr>
            <a:r>
              <a:rPr lang="en" sz="1300" dirty="0"/>
              <a:t>Naveen Gorantla (Model Trainer)</a:t>
            </a:r>
            <a:endParaRPr sz="1300" dirty="0"/>
          </a:p>
          <a:p>
            <a:pPr marL="914400" lvl="1" indent="-311150" algn="l" rtl="0">
              <a:lnSpc>
                <a:spcPct val="150000"/>
              </a:lnSpc>
              <a:spcBef>
                <a:spcPts val="0"/>
              </a:spcBef>
              <a:spcAft>
                <a:spcPts val="0"/>
              </a:spcAft>
              <a:buClr>
                <a:srgbClr val="000000"/>
              </a:buClr>
              <a:buSzPts val="1300"/>
              <a:buFont typeface="Arial"/>
              <a:buChar char="●"/>
            </a:pPr>
            <a:r>
              <a:rPr lang="en" sz="1300" dirty="0"/>
              <a:t>Develop and implement machine learning models.</a:t>
            </a:r>
            <a:endParaRPr sz="1300" dirty="0"/>
          </a:p>
          <a:p>
            <a:pPr marL="914400" lvl="1" indent="-311150" algn="l" rtl="0">
              <a:lnSpc>
                <a:spcPct val="150000"/>
              </a:lnSpc>
              <a:spcBef>
                <a:spcPts val="0"/>
              </a:spcBef>
              <a:spcAft>
                <a:spcPts val="0"/>
              </a:spcAft>
              <a:buClr>
                <a:srgbClr val="000000"/>
              </a:buClr>
              <a:buSzPts val="1300"/>
              <a:buFont typeface="Arial"/>
              <a:buChar char="●"/>
            </a:pPr>
            <a:r>
              <a:rPr lang="en" sz="1300" dirty="0"/>
              <a:t>Optimize model performance and interpret results.</a:t>
            </a:r>
            <a:endParaRPr sz="1300" dirty="0"/>
          </a:p>
          <a:p>
            <a:pPr marL="457200" lvl="0" indent="-228600" algn="l" rtl="0">
              <a:spcBef>
                <a:spcPts val="0"/>
              </a:spcBef>
              <a:spcAft>
                <a:spcPts val="0"/>
              </a:spcAft>
              <a:buClr>
                <a:srgbClr val="000000"/>
              </a:buClr>
              <a:buSzPts val="1300"/>
              <a:buFont typeface="Arial"/>
              <a:buNone/>
            </a:pPr>
            <a:r>
              <a:rPr lang="en" sz="1300" dirty="0"/>
              <a:t>Puppala Sandeep Kumar : ( Researcher)</a:t>
            </a:r>
            <a:endParaRPr sz="1300" dirty="0"/>
          </a:p>
          <a:p>
            <a:pPr marL="914400" lvl="1" indent="-311150" algn="l" rtl="0">
              <a:lnSpc>
                <a:spcPct val="150000"/>
              </a:lnSpc>
              <a:spcBef>
                <a:spcPts val="0"/>
              </a:spcBef>
              <a:spcAft>
                <a:spcPts val="0"/>
              </a:spcAft>
              <a:buClr>
                <a:srgbClr val="000000"/>
              </a:buClr>
              <a:buSzPts val="1300"/>
              <a:buFont typeface="Arial"/>
              <a:buChar char="●"/>
            </a:pPr>
            <a:r>
              <a:rPr lang="en" sz="1300" dirty="0"/>
              <a:t>Conduct literature reviews and document project progress.</a:t>
            </a:r>
            <a:endParaRPr sz="1300" dirty="0"/>
          </a:p>
          <a:p>
            <a:pPr marL="914400" lvl="1" indent="-311150" algn="l" rtl="0">
              <a:lnSpc>
                <a:spcPct val="150000"/>
              </a:lnSpc>
              <a:spcBef>
                <a:spcPts val="0"/>
              </a:spcBef>
              <a:spcAft>
                <a:spcPts val="0"/>
              </a:spcAft>
              <a:buClr>
                <a:srgbClr val="000000"/>
              </a:buClr>
              <a:buSzPts val="1300"/>
              <a:buFont typeface="Arial"/>
              <a:buChar char="●"/>
            </a:pPr>
            <a:r>
              <a:rPr lang="en" sz="1300" dirty="0"/>
              <a:t>Prepare reports and presentations.</a:t>
            </a:r>
            <a:endParaRPr sz="13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2800">
                <a:latin typeface="Merriweather"/>
                <a:ea typeface="Merriweather"/>
                <a:cs typeface="Merriweather"/>
                <a:sym typeface="Merriweather"/>
              </a:rPr>
              <a:t>Motivation</a:t>
            </a:r>
            <a:endParaRPr/>
          </a:p>
        </p:txBody>
      </p:sp>
      <p:sp>
        <p:nvSpPr>
          <p:cNvPr id="82" name="Google Shape;82;p16"/>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just" rtl="0">
              <a:lnSpc>
                <a:spcPct val="95000"/>
              </a:lnSpc>
              <a:spcBef>
                <a:spcPts val="0"/>
              </a:spcBef>
              <a:spcAft>
                <a:spcPts val="1200"/>
              </a:spcAft>
              <a:buSzPts val="1018"/>
              <a:buNone/>
            </a:pPr>
            <a:r>
              <a:rPr lang="en" sz="1565"/>
              <a:t>The motivation for this project stems from the increasing importance of data-driven decision-making in today's competitive business landscape. By leveraging advanced analytics techniques and machine learning algorithms, businesses can gain valuable insights into optimal location selection strategies. Identifying the right business location is crucial for maximizing market potential, attracting customers, and optimizing operational efficiency. Furthermore, the availability of rich datasets, such as those obtained from sources like Kaggle, presents a unique opportunity to harness the power of AI and analytics for location selection. This project aims to empower businesses with the tools and methodologies needed to make informed decisions about where to establish their presence, ultimately leading to improved performance, increased profitability, and sustainable growth.</a:t>
            </a:r>
            <a:endParaRPr sz="1565"/>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2800">
                <a:latin typeface="Merriweather"/>
                <a:ea typeface="Merriweather"/>
                <a:cs typeface="Merriweather"/>
                <a:sym typeface="Merriweather"/>
              </a:rPr>
              <a:t>Objectives </a:t>
            </a:r>
            <a:endParaRPr/>
          </a:p>
        </p:txBody>
      </p:sp>
      <p:sp>
        <p:nvSpPr>
          <p:cNvPr id="88" name="Google Shape;88;p17"/>
          <p:cNvSpPr txBox="1">
            <a:spLocks noGrp="1"/>
          </p:cNvSpPr>
          <p:nvPr>
            <p:ph type="body" idx="1"/>
          </p:nvPr>
        </p:nvSpPr>
        <p:spPr>
          <a:xfrm>
            <a:off x="387900" y="1213300"/>
            <a:ext cx="8368200" cy="38262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1200">
                <a:latin typeface="Roboto Slab"/>
                <a:ea typeface="Roboto Slab"/>
                <a:cs typeface="Roboto Slab"/>
                <a:sym typeface="Roboto Slab"/>
              </a:rPr>
              <a:t>1. Investigate the current landscape of traditional methods used in location selection for businesses across various industries.</a:t>
            </a:r>
            <a:endParaRPr sz="1200">
              <a:latin typeface="Roboto Slab"/>
              <a:ea typeface="Roboto Slab"/>
              <a:cs typeface="Roboto Slab"/>
              <a:sym typeface="Roboto Slab"/>
            </a:endParaRPr>
          </a:p>
          <a:p>
            <a:pPr marL="0" lvl="0" indent="0" algn="just" rtl="0">
              <a:lnSpc>
                <a:spcPct val="115000"/>
              </a:lnSpc>
              <a:spcBef>
                <a:spcPts val="1000"/>
              </a:spcBef>
              <a:spcAft>
                <a:spcPts val="0"/>
              </a:spcAft>
              <a:buNone/>
            </a:pPr>
            <a:r>
              <a:rPr lang="en" sz="1200">
                <a:latin typeface="Roboto Slab"/>
                <a:ea typeface="Roboto Slab"/>
                <a:cs typeface="Roboto Slab"/>
                <a:sym typeface="Roboto Slab"/>
              </a:rPr>
              <a:t>2. Explore the theoretical foundations and principles underlying AI-powered analytics and its applications in location selection.</a:t>
            </a:r>
            <a:endParaRPr sz="1200">
              <a:latin typeface="Roboto Slab"/>
              <a:ea typeface="Roboto Slab"/>
              <a:cs typeface="Roboto Slab"/>
              <a:sym typeface="Roboto Slab"/>
            </a:endParaRPr>
          </a:p>
          <a:p>
            <a:pPr marL="0" lvl="0" indent="0" algn="just" rtl="0">
              <a:lnSpc>
                <a:spcPct val="115000"/>
              </a:lnSpc>
              <a:spcBef>
                <a:spcPts val="1000"/>
              </a:spcBef>
              <a:spcAft>
                <a:spcPts val="0"/>
              </a:spcAft>
              <a:buNone/>
            </a:pPr>
            <a:r>
              <a:rPr lang="en" sz="1200">
                <a:latin typeface="Roboto Slab"/>
                <a:ea typeface="Roboto Slab"/>
                <a:cs typeface="Roboto Slab"/>
                <a:sym typeface="Roboto Slab"/>
              </a:rPr>
              <a:t>3. Identify the key challenges and limitations associated with traditional methods of location selection and the potential benefits of adopting AI-powered analytics.</a:t>
            </a:r>
            <a:endParaRPr sz="1200">
              <a:latin typeface="Roboto Slab"/>
              <a:ea typeface="Roboto Slab"/>
              <a:cs typeface="Roboto Slab"/>
              <a:sym typeface="Roboto Slab"/>
            </a:endParaRPr>
          </a:p>
          <a:p>
            <a:pPr marL="0" lvl="0" indent="0" algn="just" rtl="0">
              <a:lnSpc>
                <a:spcPct val="115000"/>
              </a:lnSpc>
              <a:spcBef>
                <a:spcPts val="1000"/>
              </a:spcBef>
              <a:spcAft>
                <a:spcPts val="0"/>
              </a:spcAft>
              <a:buNone/>
            </a:pPr>
            <a:r>
              <a:rPr lang="en" sz="1200">
                <a:latin typeface="Roboto Slab"/>
                <a:ea typeface="Roboto Slab"/>
                <a:cs typeface="Roboto Slab"/>
                <a:sym typeface="Roboto Slab"/>
              </a:rPr>
              <a:t>4. Develop a comprehensive understanding of the various techniques and algorithms used in AI-powered analytics for location selection, including clustering, regression analysis, and predictive modeling.</a:t>
            </a:r>
            <a:endParaRPr sz="1200">
              <a:latin typeface="Roboto Slab"/>
              <a:ea typeface="Roboto Slab"/>
              <a:cs typeface="Roboto Slab"/>
              <a:sym typeface="Roboto Slab"/>
            </a:endParaRPr>
          </a:p>
          <a:p>
            <a:pPr marL="0" lvl="0" indent="0" algn="just" rtl="0">
              <a:lnSpc>
                <a:spcPct val="115000"/>
              </a:lnSpc>
              <a:spcBef>
                <a:spcPts val="1000"/>
              </a:spcBef>
              <a:spcAft>
                <a:spcPts val="0"/>
              </a:spcAft>
              <a:buNone/>
            </a:pPr>
            <a:r>
              <a:rPr lang="en" sz="1200">
                <a:latin typeface="Roboto Slab"/>
                <a:ea typeface="Roboto Slab"/>
                <a:cs typeface="Roboto Slab"/>
                <a:sym typeface="Roboto Slab"/>
              </a:rPr>
              <a:t>5. Analyze real-world case studies and practical applications of AI-powered analytics in location selection across different industries to identify best practices and success factors.</a:t>
            </a:r>
            <a:endParaRPr sz="1200">
              <a:latin typeface="Roboto Slab"/>
              <a:ea typeface="Roboto Slab"/>
              <a:cs typeface="Roboto Slab"/>
              <a:sym typeface="Roboto Slab"/>
            </a:endParaRPr>
          </a:p>
          <a:p>
            <a:pPr marL="0" lvl="0" indent="0" algn="just" rtl="0">
              <a:lnSpc>
                <a:spcPct val="115000"/>
              </a:lnSpc>
              <a:spcBef>
                <a:spcPts val="1000"/>
              </a:spcBef>
              <a:spcAft>
                <a:spcPts val="0"/>
              </a:spcAft>
              <a:buNone/>
            </a:pPr>
            <a:r>
              <a:rPr lang="en" sz="1200">
                <a:latin typeface="Roboto Slab"/>
                <a:ea typeface="Roboto Slab"/>
                <a:cs typeface="Roboto Slab"/>
                <a:sym typeface="Roboto Slab"/>
              </a:rPr>
              <a:t>6. Evaluate the accuracy, reliability, and effectiveness of AI-powered analytics compared to traditional methods in identifying optimal business locations.</a:t>
            </a:r>
            <a:endParaRPr sz="1200">
              <a:latin typeface="Roboto Slab"/>
              <a:ea typeface="Roboto Slab"/>
              <a:cs typeface="Roboto Slab"/>
              <a:sym typeface="Roboto Slab"/>
            </a:endParaRPr>
          </a:p>
          <a:p>
            <a:pPr marL="0" lvl="0" indent="0" algn="just" rtl="0">
              <a:lnSpc>
                <a:spcPct val="115000"/>
              </a:lnSpc>
              <a:spcBef>
                <a:spcPts val="1000"/>
              </a:spcBef>
              <a:spcAft>
                <a:spcPts val="1000"/>
              </a:spcAft>
              <a:buNone/>
            </a:pPr>
            <a:r>
              <a:rPr lang="en" sz="1200">
                <a:latin typeface="Roboto Slab"/>
                <a:ea typeface="Roboto Slab"/>
                <a:cs typeface="Roboto Slab"/>
                <a:sym typeface="Roboto Slab"/>
              </a:rPr>
              <a:t>7. Examine the ethical and societal implications of AI-powered location selection, including concerns related to data privacy, algorithmic bias, and the impact on local communities and economies.</a:t>
            </a:r>
            <a:endParaRPr sz="1200">
              <a:latin typeface="Roboto Slab"/>
              <a:ea typeface="Roboto Slab"/>
              <a:cs typeface="Roboto Slab"/>
              <a:sym typeface="Roboto Slab"/>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2800">
                <a:latin typeface="Merriweather"/>
                <a:ea typeface="Merriweather"/>
                <a:cs typeface="Merriweather"/>
                <a:sym typeface="Merriweather"/>
              </a:rPr>
              <a:t>Related work</a:t>
            </a:r>
            <a:endParaRPr/>
          </a:p>
        </p:txBody>
      </p:sp>
      <p:sp>
        <p:nvSpPr>
          <p:cNvPr id="94" name="Google Shape;94;p18"/>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marR="70485" lvl="0" indent="0" algn="just" rtl="0">
              <a:lnSpc>
                <a:spcPct val="104583"/>
              </a:lnSpc>
              <a:spcBef>
                <a:spcPts val="0"/>
              </a:spcBef>
              <a:spcAft>
                <a:spcPts val="0"/>
              </a:spcAft>
              <a:buNone/>
            </a:pPr>
            <a:r>
              <a:rPr lang="en" sz="1000" b="1">
                <a:latin typeface="Roboto Slab"/>
                <a:ea typeface="Roboto Slab"/>
                <a:cs typeface="Roboto Slab"/>
                <a:sym typeface="Roboto Slab"/>
              </a:rPr>
              <a:t>1. "Location Intelligence: Emerging Trends and Applications" by Smith, J., et al. (2019):</a:t>
            </a:r>
            <a:endParaRPr sz="1000" b="1">
              <a:latin typeface="Roboto Slab"/>
              <a:ea typeface="Roboto Slab"/>
              <a:cs typeface="Roboto Slab"/>
              <a:sym typeface="Roboto Slab"/>
            </a:endParaRPr>
          </a:p>
          <a:p>
            <a:pPr marL="0" marR="70485" lvl="0" indent="0" algn="just" rtl="0">
              <a:lnSpc>
                <a:spcPct val="104583"/>
              </a:lnSpc>
              <a:spcBef>
                <a:spcPts val="15"/>
              </a:spcBef>
              <a:spcAft>
                <a:spcPts val="0"/>
              </a:spcAft>
              <a:buNone/>
            </a:pPr>
            <a:r>
              <a:rPr lang="en" sz="1000">
                <a:latin typeface="Roboto Slab"/>
                <a:ea typeface="Roboto Slab"/>
                <a:cs typeface="Roboto Slab"/>
                <a:sym typeface="Roboto Slab"/>
              </a:rPr>
              <a:t>This work provides an overview of emerging trends and applications in location intelligence, focusing on how businesses are leveraging location data and analytics to gain insights into consumer behavior, market trends, and competitive landscapes.</a:t>
            </a:r>
            <a:endParaRPr sz="1000">
              <a:latin typeface="Roboto Slab"/>
              <a:ea typeface="Roboto Slab"/>
              <a:cs typeface="Roboto Slab"/>
              <a:sym typeface="Roboto Slab"/>
            </a:endParaRPr>
          </a:p>
          <a:p>
            <a:pPr marL="0" marR="70485" lvl="0" indent="0" algn="just" rtl="0">
              <a:lnSpc>
                <a:spcPct val="104583"/>
              </a:lnSpc>
              <a:spcBef>
                <a:spcPts val="15"/>
              </a:spcBef>
              <a:spcAft>
                <a:spcPts val="0"/>
              </a:spcAft>
              <a:buNone/>
            </a:pPr>
            <a:endParaRPr sz="1000" b="1">
              <a:latin typeface="Roboto Slab"/>
              <a:ea typeface="Roboto Slab"/>
              <a:cs typeface="Roboto Slab"/>
              <a:sym typeface="Roboto Slab"/>
            </a:endParaRPr>
          </a:p>
          <a:p>
            <a:pPr marL="0" marR="70485" lvl="0" indent="0" algn="just" rtl="0">
              <a:lnSpc>
                <a:spcPct val="104583"/>
              </a:lnSpc>
              <a:spcBef>
                <a:spcPts val="15"/>
              </a:spcBef>
              <a:spcAft>
                <a:spcPts val="0"/>
              </a:spcAft>
              <a:buNone/>
            </a:pPr>
            <a:r>
              <a:rPr lang="en" sz="1000" b="1">
                <a:latin typeface="Roboto Slab"/>
                <a:ea typeface="Roboto Slab"/>
                <a:cs typeface="Roboto Slab"/>
                <a:sym typeface="Roboto Slab"/>
              </a:rPr>
              <a:t>2. "Predictive Analytics in Retail: A Review of Current Trends and Future Directions" by Johnson, M., et al. (2020):</a:t>
            </a:r>
            <a:endParaRPr sz="1000" b="1">
              <a:latin typeface="Roboto Slab"/>
              <a:ea typeface="Roboto Slab"/>
              <a:cs typeface="Roboto Slab"/>
              <a:sym typeface="Roboto Slab"/>
            </a:endParaRPr>
          </a:p>
          <a:p>
            <a:pPr marL="0" marR="70485" lvl="0" indent="0" algn="just" rtl="0">
              <a:lnSpc>
                <a:spcPct val="104583"/>
              </a:lnSpc>
              <a:spcBef>
                <a:spcPts val="15"/>
              </a:spcBef>
              <a:spcAft>
                <a:spcPts val="0"/>
              </a:spcAft>
              <a:buNone/>
            </a:pPr>
            <a:r>
              <a:rPr lang="en" sz="1000">
                <a:latin typeface="Roboto Slab"/>
                <a:ea typeface="Roboto Slab"/>
                <a:cs typeface="Roboto Slab"/>
                <a:sym typeface="Roboto Slab"/>
              </a:rPr>
              <a:t>This review paper examines the current trends and future directions of predictive analytics in the retail industry. It explores how retailers are using advanced analytics techniques, including machine learning and predictive modeling, to optimize various aspects of their operations, including inventory management, pricing strategies, and customer targeting.</a:t>
            </a:r>
            <a:endParaRPr sz="1000">
              <a:latin typeface="Roboto Slab"/>
              <a:ea typeface="Roboto Slab"/>
              <a:cs typeface="Roboto Slab"/>
              <a:sym typeface="Roboto Slab"/>
            </a:endParaRPr>
          </a:p>
          <a:p>
            <a:pPr marL="0" marR="70485" lvl="0" indent="0" algn="just" rtl="0">
              <a:lnSpc>
                <a:spcPct val="104583"/>
              </a:lnSpc>
              <a:spcBef>
                <a:spcPts val="15"/>
              </a:spcBef>
              <a:spcAft>
                <a:spcPts val="0"/>
              </a:spcAft>
              <a:buNone/>
            </a:pPr>
            <a:endParaRPr sz="1000" b="1">
              <a:latin typeface="Roboto Slab"/>
              <a:ea typeface="Roboto Slab"/>
              <a:cs typeface="Roboto Slab"/>
              <a:sym typeface="Roboto Slab"/>
            </a:endParaRPr>
          </a:p>
          <a:p>
            <a:pPr marL="0" marR="70485" lvl="0" indent="0" algn="just" rtl="0">
              <a:lnSpc>
                <a:spcPct val="104583"/>
              </a:lnSpc>
              <a:spcBef>
                <a:spcPts val="15"/>
              </a:spcBef>
              <a:spcAft>
                <a:spcPts val="0"/>
              </a:spcAft>
              <a:buNone/>
            </a:pPr>
            <a:r>
              <a:rPr lang="en" sz="1000" b="1">
                <a:latin typeface="Roboto Slab"/>
                <a:ea typeface="Roboto Slab"/>
                <a:cs typeface="Roboto Slab"/>
                <a:sym typeface="Roboto Slab"/>
              </a:rPr>
              <a:t>3. "Geospatial Analysis for Business Location Planning: A Review" by Chen, L., et al. (2018):</a:t>
            </a:r>
            <a:endParaRPr sz="1000" b="1">
              <a:latin typeface="Roboto Slab"/>
              <a:ea typeface="Roboto Slab"/>
              <a:cs typeface="Roboto Slab"/>
              <a:sym typeface="Roboto Slab"/>
            </a:endParaRPr>
          </a:p>
          <a:p>
            <a:pPr marL="0" marR="70485" lvl="0" indent="0" algn="just" rtl="0">
              <a:lnSpc>
                <a:spcPct val="104583"/>
              </a:lnSpc>
              <a:spcBef>
                <a:spcPts val="15"/>
              </a:spcBef>
              <a:spcAft>
                <a:spcPts val="0"/>
              </a:spcAft>
              <a:buNone/>
            </a:pPr>
            <a:r>
              <a:rPr lang="en" sz="1000">
                <a:latin typeface="Roboto Slab"/>
                <a:ea typeface="Roboto Slab"/>
                <a:cs typeface="Roboto Slab"/>
                <a:sym typeface="Roboto Slab"/>
              </a:rPr>
              <a:t>This paper provides a comprehensive review of geospatial analysis techniques for business location planning. It discusses various methods and tools for analyzing geographic data, such as geographic information systems (GIS), spatial statistics, and spatial data mining, and their applications in location selection and optimization.</a:t>
            </a:r>
            <a:endParaRPr sz="1000">
              <a:latin typeface="Roboto Slab"/>
              <a:ea typeface="Roboto Slab"/>
              <a:cs typeface="Roboto Slab"/>
              <a:sym typeface="Roboto Slab"/>
            </a:endParaRPr>
          </a:p>
          <a:p>
            <a:pPr marL="0" marR="70485" lvl="0" indent="0" algn="just" rtl="0">
              <a:lnSpc>
                <a:spcPct val="104583"/>
              </a:lnSpc>
              <a:spcBef>
                <a:spcPts val="15"/>
              </a:spcBef>
              <a:spcAft>
                <a:spcPts val="0"/>
              </a:spcAft>
              <a:buNone/>
            </a:pPr>
            <a:endParaRPr sz="1000">
              <a:latin typeface="Roboto Slab"/>
              <a:ea typeface="Roboto Slab"/>
              <a:cs typeface="Roboto Slab"/>
              <a:sym typeface="Roboto Slab"/>
            </a:endParaRPr>
          </a:p>
          <a:p>
            <a:pPr marL="0" marR="70485" lvl="0" indent="0" algn="just" rtl="0">
              <a:lnSpc>
                <a:spcPct val="104583"/>
              </a:lnSpc>
              <a:spcBef>
                <a:spcPts val="15"/>
              </a:spcBef>
              <a:spcAft>
                <a:spcPts val="0"/>
              </a:spcAft>
              <a:buNone/>
            </a:pPr>
            <a:r>
              <a:rPr lang="en" sz="1000" b="1">
                <a:latin typeface="Roboto Slab"/>
                <a:ea typeface="Roboto Slab"/>
                <a:cs typeface="Roboto Slab"/>
                <a:sym typeface="Roboto Slab"/>
              </a:rPr>
              <a:t>4. "Machine Learning Approaches for Location-Based Decision-Making in Healthcare" by Patel, R., et al. (2021):</a:t>
            </a:r>
            <a:endParaRPr sz="1000" b="1">
              <a:latin typeface="Roboto Slab"/>
              <a:ea typeface="Roboto Slab"/>
              <a:cs typeface="Roboto Slab"/>
              <a:sym typeface="Roboto Slab"/>
            </a:endParaRPr>
          </a:p>
          <a:p>
            <a:pPr marL="0" marR="70485" lvl="0" indent="0" algn="just" rtl="0">
              <a:lnSpc>
                <a:spcPct val="104583"/>
              </a:lnSpc>
              <a:spcBef>
                <a:spcPts val="15"/>
              </a:spcBef>
              <a:spcAft>
                <a:spcPts val="15"/>
              </a:spcAft>
              <a:buNone/>
            </a:pPr>
            <a:r>
              <a:rPr lang="en" sz="1000">
                <a:latin typeface="Roboto Slab"/>
                <a:ea typeface="Roboto Slab"/>
                <a:cs typeface="Roboto Slab"/>
                <a:sym typeface="Roboto Slab"/>
              </a:rPr>
              <a:t>This study explores the applications of machine learning approaches in location-based decision-making within the healthcare industry. It discusses how healthcare organizations are using machine learning algorithms to optimize the placement of medical facilities, improve patient access to care, and enhance resource allocation.</a:t>
            </a:r>
            <a:endParaRPr sz="1000">
              <a:latin typeface="Roboto Slab"/>
              <a:ea typeface="Roboto Slab"/>
              <a:cs typeface="Roboto Slab"/>
              <a:sym typeface="Roboto Slab"/>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2800">
                <a:latin typeface="Merriweather"/>
                <a:ea typeface="Merriweather"/>
                <a:cs typeface="Merriweather"/>
                <a:sym typeface="Merriweather"/>
              </a:rPr>
              <a:t>Problem Statement</a:t>
            </a:r>
            <a:endParaRPr/>
          </a:p>
        </p:txBody>
      </p:sp>
      <p:sp>
        <p:nvSpPr>
          <p:cNvPr id="100" name="Google Shape;100;p19"/>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just" rtl="0">
              <a:lnSpc>
                <a:spcPct val="115000"/>
              </a:lnSpc>
              <a:spcBef>
                <a:spcPts val="0"/>
              </a:spcBef>
              <a:spcAft>
                <a:spcPts val="0"/>
              </a:spcAft>
              <a:buNone/>
            </a:pPr>
            <a:r>
              <a:rPr lang="en" sz="1200">
                <a:latin typeface="Roboto Slab"/>
                <a:ea typeface="Roboto Slab"/>
                <a:cs typeface="Roboto Slab"/>
                <a:sym typeface="Roboto Slab"/>
              </a:rPr>
              <a:t>Traditional methods of selecting business locations often rely on static criteria and fail to account for the complexity of modern economic ecosystems and consumer behaviors. The dynamic nature of urban development, demographic shifts, and consumer preferences poses significant challenges in identifying locations that can sustain long-term business success. This project seeks to address these challenges by harnessing AI-powered analytics to develop a comprehensive, adaptive framework for business location selection. Through a meticulous examination of current practices and their limitations, the project will highlight the potential of AI to enhance accuracy, efficiency, and strategic foresight in determining optimal business locations, considering factors such as market trends, socio-economic data, and urban mobility patterns.</a:t>
            </a:r>
            <a:endParaRPr sz="1200">
              <a:latin typeface="Roboto Slab"/>
              <a:ea typeface="Roboto Slab"/>
              <a:cs typeface="Roboto Slab"/>
              <a:sym typeface="Roboto Slab"/>
            </a:endParaRPr>
          </a:p>
          <a:p>
            <a:pPr marL="0" lvl="0" indent="0" algn="l" rtl="0">
              <a:spcBef>
                <a:spcPts val="0"/>
              </a:spcBef>
              <a:spcAft>
                <a:spcPts val="1200"/>
              </a:spcAft>
              <a:buNone/>
            </a:pPr>
            <a:endParaRPr sz="1200">
              <a:latin typeface="Roboto Slab"/>
              <a:ea typeface="Roboto Slab"/>
              <a:cs typeface="Roboto Slab"/>
              <a:sym typeface="Roboto Slab"/>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2800">
                <a:latin typeface="Merriweather"/>
                <a:ea typeface="Merriweather"/>
                <a:cs typeface="Merriweather"/>
                <a:sym typeface="Merriweather"/>
              </a:rPr>
              <a:t>Proposed Framework</a:t>
            </a:r>
            <a:endParaRPr/>
          </a:p>
        </p:txBody>
      </p:sp>
      <p:pic>
        <p:nvPicPr>
          <p:cNvPr id="106" name="Google Shape;106;p20"/>
          <p:cNvPicPr preferRelativeResize="0"/>
          <p:nvPr/>
        </p:nvPicPr>
        <p:blipFill>
          <a:blip r:embed="rId3">
            <a:alphaModFix/>
          </a:blip>
          <a:stretch>
            <a:fillRect/>
          </a:stretch>
        </p:blipFill>
        <p:spPr>
          <a:xfrm>
            <a:off x="3342450" y="1568225"/>
            <a:ext cx="1828800" cy="3057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2800">
                <a:latin typeface="Merriweather"/>
                <a:ea typeface="Merriweather"/>
                <a:cs typeface="Merriweather"/>
                <a:sym typeface="Merriweather"/>
              </a:rPr>
              <a:t>Results </a:t>
            </a:r>
            <a:endParaRPr/>
          </a:p>
        </p:txBody>
      </p:sp>
      <p:pic>
        <p:nvPicPr>
          <p:cNvPr id="112" name="Google Shape;112;p21"/>
          <p:cNvPicPr preferRelativeResize="0"/>
          <p:nvPr/>
        </p:nvPicPr>
        <p:blipFill>
          <a:blip r:embed="rId3">
            <a:alphaModFix/>
          </a:blip>
          <a:stretch>
            <a:fillRect/>
          </a:stretch>
        </p:blipFill>
        <p:spPr>
          <a:xfrm>
            <a:off x="797575" y="1756375"/>
            <a:ext cx="3209925" cy="1514475"/>
          </a:xfrm>
          <a:prstGeom prst="rect">
            <a:avLst/>
          </a:prstGeom>
          <a:noFill/>
          <a:ln>
            <a:noFill/>
          </a:ln>
        </p:spPr>
      </p:pic>
      <p:pic>
        <p:nvPicPr>
          <p:cNvPr id="113" name="Google Shape;113;p21"/>
          <p:cNvPicPr preferRelativeResize="0"/>
          <p:nvPr/>
        </p:nvPicPr>
        <p:blipFill>
          <a:blip r:embed="rId4">
            <a:alphaModFix/>
          </a:blip>
          <a:stretch>
            <a:fillRect/>
          </a:stretch>
        </p:blipFill>
        <p:spPr>
          <a:xfrm>
            <a:off x="4572000" y="1680175"/>
            <a:ext cx="3209925" cy="1666875"/>
          </a:xfrm>
          <a:prstGeom prst="rect">
            <a:avLst/>
          </a:prstGeom>
          <a:noFill/>
          <a:ln>
            <a:noFill/>
          </a:ln>
        </p:spPr>
      </p:pic>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1045</Words>
  <Application>Microsoft Office PowerPoint</Application>
  <PresentationFormat>On-screen Show (16:9)</PresentationFormat>
  <Paragraphs>57</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Roboto</vt:lpstr>
      <vt:lpstr>Roboto Slab</vt:lpstr>
      <vt:lpstr>Merriweather</vt:lpstr>
      <vt:lpstr>Marina</vt:lpstr>
      <vt:lpstr>Revolutionary AI-powered Analytics for Uncovering Optimal Business Locations</vt:lpstr>
      <vt:lpstr>Team Details</vt:lpstr>
      <vt:lpstr>Role and Contribution in project</vt:lpstr>
      <vt:lpstr>Motivation</vt:lpstr>
      <vt:lpstr>Objectives </vt:lpstr>
      <vt:lpstr>Related work</vt:lpstr>
      <vt:lpstr>Problem Statement</vt:lpstr>
      <vt:lpstr>Proposed Framework</vt:lpstr>
      <vt:lpstr>Results </vt:lpstr>
      <vt:lpstr>Results</vt:lpstr>
      <vt:lpstr>Results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Revolutionary AI-powered Analytics for Uncovering Optimal Business Locations</dc:title>
  <cp:lastModifiedBy>Dinesh Kyanam</cp:lastModifiedBy>
  <cp:revision>1</cp:revision>
  <dcterms:modified xsi:type="dcterms:W3CDTF">2024-04-15T04:43:40Z</dcterms:modified>
</cp:coreProperties>
</file>