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86"/>
  </p:notesMasterIdLst>
  <p:sldIdLst>
    <p:sldId id="256" r:id="rId2"/>
    <p:sldId id="491" r:id="rId3"/>
    <p:sldId id="513" r:id="rId4"/>
    <p:sldId id="514" r:id="rId5"/>
    <p:sldId id="419" r:id="rId6"/>
    <p:sldId id="420" r:id="rId7"/>
    <p:sldId id="421" r:id="rId8"/>
    <p:sldId id="422" r:id="rId9"/>
    <p:sldId id="423" r:id="rId10"/>
    <p:sldId id="424" r:id="rId11"/>
    <p:sldId id="425" r:id="rId12"/>
    <p:sldId id="493" r:id="rId13"/>
    <p:sldId id="494" r:id="rId14"/>
    <p:sldId id="495" r:id="rId15"/>
    <p:sldId id="516" r:id="rId16"/>
    <p:sldId id="497" r:id="rId17"/>
    <p:sldId id="517" r:id="rId18"/>
    <p:sldId id="518" r:id="rId19"/>
    <p:sldId id="498" r:id="rId20"/>
    <p:sldId id="499" r:id="rId21"/>
    <p:sldId id="500" r:id="rId22"/>
    <p:sldId id="501" r:id="rId23"/>
    <p:sldId id="426" r:id="rId24"/>
    <p:sldId id="427" r:id="rId25"/>
    <p:sldId id="428" r:id="rId26"/>
    <p:sldId id="429" r:id="rId27"/>
    <p:sldId id="430" r:id="rId28"/>
    <p:sldId id="431" r:id="rId29"/>
    <p:sldId id="432" r:id="rId30"/>
    <p:sldId id="433" r:id="rId31"/>
    <p:sldId id="434" r:id="rId32"/>
    <p:sldId id="435" r:id="rId33"/>
    <p:sldId id="436" r:id="rId34"/>
    <p:sldId id="437" r:id="rId35"/>
    <p:sldId id="438" r:id="rId36"/>
    <p:sldId id="439" r:id="rId37"/>
    <p:sldId id="440" r:id="rId38"/>
    <p:sldId id="519" r:id="rId39"/>
    <p:sldId id="441" r:id="rId40"/>
    <p:sldId id="442" r:id="rId41"/>
    <p:sldId id="443" r:id="rId42"/>
    <p:sldId id="444" r:id="rId43"/>
    <p:sldId id="445" r:id="rId44"/>
    <p:sldId id="446" r:id="rId45"/>
    <p:sldId id="521" r:id="rId46"/>
    <p:sldId id="447" r:id="rId47"/>
    <p:sldId id="448" r:id="rId48"/>
    <p:sldId id="449" r:id="rId49"/>
    <p:sldId id="522" r:id="rId50"/>
    <p:sldId id="523" r:id="rId51"/>
    <p:sldId id="450" r:id="rId52"/>
    <p:sldId id="451" r:id="rId53"/>
    <p:sldId id="452" r:id="rId54"/>
    <p:sldId id="453" r:id="rId55"/>
    <p:sldId id="454" r:id="rId56"/>
    <p:sldId id="455" r:id="rId57"/>
    <p:sldId id="456" r:id="rId58"/>
    <p:sldId id="457" r:id="rId59"/>
    <p:sldId id="502" r:id="rId60"/>
    <p:sldId id="524" r:id="rId61"/>
    <p:sldId id="525" r:id="rId62"/>
    <p:sldId id="526" r:id="rId63"/>
    <p:sldId id="468" r:id="rId64"/>
    <p:sldId id="469" r:id="rId65"/>
    <p:sldId id="471" r:id="rId66"/>
    <p:sldId id="520" r:id="rId67"/>
    <p:sldId id="527" r:id="rId68"/>
    <p:sldId id="528" r:id="rId69"/>
    <p:sldId id="529" r:id="rId70"/>
    <p:sldId id="530" r:id="rId71"/>
    <p:sldId id="531" r:id="rId72"/>
    <p:sldId id="532" r:id="rId73"/>
    <p:sldId id="533" r:id="rId74"/>
    <p:sldId id="534" r:id="rId75"/>
    <p:sldId id="535" r:id="rId76"/>
    <p:sldId id="536" r:id="rId77"/>
    <p:sldId id="537" r:id="rId78"/>
    <p:sldId id="538" r:id="rId79"/>
    <p:sldId id="539" r:id="rId80"/>
    <p:sldId id="540" r:id="rId81"/>
    <p:sldId id="541" r:id="rId82"/>
    <p:sldId id="542" r:id="rId83"/>
    <p:sldId id="543" r:id="rId84"/>
    <p:sldId id="544" r:id="rId8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660"/>
  </p:normalViewPr>
  <p:slideViewPr>
    <p:cSldViewPr snapToGrid="0">
      <p:cViewPr>
        <p:scale>
          <a:sx n="67" d="100"/>
          <a:sy n="67" d="100"/>
        </p:scale>
        <p:origin x="2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F65861-F992-4FB8-962A-BF8D8CE93542}" type="datetimeFigureOut">
              <a:rPr lang="en-IN" smtClean="0"/>
              <a:t>23-07-2024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BD3713-AB23-40F3-8907-A2E8A8275999}" type="slidenum">
              <a:rPr lang="en-IN" smtClean="0"/>
              <a:t>‹#›</a:t>
            </a:fld>
            <a:endParaRPr lang="en-IN"/>
          </a:p>
        </p:txBody>
      </p:sp>
    </p:spTree>
    <p:extLst>
      <p:ext uri="{BB962C8B-B14F-4D97-AF65-F5344CB8AC3E}">
        <p14:creationId xmlns:p14="http://schemas.microsoft.com/office/powerpoint/2010/main" val="2737716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12EC6-B137-408A-A572-359B3C66145D}" type="slidenum">
              <a:rPr lang="en-IN" smtClean="0"/>
              <a:t>19</a:t>
            </a:fld>
            <a:endParaRPr lang="en-IN"/>
          </a:p>
        </p:txBody>
      </p:sp>
    </p:spTree>
    <p:extLst>
      <p:ext uri="{BB962C8B-B14F-4D97-AF65-F5344CB8AC3E}">
        <p14:creationId xmlns:p14="http://schemas.microsoft.com/office/powerpoint/2010/main" val="3601590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B612EC6-B137-408A-A572-359B3C66145D}" type="slidenum">
              <a:rPr lang="en-IN" smtClean="0"/>
              <a:t>32</a:t>
            </a:fld>
            <a:endParaRPr lang="en-IN"/>
          </a:p>
        </p:txBody>
      </p:sp>
    </p:spTree>
    <p:extLst>
      <p:ext uri="{BB962C8B-B14F-4D97-AF65-F5344CB8AC3E}">
        <p14:creationId xmlns:p14="http://schemas.microsoft.com/office/powerpoint/2010/main" val="157576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B612EC6-B137-408A-A572-359B3C66145D}" type="slidenum">
              <a:rPr lang="en-IN" smtClean="0"/>
              <a:t>36</a:t>
            </a:fld>
            <a:endParaRPr lang="en-IN"/>
          </a:p>
        </p:txBody>
      </p:sp>
    </p:spTree>
    <p:extLst>
      <p:ext uri="{BB962C8B-B14F-4D97-AF65-F5344CB8AC3E}">
        <p14:creationId xmlns:p14="http://schemas.microsoft.com/office/powerpoint/2010/main" val="32327599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02114BD-3008-4E8E-BD27-CFF6BBB81D92}" type="datetimeFigureOut">
              <a:rPr lang="en-IN" smtClean="0"/>
              <a:t>23-07-2024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6C7AC652-BE44-4082-8DED-E44E3CAB4FAC}"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9729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2114BD-3008-4E8E-BD27-CFF6BBB81D92}" type="datetimeFigureOut">
              <a:rPr lang="en-IN" smtClean="0"/>
              <a:t>23-07-2024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7AC652-BE44-4082-8DED-E44E3CAB4FAC}" type="slidenum">
              <a:rPr lang="en-IN" smtClean="0"/>
              <a:t>‹#›</a:t>
            </a:fld>
            <a:endParaRPr lang="en-IN"/>
          </a:p>
        </p:txBody>
      </p:sp>
    </p:spTree>
    <p:extLst>
      <p:ext uri="{BB962C8B-B14F-4D97-AF65-F5344CB8AC3E}">
        <p14:creationId xmlns:p14="http://schemas.microsoft.com/office/powerpoint/2010/main" val="14566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2114BD-3008-4E8E-BD27-CFF6BBB81D92}"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7AC652-BE44-4082-8DED-E44E3CAB4FAC}"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3838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2114BD-3008-4E8E-BD27-CFF6BBB81D92}"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7AC652-BE44-4082-8DED-E44E3CAB4FAC}"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3646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2114BD-3008-4E8E-BD27-CFF6BBB81D92}"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7AC652-BE44-4082-8DED-E44E3CAB4FAC}" type="slidenum">
              <a:rPr lang="en-IN" smtClean="0"/>
              <a:t>‹#›</a:t>
            </a:fld>
            <a:endParaRPr lang="en-IN"/>
          </a:p>
        </p:txBody>
      </p:sp>
    </p:spTree>
    <p:extLst>
      <p:ext uri="{BB962C8B-B14F-4D97-AF65-F5344CB8AC3E}">
        <p14:creationId xmlns:p14="http://schemas.microsoft.com/office/powerpoint/2010/main" val="2091852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2114BD-3008-4E8E-BD27-CFF6BBB81D92}"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7AC652-BE44-4082-8DED-E44E3CAB4FAC}"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2465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2114BD-3008-4E8E-BD27-CFF6BBB81D92}"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7AC652-BE44-4082-8DED-E44E3CAB4FAC}"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4834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2114BD-3008-4E8E-BD27-CFF6BBB81D92}"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7AC652-BE44-4082-8DED-E44E3CAB4FA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20030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2114BD-3008-4E8E-BD27-CFF6BBB81D92}"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7AC652-BE44-4082-8DED-E44E3CAB4FAC}"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0793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2114BD-3008-4E8E-BD27-CFF6BBB81D92}"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7AC652-BE44-4082-8DED-E44E3CAB4FAC}" type="slidenum">
              <a:rPr lang="en-IN" smtClean="0"/>
              <a:t>‹#›</a:t>
            </a:fld>
            <a:endParaRPr lang="en-IN"/>
          </a:p>
        </p:txBody>
      </p:sp>
    </p:spTree>
    <p:extLst>
      <p:ext uri="{BB962C8B-B14F-4D97-AF65-F5344CB8AC3E}">
        <p14:creationId xmlns:p14="http://schemas.microsoft.com/office/powerpoint/2010/main" val="2920520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2114BD-3008-4E8E-BD27-CFF6BBB81D92}" type="datetimeFigureOut">
              <a:rPr lang="en-IN" smtClean="0"/>
              <a:t>23-07-2024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7AC652-BE44-4082-8DED-E44E3CAB4FAC}"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1309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2114BD-3008-4E8E-BD27-CFF6BBB81D92}" type="datetimeFigureOut">
              <a:rPr lang="en-IN" smtClean="0"/>
              <a:t>23-07-2024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7AC652-BE44-4082-8DED-E44E3CAB4FAC}" type="slidenum">
              <a:rPr lang="en-IN" smtClean="0"/>
              <a:t>‹#›</a:t>
            </a:fld>
            <a:endParaRPr lang="en-IN"/>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8245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2114BD-3008-4E8E-BD27-CFF6BBB81D92}" type="datetimeFigureOut">
              <a:rPr lang="en-IN" smtClean="0"/>
              <a:t>23-07-2024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7AC652-BE44-4082-8DED-E44E3CAB4FAC}"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0793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2114BD-3008-4E8E-BD27-CFF6BBB81D92}" type="datetimeFigureOut">
              <a:rPr lang="en-IN" smtClean="0"/>
              <a:t>23-07-2024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7AC652-BE44-4082-8DED-E44E3CAB4FA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1242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2114BD-3008-4E8E-BD27-CFF6BBB81D92}" type="datetimeFigureOut">
              <a:rPr lang="en-IN" smtClean="0"/>
              <a:t>23-07-2024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7AC652-BE44-4082-8DED-E44E3CAB4FAC}" type="slidenum">
              <a:rPr lang="en-IN" smtClean="0"/>
              <a:t>‹#›</a:t>
            </a:fld>
            <a:endParaRPr lang="en-IN"/>
          </a:p>
        </p:txBody>
      </p:sp>
    </p:spTree>
    <p:extLst>
      <p:ext uri="{BB962C8B-B14F-4D97-AF65-F5344CB8AC3E}">
        <p14:creationId xmlns:p14="http://schemas.microsoft.com/office/powerpoint/2010/main" val="2382993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2114BD-3008-4E8E-BD27-CFF6BBB81D92}" type="datetimeFigureOut">
              <a:rPr lang="en-IN" smtClean="0"/>
              <a:t>23-07-2024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7AC652-BE44-4082-8DED-E44E3CAB4FAC}"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660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2114BD-3008-4E8E-BD27-CFF6BBB81D92}" type="datetimeFigureOut">
              <a:rPr lang="en-IN" smtClean="0"/>
              <a:t>23-07-2024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7AC652-BE44-4082-8DED-E44E3CAB4FAC}" type="slidenum">
              <a:rPr lang="en-IN" smtClean="0"/>
              <a:t>‹#›</a:t>
            </a:fld>
            <a:endParaRPr lang="en-IN"/>
          </a:p>
        </p:txBody>
      </p:sp>
    </p:spTree>
    <p:extLst>
      <p:ext uri="{BB962C8B-B14F-4D97-AF65-F5344CB8AC3E}">
        <p14:creationId xmlns:p14="http://schemas.microsoft.com/office/powerpoint/2010/main" val="667580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02114BD-3008-4E8E-BD27-CFF6BBB81D92}" type="datetimeFigureOut">
              <a:rPr lang="en-IN" smtClean="0"/>
              <a:t>23-07-2024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C7AC652-BE44-4082-8DED-E44E3CAB4FAC}" type="slidenum">
              <a:rPr lang="en-IN" smtClean="0"/>
              <a:t>‹#›</a:t>
            </a:fld>
            <a:endParaRPr lang="en-IN"/>
          </a:p>
        </p:txBody>
      </p:sp>
    </p:spTree>
    <p:extLst>
      <p:ext uri="{BB962C8B-B14F-4D97-AF65-F5344CB8AC3E}">
        <p14:creationId xmlns:p14="http://schemas.microsoft.com/office/powerpoint/2010/main" val="12424676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mailto:xyz@gmail.com"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mailto:pqr@gmail.com" TargetMode="External"/><Relationship Id="rId2" Type="http://schemas.openxmlformats.org/officeDocument/2006/relationships/hyperlink" Target="mailto:abc@gmail.com"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hyperlink" Target="https://github.com/GuruJSP" TargetMode="Externa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AACA7-CD25-DD27-CE21-468F4679F2AB}"/>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6EC6089D-EA42-8508-53AF-9E310CD6B44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740500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5093" y="668740"/>
            <a:ext cx="10972800" cy="4740785"/>
          </a:xfrm>
          <a:prstGeom prst="rect">
            <a:avLst/>
          </a:prstGeom>
        </p:spPr>
        <p:txBody>
          <a:bodyPr wrap="square">
            <a:spAutoFit/>
          </a:bodyPr>
          <a:lstStyle/>
          <a:p>
            <a:pPr>
              <a:lnSpc>
                <a:spcPct val="107000"/>
              </a:lnSpc>
              <a:spcAft>
                <a:spcPts val="800"/>
              </a:spcAft>
              <a:tabLst>
                <a:tab pos="3954145" algn="l"/>
              </a:tabLst>
            </a:pPr>
            <a:r>
              <a:rPr lang="en-IN" sz="20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UpdateOrder.java</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main()</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EMF</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EM</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ET</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highlight>
                  <a:srgbClr val="00FFFF"/>
                </a:highlight>
                <a:latin typeface="Calibri" panose="020F0502020204030204" pitchFamily="34" charset="0"/>
                <a:ea typeface="Calibri" panose="020F0502020204030204" pitchFamily="34" charset="0"/>
                <a:cs typeface="Times New Roman" panose="02020603050405020304" pitchFamily="18" charset="0"/>
              </a:rPr>
              <a:t>//Before you update first you fetch</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err="1">
                <a:latin typeface="Calibri" panose="020F0502020204030204" pitchFamily="34" charset="0"/>
                <a:ea typeface="Calibri" panose="020F0502020204030204" pitchFamily="34" charset="0"/>
                <a:cs typeface="Times New Roman" panose="02020603050405020304" pitchFamily="18" charset="0"/>
              </a:rPr>
              <a:t>FoodOrder</a:t>
            </a: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err="1">
                <a:latin typeface="Calibri" panose="020F0502020204030204" pitchFamily="34" charset="0"/>
                <a:ea typeface="Calibri" panose="020F0502020204030204" pitchFamily="34" charset="0"/>
                <a:cs typeface="Times New Roman" panose="02020603050405020304" pitchFamily="18" charset="0"/>
              </a:rPr>
              <a:t>oder</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r>
              <a:rPr lang="en-IN" sz="2000" kern="100" dirty="0" err="1">
                <a:latin typeface="Calibri" panose="020F0502020204030204" pitchFamily="34" charset="0"/>
                <a:ea typeface="Calibri" panose="020F0502020204030204" pitchFamily="34" charset="0"/>
                <a:cs typeface="Times New Roman" panose="02020603050405020304" pitchFamily="18" charset="0"/>
              </a:rPr>
              <a:t>manager.find</a:t>
            </a:r>
            <a:r>
              <a:rPr lang="en-IN" sz="2000" kern="100" dirty="0">
                <a:latin typeface="Calibri" panose="020F0502020204030204" pitchFamily="34" charset="0"/>
                <a:ea typeface="Calibri" panose="020F0502020204030204" pitchFamily="34" charset="0"/>
                <a:cs typeface="Times New Roman" panose="02020603050405020304" pitchFamily="18" charset="0"/>
              </a:rPr>
              <a:t>(FoodOrder.class,1));</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//Update the </a:t>
            </a:r>
            <a:r>
              <a:rPr lang="en-IN" sz="2000" kern="100" dirty="0" err="1">
                <a:latin typeface="Calibri" panose="020F0502020204030204" pitchFamily="34" charset="0"/>
                <a:ea typeface="Calibri" panose="020F0502020204030204" pitchFamily="34" charset="0"/>
                <a:cs typeface="Times New Roman" panose="02020603050405020304" pitchFamily="18" charset="0"/>
              </a:rPr>
              <a:t>food_item</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err="1">
                <a:latin typeface="Calibri" panose="020F0502020204030204" pitchFamily="34" charset="0"/>
                <a:ea typeface="Calibri" panose="020F0502020204030204" pitchFamily="34" charset="0"/>
                <a:cs typeface="Times New Roman" panose="02020603050405020304" pitchFamily="18" charset="0"/>
              </a:rPr>
              <a:t>Order.setFood_item</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r>
              <a:rPr lang="en-IN" sz="2000" kern="100" dirty="0" err="1">
                <a:latin typeface="Calibri" panose="020F0502020204030204" pitchFamily="34" charset="0"/>
                <a:ea typeface="Calibri" panose="020F0502020204030204" pitchFamily="34" charset="0"/>
                <a:cs typeface="Times New Roman" panose="02020603050405020304" pitchFamily="18" charset="0"/>
              </a:rPr>
              <a:t>Panner</a:t>
            </a:r>
            <a:r>
              <a:rPr lang="en-IN" sz="2000" kern="100" dirty="0">
                <a:latin typeface="Calibri" panose="020F0502020204030204" pitchFamily="34" charset="0"/>
                <a:ea typeface="Calibri" panose="020F0502020204030204" pitchFamily="34" charset="0"/>
                <a:cs typeface="Times New Roman" panose="02020603050405020304" pitchFamily="18" charset="0"/>
              </a:rPr>
              <a:t> Biryani”);</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err="1">
                <a:latin typeface="Calibri" panose="020F0502020204030204" pitchFamily="34" charset="0"/>
                <a:ea typeface="Calibri" panose="020F0502020204030204" pitchFamily="34" charset="0"/>
                <a:cs typeface="Times New Roman" panose="02020603050405020304" pitchFamily="18" charset="0"/>
              </a:rPr>
              <a:t>transacation.begin</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err="1">
                <a:latin typeface="Calibri" panose="020F0502020204030204" pitchFamily="34" charset="0"/>
                <a:ea typeface="Calibri" panose="020F0502020204030204" pitchFamily="34" charset="0"/>
                <a:cs typeface="Times New Roman" panose="02020603050405020304" pitchFamily="18" charset="0"/>
              </a:rPr>
              <a:t>transaction.commit</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2019194"/>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6979" y="696035"/>
            <a:ext cx="10604311" cy="5622950"/>
          </a:xfrm>
          <a:prstGeom prst="rect">
            <a:avLst/>
          </a:prstGeom>
        </p:spPr>
        <p:txBody>
          <a:bodyPr wrap="square">
            <a:spAutoFit/>
          </a:bodyPr>
          <a:lstStyle/>
          <a:p>
            <a:pPr>
              <a:lnSpc>
                <a:spcPct val="107000"/>
              </a:lnSpc>
              <a:spcAft>
                <a:spcPts val="800"/>
              </a:spcAft>
              <a:tabLst>
                <a:tab pos="3954145" algn="l"/>
              </a:tabLst>
            </a:pPr>
            <a:r>
              <a:rPr lang="en-IN" sz="2200" kern="100" dirty="0">
                <a:highlight>
                  <a:srgbClr val="00FFFF"/>
                </a:highlight>
                <a:latin typeface="Calibri" panose="020F0502020204030204" pitchFamily="34" charset="0"/>
                <a:ea typeface="Calibri" panose="020F0502020204030204" pitchFamily="34" charset="0"/>
                <a:cs typeface="Times New Roman" panose="02020603050405020304" pitchFamily="18" charset="0"/>
              </a:rPr>
              <a:t>Assignment Questions:-</a:t>
            </a:r>
            <a:endParaRPr lang="en-IN" sz="1100" kern="100" dirty="0">
              <a:highlight>
                <a:srgbClr val="00FFFF"/>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1&gt;Find Food order by id</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find(FoodOrder.class,1)</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2&gt;Find </a:t>
            </a:r>
            <a:r>
              <a:rPr lang="en-IN" sz="2000"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FoodOrders</a:t>
            </a:r>
            <a:r>
              <a:rPr lang="en-IN" sz="20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by food item</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select f from </a:t>
            </a:r>
            <a:r>
              <a:rPr lang="en-IN" sz="2000" kern="100" dirty="0" err="1">
                <a:latin typeface="Calibri" panose="020F0502020204030204" pitchFamily="34" charset="0"/>
                <a:ea typeface="Calibri" panose="020F0502020204030204" pitchFamily="34" charset="0"/>
                <a:cs typeface="Times New Roman" panose="02020603050405020304" pitchFamily="18" charset="0"/>
              </a:rPr>
              <a:t>FoodOrder</a:t>
            </a:r>
            <a:r>
              <a:rPr lang="en-IN" sz="2000" kern="100" dirty="0">
                <a:latin typeface="Calibri" panose="020F0502020204030204" pitchFamily="34" charset="0"/>
                <a:ea typeface="Calibri" panose="020F0502020204030204" pitchFamily="34" charset="0"/>
                <a:cs typeface="Times New Roman" panose="02020603050405020304" pitchFamily="18" charset="0"/>
              </a:rPr>
              <a:t> f where </a:t>
            </a:r>
            <a:r>
              <a:rPr lang="en-IN" sz="2000" kern="100" dirty="0" err="1">
                <a:latin typeface="Calibri" panose="020F0502020204030204" pitchFamily="34" charset="0"/>
                <a:ea typeface="Calibri" panose="020F0502020204030204" pitchFamily="34" charset="0"/>
                <a:cs typeface="Times New Roman" panose="02020603050405020304" pitchFamily="18" charset="0"/>
              </a:rPr>
              <a:t>f.food</a:t>
            </a:r>
            <a:r>
              <a:rPr lang="en-IN" sz="2000" kern="100" dirty="0">
                <a:latin typeface="Calibri" panose="020F0502020204030204" pitchFamily="34" charset="0"/>
                <a:ea typeface="Calibri" panose="020F0502020204030204" pitchFamily="34" charset="0"/>
                <a:cs typeface="Times New Roman" panose="02020603050405020304" pitchFamily="18" charset="0"/>
              </a:rPr>
              <a:t>=?1</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Use </a:t>
            </a:r>
            <a:r>
              <a:rPr lang="en-IN" sz="2000" kern="100" dirty="0" err="1">
                <a:latin typeface="Calibri" panose="020F0502020204030204" pitchFamily="34" charset="0"/>
                <a:ea typeface="Calibri" panose="020F0502020204030204" pitchFamily="34" charset="0"/>
                <a:cs typeface="Times New Roman" panose="02020603050405020304" pitchFamily="18" charset="0"/>
              </a:rPr>
              <a:t>getResultList</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3&gt;Find </a:t>
            </a:r>
            <a:r>
              <a:rPr lang="en-IN" sz="2000"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FoodOder</a:t>
            </a:r>
            <a:r>
              <a:rPr lang="en-IN" sz="20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by id and food</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select f from </a:t>
            </a:r>
            <a:r>
              <a:rPr lang="en-IN" sz="2000" kern="100" dirty="0" err="1">
                <a:latin typeface="Calibri" panose="020F0502020204030204" pitchFamily="34" charset="0"/>
                <a:ea typeface="Calibri" panose="020F0502020204030204" pitchFamily="34" charset="0"/>
                <a:cs typeface="Times New Roman" panose="02020603050405020304" pitchFamily="18" charset="0"/>
              </a:rPr>
              <a:t>FoodOder</a:t>
            </a:r>
            <a:r>
              <a:rPr lang="en-IN" sz="2000" kern="100" dirty="0">
                <a:latin typeface="Calibri" panose="020F0502020204030204" pitchFamily="34" charset="0"/>
                <a:ea typeface="Calibri" panose="020F0502020204030204" pitchFamily="34" charset="0"/>
                <a:cs typeface="Times New Roman" panose="02020603050405020304" pitchFamily="18" charset="0"/>
              </a:rPr>
              <a:t> f where f.id=?1 and </a:t>
            </a:r>
            <a:r>
              <a:rPr lang="en-IN" sz="2000" kern="100" dirty="0" err="1">
                <a:latin typeface="Calibri" panose="020F0502020204030204" pitchFamily="34" charset="0"/>
                <a:ea typeface="Calibri" panose="020F0502020204030204" pitchFamily="34" charset="0"/>
                <a:cs typeface="Times New Roman" panose="02020603050405020304" pitchFamily="18" charset="0"/>
              </a:rPr>
              <a:t>f.food</a:t>
            </a:r>
            <a:r>
              <a:rPr lang="en-IN" sz="2000" kern="100" dirty="0">
                <a:latin typeface="Calibri" panose="020F0502020204030204" pitchFamily="34" charset="0"/>
                <a:ea typeface="Calibri" panose="020F0502020204030204" pitchFamily="34" charset="0"/>
                <a:cs typeface="Times New Roman" panose="02020603050405020304" pitchFamily="18" charset="0"/>
              </a:rPr>
              <a:t>=?2</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Use </a:t>
            </a:r>
            <a:r>
              <a:rPr lang="en-IN" sz="2000" kern="100" dirty="0" err="1">
                <a:latin typeface="Calibri" panose="020F0502020204030204" pitchFamily="34" charset="0"/>
                <a:ea typeface="Calibri" panose="020F0502020204030204" pitchFamily="34" charset="0"/>
                <a:cs typeface="Times New Roman" panose="02020603050405020304" pitchFamily="18" charset="0"/>
              </a:rPr>
              <a:t>getSingleResult</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4&gt;Find Food Orders by cost</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select f from </a:t>
            </a:r>
            <a:r>
              <a:rPr lang="en-IN" sz="2000" kern="100" dirty="0" err="1">
                <a:latin typeface="Calibri" panose="020F0502020204030204" pitchFamily="34" charset="0"/>
                <a:ea typeface="Calibri" panose="020F0502020204030204" pitchFamily="34" charset="0"/>
                <a:cs typeface="Times New Roman" panose="02020603050405020304" pitchFamily="18" charset="0"/>
              </a:rPr>
              <a:t>FoodOrder</a:t>
            </a:r>
            <a:r>
              <a:rPr lang="en-IN" sz="2000" kern="100" dirty="0">
                <a:latin typeface="Calibri" panose="020F0502020204030204" pitchFamily="34" charset="0"/>
                <a:ea typeface="Calibri" panose="020F0502020204030204" pitchFamily="34" charset="0"/>
                <a:cs typeface="Times New Roman" panose="02020603050405020304" pitchFamily="18" charset="0"/>
              </a:rPr>
              <a:t> f where </a:t>
            </a:r>
            <a:r>
              <a:rPr lang="en-IN" sz="2000" kern="100" dirty="0" err="1">
                <a:latin typeface="Calibri" panose="020F0502020204030204" pitchFamily="34" charset="0"/>
                <a:ea typeface="Calibri" panose="020F0502020204030204" pitchFamily="34" charset="0"/>
                <a:cs typeface="Times New Roman" panose="02020603050405020304" pitchFamily="18" charset="0"/>
              </a:rPr>
              <a:t>f.cost</a:t>
            </a:r>
            <a:r>
              <a:rPr lang="en-IN" sz="2000" kern="100" dirty="0">
                <a:latin typeface="Calibri" panose="020F0502020204030204" pitchFamily="34" charset="0"/>
                <a:ea typeface="Calibri" panose="020F0502020204030204" pitchFamily="34" charset="0"/>
                <a:cs typeface="Times New Roman" panose="02020603050405020304" pitchFamily="18" charset="0"/>
              </a:rPr>
              <a:t>=?1</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5&gt;Filter food orders between a range of cost.</a:t>
            </a:r>
          </a:p>
          <a:p>
            <a:pPr>
              <a:lnSpc>
                <a:spcPct val="107000"/>
              </a:lnSpc>
              <a:spcAft>
                <a:spcPts val="800"/>
              </a:spcAft>
              <a:tabLst>
                <a:tab pos="3954145" algn="l"/>
              </a:tabLs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select f from</a:t>
            </a: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err="1">
                <a:latin typeface="Calibri" panose="020F0502020204030204" pitchFamily="34" charset="0"/>
                <a:ea typeface="Calibri" panose="020F0502020204030204" pitchFamily="34" charset="0"/>
                <a:cs typeface="Times New Roman" panose="02020603050405020304" pitchFamily="18" charset="0"/>
              </a:rPr>
              <a:t>FoodOder</a:t>
            </a:r>
            <a:r>
              <a:rPr lang="en-IN" sz="2000" kern="100" dirty="0">
                <a:latin typeface="Calibri" panose="020F0502020204030204" pitchFamily="34" charset="0"/>
                <a:ea typeface="Calibri" panose="020F0502020204030204" pitchFamily="34" charset="0"/>
                <a:cs typeface="Times New Roman" panose="02020603050405020304" pitchFamily="18" charset="0"/>
              </a:rPr>
              <a:t> f where </a:t>
            </a:r>
            <a:r>
              <a:rPr lang="en-IN" sz="2000" kern="100" dirty="0" err="1">
                <a:latin typeface="Calibri" panose="020F0502020204030204" pitchFamily="34" charset="0"/>
                <a:ea typeface="Calibri" panose="020F0502020204030204" pitchFamily="34" charset="0"/>
                <a:cs typeface="Times New Roman" panose="02020603050405020304" pitchFamily="18" charset="0"/>
              </a:rPr>
              <a:t>f.cost</a:t>
            </a:r>
            <a:r>
              <a:rPr lang="en-IN" sz="2000" kern="100" dirty="0">
                <a:latin typeface="Calibri" panose="020F0502020204030204" pitchFamily="34" charset="0"/>
                <a:ea typeface="Calibri" panose="020F0502020204030204" pitchFamily="34" charset="0"/>
                <a:cs typeface="Times New Roman" panose="02020603050405020304" pitchFamily="18" charset="0"/>
              </a:rPr>
              <a:t> between ?1 and ?2</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5496205"/>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arn(inVertical)">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barn(inVertical)">
                                      <p:cBhvr>
                                        <p:cTn id="67"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FB335C-6FD7-8755-722D-7A2B284AD476}"/>
              </a:ext>
            </a:extLst>
          </p:cNvPr>
          <p:cNvSpPr txBox="1"/>
          <p:nvPr/>
        </p:nvSpPr>
        <p:spPr>
          <a:xfrm>
            <a:off x="653143" y="718457"/>
            <a:ext cx="10874828" cy="5632311"/>
          </a:xfrm>
          <a:prstGeom prst="rect">
            <a:avLst/>
          </a:prstGeom>
          <a:noFill/>
        </p:spPr>
        <p:txBody>
          <a:bodyPr wrap="square">
            <a:spAutoFit/>
          </a:bodyPr>
          <a:lstStyle/>
          <a:p>
            <a:r>
              <a:rPr lang="en-IN" dirty="0"/>
              <a:t>import </a:t>
            </a:r>
            <a:r>
              <a:rPr lang="en-IN" dirty="0" err="1"/>
              <a:t>java.time.LocalDateTime</a:t>
            </a:r>
            <a:r>
              <a:rPr lang="en-IN" dirty="0"/>
              <a:t>;</a:t>
            </a:r>
          </a:p>
          <a:p>
            <a:r>
              <a:rPr lang="en-IN" dirty="0"/>
              <a:t>import </a:t>
            </a:r>
            <a:r>
              <a:rPr lang="en-IN" dirty="0" err="1"/>
              <a:t>org.hibernate.annotations.CreationTimestamp</a:t>
            </a:r>
            <a:r>
              <a:rPr lang="en-IN" dirty="0"/>
              <a:t>;</a:t>
            </a:r>
          </a:p>
          <a:p>
            <a:r>
              <a:rPr lang="en-IN" dirty="0"/>
              <a:t>import </a:t>
            </a:r>
            <a:r>
              <a:rPr lang="en-IN" dirty="0" err="1"/>
              <a:t>org.hibernate.annotations.UpdateTimestamp</a:t>
            </a:r>
            <a:r>
              <a:rPr lang="en-IN" dirty="0"/>
              <a:t>;</a:t>
            </a:r>
          </a:p>
          <a:p>
            <a:endParaRPr lang="en-IN" dirty="0"/>
          </a:p>
          <a:p>
            <a:r>
              <a:rPr lang="en-IN" dirty="0"/>
              <a:t>@Entity</a:t>
            </a:r>
          </a:p>
          <a:p>
            <a:r>
              <a:rPr lang="en-IN" dirty="0"/>
              <a:t>public class </a:t>
            </a:r>
            <a:r>
              <a:rPr lang="en-IN" dirty="0" err="1"/>
              <a:t>FoodOrder</a:t>
            </a:r>
            <a:r>
              <a:rPr lang="en-IN" dirty="0"/>
              <a:t> </a:t>
            </a:r>
          </a:p>
          <a:p>
            <a:r>
              <a:rPr lang="en-IN" dirty="0"/>
              <a:t>{</a:t>
            </a:r>
          </a:p>
          <a:p>
            <a:r>
              <a:rPr lang="en-IN" dirty="0"/>
              <a:t>	@Id</a:t>
            </a:r>
          </a:p>
          <a:p>
            <a:r>
              <a:rPr lang="en-IN" dirty="0"/>
              <a:t>	@GeneratedValue(strategy = </a:t>
            </a:r>
            <a:r>
              <a:rPr lang="en-IN" dirty="0" err="1"/>
              <a:t>GenerationType.IDENTITY</a:t>
            </a:r>
            <a:r>
              <a:rPr lang="en-IN" dirty="0"/>
              <a:t>)</a:t>
            </a:r>
          </a:p>
          <a:p>
            <a:r>
              <a:rPr lang="en-IN" dirty="0"/>
              <a:t>	private int id;</a:t>
            </a:r>
          </a:p>
          <a:p>
            <a:r>
              <a:rPr lang="en-IN" dirty="0"/>
              <a:t>	private String </a:t>
            </a:r>
            <a:r>
              <a:rPr lang="en-IN" dirty="0" err="1"/>
              <a:t>food_item</a:t>
            </a:r>
            <a:r>
              <a:rPr lang="en-IN" dirty="0"/>
              <a:t>;</a:t>
            </a:r>
          </a:p>
          <a:p>
            <a:r>
              <a:rPr lang="en-IN" dirty="0"/>
              <a:t>	private int cost;</a:t>
            </a:r>
          </a:p>
          <a:p>
            <a:r>
              <a:rPr lang="en-IN" dirty="0"/>
              <a:t>	</a:t>
            </a:r>
          </a:p>
          <a:p>
            <a:r>
              <a:rPr lang="en-IN" dirty="0"/>
              <a:t>	private </a:t>
            </a:r>
            <a:r>
              <a:rPr lang="en-IN" dirty="0" err="1"/>
              <a:t>LocalDateTime</a:t>
            </a:r>
            <a:r>
              <a:rPr lang="en-IN" dirty="0"/>
              <a:t> </a:t>
            </a:r>
            <a:r>
              <a:rPr lang="en-IN" dirty="0" err="1"/>
              <a:t>deliverytime</a:t>
            </a:r>
            <a:r>
              <a:rPr lang="en-IN" dirty="0"/>
              <a:t>;</a:t>
            </a:r>
          </a:p>
          <a:p>
            <a:r>
              <a:rPr lang="en-IN" dirty="0"/>
              <a:t>	</a:t>
            </a:r>
          </a:p>
          <a:p>
            <a:r>
              <a:rPr lang="en-IN" dirty="0"/>
              <a:t>	@CreationTimestamp</a:t>
            </a:r>
          </a:p>
          <a:p>
            <a:r>
              <a:rPr lang="en-IN" dirty="0"/>
              <a:t>	private </a:t>
            </a:r>
            <a:r>
              <a:rPr lang="en-IN" dirty="0" err="1"/>
              <a:t>LocalDateTime</a:t>
            </a:r>
            <a:r>
              <a:rPr lang="en-IN" dirty="0"/>
              <a:t>  </a:t>
            </a:r>
            <a:r>
              <a:rPr lang="en-IN" dirty="0" err="1"/>
              <a:t>ordered_time</a:t>
            </a:r>
            <a:r>
              <a:rPr lang="en-IN" dirty="0"/>
              <a:t>;</a:t>
            </a:r>
          </a:p>
          <a:p>
            <a:r>
              <a:rPr lang="en-IN" dirty="0"/>
              <a:t>	</a:t>
            </a:r>
          </a:p>
          <a:p>
            <a:r>
              <a:rPr lang="en-IN" dirty="0"/>
              <a:t>	@UpdateTimestamp</a:t>
            </a:r>
          </a:p>
          <a:p>
            <a:r>
              <a:rPr lang="en-IN" dirty="0"/>
              <a:t>	private </a:t>
            </a:r>
            <a:r>
              <a:rPr lang="en-IN" dirty="0" err="1"/>
              <a:t>LocalDateTime</a:t>
            </a:r>
            <a:r>
              <a:rPr lang="en-IN" dirty="0"/>
              <a:t> </a:t>
            </a:r>
            <a:r>
              <a:rPr lang="en-IN" dirty="0" err="1"/>
              <a:t>OrderUpdateTime</a:t>
            </a:r>
            <a:r>
              <a:rPr lang="en-IN" dirty="0"/>
              <a:t>;</a:t>
            </a:r>
          </a:p>
        </p:txBody>
      </p:sp>
    </p:spTree>
    <p:extLst>
      <p:ext uri="{BB962C8B-B14F-4D97-AF65-F5344CB8AC3E}">
        <p14:creationId xmlns:p14="http://schemas.microsoft.com/office/powerpoint/2010/main" val="1028146453"/>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4859E3-C472-B59C-D6A5-1D078D468747}"/>
              </a:ext>
            </a:extLst>
          </p:cNvPr>
          <p:cNvSpPr txBox="1"/>
          <p:nvPr/>
        </p:nvSpPr>
        <p:spPr>
          <a:xfrm>
            <a:off x="707571" y="674914"/>
            <a:ext cx="10918372" cy="5816977"/>
          </a:xfrm>
          <a:prstGeom prst="rect">
            <a:avLst/>
          </a:prstGeom>
          <a:noFill/>
        </p:spPr>
        <p:txBody>
          <a:bodyPr wrap="square">
            <a:spAutoFit/>
          </a:bodyPr>
          <a:lstStyle/>
          <a:p>
            <a:pPr algn="l"/>
            <a:r>
              <a:rPr lang="en-IN" sz="1600" b="1" dirty="0">
                <a:solidFill>
                  <a:srgbClr val="7F0055"/>
                </a:solidFill>
                <a:latin typeface="Consolas" panose="020B0609020204030204" pitchFamily="49" charset="0"/>
              </a:rPr>
              <a:t>public</a:t>
            </a:r>
            <a:r>
              <a:rPr lang="en-IN" sz="1600" b="1"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class</a:t>
            </a:r>
            <a:r>
              <a:rPr lang="en-IN" sz="1600" b="1" dirty="0">
                <a:solidFill>
                  <a:srgbClr val="000000"/>
                </a:solidFill>
                <a:latin typeface="Consolas" panose="020B0609020204030204" pitchFamily="49" charset="0"/>
              </a:rPr>
              <a:t> </a:t>
            </a:r>
            <a:r>
              <a:rPr lang="en-IN" sz="1600" b="1" dirty="0" err="1">
                <a:solidFill>
                  <a:srgbClr val="000000"/>
                </a:solidFill>
                <a:latin typeface="Consolas" panose="020B0609020204030204" pitchFamily="49" charset="0"/>
              </a:rPr>
              <a:t>PlaceOrder</a:t>
            </a:r>
            <a:r>
              <a:rPr lang="en-IN" sz="1600" b="1" dirty="0">
                <a:solidFill>
                  <a:srgbClr val="000000"/>
                </a:solidFill>
                <a:latin typeface="Consolas" panose="020B0609020204030204" pitchFamily="49" charset="0"/>
              </a:rPr>
              <a:t> </a:t>
            </a:r>
          </a:p>
          <a:p>
            <a:pPr algn="l"/>
            <a:r>
              <a:rPr lang="en-IN" sz="1600" dirty="0">
                <a:solidFill>
                  <a:srgbClr val="000000"/>
                </a:solidFill>
                <a:latin typeface="Consolas" panose="020B0609020204030204" pitchFamily="49" charset="0"/>
              </a:rPr>
              <a:t>{</a:t>
            </a:r>
          </a:p>
          <a:p>
            <a:pPr algn="l"/>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static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main(String[] </a:t>
            </a:r>
            <a:r>
              <a:rPr lang="en-US" sz="1600" b="1" dirty="0" err="1">
                <a:solidFill>
                  <a:srgbClr val="6A3E3E"/>
                </a:solidFill>
                <a:latin typeface="Consolas" panose="020B0609020204030204" pitchFamily="49" charset="0"/>
              </a:rPr>
              <a:t>args</a:t>
            </a:r>
            <a:r>
              <a:rPr lang="en-US" sz="1600" b="1" dirty="0">
                <a:solidFill>
                  <a:srgbClr val="000000"/>
                </a:solidFill>
                <a:latin typeface="Consolas" panose="020B0609020204030204" pitchFamily="49" charset="0"/>
              </a:rPr>
              <a:t>) </a:t>
            </a:r>
          </a:p>
          <a:p>
            <a:pPr algn="l"/>
            <a:r>
              <a:rPr lang="en-IN" sz="1600" dirty="0">
                <a:solidFill>
                  <a:srgbClr val="000000"/>
                </a:solidFill>
                <a:latin typeface="Consolas" panose="020B0609020204030204" pitchFamily="49" charset="0"/>
              </a:rPr>
              <a:t>{</a:t>
            </a:r>
          </a:p>
          <a:p>
            <a:pPr algn="l"/>
            <a:endParaRPr lang="en-IN" sz="1600" dirty="0">
              <a:latin typeface="Consolas" panose="020B0609020204030204" pitchFamily="49" charset="0"/>
            </a:endParaRPr>
          </a:p>
          <a:p>
            <a:pPr algn="l"/>
            <a:r>
              <a:rPr lang="en-US" sz="1600" dirty="0" err="1">
                <a:solidFill>
                  <a:srgbClr val="000000"/>
                </a:solidFill>
                <a:latin typeface="Consolas" panose="020B0609020204030204" pitchFamily="49" charset="0"/>
              </a:rPr>
              <a:t>EntityManagerFactory</a:t>
            </a:r>
            <a:r>
              <a:rPr lang="en-US" sz="1600" dirty="0">
                <a:solidFill>
                  <a:srgbClr val="000000"/>
                </a:solidFill>
                <a:latin typeface="Consolas" panose="020B0609020204030204" pitchFamily="49" charset="0"/>
              </a:rPr>
              <a:t> </a:t>
            </a:r>
            <a:r>
              <a:rPr lang="en-US" sz="1600" dirty="0">
                <a:solidFill>
                  <a:srgbClr val="6A3E3E"/>
                </a:solidFill>
                <a:latin typeface="Consolas" panose="020B0609020204030204" pitchFamily="49" charset="0"/>
              </a:rPr>
              <a:t>fac</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Persistence.</a:t>
            </a:r>
            <a:r>
              <a:rPr lang="en-US" sz="1600" i="1" dirty="0" err="1">
                <a:solidFill>
                  <a:srgbClr val="000000"/>
                </a:solidFill>
                <a:latin typeface="Consolas" panose="020B0609020204030204" pitchFamily="49" charset="0"/>
              </a:rPr>
              <a:t>createEntityManagerFactory</a:t>
            </a:r>
            <a:r>
              <a:rPr lang="en-US" sz="1600" i="1" dirty="0">
                <a:solidFill>
                  <a:srgbClr val="000000"/>
                </a:solidFill>
                <a:latin typeface="Consolas" panose="020B0609020204030204" pitchFamily="49" charset="0"/>
              </a:rPr>
              <a:t>(</a:t>
            </a:r>
            <a:r>
              <a:rPr lang="en-US" sz="1600" i="1" dirty="0">
                <a:solidFill>
                  <a:srgbClr val="2A00FF"/>
                </a:solidFill>
                <a:latin typeface="Consolas" panose="020B0609020204030204" pitchFamily="49" charset="0"/>
              </a:rPr>
              <a:t>"dev"</a:t>
            </a:r>
            <a:r>
              <a:rPr lang="en-US" sz="1600" i="1" dirty="0">
                <a:solidFill>
                  <a:srgbClr val="000000"/>
                </a:solidFill>
                <a:latin typeface="Consolas" panose="020B0609020204030204" pitchFamily="49" charset="0"/>
              </a:rPr>
              <a:t>);</a:t>
            </a:r>
          </a:p>
          <a:p>
            <a:pPr algn="l"/>
            <a:r>
              <a:rPr lang="en-IN" sz="1600" dirty="0" err="1">
                <a:solidFill>
                  <a:srgbClr val="000000"/>
                </a:solidFill>
                <a:latin typeface="Consolas" panose="020B0609020204030204" pitchFamily="49" charset="0"/>
              </a:rPr>
              <a:t>EntityManager</a:t>
            </a:r>
            <a:r>
              <a:rPr lang="en-IN" sz="1600" dirty="0">
                <a:solidFill>
                  <a:srgbClr val="000000"/>
                </a:solidFill>
                <a:latin typeface="Consolas" panose="020B0609020204030204" pitchFamily="49" charset="0"/>
              </a:rPr>
              <a:t> </a:t>
            </a:r>
            <a:r>
              <a:rPr lang="en-IN" sz="1600" dirty="0">
                <a:solidFill>
                  <a:srgbClr val="6A3E3E"/>
                </a:solidFill>
                <a:latin typeface="Consolas" panose="020B0609020204030204" pitchFamily="49" charset="0"/>
              </a:rPr>
              <a:t>man</a:t>
            </a:r>
            <a:r>
              <a:rPr lang="en-IN" sz="1600" dirty="0">
                <a:solidFill>
                  <a:srgbClr val="000000"/>
                </a:solidFill>
                <a:latin typeface="Consolas" panose="020B0609020204030204" pitchFamily="49" charset="0"/>
              </a:rPr>
              <a:t>=</a:t>
            </a:r>
            <a:r>
              <a:rPr lang="en-IN" sz="1600" dirty="0" err="1">
                <a:solidFill>
                  <a:srgbClr val="6A3E3E"/>
                </a:solidFill>
                <a:latin typeface="Consolas" panose="020B0609020204030204" pitchFamily="49" charset="0"/>
              </a:rPr>
              <a:t>fac</a:t>
            </a:r>
            <a:r>
              <a:rPr lang="en-IN" sz="1600" dirty="0" err="1">
                <a:solidFill>
                  <a:srgbClr val="000000"/>
                </a:solidFill>
                <a:latin typeface="Consolas" panose="020B0609020204030204" pitchFamily="49" charset="0"/>
              </a:rPr>
              <a:t>.createEntityManager</a:t>
            </a:r>
            <a:r>
              <a:rPr lang="en-IN" sz="1600" dirty="0">
                <a:solidFill>
                  <a:srgbClr val="000000"/>
                </a:solidFill>
                <a:latin typeface="Consolas" panose="020B0609020204030204" pitchFamily="49" charset="0"/>
              </a:rPr>
              <a:t>();</a:t>
            </a:r>
          </a:p>
          <a:p>
            <a:pPr algn="l"/>
            <a:r>
              <a:rPr lang="en-IN" sz="1600" dirty="0" err="1">
                <a:solidFill>
                  <a:srgbClr val="000000"/>
                </a:solidFill>
                <a:latin typeface="Consolas" panose="020B0609020204030204" pitchFamily="49" charset="0"/>
              </a:rPr>
              <a:t>EntityTransaction</a:t>
            </a:r>
            <a:r>
              <a:rPr lang="en-IN" sz="1600" dirty="0">
                <a:solidFill>
                  <a:srgbClr val="000000"/>
                </a:solidFill>
                <a:latin typeface="Consolas" panose="020B0609020204030204" pitchFamily="49" charset="0"/>
              </a:rPr>
              <a:t> </a:t>
            </a:r>
            <a:r>
              <a:rPr lang="en-IN" sz="1600" dirty="0" err="1">
                <a:solidFill>
                  <a:srgbClr val="6A3E3E"/>
                </a:solidFill>
                <a:latin typeface="Consolas" panose="020B0609020204030204" pitchFamily="49" charset="0"/>
              </a:rPr>
              <a:t>tran</a:t>
            </a:r>
            <a:r>
              <a:rPr lang="en-IN" sz="1600" dirty="0">
                <a:solidFill>
                  <a:srgbClr val="000000"/>
                </a:solidFill>
                <a:latin typeface="Consolas" panose="020B0609020204030204" pitchFamily="49" charset="0"/>
              </a:rPr>
              <a:t>=</a:t>
            </a:r>
            <a:r>
              <a:rPr lang="en-IN" sz="1600" dirty="0" err="1">
                <a:solidFill>
                  <a:srgbClr val="6A3E3E"/>
                </a:solidFill>
                <a:latin typeface="Consolas" panose="020B0609020204030204" pitchFamily="49" charset="0"/>
              </a:rPr>
              <a:t>man</a:t>
            </a:r>
            <a:r>
              <a:rPr lang="en-IN" sz="1600" dirty="0" err="1">
                <a:solidFill>
                  <a:srgbClr val="000000"/>
                </a:solidFill>
                <a:latin typeface="Consolas" panose="020B0609020204030204" pitchFamily="49" charset="0"/>
              </a:rPr>
              <a:t>.getTransaction</a:t>
            </a:r>
            <a:r>
              <a:rPr lang="en-IN" sz="1600" dirty="0">
                <a:solidFill>
                  <a:srgbClr val="000000"/>
                </a:solidFill>
                <a:latin typeface="Consolas" panose="020B0609020204030204" pitchFamily="49" charset="0"/>
              </a:rPr>
              <a:t>();</a:t>
            </a:r>
          </a:p>
          <a:p>
            <a:pPr algn="l"/>
            <a:r>
              <a:rPr lang="en-IN" sz="1600" dirty="0">
                <a:solidFill>
                  <a:srgbClr val="6A3E3E"/>
                </a:solidFill>
                <a:latin typeface="Consolas" panose="020B0609020204030204" pitchFamily="49" charset="0"/>
              </a:rPr>
              <a:t>   </a:t>
            </a:r>
            <a:r>
              <a:rPr lang="en-IN" sz="1600" dirty="0" err="1">
                <a:solidFill>
                  <a:srgbClr val="6A3E3E"/>
                </a:solidFill>
                <a:latin typeface="Consolas" panose="020B0609020204030204" pitchFamily="49" charset="0"/>
              </a:rPr>
              <a:t>tran</a:t>
            </a:r>
            <a:r>
              <a:rPr lang="en-IN" sz="1600" dirty="0" err="1">
                <a:solidFill>
                  <a:srgbClr val="000000"/>
                </a:solidFill>
                <a:latin typeface="Consolas" panose="020B0609020204030204" pitchFamily="49" charset="0"/>
              </a:rPr>
              <a:t>.begin</a:t>
            </a:r>
            <a:r>
              <a:rPr lang="en-IN" sz="1600" dirty="0">
                <a:solidFill>
                  <a:srgbClr val="000000"/>
                </a:solidFill>
                <a:latin typeface="Consolas" panose="020B0609020204030204" pitchFamily="49" charset="0"/>
              </a:rPr>
              <a:t>();</a:t>
            </a:r>
          </a:p>
          <a:p>
            <a:pPr algn="l"/>
            <a:endParaRPr lang="en-IN" sz="1600" dirty="0">
              <a:latin typeface="Consolas" panose="020B0609020204030204" pitchFamily="49" charset="0"/>
            </a:endParaRPr>
          </a:p>
          <a:p>
            <a:pPr algn="l"/>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FoodOrder</a:t>
            </a:r>
            <a:r>
              <a:rPr lang="en-IN" sz="1600" dirty="0">
                <a:solidFill>
                  <a:srgbClr val="000000"/>
                </a:solidFill>
                <a:latin typeface="Consolas" panose="020B0609020204030204" pitchFamily="49" charset="0"/>
              </a:rPr>
              <a:t> </a:t>
            </a:r>
            <a:r>
              <a:rPr lang="en-IN" sz="1600" dirty="0">
                <a:solidFill>
                  <a:srgbClr val="6A3E3E"/>
                </a:solidFill>
                <a:latin typeface="Consolas" panose="020B0609020204030204" pitchFamily="49" charset="0"/>
              </a:rPr>
              <a:t>od</a:t>
            </a:r>
            <a:r>
              <a:rPr lang="en-IN" sz="1600" dirty="0">
                <a:solidFill>
                  <a:srgbClr val="000000"/>
                </a:solidFill>
                <a:latin typeface="Consolas" panose="020B0609020204030204" pitchFamily="49" charset="0"/>
              </a:rPr>
              <a:t>=</a:t>
            </a:r>
            <a:r>
              <a:rPr lang="en-IN" sz="1600" b="1" dirty="0">
                <a:solidFill>
                  <a:srgbClr val="7F0055"/>
                </a:solidFill>
                <a:latin typeface="Consolas" panose="020B0609020204030204" pitchFamily="49" charset="0"/>
              </a:rPr>
              <a:t>new</a:t>
            </a:r>
            <a:r>
              <a:rPr lang="en-IN" sz="1600" b="1" dirty="0">
                <a:solidFill>
                  <a:srgbClr val="000000"/>
                </a:solidFill>
                <a:latin typeface="Consolas" panose="020B0609020204030204" pitchFamily="49" charset="0"/>
              </a:rPr>
              <a:t> </a:t>
            </a:r>
            <a:r>
              <a:rPr lang="en-IN" sz="1600" b="1" dirty="0" err="1">
                <a:solidFill>
                  <a:srgbClr val="000000"/>
                </a:solidFill>
                <a:latin typeface="Consolas" panose="020B0609020204030204" pitchFamily="49" charset="0"/>
              </a:rPr>
              <a:t>FoodOrder</a:t>
            </a:r>
            <a:r>
              <a:rPr lang="en-IN" sz="1600" b="1" dirty="0">
                <a:solidFill>
                  <a:srgbClr val="000000"/>
                </a:solidFill>
                <a:latin typeface="Consolas" panose="020B0609020204030204" pitchFamily="49" charset="0"/>
              </a:rPr>
              <a:t>();</a:t>
            </a:r>
          </a:p>
          <a:p>
            <a:pPr algn="l"/>
            <a:r>
              <a:rPr lang="en-IN" sz="1600" dirty="0">
                <a:solidFill>
                  <a:srgbClr val="6A3E3E"/>
                </a:solidFill>
                <a:latin typeface="Consolas" panose="020B0609020204030204" pitchFamily="49" charset="0"/>
              </a:rPr>
              <a:t>   </a:t>
            </a:r>
            <a:r>
              <a:rPr lang="en-IN" sz="1600" dirty="0" err="1">
                <a:solidFill>
                  <a:srgbClr val="6A3E3E"/>
                </a:solidFill>
                <a:latin typeface="Consolas" panose="020B0609020204030204" pitchFamily="49" charset="0"/>
              </a:rPr>
              <a:t>od</a:t>
            </a:r>
            <a:r>
              <a:rPr lang="en-IN" sz="1600" dirty="0" err="1">
                <a:solidFill>
                  <a:srgbClr val="000000"/>
                </a:solidFill>
                <a:latin typeface="Consolas" panose="020B0609020204030204" pitchFamily="49" charset="0"/>
              </a:rPr>
              <a:t>.setFood_item</a:t>
            </a:r>
            <a:r>
              <a:rPr lang="en-IN" sz="1600" dirty="0">
                <a:solidFill>
                  <a:srgbClr val="000000"/>
                </a:solidFill>
                <a:latin typeface="Consolas" panose="020B0609020204030204" pitchFamily="49" charset="0"/>
              </a:rPr>
              <a:t>(</a:t>
            </a:r>
            <a:r>
              <a:rPr lang="en-IN" sz="1600" dirty="0">
                <a:solidFill>
                  <a:srgbClr val="2A00FF"/>
                </a:solidFill>
                <a:latin typeface="Consolas" panose="020B0609020204030204" pitchFamily="49" charset="0"/>
              </a:rPr>
              <a:t>"</a:t>
            </a:r>
            <a:r>
              <a:rPr lang="en-IN" sz="1600" dirty="0" err="1">
                <a:solidFill>
                  <a:srgbClr val="2A00FF"/>
                </a:solidFill>
                <a:latin typeface="Consolas" panose="020B0609020204030204" pitchFamily="49" charset="0"/>
              </a:rPr>
              <a:t>Pulav</a:t>
            </a:r>
            <a:r>
              <a:rPr lang="en-IN" sz="1600" dirty="0">
                <a:solidFill>
                  <a:srgbClr val="2A00FF"/>
                </a:solidFill>
                <a:latin typeface="Consolas" panose="020B0609020204030204" pitchFamily="49" charset="0"/>
              </a:rPr>
              <a:t>"</a:t>
            </a:r>
            <a:r>
              <a:rPr lang="en-IN" sz="1600" dirty="0">
                <a:solidFill>
                  <a:srgbClr val="000000"/>
                </a:solidFill>
                <a:latin typeface="Consolas" panose="020B0609020204030204" pitchFamily="49" charset="0"/>
              </a:rPr>
              <a:t>);</a:t>
            </a:r>
          </a:p>
          <a:p>
            <a:pPr algn="l"/>
            <a:r>
              <a:rPr lang="en-IN" sz="1600" dirty="0">
                <a:solidFill>
                  <a:srgbClr val="6A3E3E"/>
                </a:solidFill>
                <a:latin typeface="Consolas" panose="020B0609020204030204" pitchFamily="49" charset="0"/>
              </a:rPr>
              <a:t>   </a:t>
            </a:r>
            <a:r>
              <a:rPr lang="en-IN" sz="1600" dirty="0" err="1">
                <a:solidFill>
                  <a:srgbClr val="6A3E3E"/>
                </a:solidFill>
                <a:latin typeface="Consolas" panose="020B0609020204030204" pitchFamily="49" charset="0"/>
              </a:rPr>
              <a:t>od</a:t>
            </a:r>
            <a:r>
              <a:rPr lang="en-IN" sz="1600" dirty="0" err="1">
                <a:solidFill>
                  <a:srgbClr val="000000"/>
                </a:solidFill>
                <a:latin typeface="Consolas" panose="020B0609020204030204" pitchFamily="49" charset="0"/>
              </a:rPr>
              <a:t>.setCost</a:t>
            </a:r>
            <a:r>
              <a:rPr lang="en-IN" sz="1600" dirty="0">
                <a:solidFill>
                  <a:srgbClr val="000000"/>
                </a:solidFill>
                <a:latin typeface="Consolas" panose="020B0609020204030204" pitchFamily="49" charset="0"/>
              </a:rPr>
              <a:t>(50);</a:t>
            </a:r>
          </a:p>
          <a:p>
            <a:pPr algn="l"/>
            <a:r>
              <a:rPr lang="en-US" sz="1600" dirty="0">
                <a:solidFill>
                  <a:srgbClr val="3F7F5F"/>
                </a:solidFill>
                <a:latin typeface="Consolas" panose="020B0609020204030204" pitchFamily="49" charset="0"/>
              </a:rPr>
              <a:t>//To get the current system date and time</a:t>
            </a:r>
          </a:p>
          <a:p>
            <a:pPr algn="l"/>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LocalDateTime</a:t>
            </a:r>
            <a:r>
              <a:rPr lang="en-IN" sz="1600" dirty="0">
                <a:solidFill>
                  <a:srgbClr val="000000"/>
                </a:solidFill>
                <a:latin typeface="Consolas" panose="020B0609020204030204" pitchFamily="49" charset="0"/>
              </a:rPr>
              <a:t> </a:t>
            </a:r>
            <a:r>
              <a:rPr lang="en-IN" sz="1600" dirty="0">
                <a:solidFill>
                  <a:srgbClr val="6A3E3E"/>
                </a:solidFill>
                <a:latin typeface="Consolas" panose="020B0609020204030204" pitchFamily="49" charset="0"/>
              </a:rPr>
              <a:t>now</a:t>
            </a:r>
            <a:r>
              <a:rPr lang="en-IN" sz="1600" dirty="0">
                <a:solidFill>
                  <a:srgbClr val="000000"/>
                </a:solidFill>
                <a:latin typeface="Consolas" panose="020B0609020204030204" pitchFamily="49" charset="0"/>
              </a:rPr>
              <a:t> = </a:t>
            </a:r>
            <a:r>
              <a:rPr lang="en-IN" sz="1600" dirty="0" err="1">
                <a:solidFill>
                  <a:srgbClr val="000000"/>
                </a:solidFill>
                <a:latin typeface="Consolas" panose="020B0609020204030204" pitchFamily="49" charset="0"/>
              </a:rPr>
              <a:t>LocalDateTime.</a:t>
            </a:r>
            <a:r>
              <a:rPr lang="en-IN" sz="1600" i="1" dirty="0" err="1">
                <a:solidFill>
                  <a:srgbClr val="000000"/>
                </a:solidFill>
                <a:latin typeface="Consolas" panose="020B0609020204030204" pitchFamily="49" charset="0"/>
              </a:rPr>
              <a:t>now</a:t>
            </a:r>
            <a:r>
              <a:rPr lang="en-IN" sz="1600" i="1" dirty="0">
                <a:solidFill>
                  <a:srgbClr val="000000"/>
                </a:solidFill>
                <a:latin typeface="Consolas" panose="020B0609020204030204" pitchFamily="49" charset="0"/>
              </a:rPr>
              <a:t>();</a:t>
            </a:r>
          </a:p>
          <a:p>
            <a:pPr algn="l"/>
            <a:r>
              <a:rPr lang="en-US" sz="1600" dirty="0">
                <a:solidFill>
                  <a:srgbClr val="3F7F5F"/>
                </a:solidFill>
                <a:latin typeface="Consolas" panose="020B0609020204030204" pitchFamily="49" charset="0"/>
              </a:rPr>
              <a:t>//add 20 minutes to the current time that will be the delivery time</a:t>
            </a:r>
          </a:p>
          <a:p>
            <a:pPr algn="l"/>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LocalDateTime</a:t>
            </a:r>
            <a:r>
              <a:rPr lang="en-US" sz="1600" dirty="0">
                <a:solidFill>
                  <a:srgbClr val="000000"/>
                </a:solidFill>
                <a:latin typeface="Consolas" panose="020B0609020204030204" pitchFamily="49" charset="0"/>
              </a:rPr>
              <a:t> </a:t>
            </a:r>
            <a:r>
              <a:rPr lang="en-US" sz="1600" dirty="0" err="1">
                <a:solidFill>
                  <a:srgbClr val="6A3E3E"/>
                </a:solidFill>
                <a:latin typeface="Consolas" panose="020B0609020204030204" pitchFamily="49" charset="0"/>
              </a:rPr>
              <a:t>deliverytime</a:t>
            </a:r>
            <a:r>
              <a:rPr lang="en-US" sz="1600" dirty="0">
                <a:solidFill>
                  <a:srgbClr val="000000"/>
                </a:solidFill>
                <a:latin typeface="Consolas" panose="020B0609020204030204" pitchFamily="49" charset="0"/>
              </a:rPr>
              <a:t>=</a:t>
            </a:r>
            <a:r>
              <a:rPr lang="en-US" sz="1600" dirty="0" err="1">
                <a:solidFill>
                  <a:srgbClr val="6A3E3E"/>
                </a:solidFill>
                <a:latin typeface="Consolas" panose="020B0609020204030204" pitchFamily="49" charset="0"/>
              </a:rPr>
              <a:t>now</a:t>
            </a:r>
            <a:r>
              <a:rPr lang="en-US" sz="1600" dirty="0" err="1">
                <a:solidFill>
                  <a:srgbClr val="000000"/>
                </a:solidFill>
                <a:latin typeface="Consolas" panose="020B0609020204030204" pitchFamily="49" charset="0"/>
              </a:rPr>
              <a:t>.plusMinutes</a:t>
            </a:r>
            <a:r>
              <a:rPr lang="en-US" sz="1600" dirty="0">
                <a:solidFill>
                  <a:srgbClr val="000000"/>
                </a:solidFill>
                <a:latin typeface="Consolas" panose="020B0609020204030204" pitchFamily="49" charset="0"/>
              </a:rPr>
              <a:t>(20);</a:t>
            </a:r>
          </a:p>
          <a:p>
            <a:pPr algn="l"/>
            <a:r>
              <a:rPr lang="en-IN" sz="1600" dirty="0">
                <a:solidFill>
                  <a:srgbClr val="000000"/>
                </a:solidFill>
                <a:latin typeface="Consolas" panose="020B0609020204030204" pitchFamily="49" charset="0"/>
              </a:rPr>
              <a:t> </a:t>
            </a:r>
          </a:p>
          <a:p>
            <a:pPr algn="l"/>
            <a:r>
              <a:rPr lang="en-IN" sz="1600" dirty="0">
                <a:solidFill>
                  <a:srgbClr val="000000"/>
                </a:solidFill>
                <a:latin typeface="Consolas" panose="020B0609020204030204" pitchFamily="49" charset="0"/>
              </a:rPr>
              <a:t>   </a:t>
            </a:r>
            <a:r>
              <a:rPr lang="en-IN" sz="1600" dirty="0" err="1">
                <a:solidFill>
                  <a:srgbClr val="6A3E3E"/>
                </a:solidFill>
                <a:latin typeface="Consolas" panose="020B0609020204030204" pitchFamily="49" charset="0"/>
              </a:rPr>
              <a:t>od</a:t>
            </a:r>
            <a:r>
              <a:rPr lang="en-IN" sz="1600" dirty="0" err="1">
                <a:solidFill>
                  <a:srgbClr val="000000"/>
                </a:solidFill>
                <a:latin typeface="Consolas" panose="020B0609020204030204" pitchFamily="49" charset="0"/>
              </a:rPr>
              <a:t>.setDeliverytime</a:t>
            </a:r>
            <a:r>
              <a:rPr lang="en-IN" sz="1600" dirty="0">
                <a:solidFill>
                  <a:srgbClr val="000000"/>
                </a:solidFill>
                <a:latin typeface="Consolas" panose="020B0609020204030204" pitchFamily="49" charset="0"/>
              </a:rPr>
              <a:t>(</a:t>
            </a:r>
            <a:r>
              <a:rPr lang="en-IN" sz="1600" dirty="0" err="1">
                <a:solidFill>
                  <a:srgbClr val="6A3E3E"/>
                </a:solidFill>
                <a:latin typeface="Consolas" panose="020B0609020204030204" pitchFamily="49" charset="0"/>
              </a:rPr>
              <a:t>deliverytime</a:t>
            </a:r>
            <a:r>
              <a:rPr lang="en-IN" sz="1600" dirty="0">
                <a:solidFill>
                  <a:srgbClr val="000000"/>
                </a:solidFill>
                <a:latin typeface="Consolas" panose="020B0609020204030204" pitchFamily="49" charset="0"/>
              </a:rPr>
              <a:t>);</a:t>
            </a:r>
          </a:p>
          <a:p>
            <a:pPr algn="l"/>
            <a:r>
              <a:rPr lang="en-IN" sz="1600" dirty="0">
                <a:solidFill>
                  <a:srgbClr val="000000"/>
                </a:solidFill>
                <a:latin typeface="Consolas" panose="020B0609020204030204" pitchFamily="49" charset="0"/>
              </a:rPr>
              <a:t>   </a:t>
            </a:r>
            <a:r>
              <a:rPr lang="en-IN" sz="1600" dirty="0" err="1">
                <a:solidFill>
                  <a:srgbClr val="6A3E3E"/>
                </a:solidFill>
                <a:latin typeface="Consolas" panose="020B0609020204030204" pitchFamily="49" charset="0"/>
              </a:rPr>
              <a:t>man</a:t>
            </a:r>
            <a:r>
              <a:rPr lang="en-IN" sz="1600" dirty="0" err="1">
                <a:solidFill>
                  <a:srgbClr val="000000"/>
                </a:solidFill>
                <a:latin typeface="Consolas" panose="020B0609020204030204" pitchFamily="49" charset="0"/>
              </a:rPr>
              <a:t>.persist</a:t>
            </a:r>
            <a:r>
              <a:rPr lang="en-IN" sz="1600" dirty="0">
                <a:solidFill>
                  <a:srgbClr val="000000"/>
                </a:solidFill>
                <a:latin typeface="Consolas" panose="020B0609020204030204" pitchFamily="49" charset="0"/>
              </a:rPr>
              <a:t>(</a:t>
            </a:r>
            <a:r>
              <a:rPr lang="en-IN" sz="1600" dirty="0">
                <a:solidFill>
                  <a:srgbClr val="6A3E3E"/>
                </a:solidFill>
                <a:latin typeface="Consolas" panose="020B0609020204030204" pitchFamily="49" charset="0"/>
              </a:rPr>
              <a:t>od</a:t>
            </a:r>
            <a:r>
              <a:rPr lang="en-IN" sz="1600" dirty="0">
                <a:solidFill>
                  <a:srgbClr val="000000"/>
                </a:solidFill>
                <a:latin typeface="Consolas" panose="020B0609020204030204" pitchFamily="49" charset="0"/>
              </a:rPr>
              <a:t>);</a:t>
            </a:r>
          </a:p>
          <a:p>
            <a:pPr algn="l"/>
            <a:r>
              <a:rPr lang="en-IN" sz="1600" dirty="0">
                <a:solidFill>
                  <a:srgbClr val="000000"/>
                </a:solidFill>
                <a:latin typeface="Consolas" panose="020B0609020204030204" pitchFamily="49" charset="0"/>
              </a:rPr>
              <a:t>   </a:t>
            </a:r>
            <a:r>
              <a:rPr lang="en-IN" sz="1600" dirty="0" err="1">
                <a:solidFill>
                  <a:srgbClr val="6A3E3E"/>
                </a:solidFill>
                <a:latin typeface="Consolas" panose="020B0609020204030204" pitchFamily="49" charset="0"/>
              </a:rPr>
              <a:t>tran</a:t>
            </a:r>
            <a:r>
              <a:rPr lang="en-IN" sz="1600" dirty="0" err="1">
                <a:solidFill>
                  <a:srgbClr val="000000"/>
                </a:solidFill>
                <a:latin typeface="Consolas" panose="020B0609020204030204" pitchFamily="49" charset="0"/>
              </a:rPr>
              <a:t>.commit</a:t>
            </a:r>
            <a:r>
              <a:rPr lang="en-IN" sz="16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849480423"/>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Vertic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arn(inVertic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arn(inVertic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barn(inVertical)">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barn(inVertical)">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barn(inVertical)">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barn(inVertical)">
                                      <p:cBhvr>
                                        <p:cTn id="62" dur="5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barn(inVertical)">
                                      <p:cBhvr>
                                        <p:cTn id="67" dur="500"/>
                                        <p:tgtEl>
                                          <p:spTgt spid="3">
                                            <p:txEl>
                                              <p:pRg st="14" end="1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3">
                                            <p:txEl>
                                              <p:pRg st="15" end="15"/>
                                            </p:txEl>
                                          </p:spTgt>
                                        </p:tgtEl>
                                        <p:attrNameLst>
                                          <p:attrName>style.visibility</p:attrName>
                                        </p:attrNameLst>
                                      </p:cBhvr>
                                      <p:to>
                                        <p:strVal val="visible"/>
                                      </p:to>
                                    </p:set>
                                    <p:animEffect transition="in" filter="barn(inVertical)">
                                      <p:cBhvr>
                                        <p:cTn id="72" dur="500"/>
                                        <p:tgtEl>
                                          <p:spTgt spid="3">
                                            <p:txEl>
                                              <p:pRg st="15" end="1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3">
                                            <p:txEl>
                                              <p:pRg st="16" end="16"/>
                                            </p:txEl>
                                          </p:spTgt>
                                        </p:tgtEl>
                                        <p:attrNameLst>
                                          <p:attrName>style.visibility</p:attrName>
                                        </p:attrNameLst>
                                      </p:cBhvr>
                                      <p:to>
                                        <p:strVal val="visible"/>
                                      </p:to>
                                    </p:set>
                                    <p:animEffect transition="in" filter="barn(inVertical)">
                                      <p:cBhvr>
                                        <p:cTn id="77" dur="500"/>
                                        <p:tgtEl>
                                          <p:spTgt spid="3">
                                            <p:txEl>
                                              <p:pRg st="16" end="16"/>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nodeType="clickEffect">
                                  <p:stCondLst>
                                    <p:cond delay="0"/>
                                  </p:stCondLst>
                                  <p:childTnLst>
                                    <p:set>
                                      <p:cBhvr>
                                        <p:cTn id="81" dur="1" fill="hold">
                                          <p:stCondLst>
                                            <p:cond delay="0"/>
                                          </p:stCondLst>
                                        </p:cTn>
                                        <p:tgtEl>
                                          <p:spTgt spid="3">
                                            <p:txEl>
                                              <p:pRg st="17" end="17"/>
                                            </p:txEl>
                                          </p:spTgt>
                                        </p:tgtEl>
                                        <p:attrNameLst>
                                          <p:attrName>style.visibility</p:attrName>
                                        </p:attrNameLst>
                                      </p:cBhvr>
                                      <p:to>
                                        <p:strVal val="visible"/>
                                      </p:to>
                                    </p:set>
                                    <p:animEffect transition="in" filter="barn(inVertical)">
                                      <p:cBhvr>
                                        <p:cTn id="82" dur="500"/>
                                        <p:tgtEl>
                                          <p:spTgt spid="3">
                                            <p:txEl>
                                              <p:pRg st="17" end="17"/>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nodeType="clickEffect">
                                  <p:stCondLst>
                                    <p:cond delay="0"/>
                                  </p:stCondLst>
                                  <p:childTnLst>
                                    <p:set>
                                      <p:cBhvr>
                                        <p:cTn id="86" dur="1" fill="hold">
                                          <p:stCondLst>
                                            <p:cond delay="0"/>
                                          </p:stCondLst>
                                        </p:cTn>
                                        <p:tgtEl>
                                          <p:spTgt spid="3">
                                            <p:txEl>
                                              <p:pRg st="18" end="18"/>
                                            </p:txEl>
                                          </p:spTgt>
                                        </p:tgtEl>
                                        <p:attrNameLst>
                                          <p:attrName>style.visibility</p:attrName>
                                        </p:attrNameLst>
                                      </p:cBhvr>
                                      <p:to>
                                        <p:strVal val="visible"/>
                                      </p:to>
                                    </p:set>
                                    <p:animEffect transition="in" filter="barn(inVertical)">
                                      <p:cBhvr>
                                        <p:cTn id="87" dur="500"/>
                                        <p:tgtEl>
                                          <p:spTgt spid="3">
                                            <p:txEl>
                                              <p:pRg st="18" end="18"/>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nodeType="clickEffect">
                                  <p:stCondLst>
                                    <p:cond delay="0"/>
                                  </p:stCondLst>
                                  <p:childTnLst>
                                    <p:set>
                                      <p:cBhvr>
                                        <p:cTn id="91" dur="1" fill="hold">
                                          <p:stCondLst>
                                            <p:cond delay="0"/>
                                          </p:stCondLst>
                                        </p:cTn>
                                        <p:tgtEl>
                                          <p:spTgt spid="3">
                                            <p:txEl>
                                              <p:pRg st="19" end="19"/>
                                            </p:txEl>
                                          </p:spTgt>
                                        </p:tgtEl>
                                        <p:attrNameLst>
                                          <p:attrName>style.visibility</p:attrName>
                                        </p:attrNameLst>
                                      </p:cBhvr>
                                      <p:to>
                                        <p:strVal val="visible"/>
                                      </p:to>
                                    </p:set>
                                    <p:animEffect transition="in" filter="barn(inVertical)">
                                      <p:cBhvr>
                                        <p:cTn id="92" dur="500"/>
                                        <p:tgtEl>
                                          <p:spTgt spid="3">
                                            <p:txEl>
                                              <p:pRg st="19" end="19"/>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6" presetClass="entr" presetSubtype="21" fill="hold" nodeType="clickEffect">
                                  <p:stCondLst>
                                    <p:cond delay="0"/>
                                  </p:stCondLst>
                                  <p:childTnLst>
                                    <p:set>
                                      <p:cBhvr>
                                        <p:cTn id="96" dur="1" fill="hold">
                                          <p:stCondLst>
                                            <p:cond delay="0"/>
                                          </p:stCondLst>
                                        </p:cTn>
                                        <p:tgtEl>
                                          <p:spTgt spid="3">
                                            <p:txEl>
                                              <p:pRg st="20" end="20"/>
                                            </p:txEl>
                                          </p:spTgt>
                                        </p:tgtEl>
                                        <p:attrNameLst>
                                          <p:attrName>style.visibility</p:attrName>
                                        </p:attrNameLst>
                                      </p:cBhvr>
                                      <p:to>
                                        <p:strVal val="visible"/>
                                      </p:to>
                                    </p:set>
                                    <p:animEffect transition="in" filter="barn(inVertical)">
                                      <p:cBhvr>
                                        <p:cTn id="97" dur="500"/>
                                        <p:tgtEl>
                                          <p:spTgt spid="3">
                                            <p:txEl>
                                              <p:pRg st="20" end="2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6" presetClass="entr" presetSubtype="21" fill="hold" nodeType="clickEffect">
                                  <p:stCondLst>
                                    <p:cond delay="0"/>
                                  </p:stCondLst>
                                  <p:childTnLst>
                                    <p:set>
                                      <p:cBhvr>
                                        <p:cTn id="101" dur="1" fill="hold">
                                          <p:stCondLst>
                                            <p:cond delay="0"/>
                                          </p:stCondLst>
                                        </p:cTn>
                                        <p:tgtEl>
                                          <p:spTgt spid="3">
                                            <p:txEl>
                                              <p:pRg st="21" end="21"/>
                                            </p:txEl>
                                          </p:spTgt>
                                        </p:tgtEl>
                                        <p:attrNameLst>
                                          <p:attrName>style.visibility</p:attrName>
                                        </p:attrNameLst>
                                      </p:cBhvr>
                                      <p:to>
                                        <p:strVal val="visible"/>
                                      </p:to>
                                    </p:set>
                                    <p:animEffect transition="in" filter="barn(inVertical)">
                                      <p:cBhvr>
                                        <p:cTn id="102" dur="500"/>
                                        <p:tgtEl>
                                          <p:spTgt spid="3">
                                            <p:txEl>
                                              <p:pRg st="21" end="21"/>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6" presetClass="entr" presetSubtype="21" fill="hold" nodeType="clickEffect">
                                  <p:stCondLst>
                                    <p:cond delay="0"/>
                                  </p:stCondLst>
                                  <p:childTnLst>
                                    <p:set>
                                      <p:cBhvr>
                                        <p:cTn id="106" dur="1" fill="hold">
                                          <p:stCondLst>
                                            <p:cond delay="0"/>
                                          </p:stCondLst>
                                        </p:cTn>
                                        <p:tgtEl>
                                          <p:spTgt spid="3">
                                            <p:txEl>
                                              <p:pRg st="22" end="22"/>
                                            </p:txEl>
                                          </p:spTgt>
                                        </p:tgtEl>
                                        <p:attrNameLst>
                                          <p:attrName>style.visibility</p:attrName>
                                        </p:attrNameLst>
                                      </p:cBhvr>
                                      <p:to>
                                        <p:strVal val="visible"/>
                                      </p:to>
                                    </p:set>
                                    <p:animEffect transition="in" filter="barn(inVertical)">
                                      <p:cBhvr>
                                        <p:cTn id="107" dur="500"/>
                                        <p:tgtEl>
                                          <p:spTgt spid="3">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5B047A-DC7E-CADC-69C6-B21BC191186A}"/>
              </a:ext>
            </a:extLst>
          </p:cNvPr>
          <p:cNvSpPr txBox="1"/>
          <p:nvPr/>
        </p:nvSpPr>
        <p:spPr>
          <a:xfrm>
            <a:off x="729343" y="653143"/>
            <a:ext cx="10874828" cy="6340197"/>
          </a:xfrm>
          <a:prstGeom prst="rect">
            <a:avLst/>
          </a:prstGeom>
          <a:noFill/>
        </p:spPr>
        <p:txBody>
          <a:bodyPr wrap="square">
            <a:spAutoFit/>
          </a:bodyPr>
          <a:lstStyle/>
          <a:p>
            <a:pPr algn="l"/>
            <a:r>
              <a:rPr lang="en-IN" sz="1400" b="1" dirty="0">
                <a:solidFill>
                  <a:srgbClr val="7F0055"/>
                </a:solidFill>
                <a:latin typeface="Consolas" panose="020B0609020204030204" pitchFamily="49" charset="0"/>
              </a:rPr>
              <a:t>public</a:t>
            </a:r>
            <a:r>
              <a:rPr lang="en-IN" sz="1400" b="1"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class</a:t>
            </a:r>
            <a:r>
              <a:rPr lang="en-IN" sz="1400" b="1" dirty="0">
                <a:solidFill>
                  <a:srgbClr val="000000"/>
                </a:solidFill>
                <a:latin typeface="Consolas" panose="020B0609020204030204" pitchFamily="49" charset="0"/>
              </a:rPr>
              <a:t> </a:t>
            </a:r>
            <a:r>
              <a:rPr lang="en-IN" sz="1400" b="1" dirty="0" err="1">
                <a:solidFill>
                  <a:srgbClr val="000000"/>
                </a:solidFill>
                <a:latin typeface="Consolas" panose="020B0609020204030204" pitchFamily="49" charset="0"/>
              </a:rPr>
              <a:t>UpdateOrder</a:t>
            </a:r>
            <a:r>
              <a:rPr lang="en-IN" sz="1400" b="1" dirty="0">
                <a:solidFill>
                  <a:srgbClr val="000000"/>
                </a:solidFill>
                <a:latin typeface="Consolas" panose="020B0609020204030204" pitchFamily="49" charset="0"/>
              </a:rPr>
              <a:t> </a:t>
            </a:r>
            <a:r>
              <a:rPr lang="en-IN" sz="1400" dirty="0">
                <a:solidFill>
                  <a:srgbClr val="000000"/>
                </a:solidFill>
                <a:latin typeface="Consolas" panose="020B0609020204030204" pitchFamily="49" charset="0"/>
              </a:rPr>
              <a:t>{</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main(String[] </a:t>
            </a:r>
            <a:r>
              <a:rPr lang="en-US" sz="1400" b="1" dirty="0" err="1">
                <a:solidFill>
                  <a:srgbClr val="6A3E3E"/>
                </a:solidFill>
                <a:latin typeface="Consolas" panose="020B0609020204030204" pitchFamily="49" charset="0"/>
              </a:rPr>
              <a:t>args</a:t>
            </a:r>
            <a:r>
              <a:rPr lang="en-US" sz="1400" b="1" dirty="0">
                <a:solidFill>
                  <a:srgbClr val="000000"/>
                </a:solidFill>
                <a:latin typeface="Consolas" panose="020B0609020204030204" pitchFamily="49" charset="0"/>
              </a:rPr>
              <a:t>)</a:t>
            </a:r>
          </a:p>
          <a:p>
            <a:pPr algn="l"/>
            <a:r>
              <a:rPr lang="en-IN"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Scanner </a:t>
            </a:r>
            <a:r>
              <a:rPr lang="en-US" sz="1400" u="sng" dirty="0" err="1">
                <a:solidFill>
                  <a:srgbClr val="6A3E3E"/>
                </a:solidFill>
                <a:latin typeface="Consolas" panose="020B0609020204030204" pitchFamily="49" charset="0"/>
              </a:rPr>
              <a:t>sc</a:t>
            </a:r>
            <a:r>
              <a:rPr lang="en-US" sz="1400" u="sng" dirty="0">
                <a:solidFill>
                  <a:srgbClr val="000000"/>
                </a:solidFill>
                <a:latin typeface="Consolas" panose="020B0609020204030204" pitchFamily="49" charset="0"/>
              </a:rPr>
              <a:t>=</a:t>
            </a:r>
            <a:r>
              <a:rPr lang="en-US" sz="1400" b="1" u="sng" dirty="0">
                <a:solidFill>
                  <a:srgbClr val="7F0055"/>
                </a:solidFill>
                <a:latin typeface="Consolas" panose="020B0609020204030204" pitchFamily="49" charset="0"/>
              </a:rPr>
              <a:t>new</a:t>
            </a:r>
            <a:r>
              <a:rPr lang="en-US" sz="1400" b="1" u="sng" dirty="0">
                <a:solidFill>
                  <a:srgbClr val="000000"/>
                </a:solidFill>
                <a:latin typeface="Consolas" panose="020B0609020204030204" pitchFamily="49" charset="0"/>
              </a:rPr>
              <a:t> Scanner(System.</a:t>
            </a:r>
            <a:r>
              <a:rPr lang="en-US" sz="1400" b="1" i="1" u="sng" dirty="0">
                <a:solidFill>
                  <a:srgbClr val="0000C0"/>
                </a:solidFill>
                <a:latin typeface="Consolas" panose="020B0609020204030204" pitchFamily="49" charset="0"/>
              </a:rPr>
              <a:t>in</a:t>
            </a:r>
            <a:r>
              <a:rPr lang="en-US" sz="1400" b="1" i="1" u="sng"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"Enter order id to update"</a:t>
            </a:r>
            <a:r>
              <a:rPr lang="en-US" sz="1400" b="1" i="1" dirty="0">
                <a:solidFill>
                  <a:srgbClr val="000000"/>
                </a:solidFill>
                <a:latin typeface="Consolas" panose="020B0609020204030204" pitchFamily="49" charset="0"/>
              </a:rPr>
              <a:t>);</a:t>
            </a:r>
          </a:p>
          <a:p>
            <a:pPr algn="l"/>
            <a:r>
              <a:rPr lang="en-IN" sz="1400" b="1" dirty="0">
                <a:solidFill>
                  <a:srgbClr val="7F0055"/>
                </a:solidFill>
                <a:latin typeface="Consolas" panose="020B0609020204030204" pitchFamily="49" charset="0"/>
              </a:rPr>
              <a:t>    int</a:t>
            </a:r>
            <a:r>
              <a:rPr lang="en-IN" sz="1400" b="1" dirty="0">
                <a:solidFill>
                  <a:srgbClr val="000000"/>
                </a:solidFill>
                <a:latin typeface="Consolas" panose="020B0609020204030204" pitchFamily="49" charset="0"/>
              </a:rPr>
              <a:t> </a:t>
            </a:r>
            <a:r>
              <a:rPr lang="en-IN" sz="1400" b="1" dirty="0" err="1">
                <a:solidFill>
                  <a:srgbClr val="6A3E3E"/>
                </a:solidFill>
                <a:latin typeface="Consolas" panose="020B0609020204030204" pitchFamily="49" charset="0"/>
              </a:rPr>
              <a:t>oid</a:t>
            </a:r>
            <a:r>
              <a:rPr lang="en-IN" sz="1400" b="1" dirty="0">
                <a:solidFill>
                  <a:srgbClr val="000000"/>
                </a:solidFill>
                <a:latin typeface="Consolas" panose="020B0609020204030204" pitchFamily="49" charset="0"/>
              </a:rPr>
              <a:t>=</a:t>
            </a:r>
            <a:r>
              <a:rPr lang="en-IN" sz="1400" b="1" dirty="0" err="1">
                <a:solidFill>
                  <a:srgbClr val="6A3E3E"/>
                </a:solidFill>
                <a:latin typeface="Consolas" panose="020B0609020204030204" pitchFamily="49" charset="0"/>
              </a:rPr>
              <a:t>sc</a:t>
            </a:r>
            <a:r>
              <a:rPr lang="en-IN" sz="1400" b="1" dirty="0" err="1">
                <a:solidFill>
                  <a:srgbClr val="000000"/>
                </a:solidFill>
                <a:latin typeface="Consolas" panose="020B0609020204030204" pitchFamily="49" charset="0"/>
              </a:rPr>
              <a:t>.nextInt</a:t>
            </a:r>
            <a:r>
              <a:rPr lang="en-IN" sz="1400" b="1" dirty="0">
                <a:solidFill>
                  <a:srgbClr val="000000"/>
                </a:solidFill>
                <a:latin typeface="Consolas" panose="020B0609020204030204" pitchFamily="49" charset="0"/>
              </a:rPr>
              <a:t>();</a:t>
            </a:r>
          </a:p>
          <a:p>
            <a:pPr algn="l"/>
            <a:endParaRPr lang="en-IN" sz="1400" dirty="0">
              <a:latin typeface="Consolas" panose="020B0609020204030204" pitchFamily="49" charset="0"/>
            </a:endParaRPr>
          </a:p>
          <a:p>
            <a:pPr algn="l"/>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EntityManagerFactory</a:t>
            </a:r>
            <a:r>
              <a:rPr lang="en-US" sz="1400" dirty="0">
                <a:solidFill>
                  <a:srgbClr val="000000"/>
                </a:solidFill>
                <a:latin typeface="Consolas" panose="020B0609020204030204" pitchFamily="49" charset="0"/>
              </a:rPr>
              <a:t> </a:t>
            </a:r>
            <a:r>
              <a:rPr lang="en-US" sz="1400" dirty="0">
                <a:solidFill>
                  <a:srgbClr val="6A3E3E"/>
                </a:solidFill>
                <a:latin typeface="Consolas" panose="020B0609020204030204" pitchFamily="49" charset="0"/>
              </a:rPr>
              <a:t>fac</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Persistence.</a:t>
            </a:r>
            <a:r>
              <a:rPr lang="en-US" sz="1400" i="1" dirty="0" err="1">
                <a:solidFill>
                  <a:srgbClr val="000000"/>
                </a:solidFill>
                <a:latin typeface="Consolas" panose="020B0609020204030204" pitchFamily="49" charset="0"/>
              </a:rPr>
              <a:t>createEntityManagerFactory</a:t>
            </a:r>
            <a:r>
              <a:rPr lang="en-US" sz="1400" i="1" dirty="0">
                <a:solidFill>
                  <a:srgbClr val="000000"/>
                </a:solidFill>
                <a:latin typeface="Consolas" panose="020B0609020204030204" pitchFamily="49" charset="0"/>
              </a:rPr>
              <a:t>(</a:t>
            </a:r>
            <a:r>
              <a:rPr lang="en-US" sz="1400" i="1" dirty="0">
                <a:solidFill>
                  <a:srgbClr val="2A00FF"/>
                </a:solidFill>
                <a:latin typeface="Consolas" panose="020B0609020204030204" pitchFamily="49" charset="0"/>
              </a:rPr>
              <a:t>"dev"</a:t>
            </a:r>
            <a:r>
              <a:rPr lang="en-US" sz="1400" i="1" dirty="0">
                <a:solidFill>
                  <a:srgbClr val="000000"/>
                </a:solidFill>
                <a:latin typeface="Consolas" panose="020B0609020204030204" pitchFamily="49" charset="0"/>
              </a:rPr>
              <a:t>);</a:t>
            </a:r>
          </a:p>
          <a:p>
            <a:pPr algn="l"/>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EntityManager</a:t>
            </a:r>
            <a:r>
              <a:rPr lang="en-IN" sz="1400" dirty="0">
                <a:solidFill>
                  <a:srgbClr val="000000"/>
                </a:solidFill>
                <a:latin typeface="Consolas" panose="020B0609020204030204" pitchFamily="49" charset="0"/>
              </a:rPr>
              <a:t> </a:t>
            </a:r>
            <a:r>
              <a:rPr lang="en-IN" sz="1400" dirty="0">
                <a:solidFill>
                  <a:srgbClr val="6A3E3E"/>
                </a:solidFill>
                <a:latin typeface="Consolas" panose="020B0609020204030204" pitchFamily="49" charset="0"/>
              </a:rPr>
              <a:t>man</a:t>
            </a:r>
            <a:r>
              <a:rPr lang="en-IN" sz="1400" dirty="0">
                <a:solidFill>
                  <a:srgbClr val="000000"/>
                </a:solidFill>
                <a:latin typeface="Consolas" panose="020B0609020204030204" pitchFamily="49" charset="0"/>
              </a:rPr>
              <a:t>=</a:t>
            </a:r>
            <a:r>
              <a:rPr lang="en-IN" sz="1400" dirty="0" err="1">
                <a:solidFill>
                  <a:srgbClr val="6A3E3E"/>
                </a:solidFill>
                <a:latin typeface="Consolas" panose="020B0609020204030204" pitchFamily="49" charset="0"/>
              </a:rPr>
              <a:t>fac</a:t>
            </a:r>
            <a:r>
              <a:rPr lang="en-IN" sz="1400" dirty="0" err="1">
                <a:solidFill>
                  <a:srgbClr val="000000"/>
                </a:solidFill>
                <a:latin typeface="Consolas" panose="020B0609020204030204" pitchFamily="49" charset="0"/>
              </a:rPr>
              <a:t>.createEntityManager</a:t>
            </a:r>
            <a:r>
              <a:rPr lang="en-IN" sz="1400" dirty="0">
                <a:solidFill>
                  <a:srgbClr val="000000"/>
                </a:solidFill>
                <a:latin typeface="Consolas" panose="020B0609020204030204" pitchFamily="49" charset="0"/>
              </a:rPr>
              <a:t>();</a:t>
            </a:r>
          </a:p>
          <a:p>
            <a:pPr algn="l"/>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EntityTransaction</a:t>
            </a:r>
            <a:r>
              <a:rPr lang="en-IN" sz="1400" dirty="0">
                <a:solidFill>
                  <a:srgbClr val="000000"/>
                </a:solidFill>
                <a:latin typeface="Consolas" panose="020B0609020204030204" pitchFamily="49" charset="0"/>
              </a:rPr>
              <a:t> </a:t>
            </a:r>
            <a:r>
              <a:rPr lang="en-IN" sz="1400" dirty="0" err="1">
                <a:solidFill>
                  <a:srgbClr val="6A3E3E"/>
                </a:solidFill>
                <a:latin typeface="Consolas" panose="020B0609020204030204" pitchFamily="49" charset="0"/>
              </a:rPr>
              <a:t>tran</a:t>
            </a:r>
            <a:r>
              <a:rPr lang="en-IN" sz="1400" dirty="0">
                <a:solidFill>
                  <a:srgbClr val="000000"/>
                </a:solidFill>
                <a:latin typeface="Consolas" panose="020B0609020204030204" pitchFamily="49" charset="0"/>
              </a:rPr>
              <a:t>=</a:t>
            </a:r>
            <a:r>
              <a:rPr lang="en-IN" sz="1400" dirty="0" err="1">
                <a:solidFill>
                  <a:srgbClr val="6A3E3E"/>
                </a:solidFill>
                <a:latin typeface="Consolas" panose="020B0609020204030204" pitchFamily="49" charset="0"/>
              </a:rPr>
              <a:t>man</a:t>
            </a:r>
            <a:r>
              <a:rPr lang="en-IN" sz="1400" dirty="0" err="1">
                <a:solidFill>
                  <a:srgbClr val="000000"/>
                </a:solidFill>
                <a:latin typeface="Consolas" panose="020B0609020204030204" pitchFamily="49" charset="0"/>
              </a:rPr>
              <a:t>.getTransaction</a:t>
            </a:r>
            <a:r>
              <a:rPr lang="en-IN" sz="1400" dirty="0">
                <a:solidFill>
                  <a:srgbClr val="000000"/>
                </a:solidFill>
                <a:latin typeface="Consolas" panose="020B0609020204030204" pitchFamily="49" charset="0"/>
              </a:rPr>
              <a:t>();</a:t>
            </a:r>
          </a:p>
          <a:p>
            <a:pPr algn="l"/>
            <a:r>
              <a:rPr lang="en-IN" sz="1400" dirty="0">
                <a:solidFill>
                  <a:srgbClr val="6A3E3E"/>
                </a:solidFill>
                <a:latin typeface="Consolas" panose="020B0609020204030204" pitchFamily="49" charset="0"/>
              </a:rPr>
              <a:t>    </a:t>
            </a:r>
            <a:r>
              <a:rPr lang="en-IN" sz="1400" dirty="0" err="1">
                <a:solidFill>
                  <a:srgbClr val="6A3E3E"/>
                </a:solidFill>
                <a:latin typeface="Consolas" panose="020B0609020204030204" pitchFamily="49" charset="0"/>
              </a:rPr>
              <a:t>tran</a:t>
            </a:r>
            <a:r>
              <a:rPr lang="en-IN" sz="1400" dirty="0" err="1">
                <a:solidFill>
                  <a:srgbClr val="000000"/>
                </a:solidFill>
                <a:latin typeface="Consolas" panose="020B0609020204030204" pitchFamily="49" charset="0"/>
              </a:rPr>
              <a:t>.begin</a:t>
            </a:r>
            <a:r>
              <a:rPr lang="en-IN"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FoodOrder</a:t>
            </a:r>
            <a:r>
              <a:rPr lang="en-US" sz="1400" dirty="0">
                <a:solidFill>
                  <a:srgbClr val="000000"/>
                </a:solidFill>
                <a:latin typeface="Consolas" panose="020B0609020204030204" pitchFamily="49" charset="0"/>
              </a:rPr>
              <a:t> </a:t>
            </a:r>
            <a:r>
              <a:rPr lang="en-US" sz="1400" dirty="0">
                <a:solidFill>
                  <a:srgbClr val="6A3E3E"/>
                </a:solidFill>
                <a:latin typeface="Consolas" panose="020B0609020204030204" pitchFamily="49" charset="0"/>
              </a:rPr>
              <a:t>od</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man</a:t>
            </a:r>
            <a:r>
              <a:rPr lang="en-US" sz="1400" dirty="0" err="1">
                <a:solidFill>
                  <a:srgbClr val="000000"/>
                </a:solidFill>
                <a:latin typeface="Consolas" panose="020B0609020204030204" pitchFamily="49" charset="0"/>
              </a:rPr>
              <a:t>.find</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FoodOrder.</a:t>
            </a:r>
            <a:r>
              <a:rPr lang="en-US" sz="1400" b="1" dirty="0" err="1">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oid</a:t>
            </a:r>
            <a:r>
              <a:rPr lang="en-US" sz="1400" b="1" dirty="0">
                <a:solidFill>
                  <a:srgbClr val="000000"/>
                </a:solidFill>
                <a:latin typeface="Consolas" panose="020B0609020204030204" pitchFamily="49" charset="0"/>
              </a:rPr>
              <a:t>);</a:t>
            </a:r>
          </a:p>
          <a:p>
            <a:pPr algn="l"/>
            <a:r>
              <a:rPr lang="en-IN" sz="1400"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if</a:t>
            </a:r>
            <a:r>
              <a:rPr lang="en-IN" sz="1400" b="1" dirty="0">
                <a:solidFill>
                  <a:srgbClr val="000000"/>
                </a:solidFill>
                <a:latin typeface="Consolas" panose="020B0609020204030204" pitchFamily="49" charset="0"/>
              </a:rPr>
              <a:t>(</a:t>
            </a:r>
            <a:r>
              <a:rPr lang="en-IN" sz="1400" b="1" dirty="0">
                <a:solidFill>
                  <a:srgbClr val="6A3E3E"/>
                </a:solidFill>
                <a:latin typeface="Consolas" panose="020B0609020204030204" pitchFamily="49" charset="0"/>
              </a:rPr>
              <a:t>od</a:t>
            </a:r>
            <a:r>
              <a:rPr lang="en-IN" sz="1400" b="1" dirty="0">
                <a:solidFill>
                  <a:srgbClr val="000000"/>
                </a:solidFill>
                <a:latin typeface="Consolas" panose="020B0609020204030204" pitchFamily="49" charset="0"/>
              </a:rPr>
              <a:t>!=</a:t>
            </a:r>
            <a:r>
              <a:rPr lang="en-IN" sz="1400" b="1" dirty="0">
                <a:solidFill>
                  <a:srgbClr val="7F0055"/>
                </a:solidFill>
                <a:latin typeface="Consolas" panose="020B0609020204030204" pitchFamily="49" charset="0"/>
              </a:rPr>
              <a:t>null</a:t>
            </a:r>
            <a:r>
              <a:rPr lang="en-IN" sz="1400" b="1" dirty="0">
                <a:solidFill>
                  <a:srgbClr val="000000"/>
                </a:solidFill>
                <a:latin typeface="Consolas" panose="020B0609020204030204" pitchFamily="49" charset="0"/>
              </a:rPr>
              <a:t>)</a:t>
            </a:r>
          </a:p>
          <a:p>
            <a:pPr algn="l"/>
            <a:r>
              <a:rPr lang="en-IN" sz="1400" dirty="0">
                <a:solidFill>
                  <a:srgbClr val="000000"/>
                </a:solidFill>
                <a:latin typeface="Consolas" panose="020B0609020204030204" pitchFamily="49" charset="0"/>
              </a:rPr>
              <a:t>         {</a:t>
            </a:r>
          </a:p>
          <a:p>
            <a:pPr algn="l"/>
            <a:r>
              <a:rPr lang="en-IN" sz="1400" dirty="0">
                <a:solidFill>
                  <a:srgbClr val="000000"/>
                </a:solidFill>
                <a:latin typeface="Consolas" panose="020B0609020204030204" pitchFamily="49" charset="0"/>
              </a:rPr>
              <a:t>     </a:t>
            </a:r>
            <a:r>
              <a:rPr lang="en-IN" sz="1400" dirty="0" err="1">
                <a:solidFill>
                  <a:srgbClr val="6A3E3E"/>
                </a:solidFill>
                <a:latin typeface="Consolas" panose="020B0609020204030204" pitchFamily="49" charset="0"/>
              </a:rPr>
              <a:t>od</a:t>
            </a:r>
            <a:r>
              <a:rPr lang="en-IN" sz="1400" dirty="0" err="1">
                <a:solidFill>
                  <a:srgbClr val="000000"/>
                </a:solidFill>
                <a:latin typeface="Consolas" panose="020B0609020204030204" pitchFamily="49" charset="0"/>
              </a:rPr>
              <a:t>.setFood_item</a:t>
            </a:r>
            <a:r>
              <a:rPr lang="en-IN" sz="1400" dirty="0">
                <a:solidFill>
                  <a:srgbClr val="000000"/>
                </a:solidFill>
                <a:latin typeface="Consolas" panose="020B0609020204030204" pitchFamily="49" charset="0"/>
              </a:rPr>
              <a:t>(</a:t>
            </a:r>
            <a:r>
              <a:rPr lang="en-IN" sz="1400" dirty="0">
                <a:solidFill>
                  <a:srgbClr val="2A00FF"/>
                </a:solidFill>
                <a:latin typeface="Consolas" panose="020B0609020204030204" pitchFamily="49" charset="0"/>
              </a:rPr>
              <a:t>“</a:t>
            </a:r>
            <a:r>
              <a:rPr lang="en-IN" sz="1400" dirty="0" err="1">
                <a:solidFill>
                  <a:srgbClr val="2A00FF"/>
                </a:solidFill>
                <a:latin typeface="Consolas" panose="020B0609020204030204" pitchFamily="49" charset="0"/>
              </a:rPr>
              <a:t>RiceBath</a:t>
            </a:r>
            <a:r>
              <a:rPr lang="en-IN" sz="1400" dirty="0">
                <a:solidFill>
                  <a:srgbClr val="2A00FF"/>
                </a:solidFill>
                <a:latin typeface="Consolas" panose="020B0609020204030204" pitchFamily="49" charset="0"/>
              </a:rPr>
              <a:t>"</a:t>
            </a:r>
            <a:r>
              <a:rPr lang="en-IN" sz="1400" dirty="0">
                <a:solidFill>
                  <a:srgbClr val="000000"/>
                </a:solidFill>
                <a:latin typeface="Consolas" panose="020B0609020204030204" pitchFamily="49" charset="0"/>
              </a:rPr>
              <a:t>);</a:t>
            </a:r>
          </a:p>
          <a:p>
            <a:pPr algn="l"/>
            <a:r>
              <a:rPr lang="en-IN" sz="1400" dirty="0">
                <a:solidFill>
                  <a:srgbClr val="000000"/>
                </a:solidFill>
                <a:latin typeface="Consolas" panose="020B0609020204030204" pitchFamily="49" charset="0"/>
              </a:rPr>
              <a:t>     </a:t>
            </a:r>
            <a:r>
              <a:rPr lang="en-IN" sz="1400" dirty="0" err="1">
                <a:solidFill>
                  <a:srgbClr val="6A3E3E"/>
                </a:solidFill>
                <a:latin typeface="Consolas" panose="020B0609020204030204" pitchFamily="49" charset="0"/>
              </a:rPr>
              <a:t>od</a:t>
            </a:r>
            <a:r>
              <a:rPr lang="en-IN" sz="1400" dirty="0" err="1">
                <a:solidFill>
                  <a:srgbClr val="000000"/>
                </a:solidFill>
                <a:latin typeface="Consolas" panose="020B0609020204030204" pitchFamily="49" charset="0"/>
              </a:rPr>
              <a:t>.setCost</a:t>
            </a:r>
            <a:r>
              <a:rPr lang="en-IN" sz="1400" dirty="0">
                <a:solidFill>
                  <a:srgbClr val="000000"/>
                </a:solidFill>
                <a:latin typeface="Consolas" panose="020B0609020204030204" pitchFamily="49" charset="0"/>
              </a:rPr>
              <a:t>(185);//Not Mandatory                  </a:t>
            </a:r>
          </a:p>
          <a:p>
            <a:pPr algn="l"/>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LocalDateTime</a:t>
            </a:r>
            <a:r>
              <a:rPr lang="en-IN" sz="1400" dirty="0">
                <a:solidFill>
                  <a:srgbClr val="000000"/>
                </a:solidFill>
                <a:latin typeface="Consolas" panose="020B0609020204030204" pitchFamily="49" charset="0"/>
              </a:rPr>
              <a:t> </a:t>
            </a:r>
            <a:r>
              <a:rPr lang="en-IN" sz="1400" dirty="0" err="1">
                <a:solidFill>
                  <a:srgbClr val="6A3E3E"/>
                </a:solidFill>
                <a:latin typeface="Consolas" panose="020B0609020204030204" pitchFamily="49" charset="0"/>
              </a:rPr>
              <a:t>updateddeliverytime</a:t>
            </a:r>
            <a:r>
              <a:rPr lang="en-IN" sz="1400" dirty="0">
                <a:solidFill>
                  <a:srgbClr val="000000"/>
                </a:solidFill>
                <a:latin typeface="Consolas" panose="020B0609020204030204" pitchFamily="49" charset="0"/>
              </a:rPr>
              <a:t>=</a:t>
            </a:r>
            <a:r>
              <a:rPr lang="en-IN" sz="1400" dirty="0" err="1">
                <a:solidFill>
                  <a:srgbClr val="000000"/>
                </a:solidFill>
                <a:latin typeface="Consolas" panose="020B0609020204030204" pitchFamily="49" charset="0"/>
              </a:rPr>
              <a:t>LocalDateTime.</a:t>
            </a:r>
            <a:r>
              <a:rPr lang="en-IN" sz="1400" i="1" dirty="0" err="1">
                <a:solidFill>
                  <a:srgbClr val="000000"/>
                </a:solidFill>
                <a:latin typeface="Consolas" panose="020B0609020204030204" pitchFamily="49" charset="0"/>
              </a:rPr>
              <a:t>now</a:t>
            </a:r>
            <a:r>
              <a:rPr lang="en-IN" sz="1400" i="1" dirty="0">
                <a:solidFill>
                  <a:srgbClr val="000000"/>
                </a:solidFill>
                <a:latin typeface="Consolas" panose="020B0609020204030204" pitchFamily="49" charset="0"/>
              </a:rPr>
              <a:t>().</a:t>
            </a:r>
            <a:r>
              <a:rPr lang="en-IN" sz="1400" i="1" dirty="0" err="1">
                <a:solidFill>
                  <a:srgbClr val="000000"/>
                </a:solidFill>
                <a:latin typeface="Consolas" panose="020B0609020204030204" pitchFamily="49" charset="0"/>
              </a:rPr>
              <a:t>plusMinutes</a:t>
            </a:r>
            <a:r>
              <a:rPr lang="en-IN" sz="1400" i="1" dirty="0">
                <a:solidFill>
                  <a:srgbClr val="000000"/>
                </a:solidFill>
                <a:latin typeface="Consolas" panose="020B0609020204030204" pitchFamily="49" charset="0"/>
              </a:rPr>
              <a:t>(20);</a:t>
            </a:r>
          </a:p>
          <a:p>
            <a:pPr algn="l"/>
            <a:r>
              <a:rPr lang="en-IN" sz="1400" i="1" dirty="0">
                <a:solidFill>
                  <a:srgbClr val="000000"/>
                </a:solidFill>
                <a:latin typeface="Consolas" panose="020B0609020204030204" pitchFamily="49" charset="0"/>
              </a:rPr>
              <a:t>//It is mandatory to update delivery time whenever you update the food </a:t>
            </a:r>
          </a:p>
          <a:p>
            <a:pPr algn="l"/>
            <a:r>
              <a:rPr lang="en-IN" sz="1400" dirty="0">
                <a:solidFill>
                  <a:srgbClr val="000000"/>
                </a:solidFill>
                <a:latin typeface="Consolas" panose="020B0609020204030204" pitchFamily="49" charset="0"/>
              </a:rPr>
              <a:t>     </a:t>
            </a:r>
            <a:r>
              <a:rPr lang="en-IN" sz="1400" dirty="0" err="1">
                <a:solidFill>
                  <a:srgbClr val="6A3E3E"/>
                </a:solidFill>
                <a:latin typeface="Consolas" panose="020B0609020204030204" pitchFamily="49" charset="0"/>
              </a:rPr>
              <a:t>od</a:t>
            </a:r>
            <a:r>
              <a:rPr lang="en-IN" sz="1400" dirty="0" err="1">
                <a:solidFill>
                  <a:srgbClr val="000000"/>
                </a:solidFill>
                <a:latin typeface="Consolas" panose="020B0609020204030204" pitchFamily="49" charset="0"/>
              </a:rPr>
              <a:t>.setDeliverytime</a:t>
            </a:r>
            <a:r>
              <a:rPr lang="en-IN" sz="1400" dirty="0">
                <a:solidFill>
                  <a:srgbClr val="000000"/>
                </a:solidFill>
                <a:latin typeface="Consolas" panose="020B0609020204030204" pitchFamily="49" charset="0"/>
              </a:rPr>
              <a:t>(</a:t>
            </a:r>
            <a:r>
              <a:rPr lang="en-IN" sz="1400" dirty="0" err="1">
                <a:solidFill>
                  <a:srgbClr val="6A3E3E"/>
                </a:solidFill>
                <a:latin typeface="Consolas" panose="020B0609020204030204" pitchFamily="49" charset="0"/>
              </a:rPr>
              <a:t>updateddeliverytime</a:t>
            </a:r>
            <a:r>
              <a:rPr lang="en-IN" sz="1400" dirty="0">
                <a:solidFill>
                  <a:srgbClr val="000000"/>
                </a:solidFill>
                <a:latin typeface="Consolas" panose="020B0609020204030204" pitchFamily="49" charset="0"/>
              </a:rPr>
              <a:t>);//</a:t>
            </a:r>
            <a:r>
              <a:rPr lang="en-IN" sz="1400" dirty="0" err="1">
                <a:solidFill>
                  <a:srgbClr val="000000"/>
                </a:solidFill>
                <a:latin typeface="Consolas" panose="020B0609020204030204" pitchFamily="49" charset="0"/>
              </a:rPr>
              <a:t>od.setDeliverytime</a:t>
            </a:r>
            <a:r>
              <a:rPr lang="en-IN" sz="1400" dirty="0">
                <a:solidFill>
                  <a:srgbClr val="000000"/>
                </a:solidFill>
                <a:latin typeface="Consolas" panose="020B0609020204030204" pitchFamily="49" charset="0"/>
              </a:rPr>
              <a:t>(</a:t>
            </a:r>
            <a:r>
              <a:rPr lang="en-IN" sz="1400" dirty="0" err="1">
                <a:solidFill>
                  <a:srgbClr val="000000"/>
                </a:solidFill>
                <a:latin typeface="Consolas" panose="020B0609020204030204" pitchFamily="49" charset="0"/>
              </a:rPr>
              <a:t>LocalDateTime.now</a:t>
            </a:r>
            <a:r>
              <a:rPr lang="en-IN" sz="1400" dirty="0">
                <a:solidFill>
                  <a:srgbClr val="000000"/>
                </a:solidFill>
                <a:latin typeface="Consolas" panose="020B0609020204030204" pitchFamily="49" charset="0"/>
              </a:rPr>
              <a:t>().</a:t>
            </a:r>
            <a:r>
              <a:rPr lang="en-IN" sz="1400" dirty="0" err="1">
                <a:solidFill>
                  <a:srgbClr val="000000"/>
                </a:solidFill>
                <a:latin typeface="Consolas" panose="020B0609020204030204" pitchFamily="49" charset="0"/>
              </a:rPr>
              <a:t>plusMinutes</a:t>
            </a:r>
            <a:r>
              <a:rPr lang="en-IN" sz="1400" dirty="0">
                <a:solidFill>
                  <a:srgbClr val="000000"/>
                </a:solidFill>
                <a:latin typeface="Consolas" panose="020B0609020204030204" pitchFamily="49" charset="0"/>
              </a:rPr>
              <a:t>(20));</a:t>
            </a:r>
          </a:p>
          <a:p>
            <a:pPr algn="l"/>
            <a:r>
              <a:rPr lang="en-IN" sz="1400" dirty="0">
                <a:solidFill>
                  <a:srgbClr val="000000"/>
                </a:solidFill>
                <a:latin typeface="Consolas" panose="020B0609020204030204" pitchFamily="49" charset="0"/>
              </a:rPr>
              <a:t>     </a:t>
            </a:r>
          </a:p>
          <a:p>
            <a:pPr algn="l"/>
            <a:r>
              <a:rPr lang="en-IN" sz="1400" dirty="0">
                <a:solidFill>
                  <a:srgbClr val="000000"/>
                </a:solidFill>
                <a:latin typeface="Consolas" panose="020B0609020204030204" pitchFamily="49" charset="0"/>
              </a:rPr>
              <a:t>     </a:t>
            </a:r>
            <a:r>
              <a:rPr lang="en-IN" sz="1400" dirty="0" err="1">
                <a:solidFill>
                  <a:srgbClr val="6A3E3E"/>
                </a:solidFill>
                <a:latin typeface="Consolas" panose="020B0609020204030204" pitchFamily="49" charset="0"/>
              </a:rPr>
              <a:t>tran</a:t>
            </a:r>
            <a:r>
              <a:rPr lang="en-IN" sz="1400" dirty="0" err="1">
                <a:solidFill>
                  <a:srgbClr val="000000"/>
                </a:solidFill>
                <a:latin typeface="Consolas" panose="020B0609020204030204" pitchFamily="49" charset="0"/>
              </a:rPr>
              <a:t>.commit</a:t>
            </a:r>
            <a:r>
              <a:rPr lang="en-IN" sz="1400" dirty="0">
                <a:solidFill>
                  <a:srgbClr val="000000"/>
                </a:solidFill>
                <a:latin typeface="Consolas" panose="020B0609020204030204" pitchFamily="49" charset="0"/>
              </a:rPr>
              <a:t>();</a:t>
            </a:r>
          </a:p>
          <a:p>
            <a:pPr algn="l"/>
            <a:r>
              <a:rPr lang="en-IN" sz="1400" dirty="0">
                <a:solidFill>
                  <a:srgbClr val="000000"/>
                </a:solidFill>
                <a:latin typeface="Consolas" panose="020B0609020204030204" pitchFamily="49" charset="0"/>
              </a:rPr>
              <a:t>         }</a:t>
            </a:r>
          </a:p>
          <a:p>
            <a:pPr algn="l"/>
            <a:r>
              <a:rPr lang="en-IN" sz="1400"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else</a:t>
            </a:r>
          </a:p>
          <a:p>
            <a:pPr algn="l"/>
            <a:r>
              <a:rPr lang="en-IN" sz="1400" dirty="0">
                <a:solidFill>
                  <a:srgbClr val="000000"/>
                </a:solidFill>
                <a:latin typeface="Consolas" panose="020B0609020204030204" pitchFamily="49" charset="0"/>
              </a:rPr>
              <a:t>        {</a:t>
            </a:r>
          </a:p>
          <a:p>
            <a:pPr algn="l"/>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"Order Can not be updated since order id is wrong"</a:t>
            </a:r>
            <a:r>
              <a:rPr lang="en-US" sz="1400" b="1" i="1" dirty="0">
                <a:solidFill>
                  <a:srgbClr val="000000"/>
                </a:solidFill>
                <a:latin typeface="Consolas" panose="020B0609020204030204" pitchFamily="49" charset="0"/>
              </a:rPr>
              <a:t>);</a:t>
            </a:r>
          </a:p>
          <a:p>
            <a:pPr algn="l"/>
            <a:r>
              <a:rPr lang="en-IN" sz="1400" dirty="0">
                <a:solidFill>
                  <a:srgbClr val="000000"/>
                </a:solidFill>
                <a:latin typeface="Consolas" panose="020B0609020204030204" pitchFamily="49" charset="0"/>
              </a:rPr>
              <a:t>        }</a:t>
            </a:r>
          </a:p>
          <a:p>
            <a:pPr algn="l"/>
            <a:endParaRPr lang="en-IN" sz="1400" dirty="0">
              <a:latin typeface="Consolas" panose="020B0609020204030204" pitchFamily="49" charset="0"/>
            </a:endParaRPr>
          </a:p>
          <a:p>
            <a:pPr algn="l"/>
            <a:endParaRPr lang="en-IN" sz="1400" dirty="0">
              <a:solidFill>
                <a:srgbClr val="000000"/>
              </a:solidFill>
              <a:latin typeface="Consolas" panose="020B0609020204030204" pitchFamily="49" charset="0"/>
            </a:endParaRPr>
          </a:p>
          <a:p>
            <a:pPr algn="l"/>
            <a:endParaRPr lang="en-IN" sz="1400" dirty="0">
              <a:latin typeface="Consolas" panose="020B0609020204030204" pitchFamily="49" charset="0"/>
            </a:endParaRPr>
          </a:p>
        </p:txBody>
      </p:sp>
    </p:spTree>
    <p:extLst>
      <p:ext uri="{BB962C8B-B14F-4D97-AF65-F5344CB8AC3E}">
        <p14:creationId xmlns:p14="http://schemas.microsoft.com/office/powerpoint/2010/main" val="1671813776"/>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arn(inVertic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arn(inVertic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barn(inVertical)">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barn(inVertical)">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barn(inVertical)">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barn(inVertical)">
                                      <p:cBhvr>
                                        <p:cTn id="62" dur="500"/>
                                        <p:tgtEl>
                                          <p:spTgt spid="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barn(inVertical)">
                                      <p:cBhvr>
                                        <p:cTn id="67" dur="500"/>
                                        <p:tgtEl>
                                          <p:spTgt spid="3">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3">
                                            <p:txEl>
                                              <p:pRg st="14" end="14"/>
                                            </p:txEl>
                                          </p:spTgt>
                                        </p:tgtEl>
                                        <p:attrNameLst>
                                          <p:attrName>style.visibility</p:attrName>
                                        </p:attrNameLst>
                                      </p:cBhvr>
                                      <p:to>
                                        <p:strVal val="visible"/>
                                      </p:to>
                                    </p:set>
                                    <p:animEffect transition="in" filter="barn(inVertical)">
                                      <p:cBhvr>
                                        <p:cTn id="72" dur="500"/>
                                        <p:tgtEl>
                                          <p:spTgt spid="3">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3">
                                            <p:txEl>
                                              <p:pRg st="15" end="15"/>
                                            </p:txEl>
                                          </p:spTgt>
                                        </p:tgtEl>
                                        <p:attrNameLst>
                                          <p:attrName>style.visibility</p:attrName>
                                        </p:attrNameLst>
                                      </p:cBhvr>
                                      <p:to>
                                        <p:strVal val="visible"/>
                                      </p:to>
                                    </p:set>
                                    <p:animEffect transition="in" filter="barn(inVertical)">
                                      <p:cBhvr>
                                        <p:cTn id="77" dur="500"/>
                                        <p:tgtEl>
                                          <p:spTgt spid="3">
                                            <p:txEl>
                                              <p:pRg st="15" end="1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nodeType="clickEffect">
                                  <p:stCondLst>
                                    <p:cond delay="0"/>
                                  </p:stCondLst>
                                  <p:childTnLst>
                                    <p:set>
                                      <p:cBhvr>
                                        <p:cTn id="81" dur="1" fill="hold">
                                          <p:stCondLst>
                                            <p:cond delay="0"/>
                                          </p:stCondLst>
                                        </p:cTn>
                                        <p:tgtEl>
                                          <p:spTgt spid="3">
                                            <p:txEl>
                                              <p:pRg st="16" end="16"/>
                                            </p:txEl>
                                          </p:spTgt>
                                        </p:tgtEl>
                                        <p:attrNameLst>
                                          <p:attrName>style.visibility</p:attrName>
                                        </p:attrNameLst>
                                      </p:cBhvr>
                                      <p:to>
                                        <p:strVal val="visible"/>
                                      </p:to>
                                    </p:set>
                                    <p:animEffect transition="in" filter="barn(inVertical)">
                                      <p:cBhvr>
                                        <p:cTn id="82" dur="500"/>
                                        <p:tgtEl>
                                          <p:spTgt spid="3">
                                            <p:txEl>
                                              <p:pRg st="16" end="16"/>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nodeType="clickEffect">
                                  <p:stCondLst>
                                    <p:cond delay="0"/>
                                  </p:stCondLst>
                                  <p:childTnLst>
                                    <p:set>
                                      <p:cBhvr>
                                        <p:cTn id="86" dur="1" fill="hold">
                                          <p:stCondLst>
                                            <p:cond delay="0"/>
                                          </p:stCondLst>
                                        </p:cTn>
                                        <p:tgtEl>
                                          <p:spTgt spid="3">
                                            <p:txEl>
                                              <p:pRg st="17" end="17"/>
                                            </p:txEl>
                                          </p:spTgt>
                                        </p:tgtEl>
                                        <p:attrNameLst>
                                          <p:attrName>style.visibility</p:attrName>
                                        </p:attrNameLst>
                                      </p:cBhvr>
                                      <p:to>
                                        <p:strVal val="visible"/>
                                      </p:to>
                                    </p:set>
                                    <p:animEffect transition="in" filter="barn(inVertical)">
                                      <p:cBhvr>
                                        <p:cTn id="87" dur="500"/>
                                        <p:tgtEl>
                                          <p:spTgt spid="3">
                                            <p:txEl>
                                              <p:pRg st="17" end="17"/>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nodeType="clickEffect">
                                  <p:stCondLst>
                                    <p:cond delay="0"/>
                                  </p:stCondLst>
                                  <p:childTnLst>
                                    <p:set>
                                      <p:cBhvr>
                                        <p:cTn id="91" dur="1" fill="hold">
                                          <p:stCondLst>
                                            <p:cond delay="0"/>
                                          </p:stCondLst>
                                        </p:cTn>
                                        <p:tgtEl>
                                          <p:spTgt spid="3">
                                            <p:txEl>
                                              <p:pRg st="18" end="18"/>
                                            </p:txEl>
                                          </p:spTgt>
                                        </p:tgtEl>
                                        <p:attrNameLst>
                                          <p:attrName>style.visibility</p:attrName>
                                        </p:attrNameLst>
                                      </p:cBhvr>
                                      <p:to>
                                        <p:strVal val="visible"/>
                                      </p:to>
                                    </p:set>
                                    <p:animEffect transition="in" filter="barn(inVertical)">
                                      <p:cBhvr>
                                        <p:cTn id="92" dur="500"/>
                                        <p:tgtEl>
                                          <p:spTgt spid="3">
                                            <p:txEl>
                                              <p:pRg st="18" end="18"/>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6" presetClass="entr" presetSubtype="21" fill="hold" nodeType="clickEffect">
                                  <p:stCondLst>
                                    <p:cond delay="0"/>
                                  </p:stCondLst>
                                  <p:childTnLst>
                                    <p:set>
                                      <p:cBhvr>
                                        <p:cTn id="96" dur="1" fill="hold">
                                          <p:stCondLst>
                                            <p:cond delay="0"/>
                                          </p:stCondLst>
                                        </p:cTn>
                                        <p:tgtEl>
                                          <p:spTgt spid="3">
                                            <p:txEl>
                                              <p:pRg st="19" end="19"/>
                                            </p:txEl>
                                          </p:spTgt>
                                        </p:tgtEl>
                                        <p:attrNameLst>
                                          <p:attrName>style.visibility</p:attrName>
                                        </p:attrNameLst>
                                      </p:cBhvr>
                                      <p:to>
                                        <p:strVal val="visible"/>
                                      </p:to>
                                    </p:set>
                                    <p:animEffect transition="in" filter="barn(inVertical)">
                                      <p:cBhvr>
                                        <p:cTn id="97" dur="500"/>
                                        <p:tgtEl>
                                          <p:spTgt spid="3">
                                            <p:txEl>
                                              <p:pRg st="19" end="19"/>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6" presetClass="entr" presetSubtype="21" fill="hold" nodeType="clickEffect">
                                  <p:stCondLst>
                                    <p:cond delay="0"/>
                                  </p:stCondLst>
                                  <p:childTnLst>
                                    <p:set>
                                      <p:cBhvr>
                                        <p:cTn id="101" dur="1" fill="hold">
                                          <p:stCondLst>
                                            <p:cond delay="0"/>
                                          </p:stCondLst>
                                        </p:cTn>
                                        <p:tgtEl>
                                          <p:spTgt spid="3">
                                            <p:txEl>
                                              <p:pRg st="20" end="20"/>
                                            </p:txEl>
                                          </p:spTgt>
                                        </p:tgtEl>
                                        <p:attrNameLst>
                                          <p:attrName>style.visibility</p:attrName>
                                        </p:attrNameLst>
                                      </p:cBhvr>
                                      <p:to>
                                        <p:strVal val="visible"/>
                                      </p:to>
                                    </p:set>
                                    <p:animEffect transition="in" filter="barn(inVertical)">
                                      <p:cBhvr>
                                        <p:cTn id="102" dur="500"/>
                                        <p:tgtEl>
                                          <p:spTgt spid="3">
                                            <p:txEl>
                                              <p:pRg st="20" end="20"/>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6" presetClass="entr" presetSubtype="21" fill="hold" nodeType="clickEffect">
                                  <p:stCondLst>
                                    <p:cond delay="0"/>
                                  </p:stCondLst>
                                  <p:childTnLst>
                                    <p:set>
                                      <p:cBhvr>
                                        <p:cTn id="106" dur="1" fill="hold">
                                          <p:stCondLst>
                                            <p:cond delay="0"/>
                                          </p:stCondLst>
                                        </p:cTn>
                                        <p:tgtEl>
                                          <p:spTgt spid="3">
                                            <p:txEl>
                                              <p:pRg st="21" end="21"/>
                                            </p:txEl>
                                          </p:spTgt>
                                        </p:tgtEl>
                                        <p:attrNameLst>
                                          <p:attrName>style.visibility</p:attrName>
                                        </p:attrNameLst>
                                      </p:cBhvr>
                                      <p:to>
                                        <p:strVal val="visible"/>
                                      </p:to>
                                    </p:set>
                                    <p:animEffect transition="in" filter="barn(inVertical)">
                                      <p:cBhvr>
                                        <p:cTn id="107" dur="500"/>
                                        <p:tgtEl>
                                          <p:spTgt spid="3">
                                            <p:txEl>
                                              <p:pRg st="21" end="21"/>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6" presetClass="entr" presetSubtype="21" fill="hold" nodeType="clickEffect">
                                  <p:stCondLst>
                                    <p:cond delay="0"/>
                                  </p:stCondLst>
                                  <p:childTnLst>
                                    <p:set>
                                      <p:cBhvr>
                                        <p:cTn id="111" dur="1" fill="hold">
                                          <p:stCondLst>
                                            <p:cond delay="0"/>
                                          </p:stCondLst>
                                        </p:cTn>
                                        <p:tgtEl>
                                          <p:spTgt spid="3">
                                            <p:txEl>
                                              <p:pRg st="22" end="22"/>
                                            </p:txEl>
                                          </p:spTgt>
                                        </p:tgtEl>
                                        <p:attrNameLst>
                                          <p:attrName>style.visibility</p:attrName>
                                        </p:attrNameLst>
                                      </p:cBhvr>
                                      <p:to>
                                        <p:strVal val="visible"/>
                                      </p:to>
                                    </p:set>
                                    <p:animEffect transition="in" filter="barn(inVertical)">
                                      <p:cBhvr>
                                        <p:cTn id="112" dur="500"/>
                                        <p:tgtEl>
                                          <p:spTgt spid="3">
                                            <p:txEl>
                                              <p:pRg st="22" end="22"/>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6" presetClass="entr" presetSubtype="21" fill="hold" nodeType="clickEffect">
                                  <p:stCondLst>
                                    <p:cond delay="0"/>
                                  </p:stCondLst>
                                  <p:childTnLst>
                                    <p:set>
                                      <p:cBhvr>
                                        <p:cTn id="116" dur="1" fill="hold">
                                          <p:stCondLst>
                                            <p:cond delay="0"/>
                                          </p:stCondLst>
                                        </p:cTn>
                                        <p:tgtEl>
                                          <p:spTgt spid="3">
                                            <p:txEl>
                                              <p:pRg st="23" end="23"/>
                                            </p:txEl>
                                          </p:spTgt>
                                        </p:tgtEl>
                                        <p:attrNameLst>
                                          <p:attrName>style.visibility</p:attrName>
                                        </p:attrNameLst>
                                      </p:cBhvr>
                                      <p:to>
                                        <p:strVal val="visible"/>
                                      </p:to>
                                    </p:set>
                                    <p:animEffect transition="in" filter="barn(inVertical)">
                                      <p:cBhvr>
                                        <p:cTn id="117" dur="500"/>
                                        <p:tgtEl>
                                          <p:spTgt spid="3">
                                            <p:txEl>
                                              <p:pRg st="23" end="23"/>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6" presetClass="entr" presetSubtype="21" fill="hold" nodeType="clickEffect">
                                  <p:stCondLst>
                                    <p:cond delay="0"/>
                                  </p:stCondLst>
                                  <p:childTnLst>
                                    <p:set>
                                      <p:cBhvr>
                                        <p:cTn id="121" dur="1" fill="hold">
                                          <p:stCondLst>
                                            <p:cond delay="0"/>
                                          </p:stCondLst>
                                        </p:cTn>
                                        <p:tgtEl>
                                          <p:spTgt spid="3">
                                            <p:txEl>
                                              <p:pRg st="24" end="24"/>
                                            </p:txEl>
                                          </p:spTgt>
                                        </p:tgtEl>
                                        <p:attrNameLst>
                                          <p:attrName>style.visibility</p:attrName>
                                        </p:attrNameLst>
                                      </p:cBhvr>
                                      <p:to>
                                        <p:strVal val="visible"/>
                                      </p:to>
                                    </p:set>
                                    <p:animEffect transition="in" filter="barn(inVertical)">
                                      <p:cBhvr>
                                        <p:cTn id="122" dur="500"/>
                                        <p:tgtEl>
                                          <p:spTgt spid="3">
                                            <p:txEl>
                                              <p:pRg st="24" end="24"/>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6" presetClass="entr" presetSubtype="21" fill="hold" nodeType="clickEffect">
                                  <p:stCondLst>
                                    <p:cond delay="0"/>
                                  </p:stCondLst>
                                  <p:childTnLst>
                                    <p:set>
                                      <p:cBhvr>
                                        <p:cTn id="126" dur="1" fill="hold">
                                          <p:stCondLst>
                                            <p:cond delay="0"/>
                                          </p:stCondLst>
                                        </p:cTn>
                                        <p:tgtEl>
                                          <p:spTgt spid="3">
                                            <p:txEl>
                                              <p:pRg st="25" end="25"/>
                                            </p:txEl>
                                          </p:spTgt>
                                        </p:tgtEl>
                                        <p:attrNameLst>
                                          <p:attrName>style.visibility</p:attrName>
                                        </p:attrNameLst>
                                      </p:cBhvr>
                                      <p:to>
                                        <p:strVal val="visible"/>
                                      </p:to>
                                    </p:set>
                                    <p:animEffect transition="in" filter="barn(inVertical)">
                                      <p:cBhvr>
                                        <p:cTn id="127"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D79102-4EEF-80CD-17F4-DD926811E184}"/>
              </a:ext>
            </a:extLst>
          </p:cNvPr>
          <p:cNvSpPr txBox="1"/>
          <p:nvPr/>
        </p:nvSpPr>
        <p:spPr>
          <a:xfrm>
            <a:off x="751113" y="544286"/>
            <a:ext cx="11332029" cy="5819927"/>
          </a:xfrm>
          <a:prstGeom prst="rect">
            <a:avLst/>
          </a:prstGeom>
          <a:noFill/>
        </p:spPr>
        <p:txBody>
          <a:bodyPr wrap="square">
            <a:spAutoFit/>
          </a:bodyPr>
          <a:lstStyle/>
          <a:p>
            <a:pPr algn="ctr">
              <a:lnSpc>
                <a:spcPct val="107000"/>
              </a:lnSpc>
              <a:spcAft>
                <a:spcPts val="800"/>
              </a:spcAft>
              <a:tabLst>
                <a:tab pos="3954145" algn="l"/>
              </a:tabLst>
            </a:pPr>
            <a:r>
              <a:rPr lang="en-IN" sz="28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Composite Key</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The PK is used to identify the record uniquely.</a:t>
            </a:r>
          </a:p>
          <a:p>
            <a:pPr>
              <a:lnSpc>
                <a:spcPct val="107000"/>
              </a:lnSpc>
              <a:spcAft>
                <a:spcPts val="800"/>
              </a:spcAft>
              <a:tabLst>
                <a:tab pos="3954145" algn="l"/>
              </a:tabLst>
            </a:pPr>
            <a:r>
              <a:rPr lang="en-IN" sz="1800" kern="100" dirty="0">
                <a:latin typeface="Calibri" panose="020F0502020204030204" pitchFamily="34" charset="0"/>
                <a:ea typeface="Calibri" panose="020F0502020204030204" pitchFamily="34" charset="0"/>
                <a:cs typeface="Times New Roman" panose="02020603050405020304" pitchFamily="18" charset="0"/>
              </a:rPr>
              <a:t>The combination of two </a:t>
            </a:r>
            <a:r>
              <a:rPr lang="en-IN" kern="100" dirty="0">
                <a:latin typeface="Calibri" panose="020F0502020204030204" pitchFamily="34" charset="0"/>
                <a:ea typeface="Calibri" panose="020F0502020204030204" pitchFamily="34" charset="0"/>
                <a:cs typeface="Times New Roman" panose="02020603050405020304" pitchFamily="18" charset="0"/>
              </a:rPr>
              <a:t>o</a:t>
            </a:r>
            <a:r>
              <a:rPr lang="en-IN" sz="1800" kern="100" dirty="0">
                <a:latin typeface="Calibri" panose="020F0502020204030204" pitchFamily="34" charset="0"/>
                <a:ea typeface="Calibri" panose="020F0502020204030204" pitchFamily="34" charset="0"/>
                <a:cs typeface="Times New Roman" panose="02020603050405020304" pitchFamily="18" charset="0"/>
              </a:rPr>
              <a:t>r more columns to form a PK </a:t>
            </a:r>
            <a:r>
              <a:rPr lang="en-IN" kern="100" dirty="0">
                <a:latin typeface="Calibri" panose="020F0502020204030204" pitchFamily="34" charset="0"/>
                <a:ea typeface="Calibri" panose="020F0502020204030204" pitchFamily="34" charset="0"/>
                <a:cs typeface="Times New Roman" panose="02020603050405020304" pitchFamily="18" charset="0"/>
              </a:rPr>
              <a:t>is</a:t>
            </a:r>
            <a:r>
              <a:rPr lang="en-IN" sz="1800" kern="100" dirty="0">
                <a:latin typeface="Calibri" panose="020F0502020204030204" pitchFamily="34" charset="0"/>
                <a:ea typeface="Calibri" panose="020F0502020204030204" pitchFamily="34" charset="0"/>
                <a:cs typeface="Times New Roman" panose="02020603050405020304" pitchFamily="18" charset="0"/>
              </a:rPr>
              <a:t> known as Composite Key</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Composition means combining more than one thing</a:t>
            </a:r>
          </a:p>
          <a:p>
            <a:pPr>
              <a:lnSpc>
                <a:spcPct val="107000"/>
              </a:lnSpc>
              <a:spcAft>
                <a:spcPts val="800"/>
              </a:spcAft>
              <a:tabLst>
                <a:tab pos="3954145" algn="l"/>
              </a:tabLst>
            </a:pPr>
            <a:r>
              <a:rPr lang="en-IN" sz="1800" kern="100" dirty="0">
                <a:latin typeface="Calibri" panose="020F0502020204030204" pitchFamily="34" charset="0"/>
                <a:ea typeface="Calibri" panose="020F0502020204030204" pitchFamily="34" charset="0"/>
                <a:cs typeface="Times New Roman" panose="02020603050405020304" pitchFamily="18" charset="0"/>
              </a:rPr>
              <a:t>In a table it is always recommended that only one PK must be there</a:t>
            </a:r>
          </a:p>
          <a:p>
            <a:pPr>
              <a:lnSpc>
                <a:spcPct val="107000"/>
              </a:lnSpc>
              <a:spcAft>
                <a:spcPts val="800"/>
              </a:spcAft>
              <a:tabLst>
                <a:tab pos="3954145" algn="l"/>
              </a:tabLst>
            </a:pPr>
            <a:r>
              <a:rPr lang="en-US" sz="2000" dirty="0"/>
              <a:t>It is a combination of two or more columns (fields) that together uniquely identify a record in a table.</a:t>
            </a:r>
          </a:p>
          <a:p>
            <a:pPr>
              <a:lnSpc>
                <a:spcPct val="107000"/>
              </a:lnSpc>
              <a:spcAft>
                <a:spcPts val="800"/>
              </a:spcAft>
              <a:tabLst>
                <a:tab pos="3954145" algn="l"/>
              </a:tabLst>
            </a:pPr>
            <a:r>
              <a:rPr lang="en-US" sz="2000" dirty="0"/>
              <a:t>Each combination of values in the composite key must be unique within the table. </a:t>
            </a:r>
          </a:p>
          <a:p>
            <a:pPr>
              <a:lnSpc>
                <a:spcPct val="107000"/>
              </a:lnSpc>
              <a:spcAft>
                <a:spcPts val="800"/>
              </a:spcAft>
              <a:tabLst>
                <a:tab pos="3954145" algn="l"/>
              </a:tabLst>
            </a:pPr>
            <a:r>
              <a:rPr lang="en-US" sz="2000" dirty="0"/>
              <a:t>This means no two rows can have the same combination of values across all columns that make up the composite key.</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In Primary key -----column means single column but</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Composite Key------ Column means multiple columns</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When we can use this?</a:t>
            </a:r>
          </a:p>
          <a:p>
            <a:pPr>
              <a:lnSpc>
                <a:spcPct val="107000"/>
              </a:lnSpc>
              <a:spcAft>
                <a:spcPts val="800"/>
              </a:spcAft>
              <a:tabLst>
                <a:tab pos="3954145" algn="l"/>
              </a:tabLst>
            </a:pPr>
            <a:r>
              <a:rPr lang="en-US" sz="2000" dirty="0"/>
              <a:t>Composite keys are often used when no single column can uniquely identify a record, but the combination of several columns can.</a:t>
            </a:r>
            <a:r>
              <a:rPr lang="en-IN" sz="2000" kern="100" dirty="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337592887"/>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arn(inVertic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arn(inVertical)">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5738FD-A99C-9028-A6AD-9F838D95C1D8}"/>
              </a:ext>
            </a:extLst>
          </p:cNvPr>
          <p:cNvSpPr txBox="1"/>
          <p:nvPr/>
        </p:nvSpPr>
        <p:spPr>
          <a:xfrm>
            <a:off x="718457" y="609600"/>
            <a:ext cx="10668000" cy="7971413"/>
          </a:xfrm>
          <a:prstGeom prst="rect">
            <a:avLst/>
          </a:prstGeom>
          <a:noFill/>
        </p:spPr>
        <p:txBody>
          <a:bodyPr wrap="square">
            <a:spAutoFit/>
          </a:bodyPr>
          <a:lstStyle/>
          <a:p>
            <a:r>
              <a:rPr lang="en-US" dirty="0"/>
              <a:t>Take One Example where </a:t>
            </a:r>
            <a:r>
              <a:rPr lang="en-IN" dirty="0"/>
              <a:t>one column is not enough to identity the record uniquely in the table</a:t>
            </a:r>
          </a:p>
          <a:p>
            <a:endParaRPr lang="en-IN" dirty="0"/>
          </a:p>
          <a:p>
            <a:r>
              <a:rPr lang="en-IN" dirty="0"/>
              <a:t>Lets consider One Training Institution -----BTM </a:t>
            </a:r>
            <a:r>
              <a:rPr lang="en-IN" dirty="0" err="1"/>
              <a:t>Jspiders</a:t>
            </a:r>
            <a:r>
              <a:rPr lang="en-IN" dirty="0"/>
              <a:t>-----</a:t>
            </a:r>
            <a:r>
              <a:rPr lang="en-IN" dirty="0">
                <a:sym typeface="Wingdings" panose="05000000000000000000" pitchFamily="2" charset="2"/>
              </a:rPr>
              <a:t>One </a:t>
            </a:r>
            <a:r>
              <a:rPr lang="en-IN" dirty="0" err="1">
                <a:sym typeface="Wingdings" panose="05000000000000000000" pitchFamily="2" charset="2"/>
              </a:rPr>
              <a:t>DataBase</a:t>
            </a:r>
            <a:r>
              <a:rPr lang="en-IN" dirty="0">
                <a:sym typeface="Wingdings" panose="05000000000000000000" pitchFamily="2" charset="2"/>
              </a:rPr>
              <a:t> as BTM</a:t>
            </a:r>
            <a:endParaRPr lang="en-IN" dirty="0"/>
          </a:p>
          <a:p>
            <a:r>
              <a:rPr lang="en-IN" dirty="0"/>
              <a:t>In BTM </a:t>
            </a:r>
            <a:r>
              <a:rPr lang="en-IN" dirty="0" err="1"/>
              <a:t>Databse</a:t>
            </a:r>
            <a:r>
              <a:rPr lang="en-IN" dirty="0"/>
              <a:t> Lets consider 3 tables</a:t>
            </a:r>
          </a:p>
          <a:p>
            <a:r>
              <a:rPr lang="en-IN" sz="2000" b="1" dirty="0">
                <a:highlight>
                  <a:srgbClr val="FFFF00"/>
                </a:highlight>
              </a:rPr>
              <a:t>        Student Table                                                          Course Table</a:t>
            </a:r>
          </a:p>
          <a:p>
            <a:r>
              <a:rPr lang="en-IN" sz="2400" dirty="0"/>
              <a:t>    </a:t>
            </a:r>
            <a:r>
              <a:rPr lang="en-IN" sz="2400" b="1" dirty="0" err="1"/>
              <a:t>sid</a:t>
            </a:r>
            <a:r>
              <a:rPr lang="en-IN" sz="2400" b="1" dirty="0"/>
              <a:t>  |   </a:t>
            </a:r>
            <a:r>
              <a:rPr lang="en-IN" sz="2400" b="1" dirty="0" err="1"/>
              <a:t>sname</a:t>
            </a:r>
            <a:r>
              <a:rPr lang="en-IN" sz="2400" b="1" dirty="0"/>
              <a:t>                                             </a:t>
            </a:r>
            <a:r>
              <a:rPr lang="en-IN" sz="2400" b="1" dirty="0" err="1"/>
              <a:t>cid</a:t>
            </a:r>
            <a:r>
              <a:rPr lang="en-IN" sz="2400" b="1" dirty="0"/>
              <a:t>   |    </a:t>
            </a:r>
            <a:r>
              <a:rPr lang="en-IN" sz="2400" b="1" dirty="0" err="1"/>
              <a:t>cname</a:t>
            </a:r>
            <a:r>
              <a:rPr lang="en-IN" sz="2400" b="1" dirty="0"/>
              <a:t>      </a:t>
            </a:r>
          </a:p>
          <a:p>
            <a:r>
              <a:rPr lang="en-IN" dirty="0"/>
              <a:t>      1                Guru                                                                  101               J2EE            </a:t>
            </a:r>
          </a:p>
          <a:p>
            <a:r>
              <a:rPr lang="en-IN" dirty="0"/>
              <a:t>      2                 Raj                                                                    102                 Java           </a:t>
            </a:r>
          </a:p>
          <a:p>
            <a:endParaRPr lang="en-IN" dirty="0"/>
          </a:p>
          <a:p>
            <a:endParaRPr lang="en-IN" dirty="0"/>
          </a:p>
          <a:p>
            <a:pPr algn="ctr"/>
            <a:r>
              <a:rPr lang="en-IN" sz="2400" b="1" dirty="0">
                <a:highlight>
                  <a:srgbClr val="FFFF00"/>
                </a:highlight>
              </a:rPr>
              <a:t>Master Table</a:t>
            </a:r>
          </a:p>
          <a:p>
            <a:pPr algn="ctr"/>
            <a:r>
              <a:rPr lang="en-IN" sz="2400" b="1" dirty="0"/>
              <a:t> </a:t>
            </a:r>
            <a:r>
              <a:rPr lang="en-IN" sz="2400" b="1" dirty="0" err="1"/>
              <a:t>sid</a:t>
            </a:r>
            <a:r>
              <a:rPr lang="en-IN" sz="2400" b="1" dirty="0"/>
              <a:t>      |    </a:t>
            </a:r>
            <a:r>
              <a:rPr lang="en-IN" sz="2400" b="1" dirty="0" err="1"/>
              <a:t>sname</a:t>
            </a:r>
            <a:r>
              <a:rPr lang="en-IN" sz="2400" b="1" dirty="0"/>
              <a:t>      |    </a:t>
            </a:r>
            <a:r>
              <a:rPr lang="en-IN" sz="2400" b="1" dirty="0" err="1"/>
              <a:t>cid</a:t>
            </a:r>
            <a:r>
              <a:rPr lang="en-IN" sz="2400" b="1" dirty="0"/>
              <a:t>   |</a:t>
            </a:r>
            <a:r>
              <a:rPr lang="en-IN" sz="2400" b="1" dirty="0" err="1"/>
              <a:t>cname</a:t>
            </a:r>
            <a:endParaRPr lang="en-IN" sz="2400" b="1" dirty="0"/>
          </a:p>
          <a:p>
            <a:r>
              <a:rPr lang="en-IN" sz="2400" b="1" dirty="0"/>
              <a:t>                                        1               Guru             101       J2EE            </a:t>
            </a:r>
          </a:p>
          <a:p>
            <a:r>
              <a:rPr lang="en-IN" sz="2400" b="1" dirty="0"/>
              <a:t>                                        2                Raj               102        Java     </a:t>
            </a:r>
          </a:p>
          <a:p>
            <a:r>
              <a:rPr lang="en-IN" sz="2400" b="1" dirty="0"/>
              <a:t>                                        1                Guru            102        Java    </a:t>
            </a:r>
          </a:p>
          <a:p>
            <a:r>
              <a:rPr lang="en-IN" sz="2400" b="1" dirty="0"/>
              <a:t>                                        2                Raj               101        J2EE   </a:t>
            </a:r>
          </a:p>
          <a:p>
            <a:r>
              <a:rPr lang="en-IN" sz="2400" b="1" dirty="0"/>
              <a:t>Here the combination of </a:t>
            </a:r>
            <a:r>
              <a:rPr lang="en-IN" sz="2400" b="1" dirty="0" err="1"/>
              <a:t>sid</a:t>
            </a:r>
            <a:r>
              <a:rPr lang="en-IN" sz="2400" b="1" dirty="0"/>
              <a:t> and </a:t>
            </a:r>
            <a:r>
              <a:rPr lang="en-IN" sz="2400" b="1" dirty="0" err="1"/>
              <a:t>cid</a:t>
            </a:r>
            <a:r>
              <a:rPr lang="en-IN" sz="2400" b="1" dirty="0"/>
              <a:t> forms composite key                      </a:t>
            </a:r>
          </a:p>
          <a:p>
            <a:pPr algn="ctr"/>
            <a:endParaRPr lang="en-IN" sz="2400" b="1" dirty="0"/>
          </a:p>
          <a:p>
            <a:pPr algn="ctr"/>
            <a:endParaRPr lang="en-IN" sz="2400" b="1"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942769928"/>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arn(inVertic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arn(inVertic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arn(inVertic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arn(inVertical)">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barn(inVertical)">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barn(inVertical)">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
                                            <p:txEl>
                                              <p:pRg st="10" end="10"/>
                                            </p:txEl>
                                          </p:spTgt>
                                        </p:tgtEl>
                                        <p:attrNameLst>
                                          <p:attrName>style.visibility</p:attrName>
                                        </p:attrNameLst>
                                      </p:cBhvr>
                                      <p:to>
                                        <p:strVal val="visible"/>
                                      </p:to>
                                    </p:set>
                                    <p:animEffect transition="in" filter="barn(inVertical)">
                                      <p:cBhvr>
                                        <p:cTn id="42" dur="500"/>
                                        <p:tgtEl>
                                          <p:spTgt spid="5">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animEffect transition="in" filter="barn(inVertical)">
                                      <p:cBhvr>
                                        <p:cTn id="47" dur="500"/>
                                        <p:tgtEl>
                                          <p:spTgt spid="5">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5">
                                            <p:txEl>
                                              <p:pRg st="12" end="12"/>
                                            </p:txEl>
                                          </p:spTgt>
                                        </p:tgtEl>
                                        <p:attrNameLst>
                                          <p:attrName>style.visibility</p:attrName>
                                        </p:attrNameLst>
                                      </p:cBhvr>
                                      <p:to>
                                        <p:strVal val="visible"/>
                                      </p:to>
                                    </p:set>
                                    <p:animEffect transition="in" filter="barn(inVertical)">
                                      <p:cBhvr>
                                        <p:cTn id="52" dur="500"/>
                                        <p:tgtEl>
                                          <p:spTgt spid="5">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5">
                                            <p:txEl>
                                              <p:pRg st="13" end="13"/>
                                            </p:txEl>
                                          </p:spTgt>
                                        </p:tgtEl>
                                        <p:attrNameLst>
                                          <p:attrName>style.visibility</p:attrName>
                                        </p:attrNameLst>
                                      </p:cBhvr>
                                      <p:to>
                                        <p:strVal val="visible"/>
                                      </p:to>
                                    </p:set>
                                    <p:animEffect transition="in" filter="barn(inVertical)">
                                      <p:cBhvr>
                                        <p:cTn id="57" dur="500"/>
                                        <p:tgtEl>
                                          <p:spTgt spid="5">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5">
                                            <p:txEl>
                                              <p:pRg st="14" end="14"/>
                                            </p:txEl>
                                          </p:spTgt>
                                        </p:tgtEl>
                                        <p:attrNameLst>
                                          <p:attrName>style.visibility</p:attrName>
                                        </p:attrNameLst>
                                      </p:cBhvr>
                                      <p:to>
                                        <p:strVal val="visible"/>
                                      </p:to>
                                    </p:set>
                                    <p:animEffect transition="in" filter="barn(inVertical)">
                                      <p:cBhvr>
                                        <p:cTn id="62" dur="500"/>
                                        <p:tgtEl>
                                          <p:spTgt spid="5">
                                            <p:txEl>
                                              <p:pRg st="14" end="1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5">
                                            <p:txEl>
                                              <p:pRg st="15" end="15"/>
                                            </p:txEl>
                                          </p:spTgt>
                                        </p:tgtEl>
                                        <p:attrNameLst>
                                          <p:attrName>style.visibility</p:attrName>
                                        </p:attrNameLst>
                                      </p:cBhvr>
                                      <p:to>
                                        <p:strVal val="visible"/>
                                      </p:to>
                                    </p:set>
                                    <p:animEffect transition="in" filter="barn(inVertical)">
                                      <p:cBhvr>
                                        <p:cTn id="67" dur="500"/>
                                        <p:tgtEl>
                                          <p:spTgt spid="5">
                                            <p:txEl>
                                              <p:pRg st="15" end="1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5">
                                            <p:txEl>
                                              <p:pRg st="16" end="16"/>
                                            </p:txEl>
                                          </p:spTgt>
                                        </p:tgtEl>
                                        <p:attrNameLst>
                                          <p:attrName>style.visibility</p:attrName>
                                        </p:attrNameLst>
                                      </p:cBhvr>
                                      <p:to>
                                        <p:strVal val="visible"/>
                                      </p:to>
                                    </p:set>
                                    <p:animEffect transition="in" filter="barn(inVertical)">
                                      <p:cBhvr>
                                        <p:cTn id="72" dur="500"/>
                                        <p:tgtEl>
                                          <p:spTgt spid="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DD2119-D527-23AD-9BD6-02AB64A23371}"/>
              </a:ext>
            </a:extLst>
          </p:cNvPr>
          <p:cNvSpPr txBox="1"/>
          <p:nvPr/>
        </p:nvSpPr>
        <p:spPr>
          <a:xfrm>
            <a:off x="609599" y="642257"/>
            <a:ext cx="11027229" cy="5632311"/>
          </a:xfrm>
          <a:prstGeom prst="rect">
            <a:avLst/>
          </a:prstGeom>
          <a:noFill/>
        </p:spPr>
        <p:txBody>
          <a:bodyPr wrap="square">
            <a:spAutoFit/>
          </a:bodyPr>
          <a:lstStyle/>
          <a:p>
            <a:r>
              <a:rPr lang="en-US" dirty="0"/>
              <a:t>If you want to save the data in Master Table then you Should create an entity class (Master) like </a:t>
            </a:r>
            <a:r>
              <a:rPr lang="en-US" dirty="0" err="1"/>
              <a:t>bleow</a:t>
            </a:r>
            <a:endParaRPr lang="en-US" dirty="0"/>
          </a:p>
          <a:p>
            <a:r>
              <a:rPr lang="en-US" dirty="0"/>
              <a:t>Now Our Master Class is Composite key class .</a:t>
            </a:r>
          </a:p>
          <a:p>
            <a:r>
              <a:rPr lang="en-US" dirty="0"/>
              <a:t>It is a rule that Composite Key class must implement Serializable but it violets the rule of POJO</a:t>
            </a:r>
          </a:p>
          <a:p>
            <a:endParaRPr lang="en-US" dirty="0"/>
          </a:p>
          <a:p>
            <a:r>
              <a:rPr lang="en-US" dirty="0"/>
              <a:t>@Entity</a:t>
            </a:r>
          </a:p>
          <a:p>
            <a:r>
              <a:rPr lang="en-US" dirty="0"/>
              <a:t>class Master implements Serializable</a:t>
            </a:r>
          </a:p>
          <a:p>
            <a:r>
              <a:rPr lang="en-US" dirty="0"/>
              <a:t>@Id</a:t>
            </a:r>
          </a:p>
          <a:p>
            <a:r>
              <a:rPr lang="en-US" dirty="0"/>
              <a:t>-</a:t>
            </a:r>
            <a:r>
              <a:rPr lang="en-US" dirty="0" err="1"/>
              <a:t>sid</a:t>
            </a:r>
            <a:r>
              <a:rPr lang="en-US" dirty="0"/>
              <a:t>  </a:t>
            </a:r>
          </a:p>
          <a:p>
            <a:r>
              <a:rPr lang="en-US" dirty="0"/>
              <a:t>@Id</a:t>
            </a:r>
          </a:p>
          <a:p>
            <a:r>
              <a:rPr lang="en-US" dirty="0"/>
              <a:t>-</a:t>
            </a:r>
            <a:r>
              <a:rPr lang="en-US" dirty="0" err="1"/>
              <a:t>cid</a:t>
            </a:r>
            <a:endParaRPr lang="en-US" dirty="0"/>
          </a:p>
          <a:p>
            <a:r>
              <a:rPr lang="en-US" dirty="0"/>
              <a:t>-</a:t>
            </a:r>
            <a:r>
              <a:rPr lang="en-US" dirty="0" err="1"/>
              <a:t>sname</a:t>
            </a:r>
            <a:endParaRPr lang="en-US" dirty="0"/>
          </a:p>
          <a:p>
            <a:r>
              <a:rPr lang="en-US" dirty="0"/>
              <a:t>-</a:t>
            </a:r>
            <a:r>
              <a:rPr lang="en-US" dirty="0" err="1"/>
              <a:t>cname</a:t>
            </a:r>
            <a:r>
              <a:rPr lang="en-US" dirty="0"/>
              <a:t>                          Output</a:t>
            </a:r>
          </a:p>
          <a:p>
            <a:endParaRPr lang="en-US" dirty="0"/>
          </a:p>
          <a:p>
            <a:pPr algn="l"/>
            <a:r>
              <a:rPr lang="en-IN" sz="1800" dirty="0">
                <a:solidFill>
                  <a:srgbClr val="000000"/>
                </a:solidFill>
                <a:latin typeface="Consolas" panose="020B0609020204030204" pitchFamily="49" charset="0"/>
              </a:rPr>
              <a:t>create table Master (</a:t>
            </a:r>
          </a:p>
          <a:p>
            <a:pPr algn="l"/>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cid</a:t>
            </a:r>
            <a:r>
              <a:rPr lang="en-IN" sz="1800" dirty="0">
                <a:solidFill>
                  <a:srgbClr val="000000"/>
                </a:solidFill>
                <a:latin typeface="Consolas" panose="020B0609020204030204" pitchFamily="49" charset="0"/>
              </a:rPr>
              <a:t> integer not null,</a:t>
            </a:r>
          </a:p>
          <a:p>
            <a:pPr algn="l"/>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sid</a:t>
            </a:r>
            <a:r>
              <a:rPr lang="en-IN" sz="1800" dirty="0">
                <a:solidFill>
                  <a:srgbClr val="000000"/>
                </a:solidFill>
                <a:latin typeface="Consolas" panose="020B0609020204030204" pitchFamily="49" charset="0"/>
              </a:rPr>
              <a:t> integer not null,</a:t>
            </a:r>
          </a:p>
          <a:p>
            <a:pPr algn="l"/>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cname</a:t>
            </a:r>
            <a:r>
              <a:rPr lang="en-IN" sz="1800" dirty="0">
                <a:solidFill>
                  <a:srgbClr val="000000"/>
                </a:solidFill>
                <a:latin typeface="Consolas" panose="020B0609020204030204" pitchFamily="49" charset="0"/>
              </a:rPr>
              <a:t> varchar(255),</a:t>
            </a:r>
          </a:p>
          <a:p>
            <a:pPr algn="l"/>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sname</a:t>
            </a:r>
            <a:r>
              <a:rPr lang="en-IN" sz="1800" dirty="0">
                <a:solidFill>
                  <a:srgbClr val="000000"/>
                </a:solidFill>
                <a:latin typeface="Consolas" panose="020B0609020204030204" pitchFamily="49" charset="0"/>
              </a:rPr>
              <a:t> varchar(255),</a:t>
            </a:r>
          </a:p>
          <a:p>
            <a:pPr algn="l"/>
            <a:r>
              <a:rPr lang="en-IN" sz="1800" dirty="0">
                <a:solidFill>
                  <a:srgbClr val="000000"/>
                </a:solidFill>
                <a:latin typeface="Consolas" panose="020B0609020204030204" pitchFamily="49" charset="0"/>
              </a:rPr>
              <a:t>        </a:t>
            </a:r>
            <a:r>
              <a:rPr lang="en-IN" sz="1800" dirty="0">
                <a:solidFill>
                  <a:srgbClr val="000000"/>
                </a:solidFill>
                <a:highlight>
                  <a:srgbClr val="FFFF00"/>
                </a:highlight>
                <a:latin typeface="Consolas" panose="020B0609020204030204" pitchFamily="49" charset="0"/>
              </a:rPr>
              <a:t>primary key (</a:t>
            </a:r>
            <a:r>
              <a:rPr lang="en-IN" sz="1800" dirty="0" err="1">
                <a:solidFill>
                  <a:srgbClr val="000000"/>
                </a:solidFill>
                <a:highlight>
                  <a:srgbClr val="FFFF00"/>
                </a:highlight>
                <a:latin typeface="Consolas" panose="020B0609020204030204" pitchFamily="49" charset="0"/>
              </a:rPr>
              <a:t>cid</a:t>
            </a:r>
            <a:r>
              <a:rPr lang="en-IN" sz="1800" dirty="0">
                <a:solidFill>
                  <a:srgbClr val="000000"/>
                </a:solidFill>
                <a:highlight>
                  <a:srgbClr val="FFFF00"/>
                </a:highlight>
                <a:latin typeface="Consolas" panose="020B0609020204030204" pitchFamily="49" charset="0"/>
              </a:rPr>
              <a:t>, </a:t>
            </a:r>
            <a:r>
              <a:rPr lang="en-IN" sz="1800" dirty="0" err="1">
                <a:solidFill>
                  <a:srgbClr val="000000"/>
                </a:solidFill>
                <a:highlight>
                  <a:srgbClr val="FFFF00"/>
                </a:highlight>
                <a:latin typeface="Consolas" panose="020B0609020204030204" pitchFamily="49" charset="0"/>
              </a:rPr>
              <a:t>sid</a:t>
            </a:r>
            <a:r>
              <a:rPr lang="en-IN" sz="1800" dirty="0">
                <a:solidFill>
                  <a:srgbClr val="000000"/>
                </a:solidFill>
                <a:highlight>
                  <a:srgbClr val="FFFF00"/>
                </a:highlight>
                <a:latin typeface="Consolas" panose="020B0609020204030204" pitchFamily="49" charset="0"/>
              </a:rPr>
              <a:t>)</a:t>
            </a:r>
          </a:p>
          <a:p>
            <a:pPr algn="l"/>
            <a:r>
              <a:rPr lang="en-IN" sz="1800" dirty="0">
                <a:solidFill>
                  <a:srgbClr val="000000"/>
                </a:solidFill>
                <a:latin typeface="Consolas" panose="020B0609020204030204" pitchFamily="49" charset="0"/>
              </a:rPr>
              <a:t>    ) engine=</a:t>
            </a:r>
            <a:r>
              <a:rPr lang="en-IN" sz="1800" dirty="0" err="1">
                <a:solidFill>
                  <a:srgbClr val="000000"/>
                </a:solidFill>
                <a:latin typeface="Consolas" panose="020B0609020204030204" pitchFamily="49" charset="0"/>
              </a:rPr>
              <a:t>MyISAM</a:t>
            </a:r>
            <a:endParaRPr lang="en-IN" dirty="0"/>
          </a:p>
        </p:txBody>
      </p:sp>
    </p:spTree>
    <p:extLst>
      <p:ext uri="{BB962C8B-B14F-4D97-AF65-F5344CB8AC3E}">
        <p14:creationId xmlns:p14="http://schemas.microsoft.com/office/powerpoint/2010/main" val="1270592146"/>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inVertic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arn(inVertic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arn(inVertical)">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barn(inVertical)">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barn(inVertical)">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barn(inVertical)">
                                      <p:cBhvr>
                                        <p:cTn id="42" dur="500"/>
                                        <p:tgtEl>
                                          <p:spTgt spid="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Effect transition="in" filter="barn(inVertical)">
                                      <p:cBhvr>
                                        <p:cTn id="47" dur="500"/>
                                        <p:tgtEl>
                                          <p:spTgt spid="5">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5">
                                            <p:txEl>
                                              <p:pRg st="10" end="10"/>
                                            </p:txEl>
                                          </p:spTgt>
                                        </p:tgtEl>
                                        <p:attrNameLst>
                                          <p:attrName>style.visibility</p:attrName>
                                        </p:attrNameLst>
                                      </p:cBhvr>
                                      <p:to>
                                        <p:strVal val="visible"/>
                                      </p:to>
                                    </p:set>
                                    <p:animEffect transition="in" filter="barn(inVertical)">
                                      <p:cBhvr>
                                        <p:cTn id="52" dur="500"/>
                                        <p:tgtEl>
                                          <p:spTgt spid="5">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5">
                                            <p:txEl>
                                              <p:pRg st="11" end="11"/>
                                            </p:txEl>
                                          </p:spTgt>
                                        </p:tgtEl>
                                        <p:attrNameLst>
                                          <p:attrName>style.visibility</p:attrName>
                                        </p:attrNameLst>
                                      </p:cBhvr>
                                      <p:to>
                                        <p:strVal val="visible"/>
                                      </p:to>
                                    </p:set>
                                    <p:animEffect transition="in" filter="barn(inVertical)">
                                      <p:cBhvr>
                                        <p:cTn id="57" dur="500"/>
                                        <p:tgtEl>
                                          <p:spTgt spid="5">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5">
                                            <p:txEl>
                                              <p:pRg st="13" end="13"/>
                                            </p:txEl>
                                          </p:spTgt>
                                        </p:tgtEl>
                                        <p:attrNameLst>
                                          <p:attrName>style.visibility</p:attrName>
                                        </p:attrNameLst>
                                      </p:cBhvr>
                                      <p:to>
                                        <p:strVal val="visible"/>
                                      </p:to>
                                    </p:set>
                                    <p:animEffect transition="in" filter="barn(inVertical)">
                                      <p:cBhvr>
                                        <p:cTn id="62" dur="500"/>
                                        <p:tgtEl>
                                          <p:spTgt spid="5">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5">
                                            <p:txEl>
                                              <p:pRg st="14" end="14"/>
                                            </p:txEl>
                                          </p:spTgt>
                                        </p:tgtEl>
                                        <p:attrNameLst>
                                          <p:attrName>style.visibility</p:attrName>
                                        </p:attrNameLst>
                                      </p:cBhvr>
                                      <p:to>
                                        <p:strVal val="visible"/>
                                      </p:to>
                                    </p:set>
                                    <p:animEffect transition="in" filter="barn(inVertical)">
                                      <p:cBhvr>
                                        <p:cTn id="67" dur="500"/>
                                        <p:tgtEl>
                                          <p:spTgt spid="5">
                                            <p:txEl>
                                              <p:pRg st="14" end="1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5">
                                            <p:txEl>
                                              <p:pRg st="15" end="15"/>
                                            </p:txEl>
                                          </p:spTgt>
                                        </p:tgtEl>
                                        <p:attrNameLst>
                                          <p:attrName>style.visibility</p:attrName>
                                        </p:attrNameLst>
                                      </p:cBhvr>
                                      <p:to>
                                        <p:strVal val="visible"/>
                                      </p:to>
                                    </p:set>
                                    <p:animEffect transition="in" filter="barn(inVertical)">
                                      <p:cBhvr>
                                        <p:cTn id="72" dur="500"/>
                                        <p:tgtEl>
                                          <p:spTgt spid="5">
                                            <p:txEl>
                                              <p:pRg st="15" end="1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5">
                                            <p:txEl>
                                              <p:pRg st="16" end="16"/>
                                            </p:txEl>
                                          </p:spTgt>
                                        </p:tgtEl>
                                        <p:attrNameLst>
                                          <p:attrName>style.visibility</p:attrName>
                                        </p:attrNameLst>
                                      </p:cBhvr>
                                      <p:to>
                                        <p:strVal val="visible"/>
                                      </p:to>
                                    </p:set>
                                    <p:animEffect transition="in" filter="barn(inVertical)">
                                      <p:cBhvr>
                                        <p:cTn id="77" dur="500"/>
                                        <p:tgtEl>
                                          <p:spTgt spid="5">
                                            <p:txEl>
                                              <p:pRg st="16" end="16"/>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nodeType="clickEffect">
                                  <p:stCondLst>
                                    <p:cond delay="0"/>
                                  </p:stCondLst>
                                  <p:childTnLst>
                                    <p:set>
                                      <p:cBhvr>
                                        <p:cTn id="81" dur="1" fill="hold">
                                          <p:stCondLst>
                                            <p:cond delay="0"/>
                                          </p:stCondLst>
                                        </p:cTn>
                                        <p:tgtEl>
                                          <p:spTgt spid="5">
                                            <p:txEl>
                                              <p:pRg st="17" end="17"/>
                                            </p:txEl>
                                          </p:spTgt>
                                        </p:tgtEl>
                                        <p:attrNameLst>
                                          <p:attrName>style.visibility</p:attrName>
                                        </p:attrNameLst>
                                      </p:cBhvr>
                                      <p:to>
                                        <p:strVal val="visible"/>
                                      </p:to>
                                    </p:set>
                                    <p:animEffect transition="in" filter="barn(inVertical)">
                                      <p:cBhvr>
                                        <p:cTn id="82" dur="500"/>
                                        <p:tgtEl>
                                          <p:spTgt spid="5">
                                            <p:txEl>
                                              <p:pRg st="17" end="17"/>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nodeType="clickEffect">
                                  <p:stCondLst>
                                    <p:cond delay="0"/>
                                  </p:stCondLst>
                                  <p:childTnLst>
                                    <p:set>
                                      <p:cBhvr>
                                        <p:cTn id="86" dur="1" fill="hold">
                                          <p:stCondLst>
                                            <p:cond delay="0"/>
                                          </p:stCondLst>
                                        </p:cTn>
                                        <p:tgtEl>
                                          <p:spTgt spid="5">
                                            <p:txEl>
                                              <p:pRg st="18" end="18"/>
                                            </p:txEl>
                                          </p:spTgt>
                                        </p:tgtEl>
                                        <p:attrNameLst>
                                          <p:attrName>style.visibility</p:attrName>
                                        </p:attrNameLst>
                                      </p:cBhvr>
                                      <p:to>
                                        <p:strVal val="visible"/>
                                      </p:to>
                                    </p:set>
                                    <p:animEffect transition="in" filter="barn(inVertical)">
                                      <p:cBhvr>
                                        <p:cTn id="87" dur="500"/>
                                        <p:tgtEl>
                                          <p:spTgt spid="5">
                                            <p:txEl>
                                              <p:pRg st="18" end="18"/>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nodeType="clickEffect">
                                  <p:stCondLst>
                                    <p:cond delay="0"/>
                                  </p:stCondLst>
                                  <p:childTnLst>
                                    <p:set>
                                      <p:cBhvr>
                                        <p:cTn id="91" dur="1" fill="hold">
                                          <p:stCondLst>
                                            <p:cond delay="0"/>
                                          </p:stCondLst>
                                        </p:cTn>
                                        <p:tgtEl>
                                          <p:spTgt spid="5">
                                            <p:txEl>
                                              <p:pRg st="19" end="19"/>
                                            </p:txEl>
                                          </p:spTgt>
                                        </p:tgtEl>
                                        <p:attrNameLst>
                                          <p:attrName>style.visibility</p:attrName>
                                        </p:attrNameLst>
                                      </p:cBhvr>
                                      <p:to>
                                        <p:strVal val="visible"/>
                                      </p:to>
                                    </p:set>
                                    <p:animEffect transition="in" filter="barn(inVertical)">
                                      <p:cBhvr>
                                        <p:cTn id="92" dur="500"/>
                                        <p:tgtEl>
                                          <p:spTgt spid="5">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E7137E-AED8-25E3-FBFE-5C2292A0B26D}"/>
              </a:ext>
            </a:extLst>
          </p:cNvPr>
          <p:cNvSpPr txBox="1"/>
          <p:nvPr/>
        </p:nvSpPr>
        <p:spPr>
          <a:xfrm>
            <a:off x="930861" y="683144"/>
            <a:ext cx="10937754" cy="830997"/>
          </a:xfrm>
          <a:prstGeom prst="rect">
            <a:avLst/>
          </a:prstGeom>
          <a:noFill/>
        </p:spPr>
        <p:txBody>
          <a:bodyPr wrap="square">
            <a:spAutoFit/>
          </a:bodyPr>
          <a:lstStyle/>
          <a:p>
            <a:r>
              <a:rPr lang="en-US" sz="2400" b="1" dirty="0">
                <a:solidFill>
                  <a:srgbClr val="CC00CC"/>
                </a:solidFill>
                <a:highlight>
                  <a:srgbClr val="FFFF00"/>
                </a:highlight>
              </a:rPr>
              <a:t>It is not recommended to have 2 PK’s in a Entity class for Below Reasons</a:t>
            </a:r>
          </a:p>
          <a:p>
            <a:endParaRPr lang="en-US" sz="2400" dirty="0"/>
          </a:p>
        </p:txBody>
      </p:sp>
      <p:sp>
        <p:nvSpPr>
          <p:cNvPr id="5" name="Rectangle 2">
            <a:extLst>
              <a:ext uri="{FF2B5EF4-FFF2-40B4-BE49-F238E27FC236}">
                <a16:creationId xmlns:a16="http://schemas.microsoft.com/office/drawing/2014/main" id="{4092DEC5-418C-2C5F-B86C-E7F9F555FFDF}"/>
              </a:ext>
            </a:extLst>
          </p:cNvPr>
          <p:cNvSpPr>
            <a:spLocks noChangeArrowheads="1"/>
          </p:cNvSpPr>
          <p:nvPr/>
        </p:nvSpPr>
        <p:spPr bwMode="auto">
          <a:xfrm>
            <a:off x="557560" y="1215472"/>
            <a:ext cx="1229979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Normalization</a:t>
            </a:r>
            <a:r>
              <a:rPr kumimoji="0" lang="en-US" altLang="en-US" sz="1800" b="0" i="0" u="none" strike="noStrike" cap="none" normalizeH="0" baseline="0" dirty="0">
                <a:ln>
                  <a:noFill/>
                </a:ln>
                <a:solidFill>
                  <a:schemeClr val="tx1"/>
                </a:solidFill>
                <a:effectLst/>
                <a:latin typeface="Arial" panose="020B0604020202020204" pitchFamily="34" charset="0"/>
              </a:rPr>
              <a:t>: Having two separate primary keys implies that each one independently identifies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 unique record, which can violate normalization principles. Proper normalization usually involves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ensuring that a table has a single, unique primary key.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Referential Integrity</a:t>
            </a:r>
            <a:r>
              <a:rPr kumimoji="0" lang="en-US" altLang="en-US" sz="1800" b="0" i="0" u="none" strike="noStrike" cap="none" normalizeH="0" baseline="0" dirty="0">
                <a:ln>
                  <a:noFill/>
                </a:ln>
                <a:solidFill>
                  <a:schemeClr val="tx1"/>
                </a:solidFill>
                <a:effectLst/>
                <a:latin typeface="Arial" panose="020B0604020202020204" pitchFamily="34" charset="0"/>
              </a:rPr>
              <a:t>: Foreign key constraints and other relational database features are designed to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work with a single primary key. Having multiple primary keys would complicate these relationships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and potentially lead to data integrity issues.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6203091"/>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inVertic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arn(inVertic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arn(inVertical)">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barn(inVertical)">
                                      <p:cBhvr>
                                        <p:cTn id="3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312729-4D77-B1E3-0483-6B9DE36AE7DA}"/>
              </a:ext>
            </a:extLst>
          </p:cNvPr>
          <p:cNvSpPr txBox="1"/>
          <p:nvPr/>
        </p:nvSpPr>
        <p:spPr>
          <a:xfrm>
            <a:off x="642257" y="533400"/>
            <a:ext cx="11013589" cy="5355312"/>
          </a:xfrm>
          <a:prstGeom prst="rect">
            <a:avLst/>
          </a:prstGeom>
          <a:noFill/>
        </p:spPr>
        <p:txBody>
          <a:bodyPr wrap="square">
            <a:spAutoFit/>
          </a:bodyPr>
          <a:lstStyle/>
          <a:p>
            <a:r>
              <a:rPr lang="en-US" dirty="0"/>
              <a:t>import </a:t>
            </a:r>
            <a:r>
              <a:rPr lang="en-US" dirty="0" err="1"/>
              <a:t>java.io.Serializable</a:t>
            </a:r>
            <a:r>
              <a:rPr lang="en-US" dirty="0"/>
              <a:t>;</a:t>
            </a:r>
          </a:p>
          <a:p>
            <a:r>
              <a:rPr lang="en-US" dirty="0"/>
              <a:t>import </a:t>
            </a:r>
            <a:r>
              <a:rPr lang="en-US" dirty="0" err="1"/>
              <a:t>javax.persistence.Embeddable</a:t>
            </a:r>
            <a:r>
              <a:rPr lang="en-US" dirty="0"/>
              <a:t>;</a:t>
            </a:r>
          </a:p>
          <a:p>
            <a:endParaRPr lang="en-US" dirty="0"/>
          </a:p>
          <a:p>
            <a:r>
              <a:rPr lang="en-US" b="1" dirty="0">
                <a:highlight>
                  <a:srgbClr val="FFFF00"/>
                </a:highlight>
              </a:rPr>
              <a:t>@Embeddable</a:t>
            </a:r>
          </a:p>
          <a:p>
            <a:r>
              <a:rPr lang="en-US" dirty="0"/>
              <a:t>public class </a:t>
            </a:r>
            <a:r>
              <a:rPr lang="en-US" dirty="0" err="1"/>
              <a:t>MasterId</a:t>
            </a:r>
            <a:r>
              <a:rPr lang="en-US" dirty="0"/>
              <a:t> implements Serializable</a:t>
            </a:r>
          </a:p>
          <a:p>
            <a:r>
              <a:rPr lang="en-US" dirty="0"/>
              <a:t>{</a:t>
            </a:r>
          </a:p>
          <a:p>
            <a:r>
              <a:rPr lang="en-US" dirty="0"/>
              <a:t>	private int </a:t>
            </a:r>
            <a:r>
              <a:rPr lang="en-US" dirty="0" err="1"/>
              <a:t>sid</a:t>
            </a:r>
            <a:r>
              <a:rPr lang="en-US" dirty="0"/>
              <a:t>;   //Embeddable Class which includes the  all the fields  which are responsible for composite Key  </a:t>
            </a:r>
          </a:p>
          <a:p>
            <a:r>
              <a:rPr lang="en-US" dirty="0"/>
              <a:t>	private int </a:t>
            </a:r>
            <a:r>
              <a:rPr lang="en-US" dirty="0" err="1"/>
              <a:t>cid</a:t>
            </a:r>
            <a:r>
              <a:rPr lang="en-US" dirty="0"/>
              <a:t>;  //No need of @Id</a:t>
            </a:r>
          </a:p>
          <a:p>
            <a:endParaRPr lang="en-US" dirty="0"/>
          </a:p>
          <a:p>
            <a:r>
              <a:rPr lang="en-US" dirty="0"/>
              <a:t>          //Setters </a:t>
            </a:r>
            <a:r>
              <a:rPr lang="en-US" dirty="0" err="1"/>
              <a:t>nad</a:t>
            </a:r>
            <a:r>
              <a:rPr lang="en-US" dirty="0"/>
              <a:t> Getters</a:t>
            </a:r>
          </a:p>
          <a:p>
            <a:r>
              <a:rPr lang="en-US" dirty="0"/>
              <a:t>         //Override </a:t>
            </a:r>
            <a:r>
              <a:rPr lang="en-US" dirty="0" err="1"/>
              <a:t>toString</a:t>
            </a:r>
            <a:r>
              <a:rPr lang="en-US" dirty="0"/>
              <a:t>()</a:t>
            </a:r>
          </a:p>
          <a:p>
            <a:r>
              <a:rPr lang="en-US" dirty="0"/>
              <a:t>}</a:t>
            </a:r>
          </a:p>
          <a:p>
            <a:endParaRPr lang="en-US" dirty="0"/>
          </a:p>
          <a:p>
            <a:pPr algn="l"/>
            <a:r>
              <a:rPr lang="en-IN" sz="2400" b="1" dirty="0">
                <a:solidFill>
                  <a:srgbClr val="CC00CC"/>
                </a:solidFill>
              </a:rPr>
              <a:t>Note:-</a:t>
            </a:r>
            <a:r>
              <a:rPr lang="en-IN" sz="2400" dirty="0"/>
              <a:t>If you don’t implement this </a:t>
            </a:r>
            <a:r>
              <a:rPr lang="en-IN" sz="2400" dirty="0" err="1"/>
              <a:t>MasterId</a:t>
            </a:r>
            <a:r>
              <a:rPr lang="en-IN" sz="2400" dirty="0"/>
              <a:t> class with Serializable then you will get </a:t>
            </a:r>
            <a:r>
              <a:rPr lang="en-IN" sz="2400" dirty="0" err="1"/>
              <a:t>PersistenceException</a:t>
            </a:r>
            <a:r>
              <a:rPr lang="en-IN" sz="2400" dirty="0"/>
              <a:t> with a root cause </a:t>
            </a:r>
            <a:r>
              <a:rPr lang="en-IN" sz="2400" dirty="0" err="1"/>
              <a:t>MappingException</a:t>
            </a:r>
            <a:endParaRPr lang="en-IN" sz="2400" dirty="0"/>
          </a:p>
          <a:p>
            <a:pPr algn="l"/>
            <a:r>
              <a:rPr lang="en-US" sz="1800" dirty="0">
                <a:solidFill>
                  <a:srgbClr val="FF0000"/>
                </a:solidFill>
                <a:latin typeface="Consolas" panose="020B0609020204030204" pitchFamily="49" charset="0"/>
              </a:rPr>
              <a:t>Message:-Composite-id class must implement Serializable</a:t>
            </a:r>
          </a:p>
          <a:p>
            <a:pPr algn="l"/>
            <a:endParaRPr lang="en-US" dirty="0">
              <a:solidFill>
                <a:srgbClr val="FF0000"/>
              </a:solidFill>
              <a:latin typeface="Consolas" panose="020B0609020204030204" pitchFamily="49" charset="0"/>
            </a:endParaRPr>
          </a:p>
          <a:p>
            <a:pPr algn="l"/>
            <a:r>
              <a:rPr lang="en-US" sz="2400" dirty="0">
                <a:solidFill>
                  <a:srgbClr val="FF0000"/>
                </a:solidFill>
                <a:latin typeface="Consolas" panose="020B0609020204030204" pitchFamily="49" charset="0"/>
              </a:rPr>
              <a:t>Note:-</a:t>
            </a:r>
            <a:r>
              <a:rPr lang="en-US" sz="2400" dirty="0">
                <a:latin typeface="Consolas" panose="020B0609020204030204" pitchFamily="49" charset="0"/>
              </a:rPr>
              <a:t>Hibernate </a:t>
            </a:r>
            <a:r>
              <a:rPr lang="en-US" sz="2400" dirty="0" err="1">
                <a:latin typeface="Consolas" panose="020B0609020204030204" pitchFamily="49" charset="0"/>
              </a:rPr>
              <a:t>WorkSpace</a:t>
            </a:r>
            <a:r>
              <a:rPr lang="en-US" sz="2400" dirty="0">
                <a:latin typeface="Consolas" panose="020B0609020204030204" pitchFamily="49" charset="0"/>
              </a:rPr>
              <a:t>/</a:t>
            </a:r>
            <a:r>
              <a:rPr lang="en-US" sz="2400" dirty="0" err="1">
                <a:latin typeface="Consolas" panose="020B0609020204030204" pitchFamily="49" charset="0"/>
              </a:rPr>
              <a:t>CompositeKeyFinal</a:t>
            </a:r>
            <a:r>
              <a:rPr lang="en-US" sz="2400" dirty="0">
                <a:latin typeface="Consolas" panose="020B0609020204030204" pitchFamily="49" charset="0"/>
              </a:rPr>
              <a:t> </a:t>
            </a:r>
            <a:endParaRPr lang="en-IN" sz="2400" dirty="0"/>
          </a:p>
        </p:txBody>
      </p:sp>
    </p:spTree>
    <p:extLst>
      <p:ext uri="{BB962C8B-B14F-4D97-AF65-F5344CB8AC3E}">
        <p14:creationId xmlns:p14="http://schemas.microsoft.com/office/powerpoint/2010/main" val="3365662541"/>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B36EC5-D1F8-4DF8-3783-5B4EB26CD293}"/>
              </a:ext>
            </a:extLst>
          </p:cNvPr>
          <p:cNvSpPr txBox="1"/>
          <p:nvPr/>
        </p:nvSpPr>
        <p:spPr>
          <a:xfrm>
            <a:off x="705080" y="638978"/>
            <a:ext cx="10906698" cy="6209520"/>
          </a:xfrm>
          <a:prstGeom prst="rect">
            <a:avLst/>
          </a:prstGeom>
          <a:noFill/>
        </p:spPr>
        <p:txBody>
          <a:bodyPr wrap="square">
            <a:spAutoFit/>
          </a:bodyPr>
          <a:lstStyle/>
          <a:p>
            <a:pPr algn="ctr">
              <a:lnSpc>
                <a:spcPct val="107000"/>
              </a:lnSpc>
              <a:spcAft>
                <a:spcPts val="800"/>
              </a:spcAft>
              <a:tabLst>
                <a:tab pos="3954145" algn="l"/>
              </a:tabLst>
            </a:pPr>
            <a:r>
              <a:rPr lang="en-IN" sz="2600"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TimeStamp</a:t>
            </a:r>
            <a:r>
              <a:rPr lang="en-IN" sz="26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Annotations</a:t>
            </a:r>
          </a:p>
          <a:p>
            <a:pPr>
              <a:lnSpc>
                <a:spcPct val="107000"/>
              </a:lnSpc>
              <a:spcAft>
                <a:spcPts val="800"/>
              </a:spcAft>
              <a:tabLst>
                <a:tab pos="3954145" algn="l"/>
              </a:tabLst>
            </a:pPr>
            <a:r>
              <a:rPr lang="en-IN" sz="26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What is </a:t>
            </a:r>
            <a:r>
              <a:rPr lang="en-IN" sz="2600"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TimeStamp</a:t>
            </a:r>
            <a:r>
              <a:rPr lang="en-IN" sz="26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r>
              <a:rPr lang="en-IN" sz="2600" kern="100" dirty="0" err="1">
                <a:latin typeface="Calibri" panose="020F0502020204030204" pitchFamily="34" charset="0"/>
                <a:ea typeface="Calibri" panose="020F0502020204030204" pitchFamily="34" charset="0"/>
                <a:cs typeface="Times New Roman" panose="02020603050405020304" pitchFamily="18" charset="0"/>
              </a:rPr>
              <a:t>TimeStamp</a:t>
            </a:r>
            <a:r>
              <a:rPr lang="en-IN" sz="2600" kern="100" dirty="0">
                <a:latin typeface="Calibri" panose="020F0502020204030204" pitchFamily="34" charset="0"/>
                <a:ea typeface="Calibri" panose="020F0502020204030204" pitchFamily="34" charset="0"/>
                <a:cs typeface="Times New Roman" panose="02020603050405020304" pitchFamily="18" charset="0"/>
              </a:rPr>
              <a:t> is a datatype used to represent(store)  date and time </a:t>
            </a:r>
          </a:p>
          <a:p>
            <a:pPr>
              <a:lnSpc>
                <a:spcPct val="107000"/>
              </a:lnSpc>
              <a:spcAft>
                <a:spcPts val="800"/>
              </a:spcAft>
              <a:tabLst>
                <a:tab pos="3954145" algn="l"/>
              </a:tabLst>
            </a:pPr>
            <a:r>
              <a:rPr lang="en-IN" sz="2600" kern="100" dirty="0">
                <a:latin typeface="Calibri" panose="020F0502020204030204" pitchFamily="34" charset="0"/>
                <a:ea typeface="Calibri" panose="020F0502020204030204" pitchFamily="34" charset="0"/>
                <a:cs typeface="Times New Roman" panose="02020603050405020304" pitchFamily="18" charset="0"/>
              </a:rPr>
              <a:t>It is commonly used track the event or operation which are performed based on date and time .</a:t>
            </a:r>
          </a:p>
          <a:p>
            <a:pPr>
              <a:lnSpc>
                <a:spcPct val="107000"/>
              </a:lnSpc>
              <a:spcAft>
                <a:spcPts val="800"/>
              </a:spcAft>
              <a:tabLst>
                <a:tab pos="3954145" algn="l"/>
              </a:tabLst>
            </a:pPr>
            <a:r>
              <a:rPr lang="en-IN" sz="2600" kern="100" dirty="0">
                <a:latin typeface="Calibri" panose="020F0502020204030204" pitchFamily="34" charset="0"/>
                <a:ea typeface="Calibri" panose="020F0502020204030204" pitchFamily="34" charset="0"/>
                <a:cs typeface="Times New Roman" panose="02020603050405020304" pitchFamily="18" charset="0"/>
              </a:rPr>
              <a:t>Ex:--</a:t>
            </a:r>
            <a:r>
              <a:rPr lang="en-IN" sz="2600" kern="100" dirty="0" err="1">
                <a:latin typeface="Calibri" panose="020F0502020204030204" pitchFamily="34" charset="0"/>
                <a:ea typeface="Calibri" panose="020F0502020204030204" pitchFamily="34" charset="0"/>
                <a:cs typeface="Times New Roman" panose="02020603050405020304" pitchFamily="18" charset="0"/>
              </a:rPr>
              <a:t>FlipKart</a:t>
            </a:r>
            <a:r>
              <a:rPr lang="en-IN" sz="2600" kern="100" dirty="0">
                <a:latin typeface="Calibri" panose="020F0502020204030204" pitchFamily="34" charset="0"/>
                <a:ea typeface="Calibri" panose="020F0502020204030204" pitchFamily="34" charset="0"/>
                <a:cs typeface="Times New Roman" panose="02020603050405020304" pitchFamily="18" charset="0"/>
              </a:rPr>
              <a:t> App or Swiggy</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600"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a:latin typeface="Calibri" panose="020F0502020204030204" pitchFamily="34" charset="0"/>
                <a:ea typeface="Calibri" panose="020F0502020204030204" pitchFamily="34" charset="0"/>
                <a:cs typeface="Times New Roman" panose="02020603050405020304" pitchFamily="18" charset="0"/>
              </a:rPr>
              <a:t>Whenever we order food User will not provide the below information .Application is responsible to provide this</a:t>
            </a:r>
            <a:r>
              <a:rPr lang="en-IN" sz="1100"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a:latin typeface="Calibri" panose="020F0502020204030204" pitchFamily="34" charset="0"/>
                <a:ea typeface="Calibri" panose="020F0502020204030204" pitchFamily="34" charset="0"/>
                <a:cs typeface="Times New Roman" panose="02020603050405020304" pitchFamily="18" charset="0"/>
              </a:rPr>
              <a:t>Like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 Order id (To generate this Generation Strategy is there)-----It Can not be changed</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 Ordered time(</a:t>
            </a:r>
            <a:r>
              <a:rPr lang="en-IN" kern="100" dirty="0" err="1">
                <a:latin typeface="Calibri" panose="020F0502020204030204" pitchFamily="34" charset="0"/>
                <a:ea typeface="Calibri" panose="020F0502020204030204" pitchFamily="34" charset="0"/>
                <a:cs typeface="Times New Roman" panose="02020603050405020304" pitchFamily="18" charset="0"/>
              </a:rPr>
              <a:t>Odered</a:t>
            </a:r>
            <a:r>
              <a:rPr lang="en-IN" kern="100" dirty="0">
                <a:latin typeface="Calibri" panose="020F0502020204030204" pitchFamily="34" charset="0"/>
                <a:ea typeface="Calibri" panose="020F0502020204030204" pitchFamily="34" charset="0"/>
                <a:cs typeface="Times New Roman" panose="02020603050405020304" pitchFamily="18" charset="0"/>
              </a:rPr>
              <a:t> time and Delivery time has to generated by the application)---It can not be changed </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err="1">
                <a:latin typeface="Calibri" panose="020F0502020204030204" pitchFamily="34" charset="0"/>
                <a:ea typeface="Calibri" panose="020F0502020204030204" pitchFamily="34" charset="0"/>
                <a:cs typeface="Times New Roman" panose="02020603050405020304" pitchFamily="18" charset="0"/>
              </a:rPr>
              <a:t>ordertime</a:t>
            </a:r>
            <a:r>
              <a:rPr lang="en-IN" sz="2000" kern="100" dirty="0">
                <a:latin typeface="Calibri" panose="020F0502020204030204" pitchFamily="34" charset="0"/>
                <a:ea typeface="Calibri" panose="020F0502020204030204" pitchFamily="34" charset="0"/>
                <a:cs typeface="Times New Roman" panose="02020603050405020304" pitchFamily="18" charset="0"/>
              </a:rPr>
              <a:t> remains the same</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 Delivery time(ETA---Estimated Time of Arrival)---This depends on some parameters like (Distance + Time Taken To Prepare food)----It can be changed</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5570"/>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296504-EFD7-A269-A9B8-2F853CBB6A6B}"/>
              </a:ext>
            </a:extLst>
          </p:cNvPr>
          <p:cNvSpPr txBox="1"/>
          <p:nvPr/>
        </p:nvSpPr>
        <p:spPr>
          <a:xfrm>
            <a:off x="692390" y="603836"/>
            <a:ext cx="11093985" cy="3970318"/>
          </a:xfrm>
          <a:prstGeom prst="rect">
            <a:avLst/>
          </a:prstGeom>
          <a:noFill/>
        </p:spPr>
        <p:txBody>
          <a:bodyPr wrap="square">
            <a:spAutoFit/>
          </a:bodyPr>
          <a:lstStyle/>
          <a:p>
            <a:pPr algn="l"/>
            <a:r>
              <a:rPr lang="en-IN" sz="1800" dirty="0">
                <a:solidFill>
                  <a:srgbClr val="646464"/>
                </a:solidFill>
                <a:highlight>
                  <a:srgbClr val="FFFF00"/>
                </a:highlight>
                <a:latin typeface="Consolas" panose="020B0609020204030204" pitchFamily="49" charset="0"/>
              </a:rPr>
              <a:t>@Entity        //Don’t Forget this</a:t>
            </a: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MasterStudentInfo</a:t>
            </a:r>
            <a:r>
              <a:rPr lang="en-IN"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a:t>
            </a:r>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String </a:t>
            </a:r>
            <a:r>
              <a:rPr lang="en-IN" sz="1800" b="1" dirty="0" err="1">
                <a:solidFill>
                  <a:srgbClr val="0000C0"/>
                </a:solidFill>
                <a:latin typeface="Consolas" panose="020B0609020204030204" pitchFamily="49" charset="0"/>
              </a:rPr>
              <a:t>sname</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String </a:t>
            </a:r>
            <a:r>
              <a:rPr lang="en-IN" sz="1800" b="1" dirty="0" err="1">
                <a:solidFill>
                  <a:srgbClr val="0000C0"/>
                </a:solidFill>
                <a:latin typeface="Consolas" panose="020B0609020204030204" pitchFamily="49" charset="0"/>
              </a:rPr>
              <a:t>cname</a:t>
            </a:r>
            <a:r>
              <a:rPr lang="en-IN" sz="1800" b="1" dirty="0">
                <a:solidFill>
                  <a:srgbClr val="000000"/>
                </a:solidFill>
                <a:latin typeface="Consolas" panose="020B0609020204030204" pitchFamily="49" charset="0"/>
              </a:rPr>
              <a:t>;</a:t>
            </a:r>
            <a:endParaRPr lang="en-IN" b="1" dirty="0">
              <a:solidFill>
                <a:srgbClr val="000000"/>
              </a:solidFill>
              <a:latin typeface="Consolas" panose="020B0609020204030204" pitchFamily="49" charset="0"/>
            </a:endParaRPr>
          </a:p>
          <a:p>
            <a:pPr algn="l"/>
            <a:r>
              <a:rPr lang="en-IN" dirty="0">
                <a:solidFill>
                  <a:srgbClr val="646464"/>
                </a:solidFill>
                <a:latin typeface="Consolas" panose="020B0609020204030204" pitchFamily="49" charset="0"/>
              </a:rPr>
              <a:t>@EmbeddedId               //In this line it shows error ignore it //It will force you                              </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MasterId</a:t>
            </a:r>
            <a:r>
              <a:rPr lang="en-IN" sz="1800" b="1" dirty="0">
                <a:solidFill>
                  <a:srgbClr val="000000"/>
                </a:solidFill>
                <a:latin typeface="Consolas" panose="020B0609020204030204" pitchFamily="49" charset="0"/>
              </a:rPr>
              <a:t> </a:t>
            </a:r>
            <a:r>
              <a:rPr lang="en-IN" sz="1800" b="1" dirty="0">
                <a:solidFill>
                  <a:srgbClr val="0000C0"/>
                </a:solidFill>
                <a:latin typeface="Consolas" panose="020B0609020204030204" pitchFamily="49" charset="0"/>
              </a:rPr>
              <a:t>mid</a:t>
            </a:r>
            <a:r>
              <a:rPr lang="en-IN" sz="1800" b="1" dirty="0">
                <a:solidFill>
                  <a:srgbClr val="000000"/>
                </a:solidFill>
                <a:latin typeface="Consolas" panose="020B0609020204030204" pitchFamily="49" charset="0"/>
              </a:rPr>
              <a:t>;     //to override equals() and </a:t>
            </a:r>
            <a:r>
              <a:rPr lang="en-IN" sz="1800" b="1" dirty="0" err="1">
                <a:solidFill>
                  <a:srgbClr val="000000"/>
                </a:solidFill>
                <a:latin typeface="Consolas" panose="020B0609020204030204" pitchFamily="49" charset="0"/>
              </a:rPr>
              <a:t>hashcode</a:t>
            </a:r>
            <a:r>
              <a:rPr lang="en-IN" sz="1800" b="1" dirty="0">
                <a:solidFill>
                  <a:srgbClr val="000000"/>
                </a:solidFill>
                <a:latin typeface="Consolas" panose="020B0609020204030204" pitchFamily="49" charset="0"/>
              </a:rPr>
              <a:t>()//Not Mandatory</a:t>
            </a:r>
          </a:p>
          <a:p>
            <a:pPr algn="l"/>
            <a:r>
              <a:rPr lang="en-IN" b="1" dirty="0">
                <a:solidFill>
                  <a:srgbClr val="000000"/>
                </a:solidFill>
                <a:latin typeface="Consolas" panose="020B0609020204030204" pitchFamily="49" charset="0"/>
              </a:rPr>
              <a:t>//Above Declare the variable of </a:t>
            </a:r>
            <a:r>
              <a:rPr lang="en-IN" b="1" dirty="0" err="1">
                <a:solidFill>
                  <a:srgbClr val="000000"/>
                </a:solidFill>
                <a:latin typeface="Consolas" panose="020B0609020204030204" pitchFamily="49" charset="0"/>
              </a:rPr>
              <a:t>MasterId</a:t>
            </a:r>
            <a:endParaRPr lang="en-IN" b="1" dirty="0">
              <a:solidFill>
                <a:srgbClr val="000000"/>
              </a:solidFill>
              <a:latin typeface="Consolas" panose="020B0609020204030204" pitchFamily="49" charset="0"/>
            </a:endParaRPr>
          </a:p>
          <a:p>
            <a:pPr algn="l"/>
            <a:r>
              <a:rPr lang="en-IN" b="1" dirty="0">
                <a:solidFill>
                  <a:srgbClr val="000000"/>
                </a:solidFill>
                <a:latin typeface="Consolas" panose="020B0609020204030204" pitchFamily="49" charset="0"/>
              </a:rPr>
              <a:t>//	Setters and Getters  //</a:t>
            </a:r>
          </a:p>
          <a:p>
            <a:pPr algn="l"/>
            <a:r>
              <a:rPr lang="en-IN" b="1" dirty="0">
                <a:solidFill>
                  <a:srgbClr val="000000"/>
                </a:solidFill>
                <a:latin typeface="Consolas" panose="020B0609020204030204" pitchFamily="49" charset="0"/>
              </a:rPr>
              <a:t>//      Override </a:t>
            </a:r>
            <a:r>
              <a:rPr lang="en-IN" b="1" dirty="0" err="1">
                <a:solidFill>
                  <a:srgbClr val="000000"/>
                </a:solidFill>
                <a:latin typeface="Consolas" panose="020B0609020204030204" pitchFamily="49" charset="0"/>
              </a:rPr>
              <a:t>toString</a:t>
            </a:r>
            <a:r>
              <a:rPr lang="en-IN" b="1" dirty="0">
                <a:solidFill>
                  <a:srgbClr val="000000"/>
                </a:solidFill>
                <a:latin typeface="Consolas" panose="020B0609020204030204" pitchFamily="49" charset="0"/>
              </a:rPr>
              <a:t>()  //</a:t>
            </a:r>
          </a:p>
          <a:p>
            <a:pPr algn="l"/>
            <a:endParaRPr lang="en-IN" b="1" dirty="0">
              <a:solidFill>
                <a:srgbClr val="000000"/>
              </a:solidFill>
              <a:latin typeface="Consolas" panose="020B0609020204030204" pitchFamily="49" charset="0"/>
            </a:endParaRPr>
          </a:p>
          <a:p>
            <a:pPr algn="l"/>
            <a:r>
              <a:rPr lang="en-IN" b="1" dirty="0">
                <a:solidFill>
                  <a:srgbClr val="000000"/>
                </a:solidFill>
                <a:latin typeface="Consolas" panose="020B0609020204030204" pitchFamily="49" charset="0"/>
              </a:rPr>
              <a:t>}</a:t>
            </a:r>
          </a:p>
          <a:p>
            <a:pPr algn="l"/>
            <a:endParaRPr lang="en-IN" b="1" dirty="0">
              <a:solidFill>
                <a:srgbClr val="000000"/>
              </a:solidFill>
              <a:latin typeface="Consolas" panose="020B0609020204030204" pitchFamily="49" charset="0"/>
            </a:endParaRPr>
          </a:p>
          <a:p>
            <a:pPr algn="l"/>
            <a:endParaRPr lang="en-IN" dirty="0"/>
          </a:p>
        </p:txBody>
      </p:sp>
      <p:sp>
        <p:nvSpPr>
          <p:cNvPr id="2" name="Rectangle 1">
            <a:extLst>
              <a:ext uri="{FF2B5EF4-FFF2-40B4-BE49-F238E27FC236}">
                <a16:creationId xmlns:a16="http://schemas.microsoft.com/office/drawing/2014/main" id="{2654E914-8A40-140F-BD8A-0F607DC653AC}"/>
              </a:ext>
            </a:extLst>
          </p:cNvPr>
          <p:cNvSpPr>
            <a:spLocks noChangeArrowheads="1"/>
          </p:cNvSpPr>
          <p:nvPr/>
        </p:nvSpPr>
        <p:spPr bwMode="auto">
          <a:xfrm>
            <a:off x="564091" y="4149794"/>
            <a:ext cx="1195330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Composite key instances are often used in collections such as </a:t>
            </a:r>
            <a:r>
              <a:rPr kumimoji="0" lang="en-US" altLang="en-US" sz="2000" b="0" i="0" u="none" strike="noStrike" cap="none" normalizeH="0" baseline="0" dirty="0">
                <a:ln>
                  <a:noFill/>
                </a:ln>
                <a:solidFill>
                  <a:schemeClr val="tx1"/>
                </a:solidFill>
                <a:effectLst/>
                <a:latin typeface="Arial Unicode MS"/>
              </a:rPr>
              <a:t>HashSet</a:t>
            </a:r>
            <a:r>
              <a:rPr kumimoji="0" lang="en-US" altLang="en-US" sz="2000" b="0" i="0" u="none" strike="noStrike" cap="none" normalizeH="0" baseline="0" dirty="0">
                <a:ln>
                  <a:noFill/>
                </a:ln>
                <a:solidFill>
                  <a:schemeClr val="tx1"/>
                </a:solidFill>
                <a:effectLst/>
              </a:rPr>
              <a:t> or as keys in </a:t>
            </a:r>
            <a:r>
              <a:rPr kumimoji="0" lang="en-US" altLang="en-US" sz="2000" b="0" i="0" u="none" strike="noStrike" cap="none" normalizeH="0" baseline="0" dirty="0">
                <a:ln>
                  <a:noFill/>
                </a:ln>
                <a:solidFill>
                  <a:schemeClr val="tx1"/>
                </a:solidFill>
                <a:effectLst/>
                <a:latin typeface="Arial Unicode MS"/>
              </a:rPr>
              <a:t>HashMap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These collections rely on </a:t>
            </a:r>
            <a:r>
              <a:rPr kumimoji="0" lang="en-US" altLang="en-US" sz="2000" b="0" i="0" u="none" strike="noStrike" cap="none" normalizeH="0" baseline="0" dirty="0">
                <a:ln>
                  <a:noFill/>
                </a:ln>
                <a:solidFill>
                  <a:schemeClr val="tx1"/>
                </a:solidFill>
                <a:effectLst/>
                <a:latin typeface="Arial Unicode MS"/>
              </a:rPr>
              <a:t>equals()</a:t>
            </a:r>
            <a:r>
              <a:rPr kumimoji="0" lang="en-US" altLang="en-US" sz="2000" b="0" i="0" u="none" strike="noStrike" cap="none" normalizeH="0" baseline="0" dirty="0">
                <a:ln>
                  <a:noFill/>
                </a:ln>
                <a:solidFill>
                  <a:schemeClr val="tx1"/>
                </a:solidFill>
                <a:effectLst/>
              </a:rPr>
              <a:t> and </a:t>
            </a:r>
            <a:r>
              <a:rPr kumimoji="0" lang="en-US" altLang="en-US" sz="2000" b="0" i="0" u="none" strike="noStrike" cap="none" normalizeH="0" baseline="0" dirty="0" err="1">
                <a:ln>
                  <a:noFill/>
                </a:ln>
                <a:solidFill>
                  <a:schemeClr val="tx1"/>
                </a:solidFill>
                <a:effectLst/>
                <a:latin typeface="Arial Unicode MS"/>
              </a:rPr>
              <a:t>hashCode</a:t>
            </a:r>
            <a:r>
              <a:rPr kumimoji="0" lang="en-US" altLang="en-US" sz="2000" b="0" i="0" u="none" strike="noStrike" cap="none" normalizeH="0" baseline="0" dirty="0">
                <a:ln>
                  <a:noFill/>
                </a:ln>
                <a:solidFill>
                  <a:schemeClr val="tx1"/>
                </a:solidFill>
                <a:effectLst/>
                <a:latin typeface="Arial Unicode MS"/>
              </a:rPr>
              <a:t>()</a:t>
            </a:r>
            <a:r>
              <a:rPr kumimoji="0" lang="en-US" altLang="en-US" sz="2000" b="0" i="0" u="none" strike="noStrike" cap="none" normalizeH="0" baseline="0" dirty="0">
                <a:ln>
                  <a:noFill/>
                </a:ln>
                <a:solidFill>
                  <a:schemeClr val="tx1"/>
                </a:solidFill>
                <a:effectLst/>
              </a:rPr>
              <a:t> to determine object equality and to manage object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storage efficiently.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7683300"/>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E210CF-3A3D-F70B-D870-1225921EE300}"/>
              </a:ext>
            </a:extLst>
          </p:cNvPr>
          <p:cNvSpPr txBox="1"/>
          <p:nvPr/>
        </p:nvSpPr>
        <p:spPr>
          <a:xfrm>
            <a:off x="566057" y="674914"/>
            <a:ext cx="10972800" cy="4801314"/>
          </a:xfrm>
          <a:prstGeom prst="rect">
            <a:avLst/>
          </a:prstGeom>
          <a:noFill/>
        </p:spPr>
        <p:txBody>
          <a:bodyPr wrap="square">
            <a:spAutoFit/>
          </a:bodyPr>
          <a:lstStyle/>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SaveMasterStudentInfo</a:t>
            </a:r>
            <a:endParaRPr lang="en-IN" sz="1800" b="1" dirty="0">
              <a:solidFill>
                <a:srgbClr val="000000"/>
              </a:solidFill>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 {</a:t>
            </a:r>
          </a:p>
          <a:p>
            <a:pPr algn="l"/>
            <a:r>
              <a:rPr lang="en-US" sz="1800" dirty="0" err="1">
                <a:solidFill>
                  <a:srgbClr val="000000"/>
                </a:solidFill>
                <a:latin typeface="Consolas" panose="020B0609020204030204" pitchFamily="49" charset="0"/>
              </a:rPr>
              <a:t>EntityManagerFactory</a:t>
            </a:r>
            <a:r>
              <a:rPr lang="en-US" sz="1800" dirty="0">
                <a:solidFill>
                  <a:srgbClr val="000000"/>
                </a:solidFill>
                <a:latin typeface="Consolas" panose="020B0609020204030204" pitchFamily="49" charset="0"/>
              </a:rPr>
              <a:t> </a:t>
            </a:r>
            <a:r>
              <a:rPr lang="en-US" sz="1800" dirty="0">
                <a:solidFill>
                  <a:srgbClr val="6A3E3E"/>
                </a:solidFill>
                <a:latin typeface="Consolas" panose="020B0609020204030204" pitchFamily="49" charset="0"/>
              </a:rPr>
              <a:t>fac</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Persistence.</a:t>
            </a:r>
            <a:r>
              <a:rPr lang="en-US" sz="1800" i="1" dirty="0" err="1">
                <a:solidFill>
                  <a:srgbClr val="000000"/>
                </a:solidFill>
                <a:latin typeface="Consolas" panose="020B0609020204030204" pitchFamily="49" charset="0"/>
              </a:rPr>
              <a:t>createEntityManagerFactory</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"dev"</a:t>
            </a:r>
            <a:r>
              <a:rPr lang="en-US" sz="1800" i="1"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EntityManager</a:t>
            </a:r>
            <a:r>
              <a:rPr lang="en-IN" sz="1800" dirty="0">
                <a:solidFill>
                  <a:srgbClr val="000000"/>
                </a:solidFill>
                <a:latin typeface="Consolas" panose="020B0609020204030204" pitchFamily="49" charset="0"/>
              </a:rPr>
              <a:t> </a:t>
            </a:r>
            <a:r>
              <a:rPr lang="en-IN" sz="1800" dirty="0">
                <a:solidFill>
                  <a:srgbClr val="6A3E3E"/>
                </a:solidFill>
                <a:latin typeface="Consolas" panose="020B0609020204030204" pitchFamily="49" charset="0"/>
              </a:rPr>
              <a:t>man</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fac</a:t>
            </a:r>
            <a:r>
              <a:rPr lang="en-IN" sz="1800" dirty="0" err="1">
                <a:solidFill>
                  <a:srgbClr val="000000"/>
                </a:solidFill>
                <a:latin typeface="Consolas" panose="020B0609020204030204" pitchFamily="49" charset="0"/>
              </a:rPr>
              <a:t>.createEntityManager</a:t>
            </a:r>
            <a:r>
              <a:rPr lang="en-IN" sz="1800"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EntityTransaction</a:t>
            </a:r>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tran</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man</a:t>
            </a:r>
            <a:r>
              <a:rPr lang="en-IN" sz="1800" dirty="0" err="1">
                <a:solidFill>
                  <a:srgbClr val="000000"/>
                </a:solidFill>
                <a:latin typeface="Consolas" panose="020B0609020204030204" pitchFamily="49" charset="0"/>
              </a:rPr>
              <a:t>.getTransaction</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tran</a:t>
            </a:r>
            <a:r>
              <a:rPr lang="en-IN" sz="1800" dirty="0" err="1">
                <a:solidFill>
                  <a:srgbClr val="000000"/>
                </a:solidFill>
                <a:latin typeface="Consolas" panose="020B0609020204030204" pitchFamily="49" charset="0"/>
              </a:rPr>
              <a:t>.begin</a:t>
            </a:r>
            <a:r>
              <a:rPr lang="en-IN" sz="1800"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MasterId</a:t>
            </a:r>
            <a:r>
              <a:rPr lang="en-IN" sz="1800" dirty="0">
                <a:solidFill>
                  <a:srgbClr val="000000"/>
                </a:solidFill>
                <a:latin typeface="Consolas" panose="020B0609020204030204" pitchFamily="49" charset="0"/>
              </a:rPr>
              <a:t> </a:t>
            </a:r>
            <a:r>
              <a:rPr lang="en-IN" sz="1800" dirty="0">
                <a:solidFill>
                  <a:srgbClr val="6A3E3E"/>
                </a:solidFill>
                <a:latin typeface="Consolas" panose="020B0609020204030204" pitchFamily="49" charset="0"/>
              </a:rPr>
              <a:t>mi</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MasterId</a:t>
            </a:r>
            <a:r>
              <a:rPr lang="en-IN" sz="1800" b="1"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mi</a:t>
            </a:r>
            <a:r>
              <a:rPr lang="en-IN" sz="1800" dirty="0" err="1">
                <a:solidFill>
                  <a:srgbClr val="000000"/>
                </a:solidFill>
                <a:latin typeface="Consolas" panose="020B0609020204030204" pitchFamily="49" charset="0"/>
              </a:rPr>
              <a:t>.setSid</a:t>
            </a:r>
            <a:r>
              <a:rPr lang="en-IN" sz="1800" dirty="0">
                <a:solidFill>
                  <a:srgbClr val="000000"/>
                </a:solidFill>
                <a:latin typeface="Consolas" panose="020B0609020204030204" pitchFamily="49" charset="0"/>
              </a:rPr>
              <a:t>(2);</a:t>
            </a:r>
          </a:p>
          <a:p>
            <a:pPr algn="l"/>
            <a:r>
              <a:rPr lang="en-IN" sz="1800" dirty="0" err="1">
                <a:solidFill>
                  <a:srgbClr val="6A3E3E"/>
                </a:solidFill>
                <a:latin typeface="Consolas" panose="020B0609020204030204" pitchFamily="49" charset="0"/>
              </a:rPr>
              <a:t>mi</a:t>
            </a:r>
            <a:r>
              <a:rPr lang="en-IN" sz="1800" dirty="0" err="1">
                <a:solidFill>
                  <a:srgbClr val="000000"/>
                </a:solidFill>
                <a:latin typeface="Consolas" panose="020B0609020204030204" pitchFamily="49" charset="0"/>
              </a:rPr>
              <a:t>.setCid</a:t>
            </a:r>
            <a:r>
              <a:rPr lang="en-IN" sz="1800" dirty="0">
                <a:solidFill>
                  <a:srgbClr val="000000"/>
                </a:solidFill>
                <a:latin typeface="Consolas" panose="020B0609020204030204" pitchFamily="49" charset="0"/>
              </a:rPr>
              <a:t>(102);</a:t>
            </a:r>
          </a:p>
          <a:p>
            <a:pPr algn="l"/>
            <a:endParaRPr lang="en-IN" sz="1800" dirty="0">
              <a:latin typeface="Consolas" panose="020B0609020204030204" pitchFamily="49" charset="0"/>
            </a:endParaRPr>
          </a:p>
          <a:p>
            <a:pPr algn="l"/>
            <a:r>
              <a:rPr lang="en-IN" sz="1800" dirty="0" err="1">
                <a:solidFill>
                  <a:srgbClr val="000000"/>
                </a:solidFill>
                <a:latin typeface="Consolas" panose="020B0609020204030204" pitchFamily="49" charset="0"/>
              </a:rPr>
              <a:t>MasterStudentInfo</a:t>
            </a:r>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msi</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MasterStudentInfo</a:t>
            </a:r>
            <a:r>
              <a:rPr lang="en-IN" sz="1800" b="1"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msi</a:t>
            </a:r>
            <a:r>
              <a:rPr lang="en-IN" sz="1800" dirty="0" err="1">
                <a:solidFill>
                  <a:srgbClr val="000000"/>
                </a:solidFill>
                <a:latin typeface="Consolas" panose="020B0609020204030204" pitchFamily="49" charset="0"/>
              </a:rPr>
              <a:t>.setSname</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"Raj"</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msi</a:t>
            </a:r>
            <a:r>
              <a:rPr lang="en-IN" sz="1800" dirty="0" err="1">
                <a:solidFill>
                  <a:srgbClr val="000000"/>
                </a:solidFill>
                <a:latin typeface="Consolas" panose="020B0609020204030204" pitchFamily="49" charset="0"/>
              </a:rPr>
              <a:t>.setCname</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"Java"</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msi</a:t>
            </a:r>
            <a:r>
              <a:rPr lang="en-IN" sz="1800" dirty="0" err="1">
                <a:solidFill>
                  <a:srgbClr val="000000"/>
                </a:solidFill>
                <a:latin typeface="Consolas" panose="020B0609020204030204" pitchFamily="49" charset="0"/>
              </a:rPr>
              <a:t>.setMid</a:t>
            </a:r>
            <a:r>
              <a:rPr lang="en-IN" sz="1800" dirty="0">
                <a:solidFill>
                  <a:srgbClr val="000000"/>
                </a:solidFill>
                <a:latin typeface="Consolas" panose="020B0609020204030204" pitchFamily="49" charset="0"/>
              </a:rPr>
              <a:t>(</a:t>
            </a:r>
            <a:r>
              <a:rPr lang="en-IN" sz="1800" dirty="0">
                <a:solidFill>
                  <a:srgbClr val="6A3E3E"/>
                </a:solidFill>
                <a:latin typeface="Consolas" panose="020B0609020204030204" pitchFamily="49" charset="0"/>
              </a:rPr>
              <a:t>mi</a:t>
            </a:r>
            <a:r>
              <a:rPr lang="en-IN" sz="1800" dirty="0">
                <a:solidFill>
                  <a:srgbClr val="000000"/>
                </a:solidFill>
                <a:latin typeface="Consolas" panose="020B0609020204030204" pitchFamily="49" charset="0"/>
              </a:rPr>
              <a:t>);</a:t>
            </a:r>
            <a:r>
              <a:rPr lang="en-IN" sz="1800" dirty="0">
                <a:solidFill>
                  <a:srgbClr val="3F7F5F"/>
                </a:solidFill>
                <a:latin typeface="Consolas" panose="020B0609020204030204" pitchFamily="49" charset="0"/>
              </a:rPr>
              <a:t>//</a:t>
            </a:r>
          </a:p>
          <a:p>
            <a:pPr algn="l"/>
            <a:r>
              <a:rPr lang="en-IN" sz="1800" dirty="0" err="1">
                <a:solidFill>
                  <a:srgbClr val="6A3E3E"/>
                </a:solidFill>
                <a:latin typeface="Consolas" panose="020B0609020204030204" pitchFamily="49" charset="0"/>
              </a:rPr>
              <a:t>man</a:t>
            </a:r>
            <a:r>
              <a:rPr lang="en-IN" sz="1800" dirty="0" err="1">
                <a:solidFill>
                  <a:srgbClr val="000000"/>
                </a:solidFill>
                <a:latin typeface="Consolas" panose="020B0609020204030204" pitchFamily="49" charset="0"/>
              </a:rPr>
              <a:t>.persist</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msi</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tran</a:t>
            </a:r>
            <a:r>
              <a:rPr lang="en-IN" sz="1800" dirty="0" err="1">
                <a:solidFill>
                  <a:srgbClr val="000000"/>
                </a:solidFill>
                <a:latin typeface="Consolas" panose="020B0609020204030204" pitchFamily="49" charset="0"/>
              </a:rPr>
              <a:t>.commit</a:t>
            </a:r>
            <a:r>
              <a:rPr lang="en-IN"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659500297"/>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83CD7A-FBD9-9A39-A7CF-5A609009CF00}"/>
              </a:ext>
            </a:extLst>
          </p:cNvPr>
          <p:cNvSpPr txBox="1"/>
          <p:nvPr/>
        </p:nvSpPr>
        <p:spPr>
          <a:xfrm>
            <a:off x="707571" y="664029"/>
            <a:ext cx="10787743" cy="5632311"/>
          </a:xfrm>
          <a:prstGeom prst="rect">
            <a:avLst/>
          </a:prstGeom>
          <a:noFill/>
        </p:spPr>
        <p:txBody>
          <a:bodyPr wrap="square">
            <a:spAutoFit/>
          </a:bodyPr>
          <a:lstStyle/>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FetchStudentInfo</a:t>
            </a:r>
            <a:r>
              <a:rPr lang="en-IN" sz="1800" b="1" dirty="0">
                <a:solidFill>
                  <a:srgbClr val="000000"/>
                </a:solidFill>
                <a:latin typeface="Consolas" panose="020B0609020204030204" pitchFamily="49" charset="0"/>
              </a:rPr>
              <a:t> {</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EntityManagerFactory</a:t>
            </a:r>
            <a:r>
              <a:rPr lang="en-US" sz="1800" dirty="0">
                <a:solidFill>
                  <a:srgbClr val="000000"/>
                </a:solidFill>
                <a:latin typeface="Consolas" panose="020B0609020204030204" pitchFamily="49" charset="0"/>
              </a:rPr>
              <a:t> </a:t>
            </a:r>
            <a:r>
              <a:rPr lang="en-US" sz="1800" dirty="0">
                <a:solidFill>
                  <a:srgbClr val="6A3E3E"/>
                </a:solidFill>
                <a:latin typeface="Consolas" panose="020B0609020204030204" pitchFamily="49" charset="0"/>
              </a:rPr>
              <a:t>fac</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Persistence.</a:t>
            </a:r>
            <a:r>
              <a:rPr lang="en-US" sz="1800" i="1" dirty="0" err="1">
                <a:solidFill>
                  <a:srgbClr val="000000"/>
                </a:solidFill>
                <a:latin typeface="Consolas" panose="020B0609020204030204" pitchFamily="49" charset="0"/>
              </a:rPr>
              <a:t>createEntityManagerFactory</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"dev"</a:t>
            </a:r>
            <a:r>
              <a:rPr lang="en-US" sz="1800" i="1"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EntityManager</a:t>
            </a:r>
            <a:r>
              <a:rPr lang="en-IN" sz="1800" dirty="0">
                <a:solidFill>
                  <a:srgbClr val="000000"/>
                </a:solidFill>
                <a:latin typeface="Consolas" panose="020B0609020204030204" pitchFamily="49" charset="0"/>
              </a:rPr>
              <a:t> </a:t>
            </a:r>
            <a:r>
              <a:rPr lang="en-IN" sz="1800" dirty="0">
                <a:solidFill>
                  <a:srgbClr val="6A3E3E"/>
                </a:solidFill>
                <a:latin typeface="Consolas" panose="020B0609020204030204" pitchFamily="49" charset="0"/>
              </a:rPr>
              <a:t>man</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fac</a:t>
            </a:r>
            <a:r>
              <a:rPr lang="en-IN" sz="1800" dirty="0" err="1">
                <a:solidFill>
                  <a:srgbClr val="000000"/>
                </a:solidFill>
                <a:latin typeface="Consolas" panose="020B0609020204030204" pitchFamily="49" charset="0"/>
              </a:rPr>
              <a:t>.createEntityManager</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err="1">
                <a:solidFill>
                  <a:srgbClr val="000000"/>
                </a:solidFill>
                <a:latin typeface="Consolas" panose="020B0609020204030204" pitchFamily="49" charset="0"/>
              </a:rPr>
              <a:t>MasterId</a:t>
            </a:r>
            <a:r>
              <a:rPr lang="en-IN" sz="1800" dirty="0">
                <a:solidFill>
                  <a:srgbClr val="000000"/>
                </a:solidFill>
                <a:latin typeface="Consolas" panose="020B0609020204030204" pitchFamily="49" charset="0"/>
              </a:rPr>
              <a:t> </a:t>
            </a:r>
            <a:r>
              <a:rPr lang="en-IN" sz="1800" dirty="0">
                <a:solidFill>
                  <a:srgbClr val="6A3E3E"/>
                </a:solidFill>
                <a:latin typeface="Consolas" panose="020B0609020204030204" pitchFamily="49" charset="0"/>
              </a:rPr>
              <a:t>mid</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MasterId</a:t>
            </a:r>
            <a:r>
              <a:rPr lang="en-IN" sz="1800" b="1" dirty="0">
                <a:solidFill>
                  <a:srgbClr val="000000"/>
                </a:solidFill>
                <a:latin typeface="Consolas" panose="020B0609020204030204" pitchFamily="49" charset="0"/>
              </a:rPr>
              <a:t>();//Composite Key Class</a:t>
            </a:r>
          </a:p>
          <a:p>
            <a:pPr algn="l"/>
            <a:r>
              <a:rPr lang="en-IN" b="1" dirty="0">
                <a:solidFill>
                  <a:srgbClr val="000000"/>
                </a:solidFill>
                <a:latin typeface="Consolas" panose="020B0609020204030204" pitchFamily="49" charset="0"/>
              </a:rPr>
              <a:t>//Find the Student info based on Composite Key</a:t>
            </a:r>
            <a:endParaRPr lang="en-IN" sz="1800" b="1" dirty="0">
              <a:solidFill>
                <a:srgbClr val="000000"/>
              </a:solidFill>
              <a:latin typeface="Consolas" panose="020B0609020204030204" pitchFamily="49" charset="0"/>
            </a:endParaRPr>
          </a:p>
          <a:p>
            <a:pPr algn="l"/>
            <a:r>
              <a:rPr lang="en-IN" sz="1800" dirty="0" err="1">
                <a:solidFill>
                  <a:srgbClr val="6A3E3E"/>
                </a:solidFill>
                <a:latin typeface="Consolas" panose="020B0609020204030204" pitchFamily="49" charset="0"/>
              </a:rPr>
              <a:t>mid</a:t>
            </a:r>
            <a:r>
              <a:rPr lang="en-IN" sz="1800" dirty="0" err="1">
                <a:solidFill>
                  <a:srgbClr val="000000"/>
                </a:solidFill>
                <a:latin typeface="Consolas" panose="020B0609020204030204" pitchFamily="49" charset="0"/>
              </a:rPr>
              <a:t>.setSid</a:t>
            </a:r>
            <a:r>
              <a:rPr lang="en-IN" sz="1800" dirty="0">
                <a:solidFill>
                  <a:srgbClr val="000000"/>
                </a:solidFill>
                <a:latin typeface="Consolas" panose="020B0609020204030204" pitchFamily="49" charset="0"/>
              </a:rPr>
              <a:t>(1);</a:t>
            </a:r>
          </a:p>
          <a:p>
            <a:pPr algn="l"/>
            <a:r>
              <a:rPr lang="en-IN" sz="1800" dirty="0" err="1">
                <a:solidFill>
                  <a:srgbClr val="6A3E3E"/>
                </a:solidFill>
                <a:latin typeface="Consolas" panose="020B0609020204030204" pitchFamily="49" charset="0"/>
              </a:rPr>
              <a:t>mid</a:t>
            </a:r>
            <a:r>
              <a:rPr lang="en-IN" sz="1800" dirty="0" err="1">
                <a:solidFill>
                  <a:srgbClr val="000000"/>
                </a:solidFill>
                <a:latin typeface="Consolas" panose="020B0609020204030204" pitchFamily="49" charset="0"/>
              </a:rPr>
              <a:t>.setCid</a:t>
            </a:r>
            <a:r>
              <a:rPr lang="en-IN" sz="1800" dirty="0">
                <a:solidFill>
                  <a:srgbClr val="000000"/>
                </a:solidFill>
                <a:latin typeface="Consolas" panose="020B0609020204030204" pitchFamily="49" charset="0"/>
              </a:rPr>
              <a:t>(101);</a:t>
            </a:r>
          </a:p>
          <a:p>
            <a:pPr algn="l"/>
            <a:r>
              <a:rPr lang="en-IN" sz="1800" dirty="0">
                <a:solidFill>
                  <a:srgbClr val="000000"/>
                </a:solidFill>
                <a:latin typeface="Consolas" panose="020B0609020204030204" pitchFamily="49" charset="0"/>
              </a:rPr>
              <a:t> </a:t>
            </a:r>
          </a:p>
          <a:p>
            <a:pPr algn="l"/>
            <a:r>
              <a:rPr lang="en-IN" sz="1800" dirty="0" err="1">
                <a:solidFill>
                  <a:srgbClr val="000000"/>
                </a:solidFill>
                <a:latin typeface="Consolas" panose="020B0609020204030204" pitchFamily="49" charset="0"/>
              </a:rPr>
              <a:t>MasterStudentInfo</a:t>
            </a:r>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msinfo</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man</a:t>
            </a:r>
            <a:r>
              <a:rPr lang="en-IN" sz="1800" dirty="0" err="1">
                <a:solidFill>
                  <a:srgbClr val="000000"/>
                </a:solidFill>
                <a:latin typeface="Consolas" panose="020B0609020204030204" pitchFamily="49" charset="0"/>
              </a:rPr>
              <a:t>.find</a:t>
            </a:r>
            <a:r>
              <a:rPr lang="en-IN" sz="1800" dirty="0">
                <a:solidFill>
                  <a:srgbClr val="000000"/>
                </a:solidFill>
                <a:latin typeface="Consolas" panose="020B0609020204030204" pitchFamily="49" charset="0"/>
              </a:rPr>
              <a:t>(</a:t>
            </a:r>
            <a:r>
              <a:rPr lang="en-IN" sz="1800" dirty="0" err="1">
                <a:solidFill>
                  <a:srgbClr val="000000"/>
                </a:solidFill>
                <a:latin typeface="Consolas" panose="020B0609020204030204" pitchFamily="49" charset="0"/>
              </a:rPr>
              <a:t>MasterStudentInfo.</a:t>
            </a:r>
            <a:r>
              <a:rPr lang="en-IN" sz="1800" b="1" dirty="0" err="1">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mid</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if</a:t>
            </a:r>
            <a:r>
              <a:rPr lang="en-IN" sz="1800" b="1" dirty="0">
                <a:solidFill>
                  <a:srgbClr val="000000"/>
                </a:solidFill>
                <a:latin typeface="Consolas" panose="020B0609020204030204" pitchFamily="49" charset="0"/>
              </a:rPr>
              <a:t>(</a:t>
            </a:r>
            <a:r>
              <a:rPr lang="en-IN" sz="1800" b="1" dirty="0" err="1">
                <a:solidFill>
                  <a:srgbClr val="6A3E3E"/>
                </a:solidFill>
                <a:latin typeface="Consolas" panose="020B0609020204030204" pitchFamily="49" charset="0"/>
              </a:rPr>
              <a:t>msinfo</a:t>
            </a:r>
            <a:r>
              <a:rPr lang="en-IN" sz="1800" b="1"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null</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System.</a:t>
            </a:r>
            <a:r>
              <a:rPr lang="en-IN" sz="1800" b="1" i="1" dirty="0" err="1">
                <a:solidFill>
                  <a:srgbClr val="0000C0"/>
                </a:solidFill>
                <a:latin typeface="Consolas" panose="020B0609020204030204" pitchFamily="49" charset="0"/>
              </a:rPr>
              <a:t>out</a:t>
            </a:r>
            <a:r>
              <a:rPr lang="en-IN" sz="1800" b="1" i="1" dirty="0" err="1">
                <a:solidFill>
                  <a:srgbClr val="000000"/>
                </a:solidFill>
                <a:latin typeface="Consolas" panose="020B0609020204030204" pitchFamily="49" charset="0"/>
              </a:rPr>
              <a:t>.println</a:t>
            </a:r>
            <a:r>
              <a:rPr lang="en-IN" sz="1800" b="1" i="1" dirty="0">
                <a:solidFill>
                  <a:srgbClr val="000000"/>
                </a:solidFill>
                <a:latin typeface="Consolas" panose="020B0609020204030204" pitchFamily="49" charset="0"/>
              </a:rPr>
              <a:t>(</a:t>
            </a:r>
            <a:r>
              <a:rPr lang="en-IN" sz="1800" b="1" i="1" dirty="0" err="1">
                <a:solidFill>
                  <a:srgbClr val="6A3E3E"/>
                </a:solidFill>
                <a:latin typeface="Consolas" panose="020B0609020204030204" pitchFamily="49" charset="0"/>
              </a:rPr>
              <a:t>msinfo</a:t>
            </a:r>
            <a:r>
              <a:rPr lang="en-IN" sz="1800" b="1" i="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else</a:t>
            </a:r>
          </a:p>
          <a:p>
            <a:pPr algn="l"/>
            <a:r>
              <a:rPr lang="en-IN" sz="1800"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"either student id or course id is wrong"</a:t>
            </a:r>
            <a:r>
              <a:rPr lang="en-US" sz="1800" b="1"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901760541"/>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23330" y="655092"/>
            <a:ext cx="11000097" cy="5615255"/>
          </a:xfrm>
          <a:prstGeom prst="rect">
            <a:avLst/>
          </a:prstGeom>
        </p:spPr>
        <p:txBody>
          <a:bodyPr wrap="square">
            <a:spAutoFit/>
          </a:bodyPr>
          <a:lstStyle/>
          <a:p>
            <a:pPr algn="ctr">
              <a:lnSpc>
                <a:spcPct val="107000"/>
              </a:lnSpc>
              <a:spcAft>
                <a:spcPts val="800"/>
              </a:spcAft>
              <a:tabLst>
                <a:tab pos="3954145" algn="l"/>
              </a:tabLst>
            </a:pPr>
            <a:r>
              <a:rPr lang="en-IN" sz="28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Composite Key</a:t>
            </a:r>
            <a:r>
              <a:rPr lang="en-IN" sz="2800" kern="100" dirty="0">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If you want to give the PK column by combining more than one column then we use Composite Key concept</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Ex:-Lets consider         User table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err="1">
                <a:latin typeface="Calibri" panose="020F0502020204030204" pitchFamily="34" charset="0"/>
                <a:ea typeface="Calibri" panose="020F0502020204030204" pitchFamily="34" charset="0"/>
                <a:cs typeface="Times New Roman" panose="02020603050405020304" pitchFamily="18" charset="0"/>
              </a:rPr>
              <a:t>Id|name|phone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-Here if I make the id column as PK column then duplicates will not be allowed here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-If I make the phone column as PK column again duplicates will not be allowed here.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Lets consider User table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Name | </a:t>
            </a:r>
            <a:r>
              <a:rPr lang="en-IN"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Phone|Email</a:t>
            </a:r>
            <a:r>
              <a:rPr lang="en-IN" kern="100" dirty="0">
                <a:latin typeface="Calibri" panose="020F0502020204030204" pitchFamily="34" charset="0"/>
                <a:ea typeface="Calibri" panose="020F0502020204030204" pitchFamily="34" charset="0"/>
                <a:cs typeface="Times New Roman" panose="02020603050405020304" pitchFamily="18" charset="0"/>
              </a:rPr>
              <a:t>--</a:t>
            </a:r>
            <a:r>
              <a:rPr lang="en-IN"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kern="100" dirty="0">
                <a:latin typeface="Calibri" panose="020F0502020204030204" pitchFamily="34" charset="0"/>
                <a:ea typeface="Calibri" panose="020F0502020204030204" pitchFamily="34" charset="0"/>
                <a:cs typeface="Times New Roman" panose="02020603050405020304" pitchFamily="18" charset="0"/>
              </a:rPr>
              <a:t>Composite Key</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In case of Composite  Key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The combination of more than one column must be unique in each record .</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954145" algn="l"/>
              </a:tabLst>
            </a:pP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endParaRPr lang="en-IN" dirty="0"/>
          </a:p>
        </p:txBody>
      </p:sp>
    </p:spTree>
    <p:extLst>
      <p:ext uri="{BB962C8B-B14F-4D97-AF65-F5344CB8AC3E}">
        <p14:creationId xmlns:p14="http://schemas.microsoft.com/office/powerpoint/2010/main" val="3318766032"/>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28252" y="1350845"/>
            <a:ext cx="1964690" cy="103060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US" sz="1100" kern="100" dirty="0">
                <a:effectLst/>
                <a:ea typeface="Calibri" panose="020F0502020204030204" pitchFamily="34" charset="0"/>
                <a:cs typeface="Times New Roman" panose="02020603050405020304" pitchFamily="18" charset="0"/>
              </a:rPr>
              <a:t>The combination must be unique</a:t>
            </a:r>
            <a:endParaRPr lang="en-IN" sz="1100" kern="100" dirty="0">
              <a:effectLst/>
              <a:ea typeface="Calibri" panose="020F0502020204030204" pitchFamily="34" charset="0"/>
              <a:cs typeface="Times New Roman" panose="02020603050405020304" pitchFamily="18" charset="0"/>
            </a:endParaRPr>
          </a:p>
        </p:txBody>
      </p:sp>
      <p:cxnSp>
        <p:nvCxnSpPr>
          <p:cNvPr id="3" name="Straight Arrow Connector 2"/>
          <p:cNvCxnSpPr/>
          <p:nvPr/>
        </p:nvCxnSpPr>
        <p:spPr>
          <a:xfrm>
            <a:off x="5143406" y="1783896"/>
            <a:ext cx="398780" cy="9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Rectangle 3"/>
          <p:cNvSpPr>
            <a:spLocks noChangeArrowheads="1"/>
          </p:cNvSpPr>
          <p:nvPr/>
        </p:nvSpPr>
        <p:spPr bwMode="auto">
          <a:xfrm>
            <a:off x="807492" y="86949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954463" algn="l"/>
              </a:tabLst>
              <a:defRPr>
                <a:solidFill>
                  <a:schemeClr val="tx1"/>
                </a:solidFill>
                <a:latin typeface="Arial" panose="020B0604020202020204" pitchFamily="34" charset="0"/>
              </a:defRPr>
            </a:lvl1pPr>
            <a:lvl2pPr eaLnBrk="0" fontAlgn="base" hangingPunct="0">
              <a:spcBef>
                <a:spcPct val="0"/>
              </a:spcBef>
              <a:spcAft>
                <a:spcPct val="0"/>
              </a:spcAft>
              <a:tabLst>
                <a:tab pos="3954463" algn="l"/>
              </a:tabLst>
              <a:defRPr>
                <a:solidFill>
                  <a:schemeClr val="tx1"/>
                </a:solidFill>
                <a:latin typeface="Arial" panose="020B0604020202020204" pitchFamily="34" charset="0"/>
              </a:defRPr>
            </a:lvl2pPr>
            <a:lvl3pPr eaLnBrk="0" fontAlgn="base" hangingPunct="0">
              <a:spcBef>
                <a:spcPct val="0"/>
              </a:spcBef>
              <a:spcAft>
                <a:spcPct val="0"/>
              </a:spcAft>
              <a:tabLst>
                <a:tab pos="3954463" algn="l"/>
              </a:tabLst>
              <a:defRPr>
                <a:solidFill>
                  <a:schemeClr val="tx1"/>
                </a:solidFill>
                <a:latin typeface="Arial" panose="020B0604020202020204" pitchFamily="34" charset="0"/>
              </a:defRPr>
            </a:lvl3pPr>
            <a:lvl4pPr eaLnBrk="0" fontAlgn="base" hangingPunct="0">
              <a:spcBef>
                <a:spcPct val="0"/>
              </a:spcBef>
              <a:spcAft>
                <a:spcPct val="0"/>
              </a:spcAft>
              <a:tabLst>
                <a:tab pos="3954463" algn="l"/>
              </a:tabLst>
              <a:defRPr>
                <a:solidFill>
                  <a:schemeClr val="tx1"/>
                </a:solidFill>
                <a:latin typeface="Arial" panose="020B0604020202020204" pitchFamily="34" charset="0"/>
              </a:defRPr>
            </a:lvl4pPr>
            <a:lvl5pPr eaLnBrk="0" fontAlgn="base" hangingPunct="0">
              <a:spcBef>
                <a:spcPct val="0"/>
              </a:spcBef>
              <a:spcAft>
                <a:spcPct val="0"/>
              </a:spcAft>
              <a:tabLst>
                <a:tab pos="3954463" algn="l"/>
              </a:tabLst>
              <a:defRPr>
                <a:solidFill>
                  <a:schemeClr val="tx1"/>
                </a:solidFill>
                <a:latin typeface="Arial" panose="020B0604020202020204" pitchFamily="34" charset="0"/>
              </a:defRPr>
            </a:lvl5pPr>
            <a:lvl6pPr eaLnBrk="0" fontAlgn="base" hangingPunct="0">
              <a:spcBef>
                <a:spcPct val="0"/>
              </a:spcBef>
              <a:spcAft>
                <a:spcPct val="0"/>
              </a:spcAft>
              <a:tabLst>
                <a:tab pos="3954463" algn="l"/>
              </a:tabLst>
              <a:defRPr>
                <a:solidFill>
                  <a:schemeClr val="tx1"/>
                </a:solidFill>
                <a:latin typeface="Arial" panose="020B0604020202020204" pitchFamily="34" charset="0"/>
              </a:defRPr>
            </a:lvl6pPr>
            <a:lvl7pPr eaLnBrk="0" fontAlgn="base" hangingPunct="0">
              <a:spcBef>
                <a:spcPct val="0"/>
              </a:spcBef>
              <a:spcAft>
                <a:spcPct val="0"/>
              </a:spcAft>
              <a:tabLst>
                <a:tab pos="3954463" algn="l"/>
              </a:tabLst>
              <a:defRPr>
                <a:solidFill>
                  <a:schemeClr val="tx1"/>
                </a:solidFill>
                <a:latin typeface="Arial" panose="020B0604020202020204" pitchFamily="34" charset="0"/>
              </a:defRPr>
            </a:lvl7pPr>
            <a:lvl8pPr eaLnBrk="0" fontAlgn="base" hangingPunct="0">
              <a:spcBef>
                <a:spcPct val="0"/>
              </a:spcBef>
              <a:spcAft>
                <a:spcPct val="0"/>
              </a:spcAft>
              <a:tabLst>
                <a:tab pos="3954463" algn="l"/>
              </a:tabLst>
              <a:defRPr>
                <a:solidFill>
                  <a:schemeClr val="tx1"/>
                </a:solidFill>
                <a:latin typeface="Arial" panose="020B0604020202020204" pitchFamily="34" charset="0"/>
              </a:defRPr>
            </a:lvl8pPr>
            <a:lvl9pPr eaLnBrk="0" fontAlgn="base" hangingPunct="0">
              <a:spcBef>
                <a:spcPct val="0"/>
              </a:spcBef>
              <a:spcAft>
                <a:spcPct val="0"/>
              </a:spcAft>
              <a:tabLst>
                <a:tab pos="39544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954463" algn="l"/>
              </a:tabLst>
            </a:pPr>
            <a:r>
              <a:rPr kumimoji="0" 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User</a:t>
            </a:r>
            <a:endParaRPr kumimoji="0" 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5" name="Rectangle 5"/>
          <p:cNvSpPr>
            <a:spLocks noChangeArrowheads="1"/>
          </p:cNvSpPr>
          <p:nvPr/>
        </p:nvSpPr>
        <p:spPr bwMode="auto">
          <a:xfrm>
            <a:off x="947477" y="13266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954463" algn="l"/>
              </a:tabLst>
              <a:defRPr>
                <a:solidFill>
                  <a:schemeClr val="tx1"/>
                </a:solidFill>
                <a:latin typeface="Arial" panose="020B0604020202020204" pitchFamily="34" charset="0"/>
              </a:defRPr>
            </a:lvl1pPr>
            <a:lvl2pPr eaLnBrk="0" fontAlgn="base" hangingPunct="0">
              <a:spcBef>
                <a:spcPct val="0"/>
              </a:spcBef>
              <a:spcAft>
                <a:spcPct val="0"/>
              </a:spcAft>
              <a:tabLst>
                <a:tab pos="3954463" algn="l"/>
              </a:tabLst>
              <a:defRPr>
                <a:solidFill>
                  <a:schemeClr val="tx1"/>
                </a:solidFill>
                <a:latin typeface="Arial" panose="020B0604020202020204" pitchFamily="34" charset="0"/>
              </a:defRPr>
            </a:lvl2pPr>
            <a:lvl3pPr eaLnBrk="0" fontAlgn="base" hangingPunct="0">
              <a:spcBef>
                <a:spcPct val="0"/>
              </a:spcBef>
              <a:spcAft>
                <a:spcPct val="0"/>
              </a:spcAft>
              <a:tabLst>
                <a:tab pos="3954463" algn="l"/>
              </a:tabLst>
              <a:defRPr>
                <a:solidFill>
                  <a:schemeClr val="tx1"/>
                </a:solidFill>
                <a:latin typeface="Arial" panose="020B0604020202020204" pitchFamily="34" charset="0"/>
              </a:defRPr>
            </a:lvl3pPr>
            <a:lvl4pPr eaLnBrk="0" fontAlgn="base" hangingPunct="0">
              <a:spcBef>
                <a:spcPct val="0"/>
              </a:spcBef>
              <a:spcAft>
                <a:spcPct val="0"/>
              </a:spcAft>
              <a:tabLst>
                <a:tab pos="3954463" algn="l"/>
              </a:tabLst>
              <a:defRPr>
                <a:solidFill>
                  <a:schemeClr val="tx1"/>
                </a:solidFill>
                <a:latin typeface="Arial" panose="020B0604020202020204" pitchFamily="34" charset="0"/>
              </a:defRPr>
            </a:lvl4pPr>
            <a:lvl5pPr eaLnBrk="0" fontAlgn="base" hangingPunct="0">
              <a:spcBef>
                <a:spcPct val="0"/>
              </a:spcBef>
              <a:spcAft>
                <a:spcPct val="0"/>
              </a:spcAft>
              <a:tabLst>
                <a:tab pos="3954463" algn="l"/>
              </a:tabLst>
              <a:defRPr>
                <a:solidFill>
                  <a:schemeClr val="tx1"/>
                </a:solidFill>
                <a:latin typeface="Arial" panose="020B0604020202020204" pitchFamily="34" charset="0"/>
              </a:defRPr>
            </a:lvl5pPr>
            <a:lvl6pPr eaLnBrk="0" fontAlgn="base" hangingPunct="0">
              <a:spcBef>
                <a:spcPct val="0"/>
              </a:spcBef>
              <a:spcAft>
                <a:spcPct val="0"/>
              </a:spcAft>
              <a:tabLst>
                <a:tab pos="3954463" algn="l"/>
              </a:tabLst>
              <a:defRPr>
                <a:solidFill>
                  <a:schemeClr val="tx1"/>
                </a:solidFill>
                <a:latin typeface="Arial" panose="020B0604020202020204" pitchFamily="34" charset="0"/>
              </a:defRPr>
            </a:lvl6pPr>
            <a:lvl7pPr eaLnBrk="0" fontAlgn="base" hangingPunct="0">
              <a:spcBef>
                <a:spcPct val="0"/>
              </a:spcBef>
              <a:spcAft>
                <a:spcPct val="0"/>
              </a:spcAft>
              <a:tabLst>
                <a:tab pos="3954463" algn="l"/>
              </a:tabLst>
              <a:defRPr>
                <a:solidFill>
                  <a:schemeClr val="tx1"/>
                </a:solidFill>
                <a:latin typeface="Arial" panose="020B0604020202020204" pitchFamily="34" charset="0"/>
              </a:defRPr>
            </a:lvl7pPr>
            <a:lvl8pPr eaLnBrk="0" fontAlgn="base" hangingPunct="0">
              <a:spcBef>
                <a:spcPct val="0"/>
              </a:spcBef>
              <a:spcAft>
                <a:spcPct val="0"/>
              </a:spcAft>
              <a:tabLst>
                <a:tab pos="3954463" algn="l"/>
              </a:tabLst>
              <a:defRPr>
                <a:solidFill>
                  <a:schemeClr val="tx1"/>
                </a:solidFill>
                <a:latin typeface="Arial" panose="020B0604020202020204" pitchFamily="34" charset="0"/>
              </a:defRPr>
            </a:lvl8pPr>
            <a:lvl9pPr eaLnBrk="0" fontAlgn="base" hangingPunct="0">
              <a:spcBef>
                <a:spcPct val="0"/>
              </a:spcBef>
              <a:spcAft>
                <a:spcPct val="0"/>
              </a:spcAft>
              <a:tabLst>
                <a:tab pos="39544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954463" algn="l"/>
              </a:tabLst>
            </a:pPr>
            <a:endParaRPr kumimoji="0" 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r>
              <a:rPr kumimoji="0" 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Name | </a:t>
            </a:r>
            <a:r>
              <a:rPr kumimoji="0" lang="en-US" sz="1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Phone|Email</a:t>
            </a:r>
            <a:endParaRPr kumimoji="0" 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6"/>
          <p:cNvSpPr>
            <a:spLocks noChangeArrowheads="1"/>
          </p:cNvSpPr>
          <p:nvPr/>
        </p:nvSpPr>
        <p:spPr bwMode="auto">
          <a:xfrm>
            <a:off x="947477" y="1458120"/>
            <a:ext cx="420268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954463" algn="l"/>
              </a:tabLst>
              <a:defRPr>
                <a:solidFill>
                  <a:schemeClr val="tx1"/>
                </a:solidFill>
                <a:latin typeface="Arial" panose="020B0604020202020204" pitchFamily="34" charset="0"/>
              </a:defRPr>
            </a:lvl1pPr>
            <a:lvl2pPr eaLnBrk="0" fontAlgn="base" hangingPunct="0">
              <a:spcBef>
                <a:spcPct val="0"/>
              </a:spcBef>
              <a:spcAft>
                <a:spcPct val="0"/>
              </a:spcAft>
              <a:tabLst>
                <a:tab pos="3954463" algn="l"/>
              </a:tabLst>
              <a:defRPr>
                <a:solidFill>
                  <a:schemeClr val="tx1"/>
                </a:solidFill>
                <a:latin typeface="Arial" panose="020B0604020202020204" pitchFamily="34" charset="0"/>
              </a:defRPr>
            </a:lvl2pPr>
            <a:lvl3pPr eaLnBrk="0" fontAlgn="base" hangingPunct="0">
              <a:spcBef>
                <a:spcPct val="0"/>
              </a:spcBef>
              <a:spcAft>
                <a:spcPct val="0"/>
              </a:spcAft>
              <a:tabLst>
                <a:tab pos="3954463" algn="l"/>
              </a:tabLst>
              <a:defRPr>
                <a:solidFill>
                  <a:schemeClr val="tx1"/>
                </a:solidFill>
                <a:latin typeface="Arial" panose="020B0604020202020204" pitchFamily="34" charset="0"/>
              </a:defRPr>
            </a:lvl3pPr>
            <a:lvl4pPr eaLnBrk="0" fontAlgn="base" hangingPunct="0">
              <a:spcBef>
                <a:spcPct val="0"/>
              </a:spcBef>
              <a:spcAft>
                <a:spcPct val="0"/>
              </a:spcAft>
              <a:tabLst>
                <a:tab pos="3954463" algn="l"/>
              </a:tabLst>
              <a:defRPr>
                <a:solidFill>
                  <a:schemeClr val="tx1"/>
                </a:solidFill>
                <a:latin typeface="Arial" panose="020B0604020202020204" pitchFamily="34" charset="0"/>
              </a:defRPr>
            </a:lvl4pPr>
            <a:lvl5pPr eaLnBrk="0" fontAlgn="base" hangingPunct="0">
              <a:spcBef>
                <a:spcPct val="0"/>
              </a:spcBef>
              <a:spcAft>
                <a:spcPct val="0"/>
              </a:spcAft>
              <a:tabLst>
                <a:tab pos="3954463" algn="l"/>
              </a:tabLst>
              <a:defRPr>
                <a:solidFill>
                  <a:schemeClr val="tx1"/>
                </a:solidFill>
                <a:latin typeface="Arial" panose="020B0604020202020204" pitchFamily="34" charset="0"/>
              </a:defRPr>
            </a:lvl5pPr>
            <a:lvl6pPr eaLnBrk="0" fontAlgn="base" hangingPunct="0">
              <a:spcBef>
                <a:spcPct val="0"/>
              </a:spcBef>
              <a:spcAft>
                <a:spcPct val="0"/>
              </a:spcAft>
              <a:tabLst>
                <a:tab pos="3954463" algn="l"/>
              </a:tabLst>
              <a:defRPr>
                <a:solidFill>
                  <a:schemeClr val="tx1"/>
                </a:solidFill>
                <a:latin typeface="Arial" panose="020B0604020202020204" pitchFamily="34" charset="0"/>
              </a:defRPr>
            </a:lvl6pPr>
            <a:lvl7pPr eaLnBrk="0" fontAlgn="base" hangingPunct="0">
              <a:spcBef>
                <a:spcPct val="0"/>
              </a:spcBef>
              <a:spcAft>
                <a:spcPct val="0"/>
              </a:spcAft>
              <a:tabLst>
                <a:tab pos="3954463" algn="l"/>
              </a:tabLst>
              <a:defRPr>
                <a:solidFill>
                  <a:schemeClr val="tx1"/>
                </a:solidFill>
                <a:latin typeface="Arial" panose="020B0604020202020204" pitchFamily="34" charset="0"/>
              </a:defRPr>
            </a:lvl7pPr>
            <a:lvl8pPr eaLnBrk="0" fontAlgn="base" hangingPunct="0">
              <a:spcBef>
                <a:spcPct val="0"/>
              </a:spcBef>
              <a:spcAft>
                <a:spcPct val="0"/>
              </a:spcAft>
              <a:tabLst>
                <a:tab pos="3954463" algn="l"/>
              </a:tabLst>
              <a:defRPr>
                <a:solidFill>
                  <a:schemeClr val="tx1"/>
                </a:solidFill>
                <a:latin typeface="Arial" panose="020B0604020202020204" pitchFamily="34" charset="0"/>
              </a:defRPr>
            </a:lvl8pPr>
            <a:lvl9pPr eaLnBrk="0" fontAlgn="base" hangingPunct="0">
              <a:spcBef>
                <a:spcPct val="0"/>
              </a:spcBef>
              <a:spcAft>
                <a:spcPct val="0"/>
              </a:spcAft>
              <a:tabLst>
                <a:tab pos="39544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954463" algn="l"/>
              </a:tabLst>
            </a:pPr>
            <a:r>
              <a:rPr kumimoji="0" 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Xyz       888          </a:t>
            </a:r>
            <a:r>
              <a:rPr kumimoji="0" 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2"/>
              </a:rPr>
              <a:t>xyz@gmail.com</a:t>
            </a:r>
            <a:endParaRPr kumimoji="0" 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r>
              <a:rPr kumimoji="0" 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Xyz       888          abc@gmail.com</a:t>
            </a:r>
            <a:endParaRPr kumimoji="0" 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8"/>
          <p:cNvSpPr>
            <a:spLocks noChangeArrowheads="1"/>
          </p:cNvSpPr>
          <p:nvPr/>
        </p:nvSpPr>
        <p:spPr bwMode="auto">
          <a:xfrm>
            <a:off x="807492" y="2707226"/>
            <a:ext cx="10383672"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954463" algn="l"/>
              </a:tabLst>
              <a:defRPr>
                <a:solidFill>
                  <a:schemeClr val="tx1"/>
                </a:solidFill>
                <a:latin typeface="Arial" panose="020B0604020202020204" pitchFamily="34" charset="0"/>
              </a:defRPr>
            </a:lvl1pPr>
            <a:lvl2pPr eaLnBrk="0" fontAlgn="base" hangingPunct="0">
              <a:spcBef>
                <a:spcPct val="0"/>
              </a:spcBef>
              <a:spcAft>
                <a:spcPct val="0"/>
              </a:spcAft>
              <a:tabLst>
                <a:tab pos="3954463" algn="l"/>
              </a:tabLst>
              <a:defRPr>
                <a:solidFill>
                  <a:schemeClr val="tx1"/>
                </a:solidFill>
                <a:latin typeface="Arial" panose="020B0604020202020204" pitchFamily="34" charset="0"/>
              </a:defRPr>
            </a:lvl2pPr>
            <a:lvl3pPr eaLnBrk="0" fontAlgn="base" hangingPunct="0">
              <a:spcBef>
                <a:spcPct val="0"/>
              </a:spcBef>
              <a:spcAft>
                <a:spcPct val="0"/>
              </a:spcAft>
              <a:tabLst>
                <a:tab pos="3954463" algn="l"/>
              </a:tabLst>
              <a:defRPr>
                <a:solidFill>
                  <a:schemeClr val="tx1"/>
                </a:solidFill>
                <a:latin typeface="Arial" panose="020B0604020202020204" pitchFamily="34" charset="0"/>
              </a:defRPr>
            </a:lvl3pPr>
            <a:lvl4pPr eaLnBrk="0" fontAlgn="base" hangingPunct="0">
              <a:spcBef>
                <a:spcPct val="0"/>
              </a:spcBef>
              <a:spcAft>
                <a:spcPct val="0"/>
              </a:spcAft>
              <a:tabLst>
                <a:tab pos="3954463" algn="l"/>
              </a:tabLst>
              <a:defRPr>
                <a:solidFill>
                  <a:schemeClr val="tx1"/>
                </a:solidFill>
                <a:latin typeface="Arial" panose="020B0604020202020204" pitchFamily="34" charset="0"/>
              </a:defRPr>
            </a:lvl4pPr>
            <a:lvl5pPr eaLnBrk="0" fontAlgn="base" hangingPunct="0">
              <a:spcBef>
                <a:spcPct val="0"/>
              </a:spcBef>
              <a:spcAft>
                <a:spcPct val="0"/>
              </a:spcAft>
              <a:tabLst>
                <a:tab pos="3954463" algn="l"/>
              </a:tabLst>
              <a:defRPr>
                <a:solidFill>
                  <a:schemeClr val="tx1"/>
                </a:solidFill>
                <a:latin typeface="Arial" panose="020B0604020202020204" pitchFamily="34" charset="0"/>
              </a:defRPr>
            </a:lvl5pPr>
            <a:lvl6pPr eaLnBrk="0" fontAlgn="base" hangingPunct="0">
              <a:spcBef>
                <a:spcPct val="0"/>
              </a:spcBef>
              <a:spcAft>
                <a:spcPct val="0"/>
              </a:spcAft>
              <a:tabLst>
                <a:tab pos="3954463" algn="l"/>
              </a:tabLst>
              <a:defRPr>
                <a:solidFill>
                  <a:schemeClr val="tx1"/>
                </a:solidFill>
                <a:latin typeface="Arial" panose="020B0604020202020204" pitchFamily="34" charset="0"/>
              </a:defRPr>
            </a:lvl6pPr>
            <a:lvl7pPr eaLnBrk="0" fontAlgn="base" hangingPunct="0">
              <a:spcBef>
                <a:spcPct val="0"/>
              </a:spcBef>
              <a:spcAft>
                <a:spcPct val="0"/>
              </a:spcAft>
              <a:tabLst>
                <a:tab pos="3954463" algn="l"/>
              </a:tabLst>
              <a:defRPr>
                <a:solidFill>
                  <a:schemeClr val="tx1"/>
                </a:solidFill>
                <a:latin typeface="Arial" panose="020B0604020202020204" pitchFamily="34" charset="0"/>
              </a:defRPr>
            </a:lvl7pPr>
            <a:lvl8pPr eaLnBrk="0" fontAlgn="base" hangingPunct="0">
              <a:spcBef>
                <a:spcPct val="0"/>
              </a:spcBef>
              <a:spcAft>
                <a:spcPct val="0"/>
              </a:spcAft>
              <a:tabLst>
                <a:tab pos="3954463" algn="l"/>
              </a:tabLst>
              <a:defRPr>
                <a:solidFill>
                  <a:schemeClr val="tx1"/>
                </a:solidFill>
                <a:latin typeface="Arial" panose="020B0604020202020204" pitchFamily="34" charset="0"/>
              </a:defRPr>
            </a:lvl8pPr>
            <a:lvl9pPr eaLnBrk="0" fontAlgn="base" hangingPunct="0">
              <a:spcBef>
                <a:spcPct val="0"/>
              </a:spcBef>
              <a:spcAft>
                <a:spcPct val="0"/>
              </a:spcAft>
              <a:tabLst>
                <a:tab pos="39544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954463" algn="l"/>
              </a:tabLst>
            </a:pPr>
            <a:r>
              <a:rPr kumimoji="0" 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Note:-</a:t>
            </a:r>
            <a:endParaRPr kumimoji="0" 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r>
              <a:rPr kumimoji="0" 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(Composite key class must implement </a:t>
            </a:r>
            <a:r>
              <a:rPr kumimoji="0" lang="en-US" sz="2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Serializable</a:t>
            </a:r>
            <a:r>
              <a:rPr kumimoji="0" 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r>
              <a:rPr kumimoji="0" lang="en-US" sz="2000" b="1" i="0" u="none" strike="noStrike" cap="none" normalizeH="0" baseline="0" dirty="0">
                <a:ln>
                  <a:noFill/>
                </a:ln>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Why the composite key class should implement </a:t>
            </a:r>
            <a:r>
              <a:rPr kumimoji="0" lang="en-US" sz="2000" b="1" i="0" u="none" strike="noStrike" cap="none" normalizeH="0" baseline="0" dirty="0" err="1">
                <a:ln>
                  <a:noFill/>
                </a:ln>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Serializable</a:t>
            </a:r>
            <a:r>
              <a:rPr kumimoji="0" lang="en-US" sz="2000" b="1" i="0" u="none" strike="noStrike" cap="none" normalizeH="0" baseline="0" dirty="0">
                <a:ln>
                  <a:noFill/>
                </a:ln>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sz="2000" b="1" i="0" u="none" strike="noStrike" cap="none" normalizeH="0" baseline="0" dirty="0">
              <a:ln>
                <a:noFill/>
              </a:ln>
              <a:solidFill>
                <a:srgbClr val="7030A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r>
              <a:rPr kumimoji="0" lang="en-US" sz="2000" b="0"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By implementing </a:t>
            </a:r>
            <a:r>
              <a:rPr kumimoji="0" lang="en-US" sz="2000" b="0" i="0" u="none" strike="noStrike" cap="none" normalizeH="0" baseline="0" dirty="0" err="1">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Serializable</a:t>
            </a:r>
            <a:r>
              <a:rPr kumimoji="0" lang="en-US" sz="2000" b="0"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 you ensure that instances of </a:t>
            </a:r>
            <a:r>
              <a:rPr kumimoji="0" lang="en-US" sz="2000" b="1" i="0" u="none" strike="noStrike" cap="none" normalizeH="0" baseline="0" dirty="0" err="1">
                <a:ln>
                  <a:noFill/>
                </a:ln>
                <a:solidFill>
                  <a:srgbClr val="0D0D0D"/>
                </a:solidFill>
                <a:effectLst/>
                <a:latin typeface="Arial Unicode MS" panose="020B0604020202020204" pitchFamily="34" charset="-128"/>
                <a:ea typeface="Calibri" panose="020F0502020204030204" pitchFamily="34" charset="0"/>
                <a:cs typeface="Calibri" panose="020F0502020204030204" pitchFamily="34" charset="0"/>
              </a:rPr>
              <a:t>CompositeKey</a:t>
            </a:r>
            <a:r>
              <a:rPr kumimoji="0" lang="en-US" sz="2000" b="0"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rPr>
              <a:t> can be serialized and used in scenarios where serialization is required, enhancing the flexibility and compatibility of your Hibernate-based application.</a:t>
            </a: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endParaRPr lang="en-US" sz="2000" dirty="0">
              <a:solidFill>
                <a:srgbClr val="0D0D0D"/>
              </a:solidFill>
              <a:latin typeface="Calibri" panose="020F0502020204030204" pitchFamily="34" charset="0"/>
              <a:cs typeface="Calibri" panose="020F0502020204030204" pitchFamily="34" charset="0"/>
            </a:endParaRPr>
          </a:p>
          <a:p>
            <a:r>
              <a:rPr lang="en-IN" sz="2000" dirty="0"/>
              <a:t>Implementing </a:t>
            </a:r>
            <a:r>
              <a:rPr lang="en-IN" sz="2000" dirty="0" err="1"/>
              <a:t>Serializable</a:t>
            </a:r>
            <a:r>
              <a:rPr lang="en-IN" sz="2000" dirty="0"/>
              <a:t> allows instances of the composite key class to be serialized, which is essential for various use cases, such as caching, distributed computing, or passing objects between different layers of an application.</a:t>
            </a: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endParaRPr kumimoji="0" 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764493733"/>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6036" y="668739"/>
            <a:ext cx="10740788" cy="4308872"/>
          </a:xfrm>
          <a:prstGeom prst="rect">
            <a:avLst/>
          </a:prstGeom>
        </p:spPr>
        <p:txBody>
          <a:bodyPr wrap="square">
            <a:spAutoFit/>
          </a:bodyPr>
          <a:lstStyle/>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@Entity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public class User implements </a:t>
            </a:r>
            <a:r>
              <a:rPr lang="en-IN" sz="2000"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Serializable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@Id</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private </a:t>
            </a:r>
            <a:r>
              <a:rPr lang="en-IN" sz="2000" kern="100" dirty="0" err="1">
                <a:latin typeface="Calibri" panose="020F0502020204030204" pitchFamily="34" charset="0"/>
                <a:ea typeface="Calibri" panose="020F0502020204030204" pitchFamily="34" charset="0"/>
                <a:cs typeface="Times New Roman" panose="02020603050405020304" pitchFamily="18" charset="0"/>
              </a:rPr>
              <a:t>int</a:t>
            </a:r>
            <a:r>
              <a:rPr lang="en-IN" sz="2000" kern="100" dirty="0">
                <a:latin typeface="Calibri" panose="020F0502020204030204" pitchFamily="34" charset="0"/>
                <a:ea typeface="Calibri" panose="020F0502020204030204" pitchFamily="34" charset="0"/>
                <a:cs typeface="Times New Roman" panose="02020603050405020304" pitchFamily="18" charset="0"/>
              </a:rPr>
              <a:t> id;            </a:t>
            </a:r>
            <a:r>
              <a:rPr lang="en-IN" sz="2000" kern="100" dirty="0">
                <a:highlight>
                  <a:srgbClr val="00FFFF"/>
                </a:highlight>
                <a:latin typeface="Calibri" panose="020F0502020204030204" pitchFamily="34" charset="0"/>
                <a:ea typeface="Calibri" panose="020F0502020204030204" pitchFamily="34" charset="0"/>
                <a:cs typeface="Times New Roman" panose="02020603050405020304" pitchFamily="18" charset="0"/>
              </a:rPr>
              <a:t>//No this class contains 2 PK’s</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@Id</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private String phone;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private String name;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private String password;</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There are 2 different way in which we can create composite key</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12904877"/>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8740" y="696036"/>
            <a:ext cx="10890914" cy="5369996"/>
          </a:xfrm>
          <a:prstGeom prst="rect">
            <a:avLst/>
          </a:prstGeom>
        </p:spPr>
        <p:txBody>
          <a:bodyPr wrap="square">
            <a:spAutoFit/>
          </a:bodyPr>
          <a:lstStyle/>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Note:-</a:t>
            </a: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1</a:t>
            </a:r>
            <a:r>
              <a:rPr lang="en-IN" kern="100" baseline="30000" dirty="0">
                <a:highlight>
                  <a:srgbClr val="FFFF00"/>
                </a:highlight>
                <a:latin typeface="Calibri" panose="020F0502020204030204" pitchFamily="34" charset="0"/>
                <a:ea typeface="Calibri" panose="020F0502020204030204" pitchFamily="34" charset="0"/>
                <a:cs typeface="Times New Roman" panose="02020603050405020304" pitchFamily="18" charset="0"/>
              </a:rPr>
              <a:t>st</a:t>
            </a:r>
            <a:r>
              <a:rPr lang="en-IN"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way:-</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We need to make the class which includes the composite key as Serializable</a:t>
            </a:r>
          </a:p>
          <a:p>
            <a:pPr>
              <a:lnSpc>
                <a:spcPct val="107000"/>
              </a:lnSpc>
              <a:spcAft>
                <a:spcPts val="800"/>
              </a:spcAft>
              <a:tabLst>
                <a:tab pos="3954145" algn="l"/>
              </a:tabLst>
            </a:pPr>
            <a:r>
              <a:rPr lang="en-US" sz="2400" kern="100" dirty="0">
                <a:latin typeface="Calibri" panose="020F0502020204030204" pitchFamily="34" charset="0"/>
                <a:ea typeface="Calibri" panose="020F0502020204030204" pitchFamily="34" charset="0"/>
                <a:cs typeface="Times New Roman" panose="02020603050405020304" pitchFamily="18" charset="0"/>
              </a:rPr>
              <a:t>The Composite Class must implement Serializable</a:t>
            </a:r>
          </a:p>
          <a:p>
            <a:pPr>
              <a:lnSpc>
                <a:spcPct val="107000"/>
              </a:lnSpc>
              <a:spcAft>
                <a:spcPts val="800"/>
              </a:spcAft>
              <a:tabLst>
                <a:tab pos="3954145" algn="l"/>
              </a:tabLst>
            </a:pPr>
            <a:r>
              <a:rPr lang="en-US" sz="2400" kern="100" dirty="0">
                <a:latin typeface="Calibri" panose="020F0502020204030204" pitchFamily="34" charset="0"/>
                <a:ea typeface="Calibri" panose="020F0502020204030204" pitchFamily="34" charset="0"/>
                <a:cs typeface="Times New Roman" panose="02020603050405020304" pitchFamily="18" charset="0"/>
              </a:rPr>
              <a:t>And 2 Primary keys in one class is not recommended</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The first way would violets the rule of POJO since the </a:t>
            </a:r>
            <a:r>
              <a:rPr lang="en-IN" kern="100" dirty="0" err="1">
                <a:latin typeface="Calibri" panose="020F0502020204030204" pitchFamily="34" charset="0"/>
                <a:ea typeface="Calibri" panose="020F0502020204030204" pitchFamily="34" charset="0"/>
                <a:cs typeface="Times New Roman" panose="02020603050405020304" pitchFamily="18" charset="0"/>
              </a:rPr>
              <a:t>pojo</a:t>
            </a:r>
            <a:r>
              <a:rPr lang="en-IN" kern="100" dirty="0">
                <a:latin typeface="Calibri" panose="020F0502020204030204" pitchFamily="34" charset="0"/>
                <a:ea typeface="Calibri" panose="020F0502020204030204" pitchFamily="34" charset="0"/>
                <a:cs typeface="Times New Roman" panose="02020603050405020304" pitchFamily="18" charset="0"/>
              </a:rPr>
              <a:t> class must not implement any interface.</a:t>
            </a: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But here it is implementing </a:t>
            </a:r>
            <a:r>
              <a:rPr lang="en-IN" kern="100" dirty="0" err="1">
                <a:latin typeface="Calibri" panose="020F0502020204030204" pitchFamily="34" charset="0"/>
                <a:ea typeface="Calibri" panose="020F0502020204030204" pitchFamily="34" charset="0"/>
                <a:cs typeface="Times New Roman" panose="02020603050405020304" pitchFamily="18" charset="0"/>
              </a:rPr>
              <a:t>Serializable</a:t>
            </a:r>
            <a:r>
              <a:rPr lang="en-IN" kern="100" dirty="0">
                <a:latin typeface="Calibri" panose="020F0502020204030204" pitchFamily="34" charset="0"/>
                <a:ea typeface="Calibri" panose="020F0502020204030204" pitchFamily="34" charset="0"/>
                <a:cs typeface="Times New Roman" panose="02020603050405020304" pitchFamily="18" charset="0"/>
              </a:rPr>
              <a:t> interface </a:t>
            </a: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2</a:t>
            </a:r>
            <a:r>
              <a:rPr lang="en-IN" kern="100" baseline="30000" dirty="0">
                <a:highlight>
                  <a:srgbClr val="FFFF00"/>
                </a:highlight>
                <a:latin typeface="Calibri" panose="020F0502020204030204" pitchFamily="34" charset="0"/>
                <a:ea typeface="Calibri" panose="020F0502020204030204" pitchFamily="34" charset="0"/>
                <a:cs typeface="Times New Roman" panose="02020603050405020304" pitchFamily="18" charset="0"/>
              </a:rPr>
              <a:t>nd</a:t>
            </a:r>
            <a:r>
              <a:rPr lang="en-IN"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way:-</a:t>
            </a: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Write one class(</a:t>
            </a:r>
            <a:r>
              <a:rPr lang="en-IN" kern="100" dirty="0" err="1">
                <a:latin typeface="Calibri" panose="020F0502020204030204" pitchFamily="34" charset="0"/>
                <a:ea typeface="Calibri" panose="020F0502020204030204" pitchFamily="34" charset="0"/>
                <a:cs typeface="Times New Roman" panose="02020603050405020304" pitchFamily="18" charset="0"/>
              </a:rPr>
              <a:t>MasterId</a:t>
            </a:r>
            <a:r>
              <a:rPr lang="en-IN" kern="100" dirty="0">
                <a:latin typeface="Calibri" panose="020F0502020204030204" pitchFamily="34" charset="0"/>
                <a:ea typeface="Calibri" panose="020F0502020204030204" pitchFamily="34" charset="0"/>
                <a:cs typeface="Times New Roman" panose="02020603050405020304" pitchFamily="18" charset="0"/>
              </a:rPr>
              <a:t>), there  have all the attribute of </a:t>
            </a:r>
            <a:r>
              <a:rPr lang="en-IN" kern="100" dirty="0" err="1">
                <a:latin typeface="Calibri" panose="020F0502020204030204" pitchFamily="34" charset="0"/>
                <a:ea typeface="Calibri" panose="020F0502020204030204" pitchFamily="34" charset="0"/>
                <a:cs typeface="Times New Roman" panose="02020603050405020304" pitchFamily="18" charset="0"/>
              </a:rPr>
              <a:t>MasterStudentInfo</a:t>
            </a:r>
            <a:r>
              <a:rPr lang="en-IN" kern="100" dirty="0">
                <a:latin typeface="Calibri" panose="020F0502020204030204" pitchFamily="34" charset="0"/>
                <a:ea typeface="Calibri" panose="020F0502020204030204" pitchFamily="34" charset="0"/>
                <a:cs typeface="Times New Roman" panose="02020603050405020304" pitchFamily="18" charset="0"/>
              </a:rPr>
              <a:t> class which are responsible to create composite key(</a:t>
            </a:r>
            <a:r>
              <a:rPr lang="en-IN" kern="100" dirty="0" err="1">
                <a:latin typeface="Calibri" panose="020F0502020204030204" pitchFamily="34" charset="0"/>
                <a:ea typeface="Calibri" panose="020F0502020204030204" pitchFamily="34" charset="0"/>
                <a:cs typeface="Times New Roman" panose="02020603050405020304" pitchFamily="18" charset="0"/>
              </a:rPr>
              <a:t>ie</a:t>
            </a:r>
            <a:r>
              <a:rPr lang="en-IN" kern="100" dirty="0">
                <a:latin typeface="Calibri" panose="020F0502020204030204" pitchFamily="34" charset="0"/>
                <a:ea typeface="Calibri" panose="020F0502020204030204" pitchFamily="34" charset="0"/>
                <a:cs typeface="Times New Roman" panose="02020603050405020304" pitchFamily="18" charset="0"/>
              </a:rPr>
              <a:t> email and phone)</a:t>
            </a: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Now the </a:t>
            </a:r>
            <a:r>
              <a:rPr lang="en-IN" kern="100" dirty="0" err="1">
                <a:latin typeface="Calibri" panose="020F0502020204030204" pitchFamily="34" charset="0"/>
                <a:ea typeface="Calibri" panose="020F0502020204030204" pitchFamily="34" charset="0"/>
                <a:cs typeface="Times New Roman" panose="02020603050405020304" pitchFamily="18" charset="0"/>
              </a:rPr>
              <a:t>MasterId</a:t>
            </a:r>
            <a:r>
              <a:rPr lang="en-IN" kern="100" dirty="0">
                <a:latin typeface="Calibri" panose="020F0502020204030204" pitchFamily="34" charset="0"/>
                <a:ea typeface="Calibri" panose="020F0502020204030204" pitchFamily="34" charset="0"/>
                <a:cs typeface="Times New Roman" panose="02020603050405020304" pitchFamily="18" charset="0"/>
              </a:rPr>
              <a:t> class will be embedded class it should implements </a:t>
            </a:r>
            <a:r>
              <a:rPr lang="en-IN" kern="100" dirty="0" err="1">
                <a:latin typeface="Calibri" panose="020F0502020204030204" pitchFamily="34" charset="0"/>
                <a:ea typeface="Calibri" panose="020F0502020204030204" pitchFamily="34" charset="0"/>
                <a:cs typeface="Times New Roman" panose="02020603050405020304" pitchFamily="18" charset="0"/>
              </a:rPr>
              <a:t>Serilaizable</a:t>
            </a:r>
            <a:r>
              <a:rPr lang="en-IN" kern="100" dirty="0">
                <a:latin typeface="Calibri" panose="020F0502020204030204" pitchFamily="34" charset="0"/>
                <a:ea typeface="Calibri" panose="020F0502020204030204" pitchFamily="34" charset="0"/>
                <a:cs typeface="Times New Roman" panose="02020603050405020304" pitchFamily="18" charset="0"/>
              </a:rPr>
              <a:t>.(Use @Embeddable here)</a:t>
            </a:r>
          </a:p>
          <a:p>
            <a:pPr>
              <a:lnSpc>
                <a:spcPct val="107000"/>
              </a:lnSpc>
              <a:spcAft>
                <a:spcPts val="800"/>
              </a:spcAft>
              <a:tabLst>
                <a:tab pos="3954145"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Embedde</a:t>
            </a:r>
            <a:r>
              <a:rPr lang="en-IN" kern="100" dirty="0">
                <a:latin typeface="Calibri" panose="020F0502020204030204" pitchFamily="34" charset="0"/>
                <a:ea typeface="Calibri" panose="020F0502020204030204" pitchFamily="34" charset="0"/>
                <a:cs typeface="Times New Roman" panose="02020603050405020304" pitchFamily="18" charset="0"/>
              </a:rPr>
              <a:t>d class means class is fixed or Embedded into another class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6418877"/>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6036" y="600502"/>
            <a:ext cx="10617958" cy="2478627"/>
          </a:xfrm>
          <a:prstGeom prst="rect">
            <a:avLst/>
          </a:prstGeom>
        </p:spPr>
        <p:txBody>
          <a:bodyPr wrap="square">
            <a:spAutoFit/>
          </a:bodyPr>
          <a:lstStyle/>
          <a:p>
            <a:pPr>
              <a:lnSpc>
                <a:spcPct val="107000"/>
              </a:lnSpc>
              <a:spcAft>
                <a:spcPts val="800"/>
              </a:spcAft>
              <a:tabLst>
                <a:tab pos="3954145" algn="l"/>
              </a:tabLst>
            </a:pPr>
            <a:r>
              <a:rPr lang="en-IN" sz="20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Points:--</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 The combination of more than one column to form a PK(Primary Key) is called as Composite Key.</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highlight>
                  <a:srgbClr val="00FFFF"/>
                </a:highlight>
                <a:latin typeface="Calibri" panose="020F0502020204030204" pitchFamily="34" charset="0"/>
                <a:ea typeface="Calibri" panose="020F0502020204030204" pitchFamily="34" charset="0"/>
                <a:cs typeface="Times New Roman" panose="02020603050405020304" pitchFamily="18" charset="0"/>
              </a:rPr>
              <a:t>Note:-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 If we combine more than one column to form a composite key the combination of those columns must be unique in every record of the table.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08929391"/>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eft Brace 1"/>
          <p:cNvSpPr/>
          <p:nvPr/>
        </p:nvSpPr>
        <p:spPr>
          <a:xfrm rot="16200000">
            <a:off x="2653181" y="3368012"/>
            <a:ext cx="650875" cy="1955165"/>
          </a:xfrm>
          <a:prstGeom prst="lef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 name="Left Brace 2"/>
          <p:cNvSpPr/>
          <p:nvPr/>
        </p:nvSpPr>
        <p:spPr>
          <a:xfrm>
            <a:off x="1280794" y="2539185"/>
            <a:ext cx="242570" cy="417830"/>
          </a:xfrm>
          <a:prstGeom prst="leftBrace">
            <a:avLst/>
          </a:prstGeom>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4" name="Rectangle 3"/>
          <p:cNvSpPr>
            <a:spLocks noChangeArrowheads="1"/>
          </p:cNvSpPr>
          <p:nvPr/>
        </p:nvSpPr>
        <p:spPr bwMode="auto">
          <a:xfrm>
            <a:off x="1523364" y="1752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954463" algn="l"/>
              </a:tabLst>
              <a:defRPr>
                <a:solidFill>
                  <a:schemeClr val="tx1"/>
                </a:solidFill>
                <a:latin typeface="Arial" panose="020B0604020202020204" pitchFamily="34" charset="0"/>
              </a:defRPr>
            </a:lvl1pPr>
            <a:lvl2pPr eaLnBrk="0" fontAlgn="base" hangingPunct="0">
              <a:spcBef>
                <a:spcPct val="0"/>
              </a:spcBef>
              <a:spcAft>
                <a:spcPct val="0"/>
              </a:spcAft>
              <a:tabLst>
                <a:tab pos="3954463" algn="l"/>
              </a:tabLst>
              <a:defRPr>
                <a:solidFill>
                  <a:schemeClr val="tx1"/>
                </a:solidFill>
                <a:latin typeface="Arial" panose="020B0604020202020204" pitchFamily="34" charset="0"/>
              </a:defRPr>
            </a:lvl2pPr>
            <a:lvl3pPr eaLnBrk="0" fontAlgn="base" hangingPunct="0">
              <a:spcBef>
                <a:spcPct val="0"/>
              </a:spcBef>
              <a:spcAft>
                <a:spcPct val="0"/>
              </a:spcAft>
              <a:tabLst>
                <a:tab pos="3954463" algn="l"/>
              </a:tabLst>
              <a:defRPr>
                <a:solidFill>
                  <a:schemeClr val="tx1"/>
                </a:solidFill>
                <a:latin typeface="Arial" panose="020B0604020202020204" pitchFamily="34" charset="0"/>
              </a:defRPr>
            </a:lvl3pPr>
            <a:lvl4pPr eaLnBrk="0" fontAlgn="base" hangingPunct="0">
              <a:spcBef>
                <a:spcPct val="0"/>
              </a:spcBef>
              <a:spcAft>
                <a:spcPct val="0"/>
              </a:spcAft>
              <a:tabLst>
                <a:tab pos="3954463" algn="l"/>
              </a:tabLst>
              <a:defRPr>
                <a:solidFill>
                  <a:schemeClr val="tx1"/>
                </a:solidFill>
                <a:latin typeface="Arial" panose="020B0604020202020204" pitchFamily="34" charset="0"/>
              </a:defRPr>
            </a:lvl4pPr>
            <a:lvl5pPr eaLnBrk="0" fontAlgn="base" hangingPunct="0">
              <a:spcBef>
                <a:spcPct val="0"/>
              </a:spcBef>
              <a:spcAft>
                <a:spcPct val="0"/>
              </a:spcAft>
              <a:tabLst>
                <a:tab pos="3954463" algn="l"/>
              </a:tabLst>
              <a:defRPr>
                <a:solidFill>
                  <a:schemeClr val="tx1"/>
                </a:solidFill>
                <a:latin typeface="Arial" panose="020B0604020202020204" pitchFamily="34" charset="0"/>
              </a:defRPr>
            </a:lvl5pPr>
            <a:lvl6pPr eaLnBrk="0" fontAlgn="base" hangingPunct="0">
              <a:spcBef>
                <a:spcPct val="0"/>
              </a:spcBef>
              <a:spcAft>
                <a:spcPct val="0"/>
              </a:spcAft>
              <a:tabLst>
                <a:tab pos="3954463" algn="l"/>
              </a:tabLst>
              <a:defRPr>
                <a:solidFill>
                  <a:schemeClr val="tx1"/>
                </a:solidFill>
                <a:latin typeface="Arial" panose="020B0604020202020204" pitchFamily="34" charset="0"/>
              </a:defRPr>
            </a:lvl6pPr>
            <a:lvl7pPr eaLnBrk="0" fontAlgn="base" hangingPunct="0">
              <a:spcBef>
                <a:spcPct val="0"/>
              </a:spcBef>
              <a:spcAft>
                <a:spcPct val="0"/>
              </a:spcAft>
              <a:tabLst>
                <a:tab pos="3954463" algn="l"/>
              </a:tabLst>
              <a:defRPr>
                <a:solidFill>
                  <a:schemeClr val="tx1"/>
                </a:solidFill>
                <a:latin typeface="Arial" panose="020B0604020202020204" pitchFamily="34" charset="0"/>
              </a:defRPr>
            </a:lvl7pPr>
            <a:lvl8pPr eaLnBrk="0" fontAlgn="base" hangingPunct="0">
              <a:spcBef>
                <a:spcPct val="0"/>
              </a:spcBef>
              <a:spcAft>
                <a:spcPct val="0"/>
              </a:spcAft>
              <a:tabLst>
                <a:tab pos="3954463" algn="l"/>
              </a:tabLst>
              <a:defRPr>
                <a:solidFill>
                  <a:schemeClr val="tx1"/>
                </a:solidFill>
                <a:latin typeface="Arial" panose="020B0604020202020204" pitchFamily="34" charset="0"/>
              </a:defRPr>
            </a:lvl8pPr>
            <a:lvl9pPr eaLnBrk="0" fontAlgn="base" hangingPunct="0">
              <a:spcBef>
                <a:spcPct val="0"/>
              </a:spcBef>
              <a:spcAft>
                <a:spcPct val="0"/>
              </a:spcAft>
              <a:tabLst>
                <a:tab pos="39544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954463" algn="l"/>
              </a:tabLst>
            </a:pPr>
            <a:r>
              <a:rPr kumimoji="0" 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below table represents the working of Composite Key</a:t>
            </a:r>
            <a:endParaRPr kumimoji="0" 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r>
              <a:rPr kumimoji="0" 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Composite Key</a:t>
            </a:r>
            <a:endParaRPr kumimoji="0" 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r>
              <a:rPr kumimoji="0" 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Email                     |    phone     |    name    |     password</a:t>
            </a:r>
            <a:endParaRPr kumimoji="0" 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a:spLocks noChangeArrowheads="1"/>
          </p:cNvSpPr>
          <p:nvPr/>
        </p:nvSpPr>
        <p:spPr bwMode="auto">
          <a:xfrm>
            <a:off x="1523364" y="295701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954463" algn="l"/>
              </a:tabLst>
              <a:defRPr>
                <a:solidFill>
                  <a:schemeClr val="tx1"/>
                </a:solidFill>
                <a:latin typeface="Arial" panose="020B0604020202020204" pitchFamily="34" charset="0"/>
              </a:defRPr>
            </a:lvl1pPr>
            <a:lvl2pPr eaLnBrk="0" fontAlgn="base" hangingPunct="0">
              <a:spcBef>
                <a:spcPct val="0"/>
              </a:spcBef>
              <a:spcAft>
                <a:spcPct val="0"/>
              </a:spcAft>
              <a:tabLst>
                <a:tab pos="3954463" algn="l"/>
              </a:tabLst>
              <a:defRPr>
                <a:solidFill>
                  <a:schemeClr val="tx1"/>
                </a:solidFill>
                <a:latin typeface="Arial" panose="020B0604020202020204" pitchFamily="34" charset="0"/>
              </a:defRPr>
            </a:lvl2pPr>
            <a:lvl3pPr eaLnBrk="0" fontAlgn="base" hangingPunct="0">
              <a:spcBef>
                <a:spcPct val="0"/>
              </a:spcBef>
              <a:spcAft>
                <a:spcPct val="0"/>
              </a:spcAft>
              <a:tabLst>
                <a:tab pos="3954463" algn="l"/>
              </a:tabLst>
              <a:defRPr>
                <a:solidFill>
                  <a:schemeClr val="tx1"/>
                </a:solidFill>
                <a:latin typeface="Arial" panose="020B0604020202020204" pitchFamily="34" charset="0"/>
              </a:defRPr>
            </a:lvl3pPr>
            <a:lvl4pPr eaLnBrk="0" fontAlgn="base" hangingPunct="0">
              <a:spcBef>
                <a:spcPct val="0"/>
              </a:spcBef>
              <a:spcAft>
                <a:spcPct val="0"/>
              </a:spcAft>
              <a:tabLst>
                <a:tab pos="3954463" algn="l"/>
              </a:tabLst>
              <a:defRPr>
                <a:solidFill>
                  <a:schemeClr val="tx1"/>
                </a:solidFill>
                <a:latin typeface="Arial" panose="020B0604020202020204" pitchFamily="34" charset="0"/>
              </a:defRPr>
            </a:lvl4pPr>
            <a:lvl5pPr eaLnBrk="0" fontAlgn="base" hangingPunct="0">
              <a:spcBef>
                <a:spcPct val="0"/>
              </a:spcBef>
              <a:spcAft>
                <a:spcPct val="0"/>
              </a:spcAft>
              <a:tabLst>
                <a:tab pos="3954463" algn="l"/>
              </a:tabLst>
              <a:defRPr>
                <a:solidFill>
                  <a:schemeClr val="tx1"/>
                </a:solidFill>
                <a:latin typeface="Arial" panose="020B0604020202020204" pitchFamily="34" charset="0"/>
              </a:defRPr>
            </a:lvl5pPr>
            <a:lvl6pPr eaLnBrk="0" fontAlgn="base" hangingPunct="0">
              <a:spcBef>
                <a:spcPct val="0"/>
              </a:spcBef>
              <a:spcAft>
                <a:spcPct val="0"/>
              </a:spcAft>
              <a:tabLst>
                <a:tab pos="3954463" algn="l"/>
              </a:tabLst>
              <a:defRPr>
                <a:solidFill>
                  <a:schemeClr val="tx1"/>
                </a:solidFill>
                <a:latin typeface="Arial" panose="020B0604020202020204" pitchFamily="34" charset="0"/>
              </a:defRPr>
            </a:lvl6pPr>
            <a:lvl7pPr eaLnBrk="0" fontAlgn="base" hangingPunct="0">
              <a:spcBef>
                <a:spcPct val="0"/>
              </a:spcBef>
              <a:spcAft>
                <a:spcPct val="0"/>
              </a:spcAft>
              <a:tabLst>
                <a:tab pos="3954463" algn="l"/>
              </a:tabLst>
              <a:defRPr>
                <a:solidFill>
                  <a:schemeClr val="tx1"/>
                </a:solidFill>
                <a:latin typeface="Arial" panose="020B0604020202020204" pitchFamily="34" charset="0"/>
              </a:defRPr>
            </a:lvl7pPr>
            <a:lvl8pPr eaLnBrk="0" fontAlgn="base" hangingPunct="0">
              <a:spcBef>
                <a:spcPct val="0"/>
              </a:spcBef>
              <a:spcAft>
                <a:spcPct val="0"/>
              </a:spcAft>
              <a:tabLst>
                <a:tab pos="3954463" algn="l"/>
              </a:tabLst>
              <a:defRPr>
                <a:solidFill>
                  <a:schemeClr val="tx1"/>
                </a:solidFill>
                <a:latin typeface="Arial" panose="020B0604020202020204" pitchFamily="34" charset="0"/>
              </a:defRPr>
            </a:lvl8pPr>
            <a:lvl9pPr eaLnBrk="0" fontAlgn="base" hangingPunct="0">
              <a:spcBef>
                <a:spcPct val="0"/>
              </a:spcBef>
              <a:spcAft>
                <a:spcPct val="0"/>
              </a:spcAft>
              <a:tabLst>
                <a:tab pos="39544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954463" algn="l"/>
              </a:tabLst>
            </a:pPr>
            <a:r>
              <a:rPr kumimoji="0" 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2"/>
              </a:rPr>
              <a:t>abc@gmail.com</a:t>
            </a:r>
            <a:r>
              <a:rPr kumimoji="0" 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888              ABC               abc123</a:t>
            </a:r>
            <a:endParaRPr kumimoji="0" 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r>
              <a:rPr kumimoji="0" 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2"/>
              </a:rPr>
              <a:t>abc@gmail.com</a:t>
            </a:r>
            <a:r>
              <a:rPr kumimoji="0" 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888               XYZ               xyz123</a:t>
            </a:r>
            <a:endParaRPr kumimoji="0" 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r>
              <a:rPr kumimoji="0" 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2"/>
              </a:rPr>
              <a:t>abc@gmail.com</a:t>
            </a:r>
            <a:r>
              <a:rPr kumimoji="0" 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777              XYZ                abc123</a:t>
            </a:r>
            <a:endParaRPr kumimoji="0" 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1523364" y="35984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954463" algn="l"/>
              </a:tabLst>
              <a:defRPr>
                <a:solidFill>
                  <a:schemeClr val="tx1"/>
                </a:solidFill>
                <a:latin typeface="Arial" panose="020B0604020202020204" pitchFamily="34" charset="0"/>
              </a:defRPr>
            </a:lvl1pPr>
            <a:lvl2pPr eaLnBrk="0" fontAlgn="base" hangingPunct="0">
              <a:spcBef>
                <a:spcPct val="0"/>
              </a:spcBef>
              <a:spcAft>
                <a:spcPct val="0"/>
              </a:spcAft>
              <a:tabLst>
                <a:tab pos="3954463" algn="l"/>
              </a:tabLst>
              <a:defRPr>
                <a:solidFill>
                  <a:schemeClr val="tx1"/>
                </a:solidFill>
                <a:latin typeface="Arial" panose="020B0604020202020204" pitchFamily="34" charset="0"/>
              </a:defRPr>
            </a:lvl2pPr>
            <a:lvl3pPr eaLnBrk="0" fontAlgn="base" hangingPunct="0">
              <a:spcBef>
                <a:spcPct val="0"/>
              </a:spcBef>
              <a:spcAft>
                <a:spcPct val="0"/>
              </a:spcAft>
              <a:tabLst>
                <a:tab pos="3954463" algn="l"/>
              </a:tabLst>
              <a:defRPr>
                <a:solidFill>
                  <a:schemeClr val="tx1"/>
                </a:solidFill>
                <a:latin typeface="Arial" panose="020B0604020202020204" pitchFamily="34" charset="0"/>
              </a:defRPr>
            </a:lvl3pPr>
            <a:lvl4pPr eaLnBrk="0" fontAlgn="base" hangingPunct="0">
              <a:spcBef>
                <a:spcPct val="0"/>
              </a:spcBef>
              <a:spcAft>
                <a:spcPct val="0"/>
              </a:spcAft>
              <a:tabLst>
                <a:tab pos="3954463" algn="l"/>
              </a:tabLst>
              <a:defRPr>
                <a:solidFill>
                  <a:schemeClr val="tx1"/>
                </a:solidFill>
                <a:latin typeface="Arial" panose="020B0604020202020204" pitchFamily="34" charset="0"/>
              </a:defRPr>
            </a:lvl4pPr>
            <a:lvl5pPr eaLnBrk="0" fontAlgn="base" hangingPunct="0">
              <a:spcBef>
                <a:spcPct val="0"/>
              </a:spcBef>
              <a:spcAft>
                <a:spcPct val="0"/>
              </a:spcAft>
              <a:tabLst>
                <a:tab pos="3954463" algn="l"/>
              </a:tabLst>
              <a:defRPr>
                <a:solidFill>
                  <a:schemeClr val="tx1"/>
                </a:solidFill>
                <a:latin typeface="Arial" panose="020B0604020202020204" pitchFamily="34" charset="0"/>
              </a:defRPr>
            </a:lvl5pPr>
            <a:lvl6pPr eaLnBrk="0" fontAlgn="base" hangingPunct="0">
              <a:spcBef>
                <a:spcPct val="0"/>
              </a:spcBef>
              <a:spcAft>
                <a:spcPct val="0"/>
              </a:spcAft>
              <a:tabLst>
                <a:tab pos="3954463" algn="l"/>
              </a:tabLst>
              <a:defRPr>
                <a:solidFill>
                  <a:schemeClr val="tx1"/>
                </a:solidFill>
                <a:latin typeface="Arial" panose="020B0604020202020204" pitchFamily="34" charset="0"/>
              </a:defRPr>
            </a:lvl6pPr>
            <a:lvl7pPr eaLnBrk="0" fontAlgn="base" hangingPunct="0">
              <a:spcBef>
                <a:spcPct val="0"/>
              </a:spcBef>
              <a:spcAft>
                <a:spcPct val="0"/>
              </a:spcAft>
              <a:tabLst>
                <a:tab pos="3954463" algn="l"/>
              </a:tabLst>
              <a:defRPr>
                <a:solidFill>
                  <a:schemeClr val="tx1"/>
                </a:solidFill>
                <a:latin typeface="Arial" panose="020B0604020202020204" pitchFamily="34" charset="0"/>
              </a:defRPr>
            </a:lvl7pPr>
            <a:lvl8pPr eaLnBrk="0" fontAlgn="base" hangingPunct="0">
              <a:spcBef>
                <a:spcPct val="0"/>
              </a:spcBef>
              <a:spcAft>
                <a:spcPct val="0"/>
              </a:spcAft>
              <a:tabLst>
                <a:tab pos="3954463" algn="l"/>
              </a:tabLst>
              <a:defRPr>
                <a:solidFill>
                  <a:schemeClr val="tx1"/>
                </a:solidFill>
                <a:latin typeface="Arial" panose="020B0604020202020204" pitchFamily="34" charset="0"/>
              </a:defRPr>
            </a:lvl8pPr>
            <a:lvl9pPr eaLnBrk="0" fontAlgn="base" hangingPunct="0">
              <a:spcBef>
                <a:spcPct val="0"/>
              </a:spcBef>
              <a:spcAft>
                <a:spcPct val="0"/>
              </a:spcAft>
              <a:tabLst>
                <a:tab pos="39544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954463" algn="l"/>
              </a:tabLst>
            </a:pPr>
            <a:r>
              <a:rPr kumimoji="0" 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3"/>
              </a:rPr>
              <a:t>pqr@gmail.com</a:t>
            </a:r>
            <a:r>
              <a:rPr kumimoji="0" 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777              ABC               xyz123</a:t>
            </a:r>
            <a:endParaRPr kumimoji="0" 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r>
              <a:rPr kumimoji="0" 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3"/>
              </a:rPr>
              <a:t>pqr@gmail.com</a:t>
            </a:r>
            <a:r>
              <a:rPr kumimoji="0" 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777              XYZ                abc123                </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p:cNvSpPr/>
          <p:nvPr/>
        </p:nvSpPr>
        <p:spPr>
          <a:xfrm>
            <a:off x="888461" y="4671074"/>
            <a:ext cx="4601131" cy="421654"/>
          </a:xfrm>
          <a:prstGeom prst="rect">
            <a:avLst/>
          </a:prstGeom>
        </p:spPr>
        <p:txBody>
          <a:bodyPr wrap="none">
            <a:spAutoFit/>
          </a:bodyPr>
          <a:lstStyle/>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These two combination should not repeat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16154159"/>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3330" y="416633"/>
            <a:ext cx="10959151" cy="5209311"/>
          </a:xfrm>
          <a:prstGeom prst="rect">
            <a:avLst/>
          </a:prstGeom>
        </p:spPr>
        <p:txBody>
          <a:bodyPr wrap="square">
            <a:spAutoFit/>
          </a:bodyPr>
          <a:lstStyle/>
          <a:p>
            <a:pPr>
              <a:lnSpc>
                <a:spcPct val="107000"/>
              </a:lnSpc>
              <a:spcAft>
                <a:spcPts val="800"/>
              </a:spcAft>
              <a:tabLst>
                <a:tab pos="3954145" algn="l"/>
              </a:tabLst>
            </a:pP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b="1" kern="100" dirty="0">
                <a:solidFill>
                  <a:srgbClr val="7030A0"/>
                </a:solidFill>
                <a:latin typeface="Calibri" panose="020F0502020204030204" pitchFamily="34" charset="0"/>
                <a:ea typeface="Calibri" panose="020F0502020204030204" pitchFamily="34" charset="0"/>
                <a:cs typeface="Times New Roman" panose="02020603050405020304" pitchFamily="18" charset="0"/>
              </a:rPr>
              <a:t>Points:                                       </a:t>
            </a: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@Embeddable</a:t>
            </a:r>
          </a:p>
          <a:p>
            <a:pPr algn="ctr">
              <a:lnSpc>
                <a:spcPct val="107000"/>
              </a:lnSpc>
              <a:spcAft>
                <a:spcPts val="800"/>
              </a:spcAft>
              <a:tabLst>
                <a:tab pos="3954145" algn="l"/>
              </a:tabLst>
            </a:pP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-It is a class level annotation belongs to JPA and present in </a:t>
            </a:r>
            <a:r>
              <a:rPr lang="en-IN" kern="100" dirty="0" err="1">
                <a:latin typeface="Calibri" panose="020F0502020204030204" pitchFamily="34" charset="0"/>
                <a:ea typeface="Calibri" panose="020F0502020204030204" pitchFamily="34" charset="0"/>
                <a:cs typeface="Times New Roman" panose="02020603050405020304" pitchFamily="18" charset="0"/>
              </a:rPr>
              <a:t>javax.pesistence</a:t>
            </a:r>
            <a:r>
              <a:rPr lang="en-IN" kern="100" dirty="0">
                <a:latin typeface="Calibri" panose="020F0502020204030204" pitchFamily="34" charset="0"/>
                <a:ea typeface="Calibri" panose="020F0502020204030204" pitchFamily="34" charset="0"/>
                <a:cs typeface="Times New Roman" panose="02020603050405020304" pitchFamily="18" charset="0"/>
              </a:rPr>
              <a:t> package.</a:t>
            </a:r>
          </a:p>
          <a:p>
            <a:pPr>
              <a:lnSpc>
                <a:spcPct val="107000"/>
              </a:lnSpc>
              <a:spcAft>
                <a:spcPts val="800"/>
              </a:spcAft>
              <a:tabLst>
                <a:tab pos="3954145" algn="l"/>
              </a:tabLst>
            </a:pPr>
            <a:r>
              <a:rPr lang="en-US" dirty="0">
                <a:latin typeface="Arial Unicode MS" panose="020B0604020202020204" pitchFamily="34" charset="-128"/>
              </a:rPr>
              <a:t>@Embeddable</a:t>
            </a:r>
            <a:r>
              <a:rPr lang="en-US" dirty="0"/>
              <a:t> annotation is used to indicate that a class can be embedded(fit) within an entity</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-It is used to mark the class as Embeddable class.</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-An Embeddable class will have all the fields which are responsible for the creation of Composite Key.</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-An embeddable class must implements </a:t>
            </a:r>
            <a:r>
              <a:rPr lang="en-IN" kern="100" dirty="0" err="1">
                <a:latin typeface="Calibri" panose="020F0502020204030204" pitchFamily="34" charset="0"/>
                <a:ea typeface="Calibri" panose="020F0502020204030204" pitchFamily="34" charset="0"/>
                <a:cs typeface="Times New Roman" panose="02020603050405020304" pitchFamily="18" charset="0"/>
              </a:rPr>
              <a:t>java.io.Serializable</a:t>
            </a:r>
            <a:r>
              <a:rPr lang="en-IN" kern="100" dirty="0">
                <a:latin typeface="Calibri" panose="020F0502020204030204" pitchFamily="34" charset="0"/>
                <a:ea typeface="Calibri" panose="020F0502020204030204" pitchFamily="34" charset="0"/>
                <a:cs typeface="Times New Roman" panose="02020603050405020304" pitchFamily="18" charset="0"/>
              </a:rPr>
              <a:t> interface.</a:t>
            </a:r>
          </a:p>
          <a:p>
            <a:pPr>
              <a:lnSpc>
                <a:spcPct val="107000"/>
              </a:lnSpc>
              <a:spcAft>
                <a:spcPts val="800"/>
              </a:spcAft>
              <a:tabLst>
                <a:tab pos="3954145" algn="l"/>
              </a:tabLst>
            </a:pPr>
            <a:r>
              <a:rPr lang="en-IN" sz="1600" kern="100" dirty="0">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3954145" algn="l"/>
              </a:tabLst>
            </a:pP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a:t>
            </a:r>
            <a:r>
              <a:rPr lang="en-IN" sz="2400"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EmbeddedId</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-It is an annotation belongs to JPA and present in </a:t>
            </a:r>
            <a:r>
              <a:rPr lang="en-IN" sz="2000" kern="100" dirty="0" err="1">
                <a:latin typeface="Calibri" panose="020F0502020204030204" pitchFamily="34" charset="0"/>
                <a:ea typeface="Calibri" panose="020F0502020204030204" pitchFamily="34" charset="0"/>
                <a:cs typeface="Times New Roman" panose="02020603050405020304" pitchFamily="18" charset="0"/>
              </a:rPr>
              <a:t>javax.persistence</a:t>
            </a:r>
            <a:r>
              <a:rPr lang="en-IN" sz="2000" kern="100" dirty="0">
                <a:latin typeface="Calibri" panose="020F0502020204030204" pitchFamily="34" charset="0"/>
                <a:ea typeface="Calibri" panose="020F0502020204030204" pitchFamily="34" charset="0"/>
                <a:cs typeface="Times New Roman" panose="02020603050405020304" pitchFamily="18" charset="0"/>
              </a:rPr>
              <a:t> package.</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-This annotation is used to mark the filed as Embedded id(Composite Key)</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-The field which is annotated with @Embeddable must be of </a:t>
            </a:r>
            <a:r>
              <a:rPr lang="en-IN" sz="2000"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Serializable</a:t>
            </a:r>
            <a:r>
              <a:rPr lang="en-IN" sz="20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type</a:t>
            </a:r>
            <a:r>
              <a:rPr lang="en-IN" sz="2000" kern="100" dirty="0">
                <a:latin typeface="Calibri" panose="020F0502020204030204" pitchFamily="34" charset="0"/>
                <a:ea typeface="Calibri" panose="020F0502020204030204" pitchFamily="34" charset="0"/>
                <a:cs typeface="Times New Roman" panose="02020603050405020304" pitchFamily="18" charset="0"/>
              </a:rPr>
              <a:t> else we will get exception.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1"/>
          <p:cNvSpPr>
            <a:spLocks noChangeArrowheads="1"/>
          </p:cNvSpPr>
          <p:nvPr/>
        </p:nvSpPr>
        <p:spPr bwMode="auto">
          <a:xfrm>
            <a:off x="723330" y="1858355"/>
            <a:ext cx="25039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8485134"/>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arn(inVertical)">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arn(inVertical)">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arn(inVertical)">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arn(inVertical)">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barn(inVertical)">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barn(inVertical)">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barn(inVertical)">
                                      <p:cBhvr>
                                        <p:cTn id="42" dur="500"/>
                                        <p:tgtEl>
                                          <p:spTgt spid="2">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barn(inVertical)">
                                      <p:cBhvr>
                                        <p:cTn id="47" dur="500"/>
                                        <p:tgtEl>
                                          <p:spTgt spid="2">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11" end="11"/>
                                            </p:txEl>
                                          </p:spTgt>
                                        </p:tgtEl>
                                        <p:attrNameLst>
                                          <p:attrName>style.visibility</p:attrName>
                                        </p:attrNameLst>
                                      </p:cBhvr>
                                      <p:to>
                                        <p:strVal val="visible"/>
                                      </p:to>
                                    </p:set>
                                    <p:animEffect transition="in" filter="barn(inVertical)">
                                      <p:cBhvr>
                                        <p:cTn id="52" dur="500"/>
                                        <p:tgtEl>
                                          <p:spTgt spid="2">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2" end="12"/>
                                            </p:txEl>
                                          </p:spTgt>
                                        </p:tgtEl>
                                        <p:attrNameLst>
                                          <p:attrName>style.visibility</p:attrName>
                                        </p:attrNameLst>
                                      </p:cBhvr>
                                      <p:to>
                                        <p:strVal val="visible"/>
                                      </p:to>
                                    </p:set>
                                    <p:animEffect transition="in" filter="barn(inVertical)">
                                      <p:cBhvr>
                                        <p:cTn id="57"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B98304-5F2E-3285-DBEE-B657638334BB}"/>
              </a:ext>
            </a:extLst>
          </p:cNvPr>
          <p:cNvSpPr txBox="1"/>
          <p:nvPr/>
        </p:nvSpPr>
        <p:spPr>
          <a:xfrm>
            <a:off x="662577" y="467428"/>
            <a:ext cx="10624590" cy="4957832"/>
          </a:xfrm>
          <a:prstGeom prst="rect">
            <a:avLst/>
          </a:prstGeom>
          <a:noFill/>
        </p:spPr>
        <p:txBody>
          <a:bodyPr wrap="square">
            <a:spAutoFit/>
          </a:bodyPr>
          <a:lstStyle/>
          <a:p>
            <a:pPr>
              <a:lnSpc>
                <a:spcPct val="107000"/>
              </a:lnSpc>
              <a:spcAft>
                <a:spcPts val="800"/>
              </a:spcAft>
              <a:tabLst>
                <a:tab pos="3954145" algn="l"/>
              </a:tabLst>
            </a:pPr>
            <a:r>
              <a:rPr lang="en-IN" sz="1800" kern="100" dirty="0">
                <a:latin typeface="Calibri" panose="020F0502020204030204" pitchFamily="34" charset="0"/>
                <a:ea typeface="Calibri" panose="020F0502020204030204" pitchFamily="34" charset="0"/>
                <a:cs typeface="Times New Roman" panose="02020603050405020304" pitchFamily="18" charset="0"/>
              </a:rPr>
              <a:t>If I place an order the application should assign the Current virtual machine date and time and it should assign the value to a field(</a:t>
            </a:r>
            <a:r>
              <a:rPr lang="en-IN" sz="1800" kern="100" dirty="0" err="1">
                <a:latin typeface="Calibri" panose="020F0502020204030204" pitchFamily="34" charset="0"/>
                <a:ea typeface="Calibri" panose="020F0502020204030204" pitchFamily="34" charset="0"/>
                <a:cs typeface="Times New Roman" panose="02020603050405020304" pitchFamily="18" charset="0"/>
              </a:rPr>
              <a:t>ie</a:t>
            </a:r>
            <a:r>
              <a:rPr lang="en-IN" sz="1800" kern="100" dirty="0">
                <a:latin typeface="Calibri" panose="020F0502020204030204" pitchFamily="34" charset="0"/>
                <a:ea typeface="Calibri" panose="020F0502020204030204" pitchFamily="34" charset="0"/>
                <a:cs typeface="Times New Roman" panose="02020603050405020304" pitchFamily="18" charset="0"/>
              </a:rPr>
              <a:t> ordered time)</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*The value will be assigned for Delivery time whenever we update the </a:t>
            </a:r>
            <a:r>
              <a:rPr lang="en-IN" kern="100" dirty="0" err="1">
                <a:latin typeface="Calibri" panose="020F0502020204030204" pitchFamily="34" charset="0"/>
                <a:ea typeface="Calibri" panose="020F0502020204030204" pitchFamily="34" charset="0"/>
                <a:cs typeface="Times New Roman" panose="02020603050405020304" pitchFamily="18" charset="0"/>
              </a:rPr>
              <a:t>oder</a:t>
            </a:r>
            <a:r>
              <a:rPr lang="en-IN" kern="100" dirty="0">
                <a:latin typeface="Calibri" panose="020F0502020204030204" pitchFamily="34" charset="0"/>
                <a:ea typeface="Calibri" panose="020F0502020204030204" pitchFamily="34" charset="0"/>
                <a:cs typeface="Times New Roman" panose="02020603050405020304" pitchFamily="18" charset="0"/>
              </a:rPr>
              <a:t>.(</a:t>
            </a:r>
            <a:r>
              <a:rPr lang="en-IN" kern="100" dirty="0" err="1">
                <a:latin typeface="Calibri" panose="020F0502020204030204" pitchFamily="34" charset="0"/>
                <a:ea typeface="Calibri" panose="020F0502020204030204" pitchFamily="34" charset="0"/>
                <a:cs typeface="Times New Roman" panose="02020603050405020304" pitchFamily="18" charset="0"/>
              </a:rPr>
              <a:t>ie</a:t>
            </a:r>
            <a:r>
              <a:rPr lang="en-IN" kern="100" dirty="0">
                <a:latin typeface="Calibri" panose="020F0502020204030204" pitchFamily="34" charset="0"/>
                <a:ea typeface="Calibri" panose="020F0502020204030204" pitchFamily="34" charset="0"/>
                <a:cs typeface="Times New Roman" panose="02020603050405020304" pitchFamily="18" charset="0"/>
              </a:rPr>
              <a:t> multiple time)</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1800" kern="100" dirty="0">
                <a:latin typeface="Calibri" panose="020F0502020204030204" pitchFamily="34" charset="0"/>
                <a:ea typeface="Calibri" panose="020F0502020204030204" pitchFamily="34" charset="0"/>
                <a:cs typeface="Times New Roman" panose="02020603050405020304" pitchFamily="18" charset="0"/>
              </a:rPr>
              <a:t>*</a:t>
            </a:r>
            <a:r>
              <a:rPr lang="en-IN" sz="1800" kern="100" dirty="0" err="1">
                <a:latin typeface="Calibri" panose="020F0502020204030204" pitchFamily="34" charset="0"/>
                <a:ea typeface="Calibri" panose="020F0502020204030204" pitchFamily="34" charset="0"/>
                <a:cs typeface="Times New Roman" panose="02020603050405020304" pitchFamily="18" charset="0"/>
              </a:rPr>
              <a:t>LocalDateTime</a:t>
            </a:r>
            <a:r>
              <a:rPr lang="en-IN" sz="1800" kern="100" dirty="0">
                <a:latin typeface="Calibri" panose="020F0502020204030204" pitchFamily="34" charset="0"/>
                <a:ea typeface="Calibri" panose="020F0502020204030204" pitchFamily="34" charset="0"/>
                <a:cs typeface="Times New Roman" panose="02020603050405020304" pitchFamily="18" charset="0"/>
              </a:rPr>
              <a:t> is the Class present in </a:t>
            </a:r>
            <a:r>
              <a:rPr lang="en-IN" sz="1800" kern="100" dirty="0" err="1">
                <a:latin typeface="Calibri" panose="020F0502020204030204" pitchFamily="34" charset="0"/>
                <a:ea typeface="Calibri" panose="020F0502020204030204" pitchFamily="34" charset="0"/>
                <a:cs typeface="Times New Roman" panose="02020603050405020304" pitchFamily="18" charset="0"/>
              </a:rPr>
              <a:t>java.time</a:t>
            </a:r>
            <a:r>
              <a:rPr lang="en-IN" sz="1800" kern="100" dirty="0">
                <a:latin typeface="Calibri" panose="020F0502020204030204" pitchFamily="34" charset="0"/>
                <a:ea typeface="Calibri" panose="020F0502020204030204" pitchFamily="34" charset="0"/>
                <a:cs typeface="Times New Roman" panose="02020603050405020304" pitchFamily="18" charset="0"/>
              </a:rPr>
              <a:t> package.</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-It represents a date and time without time zone component. </a:t>
            </a:r>
          </a:p>
          <a:p>
            <a:pPr>
              <a:lnSpc>
                <a:spcPct val="107000"/>
              </a:lnSpc>
              <a:spcAft>
                <a:spcPts val="800"/>
              </a:spcAft>
              <a:tabLst>
                <a:tab pos="3954145" algn="l"/>
              </a:tabLst>
            </a:pPr>
            <a:r>
              <a:rPr lang="en-IN" sz="1800" kern="100" dirty="0">
                <a:latin typeface="Calibri" panose="020F0502020204030204" pitchFamily="34" charset="0"/>
                <a:ea typeface="Calibri" panose="020F0502020204030204" pitchFamily="34" charset="0"/>
                <a:cs typeface="Times New Roman" panose="02020603050405020304" pitchFamily="18" charset="0"/>
              </a:rPr>
              <a:t>*It is imm</a:t>
            </a:r>
            <a:r>
              <a:rPr lang="en-IN" kern="100" dirty="0">
                <a:latin typeface="Calibri" panose="020F0502020204030204" pitchFamily="34" charset="0"/>
                <a:ea typeface="Calibri" panose="020F0502020204030204" pitchFamily="34" charset="0"/>
                <a:cs typeface="Times New Roman" panose="02020603050405020304" pitchFamily="18" charset="0"/>
              </a:rPr>
              <a:t>utable class and thread safe.</a:t>
            </a:r>
          </a:p>
          <a:p>
            <a:pPr>
              <a:lnSpc>
                <a:spcPct val="107000"/>
              </a:lnSpc>
              <a:spcAft>
                <a:spcPts val="800"/>
              </a:spcAft>
              <a:tabLst>
                <a:tab pos="3954145" algn="l"/>
              </a:tabLst>
            </a:pPr>
            <a:r>
              <a:rPr lang="en-IN" sz="1800" kern="100" dirty="0" err="1">
                <a:latin typeface="Calibri" panose="020F0502020204030204" pitchFamily="34" charset="0"/>
                <a:ea typeface="Calibri" panose="020F0502020204030204" pitchFamily="34" charset="0"/>
                <a:cs typeface="Times New Roman" panose="02020603050405020304" pitchFamily="18" charset="0"/>
              </a:rPr>
              <a:t>LocaDateTime</a:t>
            </a:r>
            <a:r>
              <a:rPr lang="en-IN" sz="1800" kern="100" dirty="0">
                <a:latin typeface="Calibri" panose="020F0502020204030204" pitchFamily="34" charset="0"/>
                <a:ea typeface="Calibri" panose="020F0502020204030204" pitchFamily="34" charset="0"/>
                <a:cs typeface="Times New Roman" panose="02020603050405020304" pitchFamily="18" charset="0"/>
              </a:rPr>
              <a:t> instances are created b</a:t>
            </a:r>
            <a:r>
              <a:rPr lang="en-IN" kern="100" dirty="0">
                <a:latin typeface="Calibri" panose="020F0502020204030204" pitchFamily="34" charset="0"/>
                <a:ea typeface="Calibri" panose="020F0502020204030204" pitchFamily="34" charset="0"/>
                <a:cs typeface="Times New Roman" panose="02020603050405020304" pitchFamily="18" charset="0"/>
              </a:rPr>
              <a:t>y factory or helper methods Including </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now()----It is a static  method which is used to retrieve current date and time</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Of()---It is a static method which is used to create the instance date and time classes by specifying specific values for </a:t>
            </a:r>
            <a:r>
              <a:rPr lang="en-IN" kern="100" dirty="0" err="1">
                <a:latin typeface="Calibri" panose="020F0502020204030204" pitchFamily="34" charset="0"/>
                <a:ea typeface="Calibri" panose="020F0502020204030204" pitchFamily="34" charset="0"/>
                <a:cs typeface="Times New Roman" panose="02020603050405020304" pitchFamily="18" charset="0"/>
              </a:rPr>
              <a:t>year,month,day,hour,minute,second</a:t>
            </a:r>
            <a:r>
              <a:rPr lang="en-IN" kern="100" dirty="0">
                <a:latin typeface="Calibri" panose="020F0502020204030204" pitchFamily="34" charset="0"/>
                <a:ea typeface="Calibri" panose="020F0502020204030204" pitchFamily="34" charset="0"/>
                <a:cs typeface="Times New Roman" panose="02020603050405020304" pitchFamily="18" charset="0"/>
              </a:rPr>
              <a:t> and nano second.</a:t>
            </a:r>
          </a:p>
          <a:p>
            <a:pPr>
              <a:lnSpc>
                <a:spcPct val="107000"/>
              </a:lnSpc>
              <a:spcAft>
                <a:spcPts val="800"/>
              </a:spcAft>
              <a:tabLst>
                <a:tab pos="3954145" algn="l"/>
              </a:tabLs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8">
            <a:extLst>
              <a:ext uri="{FF2B5EF4-FFF2-40B4-BE49-F238E27FC236}">
                <a16:creationId xmlns:a16="http://schemas.microsoft.com/office/drawing/2014/main" id="{EBA89E3D-F6D6-C71C-49E8-15C7E1DFD21B}"/>
              </a:ext>
            </a:extLst>
          </p:cNvPr>
          <p:cNvSpPr>
            <a:spLocks noChangeArrowheads="1"/>
          </p:cNvSpPr>
          <p:nvPr/>
        </p:nvSpPr>
        <p:spPr bwMode="auto">
          <a:xfrm>
            <a:off x="662577" y="4271098"/>
            <a:ext cx="1232592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Comparison with Other Types</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Arial" panose="020B0604020202020204" pitchFamily="34" charset="0"/>
              </a:rPr>
              <a:t>LocalDateTime</a:t>
            </a:r>
            <a:r>
              <a:rPr kumimoji="0" lang="en-US" altLang="en-US" b="1" i="0" u="none" strike="noStrike" cap="none" normalizeH="0" baseline="0" dirty="0">
                <a:ln>
                  <a:noFill/>
                </a:ln>
                <a:solidFill>
                  <a:schemeClr val="tx1"/>
                </a:solidFill>
                <a:effectLst/>
                <a:latin typeface="Arial" panose="020B0604020202020204" pitchFamily="34" charset="0"/>
              </a:rPr>
              <a:t> vs </a:t>
            </a:r>
            <a:r>
              <a:rPr kumimoji="0" lang="en-US" altLang="en-US" b="1" i="0" u="none" strike="noStrike" cap="none" normalizeH="0" baseline="0" dirty="0" err="1">
                <a:ln>
                  <a:noFill/>
                </a:ln>
                <a:solidFill>
                  <a:schemeClr val="tx1"/>
                </a:solidFill>
                <a:effectLst/>
                <a:latin typeface="Arial" panose="020B0604020202020204" pitchFamily="34" charset="0"/>
              </a:rPr>
              <a:t>LocalDate</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Unicode MS"/>
              </a:rPr>
              <a:t>LocalDateTime</a:t>
            </a:r>
            <a:r>
              <a:rPr kumimoji="0" lang="en-US" altLang="en-US" b="0" i="0" u="none" strike="noStrike" cap="none" normalizeH="0" baseline="0" dirty="0">
                <a:ln>
                  <a:noFill/>
                </a:ln>
                <a:solidFill>
                  <a:schemeClr val="tx1"/>
                </a:solidFill>
                <a:effectLst/>
              </a:rPr>
              <a:t> includes time components (hour, minute, second), </a:t>
            </a:r>
          </a:p>
          <a:p>
            <a:pPr marL="0" marR="0" lvl="0" indent="0" algn="l" defTabSz="914400" rtl="0" eaLnBrk="0" fontAlgn="base" latinLnBrk="0" hangingPunct="0">
              <a:lnSpc>
                <a:spcPct val="100000"/>
              </a:lnSpc>
              <a:spcBef>
                <a:spcPct val="0"/>
              </a:spcBef>
              <a:spcAft>
                <a:spcPct val="0"/>
              </a:spcAft>
              <a:buClrTx/>
              <a:buSzTx/>
              <a:tabLst/>
            </a:pPr>
            <a:r>
              <a:rPr lang="en-US" altLang="en-US" dirty="0"/>
              <a:t>       </a:t>
            </a:r>
            <a:r>
              <a:rPr kumimoji="0" lang="en-US" altLang="en-US" b="0" i="0" u="none" strike="noStrike" cap="none" normalizeH="0" baseline="0" dirty="0">
                <a:ln>
                  <a:noFill/>
                </a:ln>
                <a:solidFill>
                  <a:schemeClr val="tx1"/>
                </a:solidFill>
                <a:effectLst/>
              </a:rPr>
              <a:t>while </a:t>
            </a:r>
            <a:r>
              <a:rPr kumimoji="0" lang="en-US" altLang="en-US" b="0" i="0" u="none" strike="noStrike" cap="none" normalizeH="0" baseline="0" dirty="0" err="1">
                <a:ln>
                  <a:noFill/>
                </a:ln>
                <a:solidFill>
                  <a:schemeClr val="tx1"/>
                </a:solidFill>
                <a:effectLst/>
                <a:latin typeface="Arial Unicode MS"/>
              </a:rPr>
              <a:t>LocalDate</a:t>
            </a:r>
            <a:r>
              <a:rPr kumimoji="0" lang="en-US" altLang="en-US" b="0" i="0" u="none" strike="noStrike" cap="none" normalizeH="0" baseline="0" dirty="0">
                <a:ln>
                  <a:noFill/>
                </a:ln>
                <a:solidFill>
                  <a:schemeClr val="tx1"/>
                </a:solidFill>
                <a:effectLst/>
              </a:rPr>
              <a:t> represents a date without time.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Arial" panose="020B0604020202020204" pitchFamily="34" charset="0"/>
              </a:rPr>
              <a:t>LocalDateTime</a:t>
            </a:r>
            <a:r>
              <a:rPr kumimoji="0" lang="en-US" altLang="en-US" b="1" i="0" u="none" strike="noStrike" cap="none" normalizeH="0" baseline="0" dirty="0">
                <a:ln>
                  <a:noFill/>
                </a:ln>
                <a:solidFill>
                  <a:schemeClr val="tx1"/>
                </a:solidFill>
                <a:effectLst/>
                <a:latin typeface="Arial" panose="020B0604020202020204" pitchFamily="34" charset="0"/>
              </a:rPr>
              <a:t> vs </a:t>
            </a:r>
            <a:r>
              <a:rPr kumimoji="0" lang="en-US" altLang="en-US" b="1" i="0" u="none" strike="noStrike" cap="none" normalizeH="0" baseline="0" dirty="0" err="1">
                <a:ln>
                  <a:noFill/>
                </a:ln>
                <a:solidFill>
                  <a:schemeClr val="tx1"/>
                </a:solidFill>
                <a:effectLst/>
                <a:latin typeface="Arial" panose="020B0604020202020204" pitchFamily="34" charset="0"/>
              </a:rPr>
              <a:t>ZonedDateTime</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Unicode MS"/>
              </a:rPr>
              <a:t>ZonedDateTime</a:t>
            </a:r>
            <a:r>
              <a:rPr kumimoji="0" lang="en-US" altLang="en-US" b="0" i="0" u="none" strike="noStrike" cap="none" normalizeH="0" baseline="0" dirty="0">
                <a:ln>
                  <a:noFill/>
                </a:ln>
                <a:solidFill>
                  <a:schemeClr val="tx1"/>
                </a:solidFill>
                <a:effectLst/>
              </a:rPr>
              <a:t> includes a time zone, </a:t>
            </a:r>
          </a:p>
          <a:p>
            <a:pPr marL="0" marR="0" lvl="0" indent="0" algn="l" defTabSz="914400" rtl="0" eaLnBrk="0" fontAlgn="base" latinLnBrk="0" hangingPunct="0">
              <a:lnSpc>
                <a:spcPct val="100000"/>
              </a:lnSpc>
              <a:spcBef>
                <a:spcPct val="0"/>
              </a:spcBef>
              <a:spcAft>
                <a:spcPct val="0"/>
              </a:spcAft>
              <a:buClrTx/>
              <a:buSzTx/>
              <a:tabLst/>
            </a:pPr>
            <a:r>
              <a:rPr lang="en-US" altLang="en-US" dirty="0"/>
              <a:t>        </a:t>
            </a:r>
            <a:r>
              <a:rPr kumimoji="0" lang="en-US" altLang="en-US" b="0" i="0" u="none" strike="noStrike" cap="none" normalizeH="0" baseline="0" dirty="0">
                <a:ln>
                  <a:noFill/>
                </a:ln>
                <a:solidFill>
                  <a:schemeClr val="tx1"/>
                </a:solidFill>
                <a:effectLst/>
              </a:rPr>
              <a:t>making it suitable for handling dates and times across different time zones.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4159566"/>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1570" y="668739"/>
            <a:ext cx="10645253" cy="6102376"/>
          </a:xfrm>
          <a:prstGeom prst="rect">
            <a:avLst/>
          </a:prstGeom>
        </p:spPr>
        <p:txBody>
          <a:bodyPr wrap="square">
            <a:spAutoFit/>
          </a:bodyPr>
          <a:lstStyle/>
          <a:p>
            <a:pPr>
              <a:lnSpc>
                <a:spcPct val="107000"/>
              </a:lnSpc>
              <a:spcAft>
                <a:spcPts val="800"/>
              </a:spcAft>
              <a:tabLst>
                <a:tab pos="3954145" algn="l"/>
              </a:tabLst>
            </a:pPr>
            <a:r>
              <a:rPr lang="en-IN" sz="2000"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Demo:-</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Class User implements </a:t>
            </a:r>
            <a:r>
              <a:rPr lang="en-IN" sz="2000" kern="100" dirty="0" err="1">
                <a:latin typeface="Calibri" panose="020F0502020204030204" pitchFamily="34" charset="0"/>
                <a:ea typeface="Calibri" panose="020F0502020204030204" pitchFamily="34" charset="0"/>
                <a:cs typeface="Times New Roman" panose="02020603050405020304" pitchFamily="18" charset="0"/>
              </a:rPr>
              <a:t>Serializable</a:t>
            </a:r>
            <a:r>
              <a:rPr lang="en-IN" sz="2000"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-name</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@Id </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-phone                </a:t>
            </a:r>
            <a:r>
              <a:rPr lang="en-IN" sz="20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If I don’t use </a:t>
            </a:r>
            <a:r>
              <a:rPr lang="en-IN" sz="2000"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serializable</a:t>
            </a:r>
            <a:r>
              <a:rPr lang="en-IN" sz="2000"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@Id                  </a:t>
            </a:r>
            <a:r>
              <a:rPr lang="en-IN" sz="20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we will get </a:t>
            </a:r>
            <a:r>
              <a:rPr lang="en-IN" sz="2000"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MappingException</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-email                  Don’t use generated value</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-password</a:t>
            </a:r>
          </a:p>
          <a:p>
            <a:pPr>
              <a:lnSpc>
                <a:spcPct val="107000"/>
              </a:lnSpc>
              <a:spcAft>
                <a:spcPts val="800"/>
              </a:spcAft>
              <a:tabLst>
                <a:tab pos="3954145" algn="l"/>
              </a:tabLst>
            </a:pP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-If I implement we will violet the rule of POJO</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+class Test</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EMF </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S.O.P(factory);</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8537775"/>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736980" y="628698"/>
            <a:ext cx="8592160" cy="1646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954463" algn="l"/>
              </a:tabLst>
              <a:defRPr>
                <a:solidFill>
                  <a:schemeClr val="tx1"/>
                </a:solidFill>
                <a:latin typeface="Arial" panose="020B0604020202020204" pitchFamily="34" charset="0"/>
              </a:defRPr>
            </a:lvl1pPr>
            <a:lvl2pPr eaLnBrk="0" fontAlgn="base" hangingPunct="0">
              <a:spcBef>
                <a:spcPct val="0"/>
              </a:spcBef>
              <a:spcAft>
                <a:spcPct val="0"/>
              </a:spcAft>
              <a:tabLst>
                <a:tab pos="3954463" algn="l"/>
              </a:tabLst>
              <a:defRPr>
                <a:solidFill>
                  <a:schemeClr val="tx1"/>
                </a:solidFill>
                <a:latin typeface="Arial" panose="020B0604020202020204" pitchFamily="34" charset="0"/>
              </a:defRPr>
            </a:lvl2pPr>
            <a:lvl3pPr eaLnBrk="0" fontAlgn="base" hangingPunct="0">
              <a:spcBef>
                <a:spcPct val="0"/>
              </a:spcBef>
              <a:spcAft>
                <a:spcPct val="0"/>
              </a:spcAft>
              <a:tabLst>
                <a:tab pos="3954463" algn="l"/>
              </a:tabLst>
              <a:defRPr>
                <a:solidFill>
                  <a:schemeClr val="tx1"/>
                </a:solidFill>
                <a:latin typeface="Arial" panose="020B0604020202020204" pitchFamily="34" charset="0"/>
              </a:defRPr>
            </a:lvl3pPr>
            <a:lvl4pPr eaLnBrk="0" fontAlgn="base" hangingPunct="0">
              <a:spcBef>
                <a:spcPct val="0"/>
              </a:spcBef>
              <a:spcAft>
                <a:spcPct val="0"/>
              </a:spcAft>
              <a:tabLst>
                <a:tab pos="3954463" algn="l"/>
              </a:tabLst>
              <a:defRPr>
                <a:solidFill>
                  <a:schemeClr val="tx1"/>
                </a:solidFill>
                <a:latin typeface="Arial" panose="020B0604020202020204" pitchFamily="34" charset="0"/>
              </a:defRPr>
            </a:lvl4pPr>
            <a:lvl5pPr eaLnBrk="0" fontAlgn="base" hangingPunct="0">
              <a:spcBef>
                <a:spcPct val="0"/>
              </a:spcBef>
              <a:spcAft>
                <a:spcPct val="0"/>
              </a:spcAft>
              <a:tabLst>
                <a:tab pos="3954463" algn="l"/>
              </a:tabLst>
              <a:defRPr>
                <a:solidFill>
                  <a:schemeClr val="tx1"/>
                </a:solidFill>
                <a:latin typeface="Arial" panose="020B0604020202020204" pitchFamily="34" charset="0"/>
              </a:defRPr>
            </a:lvl5pPr>
            <a:lvl6pPr eaLnBrk="0" fontAlgn="base" hangingPunct="0">
              <a:spcBef>
                <a:spcPct val="0"/>
              </a:spcBef>
              <a:spcAft>
                <a:spcPct val="0"/>
              </a:spcAft>
              <a:tabLst>
                <a:tab pos="3954463" algn="l"/>
              </a:tabLst>
              <a:defRPr>
                <a:solidFill>
                  <a:schemeClr val="tx1"/>
                </a:solidFill>
                <a:latin typeface="Arial" panose="020B0604020202020204" pitchFamily="34" charset="0"/>
              </a:defRPr>
            </a:lvl6pPr>
            <a:lvl7pPr eaLnBrk="0" fontAlgn="base" hangingPunct="0">
              <a:spcBef>
                <a:spcPct val="0"/>
              </a:spcBef>
              <a:spcAft>
                <a:spcPct val="0"/>
              </a:spcAft>
              <a:tabLst>
                <a:tab pos="3954463" algn="l"/>
              </a:tabLst>
              <a:defRPr>
                <a:solidFill>
                  <a:schemeClr val="tx1"/>
                </a:solidFill>
                <a:latin typeface="Arial" panose="020B0604020202020204" pitchFamily="34" charset="0"/>
              </a:defRPr>
            </a:lvl7pPr>
            <a:lvl8pPr eaLnBrk="0" fontAlgn="base" hangingPunct="0">
              <a:spcBef>
                <a:spcPct val="0"/>
              </a:spcBef>
              <a:spcAft>
                <a:spcPct val="0"/>
              </a:spcAft>
              <a:tabLst>
                <a:tab pos="3954463" algn="l"/>
              </a:tabLst>
              <a:defRPr>
                <a:solidFill>
                  <a:schemeClr val="tx1"/>
                </a:solidFill>
                <a:latin typeface="Arial" panose="020B0604020202020204" pitchFamily="34" charset="0"/>
              </a:defRPr>
            </a:lvl8pPr>
            <a:lvl9pPr eaLnBrk="0" fontAlgn="base" hangingPunct="0">
              <a:spcBef>
                <a:spcPct val="0"/>
              </a:spcBef>
              <a:spcAft>
                <a:spcPct val="0"/>
              </a:spcAft>
              <a:tabLst>
                <a:tab pos="39544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954463" algn="l"/>
              </a:tabLst>
            </a:pPr>
            <a:r>
              <a:rPr kumimoji="0" 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Example program to understand @Embeddable and @EmbeddedId</a:t>
            </a: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endParaRPr kumimoji="0" 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r>
              <a:rPr kumimoji="0" 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sz="2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Embedddable</a:t>
            </a:r>
            <a:endParaRPr kumimoji="0" 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r>
              <a:rPr kumimoji="0" 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class </a:t>
            </a:r>
            <a:r>
              <a:rPr kumimoji="0" lang="en-US" sz="2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UserId</a:t>
            </a:r>
            <a:r>
              <a:rPr kumimoji="0" 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implements </a:t>
            </a:r>
            <a:r>
              <a:rPr kumimoji="0" lang="en-US" sz="2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Serializable</a:t>
            </a:r>
            <a:endParaRPr kumimoji="0" 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6" name="Right Bracket 5"/>
          <p:cNvSpPr/>
          <p:nvPr/>
        </p:nvSpPr>
        <p:spPr>
          <a:xfrm>
            <a:off x="2669416" y="2169993"/>
            <a:ext cx="155671" cy="528689"/>
          </a:xfrm>
          <a:prstGeom prst="rightBracket">
            <a:avLst/>
          </a:prstGeom>
        </p:spPr>
        <p:style>
          <a:lnRef idx="3">
            <a:schemeClr val="dk1"/>
          </a:lnRef>
          <a:fillRef idx="0">
            <a:schemeClr val="dk1"/>
          </a:fillRef>
          <a:effectRef idx="2">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7" name="Rectangle 6"/>
          <p:cNvSpPr>
            <a:spLocks noChangeArrowheads="1"/>
          </p:cNvSpPr>
          <p:nvPr/>
        </p:nvSpPr>
        <p:spPr bwMode="auto">
          <a:xfrm>
            <a:off x="1178968" y="1995691"/>
            <a:ext cx="10157389"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954463" algn="l"/>
              </a:tabLst>
              <a:defRPr>
                <a:solidFill>
                  <a:schemeClr val="tx1"/>
                </a:solidFill>
                <a:latin typeface="Arial" panose="020B0604020202020204" pitchFamily="34" charset="0"/>
              </a:defRPr>
            </a:lvl1pPr>
            <a:lvl2pPr eaLnBrk="0" fontAlgn="base" hangingPunct="0">
              <a:spcBef>
                <a:spcPct val="0"/>
              </a:spcBef>
              <a:spcAft>
                <a:spcPct val="0"/>
              </a:spcAft>
              <a:tabLst>
                <a:tab pos="3954463" algn="l"/>
              </a:tabLst>
              <a:defRPr>
                <a:solidFill>
                  <a:schemeClr val="tx1"/>
                </a:solidFill>
                <a:latin typeface="Arial" panose="020B0604020202020204" pitchFamily="34" charset="0"/>
              </a:defRPr>
            </a:lvl2pPr>
            <a:lvl3pPr eaLnBrk="0" fontAlgn="base" hangingPunct="0">
              <a:spcBef>
                <a:spcPct val="0"/>
              </a:spcBef>
              <a:spcAft>
                <a:spcPct val="0"/>
              </a:spcAft>
              <a:tabLst>
                <a:tab pos="3954463" algn="l"/>
              </a:tabLst>
              <a:defRPr>
                <a:solidFill>
                  <a:schemeClr val="tx1"/>
                </a:solidFill>
                <a:latin typeface="Arial" panose="020B0604020202020204" pitchFamily="34" charset="0"/>
              </a:defRPr>
            </a:lvl3pPr>
            <a:lvl4pPr eaLnBrk="0" fontAlgn="base" hangingPunct="0">
              <a:spcBef>
                <a:spcPct val="0"/>
              </a:spcBef>
              <a:spcAft>
                <a:spcPct val="0"/>
              </a:spcAft>
              <a:tabLst>
                <a:tab pos="3954463" algn="l"/>
              </a:tabLst>
              <a:defRPr>
                <a:solidFill>
                  <a:schemeClr val="tx1"/>
                </a:solidFill>
                <a:latin typeface="Arial" panose="020B0604020202020204" pitchFamily="34" charset="0"/>
              </a:defRPr>
            </a:lvl4pPr>
            <a:lvl5pPr eaLnBrk="0" fontAlgn="base" hangingPunct="0">
              <a:spcBef>
                <a:spcPct val="0"/>
              </a:spcBef>
              <a:spcAft>
                <a:spcPct val="0"/>
              </a:spcAft>
              <a:tabLst>
                <a:tab pos="3954463" algn="l"/>
              </a:tabLst>
              <a:defRPr>
                <a:solidFill>
                  <a:schemeClr val="tx1"/>
                </a:solidFill>
                <a:latin typeface="Arial" panose="020B0604020202020204" pitchFamily="34" charset="0"/>
              </a:defRPr>
            </a:lvl5pPr>
            <a:lvl6pPr eaLnBrk="0" fontAlgn="base" hangingPunct="0">
              <a:spcBef>
                <a:spcPct val="0"/>
              </a:spcBef>
              <a:spcAft>
                <a:spcPct val="0"/>
              </a:spcAft>
              <a:tabLst>
                <a:tab pos="3954463" algn="l"/>
              </a:tabLst>
              <a:defRPr>
                <a:solidFill>
                  <a:schemeClr val="tx1"/>
                </a:solidFill>
                <a:latin typeface="Arial" panose="020B0604020202020204" pitchFamily="34" charset="0"/>
              </a:defRPr>
            </a:lvl6pPr>
            <a:lvl7pPr eaLnBrk="0" fontAlgn="base" hangingPunct="0">
              <a:spcBef>
                <a:spcPct val="0"/>
              </a:spcBef>
              <a:spcAft>
                <a:spcPct val="0"/>
              </a:spcAft>
              <a:tabLst>
                <a:tab pos="3954463" algn="l"/>
              </a:tabLst>
              <a:defRPr>
                <a:solidFill>
                  <a:schemeClr val="tx1"/>
                </a:solidFill>
                <a:latin typeface="Arial" panose="020B0604020202020204" pitchFamily="34" charset="0"/>
              </a:defRPr>
            </a:lvl7pPr>
            <a:lvl8pPr eaLnBrk="0" fontAlgn="base" hangingPunct="0">
              <a:spcBef>
                <a:spcPct val="0"/>
              </a:spcBef>
              <a:spcAft>
                <a:spcPct val="0"/>
              </a:spcAft>
              <a:tabLst>
                <a:tab pos="3954463" algn="l"/>
              </a:tabLst>
              <a:defRPr>
                <a:solidFill>
                  <a:schemeClr val="tx1"/>
                </a:solidFill>
                <a:latin typeface="Arial" panose="020B0604020202020204" pitchFamily="34" charset="0"/>
              </a:defRPr>
            </a:lvl8pPr>
            <a:lvl9pPr eaLnBrk="0" fontAlgn="base" hangingPunct="0">
              <a:spcBef>
                <a:spcPct val="0"/>
              </a:spcBef>
              <a:spcAft>
                <a:spcPct val="0"/>
              </a:spcAft>
              <a:tabLst>
                <a:tab pos="39544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954463" algn="l"/>
              </a:tabLst>
            </a:pPr>
            <a:r>
              <a:rPr kumimoji="0" 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-phone        </a:t>
            </a:r>
            <a:r>
              <a:rPr kumimoji="0" 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these two </a:t>
            </a:r>
            <a:r>
              <a:rPr kumimoji="0" 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attributes of User class</a:t>
            </a:r>
            <a:r>
              <a:rPr kumimoji="0" 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IS   </a:t>
            </a:r>
            <a:r>
              <a:rPr kumimoji="0" 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r>
              <a:rPr kumimoji="0" 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-email</a:t>
            </a:r>
            <a:r>
              <a:rPr kumimoji="0" 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contributing to the composite key so write here not in</a:t>
            </a:r>
            <a:r>
              <a:rPr kumimoji="0" 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user</a:t>
            </a:r>
            <a:r>
              <a:rPr kumimoji="0" 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r>
              <a:rPr kumimoji="0" 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@Override</a:t>
            </a:r>
            <a:endParaRPr kumimoji="0" 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r>
              <a:rPr kumimoji="0" 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sz="2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toString</a:t>
            </a:r>
            <a:r>
              <a:rPr kumimoji="0" 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3954463" algn="l"/>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1232793"/>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6161" y="750627"/>
            <a:ext cx="10440538" cy="4469622"/>
          </a:xfrm>
          <a:prstGeom prst="rect">
            <a:avLst/>
          </a:prstGeom>
        </p:spPr>
        <p:txBody>
          <a:bodyPr wrap="square">
            <a:spAutoFit/>
          </a:bodyPr>
          <a:lstStyle/>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@Entity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User.java</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-name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-password</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EmbeddedId</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private </a:t>
            </a:r>
            <a:r>
              <a:rPr lang="en-IN" sz="2400" kern="100" dirty="0" err="1">
                <a:latin typeface="Calibri" panose="020F0502020204030204" pitchFamily="34" charset="0"/>
                <a:ea typeface="Calibri" panose="020F0502020204030204" pitchFamily="34" charset="0"/>
                <a:cs typeface="Times New Roman" panose="02020603050405020304" pitchFamily="18" charset="0"/>
              </a:rPr>
              <a:t>UserID</a:t>
            </a: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userid</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//To support POJO rule in user class use this</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//Getters and Setters</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a:t>
            </a:r>
            <a:r>
              <a:rPr lang="en-IN" sz="2400" kern="100" dirty="0" err="1">
                <a:latin typeface="Calibri" panose="020F0502020204030204" pitchFamily="34" charset="0"/>
                <a:ea typeface="Calibri" panose="020F0502020204030204" pitchFamily="34" charset="0"/>
                <a:cs typeface="Times New Roman" panose="02020603050405020304" pitchFamily="18" charset="0"/>
              </a:rPr>
              <a:t>toString</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52864167"/>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6036" y="709684"/>
            <a:ext cx="11150221" cy="5172698"/>
          </a:xfrm>
          <a:prstGeom prst="rect">
            <a:avLst/>
          </a:prstGeom>
        </p:spPr>
        <p:txBody>
          <a:bodyPr wrap="square">
            <a:spAutoFit/>
          </a:bodyPr>
          <a:lstStyle/>
          <a:p>
            <a:pPr>
              <a:lnSpc>
                <a:spcPct val="107000"/>
              </a:lnSpc>
              <a:spcAft>
                <a:spcPts val="800"/>
              </a:spcAft>
              <a:tabLst>
                <a:tab pos="3954145" algn="l"/>
              </a:tabLst>
            </a:pPr>
            <a:r>
              <a:rPr lang="en-IN" sz="20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SaveUser.java</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main()</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err="1">
                <a:latin typeface="Calibri" panose="020F0502020204030204" pitchFamily="34" charset="0"/>
                <a:ea typeface="Calibri" panose="020F0502020204030204" pitchFamily="34" charset="0"/>
                <a:cs typeface="Times New Roman" panose="02020603050405020304" pitchFamily="18" charset="0"/>
              </a:rPr>
              <a:t>UserId</a:t>
            </a: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err="1">
                <a:latin typeface="Calibri" panose="020F0502020204030204" pitchFamily="34" charset="0"/>
                <a:ea typeface="Calibri" panose="020F0502020204030204" pitchFamily="34" charset="0"/>
                <a:cs typeface="Times New Roman" panose="02020603050405020304" pitchFamily="18" charset="0"/>
              </a:rPr>
              <a:t>userid</a:t>
            </a:r>
            <a:r>
              <a:rPr lang="en-IN" sz="2000" kern="100" dirty="0">
                <a:latin typeface="Calibri" panose="020F0502020204030204" pitchFamily="34" charset="0"/>
                <a:ea typeface="Calibri" panose="020F0502020204030204" pitchFamily="34" charset="0"/>
                <a:cs typeface="Times New Roman" panose="02020603050405020304" pitchFamily="18" charset="0"/>
              </a:rPr>
              <a:t>=new </a:t>
            </a:r>
            <a:r>
              <a:rPr lang="en-IN" sz="2000" kern="100" dirty="0" err="1">
                <a:latin typeface="Calibri" panose="020F0502020204030204" pitchFamily="34" charset="0"/>
                <a:ea typeface="Calibri" panose="020F0502020204030204" pitchFamily="34" charset="0"/>
                <a:cs typeface="Times New Roman" panose="02020603050405020304" pitchFamily="18" charset="0"/>
              </a:rPr>
              <a:t>UserId</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err="1">
                <a:latin typeface="Calibri" panose="020F0502020204030204" pitchFamily="34" charset="0"/>
                <a:ea typeface="Calibri" panose="020F0502020204030204" pitchFamily="34" charset="0"/>
                <a:cs typeface="Times New Roman" panose="02020603050405020304" pitchFamily="18" charset="0"/>
              </a:rPr>
              <a:t>userid.setEmail</a:t>
            </a:r>
            <a:r>
              <a:rPr lang="en-IN" sz="2000" kern="100" dirty="0">
                <a:latin typeface="Calibri" panose="020F0502020204030204" pitchFamily="34" charset="0"/>
                <a:ea typeface="Calibri" panose="020F0502020204030204" pitchFamily="34" charset="0"/>
                <a:cs typeface="Times New Roman" panose="02020603050405020304" pitchFamily="18" charset="0"/>
              </a:rPr>
              <a:t>(“xyz@gmail.com”);</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err="1">
                <a:latin typeface="Calibri" panose="020F0502020204030204" pitchFamily="34" charset="0"/>
                <a:ea typeface="Calibri" panose="020F0502020204030204" pitchFamily="34" charset="0"/>
                <a:cs typeface="Times New Roman" panose="02020603050405020304" pitchFamily="18" charset="0"/>
              </a:rPr>
              <a:t>userid.setPhone</a:t>
            </a:r>
            <a:r>
              <a:rPr lang="en-IN" sz="2000" kern="100" dirty="0">
                <a:latin typeface="Calibri" panose="020F0502020204030204" pitchFamily="34" charset="0"/>
                <a:ea typeface="Calibri" panose="020F0502020204030204" pitchFamily="34" charset="0"/>
                <a:cs typeface="Times New Roman" panose="02020603050405020304" pitchFamily="18" charset="0"/>
              </a:rPr>
              <a:t>(9999);</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User user=new User();</a:t>
            </a:r>
          </a:p>
          <a:p>
            <a:pPr>
              <a:lnSpc>
                <a:spcPct val="107000"/>
              </a:lnSpc>
              <a:spcAft>
                <a:spcPts val="800"/>
              </a:spcAft>
              <a:tabLst>
                <a:tab pos="3954145" algn="l"/>
              </a:tabLst>
            </a:pPr>
            <a:r>
              <a:rPr lang="en-IN" sz="2000" kern="100" dirty="0" err="1">
                <a:latin typeface="Calibri" panose="020F0502020204030204" pitchFamily="34" charset="0"/>
                <a:ea typeface="Calibri" panose="020F0502020204030204" pitchFamily="34" charset="0"/>
                <a:cs typeface="Times New Roman" panose="02020603050405020304" pitchFamily="18" charset="0"/>
              </a:rPr>
              <a:t>user.setName</a:t>
            </a:r>
            <a:r>
              <a:rPr lang="en-IN" sz="2000" kern="100" dirty="0">
                <a:latin typeface="Calibri" panose="020F0502020204030204" pitchFamily="34" charset="0"/>
                <a:ea typeface="Calibri" panose="020F0502020204030204" pitchFamily="34" charset="0"/>
                <a:cs typeface="Times New Roman" panose="02020603050405020304" pitchFamily="18" charset="0"/>
              </a:rPr>
              <a:t>(“ABC”);</a:t>
            </a:r>
          </a:p>
          <a:p>
            <a:pPr>
              <a:lnSpc>
                <a:spcPct val="107000"/>
              </a:lnSpc>
              <a:spcAft>
                <a:spcPts val="800"/>
              </a:spcAft>
              <a:tabLst>
                <a:tab pos="3954145" algn="l"/>
              </a:tabLst>
            </a:pPr>
            <a:r>
              <a:rPr lang="en-IN" sz="2000" kern="100" dirty="0" err="1">
                <a:latin typeface="Calibri" panose="020F0502020204030204" pitchFamily="34" charset="0"/>
                <a:ea typeface="Calibri" panose="020F0502020204030204" pitchFamily="34" charset="0"/>
                <a:cs typeface="Times New Roman" panose="02020603050405020304" pitchFamily="18" charset="0"/>
              </a:rPr>
              <a:t>user.setPassword</a:t>
            </a:r>
            <a:r>
              <a:rPr lang="en-IN" sz="2000" kern="100" dirty="0">
                <a:latin typeface="Calibri" panose="020F0502020204030204" pitchFamily="34" charset="0"/>
                <a:ea typeface="Calibri" panose="020F0502020204030204" pitchFamily="34" charset="0"/>
                <a:cs typeface="Times New Roman" panose="02020603050405020304" pitchFamily="18" charset="0"/>
              </a:rPr>
              <a:t>(“abc1234”);</a:t>
            </a:r>
          </a:p>
          <a:p>
            <a:pPr>
              <a:lnSpc>
                <a:spcPct val="107000"/>
              </a:lnSpc>
              <a:spcAft>
                <a:spcPts val="800"/>
              </a:spcAft>
              <a:tabLst>
                <a:tab pos="3954145" algn="l"/>
              </a:tabLst>
            </a:pPr>
            <a:r>
              <a:rPr lang="en-IN" sz="2000" kern="100" dirty="0" err="1">
                <a:latin typeface="Calibri" panose="020F0502020204030204" pitchFamily="34" charset="0"/>
                <a:ea typeface="Calibri" panose="020F0502020204030204" pitchFamily="34" charset="0"/>
                <a:cs typeface="Times New Roman" panose="02020603050405020304" pitchFamily="18" charset="0"/>
              </a:rPr>
              <a:t>user.setUserId</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r>
              <a:rPr lang="en-IN" sz="2000" kern="100" dirty="0" err="1">
                <a:latin typeface="Calibri" panose="020F0502020204030204" pitchFamily="34" charset="0"/>
                <a:ea typeface="Calibri" panose="020F0502020204030204" pitchFamily="34" charset="0"/>
                <a:cs typeface="Times New Roman" panose="02020603050405020304" pitchFamily="18" charset="0"/>
              </a:rPr>
              <a:t>userId</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EMF</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EM</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ET</a:t>
            </a:r>
          </a:p>
        </p:txBody>
      </p:sp>
    </p:spTree>
    <p:extLst>
      <p:ext uri="{BB962C8B-B14F-4D97-AF65-F5344CB8AC3E}">
        <p14:creationId xmlns:p14="http://schemas.microsoft.com/office/powerpoint/2010/main" val="534616468"/>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5093" y="573206"/>
            <a:ext cx="11177516" cy="6468437"/>
          </a:xfrm>
          <a:prstGeom prst="rect">
            <a:avLst/>
          </a:prstGeom>
        </p:spPr>
        <p:txBody>
          <a:bodyPr wrap="square">
            <a:spAutoFit/>
          </a:bodyPr>
          <a:lstStyle/>
          <a:p>
            <a:pPr lvl="0">
              <a:lnSpc>
                <a:spcPct val="107000"/>
              </a:lnSpc>
              <a:spcAft>
                <a:spcPts val="800"/>
              </a:spcAft>
              <a:tabLst>
                <a:tab pos="3954145" algn="l"/>
              </a:tabLst>
            </a:pPr>
            <a:r>
              <a:rPr lang="en-IN" sz="2000" kern="100" dirty="0" err="1">
                <a:solidFill>
                  <a:prstClr val="black"/>
                </a:solidFill>
                <a:latin typeface="Calibri" panose="020F0502020204030204" pitchFamily="34" charset="0"/>
                <a:ea typeface="Calibri" panose="020F0502020204030204" pitchFamily="34" charset="0"/>
                <a:cs typeface="Times New Roman" panose="02020603050405020304" pitchFamily="18" charset="0"/>
              </a:rPr>
              <a:t>manager.persist</a:t>
            </a:r>
            <a:r>
              <a:rPr lang="en-IN" sz="2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rPr>
              <a:t>(user);</a:t>
            </a:r>
          </a:p>
          <a:p>
            <a:pPr>
              <a:lnSpc>
                <a:spcPct val="107000"/>
              </a:lnSpc>
              <a:spcAft>
                <a:spcPts val="800"/>
              </a:spcAft>
              <a:tabLst>
                <a:tab pos="3954145" algn="l"/>
              </a:tabLst>
            </a:pPr>
            <a:r>
              <a:rPr lang="en-IN" sz="2000" dirty="0" err="1"/>
              <a:t>tran.begin</a:t>
            </a:r>
            <a:r>
              <a:rPr lang="en-IN" sz="2000" dirty="0"/>
              <a:t>();</a:t>
            </a:r>
          </a:p>
          <a:p>
            <a:pPr>
              <a:lnSpc>
                <a:spcPct val="107000"/>
              </a:lnSpc>
              <a:spcAft>
                <a:spcPts val="800"/>
              </a:spcAft>
              <a:tabLst>
                <a:tab pos="3954145" algn="l"/>
              </a:tabLst>
            </a:pPr>
            <a:r>
              <a:rPr lang="en-IN" sz="20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FetchUserByPrimaryKey.java</a:t>
            </a: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main()</a:t>
            </a: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err="1">
                <a:latin typeface="Calibri" panose="020F0502020204030204" pitchFamily="34" charset="0"/>
                <a:ea typeface="Calibri" panose="020F0502020204030204" pitchFamily="34" charset="0"/>
                <a:cs typeface="Times New Roman" panose="02020603050405020304" pitchFamily="18" charset="0"/>
              </a:rPr>
              <a:t>UserId</a:t>
            </a: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err="1">
                <a:latin typeface="Calibri" panose="020F0502020204030204" pitchFamily="34" charset="0"/>
                <a:ea typeface="Calibri" panose="020F0502020204030204" pitchFamily="34" charset="0"/>
                <a:cs typeface="Times New Roman" panose="02020603050405020304" pitchFamily="18" charset="0"/>
              </a:rPr>
              <a:t>userid</a:t>
            </a:r>
            <a:r>
              <a:rPr lang="en-IN" sz="2000" kern="100" dirty="0">
                <a:latin typeface="Calibri" panose="020F0502020204030204" pitchFamily="34" charset="0"/>
                <a:ea typeface="Calibri" panose="020F0502020204030204" pitchFamily="34" charset="0"/>
                <a:cs typeface="Times New Roman" panose="02020603050405020304" pitchFamily="18" charset="0"/>
              </a:rPr>
              <a:t>=new </a:t>
            </a:r>
            <a:r>
              <a:rPr lang="en-IN" sz="2000" kern="100" dirty="0" err="1">
                <a:latin typeface="Calibri" panose="020F0502020204030204" pitchFamily="34" charset="0"/>
                <a:ea typeface="Calibri" panose="020F0502020204030204" pitchFamily="34" charset="0"/>
                <a:cs typeface="Times New Roman" panose="02020603050405020304" pitchFamily="18" charset="0"/>
              </a:rPr>
              <a:t>UserId</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err="1">
                <a:latin typeface="Calibri" panose="020F0502020204030204" pitchFamily="34" charset="0"/>
                <a:ea typeface="Calibri" panose="020F0502020204030204" pitchFamily="34" charset="0"/>
                <a:cs typeface="Times New Roman" panose="02020603050405020304" pitchFamily="18" charset="0"/>
              </a:rPr>
              <a:t>userid.setEmail</a:t>
            </a:r>
            <a:r>
              <a:rPr lang="en-IN" sz="2000" kern="100" dirty="0">
                <a:latin typeface="Calibri" panose="020F0502020204030204" pitchFamily="34" charset="0"/>
                <a:ea typeface="Calibri" panose="020F0502020204030204" pitchFamily="34" charset="0"/>
                <a:cs typeface="Times New Roman" panose="02020603050405020304" pitchFamily="18" charset="0"/>
              </a:rPr>
              <a:t>(“abc@gmail.com”);</a:t>
            </a: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err="1">
                <a:latin typeface="Calibri" panose="020F0502020204030204" pitchFamily="34" charset="0"/>
                <a:ea typeface="Calibri" panose="020F0502020204030204" pitchFamily="34" charset="0"/>
                <a:cs typeface="Times New Roman" panose="02020603050405020304" pitchFamily="18" charset="0"/>
              </a:rPr>
              <a:t>userid.setPhone</a:t>
            </a:r>
            <a:r>
              <a:rPr lang="en-IN" sz="2000" kern="100" dirty="0">
                <a:latin typeface="Calibri" panose="020F0502020204030204" pitchFamily="34" charset="0"/>
                <a:ea typeface="Calibri" panose="020F0502020204030204" pitchFamily="34" charset="0"/>
                <a:cs typeface="Times New Roman" panose="02020603050405020304" pitchFamily="18" charset="0"/>
              </a:rPr>
              <a:t>(888);</a:t>
            </a: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EMF</a:t>
            </a: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EM</a:t>
            </a: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User user=</a:t>
            </a:r>
            <a:r>
              <a:rPr lang="en-IN" sz="2000" kern="100" dirty="0" err="1">
                <a:latin typeface="Calibri" panose="020F0502020204030204" pitchFamily="34" charset="0"/>
                <a:ea typeface="Calibri" panose="020F0502020204030204" pitchFamily="34" charset="0"/>
                <a:cs typeface="Times New Roman" panose="02020603050405020304" pitchFamily="18" charset="0"/>
              </a:rPr>
              <a:t>manager.find</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r>
              <a:rPr lang="en-IN" sz="2000" kern="100" dirty="0" err="1">
                <a:latin typeface="Calibri" panose="020F0502020204030204" pitchFamily="34" charset="0"/>
                <a:ea typeface="Calibri" panose="020F0502020204030204" pitchFamily="34" charset="0"/>
                <a:cs typeface="Times New Roman" panose="02020603050405020304" pitchFamily="18" charset="0"/>
              </a:rPr>
              <a:t>User.class,userid</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If(user!=null)</a:t>
            </a: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S.O.P(user);</a:t>
            </a:r>
            <a:endParaRPr lang="en-IN"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endParaRPr lang="en-US" sz="2000" dirty="0"/>
          </a:p>
          <a:p>
            <a:pPr>
              <a:lnSpc>
                <a:spcPct val="107000"/>
              </a:lnSpc>
              <a:spcAft>
                <a:spcPts val="800"/>
              </a:spcAft>
              <a:tabLst>
                <a:tab pos="3954145" algn="l"/>
              </a:tabLst>
            </a:pPr>
            <a:endParaRPr lang="en-IN" sz="2000" dirty="0"/>
          </a:p>
          <a:p>
            <a:pPr lvl="0">
              <a:lnSpc>
                <a:spcPct val="107000"/>
              </a:lnSpc>
              <a:spcAft>
                <a:spcPts val="800"/>
              </a:spcAft>
              <a:tabLst>
                <a:tab pos="3954145" algn="l"/>
              </a:tabLst>
            </a:pPr>
            <a:endParaRPr lang="en-IN" sz="2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0963510"/>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6036" y="750627"/>
            <a:ext cx="10399594" cy="2149306"/>
          </a:xfrm>
          <a:prstGeom prst="rect">
            <a:avLst/>
          </a:prstGeom>
        </p:spPr>
        <p:txBody>
          <a:bodyPr wrap="square">
            <a:spAutoFit/>
          </a:bodyPr>
          <a:lstStyle/>
          <a:p>
            <a:pPr lvl="0">
              <a:lnSpc>
                <a:spcPct val="107000"/>
              </a:lnSpc>
              <a:spcAft>
                <a:spcPts val="800"/>
              </a:spcAft>
              <a:tabLst>
                <a:tab pos="3954145" algn="l"/>
              </a:tabLst>
            </a:pPr>
            <a:r>
              <a:rPr lang="en-IN" sz="2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rPr>
              <a:t>else</a:t>
            </a:r>
            <a:endParaRPr lang="en-IN" sz="105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3954145" algn="l"/>
              </a:tabLst>
            </a:pPr>
            <a:r>
              <a:rPr lang="en-IN" sz="2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rPr>
              <a:t>     S.O.P(Invalid phone number or email)</a:t>
            </a:r>
            <a:endParaRPr lang="en-IN" sz="105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3954145" algn="l"/>
              </a:tabLst>
            </a:pPr>
            <a:r>
              <a:rPr lang="en-IN" sz="2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endParaRPr lang="en-IN" sz="105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3954145" algn="l"/>
              </a:tabLst>
            </a:pPr>
            <a:r>
              <a:rPr lang="en-IN" sz="2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rPr>
              <a:t>Output:-</a:t>
            </a:r>
            <a:endParaRPr lang="en-IN" sz="105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3954145" algn="l"/>
              </a:tabLst>
            </a:pPr>
            <a:r>
              <a:rPr lang="en-IN" sz="2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rPr>
              <a:t>User[name=</a:t>
            </a:r>
            <a:r>
              <a:rPr lang="en-IN" sz="2000" kern="100" dirty="0" err="1">
                <a:solidFill>
                  <a:prstClr val="black"/>
                </a:solidFill>
                <a:latin typeface="Calibri" panose="020F0502020204030204" pitchFamily="34" charset="0"/>
                <a:ea typeface="Calibri" panose="020F0502020204030204" pitchFamily="34" charset="0"/>
                <a:cs typeface="Times New Roman" panose="02020603050405020304" pitchFamily="18" charset="0"/>
              </a:rPr>
              <a:t>ABC,password</a:t>
            </a:r>
            <a:r>
              <a:rPr lang="en-IN" sz="2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rPr>
              <a:t>=ABCD1234,userId[phone=9999,email=xyz@gmail.com]</a:t>
            </a:r>
            <a:endParaRPr lang="en-IN" sz="105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1687600"/>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5848" y="641877"/>
            <a:ext cx="10549719" cy="5726632"/>
          </a:xfrm>
          <a:prstGeom prst="rect">
            <a:avLst/>
          </a:prstGeom>
        </p:spPr>
        <p:txBody>
          <a:bodyPr wrap="square">
            <a:spAutoFit/>
          </a:bodyPr>
          <a:lstStyle/>
          <a:p>
            <a:pPr>
              <a:lnSpc>
                <a:spcPct val="107000"/>
              </a:lnSpc>
              <a:spcAft>
                <a:spcPts val="800"/>
              </a:spcAft>
              <a:tabLst>
                <a:tab pos="3954145" algn="l"/>
              </a:tabLst>
            </a:pPr>
            <a:r>
              <a:rPr lang="en-IN" sz="28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Hibernate </a:t>
            </a:r>
            <a:r>
              <a:rPr lang="en-IN" sz="2800"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LifeCycle</a:t>
            </a:r>
            <a:endParaRPr lang="en-IN" sz="28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dirty="0"/>
              <a:t>How Human beings are having our own life cycle .Butterfly is having its own life cycle</a:t>
            </a:r>
          </a:p>
          <a:p>
            <a:pPr>
              <a:lnSpc>
                <a:spcPct val="107000"/>
              </a:lnSpc>
              <a:spcAft>
                <a:spcPts val="800"/>
              </a:spcAft>
              <a:tabLst>
                <a:tab pos="3954145" algn="l"/>
              </a:tabLst>
            </a:pPr>
            <a:r>
              <a:rPr lang="en-IN" dirty="0"/>
              <a:t>Is there any lifecycle for Hibernate objects means ---</a:t>
            </a:r>
            <a:r>
              <a:rPr lang="en-IN" dirty="0">
                <a:sym typeface="Wingdings" panose="05000000000000000000" pitchFamily="2" charset="2"/>
              </a:rPr>
              <a:t>yes</a:t>
            </a:r>
          </a:p>
          <a:p>
            <a:pPr>
              <a:lnSpc>
                <a:spcPct val="107000"/>
              </a:lnSpc>
              <a:spcAft>
                <a:spcPts val="800"/>
              </a:spcAft>
              <a:tabLst>
                <a:tab pos="3954145" algn="l"/>
              </a:tabLst>
            </a:pPr>
            <a:r>
              <a:rPr lang="en-IN" dirty="0" err="1">
                <a:sym typeface="Wingdings" panose="05000000000000000000" pitchFamily="2" charset="2"/>
              </a:rPr>
              <a:t>Previouly</a:t>
            </a:r>
            <a:r>
              <a:rPr lang="en-IN" dirty="0">
                <a:sym typeface="Wingdings" panose="05000000000000000000" pitchFamily="2" charset="2"/>
              </a:rPr>
              <a:t> I told you about transient </a:t>
            </a:r>
            <a:r>
              <a:rPr lang="en-IN" dirty="0" err="1">
                <a:sym typeface="Wingdings" panose="05000000000000000000" pitchFamily="2" charset="2"/>
              </a:rPr>
              <a:t>State,Persistent</a:t>
            </a:r>
            <a:r>
              <a:rPr lang="en-IN" dirty="0">
                <a:sym typeface="Wingdings" panose="05000000000000000000" pitchFamily="2" charset="2"/>
              </a:rPr>
              <a:t> </a:t>
            </a:r>
            <a:r>
              <a:rPr lang="en-IN" dirty="0" err="1">
                <a:sym typeface="Wingdings" panose="05000000000000000000" pitchFamily="2" charset="2"/>
              </a:rPr>
              <a:t>State,etc</a:t>
            </a:r>
            <a:r>
              <a:rPr lang="en-IN" dirty="0">
                <a:sym typeface="Wingdings" panose="05000000000000000000" pitchFamily="2" charset="2"/>
              </a:rPr>
              <a:t> still some more states are there</a:t>
            </a:r>
          </a:p>
          <a:p>
            <a:pPr>
              <a:lnSpc>
                <a:spcPct val="107000"/>
              </a:lnSpc>
              <a:spcAft>
                <a:spcPts val="800"/>
              </a:spcAft>
              <a:tabLst>
                <a:tab pos="3954145" algn="l"/>
              </a:tabLst>
            </a:pPr>
            <a:r>
              <a:rPr lang="en-IN" dirty="0">
                <a:sym typeface="Wingdings" panose="05000000000000000000" pitchFamily="2" charset="2"/>
              </a:rPr>
              <a:t>What is the difference between each state and the task performed by an object in each state is different</a:t>
            </a:r>
            <a:endParaRPr lang="en-IN" dirty="0"/>
          </a:p>
          <a:p>
            <a:pPr>
              <a:lnSpc>
                <a:spcPct val="107000"/>
              </a:lnSpc>
              <a:spcAft>
                <a:spcPts val="800"/>
              </a:spcAft>
              <a:tabLst>
                <a:tab pos="3954145" algn="l"/>
              </a:tabLst>
            </a:pPr>
            <a:r>
              <a:rPr lang="en-IN" dirty="0"/>
              <a:t>In Hibernate we have saved the record ,we have updated ,deleted ,fetched ,all crud operations we have performed</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-Whenever we create object by using new keyword then the object will be there in  transient state.</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-Whenever it is connected with session or </a:t>
            </a:r>
            <a:r>
              <a:rPr lang="en-IN" kern="100" dirty="0" err="1">
                <a:latin typeface="Calibri" panose="020F0502020204030204" pitchFamily="34" charset="0"/>
                <a:ea typeface="Calibri" panose="020F0502020204030204" pitchFamily="34" charset="0"/>
                <a:cs typeface="Times New Roman" panose="02020603050405020304" pitchFamily="18" charset="0"/>
              </a:rPr>
              <a:t>EntityManager</a:t>
            </a:r>
            <a:r>
              <a:rPr lang="en-IN" kern="100" dirty="0">
                <a:latin typeface="Calibri" panose="020F0502020204030204" pitchFamily="34" charset="0"/>
                <a:ea typeface="Calibri" panose="020F0502020204030204" pitchFamily="34" charset="0"/>
                <a:cs typeface="Times New Roman" panose="02020603050405020304" pitchFamily="18" charset="0"/>
              </a:rPr>
              <a:t> then it will enter into Persistent state.</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-When the object  goes from Transient State to Persistent State means ?</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If we call save()or update() or </a:t>
            </a:r>
            <a:r>
              <a:rPr lang="en-IN" kern="100" dirty="0" err="1">
                <a:latin typeface="Calibri" panose="020F0502020204030204" pitchFamily="34" charset="0"/>
                <a:ea typeface="Calibri" panose="020F0502020204030204" pitchFamily="34" charset="0"/>
                <a:cs typeface="Times New Roman" panose="02020603050405020304" pitchFamily="18" charset="0"/>
              </a:rPr>
              <a:t>saveOrUpdate</a:t>
            </a:r>
            <a:r>
              <a:rPr lang="en-IN" kern="100" dirty="0">
                <a:latin typeface="Calibri" panose="020F0502020204030204" pitchFamily="34" charset="0"/>
                <a:ea typeface="Calibri" panose="020F0502020204030204" pitchFamily="34" charset="0"/>
                <a:cs typeface="Times New Roman" panose="02020603050405020304" pitchFamily="18" charset="0"/>
              </a:rPr>
              <a:t>() or persist() or merge()</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-In transient State object will not represents any record in the table any modification will not affect the record</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-The object in persistent state will represents a record in the table</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We were using find() or get() to fetch the record --</a:t>
            </a:r>
            <a:r>
              <a:rPr lang="en-IN"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That is Persistent State</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endParaRPr lang="en-IN"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5602908"/>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8740" y="627798"/>
            <a:ext cx="10754436" cy="6032805"/>
          </a:xfrm>
          <a:prstGeom prst="rect">
            <a:avLst/>
          </a:prstGeom>
        </p:spPr>
        <p:txBody>
          <a:bodyPr wrap="square">
            <a:spAutoFit/>
          </a:bodyPr>
          <a:lstStyle/>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-If the object is connected to the session then it is said to be Persistent state.</a:t>
            </a:r>
          </a:p>
          <a:p>
            <a:pPr marL="342900" indent="-342900">
              <a:lnSpc>
                <a:spcPct val="107000"/>
              </a:lnSpc>
              <a:spcAft>
                <a:spcPts val="800"/>
              </a:spcAft>
              <a:buFontTx/>
              <a:buChar char="-"/>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If the object is disconnected from the session –it will go to the Detached state.</a:t>
            </a:r>
          </a:p>
          <a:p>
            <a:pPr marL="342900" indent="-342900">
              <a:lnSpc>
                <a:spcPct val="107000"/>
              </a:lnSpc>
              <a:spcAft>
                <a:spcPts val="800"/>
              </a:spcAft>
              <a:buFontTx/>
              <a:buChar char="-"/>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If you close </a:t>
            </a:r>
            <a:r>
              <a:rPr lang="en-IN" sz="2400" kern="100" dirty="0" err="1">
                <a:latin typeface="Calibri" panose="020F0502020204030204" pitchFamily="34" charset="0"/>
                <a:ea typeface="Calibri" panose="020F0502020204030204" pitchFamily="34" charset="0"/>
                <a:cs typeface="Times New Roman" panose="02020603050405020304" pitchFamily="18" charset="0"/>
              </a:rPr>
              <a:t>EntityManager</a:t>
            </a:r>
            <a:r>
              <a:rPr lang="en-IN" sz="2400" kern="100" dirty="0">
                <a:latin typeface="Calibri" panose="020F0502020204030204" pitchFamily="34" charset="0"/>
                <a:ea typeface="Calibri" panose="020F0502020204030204" pitchFamily="34" charset="0"/>
                <a:cs typeface="Times New Roman" panose="02020603050405020304" pitchFamily="18" charset="0"/>
              </a:rPr>
              <a:t> or Session it goes to detached State or if you call detach() method the object in the persistent state will go to detached state.</a:t>
            </a:r>
          </a:p>
          <a:p>
            <a:pPr marL="342900" indent="-342900">
              <a:lnSpc>
                <a:spcPct val="107000"/>
              </a:lnSpc>
              <a:spcAft>
                <a:spcPts val="800"/>
              </a:spcAft>
              <a:buFontTx/>
              <a:buChar char="-"/>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-Is there any possibility to move the object which is there in Detached State to Persistent State?---yes by calling find()</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Note:-</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Once we close the program or Execution of the Program Completes</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Garbage collector will remove all the object from the heap </a:t>
            </a:r>
            <a:r>
              <a:rPr lang="en-IN" sz="2400" kern="100" dirty="0" err="1">
                <a:latin typeface="Calibri" panose="020F0502020204030204" pitchFamily="34" charset="0"/>
                <a:ea typeface="Calibri" panose="020F0502020204030204" pitchFamily="34" charset="0"/>
                <a:cs typeface="Times New Roman" panose="02020603050405020304" pitchFamily="18" charset="0"/>
              </a:rPr>
              <a:t>ie</a:t>
            </a:r>
            <a:r>
              <a:rPr lang="en-IN" sz="2400" kern="100" dirty="0">
                <a:latin typeface="Calibri" panose="020F0502020204030204" pitchFamily="34" charset="0"/>
                <a:ea typeface="Calibri" panose="020F0502020204030204" pitchFamily="34" charset="0"/>
                <a:cs typeface="Times New Roman" panose="02020603050405020304" pitchFamily="18" charset="0"/>
              </a:rPr>
              <a:t> it removes the implementation class object of Entity Manager from heap that means </a:t>
            </a:r>
            <a:r>
              <a:rPr lang="en-IN" sz="2400" kern="100" dirty="0" err="1">
                <a:latin typeface="Calibri" panose="020F0502020204030204" pitchFamily="34" charset="0"/>
                <a:ea typeface="Calibri" panose="020F0502020204030204" pitchFamily="34" charset="0"/>
                <a:cs typeface="Times New Roman" panose="02020603050405020304" pitchFamily="18" charset="0"/>
              </a:rPr>
              <a:t>EntityManager</a:t>
            </a:r>
            <a:r>
              <a:rPr lang="en-IN" sz="2400" kern="100" dirty="0">
                <a:latin typeface="Calibri" panose="020F0502020204030204" pitchFamily="34" charset="0"/>
                <a:ea typeface="Calibri" panose="020F0502020204030204" pitchFamily="34" charset="0"/>
                <a:cs typeface="Times New Roman" panose="02020603050405020304" pitchFamily="18" charset="0"/>
              </a:rPr>
              <a:t> is going to close.</a:t>
            </a:r>
          </a:p>
          <a:p>
            <a:pPr>
              <a:lnSpc>
                <a:spcPct val="107000"/>
              </a:lnSpc>
              <a:spcAft>
                <a:spcPts val="800"/>
              </a:spcAft>
              <a:tabLst>
                <a:tab pos="3954145"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Now the</a:t>
            </a:r>
            <a:r>
              <a:rPr lang="en-IN" sz="2400" kern="100" dirty="0">
                <a:latin typeface="Calibri" panose="020F0502020204030204" pitchFamily="34" charset="0"/>
                <a:ea typeface="Calibri" panose="020F0502020204030204" pitchFamily="34" charset="0"/>
                <a:cs typeface="Times New Roman" panose="02020603050405020304" pitchFamily="18" charset="0"/>
              </a:rPr>
              <a:t> record is there in the database but it is not connected with Session</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7433609"/>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5FF521-B17C-E425-6F13-504B403B467A}"/>
              </a:ext>
            </a:extLst>
          </p:cNvPr>
          <p:cNvSpPr txBox="1"/>
          <p:nvPr/>
        </p:nvSpPr>
        <p:spPr>
          <a:xfrm>
            <a:off x="707571" y="707571"/>
            <a:ext cx="11386458" cy="5759334"/>
          </a:xfrm>
          <a:prstGeom prst="rect">
            <a:avLst/>
          </a:prstGeom>
          <a:noFill/>
        </p:spPr>
        <p:txBody>
          <a:bodyPr wrap="square">
            <a:spAutoFit/>
          </a:bodyPr>
          <a:lstStyle/>
          <a:p>
            <a:pPr>
              <a:lnSpc>
                <a:spcPct val="107000"/>
              </a:lnSpc>
              <a:spcAft>
                <a:spcPts val="800"/>
              </a:spcAft>
              <a:tabLst>
                <a:tab pos="3954145" algn="l"/>
              </a:tabLst>
            </a:pPr>
            <a:r>
              <a:rPr lang="en-IN" sz="1800" kern="100" dirty="0">
                <a:latin typeface="Calibri" panose="020F0502020204030204" pitchFamily="34" charset="0"/>
                <a:ea typeface="Calibri" panose="020F0502020204030204" pitchFamily="34" charset="0"/>
                <a:cs typeface="Times New Roman" panose="02020603050405020304" pitchFamily="18" charset="0"/>
              </a:rPr>
              <a:t>How To move the object from detached State to Persistent state ?For that we can use below methods</a:t>
            </a:r>
            <a:endParaRPr lang="en-IN"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1800" kern="100" dirty="0">
                <a:latin typeface="Calibri" panose="020F0502020204030204" pitchFamily="34" charset="0"/>
                <a:ea typeface="Calibri" panose="020F0502020204030204" pitchFamily="34" charset="0"/>
                <a:cs typeface="Times New Roman" panose="02020603050405020304" pitchFamily="18" charset="0"/>
              </a:rPr>
              <a:t>                            get()</a:t>
            </a:r>
            <a:endParaRPr lang="en-IN"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1800" kern="100" dirty="0">
                <a:latin typeface="Calibri" panose="020F0502020204030204" pitchFamily="34" charset="0"/>
                <a:ea typeface="Calibri" panose="020F0502020204030204" pitchFamily="34" charset="0"/>
                <a:cs typeface="Times New Roman" panose="02020603050405020304" pitchFamily="18" charset="0"/>
              </a:rPr>
              <a:t>                            load() or find()</a:t>
            </a:r>
            <a:endParaRPr lang="en-IN"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1800" kern="100" dirty="0">
                <a:latin typeface="Calibri" panose="020F0502020204030204" pitchFamily="34" charset="0"/>
                <a:ea typeface="Calibri" panose="020F0502020204030204" pitchFamily="34" charset="0"/>
                <a:cs typeface="Times New Roman" panose="02020603050405020304" pitchFamily="18" charset="0"/>
              </a:rPr>
              <a:t>-If we </a:t>
            </a:r>
            <a:r>
              <a:rPr lang="en-IN" sz="18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change the values of Transient object it will not affect the record in the table.</a:t>
            </a:r>
            <a:endParaRPr lang="en-IN"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18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When do we call an object is in detached State?</a:t>
            </a:r>
            <a:endParaRPr lang="en-IN"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1600" kern="100" dirty="0">
                <a:latin typeface="Calibri" panose="020F0502020204030204" pitchFamily="34" charset="0"/>
                <a:ea typeface="Calibri" panose="020F0502020204030204" pitchFamily="34" charset="0"/>
                <a:cs typeface="Times New Roman" panose="02020603050405020304" pitchFamily="18" charset="0"/>
              </a:rPr>
              <a:t>When object is disconnected from the Session.</a:t>
            </a:r>
          </a:p>
          <a:p>
            <a:pPr>
              <a:lnSpc>
                <a:spcPct val="107000"/>
              </a:lnSpc>
              <a:spcAft>
                <a:spcPts val="800"/>
              </a:spcAft>
              <a:tabLst>
                <a:tab pos="3954145"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We have one More State of Hibernate Object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ie</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RemovedState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1600" kern="100" dirty="0">
                <a:latin typeface="Calibri" panose="020F0502020204030204" pitchFamily="34" charset="0"/>
                <a:ea typeface="Calibri" panose="020F0502020204030204" pitchFamily="34" charset="0"/>
                <a:cs typeface="Times New Roman" panose="02020603050405020304" pitchFamily="18" charset="0"/>
              </a:rPr>
              <a:t>When the object goes to removed State?</a:t>
            </a:r>
          </a:p>
          <a:p>
            <a:pPr>
              <a:lnSpc>
                <a:spcPct val="107000"/>
              </a:lnSpc>
              <a:spcAft>
                <a:spcPts val="800"/>
              </a:spcAft>
              <a:tabLst>
                <a:tab pos="3954145"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Whenever we delete an object it goes to removed State. To delete a Persistent object</a:t>
            </a:r>
          </a:p>
          <a:p>
            <a:pPr>
              <a:lnSpc>
                <a:spcPct val="107000"/>
              </a:lnSpc>
              <a:spcAft>
                <a:spcPts val="800"/>
              </a:spcAft>
              <a:tabLst>
                <a:tab pos="3954145" algn="l"/>
              </a:tabLst>
            </a:pPr>
            <a:r>
              <a:rPr lang="en-IN" sz="1600" kern="100" dirty="0">
                <a:latin typeface="Calibri" panose="020F0502020204030204" pitchFamily="34" charset="0"/>
                <a:ea typeface="Calibri" panose="020F0502020204030204" pitchFamily="34" charset="0"/>
                <a:cs typeface="Times New Roman" panose="02020603050405020304" pitchFamily="18" charset="0"/>
              </a:rPr>
              <a:t> </a:t>
            </a:r>
            <a:r>
              <a:rPr lang="en-IN" sz="16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we have we can use delete() or remove()</a:t>
            </a:r>
          </a:p>
          <a:p>
            <a:pPr>
              <a:lnSpc>
                <a:spcPct val="107000"/>
              </a:lnSpc>
              <a:spcAft>
                <a:spcPts val="800"/>
              </a:spcAft>
              <a:tabLst>
                <a:tab pos="3954145" algn="l"/>
              </a:tabLst>
            </a:pPr>
            <a:r>
              <a:rPr lang="en-IN" sz="1600" kern="100" dirty="0">
                <a:latin typeface="Calibri" panose="020F0502020204030204" pitchFamily="34" charset="0"/>
                <a:ea typeface="Calibri" panose="020F0502020204030204" pitchFamily="34" charset="0"/>
                <a:cs typeface="Times New Roman" panose="02020603050405020304" pitchFamily="18" charset="0"/>
              </a:rPr>
              <a:t>d</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elete() </a:t>
            </a:r>
            <a:r>
              <a:rPr lang="en-IN" sz="1600" kern="100" dirty="0">
                <a:latin typeface="Calibri" panose="020F0502020204030204" pitchFamily="34" charset="0"/>
                <a:ea typeface="Calibri" panose="020F0502020204030204" pitchFamily="34" charset="0"/>
                <a:cs typeface="Times New Roman" panose="02020603050405020304" pitchFamily="18" charset="0"/>
              </a:rPr>
              <a:t>can delete both Persistent object and Detached Object </a:t>
            </a:r>
          </a:p>
          <a:p>
            <a:pPr>
              <a:lnSpc>
                <a:spcPct val="107000"/>
              </a:lnSpc>
              <a:spcAft>
                <a:spcPts val="800"/>
              </a:spcAft>
              <a:tabLst>
                <a:tab pos="3954145" algn="l"/>
              </a:tabLst>
            </a:pPr>
            <a:r>
              <a:rPr lang="en-IN" sz="1600" kern="100" dirty="0">
                <a:latin typeface="Calibri" panose="020F0502020204030204" pitchFamily="34" charset="0"/>
                <a:ea typeface="Calibri" panose="020F0502020204030204" pitchFamily="34" charset="0"/>
                <a:cs typeface="Times New Roman" panose="02020603050405020304" pitchFamily="18" charset="0"/>
              </a:rPr>
              <a:t>but remove() can delete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Only delete persistent object //</a:t>
            </a:r>
          </a:p>
          <a:p>
            <a:pPr>
              <a:lnSpc>
                <a:spcPct val="107000"/>
              </a:lnSpc>
              <a:spcAft>
                <a:spcPts val="800"/>
              </a:spcAft>
              <a:tabLst>
                <a:tab pos="3954145" algn="l"/>
              </a:tabLst>
            </a:pPr>
            <a:r>
              <a:rPr lang="en-IN" sz="1600" kern="100" dirty="0">
                <a:latin typeface="Calibri" panose="020F0502020204030204" pitchFamily="34" charset="0"/>
                <a:ea typeface="Calibri" panose="020F0502020204030204" pitchFamily="34" charset="0"/>
                <a:cs typeface="Times New Roman" panose="02020603050405020304" pitchFamily="18" charset="0"/>
              </a:rPr>
              <a:t>So if you try to delete using detached object using remove() -</a:t>
            </a:r>
            <a:r>
              <a:rPr lang="en-IN" sz="1600"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you will get </a:t>
            </a:r>
            <a:r>
              <a:rPr lang="en-IN" sz="1600" kern="100" dirty="0" err="1">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IllegleArgumentException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1600" kern="100" dirty="0">
                <a:latin typeface="Calibri" panose="020F0502020204030204" pitchFamily="34" charset="0"/>
                <a:ea typeface="Calibri" panose="020F0502020204030204" pitchFamily="34" charset="0"/>
                <a:cs typeface="Times New Roman" panose="02020603050405020304" pitchFamily="18" charset="0"/>
              </a:rPr>
              <a:t>So What are the States of an object in Hibernate </a:t>
            </a:r>
            <a:r>
              <a:rPr lang="en-IN" sz="1600" kern="100" dirty="0" err="1">
                <a:latin typeface="Calibri" panose="020F0502020204030204" pitchFamily="34" charset="0"/>
                <a:ea typeface="Calibri" panose="020F0502020204030204" pitchFamily="34" charset="0"/>
                <a:cs typeface="Times New Roman" panose="02020603050405020304" pitchFamily="18" charset="0"/>
              </a:rPr>
              <a:t>LifeCycle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86328522"/>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9683" y="723331"/>
            <a:ext cx="10768083" cy="5683094"/>
          </a:xfrm>
          <a:prstGeom prst="rect">
            <a:avLst/>
          </a:prstGeom>
        </p:spPr>
        <p:txBody>
          <a:bodyPr wrap="square">
            <a:spAutoFit/>
          </a:bodyPr>
          <a:lstStyle/>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-Whenever we use delete() or remove() then the object will go to </a:t>
            </a: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Removed State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-In Detached State object will be there in Database but not connected with Session</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-We can not </a:t>
            </a: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delete</a:t>
            </a:r>
            <a:r>
              <a:rPr lang="en-IN" sz="2400" kern="100" dirty="0">
                <a:latin typeface="Calibri" panose="020F0502020204030204" pitchFamily="34" charset="0"/>
                <a:ea typeface="Calibri" panose="020F0502020204030204" pitchFamily="34" charset="0"/>
                <a:cs typeface="Times New Roman" panose="02020603050405020304" pitchFamily="18" charset="0"/>
              </a:rPr>
              <a:t> the object which is there in detached State because it is not connected with session.</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-find()</a:t>
            </a:r>
            <a:r>
              <a:rPr lang="en-IN" sz="2400" kern="100" dirty="0">
                <a:latin typeface="Calibri" panose="020F0502020204030204" pitchFamily="34" charset="0"/>
                <a:ea typeface="Calibri" panose="020F0502020204030204" pitchFamily="34" charset="0"/>
                <a:cs typeface="Times New Roman" panose="02020603050405020304" pitchFamily="18" charset="0"/>
              </a:rPr>
              <a:t> is used to move the object from </a:t>
            </a: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detached state</a:t>
            </a:r>
            <a:r>
              <a:rPr lang="en-IN" sz="2400" kern="100" dirty="0">
                <a:latin typeface="Calibri" panose="020F0502020204030204" pitchFamily="34" charset="0"/>
                <a:ea typeface="Calibri" panose="020F0502020204030204" pitchFamily="34" charset="0"/>
                <a:cs typeface="Times New Roman" panose="02020603050405020304" pitchFamily="18" charset="0"/>
              </a:rPr>
              <a:t> to </a:t>
            </a: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persistent state.</a:t>
            </a:r>
          </a:p>
          <a:p>
            <a:pPr>
              <a:lnSpc>
                <a:spcPct val="107000"/>
              </a:lnSpc>
              <a:spcAft>
                <a:spcPts val="800"/>
              </a:spcAft>
              <a:tabLst>
                <a:tab pos="3954145" algn="l"/>
              </a:tabLst>
            </a:pPr>
            <a:r>
              <a:rPr lang="en-IN" sz="20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Points:-</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-Hibernate </a:t>
            </a:r>
            <a:r>
              <a:rPr lang="en-IN" sz="2000" kern="100" dirty="0" err="1">
                <a:latin typeface="Calibri" panose="020F0502020204030204" pitchFamily="34" charset="0"/>
                <a:ea typeface="Calibri" panose="020F0502020204030204" pitchFamily="34" charset="0"/>
                <a:cs typeface="Times New Roman" panose="02020603050405020304" pitchFamily="18" charset="0"/>
              </a:rPr>
              <a:t>LifeCycle</a:t>
            </a:r>
            <a:r>
              <a:rPr lang="en-IN" sz="2000" kern="100" dirty="0">
                <a:latin typeface="Calibri" panose="020F0502020204030204" pitchFamily="34" charset="0"/>
                <a:ea typeface="Calibri" panose="020F0502020204030204" pitchFamily="34" charset="0"/>
                <a:cs typeface="Times New Roman" panose="02020603050405020304" pitchFamily="18" charset="0"/>
              </a:rPr>
              <a:t> represents  the </a:t>
            </a:r>
            <a:r>
              <a:rPr lang="en-IN" sz="2000" kern="100">
                <a:latin typeface="Calibri" panose="020F0502020204030204" pitchFamily="34" charset="0"/>
                <a:ea typeface="Calibri" panose="020F0502020204030204" pitchFamily="34" charset="0"/>
                <a:cs typeface="Times New Roman" panose="02020603050405020304" pitchFamily="18" charset="0"/>
              </a:rPr>
              <a:t>different states </a:t>
            </a:r>
            <a:r>
              <a:rPr lang="en-IN" sz="2000" kern="100" dirty="0">
                <a:latin typeface="Calibri" panose="020F0502020204030204" pitchFamily="34" charset="0"/>
                <a:ea typeface="Calibri" panose="020F0502020204030204" pitchFamily="34" charset="0"/>
                <a:cs typeface="Times New Roman" panose="02020603050405020304" pitchFamily="18" charset="0"/>
              </a:rPr>
              <a:t>of an object in Hibernate.</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 Following are state of an object in Hibernate </a:t>
            </a:r>
            <a:r>
              <a:rPr lang="en-IN" sz="2000" kern="100" dirty="0" err="1">
                <a:latin typeface="Calibri" panose="020F0502020204030204" pitchFamily="34" charset="0"/>
                <a:ea typeface="Calibri" panose="020F0502020204030204" pitchFamily="34" charset="0"/>
                <a:cs typeface="Times New Roman" panose="02020603050405020304" pitchFamily="18" charset="0"/>
              </a:rPr>
              <a:t>LifeCycle</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p>
          <a:p>
            <a:pPr algn="ct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1&gt;Transient State</a:t>
            </a:r>
          </a:p>
          <a:p>
            <a:pPr algn="ct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2&gt;Persistent State</a:t>
            </a:r>
          </a:p>
          <a:p>
            <a:pPr algn="ct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3&gt;Detached State</a:t>
            </a:r>
          </a:p>
          <a:p>
            <a:pPr algn="ct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4&gt;Removed State</a:t>
            </a:r>
          </a:p>
          <a:p>
            <a:pPr>
              <a:lnSpc>
                <a:spcPct val="107000"/>
              </a:lnSpc>
              <a:spcAft>
                <a:spcPts val="800"/>
              </a:spcAft>
              <a:tabLst>
                <a:tab pos="3954145" algn="l"/>
              </a:tabLs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7888216"/>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32A523-B4B6-81DE-7308-65C022AEF367}"/>
              </a:ext>
            </a:extLst>
          </p:cNvPr>
          <p:cNvSpPr txBox="1"/>
          <p:nvPr/>
        </p:nvSpPr>
        <p:spPr>
          <a:xfrm>
            <a:off x="866648" y="751344"/>
            <a:ext cx="10616184" cy="5355312"/>
          </a:xfrm>
          <a:prstGeom prst="rect">
            <a:avLst/>
          </a:prstGeom>
          <a:noFill/>
        </p:spPr>
        <p:txBody>
          <a:bodyPr wrap="square">
            <a:spAutoFit/>
          </a:bodyPr>
          <a:lstStyle/>
          <a:p>
            <a:r>
              <a:rPr lang="en-IN" dirty="0"/>
              <a:t>import </a:t>
            </a:r>
            <a:r>
              <a:rPr lang="en-IN" dirty="0" err="1"/>
              <a:t>java.time.LocalDateTime</a:t>
            </a:r>
            <a:r>
              <a:rPr lang="en-IN" dirty="0"/>
              <a:t>;</a:t>
            </a:r>
          </a:p>
          <a:p>
            <a:r>
              <a:rPr lang="en-IN" dirty="0"/>
              <a:t>import </a:t>
            </a:r>
            <a:r>
              <a:rPr lang="en-IN" dirty="0" err="1"/>
              <a:t>java.time.format.DateTimeFormatter</a:t>
            </a:r>
            <a:r>
              <a:rPr lang="en-IN" dirty="0"/>
              <a:t>;</a:t>
            </a:r>
          </a:p>
          <a:p>
            <a:endParaRPr lang="en-IN" dirty="0"/>
          </a:p>
          <a:p>
            <a:r>
              <a:rPr lang="en-IN" dirty="0"/>
              <a:t>public class Example {</a:t>
            </a:r>
          </a:p>
          <a:p>
            <a:r>
              <a:rPr lang="en-IN" dirty="0"/>
              <a:t>    public static void main(String[] </a:t>
            </a:r>
            <a:r>
              <a:rPr lang="en-IN" dirty="0" err="1"/>
              <a:t>args</a:t>
            </a:r>
            <a:r>
              <a:rPr lang="en-IN" dirty="0"/>
              <a:t>) {</a:t>
            </a:r>
          </a:p>
          <a:p>
            <a:r>
              <a:rPr lang="en-IN" dirty="0"/>
              <a:t>        // Current date and time</a:t>
            </a:r>
          </a:p>
          <a:p>
            <a:r>
              <a:rPr lang="en-IN" dirty="0"/>
              <a:t>        </a:t>
            </a:r>
            <a:r>
              <a:rPr lang="en-IN" dirty="0" err="1"/>
              <a:t>LocalDateTime</a:t>
            </a:r>
            <a:r>
              <a:rPr lang="en-IN" dirty="0"/>
              <a:t> now = </a:t>
            </a:r>
            <a:r>
              <a:rPr lang="en-IN" dirty="0" err="1"/>
              <a:t>LocalDateTime.now</a:t>
            </a:r>
            <a:r>
              <a:rPr lang="en-IN" dirty="0"/>
              <a:t>();</a:t>
            </a:r>
          </a:p>
          <a:p>
            <a:r>
              <a:rPr lang="en-IN" dirty="0"/>
              <a:t>        </a:t>
            </a:r>
            <a:r>
              <a:rPr lang="en-IN" dirty="0" err="1"/>
              <a:t>System.out.println</a:t>
            </a:r>
            <a:r>
              <a:rPr lang="en-IN" dirty="0"/>
              <a:t>("Current </a:t>
            </a:r>
            <a:r>
              <a:rPr lang="en-IN" dirty="0" err="1"/>
              <a:t>LocalDateTime</a:t>
            </a:r>
            <a:r>
              <a:rPr lang="en-IN" dirty="0"/>
              <a:t>: " + now);</a:t>
            </a:r>
          </a:p>
          <a:p>
            <a:endParaRPr lang="en-IN" dirty="0"/>
          </a:p>
          <a:p>
            <a:r>
              <a:rPr lang="en-IN" dirty="0"/>
              <a:t>        // Create a specific </a:t>
            </a:r>
            <a:r>
              <a:rPr lang="en-IN" dirty="0" err="1"/>
              <a:t>LocalDateTime</a:t>
            </a:r>
            <a:endParaRPr lang="en-IN" dirty="0"/>
          </a:p>
          <a:p>
            <a:r>
              <a:rPr lang="en-IN" dirty="0"/>
              <a:t>        </a:t>
            </a:r>
            <a:r>
              <a:rPr lang="en-IN" dirty="0" err="1"/>
              <a:t>LocalDateTime</a:t>
            </a:r>
            <a:r>
              <a:rPr lang="en-IN" dirty="0"/>
              <a:t> </a:t>
            </a:r>
            <a:r>
              <a:rPr lang="en-IN" dirty="0" err="1"/>
              <a:t>specificDateTime</a:t>
            </a:r>
            <a:r>
              <a:rPr lang="en-IN" dirty="0"/>
              <a:t> = </a:t>
            </a:r>
            <a:r>
              <a:rPr lang="en-IN" dirty="0" err="1"/>
              <a:t>LocalDateTime.of</a:t>
            </a:r>
            <a:r>
              <a:rPr lang="en-IN" dirty="0"/>
              <a:t>(2024, 7, 15, 12, 30);</a:t>
            </a:r>
          </a:p>
          <a:p>
            <a:r>
              <a:rPr lang="en-IN" dirty="0"/>
              <a:t>        </a:t>
            </a:r>
            <a:r>
              <a:rPr lang="en-IN" dirty="0" err="1"/>
              <a:t>System.out.println</a:t>
            </a:r>
            <a:r>
              <a:rPr lang="en-IN" dirty="0"/>
              <a:t>("Specific </a:t>
            </a:r>
            <a:r>
              <a:rPr lang="en-IN" dirty="0" err="1"/>
              <a:t>LocalDateTime</a:t>
            </a:r>
            <a:r>
              <a:rPr lang="en-IN" dirty="0"/>
              <a:t>: " + </a:t>
            </a:r>
            <a:r>
              <a:rPr lang="en-IN" dirty="0" err="1"/>
              <a:t>specificDateTime</a:t>
            </a:r>
            <a:r>
              <a:rPr lang="en-IN" dirty="0"/>
              <a:t>);</a:t>
            </a:r>
          </a:p>
          <a:p>
            <a:endParaRPr lang="en-IN" dirty="0"/>
          </a:p>
          <a:p>
            <a:r>
              <a:rPr lang="en-IN" dirty="0"/>
              <a:t>        // Formatting </a:t>
            </a:r>
            <a:r>
              <a:rPr lang="en-IN" dirty="0" err="1"/>
              <a:t>LocalDateTime</a:t>
            </a:r>
            <a:endParaRPr lang="en-IN" dirty="0"/>
          </a:p>
          <a:p>
            <a:r>
              <a:rPr lang="en-IN" dirty="0"/>
              <a:t>        </a:t>
            </a:r>
            <a:r>
              <a:rPr lang="en-IN" dirty="0" err="1"/>
              <a:t>DateTimeFormatter</a:t>
            </a:r>
            <a:r>
              <a:rPr lang="en-IN" dirty="0"/>
              <a:t> formatter = </a:t>
            </a:r>
            <a:r>
              <a:rPr lang="en-IN" dirty="0" err="1"/>
              <a:t>DateTimeFormatter.ofPattern</a:t>
            </a:r>
            <a:r>
              <a:rPr lang="en-IN" dirty="0"/>
              <a:t>("</a:t>
            </a:r>
            <a:r>
              <a:rPr lang="en-IN" dirty="0" err="1"/>
              <a:t>yyyy</a:t>
            </a:r>
            <a:r>
              <a:rPr lang="en-IN" dirty="0"/>
              <a:t>-MM-dd </a:t>
            </a:r>
            <a:r>
              <a:rPr lang="en-IN" dirty="0" err="1"/>
              <a:t>HH:mm:ss</a:t>
            </a:r>
            <a:r>
              <a:rPr lang="en-IN" dirty="0"/>
              <a:t>");</a:t>
            </a:r>
          </a:p>
          <a:p>
            <a:r>
              <a:rPr lang="en-IN" dirty="0"/>
              <a:t>        String </a:t>
            </a:r>
            <a:r>
              <a:rPr lang="en-IN" dirty="0" err="1"/>
              <a:t>formattedDateTime</a:t>
            </a:r>
            <a:r>
              <a:rPr lang="en-IN" dirty="0"/>
              <a:t> = </a:t>
            </a:r>
            <a:r>
              <a:rPr lang="en-IN" dirty="0" err="1"/>
              <a:t>now.format</a:t>
            </a:r>
            <a:r>
              <a:rPr lang="en-IN" dirty="0"/>
              <a:t>(formatter);</a:t>
            </a:r>
          </a:p>
          <a:p>
            <a:r>
              <a:rPr lang="en-IN" dirty="0"/>
              <a:t>        </a:t>
            </a:r>
            <a:r>
              <a:rPr lang="en-IN" dirty="0" err="1"/>
              <a:t>System.out.println</a:t>
            </a:r>
            <a:r>
              <a:rPr lang="en-IN" dirty="0"/>
              <a:t>("Formatted </a:t>
            </a:r>
            <a:r>
              <a:rPr lang="en-IN" dirty="0" err="1"/>
              <a:t>LocalDateTime</a:t>
            </a:r>
            <a:r>
              <a:rPr lang="en-IN" dirty="0"/>
              <a:t>: " + </a:t>
            </a:r>
            <a:r>
              <a:rPr lang="en-IN" dirty="0" err="1"/>
              <a:t>formattedDateTime</a:t>
            </a:r>
            <a:r>
              <a:rPr lang="en-IN" dirty="0"/>
              <a:t>);</a:t>
            </a:r>
          </a:p>
          <a:p>
            <a:r>
              <a:rPr lang="en-IN" dirty="0"/>
              <a:t>    }</a:t>
            </a:r>
          </a:p>
          <a:p>
            <a:r>
              <a:rPr lang="en-IN" dirty="0"/>
              <a:t>}</a:t>
            </a:r>
          </a:p>
        </p:txBody>
      </p:sp>
    </p:spTree>
    <p:extLst>
      <p:ext uri="{BB962C8B-B14F-4D97-AF65-F5344CB8AC3E}">
        <p14:creationId xmlns:p14="http://schemas.microsoft.com/office/powerpoint/2010/main" val="4057962677"/>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805218" y="723331"/>
            <a:ext cx="10372298" cy="5336275"/>
          </a:xfrm>
          <a:prstGeom prst="rect">
            <a:avLst/>
          </a:prstGeom>
        </p:spPr>
      </p:pic>
    </p:spTree>
    <p:extLst>
      <p:ext uri="{BB962C8B-B14F-4D97-AF65-F5344CB8AC3E}">
        <p14:creationId xmlns:p14="http://schemas.microsoft.com/office/powerpoint/2010/main" val="3828946488"/>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6979" y="668739"/>
            <a:ext cx="10713493" cy="4659609"/>
          </a:xfrm>
          <a:prstGeom prst="rect">
            <a:avLst/>
          </a:prstGeom>
        </p:spPr>
        <p:txBody>
          <a:bodyPr wrap="square">
            <a:spAutoFit/>
          </a:bodyPr>
          <a:lstStyle/>
          <a:p>
            <a:pPr>
              <a:lnSpc>
                <a:spcPct val="107000"/>
              </a:lnSpc>
              <a:spcAft>
                <a:spcPts val="800"/>
              </a:spcAft>
              <a:tabLst>
                <a:tab pos="3954145" algn="l"/>
              </a:tabLst>
            </a:pP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1&gt;Transient State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-An object is said to be transient state when it is newly created</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-An object in the transient state will not represent any record in the table ,modification on the transient object will not have any effect on the record in the table.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2&gt;Persistent State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-An object is said to be in persistent state once it is connected with the Session.</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-An object in the persistent state will represents a record in the database server.</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-Any modification on the State of Persistence object will directly affect the record in the table.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26221842"/>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4276" y="735911"/>
            <a:ext cx="11000095" cy="5860322"/>
          </a:xfrm>
          <a:prstGeom prst="rect">
            <a:avLst/>
          </a:prstGeom>
        </p:spPr>
        <p:txBody>
          <a:bodyPr wrap="square">
            <a:spAutoFit/>
          </a:bodyPr>
          <a:lstStyle/>
          <a:p>
            <a:pPr>
              <a:lnSpc>
                <a:spcPct val="107000"/>
              </a:lnSpc>
              <a:spcAft>
                <a:spcPts val="800"/>
              </a:spcAft>
              <a:tabLst>
                <a:tab pos="3954145" algn="l"/>
              </a:tabLst>
            </a:pP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3&gt;Detached State:-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-An object is said to be in detached state once it is disconnected from the session(Entity Manager).</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-An object in the detached state will not represent any record in the database server.</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So modification of detached object will not affect any record in the database server.</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333750"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4&gt;Removed State:-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-An object is said to be in removed state once it is deleted from the database server.</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-We can not delete an object in the detached State by remove(object)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-remove(object) can only delete persistent object. </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-delete(Object ) can delete the object which is present in Persistent and </a:t>
            </a:r>
            <a:r>
              <a:rPr lang="en-IN" sz="2400" kern="100">
                <a:latin typeface="Calibri" panose="020F0502020204030204" pitchFamily="34" charset="0"/>
                <a:ea typeface="Calibri" panose="020F0502020204030204" pitchFamily="34" charset="0"/>
                <a:cs typeface="Times New Roman" panose="02020603050405020304" pitchFamily="18" charset="0"/>
              </a:rPr>
              <a:t>Detached State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13245"/>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8739" y="627797"/>
            <a:ext cx="10904561" cy="4763163"/>
          </a:xfrm>
          <a:prstGeom prst="rect">
            <a:avLst/>
          </a:prstGeom>
        </p:spPr>
        <p:txBody>
          <a:bodyPr wrap="square">
            <a:spAutoFit/>
          </a:bodyPr>
          <a:lstStyle/>
          <a:p>
            <a:pPr>
              <a:lnSpc>
                <a:spcPct val="107000"/>
              </a:lnSpc>
              <a:spcAft>
                <a:spcPts val="800"/>
              </a:spcAft>
              <a:tabLst>
                <a:tab pos="3954145" algn="l"/>
              </a:tabLst>
            </a:pPr>
            <a:r>
              <a:rPr lang="en-IN" sz="2400"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HibernateLifeCycle_Proj</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Example Program to understand Hibernate </a:t>
            </a:r>
            <a:r>
              <a:rPr lang="en-IN" kern="100" dirty="0" err="1">
                <a:latin typeface="Calibri" panose="020F0502020204030204" pitchFamily="34" charset="0"/>
                <a:ea typeface="Calibri" panose="020F0502020204030204" pitchFamily="34" charset="0"/>
                <a:cs typeface="Times New Roman" panose="02020603050405020304" pitchFamily="18" charset="0"/>
              </a:rPr>
              <a:t>LifeCycle</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TestHLC</a:t>
            </a:r>
            <a:r>
              <a:rPr lang="en-IN"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User </a:t>
            </a:r>
            <a:r>
              <a:rPr lang="en-US" sz="1800" dirty="0">
                <a:solidFill>
                  <a:srgbClr val="6A3E3E"/>
                </a:solidFill>
                <a:latin typeface="Consolas" panose="020B0609020204030204" pitchFamily="49" charset="0"/>
              </a:rPr>
              <a:t>u</a:t>
            </a:r>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User();</a:t>
            </a:r>
            <a:r>
              <a:rPr lang="en-US" sz="1800" b="1" dirty="0">
                <a:solidFill>
                  <a:srgbClr val="3F7F5F"/>
                </a:solidFill>
                <a:latin typeface="Consolas" panose="020B0609020204030204" pitchFamily="49" charset="0"/>
              </a:rPr>
              <a:t>//Transient State//Not Representing any record</a:t>
            </a:r>
          </a:p>
          <a:p>
            <a:pPr algn="l"/>
            <a:r>
              <a:rPr lang="en-IN" sz="1800" dirty="0" err="1">
                <a:solidFill>
                  <a:srgbClr val="6A3E3E"/>
                </a:solidFill>
                <a:latin typeface="Consolas" panose="020B0609020204030204" pitchFamily="49" charset="0"/>
              </a:rPr>
              <a:t>u</a:t>
            </a:r>
            <a:r>
              <a:rPr lang="en-IN" sz="1800" dirty="0" err="1">
                <a:solidFill>
                  <a:srgbClr val="000000"/>
                </a:solidFill>
                <a:latin typeface="Consolas" panose="020B0609020204030204" pitchFamily="49" charset="0"/>
              </a:rPr>
              <a:t>.setName</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"Guru"</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u</a:t>
            </a:r>
            <a:r>
              <a:rPr lang="en-IN" sz="1800" dirty="0" err="1">
                <a:solidFill>
                  <a:srgbClr val="000000"/>
                </a:solidFill>
                <a:latin typeface="Consolas" panose="020B0609020204030204" pitchFamily="49" charset="0"/>
              </a:rPr>
              <a:t>.setEmail</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"guru@gmail.com"</a:t>
            </a:r>
            <a:r>
              <a:rPr lang="en-IN" sz="1800"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EntityManagerFactory</a:t>
            </a:r>
            <a:r>
              <a:rPr lang="en-US" sz="1800" dirty="0">
                <a:solidFill>
                  <a:srgbClr val="000000"/>
                </a:solidFill>
                <a:latin typeface="Consolas" panose="020B0609020204030204" pitchFamily="49" charset="0"/>
              </a:rPr>
              <a:t> </a:t>
            </a:r>
            <a:r>
              <a:rPr lang="en-US" sz="1800" dirty="0">
                <a:solidFill>
                  <a:srgbClr val="6A3E3E"/>
                </a:solidFill>
                <a:latin typeface="Consolas" panose="020B0609020204030204" pitchFamily="49" charset="0"/>
              </a:rPr>
              <a:t>fac</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Persistence.</a:t>
            </a:r>
            <a:r>
              <a:rPr lang="en-US" sz="1800" i="1" dirty="0" err="1">
                <a:solidFill>
                  <a:srgbClr val="000000"/>
                </a:solidFill>
                <a:latin typeface="Consolas" panose="020B0609020204030204" pitchFamily="49" charset="0"/>
              </a:rPr>
              <a:t>createEntityManagerFactory</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"dev"</a:t>
            </a:r>
            <a:r>
              <a:rPr lang="en-US" sz="1800" i="1"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EntityManager</a:t>
            </a:r>
            <a:r>
              <a:rPr lang="en-IN" sz="1800" dirty="0">
                <a:solidFill>
                  <a:srgbClr val="000000"/>
                </a:solidFill>
                <a:latin typeface="Consolas" panose="020B0609020204030204" pitchFamily="49" charset="0"/>
              </a:rPr>
              <a:t> </a:t>
            </a:r>
            <a:r>
              <a:rPr lang="en-IN" sz="1800" dirty="0">
                <a:solidFill>
                  <a:srgbClr val="6A3E3E"/>
                </a:solidFill>
                <a:latin typeface="Consolas" panose="020B0609020204030204" pitchFamily="49" charset="0"/>
              </a:rPr>
              <a:t>man</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fac</a:t>
            </a:r>
            <a:r>
              <a:rPr lang="en-IN" sz="1800" dirty="0" err="1">
                <a:solidFill>
                  <a:srgbClr val="000000"/>
                </a:solidFill>
                <a:latin typeface="Consolas" panose="020B0609020204030204" pitchFamily="49" charset="0"/>
              </a:rPr>
              <a:t>.createEntityManager</a:t>
            </a:r>
            <a:r>
              <a:rPr lang="en-IN" sz="1800"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EntityTransaction</a:t>
            </a:r>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tran</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man</a:t>
            </a:r>
            <a:r>
              <a:rPr lang="en-IN" sz="1800" dirty="0" err="1">
                <a:solidFill>
                  <a:srgbClr val="000000"/>
                </a:solidFill>
                <a:latin typeface="Consolas" panose="020B0609020204030204" pitchFamily="49" charset="0"/>
              </a:rPr>
              <a:t>.getTransaction</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tran</a:t>
            </a:r>
            <a:r>
              <a:rPr lang="en-IN" sz="1800" dirty="0" err="1">
                <a:solidFill>
                  <a:srgbClr val="000000"/>
                </a:solidFill>
                <a:latin typeface="Consolas" panose="020B0609020204030204" pitchFamily="49" charset="0"/>
              </a:rPr>
              <a:t>.begin</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man</a:t>
            </a:r>
            <a:r>
              <a:rPr lang="en-IN" sz="1800" dirty="0" err="1">
                <a:solidFill>
                  <a:srgbClr val="000000"/>
                </a:solidFill>
                <a:latin typeface="Consolas" panose="020B0609020204030204" pitchFamily="49" charset="0"/>
              </a:rPr>
              <a:t>.persist</a:t>
            </a:r>
            <a:r>
              <a:rPr lang="en-IN" sz="1800" dirty="0">
                <a:solidFill>
                  <a:srgbClr val="000000"/>
                </a:solidFill>
                <a:latin typeface="Consolas" panose="020B0609020204030204" pitchFamily="49" charset="0"/>
              </a:rPr>
              <a:t>(</a:t>
            </a:r>
            <a:r>
              <a:rPr lang="en-IN" sz="1800" dirty="0">
                <a:solidFill>
                  <a:srgbClr val="6A3E3E"/>
                </a:solidFill>
                <a:latin typeface="Consolas" panose="020B0609020204030204" pitchFamily="49" charset="0"/>
              </a:rPr>
              <a:t>u</a:t>
            </a:r>
            <a:r>
              <a:rPr lang="en-IN" sz="1800" dirty="0">
                <a:solidFill>
                  <a:srgbClr val="000000"/>
                </a:solidFill>
                <a:latin typeface="Consolas" panose="020B0609020204030204" pitchFamily="49" charset="0"/>
              </a:rPr>
              <a:t>);</a:t>
            </a:r>
            <a:r>
              <a:rPr lang="en-IN" sz="1800" dirty="0">
                <a:solidFill>
                  <a:srgbClr val="3F7F5F"/>
                </a:solidFill>
                <a:latin typeface="Consolas" panose="020B0609020204030204" pitchFamily="49" charset="0"/>
              </a:rPr>
              <a:t>//Persistent State//Represents a record</a:t>
            </a:r>
          </a:p>
          <a:p>
            <a:pPr algn="l"/>
            <a:r>
              <a:rPr lang="en-IN" sz="1800" dirty="0" err="1">
                <a:solidFill>
                  <a:srgbClr val="6A3E3E"/>
                </a:solidFill>
                <a:latin typeface="Consolas" panose="020B0609020204030204" pitchFamily="49" charset="0"/>
              </a:rPr>
              <a:t>tran</a:t>
            </a:r>
            <a:r>
              <a:rPr lang="en-IN" sz="1800" dirty="0" err="1">
                <a:solidFill>
                  <a:srgbClr val="000000"/>
                </a:solidFill>
                <a:latin typeface="Consolas" panose="020B0609020204030204" pitchFamily="49" charset="0"/>
              </a:rPr>
              <a:t>.commit</a:t>
            </a:r>
            <a:r>
              <a:rPr lang="en-IN" sz="1800" dirty="0">
                <a:solidFill>
                  <a:srgbClr val="000000"/>
                </a:solidFill>
                <a:latin typeface="Consolas" panose="020B0609020204030204" pitchFamily="49" charset="0"/>
              </a:rPr>
              <a:t>();</a:t>
            </a:r>
          </a:p>
          <a:p>
            <a:pPr>
              <a:lnSpc>
                <a:spcPct val="107000"/>
              </a:lnSpc>
              <a:spcAft>
                <a:spcPts val="800"/>
              </a:spcAft>
              <a:tabLst>
                <a:tab pos="3954145" algn="l"/>
              </a:tabLst>
            </a:pP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1019236"/>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barn(inVertical)">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barn(inVertical)">
                                      <p:cBhvr>
                                        <p:cTn id="67" dur="500"/>
                                        <p:tgtEl>
                                          <p:spTgt spid="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
                                            <p:txEl>
                                              <p:pRg st="13" end="13"/>
                                            </p:txEl>
                                          </p:spTgt>
                                        </p:tgtEl>
                                        <p:attrNameLst>
                                          <p:attrName>style.visibility</p:attrName>
                                        </p:attrNameLst>
                                      </p:cBhvr>
                                      <p:to>
                                        <p:strVal val="visible"/>
                                      </p:to>
                                    </p:set>
                                    <p:animEffect transition="in" filter="barn(inVertical)">
                                      <p:cBhvr>
                                        <p:cTn id="72" dur="500"/>
                                        <p:tgtEl>
                                          <p:spTgt spid="2">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2">
                                            <p:txEl>
                                              <p:pRg st="14" end="14"/>
                                            </p:txEl>
                                          </p:spTgt>
                                        </p:tgtEl>
                                        <p:attrNameLst>
                                          <p:attrName>style.visibility</p:attrName>
                                        </p:attrNameLst>
                                      </p:cBhvr>
                                      <p:to>
                                        <p:strVal val="visible"/>
                                      </p:to>
                                    </p:set>
                                    <p:animEffect transition="in" filter="barn(inVertical)">
                                      <p:cBhvr>
                                        <p:cTn id="77" dur="500"/>
                                        <p:tgtEl>
                                          <p:spTgt spid="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3331" y="750627"/>
            <a:ext cx="11054687" cy="5396734"/>
          </a:xfrm>
          <a:prstGeom prst="rect">
            <a:avLst/>
          </a:prstGeom>
        </p:spPr>
        <p:txBody>
          <a:bodyPr wrap="square">
            <a:spAutoFit/>
          </a:bodyPr>
          <a:lstStyle/>
          <a:p>
            <a:pPr algn="l"/>
            <a:r>
              <a:rPr lang="en-IN" sz="1100" dirty="0" err="1">
                <a:solidFill>
                  <a:srgbClr val="6A3E3E"/>
                </a:solidFill>
                <a:latin typeface="Consolas" panose="020B0609020204030204" pitchFamily="49" charset="0"/>
              </a:rPr>
              <a:t>tran</a:t>
            </a:r>
            <a:r>
              <a:rPr lang="en-IN" sz="1100" dirty="0" err="1">
                <a:solidFill>
                  <a:srgbClr val="000000"/>
                </a:solidFill>
                <a:latin typeface="Consolas" panose="020B0609020204030204" pitchFamily="49" charset="0"/>
              </a:rPr>
              <a:t>.begin</a:t>
            </a:r>
            <a:r>
              <a:rPr lang="en-IN" sz="1100" dirty="0">
                <a:solidFill>
                  <a:srgbClr val="000000"/>
                </a:solidFill>
                <a:latin typeface="Consolas" panose="020B0609020204030204" pitchFamily="49" charset="0"/>
              </a:rPr>
              <a:t>();</a:t>
            </a:r>
          </a:p>
          <a:p>
            <a:pPr algn="l"/>
            <a:r>
              <a:rPr lang="en-IN" sz="1100" dirty="0" err="1">
                <a:solidFill>
                  <a:srgbClr val="6A3E3E"/>
                </a:solidFill>
                <a:latin typeface="Consolas" panose="020B0609020204030204" pitchFamily="49" charset="0"/>
              </a:rPr>
              <a:t>u</a:t>
            </a:r>
            <a:r>
              <a:rPr lang="en-IN" sz="1100" dirty="0" err="1">
                <a:solidFill>
                  <a:srgbClr val="000000"/>
                </a:solidFill>
                <a:latin typeface="Consolas" panose="020B0609020204030204" pitchFamily="49" charset="0"/>
              </a:rPr>
              <a:t>.setName</a:t>
            </a:r>
            <a:r>
              <a:rPr lang="en-IN" sz="1100" dirty="0">
                <a:solidFill>
                  <a:srgbClr val="000000"/>
                </a:solidFill>
                <a:latin typeface="Consolas" panose="020B0609020204030204" pitchFamily="49" charset="0"/>
              </a:rPr>
              <a:t>(</a:t>
            </a:r>
            <a:r>
              <a:rPr lang="en-IN" sz="1100" dirty="0">
                <a:solidFill>
                  <a:srgbClr val="2A00FF"/>
                </a:solidFill>
                <a:latin typeface="Consolas" panose="020B0609020204030204" pitchFamily="49" charset="0"/>
              </a:rPr>
              <a:t>"Raj"</a:t>
            </a:r>
            <a:r>
              <a:rPr lang="en-IN" sz="1100" dirty="0">
                <a:solidFill>
                  <a:srgbClr val="000000"/>
                </a:solidFill>
                <a:latin typeface="Consolas" panose="020B0609020204030204" pitchFamily="49" charset="0"/>
              </a:rPr>
              <a:t>);</a:t>
            </a:r>
          </a:p>
          <a:p>
            <a:pPr algn="l"/>
            <a:r>
              <a:rPr lang="en-IN" sz="1100" dirty="0">
                <a:solidFill>
                  <a:srgbClr val="000000"/>
                </a:solidFill>
                <a:latin typeface="Consolas" panose="020B0609020204030204" pitchFamily="49" charset="0"/>
              </a:rPr>
              <a:t>    </a:t>
            </a:r>
            <a:r>
              <a:rPr lang="en-IN" sz="1100" dirty="0" err="1">
                <a:solidFill>
                  <a:srgbClr val="6A3E3E"/>
                </a:solidFill>
                <a:latin typeface="Consolas" panose="020B0609020204030204" pitchFamily="49" charset="0"/>
              </a:rPr>
              <a:t>u</a:t>
            </a:r>
            <a:r>
              <a:rPr lang="en-IN" sz="1100" dirty="0" err="1">
                <a:solidFill>
                  <a:srgbClr val="000000"/>
                </a:solidFill>
                <a:latin typeface="Consolas" panose="020B0609020204030204" pitchFamily="49" charset="0"/>
              </a:rPr>
              <a:t>.setEmail</a:t>
            </a:r>
            <a:r>
              <a:rPr lang="en-IN" sz="1100" dirty="0">
                <a:solidFill>
                  <a:srgbClr val="000000"/>
                </a:solidFill>
                <a:latin typeface="Consolas" panose="020B0609020204030204" pitchFamily="49" charset="0"/>
              </a:rPr>
              <a:t>(</a:t>
            </a:r>
            <a:r>
              <a:rPr lang="en-IN" sz="1100" dirty="0">
                <a:solidFill>
                  <a:srgbClr val="2A00FF"/>
                </a:solidFill>
                <a:latin typeface="Consolas" panose="020B0609020204030204" pitchFamily="49" charset="0"/>
              </a:rPr>
              <a:t>"raj@gmail.com"</a:t>
            </a:r>
            <a:r>
              <a:rPr lang="en-IN" sz="1100" dirty="0">
                <a:solidFill>
                  <a:srgbClr val="000000"/>
                </a:solidFill>
                <a:latin typeface="Consolas" panose="020B0609020204030204" pitchFamily="49" charset="0"/>
              </a:rPr>
              <a:t>);</a:t>
            </a:r>
          </a:p>
          <a:p>
            <a:pPr algn="l"/>
            <a:r>
              <a:rPr lang="en-US" sz="1100" dirty="0">
                <a:solidFill>
                  <a:srgbClr val="000000"/>
                </a:solidFill>
                <a:latin typeface="Consolas" panose="020B0609020204030204" pitchFamily="49" charset="0"/>
              </a:rPr>
              <a:t>   </a:t>
            </a:r>
            <a:r>
              <a:rPr lang="en-US" sz="1100" dirty="0" err="1">
                <a:solidFill>
                  <a:srgbClr val="6A3E3E"/>
                </a:solidFill>
                <a:latin typeface="Consolas" panose="020B0609020204030204" pitchFamily="49" charset="0"/>
              </a:rPr>
              <a:t>tran</a:t>
            </a:r>
            <a:r>
              <a:rPr lang="en-US" sz="1100" dirty="0" err="1">
                <a:solidFill>
                  <a:srgbClr val="000000"/>
                </a:solidFill>
                <a:latin typeface="Consolas" panose="020B0609020204030204" pitchFamily="49" charset="0"/>
              </a:rPr>
              <a:t>.commit</a:t>
            </a:r>
            <a:r>
              <a:rPr lang="en-US" sz="1100" dirty="0">
                <a:solidFill>
                  <a:srgbClr val="000000"/>
                </a:solidFill>
                <a:latin typeface="Consolas" panose="020B0609020204030204" pitchFamily="49" charset="0"/>
              </a:rPr>
              <a:t>();</a:t>
            </a:r>
            <a:r>
              <a:rPr lang="en-US" sz="1100" dirty="0">
                <a:solidFill>
                  <a:srgbClr val="3F7F5F"/>
                </a:solidFill>
                <a:latin typeface="Consolas" panose="020B0609020204030204" pitchFamily="49" charset="0"/>
              </a:rPr>
              <a:t>//While Updating delete the old database//Single Record must be there</a:t>
            </a:r>
          </a:p>
          <a:p>
            <a:pPr algn="l"/>
            <a:r>
              <a:rPr lang="en-IN" sz="1100" dirty="0">
                <a:solidFill>
                  <a:srgbClr val="000000"/>
                </a:solidFill>
                <a:latin typeface="Consolas" panose="020B0609020204030204" pitchFamily="49" charset="0"/>
              </a:rPr>
              <a:t>   </a:t>
            </a:r>
            <a:r>
              <a:rPr lang="en-IN" sz="1100" dirty="0" err="1">
                <a:solidFill>
                  <a:srgbClr val="6A3E3E"/>
                </a:solidFill>
                <a:latin typeface="Consolas" panose="020B0609020204030204" pitchFamily="49" charset="0"/>
              </a:rPr>
              <a:t>tran</a:t>
            </a:r>
            <a:r>
              <a:rPr lang="en-IN" sz="1100" dirty="0" err="1">
                <a:solidFill>
                  <a:srgbClr val="000000"/>
                </a:solidFill>
                <a:latin typeface="Consolas" panose="020B0609020204030204" pitchFamily="49" charset="0"/>
              </a:rPr>
              <a:t>.begin</a:t>
            </a:r>
            <a:r>
              <a:rPr lang="en-IN" sz="1100" dirty="0">
                <a:solidFill>
                  <a:srgbClr val="000000"/>
                </a:solidFill>
                <a:latin typeface="Consolas" panose="020B0609020204030204" pitchFamily="49" charset="0"/>
              </a:rPr>
              <a:t>();</a:t>
            </a:r>
          </a:p>
          <a:p>
            <a:pPr algn="l"/>
            <a:r>
              <a:rPr lang="en-US" sz="1100" dirty="0">
                <a:solidFill>
                  <a:srgbClr val="000000"/>
                </a:solidFill>
                <a:latin typeface="Consolas" panose="020B0609020204030204" pitchFamily="49" charset="0"/>
              </a:rPr>
              <a:t>   </a:t>
            </a:r>
            <a:r>
              <a:rPr lang="en-US" sz="1100" dirty="0" err="1">
                <a:solidFill>
                  <a:srgbClr val="6A3E3E"/>
                </a:solidFill>
                <a:latin typeface="Consolas" panose="020B0609020204030204" pitchFamily="49" charset="0"/>
              </a:rPr>
              <a:t>man</a:t>
            </a:r>
            <a:r>
              <a:rPr lang="en-US" sz="1100" dirty="0" err="1">
                <a:solidFill>
                  <a:srgbClr val="000000"/>
                </a:solidFill>
                <a:latin typeface="Consolas" panose="020B0609020204030204" pitchFamily="49" charset="0"/>
              </a:rPr>
              <a:t>.detach</a:t>
            </a:r>
            <a:r>
              <a:rPr lang="en-US" sz="1100" dirty="0">
                <a:solidFill>
                  <a:srgbClr val="000000"/>
                </a:solidFill>
                <a:latin typeface="Consolas" panose="020B0609020204030204" pitchFamily="49" charset="0"/>
              </a:rPr>
              <a:t>(</a:t>
            </a:r>
            <a:r>
              <a:rPr lang="en-US" sz="1100" dirty="0">
                <a:solidFill>
                  <a:srgbClr val="6A3E3E"/>
                </a:solidFill>
                <a:latin typeface="Consolas" panose="020B0609020204030204" pitchFamily="49" charset="0"/>
              </a:rPr>
              <a:t>u</a:t>
            </a:r>
            <a:r>
              <a:rPr lang="en-US" sz="1100" dirty="0">
                <a:solidFill>
                  <a:srgbClr val="000000"/>
                </a:solidFill>
                <a:latin typeface="Consolas" panose="020B0609020204030204" pitchFamily="49" charset="0"/>
              </a:rPr>
              <a:t>);</a:t>
            </a:r>
            <a:r>
              <a:rPr lang="en-US" sz="1100" dirty="0">
                <a:solidFill>
                  <a:srgbClr val="3F7F5F"/>
                </a:solidFill>
                <a:latin typeface="Consolas" panose="020B0609020204030204" pitchFamily="49" charset="0"/>
              </a:rPr>
              <a:t>//Detached State//Not Representing any record</a:t>
            </a:r>
          </a:p>
          <a:p>
            <a:pPr algn="l"/>
            <a:r>
              <a:rPr lang="en-IN" sz="1100" dirty="0">
                <a:solidFill>
                  <a:srgbClr val="000000"/>
                </a:solidFill>
                <a:latin typeface="Consolas" panose="020B0609020204030204" pitchFamily="49" charset="0"/>
              </a:rPr>
              <a:t>   </a:t>
            </a:r>
            <a:r>
              <a:rPr lang="en-IN" sz="1100" dirty="0" err="1">
                <a:solidFill>
                  <a:srgbClr val="6A3E3E"/>
                </a:solidFill>
                <a:latin typeface="Consolas" panose="020B0609020204030204" pitchFamily="49" charset="0"/>
              </a:rPr>
              <a:t>tran</a:t>
            </a:r>
            <a:r>
              <a:rPr lang="en-IN" sz="1100" dirty="0" err="1">
                <a:solidFill>
                  <a:srgbClr val="000000"/>
                </a:solidFill>
                <a:latin typeface="Consolas" panose="020B0609020204030204" pitchFamily="49" charset="0"/>
              </a:rPr>
              <a:t>.commit</a:t>
            </a:r>
            <a:r>
              <a:rPr lang="en-IN" sz="1100" dirty="0">
                <a:solidFill>
                  <a:srgbClr val="000000"/>
                </a:solidFill>
                <a:latin typeface="Consolas" panose="020B0609020204030204" pitchFamily="49" charset="0"/>
              </a:rPr>
              <a:t>();</a:t>
            </a:r>
          </a:p>
          <a:p>
            <a:pPr algn="l"/>
            <a:r>
              <a:rPr lang="en-IN" sz="1100" dirty="0">
                <a:solidFill>
                  <a:srgbClr val="000000"/>
                </a:solidFill>
                <a:latin typeface="Consolas" panose="020B0609020204030204" pitchFamily="49" charset="0"/>
              </a:rPr>
              <a:t>   </a:t>
            </a:r>
            <a:r>
              <a:rPr lang="en-IN" sz="1100" dirty="0" err="1">
                <a:solidFill>
                  <a:srgbClr val="6A3E3E"/>
                </a:solidFill>
                <a:latin typeface="Consolas" panose="020B0609020204030204" pitchFamily="49" charset="0"/>
              </a:rPr>
              <a:t>tran</a:t>
            </a:r>
            <a:r>
              <a:rPr lang="en-IN" sz="1100" dirty="0" err="1">
                <a:solidFill>
                  <a:srgbClr val="000000"/>
                </a:solidFill>
                <a:latin typeface="Consolas" panose="020B0609020204030204" pitchFamily="49" charset="0"/>
              </a:rPr>
              <a:t>.begin</a:t>
            </a:r>
            <a:r>
              <a:rPr lang="en-IN" sz="1100" dirty="0">
                <a:solidFill>
                  <a:srgbClr val="000000"/>
                </a:solidFill>
                <a:latin typeface="Consolas" panose="020B0609020204030204" pitchFamily="49" charset="0"/>
              </a:rPr>
              <a:t>();</a:t>
            </a:r>
          </a:p>
          <a:p>
            <a:pPr algn="l"/>
            <a:r>
              <a:rPr lang="en-IN" sz="1100" dirty="0">
                <a:solidFill>
                  <a:srgbClr val="000000"/>
                </a:solidFill>
                <a:latin typeface="Consolas" panose="020B0609020204030204" pitchFamily="49" charset="0"/>
              </a:rPr>
              <a:t>   </a:t>
            </a:r>
            <a:r>
              <a:rPr lang="en-IN" sz="1100" dirty="0" err="1">
                <a:solidFill>
                  <a:srgbClr val="6A3E3E"/>
                </a:solidFill>
                <a:latin typeface="Consolas" panose="020B0609020204030204" pitchFamily="49" charset="0"/>
              </a:rPr>
              <a:t>u</a:t>
            </a:r>
            <a:r>
              <a:rPr lang="en-IN" sz="1100" dirty="0" err="1">
                <a:solidFill>
                  <a:srgbClr val="000000"/>
                </a:solidFill>
                <a:latin typeface="Consolas" panose="020B0609020204030204" pitchFamily="49" charset="0"/>
              </a:rPr>
              <a:t>.setName</a:t>
            </a:r>
            <a:r>
              <a:rPr lang="en-IN" sz="1100" dirty="0">
                <a:solidFill>
                  <a:srgbClr val="000000"/>
                </a:solidFill>
                <a:latin typeface="Consolas" panose="020B0609020204030204" pitchFamily="49" charset="0"/>
              </a:rPr>
              <a:t>(</a:t>
            </a:r>
            <a:r>
              <a:rPr lang="en-IN" sz="1100" dirty="0">
                <a:solidFill>
                  <a:srgbClr val="2A00FF"/>
                </a:solidFill>
                <a:latin typeface="Consolas" panose="020B0609020204030204" pitchFamily="49" charset="0"/>
              </a:rPr>
              <a:t>"Rakesh"</a:t>
            </a:r>
            <a:r>
              <a:rPr lang="en-IN" sz="1100" dirty="0">
                <a:solidFill>
                  <a:srgbClr val="000000"/>
                </a:solidFill>
                <a:latin typeface="Consolas" panose="020B0609020204030204" pitchFamily="49" charset="0"/>
              </a:rPr>
              <a:t>);</a:t>
            </a:r>
          </a:p>
          <a:p>
            <a:pPr algn="l"/>
            <a:r>
              <a:rPr lang="en-IN" sz="1100" dirty="0">
                <a:solidFill>
                  <a:srgbClr val="000000"/>
                </a:solidFill>
                <a:latin typeface="Consolas" panose="020B0609020204030204" pitchFamily="49" charset="0"/>
              </a:rPr>
              <a:t>   </a:t>
            </a:r>
            <a:r>
              <a:rPr lang="en-IN" sz="1100" dirty="0" err="1">
                <a:solidFill>
                  <a:srgbClr val="6A3E3E"/>
                </a:solidFill>
                <a:latin typeface="Consolas" panose="020B0609020204030204" pitchFamily="49" charset="0"/>
              </a:rPr>
              <a:t>u</a:t>
            </a:r>
            <a:r>
              <a:rPr lang="en-IN" sz="1100" dirty="0" err="1">
                <a:solidFill>
                  <a:srgbClr val="000000"/>
                </a:solidFill>
                <a:latin typeface="Consolas" panose="020B0609020204030204" pitchFamily="49" charset="0"/>
              </a:rPr>
              <a:t>.setEmail</a:t>
            </a:r>
            <a:r>
              <a:rPr lang="en-IN" sz="1100" dirty="0">
                <a:solidFill>
                  <a:srgbClr val="000000"/>
                </a:solidFill>
                <a:latin typeface="Consolas" panose="020B0609020204030204" pitchFamily="49" charset="0"/>
              </a:rPr>
              <a:t>(</a:t>
            </a:r>
            <a:r>
              <a:rPr lang="en-IN" sz="1100" dirty="0">
                <a:solidFill>
                  <a:srgbClr val="2A00FF"/>
                </a:solidFill>
                <a:latin typeface="Consolas" panose="020B0609020204030204" pitchFamily="49" charset="0"/>
              </a:rPr>
              <a:t>"rakesh@gmail.com"</a:t>
            </a:r>
            <a:r>
              <a:rPr lang="en-IN" sz="1100" dirty="0">
                <a:solidFill>
                  <a:srgbClr val="000000"/>
                </a:solidFill>
                <a:latin typeface="Consolas" panose="020B0609020204030204" pitchFamily="49" charset="0"/>
              </a:rPr>
              <a:t>);</a:t>
            </a:r>
          </a:p>
          <a:p>
            <a:pPr algn="l"/>
            <a:r>
              <a:rPr lang="en-US" sz="1100" dirty="0">
                <a:solidFill>
                  <a:srgbClr val="000000"/>
                </a:solidFill>
                <a:latin typeface="Consolas" panose="020B0609020204030204" pitchFamily="49" charset="0"/>
              </a:rPr>
              <a:t>   </a:t>
            </a:r>
            <a:r>
              <a:rPr lang="en-US" sz="1100" dirty="0" err="1">
                <a:solidFill>
                  <a:srgbClr val="6A3E3E"/>
                </a:solidFill>
                <a:latin typeface="Consolas" panose="020B0609020204030204" pitchFamily="49" charset="0"/>
              </a:rPr>
              <a:t>tran</a:t>
            </a:r>
            <a:r>
              <a:rPr lang="en-US" sz="1100" dirty="0" err="1">
                <a:solidFill>
                  <a:srgbClr val="000000"/>
                </a:solidFill>
                <a:latin typeface="Consolas" panose="020B0609020204030204" pitchFamily="49" charset="0"/>
              </a:rPr>
              <a:t>.commit</a:t>
            </a:r>
            <a:r>
              <a:rPr lang="en-US" sz="1100" dirty="0">
                <a:solidFill>
                  <a:srgbClr val="000000"/>
                </a:solidFill>
                <a:latin typeface="Consolas" panose="020B0609020204030204" pitchFamily="49" charset="0"/>
              </a:rPr>
              <a:t>();</a:t>
            </a:r>
            <a:r>
              <a:rPr lang="en-US" sz="1100" dirty="0">
                <a:solidFill>
                  <a:srgbClr val="3F7F5F"/>
                </a:solidFill>
                <a:latin typeface="Consolas" panose="020B0609020204030204" pitchFamily="49" charset="0"/>
              </a:rPr>
              <a:t>//Any Modification on Detached State object will not affect the record</a:t>
            </a:r>
          </a:p>
          <a:p>
            <a:pPr algn="l"/>
            <a:endParaRPr lang="en-US" sz="1100" dirty="0">
              <a:solidFill>
                <a:srgbClr val="3F7F5F"/>
              </a:solidFill>
              <a:latin typeface="Consolas" panose="020B0609020204030204" pitchFamily="49" charset="0"/>
            </a:endParaRPr>
          </a:p>
          <a:p>
            <a:pPr algn="l"/>
            <a:r>
              <a:rPr lang="en-US" sz="1100" dirty="0" err="1">
                <a:solidFill>
                  <a:srgbClr val="3F7F5F"/>
                </a:solidFill>
                <a:latin typeface="Consolas" panose="020B0609020204030204" pitchFamily="49" charset="0"/>
              </a:rPr>
              <a:t>tran.begin</a:t>
            </a:r>
            <a:r>
              <a:rPr lang="en-US" sz="1100" dirty="0">
                <a:solidFill>
                  <a:srgbClr val="3F7F5F"/>
                </a:solidFill>
                <a:latin typeface="Consolas" panose="020B0609020204030204" pitchFamily="49" charset="0"/>
              </a:rPr>
              <a:t>();</a:t>
            </a:r>
          </a:p>
          <a:p>
            <a:pPr algn="l"/>
            <a:r>
              <a:rPr lang="en-US" sz="1100" dirty="0" err="1">
                <a:solidFill>
                  <a:srgbClr val="3F7F5F"/>
                </a:solidFill>
                <a:latin typeface="Consolas" panose="020B0609020204030204" pitchFamily="49" charset="0"/>
              </a:rPr>
              <a:t>man.remove</a:t>
            </a:r>
            <a:r>
              <a:rPr lang="en-US" sz="1100" dirty="0">
                <a:solidFill>
                  <a:srgbClr val="3F7F5F"/>
                </a:solidFill>
                <a:latin typeface="Consolas" panose="020B0609020204030204" pitchFamily="49" charset="0"/>
              </a:rPr>
              <a:t>(u);//Object is there in detached State// You will get </a:t>
            </a:r>
            <a:r>
              <a:rPr lang="en-US" sz="1800" dirty="0">
                <a:solidFill>
                  <a:srgbClr val="FF0000"/>
                </a:solidFill>
                <a:latin typeface="Consolas" panose="020B0609020204030204" pitchFamily="49" charset="0"/>
              </a:rPr>
              <a:t>Exception in thread "main" </a:t>
            </a:r>
            <a:r>
              <a:rPr lang="en-US" sz="1800" u="sng" dirty="0" err="1">
                <a:solidFill>
                  <a:srgbClr val="0066CC"/>
                </a:solidFill>
                <a:latin typeface="Consolas" panose="020B0609020204030204" pitchFamily="49" charset="0"/>
              </a:rPr>
              <a:t>java.lang.IllegalArgumentException</a:t>
            </a:r>
            <a:r>
              <a:rPr lang="en-US" sz="1800" u="sng" dirty="0">
                <a:solidFill>
                  <a:srgbClr val="FF0000"/>
                </a:solidFill>
                <a:latin typeface="Consolas" panose="020B0609020204030204" pitchFamily="49" charset="0"/>
              </a:rPr>
              <a:t>: Removing a detached instance</a:t>
            </a:r>
            <a:endParaRPr lang="en-US" sz="1100" dirty="0">
              <a:solidFill>
                <a:srgbClr val="3F7F5F"/>
              </a:solidFill>
              <a:latin typeface="Consolas" panose="020B0609020204030204" pitchFamily="49" charset="0"/>
            </a:endParaRPr>
          </a:p>
          <a:p>
            <a:pPr algn="l"/>
            <a:r>
              <a:rPr lang="en-IN" sz="1100" dirty="0">
                <a:solidFill>
                  <a:srgbClr val="000000"/>
                </a:solidFill>
                <a:latin typeface="Consolas" panose="020B0609020204030204" pitchFamily="49" charset="0"/>
              </a:rPr>
              <a:t>   </a:t>
            </a:r>
            <a:r>
              <a:rPr lang="en-IN" sz="1100" dirty="0" err="1">
                <a:solidFill>
                  <a:srgbClr val="000000"/>
                </a:solidFill>
                <a:latin typeface="Consolas" panose="020B0609020204030204" pitchFamily="49" charset="0"/>
              </a:rPr>
              <a:t>tran.commit</a:t>
            </a:r>
            <a:r>
              <a:rPr lang="en-IN" sz="1100" dirty="0">
                <a:solidFill>
                  <a:srgbClr val="000000"/>
                </a:solidFill>
                <a:latin typeface="Consolas" panose="020B0609020204030204" pitchFamily="49" charset="0"/>
              </a:rPr>
              <a:t>();</a:t>
            </a:r>
          </a:p>
          <a:p>
            <a:pPr algn="l"/>
            <a:r>
              <a:rPr lang="en-IN" sz="1100" dirty="0">
                <a:solidFill>
                  <a:srgbClr val="000000"/>
                </a:solidFill>
                <a:latin typeface="Consolas" panose="020B0609020204030204" pitchFamily="49" charset="0"/>
              </a:rPr>
              <a:t>  </a:t>
            </a:r>
          </a:p>
          <a:p>
            <a:pPr algn="l"/>
            <a:endParaRPr lang="en-IN" sz="1100" dirty="0">
              <a:latin typeface="Consolas" panose="020B0609020204030204" pitchFamily="49" charset="0"/>
            </a:endParaRPr>
          </a:p>
          <a:p>
            <a:pPr algn="l"/>
            <a:endParaRPr lang="en-IN" sz="1100" dirty="0">
              <a:latin typeface="Consolas" panose="020B0609020204030204" pitchFamily="49" charset="0"/>
            </a:endParaRPr>
          </a:p>
          <a:p>
            <a:pPr algn="l"/>
            <a:r>
              <a:rPr lang="en-IN" sz="1100" dirty="0">
                <a:solidFill>
                  <a:srgbClr val="000000"/>
                </a:solidFill>
                <a:latin typeface="Consolas" panose="020B0609020204030204" pitchFamily="49" charset="0"/>
              </a:rPr>
              <a:t>}</a:t>
            </a:r>
          </a:p>
          <a:p>
            <a:pPr algn="l"/>
            <a:endParaRPr lang="en-IN" sz="1100" dirty="0">
              <a:latin typeface="Consolas" panose="020B0609020204030204" pitchFamily="49" charset="0"/>
            </a:endParaRPr>
          </a:p>
          <a:p>
            <a:pPr algn="l"/>
            <a:r>
              <a:rPr lang="en-IN" sz="1100" dirty="0">
                <a:solidFill>
                  <a:srgbClr val="000000"/>
                </a:solidFill>
                <a:latin typeface="Consolas" panose="020B0609020204030204" pitchFamily="49" charset="0"/>
              </a:rPr>
              <a:t>}</a:t>
            </a:r>
          </a:p>
          <a:p>
            <a:pPr>
              <a:lnSpc>
                <a:spcPct val="107000"/>
              </a:lnSpc>
              <a:spcAft>
                <a:spcPts val="800"/>
              </a:spcAft>
              <a:tabLst>
                <a:tab pos="3954145" algn="l"/>
              </a:tabLst>
            </a:pP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Note:-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-Here if 1 is not present then find() will return null .Now p will hold null</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58672722"/>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F26EDE-2922-CE8C-35E7-E7C559ECF6BD}"/>
              </a:ext>
            </a:extLst>
          </p:cNvPr>
          <p:cNvSpPr txBox="1"/>
          <p:nvPr/>
        </p:nvSpPr>
        <p:spPr>
          <a:xfrm>
            <a:off x="716096" y="649995"/>
            <a:ext cx="10664328" cy="6186309"/>
          </a:xfrm>
          <a:prstGeom prst="rect">
            <a:avLst/>
          </a:prstGeom>
          <a:noFill/>
        </p:spPr>
        <p:txBody>
          <a:bodyPr wrap="square">
            <a:spAutoFit/>
          </a:bodyPr>
          <a:lstStyle/>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RemoveUser</a:t>
            </a:r>
            <a:r>
              <a:rPr lang="en-IN"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 {</a:t>
            </a:r>
          </a:p>
          <a:p>
            <a:pPr algn="l"/>
            <a:r>
              <a:rPr lang="en-US" sz="1800" dirty="0" err="1">
                <a:solidFill>
                  <a:srgbClr val="000000"/>
                </a:solidFill>
                <a:latin typeface="Consolas" panose="020B0609020204030204" pitchFamily="49" charset="0"/>
              </a:rPr>
              <a:t>EntityManagerFactory</a:t>
            </a:r>
            <a:r>
              <a:rPr lang="en-US" sz="1800" dirty="0">
                <a:solidFill>
                  <a:srgbClr val="000000"/>
                </a:solidFill>
                <a:latin typeface="Consolas" panose="020B0609020204030204" pitchFamily="49" charset="0"/>
              </a:rPr>
              <a:t> </a:t>
            </a:r>
            <a:r>
              <a:rPr lang="en-US" sz="1800" dirty="0">
                <a:solidFill>
                  <a:srgbClr val="6A3E3E"/>
                </a:solidFill>
                <a:latin typeface="Consolas" panose="020B0609020204030204" pitchFamily="49" charset="0"/>
              </a:rPr>
              <a:t>fac</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Persistence.</a:t>
            </a:r>
            <a:r>
              <a:rPr lang="en-US" sz="1800" i="1" dirty="0" err="1">
                <a:solidFill>
                  <a:srgbClr val="000000"/>
                </a:solidFill>
                <a:latin typeface="Consolas" panose="020B0609020204030204" pitchFamily="49" charset="0"/>
              </a:rPr>
              <a:t>createEntityManagerFactory</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"dev"</a:t>
            </a:r>
            <a:r>
              <a:rPr lang="en-US" sz="1800" i="1"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EntityManager</a:t>
            </a:r>
            <a:r>
              <a:rPr lang="en-IN" sz="1800" dirty="0">
                <a:solidFill>
                  <a:srgbClr val="000000"/>
                </a:solidFill>
                <a:latin typeface="Consolas" panose="020B0609020204030204" pitchFamily="49" charset="0"/>
              </a:rPr>
              <a:t> </a:t>
            </a:r>
            <a:r>
              <a:rPr lang="en-IN" sz="1800" dirty="0">
                <a:solidFill>
                  <a:srgbClr val="6A3E3E"/>
                </a:solidFill>
                <a:latin typeface="Consolas" panose="020B0609020204030204" pitchFamily="49" charset="0"/>
              </a:rPr>
              <a:t>man</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fac</a:t>
            </a:r>
            <a:r>
              <a:rPr lang="en-IN" sz="1800" dirty="0" err="1">
                <a:solidFill>
                  <a:srgbClr val="000000"/>
                </a:solidFill>
                <a:latin typeface="Consolas" panose="020B0609020204030204" pitchFamily="49" charset="0"/>
              </a:rPr>
              <a:t>.createEntityManager</a:t>
            </a:r>
            <a:r>
              <a:rPr lang="en-IN" sz="1800"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EntityTransaction</a:t>
            </a:r>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tran</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man</a:t>
            </a:r>
            <a:r>
              <a:rPr lang="en-IN" sz="1800" dirty="0" err="1">
                <a:solidFill>
                  <a:srgbClr val="000000"/>
                </a:solidFill>
                <a:latin typeface="Consolas" panose="020B0609020204030204" pitchFamily="49" charset="0"/>
              </a:rPr>
              <a:t>.getTransaction</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tran</a:t>
            </a:r>
            <a:r>
              <a:rPr lang="en-IN" sz="1800" dirty="0" err="1">
                <a:solidFill>
                  <a:srgbClr val="000000"/>
                </a:solidFill>
                <a:latin typeface="Consolas" panose="020B0609020204030204" pitchFamily="49" charset="0"/>
              </a:rPr>
              <a:t>.begin</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User </a:t>
            </a:r>
            <a:r>
              <a:rPr lang="en-IN" sz="1800" dirty="0">
                <a:solidFill>
                  <a:srgbClr val="6A3E3E"/>
                </a:solidFill>
                <a:latin typeface="Consolas" panose="020B0609020204030204" pitchFamily="49" charset="0"/>
              </a:rPr>
              <a:t>u</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man</a:t>
            </a:r>
            <a:r>
              <a:rPr lang="en-IN" sz="1800" dirty="0" err="1">
                <a:solidFill>
                  <a:srgbClr val="000000"/>
                </a:solidFill>
                <a:latin typeface="Consolas" panose="020B0609020204030204" pitchFamily="49" charset="0"/>
              </a:rPr>
              <a:t>.find</a:t>
            </a:r>
            <a:r>
              <a:rPr lang="en-IN" sz="1800" dirty="0">
                <a:solidFill>
                  <a:srgbClr val="000000"/>
                </a:solidFill>
                <a:latin typeface="Consolas" panose="020B0609020204030204" pitchFamily="49" charset="0"/>
              </a:rPr>
              <a:t>(</a:t>
            </a:r>
            <a:r>
              <a:rPr lang="en-IN" sz="1800" dirty="0" err="1">
                <a:solidFill>
                  <a:srgbClr val="000000"/>
                </a:solidFill>
                <a:latin typeface="Consolas" panose="020B0609020204030204" pitchFamily="49" charset="0"/>
              </a:rPr>
              <a:t>User.</a:t>
            </a:r>
            <a:r>
              <a:rPr lang="en-IN" sz="1800" b="1" dirty="0" err="1">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1);</a:t>
            </a:r>
          </a:p>
          <a:p>
            <a:pPr algn="l"/>
            <a:r>
              <a:rPr lang="en-IN" sz="1800" b="1" dirty="0">
                <a:solidFill>
                  <a:srgbClr val="7F0055"/>
                </a:solidFill>
                <a:latin typeface="Consolas" panose="020B0609020204030204" pitchFamily="49" charset="0"/>
              </a:rPr>
              <a:t>if</a:t>
            </a:r>
            <a:r>
              <a:rPr lang="en-IN" sz="1800" b="1" dirty="0">
                <a:solidFill>
                  <a:srgbClr val="000000"/>
                </a:solidFill>
                <a:latin typeface="Consolas" panose="020B0609020204030204" pitchFamily="49" charset="0"/>
              </a:rPr>
              <a:t>(</a:t>
            </a:r>
            <a:r>
              <a:rPr lang="en-IN" sz="1800" b="1" dirty="0">
                <a:solidFill>
                  <a:srgbClr val="6A3E3E"/>
                </a:solidFill>
                <a:latin typeface="Consolas" panose="020B0609020204030204" pitchFamily="49" charset="0"/>
              </a:rPr>
              <a:t>u</a:t>
            </a:r>
            <a:r>
              <a:rPr lang="en-IN" sz="1800" b="1"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null</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man</a:t>
            </a:r>
            <a:r>
              <a:rPr lang="en-IN" sz="1800" dirty="0" err="1">
                <a:solidFill>
                  <a:srgbClr val="000000"/>
                </a:solidFill>
                <a:latin typeface="Consolas" panose="020B0609020204030204" pitchFamily="49" charset="0"/>
              </a:rPr>
              <a:t>.remove</a:t>
            </a:r>
            <a:r>
              <a:rPr lang="en-IN" sz="1800" dirty="0">
                <a:solidFill>
                  <a:srgbClr val="000000"/>
                </a:solidFill>
                <a:latin typeface="Consolas" panose="020B0609020204030204" pitchFamily="49" charset="0"/>
              </a:rPr>
              <a:t>(</a:t>
            </a:r>
            <a:r>
              <a:rPr lang="en-IN" sz="1800" dirty="0">
                <a:solidFill>
                  <a:srgbClr val="6A3E3E"/>
                </a:solidFill>
                <a:latin typeface="Consolas" panose="020B0609020204030204" pitchFamily="49" charset="0"/>
              </a:rPr>
              <a:t>u</a:t>
            </a:r>
            <a:r>
              <a:rPr lang="en-IN" sz="1800" dirty="0">
                <a:solidFill>
                  <a:srgbClr val="000000"/>
                </a:solidFill>
                <a:latin typeface="Consolas" panose="020B0609020204030204" pitchFamily="49" charset="0"/>
              </a:rPr>
              <a:t>);//Persistent Object will be removed else It will print </a:t>
            </a:r>
            <a:r>
              <a:rPr lang="en-IN" sz="1800" dirty="0" err="1">
                <a:solidFill>
                  <a:srgbClr val="000000"/>
                </a:solidFill>
                <a:latin typeface="Consolas" panose="020B0609020204030204" pitchFamily="49" charset="0"/>
              </a:rPr>
              <a:t>IllegleArgumentException</a:t>
            </a:r>
            <a:r>
              <a:rPr lang="en-IN" sz="1800" dirty="0">
                <a:solidFill>
                  <a:srgbClr val="000000"/>
                </a:solidFill>
                <a:latin typeface="Consolas" panose="020B0609020204030204" pitchFamily="49" charset="0"/>
              </a:rPr>
              <a:t>(if the User info is not present for particular id)</a:t>
            </a:r>
          </a:p>
          <a:p>
            <a:pPr algn="l"/>
            <a:r>
              <a:rPr lang="en-IN" sz="1800" dirty="0" err="1">
                <a:solidFill>
                  <a:srgbClr val="6A3E3E"/>
                </a:solidFill>
                <a:latin typeface="Consolas" panose="020B0609020204030204" pitchFamily="49" charset="0"/>
              </a:rPr>
              <a:t>tran</a:t>
            </a:r>
            <a:r>
              <a:rPr lang="en-IN" sz="1800" dirty="0" err="1">
                <a:solidFill>
                  <a:srgbClr val="000000"/>
                </a:solidFill>
                <a:latin typeface="Consolas" panose="020B0609020204030204" pitchFamily="49" charset="0"/>
              </a:rPr>
              <a:t>.commit</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else</a:t>
            </a:r>
          </a:p>
          <a:p>
            <a:pPr algn="l"/>
            <a:r>
              <a:rPr lang="en-IN" sz="1800"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System.</a:t>
            </a:r>
            <a:r>
              <a:rPr lang="en-IN" sz="1800" b="1" i="1" dirty="0" err="1">
                <a:solidFill>
                  <a:srgbClr val="0000C0"/>
                </a:solidFill>
                <a:latin typeface="Consolas" panose="020B0609020204030204" pitchFamily="49" charset="0"/>
              </a:rPr>
              <a:t>out</a:t>
            </a:r>
            <a:r>
              <a:rPr lang="en-IN" sz="1800" b="1" i="1" dirty="0" err="1">
                <a:solidFill>
                  <a:srgbClr val="000000"/>
                </a:solidFill>
                <a:latin typeface="Consolas" panose="020B0609020204030204" pitchFamily="49" charset="0"/>
              </a:rPr>
              <a:t>.println</a:t>
            </a:r>
            <a:r>
              <a:rPr lang="en-IN" sz="1800" b="1" i="1" dirty="0">
                <a:solidFill>
                  <a:srgbClr val="000000"/>
                </a:solidFill>
                <a:latin typeface="Consolas" panose="020B0609020204030204" pitchFamily="49" charset="0"/>
              </a:rPr>
              <a:t>(</a:t>
            </a:r>
            <a:r>
              <a:rPr lang="en-IN" sz="1800" b="1" i="1" dirty="0">
                <a:solidFill>
                  <a:srgbClr val="2A00FF"/>
                </a:solidFill>
                <a:latin typeface="Consolas" panose="020B0609020204030204" pitchFamily="49" charset="0"/>
              </a:rPr>
              <a:t>"No user found"</a:t>
            </a:r>
            <a:r>
              <a:rPr lang="en-IN" sz="1800" b="1"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8349879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388" y="709685"/>
            <a:ext cx="10727140" cy="4764061"/>
          </a:xfrm>
          <a:prstGeom prst="rect">
            <a:avLst/>
          </a:prstGeom>
        </p:spPr>
        <p:txBody>
          <a:bodyPr wrap="square">
            <a:spAutoFit/>
          </a:bodyPr>
          <a:lstStyle/>
          <a:p>
            <a:pPr>
              <a:lnSpc>
                <a:spcPct val="107000"/>
              </a:lnSpc>
              <a:spcAft>
                <a:spcPts val="800"/>
              </a:spcAft>
              <a:tabLst>
                <a:tab pos="3954145" algn="l"/>
              </a:tabLst>
            </a:pPr>
            <a:r>
              <a:rPr lang="en-IN"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//Transient Object is passed to the remove() below it will throw </a:t>
            </a:r>
            <a:r>
              <a:rPr lang="en-IN"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IllegaleArgumentException</a:t>
            </a:r>
            <a:endParaRPr lang="en-IN" kern="1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User u=new User();</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err="1">
                <a:latin typeface="Calibri" panose="020F0502020204030204" pitchFamily="34" charset="0"/>
                <a:ea typeface="Calibri" panose="020F0502020204030204" pitchFamily="34" charset="0"/>
                <a:cs typeface="Times New Roman" panose="02020603050405020304" pitchFamily="18" charset="0"/>
              </a:rPr>
              <a:t>u.setId</a:t>
            </a:r>
            <a:r>
              <a:rPr lang="en-IN" kern="100" dirty="0">
                <a:latin typeface="Calibri" panose="020F0502020204030204" pitchFamily="34" charset="0"/>
                <a:ea typeface="Calibri" panose="020F0502020204030204" pitchFamily="34" charset="0"/>
                <a:cs typeface="Times New Roman" panose="02020603050405020304" pitchFamily="18" charset="0"/>
              </a:rPr>
              <a:t>(1);</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err="1">
                <a:latin typeface="Calibri" panose="020F0502020204030204" pitchFamily="34" charset="0"/>
                <a:ea typeface="Calibri" panose="020F0502020204030204" pitchFamily="34" charset="0"/>
                <a:cs typeface="Times New Roman" panose="02020603050405020304" pitchFamily="18" charset="0"/>
              </a:rPr>
              <a:t>u.setName</a:t>
            </a:r>
            <a:r>
              <a:rPr lang="en-IN" kern="100" dirty="0">
                <a:latin typeface="Calibri" panose="020F0502020204030204" pitchFamily="34" charset="0"/>
                <a:ea typeface="Calibri" panose="020F0502020204030204" pitchFamily="34" charset="0"/>
                <a:cs typeface="Times New Roman" panose="02020603050405020304" pitchFamily="18" charset="0"/>
              </a:rPr>
              <a:t>(“Ram”);</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err="1">
                <a:latin typeface="Calibri" panose="020F0502020204030204" pitchFamily="34" charset="0"/>
                <a:ea typeface="Calibri" panose="020F0502020204030204" pitchFamily="34" charset="0"/>
                <a:cs typeface="Times New Roman" panose="02020603050405020304" pitchFamily="18" charset="0"/>
              </a:rPr>
              <a:t>u.setEmail</a:t>
            </a:r>
            <a:r>
              <a:rPr lang="en-IN" kern="100" dirty="0">
                <a:latin typeface="Calibri" panose="020F0502020204030204" pitchFamily="34" charset="0"/>
                <a:ea typeface="Calibri" panose="020F0502020204030204" pitchFamily="34" charset="0"/>
                <a:cs typeface="Times New Roman" panose="02020603050405020304" pitchFamily="18" charset="0"/>
              </a:rPr>
              <a:t>(“ram@gmail.com”);</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-If I directly use it will be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err="1">
                <a:latin typeface="Calibri" panose="020F0502020204030204" pitchFamily="34" charset="0"/>
                <a:ea typeface="Calibri" panose="020F0502020204030204" pitchFamily="34" charset="0"/>
                <a:cs typeface="Times New Roman" panose="02020603050405020304" pitchFamily="18" charset="0"/>
              </a:rPr>
              <a:t>manager.remove</a:t>
            </a:r>
            <a:r>
              <a:rPr lang="en-IN" kern="100" dirty="0">
                <a:latin typeface="Calibri" panose="020F0502020204030204" pitchFamily="34" charset="0"/>
                <a:ea typeface="Calibri" panose="020F0502020204030204" pitchFamily="34" charset="0"/>
                <a:cs typeface="Times New Roman" panose="02020603050405020304" pitchFamily="18" charset="0"/>
              </a:rPr>
              <a:t>(u);//Now it will throw </a:t>
            </a:r>
            <a:r>
              <a:rPr lang="en-IN" kern="100" dirty="0" err="1">
                <a:latin typeface="Calibri" panose="020F0502020204030204" pitchFamily="34" charset="0"/>
                <a:ea typeface="Calibri" panose="020F0502020204030204" pitchFamily="34" charset="0"/>
                <a:cs typeface="Times New Roman" panose="02020603050405020304" pitchFamily="18" charset="0"/>
              </a:rPr>
              <a:t>IllegleArgumentException</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When you will get </a:t>
            </a:r>
            <a:r>
              <a:rPr lang="en-IN"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NullPointerException</a:t>
            </a:r>
            <a:r>
              <a:rPr lang="en-IN"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a:t>
            </a:r>
            <a:endParaRPr lang="en-IN" sz="11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err="1">
                <a:latin typeface="Calibri" panose="020F0502020204030204" pitchFamily="34" charset="0"/>
                <a:ea typeface="Calibri" panose="020F0502020204030204" pitchFamily="34" charset="0"/>
                <a:cs typeface="Times New Roman" panose="02020603050405020304" pitchFamily="18" charset="0"/>
              </a:rPr>
              <a:t>u.setAge</a:t>
            </a:r>
            <a:r>
              <a:rPr lang="en-IN" kern="100" dirty="0">
                <a:latin typeface="Calibri" panose="020F0502020204030204" pitchFamily="34" charset="0"/>
                <a:ea typeface="Calibri" panose="020F0502020204030204" pitchFamily="34" charset="0"/>
                <a:cs typeface="Times New Roman" panose="02020603050405020304" pitchFamily="18" charset="0"/>
              </a:rPr>
              <a:t>(25);</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U is null so any operation on null reference throws an exception called </a:t>
            </a:r>
            <a:r>
              <a:rPr lang="en-IN" kern="100" dirty="0" err="1">
                <a:latin typeface="Calibri" panose="020F0502020204030204" pitchFamily="34" charset="0"/>
                <a:ea typeface="Calibri" panose="020F0502020204030204" pitchFamily="34" charset="0"/>
                <a:cs typeface="Times New Roman" panose="02020603050405020304" pitchFamily="18" charset="0"/>
              </a:rPr>
              <a:t>NullPointerException</a:t>
            </a:r>
            <a:r>
              <a:rPr lang="en-IN" kern="100" dirty="0">
                <a:latin typeface="Calibri" panose="020F0502020204030204" pitchFamily="34" charset="0"/>
                <a:ea typeface="Calibri" panose="020F0502020204030204" pitchFamily="34" charset="0"/>
                <a:cs typeface="Times New Roman" panose="02020603050405020304" pitchFamily="18" charset="0"/>
              </a:rPr>
              <a:t>.</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So use if(u!=null)</a:t>
            </a:r>
          </a:p>
        </p:txBody>
      </p:sp>
    </p:spTree>
    <p:extLst>
      <p:ext uri="{BB962C8B-B14F-4D97-AF65-F5344CB8AC3E}">
        <p14:creationId xmlns:p14="http://schemas.microsoft.com/office/powerpoint/2010/main" val="1567303392"/>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9684" y="764275"/>
            <a:ext cx="10836322" cy="5575309"/>
          </a:xfrm>
          <a:prstGeom prst="rect">
            <a:avLst/>
          </a:prstGeom>
        </p:spPr>
        <p:txBody>
          <a:bodyPr wrap="square">
            <a:spAutoFit/>
          </a:bodyPr>
          <a:lstStyle/>
          <a:p>
            <a:pPr algn="ctr">
              <a:lnSpc>
                <a:spcPct val="107000"/>
              </a:lnSpc>
              <a:spcAft>
                <a:spcPts val="800"/>
              </a:spcAft>
              <a:tabLst>
                <a:tab pos="3954145" algn="l"/>
              </a:tabLst>
            </a:pPr>
            <a:r>
              <a:rPr lang="en-IN" sz="26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Cache Mechanism</a:t>
            </a:r>
          </a:p>
          <a:p>
            <a:pPr>
              <a:lnSpc>
                <a:spcPct val="107000"/>
              </a:lnSpc>
              <a:spcAft>
                <a:spcPts val="800"/>
              </a:spcAft>
              <a:tabLst>
                <a:tab pos="3954145" algn="l"/>
              </a:tabLst>
            </a:pPr>
            <a:r>
              <a:rPr lang="en-US" sz="1400" dirty="0"/>
              <a:t>It is used to store copies of frequently accessed data from the main memory (RAM) to reduce latency and improve performance.</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Cache Mechanism is use to improve the performance of an application.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-Lets consider there is no concept of Cache.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-If I want to fetch the data of an user from the database server where id=1 then SQL query has to be executed.</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If you don’t use ,the traffic increases between java application and the database server.</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How will you improve the performance of an application?</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By Using cache mechanism</a:t>
            </a:r>
          </a:p>
          <a:p>
            <a:pPr>
              <a:lnSpc>
                <a:spcPct val="107000"/>
              </a:lnSpc>
              <a:spcAft>
                <a:spcPts val="800"/>
              </a:spcAft>
              <a:tabLst>
                <a:tab pos="3954145" algn="l"/>
              </a:tabLst>
            </a:pP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*By default hibernate supports First Level Cache.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*2</a:t>
            </a:r>
            <a:r>
              <a:rPr lang="en-IN" kern="100" baseline="30000" dirty="0">
                <a:latin typeface="Calibri" panose="020F0502020204030204" pitchFamily="34" charset="0"/>
                <a:ea typeface="Calibri" panose="020F0502020204030204" pitchFamily="34" charset="0"/>
                <a:cs typeface="Times New Roman" panose="02020603050405020304" pitchFamily="18" charset="0"/>
              </a:rPr>
              <a:t>nd</a:t>
            </a:r>
            <a:r>
              <a:rPr lang="en-IN" kern="100" dirty="0">
                <a:latin typeface="Calibri" panose="020F0502020204030204" pitchFamily="34" charset="0"/>
                <a:ea typeface="Calibri" panose="020F0502020204030204" pitchFamily="34" charset="0"/>
                <a:cs typeface="Times New Roman" panose="02020603050405020304" pitchFamily="18" charset="0"/>
              </a:rPr>
              <a:t> Level cache is not enabled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*Hibernate allocates 1</a:t>
            </a:r>
            <a:r>
              <a:rPr lang="en-IN" kern="100" baseline="30000" dirty="0">
                <a:latin typeface="Calibri" panose="020F0502020204030204" pitchFamily="34" charset="0"/>
                <a:ea typeface="Calibri" panose="020F0502020204030204" pitchFamily="34" charset="0"/>
                <a:cs typeface="Times New Roman" panose="02020603050405020304" pitchFamily="18" charset="0"/>
              </a:rPr>
              <a:t>st</a:t>
            </a:r>
            <a:r>
              <a:rPr lang="en-IN" kern="100" dirty="0">
                <a:latin typeface="Calibri" panose="020F0502020204030204" pitchFamily="34" charset="0"/>
                <a:ea typeface="Calibri" panose="020F0502020204030204" pitchFamily="34" charset="0"/>
                <a:cs typeface="Times New Roman" panose="02020603050405020304" pitchFamily="18" charset="0"/>
              </a:rPr>
              <a:t> level cache for each Session.</a:t>
            </a:r>
          </a:p>
          <a:p>
            <a:pPr>
              <a:lnSpc>
                <a:spcPct val="107000"/>
              </a:lnSpc>
              <a:spcAft>
                <a:spcPts val="800"/>
              </a:spcAft>
              <a:tabLst>
                <a:tab pos="3954145" algn="l"/>
              </a:tabLs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Lets consider User table</a:t>
            </a:r>
          </a:p>
        </p:txBody>
      </p:sp>
    </p:spTree>
    <p:extLst>
      <p:ext uri="{BB962C8B-B14F-4D97-AF65-F5344CB8AC3E}">
        <p14:creationId xmlns:p14="http://schemas.microsoft.com/office/powerpoint/2010/main" val="2379265306"/>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709684" y="723332"/>
            <a:ext cx="10972800" cy="4244454"/>
          </a:xfrm>
          <a:prstGeom prst="rect">
            <a:avLst/>
          </a:prstGeom>
        </p:spPr>
      </p:pic>
      <p:sp>
        <p:nvSpPr>
          <p:cNvPr id="5" name="TextBox 4">
            <a:extLst>
              <a:ext uri="{FF2B5EF4-FFF2-40B4-BE49-F238E27FC236}">
                <a16:creationId xmlns:a16="http://schemas.microsoft.com/office/drawing/2014/main" id="{57D31341-0D0A-935D-CB28-FABDD6762C96}"/>
              </a:ext>
            </a:extLst>
          </p:cNvPr>
          <p:cNvSpPr txBox="1"/>
          <p:nvPr/>
        </p:nvSpPr>
        <p:spPr>
          <a:xfrm>
            <a:off x="709685" y="3591500"/>
            <a:ext cx="10972800" cy="2308324"/>
          </a:xfrm>
          <a:prstGeom prst="rect">
            <a:avLst/>
          </a:prstGeom>
          <a:noFill/>
        </p:spPr>
        <p:txBody>
          <a:bodyPr wrap="square" rtlCol="0">
            <a:spAutoFit/>
          </a:bodyPr>
          <a:lstStyle/>
          <a:p>
            <a:r>
              <a:rPr lang="en-IN" dirty="0"/>
              <a:t>Here the traffic increases  hence the efficiency decreases </a:t>
            </a:r>
          </a:p>
          <a:p>
            <a:r>
              <a:rPr lang="en-IN" dirty="0"/>
              <a:t>Response time will also increases</a:t>
            </a:r>
          </a:p>
          <a:p>
            <a:r>
              <a:rPr lang="en-IN" dirty="0"/>
              <a:t>But this will not happen in Hibernate Every </a:t>
            </a:r>
            <a:r>
              <a:rPr lang="en-IN" dirty="0" err="1"/>
              <a:t>EntityManager</a:t>
            </a:r>
            <a:r>
              <a:rPr lang="en-IN" dirty="0"/>
              <a:t>/Session  will associated with cache memory </a:t>
            </a:r>
          </a:p>
          <a:p>
            <a:r>
              <a:rPr lang="en-IN" dirty="0"/>
              <a:t>If you create 10 session all 10 session will have cache memory.----That is called as First Level Cache</a:t>
            </a:r>
          </a:p>
          <a:p>
            <a:r>
              <a:rPr lang="en-IN" dirty="0"/>
              <a:t>Hibernate Supports 2 levels of cache</a:t>
            </a:r>
          </a:p>
          <a:p>
            <a:r>
              <a:rPr lang="en-IN" dirty="0"/>
              <a:t>1</a:t>
            </a:r>
            <a:r>
              <a:rPr lang="en-IN" baseline="30000" dirty="0"/>
              <a:t>st</a:t>
            </a:r>
            <a:r>
              <a:rPr lang="en-IN" dirty="0"/>
              <a:t> Level Cache </a:t>
            </a:r>
          </a:p>
          <a:p>
            <a:r>
              <a:rPr lang="en-IN" dirty="0"/>
              <a:t>2</a:t>
            </a:r>
            <a:r>
              <a:rPr lang="en-IN" baseline="30000" dirty="0"/>
              <a:t>nd</a:t>
            </a:r>
            <a:r>
              <a:rPr lang="en-IN" dirty="0"/>
              <a:t> Level Cache</a:t>
            </a:r>
          </a:p>
          <a:p>
            <a:r>
              <a:rPr lang="en-IN" dirty="0"/>
              <a:t>Entire Hibernate Application will have one Second Level Cache Memory which is connected to 1</a:t>
            </a:r>
            <a:r>
              <a:rPr lang="en-IN" baseline="30000" dirty="0"/>
              <a:t>st</a:t>
            </a:r>
            <a:r>
              <a:rPr lang="en-IN" dirty="0"/>
              <a:t> Level Cache Memory</a:t>
            </a:r>
          </a:p>
        </p:txBody>
      </p:sp>
    </p:spTree>
    <p:extLst>
      <p:ext uri="{BB962C8B-B14F-4D97-AF65-F5344CB8AC3E}">
        <p14:creationId xmlns:p14="http://schemas.microsoft.com/office/powerpoint/2010/main" val="2709030204"/>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25993D-B67D-B249-976D-684529341C33}"/>
              </a:ext>
            </a:extLst>
          </p:cNvPr>
          <p:cNvSpPr txBox="1"/>
          <p:nvPr/>
        </p:nvSpPr>
        <p:spPr>
          <a:xfrm>
            <a:off x="649995" y="694063"/>
            <a:ext cx="10829581" cy="5355312"/>
          </a:xfrm>
          <a:prstGeom prst="rect">
            <a:avLst/>
          </a:prstGeom>
          <a:noFill/>
        </p:spPr>
        <p:txBody>
          <a:bodyPr wrap="square" rtlCol="0">
            <a:spAutoFit/>
          </a:bodyPr>
          <a:lstStyle/>
          <a:p>
            <a:r>
              <a:rPr lang="en-IN" dirty="0"/>
              <a:t>For Time being lets consider 2	 </a:t>
            </a:r>
            <a:r>
              <a:rPr lang="en-IN" dirty="0" err="1"/>
              <a:t>EntityMangers</a:t>
            </a:r>
            <a:r>
              <a:rPr lang="en-IN" dirty="0"/>
              <a:t>  </a:t>
            </a:r>
          </a:p>
          <a:p>
            <a:r>
              <a:rPr lang="en-IN" dirty="0"/>
              <a:t>EntityManager1 and EntityManager2  </a:t>
            </a:r>
          </a:p>
          <a:p>
            <a:r>
              <a:rPr lang="en-IN" dirty="0"/>
              <a:t>2 </a:t>
            </a:r>
            <a:r>
              <a:rPr lang="en-IN" dirty="0" err="1"/>
              <a:t>EntityManagers</a:t>
            </a:r>
            <a:r>
              <a:rPr lang="en-IN" dirty="0"/>
              <a:t> are nothing but 2 Sessions</a:t>
            </a:r>
          </a:p>
          <a:p>
            <a:r>
              <a:rPr lang="en-IN" dirty="0"/>
              <a:t>In this case we will have 2 First Level Cache Memory and by default 2</a:t>
            </a:r>
            <a:r>
              <a:rPr lang="en-IN" baseline="30000" dirty="0"/>
              <a:t>nd</a:t>
            </a:r>
            <a:r>
              <a:rPr lang="en-IN" dirty="0"/>
              <a:t> level cache memory is not enabled</a:t>
            </a:r>
          </a:p>
          <a:p>
            <a:r>
              <a:rPr lang="en-IN" dirty="0"/>
              <a:t>By default 1</a:t>
            </a:r>
            <a:r>
              <a:rPr lang="en-IN" baseline="30000" dirty="0"/>
              <a:t>st</a:t>
            </a:r>
            <a:r>
              <a:rPr lang="en-IN" dirty="0"/>
              <a:t> level cache is enabled </a:t>
            </a:r>
          </a:p>
          <a:p>
            <a:r>
              <a:rPr lang="en-IN" dirty="0"/>
              <a:t>2</a:t>
            </a:r>
            <a:r>
              <a:rPr lang="en-IN" baseline="30000" dirty="0"/>
              <a:t>nd</a:t>
            </a:r>
            <a:r>
              <a:rPr lang="en-IN" dirty="0"/>
              <a:t> level cache has to be enabled </a:t>
            </a:r>
            <a:r>
              <a:rPr lang="en-IN" dirty="0" err="1"/>
              <a:t>explicitely</a:t>
            </a:r>
            <a:endParaRPr lang="en-IN" dirty="0"/>
          </a:p>
          <a:p>
            <a:endParaRPr lang="en-IN" dirty="0"/>
          </a:p>
          <a:p>
            <a:r>
              <a:rPr lang="en-IN" dirty="0"/>
              <a:t>manager1.find(User.class,1)----Now the request made from the Java Application will go to the 1</a:t>
            </a:r>
            <a:r>
              <a:rPr lang="en-IN" baseline="30000" dirty="0"/>
              <a:t>st</a:t>
            </a:r>
            <a:r>
              <a:rPr lang="en-IN" dirty="0"/>
              <a:t> Level cache memory which is allocated to </a:t>
            </a:r>
            <a:r>
              <a:rPr lang="en-IN" dirty="0" err="1"/>
              <a:t>EntityManager</a:t>
            </a:r>
            <a:r>
              <a:rPr lang="en-IN" dirty="0"/>
              <a:t> 1 </a:t>
            </a:r>
          </a:p>
          <a:p>
            <a:r>
              <a:rPr lang="en-IN" dirty="0"/>
              <a:t>-Now is there any object present in the 1</a:t>
            </a:r>
            <a:r>
              <a:rPr lang="en-IN" baseline="30000" dirty="0"/>
              <a:t>st</a:t>
            </a:r>
            <a:r>
              <a:rPr lang="en-IN" dirty="0"/>
              <a:t> Level Cache memory With respect to the user ----No</a:t>
            </a:r>
          </a:p>
          <a:p>
            <a:r>
              <a:rPr lang="en-IN" dirty="0"/>
              <a:t>-Now It will hit the database server --</a:t>
            </a:r>
            <a:r>
              <a:rPr lang="en-IN" dirty="0">
                <a:sym typeface="Wingdings" panose="05000000000000000000" pitchFamily="2" charset="2"/>
              </a:rPr>
              <a:t>If the user info present, an object of User is going to create and a copy of that object is going to store in the 1</a:t>
            </a:r>
            <a:r>
              <a:rPr lang="en-IN" baseline="30000" dirty="0">
                <a:sym typeface="Wingdings" panose="05000000000000000000" pitchFamily="2" charset="2"/>
              </a:rPr>
              <a:t>st</a:t>
            </a:r>
            <a:r>
              <a:rPr lang="en-IN" dirty="0">
                <a:sym typeface="Wingdings" panose="05000000000000000000" pitchFamily="2" charset="2"/>
              </a:rPr>
              <a:t> Level Cache to serve future </a:t>
            </a:r>
            <a:r>
              <a:rPr lang="en-IN" dirty="0" err="1">
                <a:sym typeface="Wingdings" panose="05000000000000000000" pitchFamily="2" charset="2"/>
              </a:rPr>
              <a:t>request.Finally</a:t>
            </a:r>
            <a:r>
              <a:rPr lang="en-IN" dirty="0">
                <a:sym typeface="Wingdings" panose="05000000000000000000" pitchFamily="2" charset="2"/>
              </a:rPr>
              <a:t> It will be given back to our Java Application.</a:t>
            </a:r>
          </a:p>
          <a:p>
            <a:r>
              <a:rPr lang="en-IN" dirty="0">
                <a:sym typeface="Wingdings" panose="05000000000000000000" pitchFamily="2" charset="2"/>
              </a:rPr>
              <a:t>-Now I will write manager1.find(User.class,1)-----Now request will go to 1</a:t>
            </a:r>
            <a:r>
              <a:rPr lang="en-IN" baseline="30000" dirty="0">
                <a:sym typeface="Wingdings" panose="05000000000000000000" pitchFamily="2" charset="2"/>
              </a:rPr>
              <a:t>st</a:t>
            </a:r>
            <a:r>
              <a:rPr lang="en-IN" dirty="0">
                <a:sym typeface="Wingdings" panose="05000000000000000000" pitchFamily="2" charset="2"/>
              </a:rPr>
              <a:t> Level Cache --User 1 is present it will serve the request there it self--It will not hit the database server.</a:t>
            </a:r>
          </a:p>
          <a:p>
            <a:r>
              <a:rPr lang="en-IN" dirty="0">
                <a:sym typeface="Wingdings" panose="05000000000000000000" pitchFamily="2" charset="2"/>
              </a:rPr>
              <a:t>-What if 1</a:t>
            </a:r>
            <a:r>
              <a:rPr lang="en-IN" baseline="30000" dirty="0">
                <a:sym typeface="Wingdings" panose="05000000000000000000" pitchFamily="2" charset="2"/>
              </a:rPr>
              <a:t>st</a:t>
            </a:r>
            <a:r>
              <a:rPr lang="en-IN" dirty="0">
                <a:sym typeface="Wingdings" panose="05000000000000000000" pitchFamily="2" charset="2"/>
              </a:rPr>
              <a:t> Level cache is not there ,how many request will go to the database server?----2 Requests</a:t>
            </a:r>
          </a:p>
          <a:p>
            <a:endParaRPr lang="en-IN" dirty="0">
              <a:sym typeface="Wingdings" panose="05000000000000000000" pitchFamily="2" charset="2"/>
            </a:endParaRPr>
          </a:p>
          <a:p>
            <a:r>
              <a:rPr lang="en-IN" dirty="0">
                <a:sym typeface="Wingdings" panose="05000000000000000000" pitchFamily="2" charset="2"/>
              </a:rPr>
              <a:t>Now manager2.find(User.class,1)--Now tell me where the request will go ?---</a:t>
            </a:r>
          </a:p>
          <a:p>
            <a:r>
              <a:rPr lang="en-IN" dirty="0">
                <a:sym typeface="Wingdings" panose="05000000000000000000" pitchFamily="2" charset="2"/>
              </a:rPr>
              <a:t>Because of this </a:t>
            </a:r>
            <a:r>
              <a:rPr lang="en-IN" dirty="0" err="1">
                <a:sym typeface="Wingdings" panose="05000000000000000000" pitchFamily="2" charset="2"/>
              </a:rPr>
              <a:t>Eventhogh</a:t>
            </a:r>
            <a:r>
              <a:rPr lang="en-IN" dirty="0">
                <a:sym typeface="Wingdings" panose="05000000000000000000" pitchFamily="2" charset="2"/>
              </a:rPr>
              <a:t> we made 4 requests  only 2 requests are hitting the database server. </a:t>
            </a:r>
          </a:p>
        </p:txBody>
      </p:sp>
    </p:spTree>
    <p:extLst>
      <p:ext uri="{BB962C8B-B14F-4D97-AF65-F5344CB8AC3E}">
        <p14:creationId xmlns:p14="http://schemas.microsoft.com/office/powerpoint/2010/main" val="2645211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387" y="668739"/>
            <a:ext cx="11054688" cy="5487400"/>
          </a:xfrm>
          <a:prstGeom prst="rect">
            <a:avLst/>
          </a:prstGeom>
        </p:spPr>
        <p:txBody>
          <a:bodyPr wrap="square">
            <a:spAutoFit/>
          </a:bodyPr>
          <a:lstStyle/>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Whenever we update the  data(Distance) there is possibility of changing the delivery time.</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But ordered time will not change.</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FoodOrder.java</a:t>
            </a:r>
            <a:r>
              <a:rPr lang="en-IN" sz="2000" kern="100" dirty="0">
                <a:latin typeface="Calibri" panose="020F0502020204030204" pitchFamily="34" charset="0"/>
                <a:ea typeface="Calibri" panose="020F0502020204030204" pitchFamily="34" charset="0"/>
                <a:cs typeface="Times New Roman" panose="02020603050405020304" pitchFamily="18" charset="0"/>
              </a:rPr>
              <a:t>(Don’t give the name as Order  because Order is the keyword in SQL)</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You will get Exception</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@Table you can use to give different name</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-id (it is order id)</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err="1">
                <a:latin typeface="Calibri" panose="020F0502020204030204" pitchFamily="34" charset="0"/>
                <a:ea typeface="Calibri" panose="020F0502020204030204" pitchFamily="34" charset="0"/>
                <a:cs typeface="Times New Roman" panose="02020603050405020304" pitchFamily="18" charset="0"/>
              </a:rPr>
              <a:t>food_item</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-cost</a:t>
            </a:r>
          </a:p>
          <a:p>
            <a:pPr>
              <a:lnSpc>
                <a:spcPct val="107000"/>
              </a:lnSpc>
              <a:spcAft>
                <a:spcPts val="800"/>
              </a:spcAft>
              <a:tabLst>
                <a:tab pos="3954145" algn="l"/>
              </a:tabLst>
            </a:pPr>
            <a:r>
              <a:rPr lang="en-IN" sz="20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@creationTimeStamp(B</a:t>
            </a:r>
            <a:r>
              <a:rPr lang="en-IN" sz="2000" kern="100" dirty="0">
                <a:latin typeface="Calibri" panose="020F0502020204030204" pitchFamily="34" charset="0"/>
                <a:ea typeface="Calibri" panose="020F0502020204030204" pitchFamily="34" charset="0"/>
                <a:cs typeface="Times New Roman" panose="02020603050405020304" pitchFamily="18" charset="0"/>
              </a:rPr>
              <a:t>oth the annotations are from Hibernate not from JPA)</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-private </a:t>
            </a:r>
            <a:r>
              <a:rPr lang="en-IN" sz="2000" kern="100" dirty="0" err="1">
                <a:latin typeface="Calibri" panose="020F0502020204030204" pitchFamily="34" charset="0"/>
                <a:ea typeface="Calibri" panose="020F0502020204030204" pitchFamily="34" charset="0"/>
                <a:cs typeface="Times New Roman" panose="02020603050405020304" pitchFamily="18" charset="0"/>
              </a:rPr>
              <a:t>LocalDateTime</a:t>
            </a: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err="1">
                <a:latin typeface="Calibri" panose="020F0502020204030204" pitchFamily="34" charset="0"/>
                <a:ea typeface="Calibri" panose="020F0502020204030204" pitchFamily="34" charset="0"/>
                <a:cs typeface="Times New Roman" panose="02020603050405020304" pitchFamily="18" charset="0"/>
              </a:rPr>
              <a:t>ordered_time</a:t>
            </a:r>
            <a:r>
              <a:rPr lang="en-IN" sz="2000" kern="100" dirty="0">
                <a:latin typeface="Calibri" panose="020F0502020204030204" pitchFamily="34" charset="0"/>
                <a:ea typeface="Calibri" panose="020F0502020204030204" pitchFamily="34" charset="0"/>
                <a:cs typeface="Times New Roman" panose="02020603050405020304" pitchFamily="18" charset="0"/>
              </a:rPr>
              <a:t>;//The value will be assigned only once.</a:t>
            </a:r>
          </a:p>
          <a:p>
            <a:pPr>
              <a:lnSpc>
                <a:spcPct val="107000"/>
              </a:lnSpc>
              <a:spcAft>
                <a:spcPts val="800"/>
              </a:spcAft>
              <a:tabLst>
                <a:tab pos="3954145" algn="l"/>
              </a:tabLst>
            </a:pPr>
            <a:r>
              <a:rPr lang="en-IN" sz="20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a:t>
            </a:r>
            <a:r>
              <a:rPr lang="en-IN" sz="2000"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UpdateTimeStamp</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-private </a:t>
            </a:r>
            <a:r>
              <a:rPr lang="en-IN" sz="2000" kern="100" dirty="0" err="1">
                <a:latin typeface="Calibri" panose="020F0502020204030204" pitchFamily="34" charset="0"/>
                <a:ea typeface="Calibri" panose="020F0502020204030204" pitchFamily="34" charset="0"/>
                <a:cs typeface="Times New Roman" panose="02020603050405020304" pitchFamily="18" charset="0"/>
              </a:rPr>
              <a:t>LocalDateTime</a:t>
            </a: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err="1">
                <a:latin typeface="Calibri" panose="020F0502020204030204" pitchFamily="34" charset="0"/>
                <a:ea typeface="Calibri" panose="020F0502020204030204" pitchFamily="34" charset="0"/>
                <a:cs typeface="Times New Roman" panose="02020603050405020304" pitchFamily="18" charset="0"/>
              </a:rPr>
              <a:t>delivery_time</a:t>
            </a:r>
            <a:r>
              <a:rPr lang="en-IN" sz="2000" kern="100" dirty="0">
                <a:latin typeface="Calibri" panose="020F0502020204030204" pitchFamily="34" charset="0"/>
                <a:ea typeface="Calibri" panose="020F0502020204030204" pitchFamily="34" charset="0"/>
                <a:cs typeface="Times New Roman" panose="02020603050405020304" pitchFamily="18" charset="0"/>
              </a:rPr>
              <a:t>;//value will be assigned every time whenever you update </a:t>
            </a:r>
            <a:r>
              <a:rPr lang="en-IN" sz="2000" kern="100">
                <a:latin typeface="Calibri" panose="020F0502020204030204" pitchFamily="34" charset="0"/>
                <a:ea typeface="Calibri" panose="020F0502020204030204" pitchFamily="34" charset="0"/>
                <a:cs typeface="Times New Roman" panose="02020603050405020304" pitchFamily="18" charset="0"/>
              </a:rPr>
              <a:t>the order.</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92495646"/>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0E2801-4E64-D7F0-42D8-C5CF1EBD0B9F}"/>
              </a:ext>
            </a:extLst>
          </p:cNvPr>
          <p:cNvSpPr txBox="1"/>
          <p:nvPr/>
        </p:nvSpPr>
        <p:spPr>
          <a:xfrm>
            <a:off x="914400" y="881743"/>
            <a:ext cx="10624457" cy="2308324"/>
          </a:xfrm>
          <a:prstGeom prst="rect">
            <a:avLst/>
          </a:prstGeom>
          <a:noFill/>
        </p:spPr>
        <p:txBody>
          <a:bodyPr wrap="square" rtlCol="0">
            <a:spAutoFit/>
          </a:bodyPr>
          <a:lstStyle/>
          <a:p>
            <a:r>
              <a:rPr lang="en-IN" dirty="0"/>
              <a:t>Explain Second Level Cache.</a:t>
            </a:r>
          </a:p>
          <a:p>
            <a:r>
              <a:rPr lang="en-IN" dirty="0"/>
              <a:t>Previously 2 Requests were hitting the Database server but now Using second level cache only one request will hit the database server.</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3870407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764276" y="1651379"/>
            <a:ext cx="10658900" cy="4517408"/>
          </a:xfrm>
          <a:prstGeom prst="rect">
            <a:avLst/>
          </a:prstGeom>
        </p:spPr>
      </p:pic>
      <p:sp>
        <p:nvSpPr>
          <p:cNvPr id="3" name="Rectangle 2"/>
          <p:cNvSpPr/>
          <p:nvPr/>
        </p:nvSpPr>
        <p:spPr>
          <a:xfrm>
            <a:off x="764276" y="1023582"/>
            <a:ext cx="4012440" cy="388696"/>
          </a:xfrm>
          <a:prstGeom prst="rect">
            <a:avLst/>
          </a:prstGeom>
        </p:spPr>
        <p:txBody>
          <a:bodyPr wrap="square">
            <a:spAutoFit/>
          </a:bodyPr>
          <a:lstStyle/>
          <a:p>
            <a:pPr>
              <a:lnSpc>
                <a:spcPct val="107000"/>
              </a:lnSpc>
              <a:spcAft>
                <a:spcPts val="800"/>
              </a:spcAft>
              <a:tabLst>
                <a:tab pos="3954145" algn="l"/>
              </a:tabLst>
            </a:pPr>
            <a:r>
              <a:rPr lang="en-IN"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The usage of 1</a:t>
            </a:r>
            <a:r>
              <a:rPr lang="en-IN" kern="100" baseline="30000" dirty="0">
                <a:highlight>
                  <a:srgbClr val="00FF00"/>
                </a:highlight>
                <a:latin typeface="Calibri" panose="020F0502020204030204" pitchFamily="34" charset="0"/>
                <a:ea typeface="Calibri" panose="020F0502020204030204" pitchFamily="34" charset="0"/>
                <a:cs typeface="Times New Roman" panose="02020603050405020304" pitchFamily="18" charset="0"/>
              </a:rPr>
              <a:t>st</a:t>
            </a:r>
            <a:r>
              <a:rPr lang="en-IN"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level cache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682872"/>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736979" y="1201002"/>
            <a:ext cx="10727140" cy="4995081"/>
          </a:xfrm>
          <a:prstGeom prst="rect">
            <a:avLst/>
          </a:prstGeom>
        </p:spPr>
      </p:pic>
      <p:sp>
        <p:nvSpPr>
          <p:cNvPr id="3" name="Rectangle 2"/>
          <p:cNvSpPr/>
          <p:nvPr/>
        </p:nvSpPr>
        <p:spPr>
          <a:xfrm>
            <a:off x="736979" y="1006654"/>
            <a:ext cx="2840008" cy="388696"/>
          </a:xfrm>
          <a:prstGeom prst="rect">
            <a:avLst/>
          </a:prstGeom>
        </p:spPr>
        <p:txBody>
          <a:bodyPr wrap="none">
            <a:spAutoFit/>
          </a:bodyPr>
          <a:lstStyle/>
          <a:p>
            <a:pPr>
              <a:lnSpc>
                <a:spcPct val="107000"/>
              </a:lnSpc>
              <a:spcAft>
                <a:spcPts val="800"/>
              </a:spcAft>
              <a:tabLst>
                <a:tab pos="3954145" algn="l"/>
              </a:tabLst>
            </a:pPr>
            <a:r>
              <a:rPr lang="en-IN"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Usage of </a:t>
            </a:r>
            <a:r>
              <a:rPr lang="en-IN"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SecondLevel</a:t>
            </a:r>
            <a:r>
              <a:rPr lang="en-IN"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Cache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2997895"/>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6036" y="736978"/>
            <a:ext cx="10986448" cy="3995902"/>
          </a:xfrm>
          <a:prstGeom prst="rect">
            <a:avLst/>
          </a:prstGeom>
        </p:spPr>
        <p:txBody>
          <a:bodyPr wrap="square">
            <a:spAutoFit/>
          </a:bodyPr>
          <a:lstStyle/>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For 2 </a:t>
            </a:r>
            <a:r>
              <a:rPr lang="en-IN" kern="100" dirty="0" err="1">
                <a:latin typeface="Calibri" panose="020F0502020204030204" pitchFamily="34" charset="0"/>
                <a:ea typeface="Calibri" panose="020F0502020204030204" pitchFamily="34" charset="0"/>
                <a:cs typeface="Times New Roman" panose="02020603050405020304" pitchFamily="18" charset="0"/>
              </a:rPr>
              <a:t>EntityManager</a:t>
            </a:r>
            <a:r>
              <a:rPr lang="en-IN" kern="100" dirty="0">
                <a:latin typeface="Calibri" panose="020F0502020204030204" pitchFamily="34" charset="0"/>
                <a:ea typeface="Calibri" panose="020F0502020204030204" pitchFamily="34" charset="0"/>
                <a:cs typeface="Times New Roman" panose="02020603050405020304" pitchFamily="18" charset="0"/>
              </a:rPr>
              <a:t> ----2First Level Cache Will be provided by Hibernate.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Note:-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To enable the 2</a:t>
            </a:r>
            <a:r>
              <a:rPr lang="en-IN" kern="100" baseline="30000" dirty="0">
                <a:latin typeface="Calibri" panose="020F0502020204030204" pitchFamily="34" charset="0"/>
                <a:ea typeface="Calibri" panose="020F0502020204030204" pitchFamily="34" charset="0"/>
                <a:cs typeface="Times New Roman" panose="02020603050405020304" pitchFamily="18" charset="0"/>
              </a:rPr>
              <a:t>nd</a:t>
            </a:r>
            <a:r>
              <a:rPr lang="en-IN" kern="100" dirty="0">
                <a:latin typeface="Calibri" panose="020F0502020204030204" pitchFamily="34" charset="0"/>
                <a:ea typeface="Calibri" panose="020F0502020204030204" pitchFamily="34" charset="0"/>
                <a:cs typeface="Times New Roman" panose="02020603050405020304" pitchFamily="18" charset="0"/>
              </a:rPr>
              <a:t> Level cache ---</a:t>
            </a:r>
            <a:r>
              <a:rPr lang="en-IN"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kern="100" dirty="0">
                <a:latin typeface="Calibri" panose="020F0502020204030204" pitchFamily="34" charset="0"/>
                <a:ea typeface="Calibri" panose="020F0502020204030204" pitchFamily="34" charset="0"/>
                <a:cs typeface="Times New Roman" panose="02020603050405020304" pitchFamily="18" charset="0"/>
              </a:rPr>
              <a:t>we need to add one dependency</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err="1">
                <a:latin typeface="Calibri" panose="020F0502020204030204" pitchFamily="34" charset="0"/>
                <a:ea typeface="Calibri" panose="020F0502020204030204" pitchFamily="34" charset="0"/>
                <a:cs typeface="Times New Roman" panose="02020603050405020304" pitchFamily="18" charset="0"/>
              </a:rPr>
              <a:t>i</a:t>
            </a:r>
            <a:r>
              <a:rPr lang="en-IN" kern="100" dirty="0">
                <a:latin typeface="Calibri" panose="020F0502020204030204" pitchFamily="34" charset="0"/>
                <a:ea typeface="Calibri" panose="020F0502020204030204" pitchFamily="34" charset="0"/>
                <a:cs typeface="Times New Roman" panose="02020603050405020304" pitchFamily="18" charset="0"/>
              </a:rPr>
              <a:t> e </a:t>
            </a:r>
            <a:r>
              <a:rPr lang="en-IN" kern="100" dirty="0" err="1">
                <a:latin typeface="Calibri" panose="020F0502020204030204" pitchFamily="34" charset="0"/>
                <a:ea typeface="Calibri" panose="020F0502020204030204" pitchFamily="34" charset="0"/>
                <a:cs typeface="Times New Roman" panose="02020603050405020304" pitchFamily="18" charset="0"/>
              </a:rPr>
              <a:t>EHCache</a:t>
            </a:r>
            <a:r>
              <a:rPr lang="en-IN" kern="100" dirty="0">
                <a:latin typeface="Calibri" panose="020F0502020204030204" pitchFamily="34" charset="0"/>
                <a:ea typeface="Calibri" panose="020F0502020204030204" pitchFamily="34" charset="0"/>
                <a:cs typeface="Times New Roman" panose="02020603050405020304" pitchFamily="18" charset="0"/>
              </a:rPr>
              <a:t> Relocation in pom.xml</a:t>
            </a:r>
          </a:p>
          <a:p>
            <a:pPr>
              <a:lnSpc>
                <a:spcPct val="107000"/>
              </a:lnSpc>
              <a:spcAft>
                <a:spcPts val="800"/>
              </a:spcAft>
              <a:tabLst>
                <a:tab pos="3954145" algn="l"/>
              </a:tabLs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-The</a:t>
            </a:r>
            <a:r>
              <a:rPr lang="en-IN" dirty="0"/>
              <a:t> Version </a:t>
            </a:r>
            <a:r>
              <a:rPr lang="en-IN" sz="20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of </a:t>
            </a:r>
            <a:r>
              <a:rPr lang="en-IN" sz="2000"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EHCache</a:t>
            </a:r>
            <a:r>
              <a:rPr lang="en-IN" sz="20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relocation and Hibernate Core-Relocation</a:t>
            </a:r>
            <a:r>
              <a:rPr lang="en-IN" sz="2000" kern="100" dirty="0">
                <a:latin typeface="Calibri" panose="020F0502020204030204" pitchFamily="34" charset="0"/>
                <a:ea typeface="Calibri" panose="020F0502020204030204" pitchFamily="34" charset="0"/>
                <a:cs typeface="Times New Roman" panose="02020603050405020304" pitchFamily="18" charset="0"/>
              </a:rPr>
              <a:t> must be same </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-Just go to the git hub link  </a:t>
            </a:r>
            <a:r>
              <a:rPr lang="en-IN" sz="2000" kern="100" dirty="0">
                <a:latin typeface="Calibri" panose="020F0502020204030204" pitchFamily="34" charset="0"/>
                <a:ea typeface="Calibri" panose="020F0502020204030204" pitchFamily="34" charset="0"/>
                <a:cs typeface="Times New Roman" panose="02020603050405020304" pitchFamily="18" charset="0"/>
                <a:hlinkClick r:id="rId2"/>
              </a:rPr>
              <a:t>https://github.com/GuruJSP</a:t>
            </a:r>
            <a:r>
              <a:rPr lang="en-IN" sz="2000"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954145" algn="l"/>
              </a:tabLs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108205"/>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9809" y="805218"/>
            <a:ext cx="10873155" cy="4358181"/>
          </a:xfrm>
          <a:prstGeom prst="rect">
            <a:avLst/>
          </a:prstGeom>
        </p:spPr>
        <p:txBody>
          <a:bodyPr wrap="square">
            <a:spAutoFit/>
          </a:bodyPr>
          <a:lstStyle/>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Copy &lt;shared-cache-mode&gt; tag and paste it in persistence.xml of your program inside &lt;persistence-unit&gt;</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Then add &lt;property name=”</a:t>
            </a:r>
            <a:r>
              <a:rPr lang="en-IN" kern="100" dirty="0" err="1">
                <a:latin typeface="Calibri" panose="020F0502020204030204" pitchFamily="34" charset="0"/>
                <a:ea typeface="Calibri" panose="020F0502020204030204" pitchFamily="34" charset="0"/>
                <a:cs typeface="Times New Roman" panose="02020603050405020304" pitchFamily="18" charset="0"/>
              </a:rPr>
              <a:t>hibernate.cache.use</a:t>
            </a:r>
            <a:r>
              <a:rPr lang="en-IN" kern="100" dirty="0">
                <a:latin typeface="Calibri" panose="020F0502020204030204" pitchFamily="34" charset="0"/>
                <a:ea typeface="Calibri" panose="020F0502020204030204" pitchFamily="34" charset="0"/>
                <a:cs typeface="Times New Roman" panose="02020603050405020304" pitchFamily="18" charset="0"/>
              </a:rPr>
              <a:t>”&gt;</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&lt;property   factory class&gt;</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Annotate your entity class with @Cacheable</a:t>
            </a:r>
          </a:p>
          <a:p>
            <a:pPr>
              <a:lnSpc>
                <a:spcPct val="107000"/>
              </a:lnSpc>
              <a:spcAft>
                <a:spcPts val="800"/>
              </a:spcAft>
              <a:tabLst>
                <a:tab pos="3954145" algn="l"/>
              </a:tabLst>
            </a:pPr>
            <a:r>
              <a:rPr lang="en-IN" sz="2000"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Points:-</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Cache:-</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-It is a temporary layer of storage which is used to store the data to serve future request.</a:t>
            </a:r>
          </a:p>
          <a:p>
            <a:pPr>
              <a:lnSpc>
                <a:spcPct val="107000"/>
              </a:lnSpc>
              <a:spcAft>
                <a:spcPts val="800"/>
              </a:spcAft>
              <a:tabLst>
                <a:tab pos="3954145" algn="l"/>
              </a:tabLst>
            </a:pPr>
            <a:r>
              <a:rPr lang="en-IN" sz="2000" kern="100">
                <a:latin typeface="Calibri" panose="020F0502020204030204" pitchFamily="34" charset="0"/>
                <a:ea typeface="Calibri" panose="020F0502020204030204" pitchFamily="34" charset="0"/>
                <a:cs typeface="Times New Roman" panose="02020603050405020304" pitchFamily="18" charset="0"/>
              </a:rPr>
              <a:t>-</a:t>
            </a:r>
            <a:r>
              <a:rPr lang="en-IN" sz="2000" kern="100" dirty="0">
                <a:latin typeface="Calibri" panose="020F0502020204030204" pitchFamily="34" charset="0"/>
                <a:ea typeface="Calibri" panose="020F0502020204030204" pitchFamily="34" charset="0"/>
                <a:cs typeface="Times New Roman" panose="02020603050405020304" pitchFamily="18" charset="0"/>
              </a:rPr>
              <a:t>Hibernate Supports 2 levels of cache mechanism using which we can reduce the traffic between the Java application and the database server and increases the performance.</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a:t>
            </a:r>
            <a:r>
              <a:rPr lang="en-IN" sz="20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Following are the 2 Levels of Cache Supported by Hibernate</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1107989"/>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8740" y="655093"/>
            <a:ext cx="8475260" cy="4897879"/>
          </a:xfrm>
          <a:prstGeom prst="rect">
            <a:avLst/>
          </a:prstGeom>
        </p:spPr>
        <p:txBody>
          <a:bodyPr wrap="square">
            <a:spAutoFit/>
          </a:bodyPr>
          <a:lstStyle/>
          <a:p>
            <a:pPr>
              <a:lnSpc>
                <a:spcPct val="107000"/>
              </a:lnSpc>
              <a:spcAft>
                <a:spcPts val="800"/>
              </a:spcAft>
              <a:tabLst>
                <a:tab pos="3954145" algn="l"/>
              </a:tabLst>
            </a:pPr>
            <a:r>
              <a:rPr lang="en-IN" sz="20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1&gt;First Level Cache</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-It is a layer of storage assigned by the hibernate for every session(</a:t>
            </a:r>
            <a:r>
              <a:rPr lang="en-IN" sz="2000" kern="100" dirty="0" err="1">
                <a:latin typeface="Calibri" panose="020F0502020204030204" pitchFamily="34" charset="0"/>
                <a:ea typeface="Calibri" panose="020F0502020204030204" pitchFamily="34" charset="0"/>
                <a:cs typeface="Times New Roman" panose="02020603050405020304" pitchFamily="18" charset="0"/>
              </a:rPr>
              <a:t>EntityManger</a:t>
            </a:r>
            <a:r>
              <a:rPr lang="en-IN" sz="2000" kern="100" dirty="0">
                <a:latin typeface="Calibri" panose="020F0502020204030204" pitchFamily="34" charset="0"/>
                <a:ea typeface="Calibri" panose="020F0502020204030204" pitchFamily="34" charset="0"/>
                <a:cs typeface="Times New Roman" panose="02020603050405020304" pitchFamily="18" charset="0"/>
              </a:rPr>
              <a:t>) to store the data to serve the future request.</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-Every Session will have a dedicated first level cache memory and all of them will be connected with Second Level Cache.</a:t>
            </a:r>
          </a:p>
          <a:p>
            <a:pPr>
              <a:lnSpc>
                <a:spcPct val="107000"/>
              </a:lnSpc>
              <a:spcAft>
                <a:spcPts val="800"/>
              </a:spcAft>
              <a:tabLst>
                <a:tab pos="3954145" algn="l"/>
              </a:tabLs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2&gt;Second Level Cache</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It is a layer of storage which is shared by all the sessions(Entity Managers) created by a </a:t>
            </a:r>
            <a:r>
              <a:rPr lang="en-IN" sz="2000" kern="100" dirty="0" err="1">
                <a:latin typeface="Calibri" panose="020F0502020204030204" pitchFamily="34" charset="0"/>
                <a:ea typeface="Calibri" panose="020F0502020204030204" pitchFamily="34" charset="0"/>
                <a:cs typeface="Times New Roman" panose="02020603050405020304" pitchFamily="18" charset="0"/>
              </a:rPr>
              <a:t>SessionFactory</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r>
              <a:rPr lang="en-IN" sz="2000" kern="100" dirty="0" err="1">
                <a:latin typeface="Calibri" panose="020F0502020204030204" pitchFamily="34" charset="0"/>
                <a:ea typeface="Calibri" panose="020F0502020204030204" pitchFamily="34" charset="0"/>
                <a:cs typeface="Times New Roman" panose="02020603050405020304" pitchFamily="18" charset="0"/>
              </a:rPr>
              <a:t>EntityMangerFactory</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By default only First Level cache is supported by Hibernate and the 2</a:t>
            </a:r>
            <a:r>
              <a:rPr lang="en-IN" sz="2000" kern="100" baseline="30000" dirty="0">
                <a:latin typeface="Calibri" panose="020F0502020204030204" pitchFamily="34" charset="0"/>
                <a:ea typeface="Calibri" panose="020F0502020204030204" pitchFamily="34" charset="0"/>
                <a:cs typeface="Times New Roman" panose="02020603050405020304" pitchFamily="18" charset="0"/>
              </a:rPr>
              <a:t>nd</a:t>
            </a:r>
            <a:r>
              <a:rPr lang="en-IN" sz="2000" kern="100" dirty="0">
                <a:latin typeface="Calibri" panose="020F0502020204030204" pitchFamily="34" charset="0"/>
                <a:ea typeface="Calibri" panose="020F0502020204030204" pitchFamily="34" charset="0"/>
                <a:cs typeface="Times New Roman" panose="02020603050405020304" pitchFamily="18" charset="0"/>
              </a:rPr>
              <a:t> level cache has to be enabled </a:t>
            </a:r>
            <a:r>
              <a:rPr lang="en-IN" sz="2000" kern="100" dirty="0" err="1">
                <a:latin typeface="Calibri" panose="020F0502020204030204" pitchFamily="34" charset="0"/>
                <a:ea typeface="Calibri" panose="020F0502020204030204" pitchFamily="34" charset="0"/>
                <a:cs typeface="Times New Roman" panose="02020603050405020304" pitchFamily="18" charset="0"/>
              </a:rPr>
              <a:t>explicitely</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r>
              <a:rPr lang="en-IN" sz="1100" kern="100" dirty="0">
                <a:latin typeface="Calibri" panose="020F0502020204030204" pitchFamily="34" charset="0"/>
                <a:ea typeface="Calibri" panose="020F0502020204030204" pitchFamily="34" charset="0"/>
                <a:cs typeface="Times New Roman" panose="02020603050405020304" pitchFamily="18" charset="0"/>
              </a:rPr>
              <a:t> </a:t>
            </a:r>
            <a:endParaRPr lang="en-IN" sz="8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5629569"/>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arn(inVertical)">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5093" y="682387"/>
            <a:ext cx="10918208" cy="6936258"/>
          </a:xfrm>
          <a:prstGeom prst="rect">
            <a:avLst/>
          </a:prstGeom>
        </p:spPr>
        <p:txBody>
          <a:bodyPr wrap="square">
            <a:spAutoFit/>
          </a:bodyPr>
          <a:lstStyle/>
          <a:p>
            <a:pPr algn="ctr">
              <a:lnSpc>
                <a:spcPct val="107000"/>
              </a:lnSpc>
              <a:spcAft>
                <a:spcPts val="800"/>
              </a:spcAft>
              <a:tabLst>
                <a:tab pos="3954145" algn="l"/>
              </a:tabLst>
            </a:pPr>
            <a:r>
              <a:rPr lang="en-IN" sz="2400" b="1"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Steps to enable 2</a:t>
            </a:r>
            <a:r>
              <a:rPr lang="en-IN" sz="2400" b="1" kern="100" baseline="30000" dirty="0">
                <a:highlight>
                  <a:srgbClr val="00FF00"/>
                </a:highlight>
                <a:latin typeface="Calibri" panose="020F0502020204030204" pitchFamily="34" charset="0"/>
                <a:ea typeface="Calibri" panose="020F0502020204030204" pitchFamily="34" charset="0"/>
                <a:cs typeface="Times New Roman" panose="02020603050405020304" pitchFamily="18" charset="0"/>
              </a:rPr>
              <a:t>nd</a:t>
            </a:r>
            <a:r>
              <a:rPr lang="en-IN" sz="2400" b="1"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Level Cache</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Step1:-</a:t>
            </a:r>
            <a:r>
              <a:rPr lang="en-IN" sz="2400" kern="100" dirty="0">
                <a:latin typeface="Calibri" panose="020F0502020204030204" pitchFamily="34" charset="0"/>
                <a:ea typeface="Calibri" panose="020F0502020204030204" pitchFamily="34" charset="0"/>
                <a:cs typeface="Times New Roman" panose="02020603050405020304" pitchFamily="18" charset="0"/>
              </a:rPr>
              <a:t>Add the hibernate </a:t>
            </a:r>
            <a:r>
              <a:rPr lang="en-IN" sz="2400" kern="100" dirty="0" err="1">
                <a:latin typeface="Calibri" panose="020F0502020204030204" pitchFamily="34" charset="0"/>
                <a:ea typeface="Calibri" panose="020F0502020204030204" pitchFamily="34" charset="0"/>
                <a:cs typeface="Times New Roman" panose="02020603050405020304" pitchFamily="18" charset="0"/>
              </a:rPr>
              <a:t>EHCache</a:t>
            </a:r>
            <a:r>
              <a:rPr lang="en-IN" sz="2400" kern="100" dirty="0">
                <a:latin typeface="Calibri" panose="020F0502020204030204" pitchFamily="34" charset="0"/>
                <a:ea typeface="Calibri" panose="020F0502020204030204" pitchFamily="34" charset="0"/>
                <a:cs typeface="Times New Roman" panose="02020603050405020304" pitchFamily="18" charset="0"/>
              </a:rPr>
              <a:t> Relocation dependency in pom.xml</a:t>
            </a:r>
          </a:p>
          <a:p>
            <a:pPr>
              <a:lnSpc>
                <a:spcPct val="107000"/>
              </a:lnSpc>
              <a:spcAft>
                <a:spcPts val="800"/>
              </a:spcAft>
              <a:tabLst>
                <a:tab pos="3954145" algn="l"/>
              </a:tabLst>
            </a:pP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Step2:-</a:t>
            </a:r>
            <a:r>
              <a:rPr lang="en-IN" sz="2400" kern="100" dirty="0">
                <a:latin typeface="Calibri" panose="020F0502020204030204" pitchFamily="34" charset="0"/>
                <a:ea typeface="Calibri" panose="020F0502020204030204" pitchFamily="34" charset="0"/>
                <a:cs typeface="Times New Roman" panose="02020603050405020304" pitchFamily="18" charset="0"/>
              </a:rPr>
              <a:t>Add the following code within &lt;persistence-unit&gt;</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Just above &lt;properties&gt; tag </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&lt;shared-cache-mode&gt;</a:t>
            </a:r>
            <a:r>
              <a:rPr lang="en-IN" sz="2400" kern="100" dirty="0" err="1">
                <a:latin typeface="Calibri" panose="020F0502020204030204" pitchFamily="34" charset="0"/>
                <a:ea typeface="Calibri" panose="020F0502020204030204" pitchFamily="34" charset="0"/>
                <a:cs typeface="Times New Roman" panose="02020603050405020304" pitchFamily="18" charset="0"/>
              </a:rPr>
              <a:t>Enable_SELECTIVE</a:t>
            </a:r>
            <a:r>
              <a:rPr lang="en-IN" sz="2400" kern="100" dirty="0">
                <a:latin typeface="Calibri" panose="020F0502020204030204" pitchFamily="34" charset="0"/>
                <a:ea typeface="Calibri" panose="020F0502020204030204" pitchFamily="34" charset="0"/>
                <a:cs typeface="Times New Roman" panose="02020603050405020304" pitchFamily="18" charset="0"/>
              </a:rPr>
              <a:t>&lt;/shared-cache-mode&gt;</a:t>
            </a:r>
          </a:p>
          <a:p>
            <a:pPr>
              <a:lnSpc>
                <a:spcPct val="107000"/>
              </a:lnSpc>
              <a:spcAft>
                <a:spcPts val="800"/>
              </a:spcAft>
              <a:tabLst>
                <a:tab pos="3954145" algn="l"/>
              </a:tabLst>
            </a:pPr>
            <a:r>
              <a:rPr lang="en-IN" sz="2400" kern="0" dirty="0">
                <a:effectLst/>
                <a:highlight>
                  <a:srgbClr val="FF00FF"/>
                </a:highlight>
                <a:latin typeface="Courier New" panose="02070309020205020404" pitchFamily="49" charset="0"/>
                <a:ea typeface="Times New Roman" panose="02020603050405020304" pitchFamily="18" charset="0"/>
              </a:rPr>
              <a:t>Note</a:t>
            </a:r>
            <a:r>
              <a:rPr lang="en-IN" sz="2400" kern="0" dirty="0">
                <a:effectLst/>
                <a:latin typeface="Courier New" panose="02070309020205020404" pitchFamily="49" charset="0"/>
                <a:ea typeface="Times New Roman" panose="02020603050405020304" pitchFamily="18" charset="0"/>
              </a:rPr>
              <a:t>:&lt;shared-cache-mode&gt;</a:t>
            </a:r>
            <a:r>
              <a:rPr lang="en-IN" sz="2400" kern="0" dirty="0" err="1">
                <a:effectLst/>
                <a:latin typeface="Courier New" panose="02070309020205020404" pitchFamily="49" charset="0"/>
                <a:ea typeface="Times New Roman" panose="02020603050405020304" pitchFamily="18" charset="0"/>
              </a:rPr>
              <a:t>Enable_SELECTIVE</a:t>
            </a:r>
            <a:r>
              <a:rPr lang="en-IN" sz="2400" kern="0" dirty="0">
                <a:effectLst/>
                <a:latin typeface="Courier New" panose="02070309020205020404" pitchFamily="49" charset="0"/>
                <a:ea typeface="Times New Roman" panose="02020603050405020304" pitchFamily="18" charset="0"/>
              </a:rPr>
              <a:t>&lt;/shared-cache-mode&gt;</a:t>
            </a:r>
            <a:r>
              <a:rPr lang="en-IN" sz="2400" kern="0" dirty="0">
                <a:effectLst/>
                <a:latin typeface="Times New Roman" panose="02020603050405020304" pitchFamily="18" charset="0"/>
                <a:ea typeface="Times New Roman" panose="02020603050405020304" pitchFamily="18" charset="0"/>
              </a:rPr>
              <a:t>, it means that the second-level cache is enabled only for those entities  that are explicitly marked as </a:t>
            </a:r>
            <a:r>
              <a:rPr lang="en-IN" sz="2400" kern="0" dirty="0">
                <a:solidFill>
                  <a:srgbClr val="FF0000"/>
                </a:solidFill>
                <a:effectLst/>
                <a:latin typeface="Times New Roman" panose="02020603050405020304" pitchFamily="18" charset="0"/>
                <a:ea typeface="Times New Roman" panose="02020603050405020304" pitchFamily="18" charset="0"/>
              </a:rPr>
              <a:t>cacheable</a:t>
            </a:r>
            <a:endParaRPr lang="en-IN" sz="2400" kern="1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Step 3:-</a:t>
            </a:r>
            <a:r>
              <a:rPr lang="en-IN" sz="2400" kern="100" dirty="0">
                <a:latin typeface="Calibri" panose="020F0502020204030204" pitchFamily="34" charset="0"/>
                <a:ea typeface="Calibri" panose="020F0502020204030204" pitchFamily="34" charset="0"/>
                <a:cs typeface="Times New Roman" panose="02020603050405020304" pitchFamily="18" charset="0"/>
              </a:rPr>
              <a:t>Add the following properties in persistence.xml</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&lt;</a:t>
            </a:r>
            <a:r>
              <a:rPr lang="en-IN" sz="2400" kern="100" dirty="0" err="1">
                <a:latin typeface="Calibri" panose="020F0502020204030204" pitchFamily="34" charset="0"/>
                <a:ea typeface="Calibri" panose="020F0502020204030204" pitchFamily="34" charset="0"/>
                <a:cs typeface="Times New Roman" panose="02020603050405020304" pitchFamily="18" charset="0"/>
              </a:rPr>
              <a:t>proprty</a:t>
            </a:r>
            <a:r>
              <a:rPr lang="en-IN" sz="2400" kern="100" dirty="0">
                <a:latin typeface="Calibri" panose="020F0502020204030204" pitchFamily="34" charset="0"/>
                <a:ea typeface="Calibri" panose="020F0502020204030204" pitchFamily="34" charset="0"/>
                <a:cs typeface="Times New Roman" panose="02020603050405020304" pitchFamily="18" charset="0"/>
              </a:rPr>
              <a:t> name=”</a:t>
            </a:r>
            <a:r>
              <a:rPr lang="en-IN" sz="2400" kern="100" dirty="0" err="1">
                <a:latin typeface="Calibri" panose="020F0502020204030204" pitchFamily="34" charset="0"/>
                <a:ea typeface="Calibri" panose="020F0502020204030204" pitchFamily="34" charset="0"/>
                <a:cs typeface="Times New Roman" panose="02020603050405020304" pitchFamily="18" charset="0"/>
              </a:rPr>
              <a:t>hibernate.cache.use_second_level_Cache</a:t>
            </a:r>
            <a:r>
              <a:rPr lang="en-IN" sz="2400" kern="100" dirty="0">
                <a:latin typeface="Calibri" panose="020F0502020204030204" pitchFamily="34" charset="0"/>
                <a:ea typeface="Calibri" panose="020F0502020204030204" pitchFamily="34" charset="0"/>
                <a:cs typeface="Times New Roman" panose="02020603050405020304" pitchFamily="18" charset="0"/>
              </a:rPr>
              <a:t>” value=”true”/&gt;</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&lt;property name=”</a:t>
            </a:r>
            <a:r>
              <a:rPr lang="en-IN" sz="2400" kern="100" dirty="0" err="1">
                <a:latin typeface="Calibri" panose="020F0502020204030204" pitchFamily="34" charset="0"/>
                <a:ea typeface="Calibri" panose="020F0502020204030204" pitchFamily="34" charset="0"/>
                <a:cs typeface="Times New Roman" panose="02020603050405020304" pitchFamily="18" charset="0"/>
              </a:rPr>
              <a:t>hibernate.cache.region.factory_class</a:t>
            </a: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(To Store) </a:t>
            </a:r>
            <a:r>
              <a:rPr lang="en-IN" sz="2400" kern="100" dirty="0">
                <a:latin typeface="Calibri" panose="020F0502020204030204" pitchFamily="34" charset="0"/>
                <a:ea typeface="Calibri" panose="020F0502020204030204" pitchFamily="34" charset="0"/>
                <a:cs typeface="Times New Roman" panose="02020603050405020304" pitchFamily="18" charset="0"/>
              </a:rPr>
              <a:t>value=”</a:t>
            </a:r>
            <a:r>
              <a:rPr lang="en-IN" sz="2400" kern="100" dirty="0" err="1">
                <a:latin typeface="Calibri" panose="020F0502020204030204" pitchFamily="34" charset="0"/>
                <a:ea typeface="Calibri" panose="020F0502020204030204" pitchFamily="34" charset="0"/>
                <a:cs typeface="Times New Roman" panose="02020603050405020304" pitchFamily="18" charset="0"/>
              </a:rPr>
              <a:t>org.hibernate.cache.ehcache.EhCacheRegionFactory</a:t>
            </a:r>
            <a:r>
              <a:rPr lang="en-IN" sz="2400" kern="100" dirty="0">
                <a:latin typeface="Calibri" panose="020F0502020204030204" pitchFamily="34" charset="0"/>
                <a:ea typeface="Calibri" panose="020F0502020204030204" pitchFamily="34" charset="0"/>
                <a:cs typeface="Times New Roman" panose="02020603050405020304" pitchFamily="18" charset="0"/>
              </a:rPr>
              <a:t>”/&gt;</a:t>
            </a:r>
          </a:p>
          <a:p>
            <a:pPr>
              <a:lnSpc>
                <a:spcPct val="107000"/>
              </a:lnSpc>
              <a:spcAft>
                <a:spcPts val="800"/>
              </a:spcAft>
              <a:tabLst>
                <a:tab pos="3954145" algn="l"/>
              </a:tabLst>
            </a:pP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US" sz="2000" dirty="0"/>
              <a:t> </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2">
            <a:extLst>
              <a:ext uri="{FF2B5EF4-FFF2-40B4-BE49-F238E27FC236}">
                <a16:creationId xmlns:a16="http://schemas.microsoft.com/office/drawing/2014/main" id="{A767A9BD-0412-A495-BC37-914581AA9036}"/>
              </a:ext>
            </a:extLst>
          </p:cNvPr>
          <p:cNvSpPr>
            <a:spLocks noChangeArrowheads="1"/>
          </p:cNvSpPr>
          <p:nvPr/>
        </p:nvSpPr>
        <p:spPr bwMode="auto">
          <a:xfrm>
            <a:off x="163286" y="110059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2878324"/>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9683" y="736979"/>
            <a:ext cx="10880061" cy="6131550"/>
          </a:xfrm>
          <a:prstGeom prst="rect">
            <a:avLst/>
          </a:prstGeom>
        </p:spPr>
        <p:txBody>
          <a:bodyPr wrap="square">
            <a:spAutoFit/>
          </a:bodyPr>
          <a:lstStyle/>
          <a:p>
            <a:pPr>
              <a:lnSpc>
                <a:spcPct val="107000"/>
              </a:lnSpc>
              <a:spcAft>
                <a:spcPts val="800"/>
              </a:spcAft>
              <a:tabLst>
                <a:tab pos="3954145" algn="l"/>
              </a:tabLst>
            </a:pPr>
            <a:r>
              <a:rPr lang="en-IN" sz="2800" kern="100" dirty="0">
                <a:latin typeface="Calibri" panose="020F0502020204030204" pitchFamily="34" charset="0"/>
                <a:ea typeface="Calibri" panose="020F0502020204030204" pitchFamily="34" charset="0"/>
                <a:cs typeface="Times New Roman" panose="02020603050405020304" pitchFamily="18" charset="0"/>
              </a:rPr>
              <a:t>-The property </a:t>
            </a:r>
            <a:r>
              <a:rPr lang="en-IN" sz="2800" kern="100" dirty="0" err="1">
                <a:latin typeface="Calibri" panose="020F0502020204030204" pitchFamily="34" charset="0"/>
                <a:ea typeface="Calibri" panose="020F0502020204030204" pitchFamily="34" charset="0"/>
                <a:cs typeface="Times New Roman" panose="02020603050405020304" pitchFamily="18" charset="0"/>
              </a:rPr>
              <a:t>hibernate.cache.region.factory_class</a:t>
            </a:r>
            <a:r>
              <a:rPr lang="en-IN" sz="2800" kern="100" dirty="0">
                <a:latin typeface="Calibri" panose="020F0502020204030204" pitchFamily="34" charset="0"/>
                <a:ea typeface="Calibri" panose="020F0502020204030204" pitchFamily="34" charset="0"/>
                <a:cs typeface="Times New Roman" panose="02020603050405020304" pitchFamily="18" charset="0"/>
              </a:rPr>
              <a:t>  </a:t>
            </a:r>
            <a:r>
              <a:rPr lang="en-US" sz="2800" dirty="0"/>
              <a:t>in your Hibernate configuration specifies the</a:t>
            </a:r>
          </a:p>
          <a:p>
            <a:pPr>
              <a:lnSpc>
                <a:spcPct val="107000"/>
              </a:lnSpc>
              <a:spcAft>
                <a:spcPts val="800"/>
              </a:spcAft>
              <a:tabLst>
                <a:tab pos="3954145" algn="l"/>
              </a:tabLst>
            </a:pPr>
            <a:r>
              <a:rPr lang="en-US" sz="2800" dirty="0"/>
              <a:t>class that Hibernate should use to manage the second-level cache </a:t>
            </a:r>
            <a:r>
              <a:rPr lang="en-US" sz="2800" dirty="0" err="1"/>
              <a:t>regions.The</a:t>
            </a:r>
            <a:r>
              <a:rPr lang="en-US" sz="2800" dirty="0"/>
              <a:t> value </a:t>
            </a:r>
            <a:r>
              <a:rPr lang="en-IN" sz="2800" kern="100" dirty="0" err="1">
                <a:latin typeface="Calibri" panose="020F0502020204030204" pitchFamily="34" charset="0"/>
                <a:ea typeface="Calibri" panose="020F0502020204030204" pitchFamily="34" charset="0"/>
                <a:cs typeface="Times New Roman" panose="02020603050405020304" pitchFamily="18" charset="0"/>
              </a:rPr>
              <a:t>org.hibernate.cache.ehcache.EhCacheRegionFactory</a:t>
            </a:r>
            <a:r>
              <a:rPr lang="en-IN" sz="2800" kern="100" dirty="0">
                <a:latin typeface="Calibri" panose="020F0502020204030204" pitchFamily="34" charset="0"/>
                <a:ea typeface="Calibri" panose="020F0502020204030204" pitchFamily="34" charset="0"/>
                <a:cs typeface="Times New Roman" panose="02020603050405020304" pitchFamily="18" charset="0"/>
              </a:rPr>
              <a:t> indicates that Hibernate should use </a:t>
            </a:r>
            <a:r>
              <a:rPr lang="en-IN" sz="2800" kern="100" dirty="0" err="1">
                <a:latin typeface="Calibri" panose="020F0502020204030204" pitchFamily="34" charset="0"/>
                <a:ea typeface="Calibri" panose="020F0502020204030204" pitchFamily="34" charset="0"/>
                <a:cs typeface="Times New Roman" panose="02020603050405020304" pitchFamily="18" charset="0"/>
              </a:rPr>
              <a:t>EHCache</a:t>
            </a:r>
            <a:r>
              <a:rPr lang="en-IN" sz="2800" kern="100" dirty="0">
                <a:latin typeface="Calibri" panose="020F0502020204030204" pitchFamily="34" charset="0"/>
                <a:ea typeface="Calibri" panose="020F0502020204030204" pitchFamily="34" charset="0"/>
                <a:cs typeface="Times New Roman" panose="02020603050405020304" pitchFamily="18" charset="0"/>
              </a:rPr>
              <a:t> as a Caching Provider.</a:t>
            </a:r>
            <a:endParaRPr lang="en-IN" sz="28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8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Step 4:-</a:t>
            </a:r>
            <a:r>
              <a:rPr lang="en-IN" sz="2800" kern="100" dirty="0">
                <a:latin typeface="Calibri" panose="020F0502020204030204" pitchFamily="34" charset="0"/>
                <a:ea typeface="Calibri" panose="020F0502020204030204" pitchFamily="34" charset="0"/>
                <a:cs typeface="Times New Roman" panose="02020603050405020304" pitchFamily="18" charset="0"/>
              </a:rPr>
              <a:t>Annotate your entity class with @Cacheable</a:t>
            </a:r>
          </a:p>
          <a:p>
            <a:pPr>
              <a:lnSpc>
                <a:spcPct val="107000"/>
              </a:lnSpc>
              <a:spcAft>
                <a:spcPts val="800"/>
              </a:spcAft>
              <a:tabLst>
                <a:tab pos="3954145" algn="l"/>
              </a:tabLst>
            </a:pPr>
            <a:r>
              <a:rPr lang="en-IN"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Program To Understand Cache-Mechanism</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1200" kern="100" dirty="0">
                <a:latin typeface="Calibri" panose="020F0502020204030204" pitchFamily="34" charset="0"/>
                <a:ea typeface="Calibri" panose="020F0502020204030204" pitchFamily="34" charset="0"/>
                <a:cs typeface="Times New Roman" panose="02020603050405020304" pitchFamily="18" charset="0"/>
              </a:rPr>
              <a:t>@Cacheable</a:t>
            </a:r>
          </a:p>
          <a:p>
            <a:pPr>
              <a:lnSpc>
                <a:spcPct val="107000"/>
              </a:lnSpc>
              <a:spcAft>
                <a:spcPts val="800"/>
              </a:spcAft>
              <a:tabLst>
                <a:tab pos="3954145" algn="l"/>
              </a:tabLst>
            </a:pPr>
            <a:r>
              <a:rPr lang="en-IN" sz="12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User</a:t>
            </a:r>
            <a:endParaRPr lang="en-IN"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1200" kern="100" dirty="0">
                <a:latin typeface="Calibri" panose="020F0502020204030204" pitchFamily="34" charset="0"/>
                <a:ea typeface="Calibri" panose="020F0502020204030204" pitchFamily="34" charset="0"/>
                <a:cs typeface="Times New Roman" panose="02020603050405020304" pitchFamily="18" charset="0"/>
              </a:rPr>
              <a:t>   -id                                                 </a:t>
            </a:r>
            <a:r>
              <a:rPr lang="en-IN" sz="1200" kern="100" dirty="0" err="1">
                <a:latin typeface="Calibri" panose="020F0502020204030204" pitchFamily="34" charset="0"/>
                <a:ea typeface="Calibri" panose="020F0502020204030204" pitchFamily="34" charset="0"/>
                <a:cs typeface="Times New Roman" panose="02020603050405020304" pitchFamily="18" charset="0"/>
              </a:rPr>
              <a:t>id</a:t>
            </a:r>
            <a:r>
              <a:rPr lang="en-IN" sz="1200" kern="100" dirty="0">
                <a:latin typeface="Calibri" panose="020F0502020204030204" pitchFamily="34" charset="0"/>
                <a:ea typeface="Calibri" panose="020F0502020204030204" pitchFamily="34" charset="0"/>
                <a:cs typeface="Times New Roman" panose="02020603050405020304" pitchFamily="18" charset="0"/>
              </a:rPr>
              <a:t>| name | phone</a:t>
            </a:r>
          </a:p>
          <a:p>
            <a:pPr>
              <a:lnSpc>
                <a:spcPct val="107000"/>
              </a:lnSpc>
              <a:spcAft>
                <a:spcPts val="800"/>
              </a:spcAft>
              <a:tabLst>
                <a:tab pos="3954145" algn="l"/>
              </a:tabLst>
            </a:pPr>
            <a:r>
              <a:rPr lang="en-IN" sz="1200" kern="100" dirty="0">
                <a:latin typeface="Calibri" panose="020F0502020204030204" pitchFamily="34" charset="0"/>
                <a:ea typeface="Calibri" panose="020F0502020204030204" pitchFamily="34" charset="0"/>
                <a:cs typeface="Times New Roman" panose="02020603050405020304" pitchFamily="18" charset="0"/>
              </a:rPr>
              <a:t>   -name                                          1     Guru      9483663883                                       </a:t>
            </a:r>
          </a:p>
          <a:p>
            <a:pPr>
              <a:lnSpc>
                <a:spcPct val="107000"/>
              </a:lnSpc>
              <a:spcAft>
                <a:spcPts val="800"/>
              </a:spcAft>
              <a:tabLst>
                <a:tab pos="3954145" algn="l"/>
              </a:tabLst>
            </a:pPr>
            <a:r>
              <a:rPr lang="en-IN" sz="1200" kern="100" dirty="0">
                <a:latin typeface="Calibri" panose="020F0502020204030204" pitchFamily="34" charset="0"/>
                <a:ea typeface="Calibri" panose="020F0502020204030204" pitchFamily="34" charset="0"/>
                <a:cs typeface="Times New Roman" panose="02020603050405020304" pitchFamily="18" charset="0"/>
              </a:rPr>
              <a:t>   -phone                                        2  Raj         9482205408</a:t>
            </a:r>
          </a:p>
          <a:p>
            <a:pPr>
              <a:lnSpc>
                <a:spcPct val="107000"/>
              </a:lnSpc>
              <a:spcAft>
                <a:spcPts val="800"/>
              </a:spcAft>
              <a:tabLst>
                <a:tab pos="3954145" algn="l"/>
              </a:tabLst>
            </a:pPr>
            <a:r>
              <a:rPr lang="en-IN" sz="1200" kern="100" dirty="0">
                <a:latin typeface="Calibri" panose="020F0502020204030204" pitchFamily="34" charset="0"/>
                <a:ea typeface="Calibri" panose="020F0502020204030204" pitchFamily="34" charset="0"/>
                <a:cs typeface="Times New Roman" panose="02020603050405020304" pitchFamily="18" charset="0"/>
              </a:rPr>
              <a:t>//Setters and Getters</a:t>
            </a:r>
          </a:p>
          <a:p>
            <a:pPr>
              <a:lnSpc>
                <a:spcPct val="107000"/>
              </a:lnSpc>
              <a:spcAft>
                <a:spcPts val="800"/>
              </a:spcAft>
              <a:tabLst>
                <a:tab pos="3954145" algn="l"/>
              </a:tabLst>
            </a:pPr>
            <a:r>
              <a:rPr lang="en-IN" sz="1200" kern="100" dirty="0">
                <a:latin typeface="Calibri" panose="020F0502020204030204" pitchFamily="34" charset="0"/>
                <a:ea typeface="Calibri" panose="020F0502020204030204" pitchFamily="34" charset="0"/>
                <a:cs typeface="Times New Roman" panose="02020603050405020304" pitchFamily="18" charset="0"/>
              </a:rPr>
              <a:t>//Override </a:t>
            </a:r>
            <a:r>
              <a:rPr lang="en-IN" sz="1200" kern="100" dirty="0" err="1">
                <a:latin typeface="Calibri" panose="020F0502020204030204" pitchFamily="34" charset="0"/>
                <a:ea typeface="Calibri" panose="020F0502020204030204" pitchFamily="34" charset="0"/>
                <a:cs typeface="Times New Roman" panose="02020603050405020304" pitchFamily="18" charset="0"/>
              </a:rPr>
              <a:t>toString</a:t>
            </a:r>
            <a:r>
              <a:rPr lang="en-IN" sz="12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85918628"/>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1445" y="709684"/>
            <a:ext cx="11550555" cy="5632311"/>
          </a:xfrm>
          <a:prstGeom prst="rect">
            <a:avLst/>
          </a:prstGeom>
        </p:spPr>
        <p:txBody>
          <a:bodyPr wrap="square">
            <a:spAutoFit/>
          </a:bodyPr>
          <a:lstStyle/>
          <a:p>
            <a:pPr algn="l"/>
            <a:r>
              <a:rPr lang="en-IN" sz="1200" b="1" dirty="0">
                <a:solidFill>
                  <a:srgbClr val="7F0055"/>
                </a:solidFill>
                <a:latin typeface="Consolas" panose="020B0609020204030204" pitchFamily="49" charset="0"/>
              </a:rPr>
              <a:t>public</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class</a:t>
            </a:r>
            <a:r>
              <a:rPr lang="en-IN" sz="1200" b="1" dirty="0">
                <a:solidFill>
                  <a:srgbClr val="000000"/>
                </a:solidFill>
                <a:latin typeface="Consolas" panose="020B0609020204030204" pitchFamily="49" charset="0"/>
              </a:rPr>
              <a:t> FindUser1</a:t>
            </a:r>
          </a:p>
          <a:p>
            <a:pPr algn="l"/>
            <a:r>
              <a:rPr lang="en-IN" sz="1200" dirty="0">
                <a:solidFill>
                  <a:srgbClr val="000000"/>
                </a:solidFill>
                <a:latin typeface="Consolas" panose="020B0609020204030204" pitchFamily="49" charset="0"/>
              </a:rPr>
              <a:t>{</a:t>
            </a:r>
            <a:endParaRPr lang="en-IN" sz="1200" dirty="0">
              <a:latin typeface="Consolas" panose="020B0609020204030204" pitchFamily="49" charset="0"/>
            </a:endParaRPr>
          </a:p>
          <a:p>
            <a:pPr algn="l"/>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pPr algn="l"/>
            <a:r>
              <a:rPr lang="en-IN" sz="1200" dirty="0">
                <a:solidFill>
                  <a:srgbClr val="000000"/>
                </a:solidFill>
                <a:latin typeface="Consolas" panose="020B0609020204030204" pitchFamily="49" charset="0"/>
              </a:rPr>
              <a:t>{</a:t>
            </a:r>
          </a:p>
          <a:p>
            <a:pPr algn="l"/>
            <a:r>
              <a:rPr lang="en-US" sz="1200" dirty="0" err="1">
                <a:solidFill>
                  <a:srgbClr val="000000"/>
                </a:solidFill>
                <a:latin typeface="Consolas" panose="020B0609020204030204" pitchFamily="49" charset="0"/>
              </a:rPr>
              <a:t>EntityManagerFactory</a:t>
            </a:r>
            <a:r>
              <a:rPr lang="en-US" sz="1200" dirty="0">
                <a:solidFill>
                  <a:srgbClr val="000000"/>
                </a:solidFill>
                <a:latin typeface="Consolas" panose="020B0609020204030204" pitchFamily="49" charset="0"/>
              </a:rPr>
              <a:t> </a:t>
            </a:r>
            <a:r>
              <a:rPr lang="en-US" sz="1200" dirty="0">
                <a:solidFill>
                  <a:srgbClr val="6A3E3E"/>
                </a:solidFill>
                <a:latin typeface="Consolas" panose="020B0609020204030204" pitchFamily="49" charset="0"/>
              </a:rPr>
              <a:t>fac</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Persistence.</a:t>
            </a:r>
            <a:r>
              <a:rPr lang="en-US" sz="1200" i="1" dirty="0" err="1">
                <a:solidFill>
                  <a:srgbClr val="000000"/>
                </a:solidFill>
                <a:latin typeface="Consolas" panose="020B0609020204030204" pitchFamily="49" charset="0"/>
              </a:rPr>
              <a:t>createEntityManagerFactory</a:t>
            </a:r>
            <a:r>
              <a:rPr lang="en-US" sz="1200" i="1" dirty="0">
                <a:solidFill>
                  <a:srgbClr val="000000"/>
                </a:solidFill>
                <a:latin typeface="Consolas" panose="020B0609020204030204" pitchFamily="49" charset="0"/>
              </a:rPr>
              <a:t>(</a:t>
            </a:r>
            <a:r>
              <a:rPr lang="en-US" sz="1200" i="1" dirty="0">
                <a:solidFill>
                  <a:srgbClr val="2A00FF"/>
                </a:solidFill>
                <a:latin typeface="Consolas" panose="020B0609020204030204" pitchFamily="49" charset="0"/>
              </a:rPr>
              <a:t>"dev"</a:t>
            </a:r>
            <a:r>
              <a:rPr lang="en-US" sz="1200" i="1" dirty="0">
                <a:solidFill>
                  <a:srgbClr val="000000"/>
                </a:solidFill>
                <a:latin typeface="Consolas" panose="020B0609020204030204" pitchFamily="49" charset="0"/>
              </a:rPr>
              <a:t>);</a:t>
            </a:r>
          </a:p>
          <a:p>
            <a:pPr algn="l"/>
            <a:r>
              <a:rPr lang="en-IN" sz="1200" dirty="0" err="1">
                <a:solidFill>
                  <a:srgbClr val="000000"/>
                </a:solidFill>
                <a:latin typeface="Consolas" panose="020B0609020204030204" pitchFamily="49" charset="0"/>
              </a:rPr>
              <a:t>EntityManager</a:t>
            </a:r>
            <a:r>
              <a:rPr lang="en-IN" sz="1200" dirty="0">
                <a:solidFill>
                  <a:srgbClr val="000000"/>
                </a:solidFill>
                <a:latin typeface="Consolas" panose="020B0609020204030204" pitchFamily="49" charset="0"/>
              </a:rPr>
              <a:t> </a:t>
            </a:r>
            <a:r>
              <a:rPr lang="en-IN" sz="1200" dirty="0">
                <a:solidFill>
                  <a:srgbClr val="6A3E3E"/>
                </a:solidFill>
                <a:latin typeface="Consolas" panose="020B0609020204030204" pitchFamily="49" charset="0"/>
              </a:rPr>
              <a:t>man1</a:t>
            </a:r>
            <a:r>
              <a:rPr lang="en-IN" sz="1200" dirty="0">
                <a:solidFill>
                  <a:srgbClr val="000000"/>
                </a:solidFill>
                <a:latin typeface="Consolas" panose="020B0609020204030204" pitchFamily="49" charset="0"/>
              </a:rPr>
              <a:t>=</a:t>
            </a:r>
            <a:r>
              <a:rPr lang="en-IN" sz="1200" dirty="0" err="1">
                <a:solidFill>
                  <a:srgbClr val="6A3E3E"/>
                </a:solidFill>
                <a:latin typeface="Consolas" panose="020B0609020204030204" pitchFamily="49" charset="0"/>
              </a:rPr>
              <a:t>fac</a:t>
            </a:r>
            <a:r>
              <a:rPr lang="en-IN" sz="1200" dirty="0" err="1">
                <a:solidFill>
                  <a:srgbClr val="000000"/>
                </a:solidFill>
                <a:latin typeface="Consolas" panose="020B0609020204030204" pitchFamily="49" charset="0"/>
              </a:rPr>
              <a:t>.createEntityManager</a:t>
            </a:r>
            <a:r>
              <a:rPr lang="en-IN" sz="1200" dirty="0">
                <a:solidFill>
                  <a:srgbClr val="000000"/>
                </a:solidFill>
                <a:latin typeface="Consolas" panose="020B0609020204030204" pitchFamily="49" charset="0"/>
              </a:rPr>
              <a:t>();//one 1</a:t>
            </a:r>
            <a:r>
              <a:rPr lang="en-IN" sz="1200" baseline="30000" dirty="0">
                <a:solidFill>
                  <a:srgbClr val="000000"/>
                </a:solidFill>
                <a:latin typeface="Consolas" panose="020B0609020204030204" pitchFamily="49" charset="0"/>
              </a:rPr>
              <a:t>st</a:t>
            </a:r>
            <a:r>
              <a:rPr lang="en-IN" sz="1200" dirty="0">
                <a:solidFill>
                  <a:srgbClr val="000000"/>
                </a:solidFill>
                <a:latin typeface="Consolas" panose="020B0609020204030204" pitchFamily="49" charset="0"/>
              </a:rPr>
              <a:t> Level cache for man1</a:t>
            </a:r>
          </a:p>
          <a:p>
            <a:r>
              <a:rPr lang="en-IN" sz="1200" dirty="0" err="1">
                <a:solidFill>
                  <a:srgbClr val="000000"/>
                </a:solidFill>
                <a:latin typeface="Consolas" panose="020B0609020204030204" pitchFamily="49" charset="0"/>
              </a:rPr>
              <a:t>EntityManager</a:t>
            </a:r>
            <a:r>
              <a:rPr lang="en-IN" sz="1200" dirty="0">
                <a:solidFill>
                  <a:srgbClr val="000000"/>
                </a:solidFill>
                <a:latin typeface="Consolas" panose="020B0609020204030204" pitchFamily="49" charset="0"/>
              </a:rPr>
              <a:t> </a:t>
            </a:r>
            <a:r>
              <a:rPr lang="en-IN" sz="1200" dirty="0">
                <a:solidFill>
                  <a:srgbClr val="6A3E3E"/>
                </a:solidFill>
                <a:latin typeface="Consolas" panose="020B0609020204030204" pitchFamily="49" charset="0"/>
              </a:rPr>
              <a:t>man2</a:t>
            </a:r>
            <a:r>
              <a:rPr lang="en-IN" sz="1200" dirty="0">
                <a:solidFill>
                  <a:srgbClr val="000000"/>
                </a:solidFill>
                <a:latin typeface="Consolas" panose="020B0609020204030204" pitchFamily="49" charset="0"/>
              </a:rPr>
              <a:t>=</a:t>
            </a:r>
            <a:r>
              <a:rPr lang="en-IN" sz="1200" dirty="0" err="1">
                <a:solidFill>
                  <a:srgbClr val="6A3E3E"/>
                </a:solidFill>
                <a:latin typeface="Consolas" panose="020B0609020204030204" pitchFamily="49" charset="0"/>
              </a:rPr>
              <a:t>fac</a:t>
            </a:r>
            <a:r>
              <a:rPr lang="en-IN" sz="1200" dirty="0" err="1">
                <a:solidFill>
                  <a:srgbClr val="000000"/>
                </a:solidFill>
                <a:latin typeface="Consolas" panose="020B0609020204030204" pitchFamily="49" charset="0"/>
              </a:rPr>
              <a:t>.createEntityManager</a:t>
            </a:r>
            <a:r>
              <a:rPr lang="en-IN" sz="1200" dirty="0">
                <a:solidFill>
                  <a:srgbClr val="000000"/>
                </a:solidFill>
                <a:latin typeface="Consolas" panose="020B0609020204030204" pitchFamily="49" charset="0"/>
              </a:rPr>
              <a:t>();//one 1</a:t>
            </a:r>
            <a:r>
              <a:rPr lang="en-IN" sz="1200" baseline="30000" dirty="0">
                <a:solidFill>
                  <a:srgbClr val="000000"/>
                </a:solidFill>
                <a:latin typeface="Consolas" panose="020B0609020204030204" pitchFamily="49" charset="0"/>
              </a:rPr>
              <a:t>st</a:t>
            </a:r>
            <a:r>
              <a:rPr lang="en-IN" sz="1200" dirty="0">
                <a:solidFill>
                  <a:srgbClr val="000000"/>
                </a:solidFill>
                <a:latin typeface="Consolas" panose="020B0609020204030204" pitchFamily="49" charset="0"/>
              </a:rPr>
              <a:t> Level cache for man2 </a:t>
            </a:r>
            <a:r>
              <a:rPr lang="en-IN" sz="1200" b="1" dirty="0">
                <a:solidFill>
                  <a:srgbClr val="000000"/>
                </a:solidFill>
                <a:highlight>
                  <a:srgbClr val="FFFF00"/>
                </a:highlight>
                <a:latin typeface="Consolas" panose="020B0609020204030204" pitchFamily="49" charset="0"/>
              </a:rPr>
              <a:t>//</a:t>
            </a:r>
            <a:r>
              <a:rPr lang="en-IN" sz="1200" b="1" dirty="0" err="1">
                <a:solidFill>
                  <a:srgbClr val="000000"/>
                </a:solidFill>
                <a:highlight>
                  <a:srgbClr val="FFFF00"/>
                </a:highlight>
                <a:latin typeface="Consolas" panose="020B0609020204030204" pitchFamily="49" charset="0"/>
              </a:rPr>
              <a:t>Toatally</a:t>
            </a:r>
            <a:r>
              <a:rPr lang="en-IN" sz="1200" b="1" dirty="0">
                <a:solidFill>
                  <a:srgbClr val="000000"/>
                </a:solidFill>
                <a:highlight>
                  <a:srgbClr val="FFFF00"/>
                </a:highlight>
                <a:latin typeface="Consolas" panose="020B0609020204030204" pitchFamily="49" charset="0"/>
              </a:rPr>
              <a:t> 2 First –Level caches will be given </a:t>
            </a:r>
          </a:p>
          <a:p>
            <a:pPr algn="l"/>
            <a:endParaRPr lang="en-IN" sz="1200" dirty="0">
              <a:solidFill>
                <a:srgbClr val="000000"/>
              </a:solidFill>
              <a:latin typeface="Consolas" panose="020B0609020204030204" pitchFamily="49" charset="0"/>
            </a:endParaRPr>
          </a:p>
          <a:p>
            <a:pPr algn="l"/>
            <a:endParaRPr lang="en-IN" sz="1200" dirty="0">
              <a:latin typeface="Consolas" panose="020B0609020204030204" pitchFamily="49" charset="0"/>
            </a:endParaRPr>
          </a:p>
          <a:p>
            <a:pPr algn="l"/>
            <a:r>
              <a:rPr lang="en-US" sz="1200" dirty="0">
                <a:solidFill>
                  <a:srgbClr val="3F7F5F"/>
                </a:solidFill>
                <a:latin typeface="Consolas" panose="020B0609020204030204" pitchFamily="49" charset="0"/>
              </a:rPr>
              <a:t>//Without using Second Level Cache if you execute you totally 4 times it hits the database server</a:t>
            </a:r>
          </a:p>
          <a:p>
            <a:pPr algn="l"/>
            <a:r>
              <a:rPr lang="en-US" sz="1200" dirty="0">
                <a:solidFill>
                  <a:srgbClr val="3F7F5F"/>
                </a:solidFill>
                <a:latin typeface="Consolas" panose="020B0609020204030204" pitchFamily="49" charset="0"/>
              </a:rPr>
              <a:t>//2-1st Level caches are going to create for man1 and man2 here</a:t>
            </a:r>
          </a:p>
          <a:p>
            <a:pPr algn="l"/>
            <a:r>
              <a:rPr lang="en-US" sz="1200" dirty="0">
                <a:solidFill>
                  <a:srgbClr val="3F7F5F"/>
                </a:solidFill>
                <a:latin typeface="Consolas" panose="020B0609020204030204" pitchFamily="49" charset="0"/>
              </a:rPr>
              <a:t>//Here 2 --1st level caches will be there but not 2nd level cache</a:t>
            </a:r>
          </a:p>
          <a:p>
            <a:pPr algn="l"/>
            <a:r>
              <a:rPr lang="en-US" sz="1200" dirty="0">
                <a:solidFill>
                  <a:srgbClr val="6A3E3E"/>
                </a:solidFill>
                <a:latin typeface="Consolas" panose="020B0609020204030204" pitchFamily="49" charset="0"/>
              </a:rPr>
              <a:t>man1</a:t>
            </a:r>
            <a:r>
              <a:rPr lang="en-US" sz="1200" dirty="0">
                <a:solidFill>
                  <a:srgbClr val="000000"/>
                </a:solidFill>
                <a:latin typeface="Consolas" panose="020B0609020204030204" pitchFamily="49" charset="0"/>
              </a:rPr>
              <a:t>.find(</a:t>
            </a:r>
            <a:r>
              <a:rPr lang="en-US" sz="1200" dirty="0" err="1">
                <a:solidFill>
                  <a:srgbClr val="000000"/>
                </a:solidFill>
                <a:latin typeface="Consolas" panose="020B0609020204030204" pitchFamily="49" charset="0"/>
              </a:rPr>
              <a:t>User.</a:t>
            </a:r>
            <a:r>
              <a:rPr lang="en-US" sz="1200" b="1" dirty="0" err="1">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1);</a:t>
            </a:r>
            <a:r>
              <a:rPr lang="en-US" sz="1200" b="1" dirty="0">
                <a:solidFill>
                  <a:srgbClr val="3F7F5F"/>
                </a:solidFill>
                <a:latin typeface="Consolas" panose="020B0609020204030204" pitchFamily="49" charset="0"/>
              </a:rPr>
              <a:t>//It Hits the database server</a:t>
            </a:r>
          </a:p>
          <a:p>
            <a:pPr algn="l"/>
            <a:r>
              <a:rPr lang="en-US" sz="1200" dirty="0">
                <a:solidFill>
                  <a:srgbClr val="6A3E3E"/>
                </a:solidFill>
                <a:latin typeface="Consolas" panose="020B0609020204030204" pitchFamily="49" charset="0"/>
              </a:rPr>
              <a:t>man1</a:t>
            </a:r>
            <a:r>
              <a:rPr lang="en-US" sz="1200" dirty="0">
                <a:solidFill>
                  <a:srgbClr val="000000"/>
                </a:solidFill>
                <a:latin typeface="Consolas" panose="020B0609020204030204" pitchFamily="49" charset="0"/>
              </a:rPr>
              <a:t>.find(</a:t>
            </a:r>
            <a:r>
              <a:rPr lang="en-US" sz="1200" dirty="0" err="1">
                <a:solidFill>
                  <a:srgbClr val="000000"/>
                </a:solidFill>
                <a:latin typeface="Consolas" panose="020B0609020204030204" pitchFamily="49" charset="0"/>
              </a:rPr>
              <a:t>User.</a:t>
            </a:r>
            <a:r>
              <a:rPr lang="en-US" sz="1200" b="1" dirty="0" err="1">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2);</a:t>
            </a:r>
            <a:r>
              <a:rPr lang="en-US" sz="1200" b="1" dirty="0">
                <a:solidFill>
                  <a:srgbClr val="3F7F5F"/>
                </a:solidFill>
                <a:latin typeface="Consolas" panose="020B0609020204030204" pitchFamily="49" charset="0"/>
              </a:rPr>
              <a:t>//It Hits the database server                 </a:t>
            </a:r>
            <a:r>
              <a:rPr lang="en-US" sz="1200" b="1" dirty="0">
                <a:solidFill>
                  <a:srgbClr val="3F7F5F"/>
                </a:solidFill>
                <a:highlight>
                  <a:srgbClr val="FFFF00"/>
                </a:highlight>
                <a:latin typeface="Consolas" panose="020B0609020204030204" pitchFamily="49" charset="0"/>
              </a:rPr>
              <a:t>// </a:t>
            </a:r>
            <a:r>
              <a:rPr lang="en-US" sz="1200" b="1" dirty="0">
                <a:highlight>
                  <a:srgbClr val="FFFF00"/>
                </a:highlight>
                <a:latin typeface="Consolas" panose="020B0609020204030204" pitchFamily="49" charset="0"/>
              </a:rPr>
              <a:t>Without Using 2</a:t>
            </a:r>
            <a:r>
              <a:rPr lang="en-US" sz="1200" b="1" baseline="30000" dirty="0">
                <a:highlight>
                  <a:srgbClr val="FFFF00"/>
                </a:highlight>
                <a:latin typeface="Consolas" panose="020B0609020204030204" pitchFamily="49" charset="0"/>
              </a:rPr>
              <a:t>nd</a:t>
            </a:r>
            <a:r>
              <a:rPr lang="en-US" sz="1200" b="1" dirty="0">
                <a:highlight>
                  <a:srgbClr val="FFFF00"/>
                </a:highlight>
                <a:latin typeface="Consolas" panose="020B0609020204030204" pitchFamily="49" charset="0"/>
              </a:rPr>
              <a:t> Level Cache</a:t>
            </a:r>
          </a:p>
          <a:p>
            <a:pPr algn="l"/>
            <a:r>
              <a:rPr lang="en-US" sz="1200" b="1" dirty="0">
                <a:latin typeface="Consolas" panose="020B0609020204030204" pitchFamily="49" charset="0"/>
              </a:rPr>
              <a:t>                                                                       </a:t>
            </a:r>
            <a:r>
              <a:rPr lang="en-US" sz="1200" b="1" dirty="0">
                <a:highlight>
                  <a:srgbClr val="FFFF00"/>
                </a:highlight>
                <a:latin typeface="Consolas" panose="020B0609020204030204" pitchFamily="49" charset="0"/>
              </a:rPr>
              <a:t>//It will hit the database server 4 times</a:t>
            </a:r>
            <a:endParaRPr lang="en-IN" sz="1200" dirty="0">
              <a:latin typeface="Consolas" panose="020B0609020204030204" pitchFamily="49" charset="0"/>
            </a:endParaRPr>
          </a:p>
          <a:p>
            <a:pPr algn="l"/>
            <a:r>
              <a:rPr lang="en-US" sz="1200" dirty="0">
                <a:solidFill>
                  <a:srgbClr val="6A3E3E"/>
                </a:solidFill>
                <a:latin typeface="Consolas" panose="020B0609020204030204" pitchFamily="49" charset="0"/>
              </a:rPr>
              <a:t>man2</a:t>
            </a:r>
            <a:r>
              <a:rPr lang="en-US" sz="1200" dirty="0">
                <a:solidFill>
                  <a:srgbClr val="000000"/>
                </a:solidFill>
                <a:latin typeface="Consolas" panose="020B0609020204030204" pitchFamily="49" charset="0"/>
              </a:rPr>
              <a:t>.find(</a:t>
            </a:r>
            <a:r>
              <a:rPr lang="en-US" sz="1200" dirty="0" err="1">
                <a:solidFill>
                  <a:srgbClr val="000000"/>
                </a:solidFill>
                <a:latin typeface="Consolas" panose="020B0609020204030204" pitchFamily="49" charset="0"/>
              </a:rPr>
              <a:t>User.</a:t>
            </a:r>
            <a:r>
              <a:rPr lang="en-US" sz="1200" b="1" dirty="0" err="1">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1);</a:t>
            </a:r>
            <a:r>
              <a:rPr lang="en-US" sz="1200" b="1" dirty="0">
                <a:solidFill>
                  <a:srgbClr val="3F7F5F"/>
                </a:solidFill>
                <a:latin typeface="Consolas" panose="020B0609020204030204" pitchFamily="49" charset="0"/>
              </a:rPr>
              <a:t>//It hits the database server</a:t>
            </a:r>
          </a:p>
          <a:p>
            <a:pPr algn="l"/>
            <a:r>
              <a:rPr lang="en-US" sz="1200" dirty="0">
                <a:solidFill>
                  <a:srgbClr val="6A3E3E"/>
                </a:solidFill>
                <a:latin typeface="Consolas" panose="020B0609020204030204" pitchFamily="49" charset="0"/>
              </a:rPr>
              <a:t>man2</a:t>
            </a:r>
            <a:r>
              <a:rPr lang="en-US" sz="1200" dirty="0">
                <a:solidFill>
                  <a:srgbClr val="000000"/>
                </a:solidFill>
                <a:latin typeface="Consolas" panose="020B0609020204030204" pitchFamily="49" charset="0"/>
              </a:rPr>
              <a:t>.find(</a:t>
            </a:r>
            <a:r>
              <a:rPr lang="en-US" sz="1200" dirty="0" err="1">
                <a:solidFill>
                  <a:srgbClr val="000000"/>
                </a:solidFill>
                <a:latin typeface="Consolas" panose="020B0609020204030204" pitchFamily="49" charset="0"/>
              </a:rPr>
              <a:t>User.</a:t>
            </a:r>
            <a:r>
              <a:rPr lang="en-US" sz="1200" b="1" dirty="0" err="1">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2);</a:t>
            </a:r>
            <a:r>
              <a:rPr lang="en-US" sz="1200" b="1" dirty="0">
                <a:solidFill>
                  <a:srgbClr val="3F7F5F"/>
                </a:solidFill>
                <a:latin typeface="Consolas" panose="020B0609020204030204" pitchFamily="49" charset="0"/>
              </a:rPr>
              <a:t>//It hits the database server</a:t>
            </a:r>
          </a:p>
          <a:p>
            <a:pPr algn="l"/>
            <a:endParaRPr lang="en-IN" sz="1200" dirty="0">
              <a:latin typeface="Consolas" panose="020B0609020204030204" pitchFamily="49" charset="0"/>
            </a:endParaRPr>
          </a:p>
          <a:p>
            <a:pPr algn="l"/>
            <a:r>
              <a:rPr lang="en-US" sz="1200" dirty="0">
                <a:solidFill>
                  <a:srgbClr val="3F7F5F"/>
                </a:solidFill>
                <a:latin typeface="Consolas" panose="020B0609020204030204" pitchFamily="49" charset="0"/>
              </a:rPr>
              <a:t>//Since the data is already present in 2-1st level caches again it will not hit the database server.</a:t>
            </a:r>
          </a:p>
          <a:p>
            <a:pPr algn="l"/>
            <a:endParaRPr lang="en-IN" sz="1200" dirty="0">
              <a:latin typeface="Consolas" panose="020B0609020204030204" pitchFamily="49" charset="0"/>
            </a:endParaRPr>
          </a:p>
          <a:p>
            <a:pPr algn="l"/>
            <a:r>
              <a:rPr lang="en-US" sz="1200" dirty="0">
                <a:solidFill>
                  <a:srgbClr val="6A3E3E"/>
                </a:solidFill>
                <a:latin typeface="Consolas" panose="020B0609020204030204" pitchFamily="49" charset="0"/>
              </a:rPr>
              <a:t>man1</a:t>
            </a:r>
            <a:r>
              <a:rPr lang="en-US" sz="1200" dirty="0">
                <a:solidFill>
                  <a:srgbClr val="000000"/>
                </a:solidFill>
                <a:latin typeface="Consolas" panose="020B0609020204030204" pitchFamily="49" charset="0"/>
              </a:rPr>
              <a:t>.find(</a:t>
            </a:r>
            <a:r>
              <a:rPr lang="en-US" sz="1200" dirty="0" err="1">
                <a:solidFill>
                  <a:srgbClr val="000000"/>
                </a:solidFill>
                <a:latin typeface="Consolas" panose="020B0609020204030204" pitchFamily="49" charset="0"/>
              </a:rPr>
              <a:t>User.</a:t>
            </a:r>
            <a:r>
              <a:rPr lang="en-US" sz="1200" b="1" dirty="0" err="1">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1);</a:t>
            </a:r>
            <a:r>
              <a:rPr lang="en-US" sz="1200" b="1" dirty="0">
                <a:solidFill>
                  <a:srgbClr val="3F7F5F"/>
                </a:solidFill>
                <a:latin typeface="Consolas" panose="020B0609020204030204" pitchFamily="49" charset="0"/>
              </a:rPr>
              <a:t>//It will not hit the database server</a:t>
            </a:r>
          </a:p>
          <a:p>
            <a:pPr algn="l"/>
            <a:r>
              <a:rPr lang="en-US" sz="1200" dirty="0">
                <a:solidFill>
                  <a:srgbClr val="6A3E3E"/>
                </a:solidFill>
                <a:latin typeface="Consolas" panose="020B0609020204030204" pitchFamily="49" charset="0"/>
              </a:rPr>
              <a:t>man1</a:t>
            </a:r>
            <a:r>
              <a:rPr lang="en-US" sz="1200" dirty="0">
                <a:solidFill>
                  <a:srgbClr val="000000"/>
                </a:solidFill>
                <a:latin typeface="Consolas" panose="020B0609020204030204" pitchFamily="49" charset="0"/>
              </a:rPr>
              <a:t>.find(</a:t>
            </a:r>
            <a:r>
              <a:rPr lang="en-US" sz="1200" dirty="0" err="1">
                <a:solidFill>
                  <a:srgbClr val="000000"/>
                </a:solidFill>
                <a:latin typeface="Consolas" panose="020B0609020204030204" pitchFamily="49" charset="0"/>
              </a:rPr>
              <a:t>User.</a:t>
            </a:r>
            <a:r>
              <a:rPr lang="en-US" sz="1200" b="1" dirty="0" err="1">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2);</a:t>
            </a:r>
            <a:r>
              <a:rPr lang="en-US" sz="1200" b="1" dirty="0">
                <a:solidFill>
                  <a:srgbClr val="3F7F5F"/>
                </a:solidFill>
                <a:latin typeface="Consolas" panose="020B0609020204030204" pitchFamily="49" charset="0"/>
              </a:rPr>
              <a:t>//It will not hit the database server</a:t>
            </a:r>
          </a:p>
          <a:p>
            <a:pPr algn="l"/>
            <a:endParaRPr lang="en-IN" sz="1200" dirty="0">
              <a:latin typeface="Consolas" panose="020B0609020204030204" pitchFamily="49" charset="0"/>
            </a:endParaRPr>
          </a:p>
          <a:p>
            <a:pPr algn="l"/>
            <a:r>
              <a:rPr lang="en-US" sz="1200" dirty="0">
                <a:solidFill>
                  <a:srgbClr val="6A3E3E"/>
                </a:solidFill>
                <a:latin typeface="Consolas" panose="020B0609020204030204" pitchFamily="49" charset="0"/>
              </a:rPr>
              <a:t>man2</a:t>
            </a:r>
            <a:r>
              <a:rPr lang="en-US" sz="1200" dirty="0">
                <a:solidFill>
                  <a:srgbClr val="000000"/>
                </a:solidFill>
                <a:latin typeface="Consolas" panose="020B0609020204030204" pitchFamily="49" charset="0"/>
              </a:rPr>
              <a:t>.find(</a:t>
            </a:r>
            <a:r>
              <a:rPr lang="en-US" sz="1200" dirty="0" err="1">
                <a:solidFill>
                  <a:srgbClr val="000000"/>
                </a:solidFill>
                <a:latin typeface="Consolas" panose="020B0609020204030204" pitchFamily="49" charset="0"/>
              </a:rPr>
              <a:t>User.</a:t>
            </a:r>
            <a:r>
              <a:rPr lang="en-US" sz="1200" b="1" dirty="0" err="1">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1);</a:t>
            </a:r>
            <a:r>
              <a:rPr lang="en-US" sz="1200" b="1" dirty="0">
                <a:solidFill>
                  <a:srgbClr val="3F7F5F"/>
                </a:solidFill>
                <a:latin typeface="Consolas" panose="020B0609020204030204" pitchFamily="49" charset="0"/>
              </a:rPr>
              <a:t>//It will not hit the database server</a:t>
            </a:r>
          </a:p>
          <a:p>
            <a:pPr algn="l"/>
            <a:r>
              <a:rPr lang="en-US" sz="1200" dirty="0">
                <a:solidFill>
                  <a:srgbClr val="6A3E3E"/>
                </a:solidFill>
                <a:latin typeface="Consolas" panose="020B0609020204030204" pitchFamily="49" charset="0"/>
              </a:rPr>
              <a:t>man2</a:t>
            </a:r>
            <a:r>
              <a:rPr lang="en-US" sz="1200" dirty="0">
                <a:solidFill>
                  <a:srgbClr val="000000"/>
                </a:solidFill>
                <a:latin typeface="Consolas" panose="020B0609020204030204" pitchFamily="49" charset="0"/>
              </a:rPr>
              <a:t>.find(</a:t>
            </a:r>
            <a:r>
              <a:rPr lang="en-US" sz="1200" dirty="0" err="1">
                <a:solidFill>
                  <a:srgbClr val="000000"/>
                </a:solidFill>
                <a:latin typeface="Consolas" panose="020B0609020204030204" pitchFamily="49" charset="0"/>
              </a:rPr>
              <a:t>User.</a:t>
            </a:r>
            <a:r>
              <a:rPr lang="en-US" sz="1200" b="1" dirty="0" err="1">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2);</a:t>
            </a:r>
            <a:r>
              <a:rPr lang="en-US" sz="1200" b="1" dirty="0">
                <a:solidFill>
                  <a:srgbClr val="3F7F5F"/>
                </a:solidFill>
                <a:latin typeface="Consolas" panose="020B0609020204030204" pitchFamily="49" charset="0"/>
              </a:rPr>
              <a:t>//It will not hit the database server</a:t>
            </a:r>
          </a:p>
          <a:p>
            <a:pPr algn="l"/>
            <a:endParaRPr lang="en-IN" sz="1200" dirty="0">
              <a:latin typeface="Consolas" panose="020B0609020204030204" pitchFamily="49" charset="0"/>
            </a:endParaRPr>
          </a:p>
          <a:p>
            <a:pPr algn="l"/>
            <a:r>
              <a:rPr lang="en-IN" sz="1200" dirty="0">
                <a:solidFill>
                  <a:srgbClr val="000000"/>
                </a:solidFill>
                <a:latin typeface="Consolas" panose="020B0609020204030204" pitchFamily="49" charset="0"/>
              </a:rPr>
              <a:t>}</a:t>
            </a:r>
          </a:p>
          <a:p>
            <a:pPr algn="l"/>
            <a:endParaRPr lang="en-IN" sz="1200" dirty="0">
              <a:latin typeface="Consolas" panose="020B0609020204030204" pitchFamily="49" charset="0"/>
            </a:endParaRPr>
          </a:p>
          <a:p>
            <a:pPr algn="l"/>
            <a:r>
              <a:rPr lang="en-IN" sz="1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588012003"/>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A842AB-7396-0AA1-5E72-08D1D546B866}"/>
              </a:ext>
            </a:extLst>
          </p:cNvPr>
          <p:cNvSpPr txBox="1"/>
          <p:nvPr/>
        </p:nvSpPr>
        <p:spPr>
          <a:xfrm>
            <a:off x="528808" y="616945"/>
            <a:ext cx="11387769" cy="6093976"/>
          </a:xfrm>
          <a:prstGeom prst="rect">
            <a:avLst/>
          </a:prstGeom>
          <a:noFill/>
        </p:spPr>
        <p:txBody>
          <a:bodyPr wrap="square">
            <a:spAutoFit/>
          </a:bodyPr>
          <a:lstStyle/>
          <a:p>
            <a:pPr algn="l"/>
            <a:r>
              <a:rPr lang="en-IN" sz="1600" b="1" dirty="0">
                <a:solidFill>
                  <a:srgbClr val="7F0055"/>
                </a:solidFill>
                <a:latin typeface="Consolas" panose="020B0609020204030204" pitchFamily="49" charset="0"/>
              </a:rPr>
              <a:t>public</a:t>
            </a:r>
            <a:r>
              <a:rPr lang="en-IN" sz="1600" b="1"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class</a:t>
            </a:r>
            <a:r>
              <a:rPr lang="en-IN" sz="1600" b="1" dirty="0">
                <a:solidFill>
                  <a:srgbClr val="000000"/>
                </a:solidFill>
                <a:latin typeface="Consolas" panose="020B0609020204030204" pitchFamily="49" charset="0"/>
              </a:rPr>
              <a:t> FindUser2</a:t>
            </a:r>
          </a:p>
          <a:p>
            <a:pPr algn="l"/>
            <a:r>
              <a:rPr lang="en-IN" sz="1600" dirty="0">
                <a:solidFill>
                  <a:srgbClr val="000000"/>
                </a:solidFill>
                <a:latin typeface="Consolas" panose="020B0609020204030204" pitchFamily="49" charset="0"/>
              </a:rPr>
              <a:t>{</a:t>
            </a:r>
          </a:p>
          <a:p>
            <a:pPr algn="l"/>
            <a:r>
              <a:rPr lang="en-IN" sz="1600" dirty="0">
                <a:latin typeface="Consolas" panose="020B0609020204030204" pitchFamily="49" charset="0"/>
              </a:rPr>
              <a:t>                                            </a:t>
            </a:r>
            <a:r>
              <a:rPr lang="en-IN" sz="1600" dirty="0">
                <a:highlight>
                  <a:srgbClr val="FFFF00"/>
                </a:highlight>
                <a:latin typeface="Consolas" panose="020B0609020204030204" pitchFamily="49" charset="0"/>
              </a:rPr>
              <a:t>//After enabling 2</a:t>
            </a:r>
            <a:r>
              <a:rPr lang="en-IN" sz="1600" baseline="30000" dirty="0">
                <a:highlight>
                  <a:srgbClr val="FFFF00"/>
                </a:highlight>
                <a:latin typeface="Consolas" panose="020B0609020204030204" pitchFamily="49" charset="0"/>
              </a:rPr>
              <a:t>nd </a:t>
            </a:r>
            <a:r>
              <a:rPr lang="en-IN" sz="1600" dirty="0">
                <a:highlight>
                  <a:srgbClr val="FFFF00"/>
                </a:highlight>
                <a:latin typeface="Consolas" panose="020B0609020204030204" pitchFamily="49" charset="0"/>
              </a:rPr>
              <a:t>Level cache</a:t>
            </a:r>
          </a:p>
          <a:p>
            <a:pPr algn="l"/>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static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main(String[] </a:t>
            </a:r>
            <a:r>
              <a:rPr lang="en-US" sz="1600" b="1" dirty="0" err="1">
                <a:solidFill>
                  <a:srgbClr val="6A3E3E"/>
                </a:solidFill>
                <a:latin typeface="Consolas" panose="020B0609020204030204" pitchFamily="49" charset="0"/>
              </a:rPr>
              <a:t>args</a:t>
            </a:r>
            <a:r>
              <a:rPr lang="en-US" sz="1600" b="1" dirty="0">
                <a:solidFill>
                  <a:srgbClr val="000000"/>
                </a:solidFill>
                <a:latin typeface="Consolas" panose="020B0609020204030204" pitchFamily="49" charset="0"/>
              </a:rPr>
              <a:t>)      </a:t>
            </a:r>
            <a:r>
              <a:rPr lang="en-US" sz="1600" b="1" dirty="0">
                <a:solidFill>
                  <a:srgbClr val="000000"/>
                </a:solidFill>
                <a:highlight>
                  <a:srgbClr val="FFFF00"/>
                </a:highlight>
                <a:latin typeface="Consolas" panose="020B0609020204030204" pitchFamily="49" charset="0"/>
              </a:rPr>
              <a:t>//only 2 times it will hit the database server</a:t>
            </a:r>
          </a:p>
          <a:p>
            <a:pPr algn="l"/>
            <a:r>
              <a:rPr lang="en-IN" sz="1600" dirty="0">
                <a:solidFill>
                  <a:srgbClr val="000000"/>
                </a:solidFill>
                <a:latin typeface="Consolas" panose="020B0609020204030204" pitchFamily="49" charset="0"/>
              </a:rPr>
              <a:t>{</a:t>
            </a:r>
          </a:p>
          <a:p>
            <a:pPr algn="l"/>
            <a:r>
              <a:rPr lang="en-US" sz="1600" dirty="0" err="1">
                <a:solidFill>
                  <a:srgbClr val="000000"/>
                </a:solidFill>
                <a:latin typeface="Consolas" panose="020B0609020204030204" pitchFamily="49" charset="0"/>
              </a:rPr>
              <a:t>EntityManagerFactory</a:t>
            </a:r>
            <a:r>
              <a:rPr lang="en-US" sz="1600" dirty="0">
                <a:solidFill>
                  <a:srgbClr val="000000"/>
                </a:solidFill>
                <a:latin typeface="Consolas" panose="020B0609020204030204" pitchFamily="49" charset="0"/>
              </a:rPr>
              <a:t> </a:t>
            </a:r>
            <a:r>
              <a:rPr lang="en-US" sz="1600" dirty="0">
                <a:solidFill>
                  <a:srgbClr val="6A3E3E"/>
                </a:solidFill>
                <a:latin typeface="Consolas" panose="020B0609020204030204" pitchFamily="49" charset="0"/>
              </a:rPr>
              <a:t>fac</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Persistence.</a:t>
            </a:r>
            <a:r>
              <a:rPr lang="en-US" sz="1600" i="1" dirty="0" err="1">
                <a:solidFill>
                  <a:srgbClr val="000000"/>
                </a:solidFill>
                <a:latin typeface="Consolas" panose="020B0609020204030204" pitchFamily="49" charset="0"/>
              </a:rPr>
              <a:t>createEntityManagerFactory</a:t>
            </a:r>
            <a:r>
              <a:rPr lang="en-US" sz="1600" i="1" dirty="0">
                <a:solidFill>
                  <a:srgbClr val="000000"/>
                </a:solidFill>
                <a:latin typeface="Consolas" panose="020B0609020204030204" pitchFamily="49" charset="0"/>
              </a:rPr>
              <a:t>(</a:t>
            </a:r>
            <a:r>
              <a:rPr lang="en-US" sz="1600" i="1" dirty="0">
                <a:solidFill>
                  <a:srgbClr val="2A00FF"/>
                </a:solidFill>
                <a:latin typeface="Consolas" panose="020B0609020204030204" pitchFamily="49" charset="0"/>
              </a:rPr>
              <a:t>"dev"</a:t>
            </a:r>
            <a:r>
              <a:rPr lang="en-US" sz="1600" i="1" dirty="0">
                <a:solidFill>
                  <a:srgbClr val="000000"/>
                </a:solidFill>
                <a:latin typeface="Consolas" panose="020B0609020204030204" pitchFamily="49" charset="0"/>
              </a:rPr>
              <a:t>);</a:t>
            </a:r>
          </a:p>
          <a:p>
            <a:pPr algn="l"/>
            <a:r>
              <a:rPr lang="en-IN" sz="1600" dirty="0" err="1">
                <a:solidFill>
                  <a:srgbClr val="000000"/>
                </a:solidFill>
                <a:latin typeface="Consolas" panose="020B0609020204030204" pitchFamily="49" charset="0"/>
              </a:rPr>
              <a:t>EntityManager</a:t>
            </a:r>
            <a:r>
              <a:rPr lang="en-IN" sz="1600" dirty="0">
                <a:solidFill>
                  <a:srgbClr val="000000"/>
                </a:solidFill>
                <a:latin typeface="Consolas" panose="020B0609020204030204" pitchFamily="49" charset="0"/>
              </a:rPr>
              <a:t> </a:t>
            </a:r>
            <a:r>
              <a:rPr lang="en-IN" sz="1600" dirty="0">
                <a:solidFill>
                  <a:srgbClr val="6A3E3E"/>
                </a:solidFill>
                <a:latin typeface="Consolas" panose="020B0609020204030204" pitchFamily="49" charset="0"/>
              </a:rPr>
              <a:t>man1</a:t>
            </a:r>
            <a:r>
              <a:rPr lang="en-IN" sz="1600" dirty="0">
                <a:solidFill>
                  <a:srgbClr val="000000"/>
                </a:solidFill>
                <a:latin typeface="Consolas" panose="020B0609020204030204" pitchFamily="49" charset="0"/>
              </a:rPr>
              <a:t>=</a:t>
            </a:r>
            <a:r>
              <a:rPr lang="en-IN" sz="1600" dirty="0" err="1">
                <a:solidFill>
                  <a:srgbClr val="6A3E3E"/>
                </a:solidFill>
                <a:latin typeface="Consolas" panose="020B0609020204030204" pitchFamily="49" charset="0"/>
              </a:rPr>
              <a:t>fac</a:t>
            </a:r>
            <a:r>
              <a:rPr lang="en-IN" sz="1600" dirty="0" err="1">
                <a:solidFill>
                  <a:srgbClr val="000000"/>
                </a:solidFill>
                <a:latin typeface="Consolas" panose="020B0609020204030204" pitchFamily="49" charset="0"/>
              </a:rPr>
              <a:t>.createEntityManager</a:t>
            </a:r>
            <a:r>
              <a:rPr lang="en-IN" sz="1600" dirty="0">
                <a:solidFill>
                  <a:srgbClr val="000000"/>
                </a:solidFill>
                <a:latin typeface="Consolas" panose="020B0609020204030204" pitchFamily="49" charset="0"/>
              </a:rPr>
              <a:t>();</a:t>
            </a:r>
          </a:p>
          <a:p>
            <a:pPr algn="l"/>
            <a:r>
              <a:rPr lang="en-IN" sz="1600" dirty="0" err="1">
                <a:solidFill>
                  <a:srgbClr val="000000"/>
                </a:solidFill>
                <a:latin typeface="Consolas" panose="020B0609020204030204" pitchFamily="49" charset="0"/>
              </a:rPr>
              <a:t>EntityManager</a:t>
            </a:r>
            <a:r>
              <a:rPr lang="en-IN" sz="1600" dirty="0">
                <a:solidFill>
                  <a:srgbClr val="000000"/>
                </a:solidFill>
                <a:latin typeface="Consolas" panose="020B0609020204030204" pitchFamily="49" charset="0"/>
              </a:rPr>
              <a:t> </a:t>
            </a:r>
            <a:r>
              <a:rPr lang="en-IN" sz="1600" dirty="0">
                <a:solidFill>
                  <a:srgbClr val="6A3E3E"/>
                </a:solidFill>
                <a:latin typeface="Consolas" panose="020B0609020204030204" pitchFamily="49" charset="0"/>
              </a:rPr>
              <a:t>man2</a:t>
            </a:r>
            <a:r>
              <a:rPr lang="en-IN" sz="1600" dirty="0">
                <a:solidFill>
                  <a:srgbClr val="000000"/>
                </a:solidFill>
                <a:latin typeface="Consolas" panose="020B0609020204030204" pitchFamily="49" charset="0"/>
              </a:rPr>
              <a:t>=</a:t>
            </a:r>
            <a:r>
              <a:rPr lang="en-IN" sz="1600" dirty="0" err="1">
                <a:solidFill>
                  <a:srgbClr val="6A3E3E"/>
                </a:solidFill>
                <a:latin typeface="Consolas" panose="020B0609020204030204" pitchFamily="49" charset="0"/>
              </a:rPr>
              <a:t>fac</a:t>
            </a:r>
            <a:r>
              <a:rPr lang="en-IN" sz="1600" dirty="0" err="1">
                <a:solidFill>
                  <a:srgbClr val="000000"/>
                </a:solidFill>
                <a:latin typeface="Consolas" panose="020B0609020204030204" pitchFamily="49" charset="0"/>
              </a:rPr>
              <a:t>.createEntityManager</a:t>
            </a:r>
            <a:r>
              <a:rPr lang="en-IN" sz="1600" dirty="0">
                <a:solidFill>
                  <a:srgbClr val="000000"/>
                </a:solidFill>
                <a:latin typeface="Consolas" panose="020B0609020204030204" pitchFamily="49" charset="0"/>
              </a:rPr>
              <a:t>();</a:t>
            </a:r>
          </a:p>
          <a:p>
            <a:pPr algn="l"/>
            <a:endParaRPr lang="en-IN" sz="1600" dirty="0">
              <a:latin typeface="Consolas" panose="020B0609020204030204" pitchFamily="49" charset="0"/>
            </a:endParaRPr>
          </a:p>
          <a:p>
            <a:pPr algn="l"/>
            <a:r>
              <a:rPr lang="en-US" sz="1600" dirty="0">
                <a:solidFill>
                  <a:srgbClr val="3F7F5F"/>
                </a:solidFill>
                <a:latin typeface="Consolas" panose="020B0609020204030204" pitchFamily="49" charset="0"/>
              </a:rPr>
              <a:t>//Here in this code Since we have enabled 2nd level cache only 2 time it will hit the database server</a:t>
            </a:r>
          </a:p>
          <a:p>
            <a:pPr algn="l"/>
            <a:r>
              <a:rPr lang="en-US" sz="1600" dirty="0">
                <a:solidFill>
                  <a:srgbClr val="3F7F5F"/>
                </a:solidFill>
                <a:latin typeface="Consolas" panose="020B0609020204030204" pitchFamily="49" charset="0"/>
              </a:rPr>
              <a:t>//2 times it will hit the database server</a:t>
            </a:r>
          </a:p>
          <a:p>
            <a:pPr algn="l"/>
            <a:r>
              <a:rPr lang="en-US" sz="1600" dirty="0">
                <a:solidFill>
                  <a:srgbClr val="6A3E3E"/>
                </a:solidFill>
                <a:highlight>
                  <a:srgbClr val="00FFFF"/>
                </a:highlight>
                <a:latin typeface="Consolas" panose="020B0609020204030204" pitchFamily="49" charset="0"/>
              </a:rPr>
              <a:t>man1</a:t>
            </a:r>
            <a:r>
              <a:rPr lang="en-US" sz="1600" dirty="0">
                <a:solidFill>
                  <a:srgbClr val="000000"/>
                </a:solidFill>
                <a:latin typeface="Consolas" panose="020B0609020204030204" pitchFamily="49" charset="0"/>
              </a:rPr>
              <a:t>.find(</a:t>
            </a:r>
            <a:r>
              <a:rPr lang="en-US" sz="1600" dirty="0" err="1">
                <a:solidFill>
                  <a:srgbClr val="000000"/>
                </a:solidFill>
                <a:latin typeface="Consolas" panose="020B0609020204030204" pitchFamily="49" charset="0"/>
              </a:rPr>
              <a:t>User.</a:t>
            </a:r>
            <a:r>
              <a:rPr lang="en-US" sz="1600" b="1" dirty="0" err="1">
                <a:solidFill>
                  <a:srgbClr val="7F0055"/>
                </a:solidFill>
                <a:latin typeface="Consolas" panose="020B0609020204030204" pitchFamily="49" charset="0"/>
              </a:rPr>
              <a:t>class</a:t>
            </a:r>
            <a:r>
              <a:rPr lang="en-US" sz="1600" b="1" dirty="0">
                <a:solidFill>
                  <a:srgbClr val="000000"/>
                </a:solidFill>
                <a:latin typeface="Consolas" panose="020B0609020204030204" pitchFamily="49" charset="0"/>
              </a:rPr>
              <a:t>, 1);</a:t>
            </a:r>
            <a:r>
              <a:rPr lang="en-US" sz="1600" b="1" dirty="0">
                <a:solidFill>
                  <a:srgbClr val="3F7F5F"/>
                </a:solidFill>
                <a:latin typeface="Consolas" panose="020B0609020204030204" pitchFamily="49" charset="0"/>
              </a:rPr>
              <a:t>//It will hit the database </a:t>
            </a:r>
            <a:r>
              <a:rPr lang="en-US" sz="1600" b="1" dirty="0" err="1">
                <a:solidFill>
                  <a:srgbClr val="3F7F5F"/>
                </a:solidFill>
                <a:latin typeface="Consolas" panose="020B0609020204030204" pitchFamily="49" charset="0"/>
              </a:rPr>
              <a:t>server,object</a:t>
            </a:r>
            <a:r>
              <a:rPr lang="en-US" sz="1600" b="1" dirty="0">
                <a:solidFill>
                  <a:srgbClr val="3F7F5F"/>
                </a:solidFill>
                <a:latin typeface="Consolas" panose="020B0609020204030204" pitchFamily="49" charset="0"/>
              </a:rPr>
              <a:t> is going to store in 1st and 2nd level cache</a:t>
            </a:r>
          </a:p>
          <a:p>
            <a:pPr algn="l"/>
            <a:r>
              <a:rPr lang="en-US" sz="1600" dirty="0">
                <a:solidFill>
                  <a:srgbClr val="6A3E3E"/>
                </a:solidFill>
                <a:highlight>
                  <a:srgbClr val="00FFFF"/>
                </a:highlight>
                <a:latin typeface="Consolas" panose="020B0609020204030204" pitchFamily="49" charset="0"/>
              </a:rPr>
              <a:t>man1</a:t>
            </a:r>
            <a:r>
              <a:rPr lang="en-US" sz="1600" dirty="0">
                <a:solidFill>
                  <a:srgbClr val="000000"/>
                </a:solidFill>
                <a:latin typeface="Consolas" panose="020B0609020204030204" pitchFamily="49" charset="0"/>
              </a:rPr>
              <a:t>.find(</a:t>
            </a:r>
            <a:r>
              <a:rPr lang="en-US" sz="1600" dirty="0" err="1">
                <a:solidFill>
                  <a:srgbClr val="000000"/>
                </a:solidFill>
                <a:latin typeface="Consolas" panose="020B0609020204030204" pitchFamily="49" charset="0"/>
              </a:rPr>
              <a:t>User.</a:t>
            </a:r>
            <a:r>
              <a:rPr lang="en-US" sz="1600" b="1" dirty="0" err="1">
                <a:solidFill>
                  <a:srgbClr val="7F0055"/>
                </a:solidFill>
                <a:latin typeface="Consolas" panose="020B0609020204030204" pitchFamily="49" charset="0"/>
              </a:rPr>
              <a:t>class</a:t>
            </a:r>
            <a:r>
              <a:rPr lang="en-US" sz="1600" b="1" dirty="0">
                <a:solidFill>
                  <a:srgbClr val="000000"/>
                </a:solidFill>
                <a:latin typeface="Consolas" panose="020B0609020204030204" pitchFamily="49" charset="0"/>
              </a:rPr>
              <a:t>, 2);</a:t>
            </a:r>
            <a:r>
              <a:rPr lang="en-US" sz="1600" b="1" dirty="0">
                <a:solidFill>
                  <a:srgbClr val="3F7F5F"/>
                </a:solidFill>
                <a:latin typeface="Consolas" panose="020B0609020204030204" pitchFamily="49" charset="0"/>
              </a:rPr>
              <a:t>//It will hit the database </a:t>
            </a:r>
            <a:r>
              <a:rPr lang="en-US" sz="1600" b="1" dirty="0" err="1">
                <a:solidFill>
                  <a:srgbClr val="3F7F5F"/>
                </a:solidFill>
                <a:latin typeface="Consolas" panose="020B0609020204030204" pitchFamily="49" charset="0"/>
              </a:rPr>
              <a:t>server,object</a:t>
            </a:r>
            <a:r>
              <a:rPr lang="en-US" sz="1600" b="1" dirty="0">
                <a:solidFill>
                  <a:srgbClr val="3F7F5F"/>
                </a:solidFill>
                <a:latin typeface="Consolas" panose="020B0609020204030204" pitchFamily="49" charset="0"/>
              </a:rPr>
              <a:t> is going to store in 1st and 2nd level cache</a:t>
            </a:r>
          </a:p>
          <a:p>
            <a:pPr algn="l"/>
            <a:r>
              <a:rPr lang="en-US" sz="1600" dirty="0">
                <a:solidFill>
                  <a:srgbClr val="3F7F5F"/>
                </a:solidFill>
                <a:latin typeface="Consolas" panose="020B0609020204030204" pitchFamily="49" charset="0"/>
              </a:rPr>
              <a:t>//It will not hit the database server</a:t>
            </a:r>
          </a:p>
          <a:p>
            <a:pPr algn="l"/>
            <a:r>
              <a:rPr lang="en-US" sz="1600" dirty="0">
                <a:solidFill>
                  <a:srgbClr val="6A3E3E"/>
                </a:solidFill>
                <a:highlight>
                  <a:srgbClr val="00FF00"/>
                </a:highlight>
                <a:latin typeface="Consolas" panose="020B0609020204030204" pitchFamily="49" charset="0"/>
              </a:rPr>
              <a:t>man2</a:t>
            </a:r>
            <a:r>
              <a:rPr lang="en-US" sz="1600" dirty="0">
                <a:solidFill>
                  <a:srgbClr val="000000"/>
                </a:solidFill>
                <a:latin typeface="Consolas" panose="020B0609020204030204" pitchFamily="49" charset="0"/>
              </a:rPr>
              <a:t>.find(</a:t>
            </a:r>
            <a:r>
              <a:rPr lang="en-US" sz="1600" dirty="0" err="1">
                <a:solidFill>
                  <a:srgbClr val="000000"/>
                </a:solidFill>
                <a:latin typeface="Consolas" panose="020B0609020204030204" pitchFamily="49" charset="0"/>
              </a:rPr>
              <a:t>User.</a:t>
            </a:r>
            <a:r>
              <a:rPr lang="en-US" sz="1600" b="1" dirty="0" err="1">
                <a:solidFill>
                  <a:srgbClr val="7F0055"/>
                </a:solidFill>
                <a:latin typeface="Consolas" panose="020B0609020204030204" pitchFamily="49" charset="0"/>
              </a:rPr>
              <a:t>class</a:t>
            </a:r>
            <a:r>
              <a:rPr lang="en-US" sz="1600" b="1" dirty="0">
                <a:solidFill>
                  <a:srgbClr val="000000"/>
                </a:solidFill>
                <a:latin typeface="Consolas" panose="020B0609020204030204" pitchFamily="49" charset="0"/>
              </a:rPr>
              <a:t>, 1);</a:t>
            </a:r>
            <a:r>
              <a:rPr lang="en-US" sz="1600" b="1" dirty="0">
                <a:solidFill>
                  <a:srgbClr val="3F7F5F"/>
                </a:solidFill>
                <a:latin typeface="Consolas" panose="020B0609020204030204" pitchFamily="49" charset="0"/>
              </a:rPr>
              <a:t>//Nothing is there in 1st Level cache but object is present in 2nd level cache</a:t>
            </a:r>
          </a:p>
          <a:p>
            <a:pPr algn="l"/>
            <a:r>
              <a:rPr lang="en-US" sz="1600" dirty="0">
                <a:solidFill>
                  <a:srgbClr val="6A3E3E"/>
                </a:solidFill>
                <a:highlight>
                  <a:srgbClr val="00FF00"/>
                </a:highlight>
                <a:latin typeface="Consolas" panose="020B0609020204030204" pitchFamily="49" charset="0"/>
              </a:rPr>
              <a:t>man2</a:t>
            </a:r>
            <a:r>
              <a:rPr lang="en-US" sz="1600" dirty="0">
                <a:solidFill>
                  <a:srgbClr val="000000"/>
                </a:solidFill>
                <a:latin typeface="Consolas" panose="020B0609020204030204" pitchFamily="49" charset="0"/>
              </a:rPr>
              <a:t>.find(</a:t>
            </a:r>
            <a:r>
              <a:rPr lang="en-US" sz="1600" dirty="0" err="1">
                <a:solidFill>
                  <a:srgbClr val="000000"/>
                </a:solidFill>
                <a:latin typeface="Consolas" panose="020B0609020204030204" pitchFamily="49" charset="0"/>
              </a:rPr>
              <a:t>User.</a:t>
            </a:r>
            <a:r>
              <a:rPr lang="en-US" sz="1600" b="1" dirty="0" err="1">
                <a:solidFill>
                  <a:srgbClr val="7F0055"/>
                </a:solidFill>
                <a:latin typeface="Consolas" panose="020B0609020204030204" pitchFamily="49" charset="0"/>
              </a:rPr>
              <a:t>class</a:t>
            </a:r>
            <a:r>
              <a:rPr lang="en-US" sz="1600" b="1" dirty="0">
                <a:solidFill>
                  <a:srgbClr val="000000"/>
                </a:solidFill>
                <a:latin typeface="Consolas" panose="020B0609020204030204" pitchFamily="49" charset="0"/>
              </a:rPr>
              <a:t>, 2);</a:t>
            </a:r>
            <a:r>
              <a:rPr lang="en-US" sz="1600" b="1" dirty="0">
                <a:solidFill>
                  <a:srgbClr val="3F7F5F"/>
                </a:solidFill>
                <a:latin typeface="Consolas" panose="020B0609020204030204" pitchFamily="49" charset="0"/>
              </a:rPr>
              <a:t>//Nothing is there in 1st Level cache but object is present in 2nd level cache</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7232330"/>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3331" y="682388"/>
            <a:ext cx="10768084" cy="5611536"/>
          </a:xfrm>
          <a:prstGeom prst="rect">
            <a:avLst/>
          </a:prstGeom>
        </p:spPr>
        <p:txBody>
          <a:bodyPr wrap="square">
            <a:spAutoFit/>
          </a:bodyPr>
          <a:lstStyle/>
          <a:p>
            <a:pPr>
              <a:lnSpc>
                <a:spcPct val="107000"/>
              </a:lnSpc>
              <a:spcAft>
                <a:spcPts val="800"/>
              </a:spcAft>
              <a:tabLst>
                <a:tab pos="3954145" algn="l"/>
              </a:tabLst>
            </a:pPr>
            <a:r>
              <a:rPr lang="en-IN" sz="20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Points:-</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-These are the annotations which are used in </a:t>
            </a:r>
            <a:r>
              <a:rPr lang="en-IN" sz="2000" kern="100" dirty="0">
                <a:solidFill>
                  <a:srgbClr val="CC00CC"/>
                </a:solidFill>
                <a:latin typeface="Calibri" panose="020F0502020204030204" pitchFamily="34" charset="0"/>
                <a:ea typeface="Calibri" panose="020F0502020204030204" pitchFamily="34" charset="0"/>
                <a:cs typeface="Times New Roman" panose="02020603050405020304" pitchFamily="18" charset="0"/>
              </a:rPr>
              <a:t>Hibernate</a:t>
            </a:r>
            <a:r>
              <a:rPr lang="en-IN" sz="2000" kern="100" dirty="0">
                <a:latin typeface="Calibri" panose="020F0502020204030204" pitchFamily="34" charset="0"/>
                <a:ea typeface="Calibri" panose="020F0502020204030204" pitchFamily="34" charset="0"/>
                <a:cs typeface="Times New Roman" panose="02020603050405020304" pitchFamily="18" charset="0"/>
              </a:rPr>
              <a:t> to </a:t>
            </a:r>
            <a:r>
              <a:rPr lang="en-IN" sz="2000" kern="100" dirty="0">
                <a:solidFill>
                  <a:srgbClr val="CC00CC"/>
                </a:solidFill>
                <a:latin typeface="Calibri" panose="020F0502020204030204" pitchFamily="34" charset="0"/>
                <a:ea typeface="Calibri" panose="020F0502020204030204" pitchFamily="34" charset="0"/>
                <a:cs typeface="Times New Roman" panose="02020603050405020304" pitchFamily="18" charset="0"/>
              </a:rPr>
              <a:t>generate the date and time</a:t>
            </a:r>
            <a:r>
              <a:rPr lang="en-IN" sz="2000" kern="100" dirty="0">
                <a:latin typeface="Calibri" panose="020F0502020204030204" pitchFamily="34" charset="0"/>
                <a:ea typeface="Calibri" panose="020F0502020204030204" pitchFamily="34" charset="0"/>
                <a:cs typeface="Times New Roman" panose="02020603050405020304" pitchFamily="18" charset="0"/>
              </a:rPr>
              <a:t> to assign the value for annotated field.</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-These annotations are present in </a:t>
            </a:r>
            <a:r>
              <a:rPr lang="en-IN" sz="2000" kern="100" dirty="0" err="1">
                <a:solidFill>
                  <a:srgbClr val="CC00CC"/>
                </a:solidFill>
                <a:latin typeface="Calibri" panose="020F0502020204030204" pitchFamily="34" charset="0"/>
                <a:ea typeface="Calibri" panose="020F0502020204030204" pitchFamily="34" charset="0"/>
                <a:cs typeface="Times New Roman" panose="02020603050405020304" pitchFamily="18" charset="0"/>
              </a:rPr>
              <a:t>org.hibernate.annoatations</a:t>
            </a:r>
            <a:r>
              <a:rPr lang="en-IN" sz="2000" kern="100" dirty="0">
                <a:solidFill>
                  <a:srgbClr val="CC00CC"/>
                </a:solidFill>
                <a:latin typeface="Calibri" panose="020F0502020204030204" pitchFamily="34" charset="0"/>
                <a:ea typeface="Calibri" panose="020F0502020204030204" pitchFamily="34" charset="0"/>
                <a:cs typeface="Times New Roman" panose="02020603050405020304" pitchFamily="18" charset="0"/>
              </a:rPr>
              <a:t> package</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-Following are the important </a:t>
            </a:r>
            <a:r>
              <a:rPr lang="en-IN" sz="2000" kern="100" dirty="0" err="1">
                <a:latin typeface="Calibri" panose="020F0502020204030204" pitchFamily="34" charset="0"/>
                <a:ea typeface="Calibri" panose="020F0502020204030204" pitchFamily="34" charset="0"/>
                <a:cs typeface="Times New Roman" panose="02020603050405020304" pitchFamily="18" charset="0"/>
              </a:rPr>
              <a:t>TimeStamp</a:t>
            </a:r>
            <a:r>
              <a:rPr lang="en-IN" sz="2000" kern="100" dirty="0">
                <a:latin typeface="Calibri" panose="020F0502020204030204" pitchFamily="34" charset="0"/>
                <a:ea typeface="Calibri" panose="020F0502020204030204" pitchFamily="34" charset="0"/>
                <a:cs typeface="Times New Roman" panose="02020603050405020304" pitchFamily="18" charset="0"/>
              </a:rPr>
              <a:t> annotations.</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1&gt;@</a:t>
            </a:r>
            <a:r>
              <a:rPr lang="en-IN" sz="2000"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CreationTimeStamp</a:t>
            </a:r>
            <a:r>
              <a:rPr lang="en-IN" sz="20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a:t>
            </a:r>
            <a:r>
              <a:rPr lang="en-IN" sz="2000"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2&gt;@</a:t>
            </a:r>
            <a:r>
              <a:rPr lang="en-IN" sz="2000"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UpdateTimeStamp</a:t>
            </a:r>
            <a:r>
              <a:rPr lang="en-IN" sz="20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a:t>
            </a:r>
            <a:r>
              <a:rPr lang="en-IN" sz="2000"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b="1"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1&gt;@CreationTimeStamp:-</a:t>
            </a:r>
            <a:r>
              <a:rPr lang="en-IN" sz="2000" b="1"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   -This annotation will assign the annotated filed within the entity class with the current virtual machine date and time whenever </a:t>
            </a:r>
            <a:r>
              <a:rPr lang="en-IN" sz="2000" kern="100" dirty="0">
                <a:solidFill>
                  <a:srgbClr val="CC00CC"/>
                </a:solidFill>
                <a:latin typeface="Calibri" panose="020F0502020204030204" pitchFamily="34" charset="0"/>
                <a:ea typeface="Calibri" panose="020F0502020204030204" pitchFamily="34" charset="0"/>
                <a:cs typeface="Times New Roman" panose="02020603050405020304" pitchFamily="18" charset="0"/>
              </a:rPr>
              <a:t>we save the entity for the first time </a:t>
            </a:r>
            <a:r>
              <a:rPr lang="en-IN" sz="20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r>
              <a:rPr lang="en-IN" sz="2000" kern="100" dirty="0" err="1">
                <a:latin typeface="Calibri" panose="020F0502020204030204" pitchFamily="34" charset="0"/>
                <a:ea typeface="Calibri" panose="020F0502020204030204" pitchFamily="34" charset="0"/>
                <a:cs typeface="Times New Roman" panose="02020603050405020304" pitchFamily="18" charset="0"/>
              </a:rPr>
              <a:t>Ie</a:t>
            </a:r>
            <a:r>
              <a:rPr lang="en-IN" sz="2000" kern="100" dirty="0">
                <a:latin typeface="Calibri" panose="020F0502020204030204" pitchFamily="34" charset="0"/>
                <a:ea typeface="Calibri" panose="020F0502020204030204" pitchFamily="34" charset="0"/>
                <a:cs typeface="Times New Roman" panose="02020603050405020304" pitchFamily="18" charset="0"/>
              </a:rPr>
              <a:t> the field in the entity class which is annotated with @CreationTimeStamp will hold the current virtual machine date and time whenever we try to persist the entity into database.</a:t>
            </a:r>
          </a:p>
          <a:p>
            <a:pPr>
              <a:lnSpc>
                <a:spcPct val="107000"/>
              </a:lnSpc>
              <a:spcAft>
                <a:spcPts val="800"/>
              </a:spcAft>
              <a:tabLst>
                <a:tab pos="3954145" algn="l"/>
              </a:tabLst>
            </a:pPr>
            <a:r>
              <a:rPr lang="en-IN" sz="2000" kern="100" dirty="0">
                <a:latin typeface="Calibri" panose="020F0502020204030204" pitchFamily="34" charset="0"/>
                <a:ea typeface="Calibri" panose="020F0502020204030204" pitchFamily="34" charset="0"/>
                <a:cs typeface="Times New Roman" panose="02020603050405020304" pitchFamily="18" charset="0"/>
              </a:rPr>
              <a:t>*The time and date which is inserted into the database server will not be updated or modified afterwards. </a:t>
            </a:r>
            <a:r>
              <a:rPr lang="en-IN" sz="2000" kern="100" dirty="0" err="1">
                <a:latin typeface="Calibri" panose="020F0502020204030204" pitchFamily="34" charset="0"/>
                <a:ea typeface="Calibri" panose="020F0502020204030204" pitchFamily="34" charset="0"/>
                <a:cs typeface="Times New Roman" panose="02020603050405020304" pitchFamily="18" charset="0"/>
              </a:rPr>
              <a:t>Eventhough</a:t>
            </a:r>
            <a:r>
              <a:rPr lang="en-IN" sz="2000" kern="100" dirty="0">
                <a:latin typeface="Calibri" panose="020F0502020204030204" pitchFamily="34" charset="0"/>
                <a:ea typeface="Calibri" panose="020F0502020204030204" pitchFamily="34" charset="0"/>
                <a:cs typeface="Times New Roman" panose="02020603050405020304" pitchFamily="18" charset="0"/>
              </a:rPr>
              <a:t> if you update the other </a:t>
            </a:r>
            <a:r>
              <a:rPr lang="en-IN" sz="2000" kern="100" dirty="0" err="1">
                <a:latin typeface="Calibri" panose="020F0502020204030204" pitchFamily="34" charset="0"/>
                <a:ea typeface="Calibri" panose="020F0502020204030204" pitchFamily="34" charset="0"/>
                <a:cs typeface="Times New Roman" panose="02020603050405020304" pitchFamily="18" charset="0"/>
              </a:rPr>
              <a:t>fileds</a:t>
            </a:r>
            <a:r>
              <a:rPr lang="en-IN" sz="2000" kern="100" dirty="0">
                <a:latin typeface="Calibri" panose="020F0502020204030204" pitchFamily="34" charset="0"/>
                <a:ea typeface="Calibri" panose="020F0502020204030204" pitchFamily="34" charset="0"/>
                <a:cs typeface="Times New Roman" panose="02020603050405020304" pitchFamily="18" charset="0"/>
              </a:rPr>
              <a:t> of entity .</a:t>
            </a:r>
          </a:p>
        </p:txBody>
      </p:sp>
    </p:spTree>
    <p:extLst>
      <p:ext uri="{BB962C8B-B14F-4D97-AF65-F5344CB8AC3E}">
        <p14:creationId xmlns:p14="http://schemas.microsoft.com/office/powerpoint/2010/main" val="2202798568"/>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0CA190-9DF2-0286-2A26-75C426168900}"/>
              </a:ext>
            </a:extLst>
          </p:cNvPr>
          <p:cNvSpPr txBox="1"/>
          <p:nvPr/>
        </p:nvSpPr>
        <p:spPr>
          <a:xfrm>
            <a:off x="707571" y="718457"/>
            <a:ext cx="10831286" cy="6001643"/>
          </a:xfrm>
          <a:prstGeom prst="rect">
            <a:avLst/>
          </a:prstGeom>
          <a:noFill/>
        </p:spPr>
        <p:txBody>
          <a:bodyPr wrap="square">
            <a:spAutoFit/>
          </a:bodyPr>
          <a:lstStyle/>
          <a:p>
            <a:pPr algn="l"/>
            <a:r>
              <a:rPr lang="fr-FR" sz="1200" dirty="0">
                <a:solidFill>
                  <a:srgbClr val="008080"/>
                </a:solidFill>
                <a:latin typeface="Consolas" panose="020B0609020204030204" pitchFamily="49" charset="0"/>
              </a:rPr>
              <a:t>&lt;</a:t>
            </a:r>
            <a:r>
              <a:rPr lang="fr-FR" sz="1200" dirty="0" err="1">
                <a:solidFill>
                  <a:srgbClr val="3F7F7F"/>
                </a:solidFill>
                <a:latin typeface="Consolas" panose="020B0609020204030204" pitchFamily="49" charset="0"/>
              </a:rPr>
              <a:t>persistence</a:t>
            </a:r>
            <a:r>
              <a:rPr lang="fr-FR" sz="1200" dirty="0">
                <a:solidFill>
                  <a:srgbClr val="3F7F7F"/>
                </a:solidFill>
                <a:latin typeface="Consolas" panose="020B0609020204030204" pitchFamily="49" charset="0"/>
              </a:rPr>
              <a:t> </a:t>
            </a:r>
            <a:r>
              <a:rPr lang="fr-FR" sz="1200" dirty="0" err="1">
                <a:solidFill>
                  <a:srgbClr val="7F007F"/>
                </a:solidFill>
                <a:latin typeface="Consolas" panose="020B0609020204030204" pitchFamily="49" charset="0"/>
              </a:rPr>
              <a:t>xmlns</a:t>
            </a:r>
            <a:r>
              <a:rPr lang="fr-FR" sz="1200" dirty="0">
                <a:solidFill>
                  <a:srgbClr val="000000"/>
                </a:solidFill>
                <a:latin typeface="Consolas" panose="020B0609020204030204" pitchFamily="49" charset="0"/>
              </a:rPr>
              <a:t>=</a:t>
            </a:r>
            <a:r>
              <a:rPr lang="fr-FR" sz="1200" i="1" dirty="0">
                <a:solidFill>
                  <a:srgbClr val="2A00FF"/>
                </a:solidFill>
                <a:latin typeface="Consolas" panose="020B0609020204030204" pitchFamily="49" charset="0"/>
              </a:rPr>
              <a:t>"http://xmlns.jcp.org/xml/ns/</a:t>
            </a:r>
            <a:r>
              <a:rPr lang="fr-FR" sz="1200" i="1" dirty="0" err="1">
                <a:solidFill>
                  <a:srgbClr val="2A00FF"/>
                </a:solidFill>
                <a:latin typeface="Consolas" panose="020B0609020204030204" pitchFamily="49" charset="0"/>
              </a:rPr>
              <a:t>persistence</a:t>
            </a:r>
            <a:r>
              <a:rPr lang="fr-FR" sz="1200" i="1" dirty="0">
                <a:solidFill>
                  <a:srgbClr val="2A00FF"/>
                </a:solidFill>
                <a:latin typeface="Consolas" panose="020B0609020204030204" pitchFamily="49" charset="0"/>
              </a:rPr>
              <a:t>"</a:t>
            </a:r>
          </a:p>
          <a:p>
            <a:pPr algn="l"/>
            <a:r>
              <a:rPr lang="en-IN" sz="1200" dirty="0" err="1">
                <a:solidFill>
                  <a:srgbClr val="7F007F"/>
                </a:solidFill>
                <a:latin typeface="Consolas" panose="020B0609020204030204" pitchFamily="49" charset="0"/>
              </a:rPr>
              <a:t>xmlns:xsi</a:t>
            </a:r>
            <a:r>
              <a:rPr lang="en-IN" sz="1200" dirty="0">
                <a:solidFill>
                  <a:srgbClr val="000000"/>
                </a:solidFill>
                <a:latin typeface="Consolas" panose="020B0609020204030204" pitchFamily="49" charset="0"/>
              </a:rPr>
              <a:t>=</a:t>
            </a:r>
            <a:r>
              <a:rPr lang="en-IN" sz="1200" i="1" dirty="0">
                <a:solidFill>
                  <a:srgbClr val="2A00FF"/>
                </a:solidFill>
                <a:latin typeface="Consolas" panose="020B0609020204030204" pitchFamily="49" charset="0"/>
              </a:rPr>
              <a:t>"http://www.w3.org/2001/XMLSchema-instance"</a:t>
            </a:r>
          </a:p>
          <a:p>
            <a:pPr algn="l"/>
            <a:r>
              <a:rPr lang="en-IN" sz="1200" dirty="0" err="1">
                <a:solidFill>
                  <a:srgbClr val="7F007F"/>
                </a:solidFill>
                <a:latin typeface="Consolas" panose="020B0609020204030204" pitchFamily="49" charset="0"/>
              </a:rPr>
              <a:t>xsi:schemaLocation</a:t>
            </a:r>
            <a:r>
              <a:rPr lang="en-IN" sz="1200" dirty="0">
                <a:solidFill>
                  <a:srgbClr val="000000"/>
                </a:solidFill>
                <a:latin typeface="Consolas" panose="020B0609020204030204" pitchFamily="49" charset="0"/>
              </a:rPr>
              <a:t>=</a:t>
            </a:r>
            <a:r>
              <a:rPr lang="en-IN" sz="1200" i="1" dirty="0">
                <a:solidFill>
                  <a:srgbClr val="2A00FF"/>
                </a:solidFill>
                <a:latin typeface="Consolas" panose="020B0609020204030204" pitchFamily="49" charset="0"/>
              </a:rPr>
              <a:t>"http://xmlns.jcp.org/xml/ns/persistence</a:t>
            </a:r>
          </a:p>
          <a:p>
            <a:pPr algn="l"/>
            <a:r>
              <a:rPr lang="en-IN" sz="1200" i="1" dirty="0">
                <a:solidFill>
                  <a:srgbClr val="2A00FF"/>
                </a:solidFill>
                <a:latin typeface="Consolas" panose="020B0609020204030204" pitchFamily="49" charset="0"/>
              </a:rPr>
              <a:t>  http://xmlns.jcp.org/xml/ns/persistence/persistence_2_1.xsd"</a:t>
            </a:r>
          </a:p>
          <a:p>
            <a:pPr algn="l"/>
            <a:r>
              <a:rPr lang="en-IN" sz="1200" dirty="0">
                <a:solidFill>
                  <a:srgbClr val="7F007F"/>
                </a:solidFill>
                <a:latin typeface="Consolas" panose="020B0609020204030204" pitchFamily="49" charset="0"/>
              </a:rPr>
              <a:t>version</a:t>
            </a:r>
            <a:r>
              <a:rPr lang="en-IN" sz="1200" dirty="0">
                <a:solidFill>
                  <a:srgbClr val="000000"/>
                </a:solidFill>
                <a:latin typeface="Consolas" panose="020B0609020204030204" pitchFamily="49" charset="0"/>
              </a:rPr>
              <a:t>=</a:t>
            </a:r>
            <a:r>
              <a:rPr lang="en-IN" sz="1200" i="1" dirty="0">
                <a:solidFill>
                  <a:srgbClr val="2A00FF"/>
                </a:solidFill>
                <a:latin typeface="Consolas" panose="020B0609020204030204" pitchFamily="49" charset="0"/>
              </a:rPr>
              <a:t>"2.1"</a:t>
            </a:r>
            <a:r>
              <a:rPr lang="en-IN" sz="1200" i="1" dirty="0">
                <a:solidFill>
                  <a:srgbClr val="008080"/>
                </a:solidFill>
                <a:latin typeface="Consolas" panose="020B0609020204030204" pitchFamily="49" charset="0"/>
              </a:rPr>
              <a:t>&gt;</a:t>
            </a:r>
          </a:p>
          <a:p>
            <a:pPr algn="l"/>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persistence-unit </a:t>
            </a:r>
            <a:r>
              <a:rPr lang="en-IN" sz="1200" dirty="0">
                <a:solidFill>
                  <a:srgbClr val="7F007F"/>
                </a:solidFill>
                <a:latin typeface="Consolas" panose="020B0609020204030204" pitchFamily="49" charset="0"/>
              </a:rPr>
              <a:t>name</a:t>
            </a:r>
            <a:r>
              <a:rPr lang="en-IN" sz="1200" dirty="0">
                <a:solidFill>
                  <a:srgbClr val="000000"/>
                </a:solidFill>
                <a:latin typeface="Consolas" panose="020B0609020204030204" pitchFamily="49" charset="0"/>
              </a:rPr>
              <a:t>=</a:t>
            </a:r>
            <a:r>
              <a:rPr lang="en-IN" sz="1200" i="1" dirty="0">
                <a:solidFill>
                  <a:srgbClr val="2A00FF"/>
                </a:solidFill>
                <a:latin typeface="Consolas" panose="020B0609020204030204" pitchFamily="49" charset="0"/>
              </a:rPr>
              <a:t>"dev"</a:t>
            </a:r>
            <a:r>
              <a:rPr lang="en-IN" sz="1200" i="1" dirty="0">
                <a:solidFill>
                  <a:srgbClr val="008080"/>
                </a:solidFill>
                <a:latin typeface="Consolas" panose="020B0609020204030204" pitchFamily="49" charset="0"/>
              </a:rPr>
              <a:t>&gt;</a:t>
            </a:r>
          </a:p>
          <a:p>
            <a:pPr algn="l"/>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provider</a:t>
            </a:r>
            <a:r>
              <a:rPr lang="en-IN" sz="1200" dirty="0">
                <a:solidFill>
                  <a:srgbClr val="008080"/>
                </a:solidFill>
                <a:latin typeface="Consolas" panose="020B0609020204030204" pitchFamily="49" charset="0"/>
              </a:rPr>
              <a:t>&gt;</a:t>
            </a:r>
            <a:r>
              <a:rPr lang="en-IN" sz="1200" dirty="0" err="1">
                <a:solidFill>
                  <a:srgbClr val="000000"/>
                </a:solidFill>
                <a:latin typeface="Consolas" panose="020B0609020204030204" pitchFamily="49" charset="0"/>
              </a:rPr>
              <a:t>org.hibernate.jpa.HibernatePersistenceProvider</a:t>
            </a:r>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provider</a:t>
            </a:r>
            <a:r>
              <a:rPr lang="en-IN" sz="1200" dirty="0">
                <a:solidFill>
                  <a:srgbClr val="008080"/>
                </a:solidFill>
                <a:latin typeface="Consolas" panose="020B0609020204030204" pitchFamily="49" charset="0"/>
              </a:rPr>
              <a:t>&gt;</a:t>
            </a:r>
          </a:p>
          <a:p>
            <a:pPr algn="l"/>
            <a:r>
              <a:rPr lang="en-US" sz="1200" dirty="0">
                <a:solidFill>
                  <a:srgbClr val="008080"/>
                </a:solidFill>
                <a:latin typeface="Consolas" panose="020B0609020204030204" pitchFamily="49" charset="0"/>
              </a:rPr>
              <a:t>&lt;</a:t>
            </a:r>
            <a:r>
              <a:rPr lang="en-US" sz="1200" dirty="0">
                <a:solidFill>
                  <a:srgbClr val="3F7F7F"/>
                </a:solidFill>
                <a:latin typeface="Consolas" panose="020B0609020204030204" pitchFamily="49" charset="0"/>
              </a:rPr>
              <a:t>shared-cache-mode</a:t>
            </a:r>
            <a:r>
              <a:rPr lang="en-US" sz="1200" dirty="0">
                <a:solidFill>
                  <a:srgbClr val="008080"/>
                </a:solidFill>
                <a:latin typeface="Consolas" panose="020B0609020204030204" pitchFamily="49" charset="0"/>
              </a:rPr>
              <a:t>&gt;</a:t>
            </a:r>
            <a:r>
              <a:rPr lang="en-US" sz="1200" dirty="0">
                <a:solidFill>
                  <a:srgbClr val="000000"/>
                </a:solidFill>
                <a:latin typeface="Consolas" panose="020B0609020204030204" pitchFamily="49" charset="0"/>
              </a:rPr>
              <a:t>ENABLE_SELECTIVE</a:t>
            </a:r>
            <a:r>
              <a:rPr lang="en-US" sz="1200" dirty="0">
                <a:solidFill>
                  <a:srgbClr val="008080"/>
                </a:solidFill>
                <a:latin typeface="Consolas" panose="020B0609020204030204" pitchFamily="49" charset="0"/>
              </a:rPr>
              <a:t>&lt;/</a:t>
            </a:r>
            <a:r>
              <a:rPr lang="en-US" sz="1200" dirty="0">
                <a:solidFill>
                  <a:srgbClr val="3F7F7F"/>
                </a:solidFill>
                <a:latin typeface="Consolas" panose="020B0609020204030204" pitchFamily="49" charset="0"/>
              </a:rPr>
              <a:t>shared-cache-mode</a:t>
            </a:r>
            <a:r>
              <a:rPr lang="en-US" sz="1200" dirty="0">
                <a:solidFill>
                  <a:srgbClr val="008080"/>
                </a:solidFill>
                <a:latin typeface="Consolas" panose="020B0609020204030204" pitchFamily="49" charset="0"/>
              </a:rPr>
              <a:t>&gt;</a:t>
            </a:r>
            <a:r>
              <a:rPr lang="en-US" sz="1200" dirty="0">
                <a:solidFill>
                  <a:srgbClr val="000000"/>
                </a:solidFill>
                <a:latin typeface="Consolas" panose="020B0609020204030204" pitchFamily="49" charset="0"/>
              </a:rPr>
              <a:t>     </a:t>
            </a:r>
            <a:r>
              <a:rPr lang="en-US" sz="1200" dirty="0">
                <a:solidFill>
                  <a:srgbClr val="3F5FBF"/>
                </a:solidFill>
                <a:latin typeface="Consolas" panose="020B0609020204030204" pitchFamily="49" charset="0"/>
              </a:rPr>
              <a:t>&lt;!--</a:t>
            </a:r>
            <a:r>
              <a:rPr lang="en-US" sz="1200" b="1" dirty="0"/>
              <a:t> shared-cache-mode</a:t>
            </a:r>
            <a:r>
              <a:rPr lang="en-US" sz="1200" dirty="0"/>
              <a:t>: This element specifies the caching mode to be used </a:t>
            </a:r>
            <a:r>
              <a:rPr lang="en-US" sz="1200" dirty="0">
                <a:solidFill>
                  <a:srgbClr val="3F5FBF"/>
                </a:solidFill>
                <a:latin typeface="Consolas" panose="020B0609020204030204" pitchFamily="49" charset="0"/>
              </a:rPr>
              <a:t>--&gt;</a:t>
            </a:r>
            <a:r>
              <a:rPr lang="en-US" sz="1200" dirty="0">
                <a:solidFill>
                  <a:srgbClr val="000000"/>
                </a:solidFill>
                <a:latin typeface="Consolas" panose="020B0609020204030204" pitchFamily="49" charset="0"/>
              </a:rPr>
              <a:t>  </a:t>
            </a:r>
          </a:p>
          <a:p>
            <a:pPr algn="l"/>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properties</a:t>
            </a:r>
            <a:r>
              <a:rPr lang="en-IN" sz="1200" dirty="0">
                <a:solidFill>
                  <a:srgbClr val="008080"/>
                </a:solidFill>
                <a:latin typeface="Consolas" panose="020B0609020204030204" pitchFamily="49" charset="0"/>
              </a:rPr>
              <a:t>&gt;</a:t>
            </a:r>
          </a:p>
          <a:p>
            <a:pPr algn="l"/>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property </a:t>
            </a:r>
            <a:r>
              <a:rPr lang="en-IN" sz="1200" dirty="0">
                <a:solidFill>
                  <a:srgbClr val="7F007F"/>
                </a:solidFill>
                <a:latin typeface="Consolas" panose="020B0609020204030204" pitchFamily="49" charset="0"/>
              </a:rPr>
              <a:t>name</a:t>
            </a:r>
            <a:r>
              <a:rPr lang="en-IN" sz="1200" dirty="0">
                <a:solidFill>
                  <a:srgbClr val="000000"/>
                </a:solidFill>
                <a:latin typeface="Consolas" panose="020B0609020204030204" pitchFamily="49" charset="0"/>
              </a:rPr>
              <a:t>=</a:t>
            </a:r>
            <a:r>
              <a:rPr lang="en-IN" sz="1200" i="1" dirty="0">
                <a:solidFill>
                  <a:srgbClr val="2A00FF"/>
                </a:solidFill>
                <a:latin typeface="Consolas" panose="020B0609020204030204" pitchFamily="49" charset="0"/>
              </a:rPr>
              <a:t>"</a:t>
            </a:r>
            <a:r>
              <a:rPr lang="en-IN" sz="1200" i="1" dirty="0" err="1">
                <a:solidFill>
                  <a:srgbClr val="2A00FF"/>
                </a:solidFill>
                <a:latin typeface="Consolas" panose="020B0609020204030204" pitchFamily="49" charset="0"/>
              </a:rPr>
              <a:t>javax.persistence.jdbc.driver</a:t>
            </a:r>
            <a:r>
              <a:rPr lang="en-IN" sz="1200" i="1" dirty="0">
                <a:solidFill>
                  <a:srgbClr val="2A00FF"/>
                </a:solidFill>
                <a:latin typeface="Consolas" panose="020B0609020204030204" pitchFamily="49" charset="0"/>
              </a:rPr>
              <a:t>" </a:t>
            </a:r>
            <a:r>
              <a:rPr lang="en-IN" sz="1200" i="1" dirty="0">
                <a:solidFill>
                  <a:srgbClr val="7F007F"/>
                </a:solidFill>
                <a:latin typeface="Consolas" panose="020B0609020204030204" pitchFamily="49" charset="0"/>
              </a:rPr>
              <a:t>value</a:t>
            </a:r>
            <a:r>
              <a:rPr lang="en-IN" sz="1200" i="1" dirty="0">
                <a:solidFill>
                  <a:srgbClr val="000000"/>
                </a:solidFill>
                <a:latin typeface="Consolas" panose="020B0609020204030204" pitchFamily="49" charset="0"/>
              </a:rPr>
              <a:t>=</a:t>
            </a:r>
            <a:r>
              <a:rPr lang="en-IN" sz="1200" i="1" dirty="0">
                <a:solidFill>
                  <a:srgbClr val="2A00FF"/>
                </a:solidFill>
                <a:latin typeface="Consolas" panose="020B0609020204030204" pitchFamily="49" charset="0"/>
              </a:rPr>
              <a:t>"</a:t>
            </a:r>
            <a:r>
              <a:rPr lang="en-IN" sz="1200" i="1" dirty="0" err="1">
                <a:solidFill>
                  <a:srgbClr val="2A00FF"/>
                </a:solidFill>
                <a:latin typeface="Consolas" panose="020B0609020204030204" pitchFamily="49" charset="0"/>
              </a:rPr>
              <a:t>com.mysql.jdbc.Driver</a:t>
            </a:r>
            <a:r>
              <a:rPr lang="en-IN" sz="1200" i="1" dirty="0">
                <a:solidFill>
                  <a:srgbClr val="2A00FF"/>
                </a:solidFill>
                <a:latin typeface="Consolas" panose="020B0609020204030204" pitchFamily="49" charset="0"/>
              </a:rPr>
              <a:t>"</a:t>
            </a:r>
            <a:r>
              <a:rPr lang="en-IN" sz="1200" i="1" dirty="0">
                <a:solidFill>
                  <a:srgbClr val="008080"/>
                </a:solidFill>
                <a:latin typeface="Consolas" panose="020B0609020204030204" pitchFamily="49" charset="0"/>
              </a:rPr>
              <a:t>/&gt;</a:t>
            </a:r>
          </a:p>
          <a:p>
            <a:pPr algn="l"/>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property </a:t>
            </a:r>
            <a:r>
              <a:rPr lang="en-IN" sz="1200" dirty="0">
                <a:solidFill>
                  <a:srgbClr val="7F007F"/>
                </a:solidFill>
                <a:latin typeface="Consolas" panose="020B0609020204030204" pitchFamily="49" charset="0"/>
              </a:rPr>
              <a:t>name</a:t>
            </a:r>
            <a:r>
              <a:rPr lang="en-IN" sz="1200" dirty="0">
                <a:solidFill>
                  <a:srgbClr val="000000"/>
                </a:solidFill>
                <a:latin typeface="Consolas" panose="020B0609020204030204" pitchFamily="49" charset="0"/>
              </a:rPr>
              <a:t>=</a:t>
            </a:r>
            <a:r>
              <a:rPr lang="en-IN" sz="1200" i="1" dirty="0">
                <a:solidFill>
                  <a:srgbClr val="2A00FF"/>
                </a:solidFill>
                <a:latin typeface="Consolas" panose="020B0609020204030204" pitchFamily="49" charset="0"/>
              </a:rPr>
              <a:t>"javax.persistence.jdbc.url" </a:t>
            </a:r>
            <a:r>
              <a:rPr lang="en-IN" sz="1200" i="1" dirty="0">
                <a:solidFill>
                  <a:srgbClr val="7F007F"/>
                </a:solidFill>
                <a:latin typeface="Consolas" panose="020B0609020204030204" pitchFamily="49" charset="0"/>
              </a:rPr>
              <a:t>value</a:t>
            </a:r>
            <a:r>
              <a:rPr lang="en-IN" sz="1200" i="1" dirty="0">
                <a:solidFill>
                  <a:srgbClr val="000000"/>
                </a:solidFill>
                <a:latin typeface="Consolas" panose="020B0609020204030204" pitchFamily="49" charset="0"/>
              </a:rPr>
              <a:t>=</a:t>
            </a:r>
            <a:r>
              <a:rPr lang="en-IN" sz="1200" i="1" dirty="0">
                <a:solidFill>
                  <a:srgbClr val="2A00FF"/>
                </a:solidFill>
                <a:latin typeface="Consolas" panose="020B0609020204030204" pitchFamily="49" charset="0"/>
              </a:rPr>
              <a:t>"</a:t>
            </a:r>
            <a:r>
              <a:rPr lang="en-IN" sz="1200" i="1" dirty="0" err="1">
                <a:solidFill>
                  <a:srgbClr val="2A00FF"/>
                </a:solidFill>
                <a:latin typeface="Consolas" panose="020B0609020204030204" pitchFamily="49" charset="0"/>
              </a:rPr>
              <a:t>jdbc:mysql</a:t>
            </a:r>
            <a:r>
              <a:rPr lang="en-IN" sz="1200" i="1" dirty="0">
                <a:solidFill>
                  <a:srgbClr val="2A00FF"/>
                </a:solidFill>
                <a:latin typeface="Consolas" panose="020B0609020204030204" pitchFamily="49" charset="0"/>
              </a:rPr>
              <a:t>://localhost:3306/CacheMechanismDb2?createDatabaseIfNotExist=true"</a:t>
            </a:r>
            <a:r>
              <a:rPr lang="en-IN" sz="1200" i="1" dirty="0">
                <a:solidFill>
                  <a:srgbClr val="008080"/>
                </a:solidFill>
                <a:latin typeface="Consolas" panose="020B0609020204030204" pitchFamily="49" charset="0"/>
              </a:rPr>
              <a:t>/&gt;</a:t>
            </a:r>
          </a:p>
          <a:p>
            <a:pPr algn="l"/>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property </a:t>
            </a:r>
            <a:r>
              <a:rPr lang="en-IN" sz="1200" dirty="0">
                <a:solidFill>
                  <a:srgbClr val="7F007F"/>
                </a:solidFill>
                <a:latin typeface="Consolas" panose="020B0609020204030204" pitchFamily="49" charset="0"/>
              </a:rPr>
              <a:t>name</a:t>
            </a:r>
            <a:r>
              <a:rPr lang="en-IN" sz="1200" dirty="0">
                <a:solidFill>
                  <a:srgbClr val="000000"/>
                </a:solidFill>
                <a:latin typeface="Consolas" panose="020B0609020204030204" pitchFamily="49" charset="0"/>
              </a:rPr>
              <a:t>=</a:t>
            </a:r>
            <a:r>
              <a:rPr lang="en-IN" sz="1200" i="1" dirty="0">
                <a:solidFill>
                  <a:srgbClr val="2A00FF"/>
                </a:solidFill>
                <a:latin typeface="Consolas" panose="020B0609020204030204" pitchFamily="49" charset="0"/>
              </a:rPr>
              <a:t>"</a:t>
            </a:r>
            <a:r>
              <a:rPr lang="en-IN" sz="1200" i="1" dirty="0" err="1">
                <a:solidFill>
                  <a:srgbClr val="2A00FF"/>
                </a:solidFill>
                <a:latin typeface="Consolas" panose="020B0609020204030204" pitchFamily="49" charset="0"/>
              </a:rPr>
              <a:t>javax.persistence.jdbc.user</a:t>
            </a:r>
            <a:r>
              <a:rPr lang="en-IN" sz="1200" i="1" dirty="0">
                <a:solidFill>
                  <a:srgbClr val="2A00FF"/>
                </a:solidFill>
                <a:latin typeface="Consolas" panose="020B0609020204030204" pitchFamily="49" charset="0"/>
              </a:rPr>
              <a:t>" </a:t>
            </a:r>
            <a:r>
              <a:rPr lang="en-IN" sz="1200" i="1" dirty="0">
                <a:solidFill>
                  <a:srgbClr val="7F007F"/>
                </a:solidFill>
                <a:latin typeface="Consolas" panose="020B0609020204030204" pitchFamily="49" charset="0"/>
              </a:rPr>
              <a:t>value</a:t>
            </a:r>
            <a:r>
              <a:rPr lang="en-IN" sz="1200" i="1" dirty="0">
                <a:solidFill>
                  <a:srgbClr val="000000"/>
                </a:solidFill>
                <a:latin typeface="Consolas" panose="020B0609020204030204" pitchFamily="49" charset="0"/>
              </a:rPr>
              <a:t>=</a:t>
            </a:r>
            <a:r>
              <a:rPr lang="en-IN" sz="1200" i="1" dirty="0">
                <a:solidFill>
                  <a:srgbClr val="2A00FF"/>
                </a:solidFill>
                <a:latin typeface="Consolas" panose="020B0609020204030204" pitchFamily="49" charset="0"/>
              </a:rPr>
              <a:t>"root"</a:t>
            </a:r>
            <a:r>
              <a:rPr lang="en-IN" sz="1200" i="1" dirty="0">
                <a:solidFill>
                  <a:srgbClr val="008080"/>
                </a:solidFill>
                <a:latin typeface="Consolas" panose="020B0609020204030204" pitchFamily="49" charset="0"/>
              </a:rPr>
              <a:t>/&gt;</a:t>
            </a:r>
          </a:p>
          <a:p>
            <a:pPr algn="l"/>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property </a:t>
            </a:r>
            <a:r>
              <a:rPr lang="en-IN" sz="1200" dirty="0">
                <a:solidFill>
                  <a:srgbClr val="7F007F"/>
                </a:solidFill>
                <a:latin typeface="Consolas" panose="020B0609020204030204" pitchFamily="49" charset="0"/>
              </a:rPr>
              <a:t>name</a:t>
            </a:r>
            <a:r>
              <a:rPr lang="en-IN" sz="1200" dirty="0">
                <a:solidFill>
                  <a:srgbClr val="000000"/>
                </a:solidFill>
                <a:latin typeface="Consolas" panose="020B0609020204030204" pitchFamily="49" charset="0"/>
              </a:rPr>
              <a:t>=</a:t>
            </a:r>
            <a:r>
              <a:rPr lang="en-IN" sz="1200" i="1" dirty="0">
                <a:solidFill>
                  <a:srgbClr val="2A00FF"/>
                </a:solidFill>
                <a:latin typeface="Consolas" panose="020B0609020204030204" pitchFamily="49" charset="0"/>
              </a:rPr>
              <a:t>"</a:t>
            </a:r>
            <a:r>
              <a:rPr lang="en-IN" sz="1200" i="1" dirty="0" err="1">
                <a:solidFill>
                  <a:srgbClr val="2A00FF"/>
                </a:solidFill>
                <a:latin typeface="Consolas" panose="020B0609020204030204" pitchFamily="49" charset="0"/>
              </a:rPr>
              <a:t>javax.persistence.jdbc.password</a:t>
            </a:r>
            <a:r>
              <a:rPr lang="en-IN" sz="1200" i="1" dirty="0">
                <a:solidFill>
                  <a:srgbClr val="2A00FF"/>
                </a:solidFill>
                <a:latin typeface="Consolas" panose="020B0609020204030204" pitchFamily="49" charset="0"/>
              </a:rPr>
              <a:t>" </a:t>
            </a:r>
            <a:r>
              <a:rPr lang="en-IN" sz="1200" i="1" dirty="0">
                <a:solidFill>
                  <a:srgbClr val="7F007F"/>
                </a:solidFill>
                <a:latin typeface="Consolas" panose="020B0609020204030204" pitchFamily="49" charset="0"/>
              </a:rPr>
              <a:t>value</a:t>
            </a:r>
            <a:r>
              <a:rPr lang="en-IN" sz="1200" i="1" dirty="0">
                <a:solidFill>
                  <a:srgbClr val="000000"/>
                </a:solidFill>
                <a:latin typeface="Consolas" panose="020B0609020204030204" pitchFamily="49" charset="0"/>
              </a:rPr>
              <a:t>=</a:t>
            </a:r>
            <a:r>
              <a:rPr lang="en-IN" sz="1200" i="1" dirty="0">
                <a:solidFill>
                  <a:srgbClr val="2A00FF"/>
                </a:solidFill>
                <a:latin typeface="Consolas" panose="020B0609020204030204" pitchFamily="49" charset="0"/>
              </a:rPr>
              <a:t>"admin"</a:t>
            </a:r>
            <a:r>
              <a:rPr lang="en-IN" sz="1200" i="1" dirty="0">
                <a:solidFill>
                  <a:srgbClr val="008080"/>
                </a:solidFill>
                <a:latin typeface="Consolas" panose="020B0609020204030204" pitchFamily="49" charset="0"/>
              </a:rPr>
              <a:t>/&gt;</a:t>
            </a:r>
          </a:p>
          <a:p>
            <a:pPr algn="l"/>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property </a:t>
            </a:r>
            <a:r>
              <a:rPr lang="en-IN" sz="1200" dirty="0">
                <a:solidFill>
                  <a:srgbClr val="7F007F"/>
                </a:solidFill>
                <a:latin typeface="Consolas" panose="020B0609020204030204" pitchFamily="49" charset="0"/>
              </a:rPr>
              <a:t>name</a:t>
            </a:r>
            <a:r>
              <a:rPr lang="en-IN" sz="1200" dirty="0">
                <a:solidFill>
                  <a:srgbClr val="000000"/>
                </a:solidFill>
                <a:latin typeface="Consolas" panose="020B0609020204030204" pitchFamily="49" charset="0"/>
              </a:rPr>
              <a:t>=</a:t>
            </a:r>
            <a:r>
              <a:rPr lang="en-IN" sz="1200" i="1" dirty="0">
                <a:solidFill>
                  <a:srgbClr val="2A00FF"/>
                </a:solidFill>
                <a:latin typeface="Consolas" panose="020B0609020204030204" pitchFamily="49" charset="0"/>
              </a:rPr>
              <a:t>"</a:t>
            </a:r>
            <a:r>
              <a:rPr lang="en-IN" sz="1200" i="1" dirty="0" err="1">
                <a:solidFill>
                  <a:srgbClr val="2A00FF"/>
                </a:solidFill>
                <a:latin typeface="Consolas" panose="020B0609020204030204" pitchFamily="49" charset="0"/>
              </a:rPr>
              <a:t>hibernate.dialect</a:t>
            </a:r>
            <a:r>
              <a:rPr lang="en-IN" sz="1200" i="1" dirty="0">
                <a:solidFill>
                  <a:srgbClr val="2A00FF"/>
                </a:solidFill>
                <a:latin typeface="Consolas" panose="020B0609020204030204" pitchFamily="49" charset="0"/>
              </a:rPr>
              <a:t>" </a:t>
            </a:r>
            <a:r>
              <a:rPr lang="en-IN" sz="1200" i="1" dirty="0">
                <a:solidFill>
                  <a:srgbClr val="7F007F"/>
                </a:solidFill>
                <a:latin typeface="Consolas" panose="020B0609020204030204" pitchFamily="49" charset="0"/>
              </a:rPr>
              <a:t>value</a:t>
            </a:r>
            <a:r>
              <a:rPr lang="en-IN" sz="1200" i="1" dirty="0">
                <a:solidFill>
                  <a:srgbClr val="000000"/>
                </a:solidFill>
                <a:latin typeface="Consolas" panose="020B0609020204030204" pitchFamily="49" charset="0"/>
              </a:rPr>
              <a:t>=</a:t>
            </a:r>
            <a:r>
              <a:rPr lang="en-IN" sz="1200" i="1" dirty="0">
                <a:solidFill>
                  <a:srgbClr val="2A00FF"/>
                </a:solidFill>
                <a:latin typeface="Consolas" panose="020B0609020204030204" pitchFamily="49" charset="0"/>
              </a:rPr>
              <a:t>"org.hibernate.dialect.MySQL5Dialect"</a:t>
            </a:r>
            <a:r>
              <a:rPr lang="en-IN" sz="1200" i="1" dirty="0">
                <a:solidFill>
                  <a:srgbClr val="008080"/>
                </a:solidFill>
                <a:latin typeface="Consolas" panose="020B0609020204030204" pitchFamily="49" charset="0"/>
              </a:rPr>
              <a:t>/&gt;</a:t>
            </a:r>
          </a:p>
          <a:p>
            <a:pPr algn="l"/>
            <a:r>
              <a:rPr lang="en-US" sz="1200" dirty="0">
                <a:solidFill>
                  <a:srgbClr val="008080"/>
                </a:solidFill>
                <a:latin typeface="Consolas" panose="020B0609020204030204" pitchFamily="49" charset="0"/>
              </a:rPr>
              <a:t>&lt;</a:t>
            </a:r>
            <a:r>
              <a:rPr lang="en-US" sz="1200" dirty="0">
                <a:solidFill>
                  <a:srgbClr val="3F7F7F"/>
                </a:solidFill>
                <a:latin typeface="Consolas" panose="020B0609020204030204" pitchFamily="49" charset="0"/>
              </a:rPr>
              <a:t>property </a:t>
            </a:r>
            <a:r>
              <a:rPr lang="en-US" sz="1200" dirty="0">
                <a:solidFill>
                  <a:srgbClr val="7F007F"/>
                </a:solidFill>
                <a:latin typeface="Consolas" panose="020B0609020204030204" pitchFamily="49" charset="0"/>
              </a:rPr>
              <a:t>name</a:t>
            </a:r>
            <a:r>
              <a:rPr lang="en-US" sz="1200" dirty="0">
                <a:solidFill>
                  <a:srgbClr val="000000"/>
                </a:solidFill>
                <a:latin typeface="Consolas" panose="020B0609020204030204" pitchFamily="49" charset="0"/>
              </a:rPr>
              <a:t>=</a:t>
            </a:r>
            <a:r>
              <a:rPr lang="en-US" sz="1200" i="1" dirty="0">
                <a:solidFill>
                  <a:srgbClr val="2A00FF"/>
                </a:solidFill>
                <a:latin typeface="Consolas" panose="020B0609020204030204" pitchFamily="49" charset="0"/>
              </a:rPr>
              <a:t>"hibernate.hbm2ddl.auto" </a:t>
            </a:r>
            <a:r>
              <a:rPr lang="en-US" sz="1200" i="1" dirty="0">
                <a:solidFill>
                  <a:srgbClr val="7F007F"/>
                </a:solidFill>
                <a:latin typeface="Consolas" panose="020B0609020204030204" pitchFamily="49" charset="0"/>
              </a:rPr>
              <a:t>value</a:t>
            </a:r>
            <a:r>
              <a:rPr lang="en-US" sz="1200" i="1" dirty="0">
                <a:solidFill>
                  <a:srgbClr val="000000"/>
                </a:solidFill>
                <a:latin typeface="Consolas" panose="020B0609020204030204" pitchFamily="49" charset="0"/>
              </a:rPr>
              <a:t>=</a:t>
            </a:r>
            <a:r>
              <a:rPr lang="en-US" sz="1200" i="1" dirty="0">
                <a:solidFill>
                  <a:srgbClr val="2A00FF"/>
                </a:solidFill>
                <a:latin typeface="Consolas" panose="020B0609020204030204" pitchFamily="49" charset="0"/>
              </a:rPr>
              <a:t>"update"</a:t>
            </a:r>
            <a:r>
              <a:rPr lang="en-US" sz="1200" i="1" dirty="0">
                <a:solidFill>
                  <a:srgbClr val="008080"/>
                </a:solidFill>
                <a:latin typeface="Consolas" panose="020B0609020204030204" pitchFamily="49" charset="0"/>
              </a:rPr>
              <a:t>/&gt;</a:t>
            </a:r>
          </a:p>
          <a:p>
            <a:pPr algn="l"/>
            <a:r>
              <a:rPr lang="en-US" sz="1200" dirty="0">
                <a:solidFill>
                  <a:srgbClr val="008080"/>
                </a:solidFill>
                <a:latin typeface="Consolas" panose="020B0609020204030204" pitchFamily="49" charset="0"/>
              </a:rPr>
              <a:t>&lt;</a:t>
            </a:r>
            <a:r>
              <a:rPr lang="en-US" sz="1200" dirty="0">
                <a:solidFill>
                  <a:srgbClr val="3F7F7F"/>
                </a:solidFill>
                <a:latin typeface="Consolas" panose="020B0609020204030204" pitchFamily="49" charset="0"/>
              </a:rPr>
              <a:t>property </a:t>
            </a:r>
            <a:r>
              <a:rPr lang="en-US" sz="1200" dirty="0">
                <a:solidFill>
                  <a:srgbClr val="7F007F"/>
                </a:solidFill>
                <a:latin typeface="Consolas" panose="020B0609020204030204" pitchFamily="49" charset="0"/>
              </a:rPr>
              <a:t>name</a:t>
            </a:r>
            <a:r>
              <a:rPr lang="en-US" sz="1200" dirty="0">
                <a:solidFill>
                  <a:srgbClr val="000000"/>
                </a:solidFill>
                <a:latin typeface="Consolas" panose="020B0609020204030204" pitchFamily="49" charset="0"/>
              </a:rPr>
              <a:t>=</a:t>
            </a:r>
            <a:r>
              <a:rPr lang="en-US" sz="1200" i="1" dirty="0">
                <a:solidFill>
                  <a:srgbClr val="2A00FF"/>
                </a:solidFill>
                <a:latin typeface="Consolas" panose="020B0609020204030204" pitchFamily="49" charset="0"/>
              </a:rPr>
              <a:t>"</a:t>
            </a:r>
            <a:r>
              <a:rPr lang="en-US" sz="1200" i="1" dirty="0" err="1">
                <a:solidFill>
                  <a:srgbClr val="2A00FF"/>
                </a:solidFill>
                <a:latin typeface="Consolas" panose="020B0609020204030204" pitchFamily="49" charset="0"/>
              </a:rPr>
              <a:t>hibernate.show_sql</a:t>
            </a:r>
            <a:r>
              <a:rPr lang="en-US" sz="1200" i="1" dirty="0">
                <a:solidFill>
                  <a:srgbClr val="2A00FF"/>
                </a:solidFill>
                <a:latin typeface="Consolas" panose="020B0609020204030204" pitchFamily="49" charset="0"/>
              </a:rPr>
              <a:t>" </a:t>
            </a:r>
            <a:r>
              <a:rPr lang="en-US" sz="1200" i="1" dirty="0">
                <a:solidFill>
                  <a:srgbClr val="7F007F"/>
                </a:solidFill>
                <a:latin typeface="Consolas" panose="020B0609020204030204" pitchFamily="49" charset="0"/>
              </a:rPr>
              <a:t>value</a:t>
            </a:r>
            <a:r>
              <a:rPr lang="en-US" sz="1200" i="1" dirty="0">
                <a:solidFill>
                  <a:srgbClr val="000000"/>
                </a:solidFill>
                <a:latin typeface="Consolas" panose="020B0609020204030204" pitchFamily="49" charset="0"/>
              </a:rPr>
              <a:t>=</a:t>
            </a:r>
            <a:r>
              <a:rPr lang="en-US" sz="1200" i="1" dirty="0">
                <a:solidFill>
                  <a:srgbClr val="2A00FF"/>
                </a:solidFill>
                <a:latin typeface="Consolas" panose="020B0609020204030204" pitchFamily="49" charset="0"/>
              </a:rPr>
              <a:t>"true"</a:t>
            </a:r>
            <a:r>
              <a:rPr lang="en-US" sz="1200" i="1" dirty="0">
                <a:solidFill>
                  <a:srgbClr val="008080"/>
                </a:solidFill>
                <a:latin typeface="Consolas" panose="020B0609020204030204" pitchFamily="49" charset="0"/>
              </a:rPr>
              <a:t>/&gt;</a:t>
            </a:r>
          </a:p>
          <a:p>
            <a:pPr algn="l"/>
            <a:r>
              <a:rPr lang="en-US" sz="1200" dirty="0">
                <a:solidFill>
                  <a:srgbClr val="008080"/>
                </a:solidFill>
                <a:latin typeface="Consolas" panose="020B0609020204030204" pitchFamily="49" charset="0"/>
              </a:rPr>
              <a:t>&lt;</a:t>
            </a:r>
            <a:r>
              <a:rPr lang="en-US" sz="1200" dirty="0">
                <a:solidFill>
                  <a:srgbClr val="3F7F7F"/>
                </a:solidFill>
                <a:latin typeface="Consolas" panose="020B0609020204030204" pitchFamily="49" charset="0"/>
              </a:rPr>
              <a:t>property </a:t>
            </a:r>
            <a:r>
              <a:rPr lang="en-US" sz="1200" dirty="0">
                <a:solidFill>
                  <a:srgbClr val="7F007F"/>
                </a:solidFill>
                <a:latin typeface="Consolas" panose="020B0609020204030204" pitchFamily="49" charset="0"/>
              </a:rPr>
              <a:t>name</a:t>
            </a:r>
            <a:r>
              <a:rPr lang="en-US" sz="1200" dirty="0">
                <a:solidFill>
                  <a:srgbClr val="000000"/>
                </a:solidFill>
                <a:latin typeface="Consolas" panose="020B0609020204030204" pitchFamily="49" charset="0"/>
              </a:rPr>
              <a:t>=</a:t>
            </a:r>
            <a:r>
              <a:rPr lang="en-US" sz="1200" i="1" dirty="0">
                <a:solidFill>
                  <a:srgbClr val="2A00FF"/>
                </a:solidFill>
                <a:latin typeface="Consolas" panose="020B0609020204030204" pitchFamily="49" charset="0"/>
              </a:rPr>
              <a:t>"</a:t>
            </a:r>
            <a:r>
              <a:rPr lang="en-US" sz="1200" i="1" dirty="0" err="1">
                <a:solidFill>
                  <a:srgbClr val="2A00FF"/>
                </a:solidFill>
                <a:latin typeface="Consolas" panose="020B0609020204030204" pitchFamily="49" charset="0"/>
              </a:rPr>
              <a:t>hibernate.format_sql</a:t>
            </a:r>
            <a:r>
              <a:rPr lang="en-US" sz="1200" i="1" dirty="0">
                <a:solidFill>
                  <a:srgbClr val="2A00FF"/>
                </a:solidFill>
                <a:latin typeface="Consolas" panose="020B0609020204030204" pitchFamily="49" charset="0"/>
              </a:rPr>
              <a:t>" </a:t>
            </a:r>
            <a:r>
              <a:rPr lang="en-US" sz="1200" i="1" dirty="0">
                <a:solidFill>
                  <a:srgbClr val="7F007F"/>
                </a:solidFill>
                <a:latin typeface="Consolas" panose="020B0609020204030204" pitchFamily="49" charset="0"/>
              </a:rPr>
              <a:t>value</a:t>
            </a:r>
            <a:r>
              <a:rPr lang="en-US" sz="1200" i="1" dirty="0">
                <a:solidFill>
                  <a:srgbClr val="000000"/>
                </a:solidFill>
                <a:latin typeface="Consolas" panose="020B0609020204030204" pitchFamily="49" charset="0"/>
              </a:rPr>
              <a:t>=</a:t>
            </a:r>
            <a:r>
              <a:rPr lang="en-US" sz="1200" i="1" dirty="0">
                <a:solidFill>
                  <a:srgbClr val="2A00FF"/>
                </a:solidFill>
                <a:latin typeface="Consolas" panose="020B0609020204030204" pitchFamily="49" charset="0"/>
              </a:rPr>
              <a:t>"true"</a:t>
            </a:r>
            <a:r>
              <a:rPr lang="en-US" sz="1200" i="1" dirty="0">
                <a:solidFill>
                  <a:srgbClr val="008080"/>
                </a:solidFill>
                <a:latin typeface="Consolas" panose="020B0609020204030204" pitchFamily="49" charset="0"/>
              </a:rPr>
              <a:t>/&gt;</a:t>
            </a:r>
          </a:p>
          <a:p>
            <a:pPr algn="l"/>
            <a:endParaRPr lang="en-IN" sz="1200" dirty="0">
              <a:latin typeface="Consolas" panose="020B0609020204030204" pitchFamily="49" charset="0"/>
            </a:endParaRPr>
          </a:p>
          <a:p>
            <a:pPr algn="l"/>
            <a:r>
              <a:rPr lang="en-IN" sz="1200" dirty="0">
                <a:solidFill>
                  <a:srgbClr val="3F5FBF"/>
                </a:solidFill>
                <a:latin typeface="Consolas" panose="020B0609020204030204" pitchFamily="49" charset="0"/>
              </a:rPr>
              <a:t>&lt;!-- for caching --&gt;</a:t>
            </a:r>
            <a:r>
              <a:rPr lang="en-IN"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a:t>
            </a:r>
            <a:r>
              <a:rPr lang="en-US" sz="1200" dirty="0">
                <a:solidFill>
                  <a:srgbClr val="3F7F7F"/>
                </a:solidFill>
                <a:latin typeface="Consolas" panose="020B0609020204030204" pitchFamily="49" charset="0"/>
              </a:rPr>
              <a:t>property </a:t>
            </a:r>
            <a:r>
              <a:rPr lang="en-US" sz="1200" dirty="0">
                <a:solidFill>
                  <a:srgbClr val="7F007F"/>
                </a:solidFill>
                <a:latin typeface="Consolas" panose="020B0609020204030204" pitchFamily="49" charset="0"/>
              </a:rPr>
              <a:t>name</a:t>
            </a:r>
            <a:r>
              <a:rPr lang="en-US" sz="1200" dirty="0">
                <a:solidFill>
                  <a:srgbClr val="000000"/>
                </a:solidFill>
                <a:latin typeface="Consolas" panose="020B0609020204030204" pitchFamily="49" charset="0"/>
              </a:rPr>
              <a:t>=</a:t>
            </a:r>
            <a:r>
              <a:rPr lang="en-US" sz="1200" i="1" dirty="0">
                <a:solidFill>
                  <a:srgbClr val="2A00FF"/>
                </a:solidFill>
                <a:latin typeface="Consolas" panose="020B0609020204030204" pitchFamily="49" charset="0"/>
              </a:rPr>
              <a:t>"</a:t>
            </a:r>
            <a:r>
              <a:rPr lang="en-US" sz="1200" i="1" dirty="0" err="1">
                <a:solidFill>
                  <a:srgbClr val="2A00FF"/>
                </a:solidFill>
                <a:latin typeface="Consolas" panose="020B0609020204030204" pitchFamily="49" charset="0"/>
              </a:rPr>
              <a:t>hibernate.cache.use_second_level_cache</a:t>
            </a:r>
            <a:r>
              <a:rPr lang="en-US" sz="1200" i="1" dirty="0">
                <a:solidFill>
                  <a:srgbClr val="2A00FF"/>
                </a:solidFill>
                <a:latin typeface="Consolas" panose="020B0609020204030204" pitchFamily="49" charset="0"/>
              </a:rPr>
              <a:t>" </a:t>
            </a:r>
            <a:r>
              <a:rPr lang="en-US" sz="1200" i="1" dirty="0">
                <a:solidFill>
                  <a:srgbClr val="7F007F"/>
                </a:solidFill>
                <a:latin typeface="Consolas" panose="020B0609020204030204" pitchFamily="49" charset="0"/>
              </a:rPr>
              <a:t>value</a:t>
            </a:r>
            <a:r>
              <a:rPr lang="en-US" sz="1200" i="1" dirty="0">
                <a:solidFill>
                  <a:srgbClr val="000000"/>
                </a:solidFill>
                <a:latin typeface="Consolas" panose="020B0609020204030204" pitchFamily="49" charset="0"/>
              </a:rPr>
              <a:t>=</a:t>
            </a:r>
            <a:r>
              <a:rPr lang="en-US" sz="1200" i="1" dirty="0">
                <a:solidFill>
                  <a:srgbClr val="2A00FF"/>
                </a:solidFill>
                <a:latin typeface="Consolas" panose="020B0609020204030204" pitchFamily="49" charset="0"/>
              </a:rPr>
              <a:t>"true</a:t>
            </a:r>
            <a:r>
              <a:rPr lang="en-US" sz="1200" i="1" dirty="0">
                <a:solidFill>
                  <a:srgbClr val="2A00FF"/>
                </a:solidFill>
                <a:highlight>
                  <a:srgbClr val="FFFF00"/>
                </a:highlight>
                <a:latin typeface="Consolas" panose="020B0609020204030204" pitchFamily="49" charset="0"/>
              </a:rPr>
              <a:t>"</a:t>
            </a:r>
            <a:r>
              <a:rPr lang="en-US" sz="1200" i="1" dirty="0">
                <a:solidFill>
                  <a:srgbClr val="008080"/>
                </a:solidFill>
                <a:highlight>
                  <a:srgbClr val="FFFF00"/>
                </a:highlight>
                <a:latin typeface="Consolas" panose="020B0609020204030204" pitchFamily="49" charset="0"/>
              </a:rPr>
              <a:t>/&gt;//Directly  it can be enable or </a:t>
            </a:r>
            <a:r>
              <a:rPr lang="en-US" sz="1200" i="1" dirty="0" err="1">
                <a:solidFill>
                  <a:srgbClr val="008080"/>
                </a:solidFill>
                <a:highlight>
                  <a:srgbClr val="FFFF00"/>
                </a:highlight>
                <a:latin typeface="Consolas" panose="020B0609020204030204" pitchFamily="49" charset="0"/>
              </a:rPr>
              <a:t>dissable</a:t>
            </a:r>
            <a:endParaRPr lang="en-US" sz="1200" i="1" dirty="0">
              <a:solidFill>
                <a:srgbClr val="008080"/>
              </a:solidFill>
              <a:highlight>
                <a:srgbClr val="FFFF00"/>
              </a:highlight>
              <a:latin typeface="Consolas" panose="020B0609020204030204" pitchFamily="49" charset="0"/>
            </a:endParaRPr>
          </a:p>
          <a:p>
            <a:pPr algn="l"/>
            <a:r>
              <a:rPr lang="en-IN" sz="1200" dirty="0">
                <a:solidFill>
                  <a:srgbClr val="000000"/>
                </a:solidFill>
                <a:latin typeface="Consolas" panose="020B0609020204030204" pitchFamily="49" charset="0"/>
              </a:rPr>
              <a:t> </a:t>
            </a:r>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property </a:t>
            </a:r>
            <a:r>
              <a:rPr lang="en-IN" sz="1200" dirty="0">
                <a:solidFill>
                  <a:srgbClr val="7F007F"/>
                </a:solidFill>
                <a:latin typeface="Consolas" panose="020B0609020204030204" pitchFamily="49" charset="0"/>
              </a:rPr>
              <a:t>name</a:t>
            </a:r>
            <a:r>
              <a:rPr lang="en-IN" sz="1200" dirty="0">
                <a:solidFill>
                  <a:srgbClr val="000000"/>
                </a:solidFill>
                <a:latin typeface="Consolas" panose="020B0609020204030204" pitchFamily="49" charset="0"/>
              </a:rPr>
              <a:t>=</a:t>
            </a:r>
            <a:r>
              <a:rPr lang="en-IN" sz="1200" i="1" dirty="0">
                <a:solidFill>
                  <a:srgbClr val="2A00FF"/>
                </a:solidFill>
                <a:latin typeface="Consolas" panose="020B0609020204030204" pitchFamily="49" charset="0"/>
              </a:rPr>
              <a:t>"</a:t>
            </a:r>
            <a:r>
              <a:rPr lang="en-IN" sz="1200" i="1" dirty="0" err="1">
                <a:solidFill>
                  <a:srgbClr val="2A00FF"/>
                </a:solidFill>
                <a:latin typeface="Consolas" panose="020B0609020204030204" pitchFamily="49" charset="0"/>
              </a:rPr>
              <a:t>hibernate.cache.region.factory_class</a:t>
            </a:r>
            <a:r>
              <a:rPr lang="en-IN" sz="1200" i="1" dirty="0">
                <a:solidFill>
                  <a:srgbClr val="2A00FF"/>
                </a:solidFill>
                <a:latin typeface="Consolas" panose="020B0609020204030204" pitchFamily="49" charset="0"/>
              </a:rPr>
              <a:t>" </a:t>
            </a:r>
            <a:r>
              <a:rPr lang="en-IN" sz="1200" i="1" dirty="0">
                <a:solidFill>
                  <a:srgbClr val="7F007F"/>
                </a:solidFill>
                <a:latin typeface="Consolas" panose="020B0609020204030204" pitchFamily="49" charset="0"/>
              </a:rPr>
              <a:t>value</a:t>
            </a:r>
            <a:r>
              <a:rPr lang="en-IN" sz="1200" i="1" dirty="0">
                <a:solidFill>
                  <a:srgbClr val="000000"/>
                </a:solidFill>
                <a:latin typeface="Consolas" panose="020B0609020204030204" pitchFamily="49" charset="0"/>
              </a:rPr>
              <a:t>=</a:t>
            </a:r>
            <a:r>
              <a:rPr lang="en-IN" sz="1200" i="1" dirty="0">
                <a:solidFill>
                  <a:srgbClr val="2A00FF"/>
                </a:solidFill>
                <a:latin typeface="Consolas" panose="020B0609020204030204" pitchFamily="49" charset="0"/>
              </a:rPr>
              <a:t>"</a:t>
            </a:r>
            <a:r>
              <a:rPr lang="en-IN" sz="1200" i="1" dirty="0" err="1">
                <a:solidFill>
                  <a:srgbClr val="2A00FF"/>
                </a:solidFill>
                <a:latin typeface="Consolas" panose="020B0609020204030204" pitchFamily="49" charset="0"/>
              </a:rPr>
              <a:t>org.hibernate.cache.ehcache.EhCacheRegionFactory</a:t>
            </a:r>
            <a:r>
              <a:rPr lang="en-IN" sz="1200" i="1" dirty="0">
                <a:solidFill>
                  <a:srgbClr val="2A00FF"/>
                </a:solidFill>
                <a:latin typeface="Consolas" panose="020B0609020204030204" pitchFamily="49" charset="0"/>
              </a:rPr>
              <a:t>"</a:t>
            </a:r>
            <a:r>
              <a:rPr lang="en-IN" sz="1200" i="1" dirty="0">
                <a:solidFill>
                  <a:srgbClr val="008080"/>
                </a:solidFill>
                <a:latin typeface="Consolas" panose="020B0609020204030204" pitchFamily="49" charset="0"/>
              </a:rPr>
              <a:t>/&gt;</a:t>
            </a:r>
          </a:p>
          <a:p>
            <a:pPr algn="l"/>
            <a:endParaRPr lang="en-IN" sz="1200" dirty="0">
              <a:latin typeface="Consolas" panose="020B0609020204030204" pitchFamily="49" charset="0"/>
            </a:endParaRPr>
          </a:p>
          <a:p>
            <a:pPr algn="l"/>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properties</a:t>
            </a:r>
            <a:r>
              <a:rPr lang="en-IN" sz="1200" dirty="0">
                <a:solidFill>
                  <a:srgbClr val="008080"/>
                </a:solidFill>
                <a:latin typeface="Consolas" panose="020B0609020204030204" pitchFamily="49" charset="0"/>
              </a:rPr>
              <a:t>&gt;</a:t>
            </a:r>
          </a:p>
          <a:p>
            <a:pPr algn="l"/>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persistence-unit</a:t>
            </a:r>
            <a:r>
              <a:rPr lang="en-IN" sz="1200" dirty="0">
                <a:solidFill>
                  <a:srgbClr val="008080"/>
                </a:solidFill>
                <a:latin typeface="Consolas" panose="020B0609020204030204" pitchFamily="49" charset="0"/>
              </a:rPr>
              <a:t>&gt;</a:t>
            </a:r>
          </a:p>
          <a:p>
            <a:pPr algn="l"/>
            <a:r>
              <a:rPr lang="en-IN" sz="1200" dirty="0">
                <a:solidFill>
                  <a:srgbClr val="008080"/>
                </a:solidFill>
                <a:latin typeface="Consolas" panose="020B0609020204030204" pitchFamily="49" charset="0"/>
              </a:rPr>
              <a:t>&lt;/</a:t>
            </a:r>
            <a:r>
              <a:rPr lang="en-IN" sz="1200" dirty="0">
                <a:solidFill>
                  <a:srgbClr val="3F7F7F"/>
                </a:solidFill>
                <a:latin typeface="Consolas" panose="020B0609020204030204" pitchFamily="49" charset="0"/>
              </a:rPr>
              <a:t>persistence</a:t>
            </a:r>
            <a:r>
              <a:rPr lang="en-IN" sz="1200" dirty="0">
                <a:solidFill>
                  <a:srgbClr val="008080"/>
                </a:solidFill>
                <a:latin typeface="Consolas" panose="020B0609020204030204" pitchFamily="49" charset="0"/>
              </a:rPr>
              <a:t>&gt;</a:t>
            </a:r>
          </a:p>
          <a:p>
            <a:pPr algn="l"/>
            <a:r>
              <a:rPr lang="en-IN" sz="1200" dirty="0">
                <a:solidFill>
                  <a:srgbClr val="008080"/>
                </a:solidFill>
                <a:highlight>
                  <a:srgbClr val="00FFFF"/>
                </a:highlight>
                <a:latin typeface="Consolas" panose="020B0609020204030204" pitchFamily="49" charset="0"/>
              </a:rPr>
              <a:t>Note:-</a:t>
            </a:r>
          </a:p>
          <a:p>
            <a:r>
              <a:rPr lang="en-IN" sz="1200" kern="100" dirty="0">
                <a:latin typeface="Calibri" panose="020F0502020204030204" pitchFamily="34" charset="0"/>
                <a:ea typeface="Calibri" panose="020F0502020204030204" pitchFamily="34" charset="0"/>
                <a:cs typeface="Times New Roman" panose="02020603050405020304" pitchFamily="18" charset="0"/>
              </a:rPr>
              <a:t>&lt;property name=”</a:t>
            </a:r>
            <a:r>
              <a:rPr lang="en-IN" sz="1200" kern="100" dirty="0" err="1">
                <a:latin typeface="Calibri" panose="020F0502020204030204" pitchFamily="34" charset="0"/>
                <a:ea typeface="Calibri" panose="020F0502020204030204" pitchFamily="34" charset="0"/>
                <a:cs typeface="Times New Roman" panose="02020603050405020304" pitchFamily="18" charset="0"/>
              </a:rPr>
              <a:t>hibernate.cache.use_second_level_Cache</a:t>
            </a:r>
            <a:r>
              <a:rPr lang="en-IN" sz="1200" kern="100" dirty="0">
                <a:latin typeface="Calibri" panose="020F0502020204030204" pitchFamily="34" charset="0"/>
                <a:ea typeface="Calibri" panose="020F0502020204030204" pitchFamily="34" charset="0"/>
                <a:cs typeface="Times New Roman" panose="02020603050405020304" pitchFamily="18" charset="0"/>
              </a:rPr>
              <a:t>” value=”true”/&gt;</a:t>
            </a:r>
          </a:p>
          <a:p>
            <a:r>
              <a:rPr lang="en-IN" sz="1200" kern="100" dirty="0">
                <a:latin typeface="Calibri" panose="020F0502020204030204" pitchFamily="34" charset="0"/>
                <a:ea typeface="Calibri" panose="020F0502020204030204" pitchFamily="34" charset="0"/>
                <a:cs typeface="Times New Roman" panose="02020603050405020304" pitchFamily="18" charset="0"/>
              </a:rPr>
              <a:t>Here if you make value=“false”------</a:t>
            </a:r>
            <a:r>
              <a:rPr lang="en-IN" sz="1200"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Totally 4 Queries are going to display on console window ----Since you are not using 2</a:t>
            </a:r>
            <a:r>
              <a:rPr lang="en-IN" sz="1200" kern="100" baseline="300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nd</a:t>
            </a:r>
            <a:r>
              <a:rPr lang="en-IN" sz="1200"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Level Cache</a:t>
            </a:r>
          </a:p>
          <a:p>
            <a:r>
              <a:rPr lang="en-IN" sz="1200" kern="100" dirty="0">
                <a:latin typeface="Calibri" panose="020F0502020204030204" pitchFamily="34" charset="0"/>
                <a:ea typeface="Calibri" panose="020F0502020204030204" pitchFamily="34" charset="0"/>
                <a:cs typeface="Times New Roman" panose="02020603050405020304" pitchFamily="18" charset="0"/>
              </a:rPr>
              <a:t>Here if you make value=“true”------</a:t>
            </a:r>
            <a:r>
              <a:rPr lang="en-IN" sz="1200"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Totally 2 Queries are going to display on console window ---Since we are using 2</a:t>
            </a:r>
            <a:r>
              <a:rPr lang="en-IN" sz="1200" kern="100" baseline="300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nd</a:t>
            </a:r>
            <a:r>
              <a:rPr lang="en-IN" sz="1200"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Level cache</a:t>
            </a:r>
            <a:endParaRPr lang="en-IN" sz="1200" kern="100" dirty="0">
              <a:latin typeface="Calibri" panose="020F0502020204030204" pitchFamily="34" charset="0"/>
              <a:ea typeface="Calibri" panose="020F0502020204030204" pitchFamily="34" charset="0"/>
              <a:cs typeface="Times New Roman" panose="02020603050405020304" pitchFamily="18" charset="0"/>
            </a:endParaRPr>
          </a:p>
          <a:p>
            <a:endParaRPr lang="en-IN" sz="1200" kern="100" dirty="0">
              <a:latin typeface="Calibri" panose="020F0502020204030204" pitchFamily="34" charset="0"/>
              <a:ea typeface="Calibri" panose="020F0502020204030204" pitchFamily="34" charset="0"/>
              <a:cs typeface="Times New Roman" panose="02020603050405020304" pitchFamily="18" charset="0"/>
            </a:endParaRPr>
          </a:p>
          <a:p>
            <a:pPr algn="l"/>
            <a:endParaRPr lang="en-IN" sz="1200" dirty="0"/>
          </a:p>
        </p:txBody>
      </p:sp>
    </p:spTree>
    <p:extLst>
      <p:ext uri="{BB962C8B-B14F-4D97-AF65-F5344CB8AC3E}">
        <p14:creationId xmlns:p14="http://schemas.microsoft.com/office/powerpoint/2010/main" val="22467539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576660-02F2-E3D2-1802-2231C94D7DE0}"/>
              </a:ext>
            </a:extLst>
          </p:cNvPr>
          <p:cNvSpPr txBox="1"/>
          <p:nvPr/>
        </p:nvSpPr>
        <p:spPr>
          <a:xfrm>
            <a:off x="738131" y="749147"/>
            <a:ext cx="10983816" cy="1477328"/>
          </a:xfrm>
          <a:prstGeom prst="rect">
            <a:avLst/>
          </a:prstGeom>
          <a:noFill/>
        </p:spPr>
        <p:txBody>
          <a:bodyPr wrap="square">
            <a:spAutoFit/>
          </a:bodyPr>
          <a:lstStyle/>
          <a:p>
            <a:pPr algn="l"/>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shared-cache-mode</a:t>
            </a:r>
            <a:r>
              <a:rPr lang="en-US" sz="1800" dirty="0">
                <a:solidFill>
                  <a:srgbClr val="008080"/>
                </a:solidFill>
                <a:latin typeface="Consolas" panose="020B0609020204030204" pitchFamily="49" charset="0"/>
              </a:rPr>
              <a:t>&gt;</a:t>
            </a:r>
            <a:r>
              <a:rPr lang="en-US" sz="1800" dirty="0">
                <a:solidFill>
                  <a:srgbClr val="000000"/>
                </a:solidFill>
                <a:latin typeface="Consolas" panose="020B0609020204030204" pitchFamily="49" charset="0"/>
              </a:rPr>
              <a:t>ENABLE_SELECTIVE</a:t>
            </a:r>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shared-cache-mode</a:t>
            </a:r>
            <a:r>
              <a:rPr lang="en-US" sz="1800" dirty="0">
                <a:solidFill>
                  <a:srgbClr val="008080"/>
                </a:solidFill>
                <a:latin typeface="Consolas" panose="020B0609020204030204" pitchFamily="49" charset="0"/>
              </a:rPr>
              <a:t>&gt;</a:t>
            </a:r>
            <a:r>
              <a:rPr lang="en-US" sz="1800" dirty="0">
                <a:solidFill>
                  <a:srgbClr val="000000"/>
                </a:solidFill>
                <a:latin typeface="Consolas" panose="020B0609020204030204" pitchFamily="49" charset="0"/>
              </a:rPr>
              <a:t>     </a:t>
            </a:r>
            <a:r>
              <a:rPr lang="en-US" sz="1800" dirty="0">
                <a:solidFill>
                  <a:srgbClr val="3F5FBF"/>
                </a:solidFill>
                <a:latin typeface="Consolas" panose="020B0609020204030204" pitchFamily="49" charset="0"/>
              </a:rPr>
              <a:t>&lt;!--</a:t>
            </a:r>
            <a:r>
              <a:rPr lang="en-US" sz="1800" b="1" dirty="0"/>
              <a:t> shared-cache-mode</a:t>
            </a:r>
            <a:r>
              <a:rPr lang="en-US" sz="1800" dirty="0"/>
              <a:t>: This element specifies the caching mode to be used </a:t>
            </a:r>
            <a:r>
              <a:rPr lang="en-US" sz="1800" dirty="0">
                <a:solidFill>
                  <a:srgbClr val="3F5FBF"/>
                </a:solidFill>
                <a:latin typeface="Consolas" panose="020B0609020204030204" pitchFamily="49" charset="0"/>
              </a:rPr>
              <a:t>--&gt;</a:t>
            </a:r>
            <a:r>
              <a:rPr lang="en-US" sz="1800" dirty="0">
                <a:solidFill>
                  <a:srgbClr val="000000"/>
                </a:solidFill>
                <a:latin typeface="Consolas" panose="020B0609020204030204" pitchFamily="49" charset="0"/>
              </a:rPr>
              <a:t>  </a:t>
            </a:r>
          </a:p>
          <a:p>
            <a:pPr algn="l"/>
            <a:r>
              <a:rPr lang="en-US" dirty="0">
                <a:solidFill>
                  <a:srgbClr val="000000"/>
                </a:solidFill>
                <a:latin typeface="Consolas" panose="020B0609020204030204" pitchFamily="49" charset="0"/>
              </a:rPr>
              <a:t>That is the Entity class which is annotated with @Cacheable will be involved in the cache mechanism not any other class.</a:t>
            </a:r>
          </a:p>
          <a:p>
            <a:pPr algn="l"/>
            <a:endParaRPr lang="en-US" sz="1800" dirty="0">
              <a:solidFill>
                <a:srgbClr val="000000"/>
              </a:solidFill>
              <a:latin typeface="Consolas" panose="020B0609020204030204" pitchFamily="49" charset="0"/>
            </a:endParaRPr>
          </a:p>
        </p:txBody>
      </p:sp>
      <p:sp>
        <p:nvSpPr>
          <p:cNvPr id="7" name="Rectangle 2">
            <a:extLst>
              <a:ext uri="{FF2B5EF4-FFF2-40B4-BE49-F238E27FC236}">
                <a16:creationId xmlns:a16="http://schemas.microsoft.com/office/drawing/2014/main" id="{59A4A809-644C-FC11-35B1-4A4B9324F9F3}"/>
              </a:ext>
            </a:extLst>
          </p:cNvPr>
          <p:cNvSpPr>
            <a:spLocks noChangeArrowheads="1"/>
          </p:cNvSpPr>
          <p:nvPr/>
        </p:nvSpPr>
        <p:spPr bwMode="auto">
          <a:xfrm>
            <a:off x="738131" y="1970148"/>
            <a:ext cx="10477040" cy="4108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Common Values for </a:t>
            </a:r>
            <a:r>
              <a:rPr kumimoji="0" lang="en-US" altLang="en-US" sz="1400" b="1" i="0" u="none" strike="noStrike" cap="none" normalizeH="0" baseline="0" dirty="0">
                <a:ln>
                  <a:noFill/>
                </a:ln>
                <a:solidFill>
                  <a:schemeClr val="tx1"/>
                </a:solidFill>
                <a:effectLst/>
                <a:latin typeface="Arial Unicode MS"/>
              </a:rPr>
              <a:t>&lt;shared-cache-mode&gt;</a:t>
            </a:r>
            <a:r>
              <a:rPr kumimoji="0" lang="en-US" altLang="en-US" sz="1400" b="1" i="0" u="none" strike="noStrike" cap="none" normalizeH="0" baseline="0" dirty="0">
                <a:ln>
                  <a:noFill/>
                </a:ln>
                <a:solidFill>
                  <a:schemeClr val="tx1"/>
                </a:solidFill>
                <a:effectLst/>
              </a:rPr>
              <a:t>:</a:t>
            </a: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rPr>
              <a:t>ALL</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Description</a:t>
            </a:r>
            <a:r>
              <a:rPr kumimoji="0" lang="en-US" altLang="en-US" sz="1400" b="0" i="0" u="none" strike="noStrike" cap="none" normalizeH="0" baseline="0" dirty="0">
                <a:ln>
                  <a:noFill/>
                </a:ln>
                <a:solidFill>
                  <a:schemeClr val="tx1"/>
                </a:solidFill>
                <a:effectLst/>
                <a:latin typeface="Arial" panose="020B0604020202020204" pitchFamily="34" charset="0"/>
              </a:rPr>
              <a:t>: This mode enables caching for all entities, meaning every entity managed by the persistence context will be cached.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Use Case</a:t>
            </a:r>
            <a:r>
              <a:rPr kumimoji="0" lang="en-US" altLang="en-US" sz="1400" b="0" i="0" u="none" strike="noStrike" cap="none" normalizeH="0" baseline="0" dirty="0">
                <a:ln>
                  <a:noFill/>
                </a:ln>
                <a:solidFill>
                  <a:schemeClr val="tx1"/>
                </a:solidFill>
                <a:effectLst/>
                <a:latin typeface="Arial" panose="020B0604020202020204" pitchFamily="34" charset="0"/>
              </a:rPr>
              <a:t>: Suitable for applications where almost all entities are frequently accessed and can benefit from caching to improve performance.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solidFill>
                <a:effectLst/>
                <a:latin typeface="Arial" panose="020B0604020202020204" pitchFamily="34" charset="0"/>
              </a:rPr>
              <a:t>NONE</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Description</a:t>
            </a:r>
            <a:r>
              <a:rPr kumimoji="0" lang="en-US" altLang="en-US" sz="1400" b="0" i="0" u="none" strike="noStrike" cap="none" normalizeH="0" baseline="0" dirty="0">
                <a:ln>
                  <a:noFill/>
                </a:ln>
                <a:solidFill>
                  <a:schemeClr val="tx1"/>
                </a:solidFill>
                <a:effectLst/>
                <a:latin typeface="Arial" panose="020B0604020202020204" pitchFamily="34" charset="0"/>
              </a:rPr>
              <a:t>: Disables caching entirely. No entities will be cached.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Use Case</a:t>
            </a:r>
            <a:r>
              <a:rPr kumimoji="0" lang="en-US" altLang="en-US" sz="1400" b="0" i="0" u="none" strike="noStrike" cap="none" normalizeH="0" baseline="0" dirty="0">
                <a:ln>
                  <a:noFill/>
                </a:ln>
                <a:solidFill>
                  <a:schemeClr val="tx1"/>
                </a:solidFill>
                <a:effectLst/>
                <a:latin typeface="Arial" panose="020B0604020202020204" pitchFamily="34" charset="0"/>
              </a:rPr>
              <a:t>: Useful for scenarios where caching is not desired, such as applications where data changes frequently and cache consistency is hard to maintain, or where memory constraints are strict.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tx1"/>
                </a:solidFill>
                <a:effectLst/>
                <a:latin typeface="Arial" panose="020B0604020202020204" pitchFamily="34" charset="0"/>
              </a:rPr>
              <a:t>ENABLE_SELECTIVE</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Description</a:t>
            </a:r>
            <a:r>
              <a:rPr kumimoji="0" lang="en-US" altLang="en-US" sz="1400" b="0" i="0" u="none" strike="noStrike" cap="none" normalizeH="0" baseline="0" dirty="0">
                <a:ln>
                  <a:noFill/>
                </a:ln>
                <a:solidFill>
                  <a:schemeClr val="tx1"/>
                </a:solidFill>
                <a:effectLst/>
                <a:latin typeface="Arial" panose="020B0604020202020204" pitchFamily="34" charset="0"/>
              </a:rPr>
              <a:t>: Enables caching only for entities explicitly marked with the </a:t>
            </a:r>
            <a:r>
              <a:rPr kumimoji="0" lang="en-US" altLang="en-US" sz="1400" b="0" i="0" u="none" strike="noStrike" cap="none" normalizeH="0" baseline="0" dirty="0">
                <a:ln>
                  <a:noFill/>
                </a:ln>
                <a:solidFill>
                  <a:schemeClr val="tx1"/>
                </a:solidFill>
                <a:effectLst/>
                <a:latin typeface="Arial Unicode MS"/>
              </a:rPr>
              <a:t>@Cacheable</a:t>
            </a:r>
            <a:r>
              <a:rPr kumimoji="0" lang="en-US" altLang="en-US" sz="1400" b="0" i="0" u="none" strike="noStrike" cap="none" normalizeH="0" baseline="0" dirty="0">
                <a:ln>
                  <a:noFill/>
                </a:ln>
                <a:solidFill>
                  <a:schemeClr val="tx1"/>
                </a:solidFill>
                <a:effectLst/>
              </a:rPr>
              <a:t> annotation.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Use Case</a:t>
            </a:r>
            <a:r>
              <a:rPr kumimoji="0" lang="en-US" altLang="en-US" sz="1400" b="0" i="0" u="none" strike="noStrike" cap="none" normalizeH="0" baseline="0" dirty="0">
                <a:ln>
                  <a:noFill/>
                </a:ln>
                <a:solidFill>
                  <a:schemeClr val="tx1"/>
                </a:solidFill>
                <a:effectLst/>
                <a:latin typeface="Arial" panose="020B0604020202020204" pitchFamily="34" charset="0"/>
              </a:rPr>
              <a:t>: Ideal for applications where only specific entities benefit from caching. It allows fine-grained control over which data is cached.</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chemeClr val="tx1"/>
                </a:solidFill>
                <a:effectLst/>
                <a:latin typeface="Arial" panose="020B0604020202020204" pitchFamily="34" charset="0"/>
              </a:rPr>
              <a:t>DISABLE_SELECTIVE</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Description</a:t>
            </a:r>
            <a:r>
              <a:rPr kumimoji="0" lang="en-US" altLang="en-US" sz="1400" b="0" i="0" u="none" strike="noStrike" cap="none" normalizeH="0" baseline="0" dirty="0">
                <a:ln>
                  <a:noFill/>
                </a:ln>
                <a:solidFill>
                  <a:schemeClr val="tx1"/>
                </a:solidFill>
                <a:effectLst/>
                <a:latin typeface="Arial" panose="020B0604020202020204" pitchFamily="34" charset="0"/>
              </a:rPr>
              <a:t>: Enables caching for all entities except those explicitly marked with an annotation (e.g., </a:t>
            </a:r>
            <a:r>
              <a:rPr kumimoji="0" lang="en-US" altLang="en-US" sz="1400" b="0" i="0" u="none" strike="noStrike" cap="none" normalizeH="0" baseline="0" dirty="0">
                <a:ln>
                  <a:noFill/>
                </a:ln>
                <a:solidFill>
                  <a:schemeClr val="tx1"/>
                </a:solidFill>
                <a:effectLst/>
                <a:latin typeface="Arial Unicode MS"/>
              </a:rPr>
              <a:t>@Cacheable(false)</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Use Case</a:t>
            </a:r>
            <a:r>
              <a:rPr kumimoji="0" lang="en-US" altLang="en-US" sz="1400" b="0" i="0" u="none" strike="noStrike" cap="none" normalizeH="0" baseline="0" dirty="0">
                <a:ln>
                  <a:noFill/>
                </a:ln>
                <a:solidFill>
                  <a:schemeClr val="tx1"/>
                </a:solidFill>
                <a:effectLst/>
                <a:latin typeface="Arial" panose="020B0604020202020204" pitchFamily="34" charset="0"/>
              </a:rPr>
              <a:t>: Useful when most entities benefit from caching, but a few specific entities should not be cached due to their nature or the need for real-time data consistency.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32300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4E99B4-6A9E-F5A9-C687-90DE1250B313}"/>
              </a:ext>
            </a:extLst>
          </p:cNvPr>
          <p:cNvSpPr>
            <a:spLocks noChangeArrowheads="1"/>
          </p:cNvSpPr>
          <p:nvPr/>
        </p:nvSpPr>
        <p:spPr bwMode="auto">
          <a:xfrm>
            <a:off x="613776" y="417081"/>
            <a:ext cx="1067217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The </a:t>
            </a:r>
            <a:r>
              <a:rPr kumimoji="0" lang="en-US" altLang="en-US" b="0" i="0" u="none" strike="noStrike" cap="none" normalizeH="0" baseline="0" dirty="0" err="1">
                <a:ln>
                  <a:noFill/>
                </a:ln>
                <a:solidFill>
                  <a:schemeClr val="tx1"/>
                </a:solidFill>
                <a:effectLst/>
                <a:latin typeface="Arial Unicode MS"/>
              </a:rPr>
              <a:t>hibernate.cache.region.factory_class</a:t>
            </a:r>
            <a:r>
              <a:rPr kumimoji="0" lang="en-US" altLang="en-US" b="0" i="0" u="none" strike="noStrike" cap="none" normalizeH="0" baseline="0" dirty="0">
                <a:ln>
                  <a:noFill/>
                </a:ln>
                <a:solidFill>
                  <a:schemeClr val="tx1"/>
                </a:solidFill>
                <a:effectLst/>
              </a:rPr>
              <a:t> property in Hibernate is used to specify the cache provider and the strategy for managing the second-level cache regions. The value </a:t>
            </a:r>
            <a:r>
              <a:rPr kumimoji="0" lang="en-US" altLang="en-US" b="0" i="0" u="none" strike="noStrike" cap="none" normalizeH="0" baseline="0" dirty="0" err="1">
                <a:ln>
                  <a:noFill/>
                </a:ln>
                <a:solidFill>
                  <a:schemeClr val="tx1"/>
                </a:solidFill>
                <a:effectLst/>
                <a:latin typeface="Arial Unicode MS"/>
              </a:rPr>
              <a:t>org.hibernate.cache.ehcache.EhCacheRegionFactory</a:t>
            </a:r>
            <a:r>
              <a:rPr kumimoji="0" lang="en-US" altLang="en-US" b="0" i="0" u="none" strike="noStrike" cap="none" normalizeH="0" baseline="0" dirty="0">
                <a:ln>
                  <a:noFill/>
                </a:ln>
                <a:solidFill>
                  <a:schemeClr val="tx1"/>
                </a:solidFill>
                <a:effectLst/>
              </a:rPr>
              <a:t> indicates that </a:t>
            </a:r>
            <a:r>
              <a:rPr kumimoji="0" lang="en-US" altLang="en-US" b="0" i="0" u="none" strike="noStrike" cap="none" normalizeH="0" baseline="0" dirty="0" err="1">
                <a:ln>
                  <a:noFill/>
                </a:ln>
                <a:solidFill>
                  <a:schemeClr val="tx1"/>
                </a:solidFill>
                <a:effectLst/>
              </a:rPr>
              <a:t>EhCache</a:t>
            </a:r>
            <a:r>
              <a:rPr kumimoji="0" lang="en-US" altLang="en-US" b="0" i="0" u="none" strike="noStrike" cap="none" normalizeH="0" baseline="0" dirty="0">
                <a:ln>
                  <a:noFill/>
                </a:ln>
                <a:solidFill>
                  <a:schemeClr val="tx1"/>
                </a:solidFill>
                <a:effectLst/>
              </a:rPr>
              <a:t> is being used as the second-level cache provider.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dirty="0" err="1"/>
              <a:t>EhCache</a:t>
            </a:r>
            <a:r>
              <a:rPr lang="en-US" dirty="0"/>
              <a:t> is an open-source, Java-based caching library provided by Terracotta, a division of Software AG.</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Some  other cache provider</a:t>
            </a:r>
          </a:p>
          <a:p>
            <a:pPr marL="0" marR="0" lvl="0" indent="0" algn="l" defTabSz="914400" rtl="0" eaLnBrk="0" fontAlgn="base" latinLnBrk="0" hangingPunct="0">
              <a:lnSpc>
                <a:spcPct val="100000"/>
              </a:lnSpc>
              <a:spcBef>
                <a:spcPct val="0"/>
              </a:spcBef>
              <a:spcAft>
                <a:spcPct val="0"/>
              </a:spcAft>
              <a:buClrTx/>
              <a:buSzTx/>
              <a:buFontTx/>
              <a:buNone/>
              <a:tabLst/>
            </a:pPr>
            <a:r>
              <a:rPr lang="en-IN" dirty="0"/>
              <a:t> </a:t>
            </a:r>
            <a:r>
              <a:rPr lang="en-IN" b="1" dirty="0" err="1"/>
              <a:t>Hazelcas</a:t>
            </a:r>
            <a:endParaRPr 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IN" b="1" dirty="0" err="1"/>
              <a:t>Infinispan</a:t>
            </a:r>
            <a:endParaRPr lang="en-IN" b="1" dirty="0"/>
          </a:p>
          <a:p>
            <a:pPr marL="0" marR="0" lvl="0" indent="0" algn="l" defTabSz="914400" rtl="0" eaLnBrk="0" fontAlgn="base" latinLnBrk="0" hangingPunct="0">
              <a:lnSpc>
                <a:spcPct val="100000"/>
              </a:lnSpc>
              <a:spcBef>
                <a:spcPct val="0"/>
              </a:spcBef>
              <a:spcAft>
                <a:spcPct val="0"/>
              </a:spcAft>
              <a:buClrTx/>
              <a:buSzTx/>
              <a:buFontTx/>
              <a:buNone/>
              <a:tabLst/>
            </a:pPr>
            <a:r>
              <a:rPr lang="en-IN"/>
              <a:t>Redis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3150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3331" y="696036"/>
            <a:ext cx="10863618" cy="5262979"/>
          </a:xfrm>
          <a:prstGeom prst="rect">
            <a:avLst/>
          </a:prstGeom>
        </p:spPr>
        <p:txBody>
          <a:bodyPr wrap="square">
            <a:spAutoFit/>
          </a:bodyPr>
          <a:lstStyle/>
          <a:p>
            <a:r>
              <a:rPr lang="en-US" sz="2400" dirty="0">
                <a:highlight>
                  <a:srgbClr val="FF00FF"/>
                </a:highlight>
              </a:rPr>
              <a:t>Association Mapping Summary</a:t>
            </a:r>
          </a:p>
          <a:p>
            <a:endParaRPr lang="en-US" sz="2400" kern="100" dirty="0">
              <a:highlight>
                <a:srgbClr val="FF00FF"/>
              </a:highlight>
              <a:latin typeface="Calibri" panose="020F0502020204030204" pitchFamily="34" charset="0"/>
              <a:cs typeface="Times New Roman" panose="02020603050405020304" pitchFamily="18" charset="0"/>
            </a:endParaRPr>
          </a:p>
          <a:p>
            <a:r>
              <a:rPr lang="en-US" sz="2400" dirty="0"/>
              <a:t>*In </a:t>
            </a:r>
            <a:r>
              <a:rPr lang="en-US" sz="2400" dirty="0" err="1"/>
              <a:t>oneToOneUni</a:t>
            </a:r>
            <a:r>
              <a:rPr lang="en-US" sz="2400" dirty="0"/>
              <a:t> Mapping -</a:t>
            </a:r>
            <a:r>
              <a:rPr lang="en-US" sz="2400" dirty="0">
                <a:sym typeface="Wingdings" panose="05000000000000000000" pitchFamily="2" charset="2"/>
              </a:rPr>
              <a:t> Totally 2 tables are going to create-1 table will have FK </a:t>
            </a:r>
          </a:p>
          <a:p>
            <a:endParaRPr lang="en-US" sz="2400" dirty="0">
              <a:sym typeface="Wingdings" panose="05000000000000000000" pitchFamily="2" charset="2"/>
            </a:endParaRPr>
          </a:p>
          <a:p>
            <a:r>
              <a:rPr lang="en-US" sz="2400" dirty="0">
                <a:sym typeface="Wingdings" panose="05000000000000000000" pitchFamily="2" charset="2"/>
              </a:rPr>
              <a:t>*In Bi-Directional Mapping owning side and non owning side will come into picture.</a:t>
            </a:r>
          </a:p>
          <a:p>
            <a:endParaRPr lang="en-US" sz="2400" dirty="0">
              <a:sym typeface="Wingdings" panose="05000000000000000000" pitchFamily="2" charset="2"/>
            </a:endParaRPr>
          </a:p>
          <a:p>
            <a:r>
              <a:rPr lang="en-US" sz="2400" b="1" dirty="0">
                <a:solidFill>
                  <a:srgbClr val="FF0000"/>
                </a:solidFill>
                <a:sym typeface="Wingdings" panose="05000000000000000000" pitchFamily="2" charset="2"/>
              </a:rPr>
              <a:t>Note:-</a:t>
            </a:r>
          </a:p>
          <a:p>
            <a:r>
              <a:rPr lang="en-US" sz="2400" dirty="0">
                <a:sym typeface="Wingdings" panose="05000000000000000000" pitchFamily="2" charset="2"/>
              </a:rPr>
              <a:t>In Maven Project if you create  2 packages and in each package if you try to  create same class Maven will not allow you will get Exception----</a:t>
            </a:r>
            <a:r>
              <a:rPr lang="en-US" sz="2400" dirty="0" err="1">
                <a:sym typeface="Wingdings" panose="05000000000000000000" pitchFamily="2" charset="2"/>
              </a:rPr>
              <a:t>DuplicateMappingException</a:t>
            </a:r>
            <a:endParaRPr lang="en-US" sz="2400" dirty="0">
              <a:sym typeface="Wingdings" panose="05000000000000000000" pitchFamily="2" charset="2"/>
            </a:endParaRPr>
          </a:p>
          <a:p>
            <a:r>
              <a:rPr lang="en-US" sz="2400" dirty="0"/>
              <a:t>The [</a:t>
            </a:r>
            <a:r>
              <a:rPr lang="en-US" sz="2400" dirty="0" err="1"/>
              <a:t>org.jsp.onetoonebi.PanCard</a:t>
            </a:r>
            <a:r>
              <a:rPr lang="en-US" sz="2400" dirty="0"/>
              <a:t>] and [</a:t>
            </a:r>
            <a:r>
              <a:rPr lang="en-US" sz="2400" dirty="0" err="1"/>
              <a:t>org.jsp.associationpractice.PanCard</a:t>
            </a:r>
            <a:r>
              <a:rPr lang="en-US" sz="2400" dirty="0"/>
              <a:t>] entities share the same JPA entity name: [</a:t>
            </a:r>
            <a:r>
              <a:rPr lang="en-US" sz="2400" dirty="0" err="1"/>
              <a:t>PanCard</a:t>
            </a:r>
            <a:r>
              <a:rPr lang="en-US" sz="2400" dirty="0"/>
              <a:t>] which is not allowed!</a:t>
            </a:r>
          </a:p>
          <a:p>
            <a:endParaRPr lang="en-US" sz="2400" dirty="0"/>
          </a:p>
          <a:p>
            <a:r>
              <a:rPr lang="en-US" sz="2400" dirty="0"/>
              <a:t>*In </a:t>
            </a:r>
            <a:r>
              <a:rPr lang="en-US" sz="2400" dirty="0" err="1"/>
              <a:t>oneToOneBi</a:t>
            </a:r>
            <a:r>
              <a:rPr lang="en-US" sz="2400" dirty="0"/>
              <a:t>-Directional Mapping 2 table are going to create but both the table will have FK which is not required so we need to use owning side and non owning side</a:t>
            </a:r>
            <a:endParaRPr lang="en-IN" sz="2400" dirty="0"/>
          </a:p>
        </p:txBody>
      </p:sp>
    </p:spTree>
    <p:extLst>
      <p:ext uri="{BB962C8B-B14F-4D97-AF65-F5344CB8AC3E}">
        <p14:creationId xmlns:p14="http://schemas.microsoft.com/office/powerpoint/2010/main" val="1583624386"/>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4743" y="638629"/>
            <a:ext cx="10566400" cy="5355312"/>
          </a:xfrm>
          <a:prstGeom prst="rect">
            <a:avLst/>
          </a:prstGeom>
        </p:spPr>
        <p:txBody>
          <a:bodyPr wrap="square">
            <a:spAutoFit/>
          </a:bodyPr>
          <a:lstStyle/>
          <a:p>
            <a:r>
              <a:rPr lang="en-US" dirty="0"/>
              <a:t>*While writing the code in </a:t>
            </a:r>
            <a:r>
              <a:rPr lang="en-US" dirty="0" err="1"/>
              <a:t>OneToOneBi</a:t>
            </a:r>
            <a:r>
              <a:rPr lang="en-US" dirty="0"/>
              <a:t>-Directional Mapping </a:t>
            </a:r>
          </a:p>
          <a:p>
            <a:r>
              <a:rPr lang="en-IN" dirty="0" err="1"/>
              <a:t>p.setCard</a:t>
            </a:r>
            <a:r>
              <a:rPr lang="en-IN" dirty="0"/>
              <a:t>(card);</a:t>
            </a:r>
          </a:p>
          <a:p>
            <a:r>
              <a:rPr lang="en-IN" dirty="0"/>
              <a:t>//</a:t>
            </a:r>
            <a:r>
              <a:rPr lang="en-IN" dirty="0" err="1"/>
              <a:t>card.setPerson</a:t>
            </a:r>
            <a:r>
              <a:rPr lang="en-IN" dirty="0"/>
              <a:t>(p);//If you don’t use this line then in </a:t>
            </a:r>
            <a:r>
              <a:rPr lang="en-IN" dirty="0" err="1"/>
              <a:t>PanCard</a:t>
            </a:r>
            <a:r>
              <a:rPr lang="en-IN" dirty="0"/>
              <a:t> table </a:t>
            </a:r>
            <a:r>
              <a:rPr lang="en-IN" dirty="0" err="1"/>
              <a:t>person_id</a:t>
            </a:r>
            <a:r>
              <a:rPr lang="en-IN" dirty="0"/>
              <a:t>(FK) will be null</a:t>
            </a:r>
          </a:p>
          <a:p>
            <a:r>
              <a:rPr lang="en-IN" dirty="0"/>
              <a:t>But you will not get any exception. </a:t>
            </a:r>
          </a:p>
          <a:p>
            <a:endParaRPr lang="en-US" dirty="0"/>
          </a:p>
          <a:p>
            <a:r>
              <a:rPr lang="en-US" dirty="0"/>
              <a:t>Use cascade attribute to avoid writing multiple persist( );</a:t>
            </a:r>
          </a:p>
          <a:p>
            <a:endParaRPr lang="en-US" dirty="0"/>
          </a:p>
          <a:p>
            <a:r>
              <a:rPr lang="en-US" dirty="0"/>
              <a:t>*</a:t>
            </a:r>
            <a:r>
              <a:rPr lang="en-US" dirty="0" err="1"/>
              <a:t>OneToManyUni</a:t>
            </a:r>
            <a:r>
              <a:rPr lang="en-US" dirty="0"/>
              <a:t> </a:t>
            </a:r>
            <a:r>
              <a:rPr lang="en-US" dirty="0" err="1"/>
              <a:t>Ditectional</a:t>
            </a:r>
            <a:r>
              <a:rPr lang="en-US" dirty="0"/>
              <a:t> mapping ------</a:t>
            </a:r>
            <a:r>
              <a:rPr lang="en-US" dirty="0">
                <a:sym typeface="Wingdings" panose="05000000000000000000" pitchFamily="2" charset="2"/>
              </a:rPr>
              <a:t>3 Tables are going to create but the 3</a:t>
            </a:r>
            <a:r>
              <a:rPr lang="en-US" baseline="30000" dirty="0">
                <a:sym typeface="Wingdings" panose="05000000000000000000" pitchFamily="2" charset="2"/>
              </a:rPr>
              <a:t>rd</a:t>
            </a:r>
            <a:r>
              <a:rPr lang="en-US" dirty="0">
                <a:sym typeface="Wingdings" panose="05000000000000000000" pitchFamily="2" charset="2"/>
              </a:rPr>
              <a:t> Table Contains the PK’s of first two tables..</a:t>
            </a:r>
          </a:p>
          <a:p>
            <a:r>
              <a:rPr lang="en-US" dirty="0">
                <a:sym typeface="Wingdings" panose="05000000000000000000" pitchFamily="2" charset="2"/>
              </a:rPr>
              <a:t>We can not avoid the creation of 3</a:t>
            </a:r>
            <a:r>
              <a:rPr lang="en-US" baseline="30000" dirty="0">
                <a:sym typeface="Wingdings" panose="05000000000000000000" pitchFamily="2" charset="2"/>
              </a:rPr>
              <a:t>rd</a:t>
            </a:r>
            <a:r>
              <a:rPr lang="en-US" dirty="0">
                <a:sym typeface="Wingdings" panose="05000000000000000000" pitchFamily="2" charset="2"/>
              </a:rPr>
              <a:t> table in </a:t>
            </a:r>
            <a:r>
              <a:rPr lang="en-US" dirty="0" err="1">
                <a:sym typeface="Wingdings" panose="05000000000000000000" pitchFamily="2" charset="2"/>
              </a:rPr>
              <a:t>oneToManyUni</a:t>
            </a:r>
            <a:endParaRPr lang="en-US" dirty="0">
              <a:sym typeface="Wingdings" panose="05000000000000000000" pitchFamily="2" charset="2"/>
            </a:endParaRPr>
          </a:p>
          <a:p>
            <a:r>
              <a:rPr lang="en-US" dirty="0">
                <a:sym typeface="Wingdings" panose="05000000000000000000" pitchFamily="2" charset="2"/>
              </a:rPr>
              <a:t>*3</a:t>
            </a:r>
            <a:r>
              <a:rPr lang="en-US" baseline="30000" dirty="0">
                <a:sym typeface="Wingdings" panose="05000000000000000000" pitchFamily="2" charset="2"/>
              </a:rPr>
              <a:t>rd</a:t>
            </a:r>
            <a:r>
              <a:rPr lang="en-US" dirty="0">
                <a:sym typeface="Wingdings" panose="05000000000000000000" pitchFamily="2" charset="2"/>
              </a:rPr>
              <a:t> Table is called as </a:t>
            </a:r>
            <a:r>
              <a:rPr lang="en-US" dirty="0" err="1">
                <a:sym typeface="Wingdings" panose="05000000000000000000" pitchFamily="2" charset="2"/>
              </a:rPr>
              <a:t>JoinTable</a:t>
            </a:r>
            <a:r>
              <a:rPr lang="en-US" dirty="0">
                <a:sym typeface="Wingdings" panose="05000000000000000000" pitchFamily="2" charset="2"/>
              </a:rPr>
              <a:t> ----Which is used to build the relationship</a:t>
            </a:r>
          </a:p>
          <a:p>
            <a:r>
              <a:rPr lang="en-US" dirty="0"/>
              <a:t>*when you do not use a direct foreign key in the child entity. This approach ensures that the relationship is managed via a separate table,</a:t>
            </a:r>
            <a:endParaRPr lang="en-US" dirty="0">
              <a:latin typeface="Calibri" panose="020F0502020204030204" pitchFamily="34" charset="0"/>
              <a:cs typeface="Calibri" panose="020F0502020204030204" pitchFamily="34" charset="0"/>
              <a:sym typeface="Wingdings" panose="05000000000000000000" pitchFamily="2" charset="2"/>
            </a:endParaRPr>
          </a:p>
          <a:p>
            <a:r>
              <a:rPr lang="en-US" b="1" dirty="0">
                <a:solidFill>
                  <a:srgbClr val="FF0000"/>
                </a:solidFill>
                <a:latin typeface="Calibri" panose="020F0502020204030204" pitchFamily="34" charset="0"/>
                <a:cs typeface="Calibri" panose="020F0502020204030204" pitchFamily="34" charset="0"/>
                <a:sym typeface="Wingdings" panose="05000000000000000000" pitchFamily="2" charset="2"/>
              </a:rPr>
              <a:t>Explanation:-</a:t>
            </a:r>
          </a:p>
          <a:p>
            <a:r>
              <a:rPr lang="en-US" b="1" dirty="0">
                <a:solidFill>
                  <a:srgbClr val="3333FF"/>
                </a:solidFill>
                <a:latin typeface="Calibri" panose="020F0502020204030204" pitchFamily="34" charset="0"/>
                <a:cs typeface="Calibri" panose="020F0502020204030204" pitchFamily="34" charset="0"/>
              </a:rPr>
              <a:t>@</a:t>
            </a:r>
            <a:r>
              <a:rPr lang="en-US" b="1" dirty="0" err="1">
                <a:solidFill>
                  <a:srgbClr val="3333FF"/>
                </a:solidFill>
                <a:latin typeface="Calibri" panose="020F0502020204030204" pitchFamily="34" charset="0"/>
                <a:cs typeface="Calibri" panose="020F0502020204030204" pitchFamily="34" charset="0"/>
              </a:rPr>
              <a:t>JoinTable</a:t>
            </a:r>
            <a:r>
              <a:rPr lang="en-US" b="1" dirty="0">
                <a:solidFill>
                  <a:srgbClr val="3333FF"/>
                </a:solidFill>
                <a:latin typeface="Calibri" panose="020F0502020204030204" pitchFamily="34" charset="0"/>
                <a:cs typeface="Calibri" panose="020F0502020204030204" pitchFamily="34" charset="0"/>
              </a:rPr>
              <a:t>(    name = "</a:t>
            </a:r>
            <a:r>
              <a:rPr lang="en-US" b="1" dirty="0" err="1">
                <a:solidFill>
                  <a:srgbClr val="3333FF"/>
                </a:solidFill>
                <a:latin typeface="Calibri" panose="020F0502020204030204" pitchFamily="34" charset="0"/>
                <a:cs typeface="Calibri" panose="020F0502020204030204" pitchFamily="34" charset="0"/>
              </a:rPr>
              <a:t>Department_Employee</a:t>
            </a:r>
            <a:r>
              <a:rPr lang="en-US" b="1" dirty="0">
                <a:solidFill>
                  <a:srgbClr val="3333FF"/>
                </a:solidFill>
                <a:latin typeface="Calibri" panose="020F0502020204030204" pitchFamily="34" charset="0"/>
                <a:cs typeface="Calibri" panose="020F0502020204030204" pitchFamily="34" charset="0"/>
              </a:rPr>
              <a:t>",   </a:t>
            </a:r>
          </a:p>
          <a:p>
            <a:r>
              <a:rPr lang="en-US" b="1" dirty="0">
                <a:solidFill>
                  <a:srgbClr val="3333FF"/>
                </a:solidFill>
                <a:latin typeface="Calibri" panose="020F0502020204030204" pitchFamily="34" charset="0"/>
                <a:cs typeface="Calibri" panose="020F0502020204030204" pitchFamily="34" charset="0"/>
              </a:rPr>
              <a:t> </a:t>
            </a:r>
            <a:r>
              <a:rPr lang="en-US" b="1" dirty="0" err="1">
                <a:solidFill>
                  <a:srgbClr val="3333FF"/>
                </a:solidFill>
                <a:latin typeface="Calibri" panose="020F0502020204030204" pitchFamily="34" charset="0"/>
                <a:cs typeface="Calibri" panose="020F0502020204030204" pitchFamily="34" charset="0"/>
              </a:rPr>
              <a:t>joinColumns</a:t>
            </a:r>
            <a:r>
              <a:rPr lang="en-US" b="1" dirty="0">
                <a:solidFill>
                  <a:srgbClr val="3333FF"/>
                </a:solidFill>
                <a:latin typeface="Calibri" panose="020F0502020204030204" pitchFamily="34" charset="0"/>
                <a:cs typeface="Calibri" panose="020F0502020204030204" pitchFamily="34" charset="0"/>
              </a:rPr>
              <a:t> = @</a:t>
            </a:r>
            <a:r>
              <a:rPr lang="en-US" b="1" dirty="0" err="1">
                <a:solidFill>
                  <a:srgbClr val="3333FF"/>
                </a:solidFill>
                <a:latin typeface="Calibri" panose="020F0502020204030204" pitchFamily="34" charset="0"/>
                <a:cs typeface="Calibri" panose="020F0502020204030204" pitchFamily="34" charset="0"/>
              </a:rPr>
              <a:t>JoinColumn</a:t>
            </a:r>
            <a:r>
              <a:rPr lang="en-US" b="1" dirty="0">
                <a:solidFill>
                  <a:srgbClr val="3333FF"/>
                </a:solidFill>
                <a:latin typeface="Calibri" panose="020F0502020204030204" pitchFamily="34" charset="0"/>
                <a:cs typeface="Calibri" panose="020F0502020204030204" pitchFamily="34" charset="0"/>
              </a:rPr>
              <a:t>(name = "</a:t>
            </a:r>
            <a:r>
              <a:rPr lang="en-US" b="1" dirty="0" err="1">
                <a:solidFill>
                  <a:srgbClr val="3333FF"/>
                </a:solidFill>
                <a:latin typeface="Calibri" panose="020F0502020204030204" pitchFamily="34" charset="0"/>
                <a:cs typeface="Calibri" panose="020F0502020204030204" pitchFamily="34" charset="0"/>
              </a:rPr>
              <a:t>departmentId</a:t>
            </a:r>
            <a:r>
              <a:rPr lang="en-US" b="1" dirty="0">
                <a:solidFill>
                  <a:srgbClr val="3333FF"/>
                </a:solidFill>
                <a:latin typeface="Calibri" panose="020F0502020204030204" pitchFamily="34" charset="0"/>
                <a:cs typeface="Calibri" panose="020F0502020204030204" pitchFamily="34" charset="0"/>
              </a:rPr>
              <a:t>"),   </a:t>
            </a:r>
          </a:p>
          <a:p>
            <a:r>
              <a:rPr lang="en-US" b="1" dirty="0">
                <a:solidFill>
                  <a:srgbClr val="3333FF"/>
                </a:solidFill>
                <a:latin typeface="Calibri" panose="020F0502020204030204" pitchFamily="34" charset="0"/>
                <a:cs typeface="Calibri" panose="020F0502020204030204" pitchFamily="34" charset="0"/>
              </a:rPr>
              <a:t> </a:t>
            </a:r>
            <a:r>
              <a:rPr lang="en-US" b="1" dirty="0" err="1">
                <a:solidFill>
                  <a:srgbClr val="3333FF"/>
                </a:solidFill>
                <a:latin typeface="Calibri" panose="020F0502020204030204" pitchFamily="34" charset="0"/>
                <a:cs typeface="Calibri" panose="020F0502020204030204" pitchFamily="34" charset="0"/>
              </a:rPr>
              <a:t>inverseJoinColumns</a:t>
            </a:r>
            <a:r>
              <a:rPr lang="en-US" b="1" dirty="0">
                <a:solidFill>
                  <a:srgbClr val="3333FF"/>
                </a:solidFill>
                <a:latin typeface="Calibri" panose="020F0502020204030204" pitchFamily="34" charset="0"/>
                <a:cs typeface="Calibri" panose="020F0502020204030204" pitchFamily="34" charset="0"/>
              </a:rPr>
              <a:t> = @</a:t>
            </a:r>
            <a:r>
              <a:rPr lang="en-US" b="1" dirty="0" err="1">
                <a:solidFill>
                  <a:srgbClr val="3333FF"/>
                </a:solidFill>
                <a:latin typeface="Calibri" panose="020F0502020204030204" pitchFamily="34" charset="0"/>
                <a:cs typeface="Calibri" panose="020F0502020204030204" pitchFamily="34" charset="0"/>
              </a:rPr>
              <a:t>JoinColumn</a:t>
            </a:r>
            <a:r>
              <a:rPr lang="en-US" b="1" dirty="0">
                <a:solidFill>
                  <a:srgbClr val="3333FF"/>
                </a:solidFill>
                <a:latin typeface="Calibri" panose="020F0502020204030204" pitchFamily="34" charset="0"/>
                <a:cs typeface="Calibri" panose="020F0502020204030204" pitchFamily="34" charset="0"/>
              </a:rPr>
              <a:t>(name = "</a:t>
            </a:r>
            <a:r>
              <a:rPr lang="en-US" b="1" dirty="0" err="1">
                <a:solidFill>
                  <a:srgbClr val="3333FF"/>
                </a:solidFill>
                <a:latin typeface="Calibri" panose="020F0502020204030204" pitchFamily="34" charset="0"/>
                <a:cs typeface="Calibri" panose="020F0502020204030204" pitchFamily="34" charset="0"/>
              </a:rPr>
              <a:t>employeeId</a:t>
            </a:r>
            <a:r>
              <a:rPr lang="en-US" b="1" dirty="0">
                <a:solidFill>
                  <a:srgbClr val="3333FF"/>
                </a:solidFill>
                <a:latin typeface="Calibri" panose="020F0502020204030204" pitchFamily="34" charset="0"/>
                <a:cs typeface="Calibri" panose="020F0502020204030204" pitchFamily="34" charset="0"/>
              </a:rPr>
              <a:t>"))</a:t>
            </a:r>
          </a:p>
          <a:p>
            <a:endParaRPr lang="en-US" b="1" dirty="0">
              <a:solidFill>
                <a:srgbClr val="3333FF"/>
              </a:solidFill>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362138000"/>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556334" y="914253"/>
            <a:ext cx="11079332"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name = "</a:t>
            </a:r>
            <a:r>
              <a:rPr kumimoji="0" lang="en-US" altLang="en-US" sz="1800" b="1" i="0" u="none" strike="noStrike" cap="none" normalizeH="0" baseline="0" dirty="0" err="1">
                <a:ln>
                  <a:noFill/>
                </a:ln>
                <a:solidFill>
                  <a:schemeClr val="tx1"/>
                </a:solidFill>
                <a:effectLst/>
                <a:latin typeface="Arial" panose="020B0604020202020204" pitchFamily="34" charset="0"/>
              </a:rPr>
              <a:t>Department_Employee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Specifies the name of the join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joinColumns</a:t>
            </a:r>
            <a:r>
              <a:rPr kumimoji="0" lang="en-US" altLang="en-US" sz="1800" b="1" i="0" u="none" strike="noStrike" cap="none" normalizeH="0" baseline="0" dirty="0">
                <a:ln>
                  <a:noFill/>
                </a:ln>
                <a:solidFill>
                  <a:schemeClr val="tx1"/>
                </a:solidFill>
                <a:effectLst/>
                <a:latin typeface="Arial" panose="020B0604020202020204" pitchFamily="34" charset="0"/>
              </a:rPr>
              <a:t> = @</a:t>
            </a:r>
            <a:r>
              <a:rPr kumimoji="0" lang="en-US" altLang="en-US" sz="1800" b="1" i="0" u="none" strike="noStrike" cap="none" normalizeH="0" baseline="0" dirty="0" err="1">
                <a:ln>
                  <a:noFill/>
                </a:ln>
                <a:solidFill>
                  <a:schemeClr val="tx1"/>
                </a:solidFill>
                <a:effectLst/>
                <a:latin typeface="Arial" panose="020B0604020202020204" pitchFamily="34" charset="0"/>
              </a:rPr>
              <a:t>JoinColumn</a:t>
            </a:r>
            <a:r>
              <a:rPr kumimoji="0" lang="en-US" altLang="en-US" sz="1800" b="1" i="0" u="none" strike="noStrike" cap="none" normalizeH="0" baseline="0" dirty="0">
                <a:ln>
                  <a:noFill/>
                </a:ln>
                <a:solidFill>
                  <a:schemeClr val="tx1"/>
                </a:solidFill>
                <a:effectLst/>
                <a:latin typeface="Arial" panose="020B0604020202020204" pitchFamily="34" charset="0"/>
              </a:rPr>
              <a:t>(name = "</a:t>
            </a:r>
            <a:r>
              <a:rPr kumimoji="0" lang="en-US" altLang="en-US" sz="1800" b="1" i="0" u="none" strike="noStrike" cap="none" normalizeH="0" baseline="0" dirty="0" err="1">
                <a:ln>
                  <a:noFill/>
                </a:ln>
                <a:solidFill>
                  <a:schemeClr val="tx1"/>
                </a:solidFill>
                <a:effectLst/>
                <a:latin typeface="Arial" panose="020B0604020202020204" pitchFamily="34" charset="0"/>
              </a:rPr>
              <a:t>departmentId</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Defines the foreign key column in the join table that references the primary key of the owning entity </a:t>
            </a:r>
            <a:r>
              <a:rPr kumimoji="0" lang="en-US" altLang="en-US" sz="2400" b="0" i="0" u="none" strike="noStrike" cap="none" normalizeH="0" baseline="0" dirty="0">
                <a:ln>
                  <a:noFill/>
                </a:ln>
                <a:solidFill>
                  <a:schemeClr val="tx1"/>
                </a:solidFill>
                <a:effectLst/>
                <a:latin typeface="Arial" panose="020B0604020202020204" pitchFamily="34" charset="0"/>
              </a:rPr>
              <a:t>(</a:t>
            </a:r>
            <a:r>
              <a:rPr kumimoji="0" lang="en-US" altLang="en-US" sz="2400" b="0" i="0" u="none" strike="noStrike" cap="none" normalizeH="0" baseline="0" dirty="0">
                <a:ln>
                  <a:noFill/>
                </a:ln>
                <a:solidFill>
                  <a:schemeClr val="tx1"/>
                </a:solidFill>
                <a:effectLst/>
                <a:latin typeface="Arial Unicode MS"/>
              </a:rPr>
              <a:t>Department</a:t>
            </a:r>
            <a:r>
              <a:rPr lang="en-US" altLang="en-US" sz="2400" dirty="0"/>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inverseJoinColumns</a:t>
            </a:r>
            <a:r>
              <a:rPr kumimoji="0" lang="en-US" altLang="en-US" sz="1800" b="1" i="0" u="none" strike="noStrike" cap="none" normalizeH="0" baseline="0" dirty="0">
                <a:ln>
                  <a:noFill/>
                </a:ln>
                <a:solidFill>
                  <a:schemeClr val="tx1"/>
                </a:solidFill>
                <a:effectLst/>
                <a:latin typeface="Arial" panose="020B0604020202020204" pitchFamily="34" charset="0"/>
              </a:rPr>
              <a:t> = @</a:t>
            </a:r>
            <a:r>
              <a:rPr kumimoji="0" lang="en-US" altLang="en-US" sz="1800" b="1" i="0" u="none" strike="noStrike" cap="none" normalizeH="0" baseline="0" dirty="0" err="1">
                <a:ln>
                  <a:noFill/>
                </a:ln>
                <a:solidFill>
                  <a:schemeClr val="tx1"/>
                </a:solidFill>
                <a:effectLst/>
                <a:latin typeface="Arial" panose="020B0604020202020204" pitchFamily="34" charset="0"/>
              </a:rPr>
              <a:t>JoinColumn</a:t>
            </a:r>
            <a:r>
              <a:rPr kumimoji="0" lang="en-US" altLang="en-US" sz="1800" b="1" i="0" u="none" strike="noStrike" cap="none" normalizeH="0" baseline="0" dirty="0">
                <a:ln>
                  <a:noFill/>
                </a:ln>
                <a:solidFill>
                  <a:schemeClr val="tx1"/>
                </a:solidFill>
                <a:effectLst/>
                <a:latin typeface="Arial" panose="020B0604020202020204" pitchFamily="34" charset="0"/>
              </a:rPr>
              <a:t>(name = "</a:t>
            </a:r>
            <a:r>
              <a:rPr kumimoji="0" lang="en-US" altLang="en-US" sz="1800" b="1" i="0" u="none" strike="noStrike" cap="none" normalizeH="0" baseline="0" dirty="0" err="1">
                <a:ln>
                  <a:noFill/>
                </a:ln>
                <a:solidFill>
                  <a:schemeClr val="tx1"/>
                </a:solidFill>
                <a:effectLst/>
                <a:latin typeface="Arial" panose="020B0604020202020204" pitchFamily="34" charset="0"/>
              </a:rPr>
              <a:t>employeeId</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Defines the foreign key column in the join table that references the primary key of the target entity or Non –</a:t>
            </a:r>
            <a:r>
              <a:rPr kumimoji="0" lang="en-US" altLang="en-US" sz="1800" b="0" i="0" u="none" strike="noStrike" cap="none" normalizeH="0" baseline="0" dirty="0" err="1">
                <a:ln>
                  <a:noFill/>
                </a:ln>
                <a:solidFill>
                  <a:schemeClr val="tx1"/>
                </a:solidFill>
                <a:effectLst/>
                <a:latin typeface="Arial" panose="020B0604020202020204" pitchFamily="34" charset="0"/>
              </a:rPr>
              <a:t>Owining</a:t>
            </a:r>
            <a:r>
              <a:rPr kumimoji="0" lang="en-US" altLang="en-US" sz="1800" b="0" i="0" u="none" strike="noStrike" cap="none" normalizeH="0" dirty="0">
                <a:ln>
                  <a:noFill/>
                </a:ln>
                <a:solidFill>
                  <a:schemeClr val="tx1"/>
                </a:solidFill>
                <a:effectLst/>
                <a:latin typeface="Arial" panose="020B0604020202020204" pitchFamily="34" charset="0"/>
              </a:rPr>
              <a:t> Entity</a:t>
            </a:r>
            <a:r>
              <a:rPr kumimoji="0" lang="en-US" altLang="en-US" sz="2400" b="0" i="0" u="none" strike="noStrike" cap="none" normalizeH="0" baseline="0" dirty="0">
                <a:ln>
                  <a:noFill/>
                </a:ln>
                <a:solidFill>
                  <a:schemeClr val="tx1"/>
                </a:solidFill>
                <a:effectLst/>
                <a:latin typeface="Arial" panose="020B0604020202020204" pitchFamily="34" charset="0"/>
              </a:rPr>
              <a:t>(</a:t>
            </a:r>
            <a:r>
              <a:rPr kumimoji="0" lang="en-US" altLang="en-US" sz="2400" b="0" i="0" u="none" strike="noStrike" cap="none" normalizeH="0" baseline="0" dirty="0">
                <a:ln>
                  <a:noFill/>
                </a:ln>
                <a:solidFill>
                  <a:schemeClr val="tx1"/>
                </a:solidFill>
                <a:effectLst/>
                <a:latin typeface="Arial Unicode MS"/>
              </a:rPr>
              <a:t>Employee</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133899892"/>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C3827F-A87F-EEC8-BBF9-7646649D3A1D}"/>
              </a:ext>
            </a:extLst>
          </p:cNvPr>
          <p:cNvSpPr txBox="1"/>
          <p:nvPr/>
        </p:nvSpPr>
        <p:spPr>
          <a:xfrm>
            <a:off x="576943" y="642257"/>
            <a:ext cx="10951028" cy="166199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name = "</a:t>
            </a:r>
            <a:r>
              <a:rPr kumimoji="0" lang="en-US" altLang="en-US" sz="1800" b="1" i="0" u="none" strike="noStrike" cap="none" normalizeH="0" baseline="0" dirty="0" err="1">
                <a:ln>
                  <a:noFill/>
                </a:ln>
                <a:solidFill>
                  <a:schemeClr val="tx1"/>
                </a:solidFill>
                <a:effectLst/>
                <a:latin typeface="Arial" panose="020B0604020202020204" pitchFamily="34" charset="0"/>
              </a:rPr>
              <a:t>Department_Employee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Specifies the name of the join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joinColumns</a:t>
            </a:r>
            <a:r>
              <a:rPr kumimoji="0" lang="en-US" altLang="en-US" sz="1800" b="1" i="0" u="none" strike="noStrike" cap="none" normalizeH="0" baseline="0" dirty="0">
                <a:ln>
                  <a:noFill/>
                </a:ln>
                <a:solidFill>
                  <a:schemeClr val="tx1"/>
                </a:solidFill>
                <a:effectLst/>
                <a:latin typeface="Arial" panose="020B0604020202020204" pitchFamily="34" charset="0"/>
              </a:rPr>
              <a:t> = @JoinColumn(name = "</a:t>
            </a:r>
            <a:r>
              <a:rPr kumimoji="0" lang="en-US" altLang="en-US" sz="1800" b="1" i="0" u="none" strike="noStrike" cap="none" normalizeH="0" baseline="0" dirty="0" err="1">
                <a:ln>
                  <a:noFill/>
                </a:ln>
                <a:solidFill>
                  <a:schemeClr val="tx1"/>
                </a:solidFill>
                <a:effectLst/>
                <a:latin typeface="Arial" panose="020B0604020202020204" pitchFamily="34" charset="0"/>
              </a:rPr>
              <a:t>departmentId</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Defines the foreign key column in the join table that references the primary key of the owning entity </a:t>
            </a:r>
            <a:r>
              <a:rPr kumimoji="0" lang="en-US" altLang="en-US" sz="2400" b="0" i="0" u="none" strike="noStrike" cap="none" normalizeH="0" baseline="0" dirty="0">
                <a:ln>
                  <a:noFill/>
                </a:ln>
                <a:solidFill>
                  <a:schemeClr val="tx1"/>
                </a:solidFill>
                <a:effectLst/>
                <a:latin typeface="Arial" panose="020B0604020202020204" pitchFamily="34" charset="0"/>
              </a:rPr>
              <a:t>(</a:t>
            </a:r>
            <a:r>
              <a:rPr kumimoji="0" lang="en-US" altLang="en-US" sz="2400" b="0" i="0" u="none" strike="noStrike" cap="none" normalizeH="0" baseline="0" dirty="0">
                <a:ln>
                  <a:noFill/>
                </a:ln>
                <a:solidFill>
                  <a:schemeClr val="tx1"/>
                </a:solidFill>
                <a:effectLst/>
                <a:latin typeface="Arial Unicode MS"/>
              </a:rPr>
              <a:t>Department</a:t>
            </a:r>
            <a:r>
              <a:rPr lang="en-US" altLang="en-US" sz="2400" dirty="0"/>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inverseJoinColumns</a:t>
            </a:r>
            <a:r>
              <a:rPr kumimoji="0" lang="en-US" altLang="en-US" sz="1800" b="1" i="0" u="none" strike="noStrike" cap="none" normalizeH="0" baseline="0" dirty="0">
                <a:ln>
                  <a:noFill/>
                </a:ln>
                <a:solidFill>
                  <a:schemeClr val="tx1"/>
                </a:solidFill>
                <a:effectLst/>
                <a:latin typeface="Arial" panose="020B0604020202020204" pitchFamily="34" charset="0"/>
              </a:rPr>
              <a:t> = @JoinColumn(name = "</a:t>
            </a:r>
            <a:r>
              <a:rPr kumimoji="0" lang="en-US" altLang="en-US" sz="1800" b="1" i="0" u="none" strike="noStrike" cap="none" normalizeH="0" baseline="0" dirty="0" err="1">
                <a:ln>
                  <a:noFill/>
                </a:ln>
                <a:solidFill>
                  <a:schemeClr val="tx1"/>
                </a:solidFill>
                <a:effectLst/>
                <a:latin typeface="Arial" panose="020B0604020202020204" pitchFamily="34" charset="0"/>
              </a:rPr>
              <a:t>employeeId</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Defines the foreign key column in the join table that references the primary key of the target entity or Non –</a:t>
            </a:r>
            <a:r>
              <a:rPr kumimoji="0" lang="en-US" altLang="en-US" sz="1800" b="0" i="0" u="none" strike="noStrike" cap="none" normalizeH="0" baseline="0" dirty="0" err="1">
                <a:ln>
                  <a:noFill/>
                </a:ln>
                <a:solidFill>
                  <a:schemeClr val="tx1"/>
                </a:solidFill>
                <a:effectLst/>
                <a:latin typeface="Arial" panose="020B0604020202020204" pitchFamily="34" charset="0"/>
              </a:rPr>
              <a:t>Owining</a:t>
            </a:r>
            <a:r>
              <a:rPr kumimoji="0" lang="en-US" altLang="en-US" sz="1800" b="0" i="0" u="none" strike="noStrike" cap="none" normalizeH="0" dirty="0">
                <a:ln>
                  <a:noFill/>
                </a:ln>
                <a:solidFill>
                  <a:schemeClr val="tx1"/>
                </a:solidFill>
                <a:effectLst/>
                <a:latin typeface="Arial" panose="020B0604020202020204" pitchFamily="34" charset="0"/>
              </a:rPr>
              <a:t> Entity</a:t>
            </a:r>
            <a:r>
              <a:rPr kumimoji="0" lang="en-US" altLang="en-US" sz="2400" b="0" i="0" u="none" strike="noStrike" cap="none" normalizeH="0" baseline="0" dirty="0">
                <a:ln>
                  <a:noFill/>
                </a:ln>
                <a:solidFill>
                  <a:schemeClr val="tx1"/>
                </a:solidFill>
                <a:effectLst/>
                <a:latin typeface="Arial" panose="020B0604020202020204" pitchFamily="34" charset="0"/>
              </a:rPr>
              <a:t>(</a:t>
            </a:r>
            <a:r>
              <a:rPr kumimoji="0" lang="en-US" altLang="en-US" sz="2400" b="0" i="0" u="none" strike="noStrike" cap="none" normalizeH="0" baseline="0" dirty="0">
                <a:ln>
                  <a:noFill/>
                </a:ln>
                <a:solidFill>
                  <a:schemeClr val="tx1"/>
                </a:solidFill>
                <a:effectLst/>
                <a:latin typeface="Arial Unicode MS"/>
              </a:rPr>
              <a:t>Employee</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68989737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B80632-D00D-9E9E-05BD-5C28118EEDB8}"/>
              </a:ext>
            </a:extLst>
          </p:cNvPr>
          <p:cNvSpPr txBox="1"/>
          <p:nvPr/>
        </p:nvSpPr>
        <p:spPr>
          <a:xfrm>
            <a:off x="566057" y="762001"/>
            <a:ext cx="11451772" cy="8894743"/>
          </a:xfrm>
          <a:prstGeom prst="rect">
            <a:avLst/>
          </a:prstGeom>
          <a:noFill/>
        </p:spPr>
        <p:txBody>
          <a:bodyPr wrap="square">
            <a:spAutoFit/>
          </a:bodyPr>
          <a:lstStyle/>
          <a:p>
            <a:pPr algn="ctr"/>
            <a:r>
              <a:rPr lang="en-US" sz="2800" b="1" dirty="0">
                <a:highlight>
                  <a:srgbClr val="00FFFF"/>
                </a:highlight>
              </a:rPr>
              <a:t>Hibernate Project</a:t>
            </a:r>
          </a:p>
          <a:p>
            <a:r>
              <a:rPr lang="en-US" sz="2400" dirty="0">
                <a:highlight>
                  <a:srgbClr val="FFFF00"/>
                </a:highlight>
              </a:rPr>
              <a:t>Design Pattern</a:t>
            </a:r>
          </a:p>
          <a:p>
            <a:pPr algn="ctr"/>
            <a:r>
              <a:rPr lang="en-US" sz="2400" dirty="0"/>
              <a:t>It is an optimized solution for various technical problems that we may face while creation </a:t>
            </a:r>
            <a:endParaRPr lang="en-US" sz="2400" dirty="0" smtClean="0"/>
          </a:p>
          <a:p>
            <a:pPr algn="ctr"/>
            <a:r>
              <a:rPr lang="en-US" sz="2400" dirty="0"/>
              <a:t>o</a:t>
            </a:r>
            <a:r>
              <a:rPr lang="en-US" sz="2400" dirty="0" smtClean="0"/>
              <a:t>f the </a:t>
            </a:r>
            <a:r>
              <a:rPr lang="en-US" sz="2400" dirty="0"/>
              <a:t>project </a:t>
            </a:r>
          </a:p>
          <a:p>
            <a:r>
              <a:rPr lang="en-US" sz="2400" dirty="0"/>
              <a:t>Totally there are 3 different types of design pattern </a:t>
            </a:r>
          </a:p>
          <a:p>
            <a:r>
              <a:rPr lang="en-US" sz="2400" dirty="0"/>
              <a:t>1&gt;Creational Design Pattern </a:t>
            </a:r>
          </a:p>
          <a:p>
            <a:r>
              <a:rPr lang="en-US" sz="2400" dirty="0"/>
              <a:t>2&gt;Structural Design Pattern</a:t>
            </a:r>
          </a:p>
          <a:p>
            <a:r>
              <a:rPr lang="en-US" sz="2400" dirty="0"/>
              <a:t>3&gt;Behavioral Design Pattern</a:t>
            </a:r>
          </a:p>
          <a:p>
            <a:r>
              <a:rPr lang="en-US" sz="2400" dirty="0" smtClean="0">
                <a:highlight>
                  <a:srgbClr val="FFFF00"/>
                </a:highlight>
              </a:rPr>
              <a:t>1&gt;Creational </a:t>
            </a:r>
            <a:r>
              <a:rPr lang="en-US" sz="2400" dirty="0">
                <a:highlight>
                  <a:srgbClr val="FFFF00"/>
                </a:highlight>
              </a:rPr>
              <a:t>Design Pattern</a:t>
            </a:r>
          </a:p>
          <a:p>
            <a:r>
              <a:rPr lang="en-US" sz="2400" dirty="0"/>
              <a:t>  It is used to write the object creation logic </a:t>
            </a:r>
            <a:endParaRPr lang="en-US" sz="2400" dirty="0" smtClean="0"/>
          </a:p>
          <a:p>
            <a:r>
              <a:rPr lang="en-US" sz="2400" dirty="0" smtClean="0"/>
              <a:t>Ex:-</a:t>
            </a:r>
            <a:endParaRPr lang="en-US" sz="2400" dirty="0"/>
          </a:p>
          <a:p>
            <a:r>
              <a:rPr lang="en-US" sz="2400" dirty="0"/>
              <a:t>   - Singleton Design Pattern </a:t>
            </a:r>
          </a:p>
          <a:p>
            <a:r>
              <a:rPr lang="en-US" sz="2400" dirty="0"/>
              <a:t>   - Factory Design Pattern</a:t>
            </a:r>
          </a:p>
          <a:p>
            <a:r>
              <a:rPr lang="en-US" sz="2400" dirty="0"/>
              <a:t>           -</a:t>
            </a:r>
            <a:r>
              <a:rPr lang="en-US" sz="2400" dirty="0" err="1"/>
              <a:t>beginTransaction</a:t>
            </a:r>
            <a:r>
              <a:rPr lang="en-US" sz="2400" dirty="0"/>
              <a:t>( ),</a:t>
            </a:r>
            <a:r>
              <a:rPr lang="en-US" sz="2400" dirty="0" err="1"/>
              <a:t>getTransaction</a:t>
            </a:r>
            <a:r>
              <a:rPr lang="en-US" sz="2400" dirty="0"/>
              <a:t>( ),</a:t>
            </a:r>
            <a:r>
              <a:rPr lang="en-US" sz="2400" dirty="0" err="1"/>
              <a:t>createEntityManager</a:t>
            </a:r>
            <a:r>
              <a:rPr lang="en-US" sz="2400" dirty="0"/>
              <a:t>( ) etc..</a:t>
            </a:r>
          </a:p>
          <a:p>
            <a:r>
              <a:rPr lang="en-US" sz="2400" dirty="0"/>
              <a:t>  </a:t>
            </a:r>
          </a:p>
          <a:p>
            <a:endParaRPr lang="en-US" sz="2000" dirty="0"/>
          </a:p>
          <a:p>
            <a:endParaRPr lang="en-US" sz="2000" dirty="0"/>
          </a:p>
          <a:p>
            <a:endParaRPr lang="en-US" sz="2000" dirty="0"/>
          </a:p>
          <a:p>
            <a:endParaRPr lang="en-US" sz="2000" dirty="0">
              <a:highlight>
                <a:srgbClr val="FFFF00"/>
              </a:highlight>
            </a:endParaRPr>
          </a:p>
          <a:p>
            <a:pPr algn="ctr"/>
            <a:endParaRPr lang="en-US" sz="3200" dirty="0"/>
          </a:p>
          <a:p>
            <a:pPr algn="ctr"/>
            <a:endParaRPr lang="en-US" sz="3200" dirty="0"/>
          </a:p>
          <a:p>
            <a:pPr algn="ctr"/>
            <a:endParaRPr lang="en-US" sz="3200" dirty="0"/>
          </a:p>
          <a:p>
            <a:pPr algn="ctr"/>
            <a:r>
              <a:rPr lang="en-US" sz="3200" dirty="0"/>
              <a:t> </a:t>
            </a:r>
          </a:p>
        </p:txBody>
      </p:sp>
    </p:spTree>
    <p:extLst>
      <p:ext uri="{BB962C8B-B14F-4D97-AF65-F5344CB8AC3E}">
        <p14:creationId xmlns:p14="http://schemas.microsoft.com/office/powerpoint/2010/main" val="3761875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arn(inVertic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arn(inVertical)">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barn(inVertical)">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barn(inVertical)">
                                      <p:cBhvr>
                                        <p:cTn id="7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10E64B-CC4D-B1BA-C281-CF05522C777A}"/>
              </a:ext>
            </a:extLst>
          </p:cNvPr>
          <p:cNvSpPr txBox="1"/>
          <p:nvPr/>
        </p:nvSpPr>
        <p:spPr>
          <a:xfrm>
            <a:off x="783771" y="718457"/>
            <a:ext cx="10787743" cy="6186309"/>
          </a:xfrm>
          <a:prstGeom prst="rect">
            <a:avLst/>
          </a:prstGeom>
          <a:noFill/>
        </p:spPr>
        <p:txBody>
          <a:bodyPr wrap="square">
            <a:spAutoFit/>
          </a:bodyPr>
          <a:lstStyle/>
          <a:p>
            <a:r>
              <a:rPr lang="en-US" dirty="0">
                <a:highlight>
                  <a:srgbClr val="FFFF00"/>
                </a:highlight>
              </a:rPr>
              <a:t>2&gt;Structural Design Pattern</a:t>
            </a:r>
          </a:p>
          <a:p>
            <a:r>
              <a:rPr lang="en-US" dirty="0"/>
              <a:t>To </a:t>
            </a:r>
            <a:r>
              <a:rPr lang="en-US" dirty="0" err="1"/>
              <a:t>devide</a:t>
            </a:r>
            <a:r>
              <a:rPr lang="en-US" dirty="0"/>
              <a:t> the application into</a:t>
            </a:r>
          </a:p>
          <a:p>
            <a:r>
              <a:rPr lang="en-US" dirty="0"/>
              <a:t>   Presentation Logic</a:t>
            </a:r>
          </a:p>
          <a:p>
            <a:r>
              <a:rPr lang="en-US" dirty="0"/>
              <a:t>   Persistence Logic</a:t>
            </a:r>
          </a:p>
          <a:p>
            <a:r>
              <a:rPr lang="en-US" dirty="0"/>
              <a:t>   Business Logic        we use this design pattern</a:t>
            </a:r>
          </a:p>
          <a:p>
            <a:r>
              <a:rPr lang="en-US" dirty="0"/>
              <a:t>Ex:-</a:t>
            </a:r>
          </a:p>
          <a:p>
            <a:r>
              <a:rPr lang="en-US" dirty="0"/>
              <a:t>DAO----Data Access </a:t>
            </a:r>
            <a:r>
              <a:rPr lang="en-US" dirty="0" smtClean="0"/>
              <a:t>Object</a:t>
            </a:r>
          </a:p>
          <a:p>
            <a:r>
              <a:rPr lang="en-US" dirty="0"/>
              <a:t> </a:t>
            </a:r>
            <a:r>
              <a:rPr lang="en-US" dirty="0" smtClean="0"/>
              <a:t>     </a:t>
            </a:r>
            <a:r>
              <a:rPr lang="en-IN" dirty="0" smtClean="0"/>
              <a:t>The </a:t>
            </a:r>
            <a:r>
              <a:rPr lang="en-IN" dirty="0"/>
              <a:t>main purpose of a DAO is to separate the data access logic from the business logic in an application,</a:t>
            </a:r>
            <a:endParaRPr lang="en-US" dirty="0"/>
          </a:p>
          <a:p>
            <a:r>
              <a:rPr lang="en-US" dirty="0"/>
              <a:t>DTO----Data Transfer </a:t>
            </a:r>
            <a:r>
              <a:rPr lang="en-US" dirty="0" smtClean="0"/>
              <a:t>Object</a:t>
            </a:r>
          </a:p>
          <a:p>
            <a:r>
              <a:rPr lang="en-IN" dirty="0" smtClean="0"/>
              <a:t>     DTOs </a:t>
            </a:r>
            <a:r>
              <a:rPr lang="en-IN" dirty="0"/>
              <a:t>are simple objects that contain data fields to transfer data between software application subsystems, layers, or services. </a:t>
            </a:r>
          </a:p>
          <a:p>
            <a:r>
              <a:rPr lang="en-US" dirty="0" smtClean="0">
                <a:highlight>
                  <a:srgbClr val="FFFF00"/>
                </a:highlight>
              </a:rPr>
              <a:t>3&gt;Behavioral </a:t>
            </a:r>
            <a:r>
              <a:rPr lang="en-US" dirty="0">
                <a:highlight>
                  <a:srgbClr val="FFFF00"/>
                </a:highlight>
              </a:rPr>
              <a:t>Design Pattern</a:t>
            </a:r>
            <a:endParaRPr lang="en-US" dirty="0"/>
          </a:p>
          <a:p>
            <a:r>
              <a:rPr lang="en-US" dirty="0"/>
              <a:t>Ex:-Observer design pattern:-</a:t>
            </a:r>
          </a:p>
          <a:p>
            <a:r>
              <a:rPr lang="en-US" dirty="0"/>
              <a:t>Weather Forecasting Application(It will notify the Subscriber about current weather updates)</a:t>
            </a:r>
          </a:p>
          <a:p>
            <a:endParaRPr lang="en-US" dirty="0"/>
          </a:p>
          <a:p>
            <a:r>
              <a:rPr lang="en-US" dirty="0">
                <a:highlight>
                  <a:srgbClr val="FFFF00"/>
                </a:highlight>
              </a:rPr>
              <a:t>Advantages of Using Design Pattern</a:t>
            </a:r>
          </a:p>
          <a:p>
            <a:r>
              <a:rPr lang="en-US" dirty="0"/>
              <a:t>  -We can re-use the code.</a:t>
            </a:r>
          </a:p>
          <a:p>
            <a:r>
              <a:rPr lang="en-US" dirty="0"/>
              <a:t>  -Code optimization</a:t>
            </a:r>
          </a:p>
          <a:p>
            <a:r>
              <a:rPr lang="en-US" dirty="0"/>
              <a:t>--Code readability </a:t>
            </a:r>
            <a:r>
              <a:rPr lang="en-US" dirty="0" smtClean="0"/>
              <a:t>increases</a:t>
            </a:r>
          </a:p>
          <a:p>
            <a:r>
              <a:rPr lang="en-US" dirty="0" smtClean="0"/>
              <a:t>-</a:t>
            </a:r>
            <a:r>
              <a:rPr lang="en-US" smtClean="0"/>
              <a:t>To achieve  code </a:t>
            </a:r>
            <a:r>
              <a:rPr lang="en-US" dirty="0" smtClean="0"/>
              <a:t>Modularity </a:t>
            </a:r>
            <a:endParaRPr lang="en-US" dirty="0"/>
          </a:p>
          <a:p>
            <a:endParaRPr lang="en-US" sz="1800" dirty="0"/>
          </a:p>
          <a:p>
            <a:endParaRPr lang="en-US" sz="1800" dirty="0"/>
          </a:p>
        </p:txBody>
      </p:sp>
    </p:spTree>
    <p:extLst>
      <p:ext uri="{BB962C8B-B14F-4D97-AF65-F5344CB8AC3E}">
        <p14:creationId xmlns:p14="http://schemas.microsoft.com/office/powerpoint/2010/main" val="14149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arn(inVertic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arn(inVertical)">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barn(inVertical)">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3">
                                            <p:txEl>
                                              <p:pRg st="14" end="14"/>
                                            </p:txEl>
                                          </p:spTgt>
                                        </p:tgtEl>
                                        <p:attrNameLst>
                                          <p:attrName>style.visibility</p:attrName>
                                        </p:attrNameLst>
                                      </p:cBhvr>
                                      <p:to>
                                        <p:strVal val="visible"/>
                                      </p:to>
                                    </p:set>
                                    <p:animEffect transition="in" filter="barn(inVertical)">
                                      <p:cBhvr>
                                        <p:cTn id="72" dur="500"/>
                                        <p:tgtEl>
                                          <p:spTgt spid="3">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3">
                                            <p:txEl>
                                              <p:pRg st="15" end="15"/>
                                            </p:txEl>
                                          </p:spTgt>
                                        </p:tgtEl>
                                        <p:attrNameLst>
                                          <p:attrName>style.visibility</p:attrName>
                                        </p:attrNameLst>
                                      </p:cBhvr>
                                      <p:to>
                                        <p:strVal val="visible"/>
                                      </p:to>
                                    </p:set>
                                    <p:animEffect transition="in" filter="barn(inVertical)">
                                      <p:cBhvr>
                                        <p:cTn id="77" dur="500"/>
                                        <p:tgtEl>
                                          <p:spTgt spid="3">
                                            <p:txEl>
                                              <p:pRg st="15" end="1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nodeType="clickEffect">
                                  <p:stCondLst>
                                    <p:cond delay="0"/>
                                  </p:stCondLst>
                                  <p:childTnLst>
                                    <p:set>
                                      <p:cBhvr>
                                        <p:cTn id="81" dur="1" fill="hold">
                                          <p:stCondLst>
                                            <p:cond delay="0"/>
                                          </p:stCondLst>
                                        </p:cTn>
                                        <p:tgtEl>
                                          <p:spTgt spid="3">
                                            <p:txEl>
                                              <p:pRg st="16" end="16"/>
                                            </p:txEl>
                                          </p:spTgt>
                                        </p:tgtEl>
                                        <p:attrNameLst>
                                          <p:attrName>style.visibility</p:attrName>
                                        </p:attrNameLst>
                                      </p:cBhvr>
                                      <p:to>
                                        <p:strVal val="visible"/>
                                      </p:to>
                                    </p:set>
                                    <p:animEffect transition="in" filter="barn(inVertical)">
                                      <p:cBhvr>
                                        <p:cTn id="82" dur="500"/>
                                        <p:tgtEl>
                                          <p:spTgt spid="3">
                                            <p:txEl>
                                              <p:pRg st="16" end="16"/>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nodeType="clickEffect">
                                  <p:stCondLst>
                                    <p:cond delay="0"/>
                                  </p:stCondLst>
                                  <p:childTnLst>
                                    <p:set>
                                      <p:cBhvr>
                                        <p:cTn id="86" dur="1" fill="hold">
                                          <p:stCondLst>
                                            <p:cond delay="0"/>
                                          </p:stCondLst>
                                        </p:cTn>
                                        <p:tgtEl>
                                          <p:spTgt spid="3">
                                            <p:txEl>
                                              <p:pRg st="17" end="17"/>
                                            </p:txEl>
                                          </p:spTgt>
                                        </p:tgtEl>
                                        <p:attrNameLst>
                                          <p:attrName>style.visibility</p:attrName>
                                        </p:attrNameLst>
                                      </p:cBhvr>
                                      <p:to>
                                        <p:strVal val="visible"/>
                                      </p:to>
                                    </p:set>
                                    <p:animEffect transition="in" filter="barn(inVertical)">
                                      <p:cBhvr>
                                        <p:cTn id="87" dur="500"/>
                                        <p:tgtEl>
                                          <p:spTgt spid="3">
                                            <p:txEl>
                                              <p:pRg st="17" end="17"/>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nodeType="clickEffect">
                                  <p:stCondLst>
                                    <p:cond delay="0"/>
                                  </p:stCondLst>
                                  <p:childTnLst>
                                    <p:set>
                                      <p:cBhvr>
                                        <p:cTn id="91" dur="1" fill="hold">
                                          <p:stCondLst>
                                            <p:cond delay="0"/>
                                          </p:stCondLst>
                                        </p:cTn>
                                        <p:tgtEl>
                                          <p:spTgt spid="3">
                                            <p:txEl>
                                              <p:pRg st="18" end="18"/>
                                            </p:txEl>
                                          </p:spTgt>
                                        </p:tgtEl>
                                        <p:attrNameLst>
                                          <p:attrName>style.visibility</p:attrName>
                                        </p:attrNameLst>
                                      </p:cBhvr>
                                      <p:to>
                                        <p:strVal val="visible"/>
                                      </p:to>
                                    </p:set>
                                    <p:animEffect transition="in" filter="barn(inVertical)">
                                      <p:cBhvr>
                                        <p:cTn id="92"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B1C725-F5A0-48F3-4F10-9A9FF8546B7C}"/>
              </a:ext>
            </a:extLst>
          </p:cNvPr>
          <p:cNvSpPr txBox="1"/>
          <p:nvPr/>
        </p:nvSpPr>
        <p:spPr>
          <a:xfrm>
            <a:off x="683046" y="716096"/>
            <a:ext cx="10587209" cy="5786199"/>
          </a:xfrm>
          <a:prstGeom prst="rect">
            <a:avLst/>
          </a:prstGeom>
          <a:noFill/>
        </p:spPr>
        <p:txBody>
          <a:bodyPr wrap="square">
            <a:spAutoFit/>
          </a:bodyPr>
          <a:lstStyle/>
          <a:p>
            <a:r>
              <a:rPr lang="en-US" dirty="0"/>
              <a:t>In JPA we were writing to perform any operations like  </a:t>
            </a:r>
            <a:r>
              <a:rPr lang="en-US" dirty="0" err="1"/>
              <a:t>save,update,delete</a:t>
            </a:r>
            <a:r>
              <a:rPr lang="en-US" dirty="0"/>
              <a:t> , fetch we were writing separate classes </a:t>
            </a:r>
          </a:p>
          <a:p>
            <a:r>
              <a:rPr lang="en-US" dirty="0"/>
              <a:t>Now we will write all these logics  in DAO </a:t>
            </a:r>
          </a:p>
          <a:p>
            <a:r>
              <a:rPr lang="en-US" dirty="0"/>
              <a:t>-Controller is used to handle the request </a:t>
            </a:r>
          </a:p>
          <a:p>
            <a:r>
              <a:rPr lang="en-US" dirty="0"/>
              <a:t>-Inside DTO --</a:t>
            </a:r>
            <a:r>
              <a:rPr lang="en-US" dirty="0">
                <a:sym typeface="Wingdings" panose="05000000000000000000" pitchFamily="2" charset="2"/>
              </a:rPr>
              <a:t>generally we write entity classes .</a:t>
            </a:r>
          </a:p>
          <a:p>
            <a:r>
              <a:rPr lang="en-US" sz="2000" dirty="0">
                <a:highlight>
                  <a:srgbClr val="FFFF00"/>
                </a:highlight>
                <a:sym typeface="Wingdings" panose="05000000000000000000" pitchFamily="2" charset="2"/>
              </a:rPr>
              <a:t>Points :-</a:t>
            </a:r>
          </a:p>
          <a:p>
            <a:r>
              <a:rPr lang="en-US" sz="2000" dirty="0">
                <a:sym typeface="Wingdings" panose="05000000000000000000" pitchFamily="2" charset="2"/>
              </a:rPr>
              <a:t>-Design pattern are used to provide the solution for various technical problems that we might face during the application development.</a:t>
            </a:r>
          </a:p>
          <a:p>
            <a:r>
              <a:rPr lang="en-US" sz="2000" dirty="0">
                <a:sym typeface="Wingdings" panose="05000000000000000000" pitchFamily="2" charset="2"/>
              </a:rPr>
              <a:t>-By using design pattern we can achieve code </a:t>
            </a:r>
            <a:r>
              <a:rPr lang="en-US" sz="2000" dirty="0" err="1">
                <a:sym typeface="Wingdings" panose="05000000000000000000" pitchFamily="2" charset="2"/>
              </a:rPr>
              <a:t>modulazition</a:t>
            </a:r>
            <a:r>
              <a:rPr lang="en-US" sz="2000" dirty="0">
                <a:sym typeface="Wingdings" panose="05000000000000000000" pitchFamily="2" charset="2"/>
              </a:rPr>
              <a:t>, code-reusability and also we can optimize the code.</a:t>
            </a:r>
          </a:p>
          <a:p>
            <a:r>
              <a:rPr lang="en-US" sz="2000" dirty="0">
                <a:sym typeface="Wingdings" panose="05000000000000000000" pitchFamily="2" charset="2"/>
              </a:rPr>
              <a:t>-Following are the important design pattern:-   </a:t>
            </a:r>
          </a:p>
          <a:p>
            <a:endParaRPr lang="en-US" sz="2000" dirty="0">
              <a:sym typeface="Wingdings" panose="05000000000000000000" pitchFamily="2" charset="2"/>
            </a:endParaRPr>
          </a:p>
          <a:p>
            <a:r>
              <a:rPr lang="en-US" sz="2000" dirty="0">
                <a:highlight>
                  <a:srgbClr val="00FFFF"/>
                </a:highlight>
                <a:sym typeface="Wingdings" panose="05000000000000000000" pitchFamily="2" charset="2"/>
              </a:rPr>
              <a:t>   1&gt;Creational Design Pattern </a:t>
            </a:r>
          </a:p>
          <a:p>
            <a:r>
              <a:rPr lang="en-US" sz="2000" dirty="0">
                <a:sym typeface="Wingdings" panose="05000000000000000000" pitchFamily="2" charset="2"/>
              </a:rPr>
              <a:t>       -Singleton Design Pattern</a:t>
            </a:r>
          </a:p>
          <a:p>
            <a:r>
              <a:rPr lang="en-US" sz="2000" dirty="0">
                <a:sym typeface="Wingdings" panose="05000000000000000000" pitchFamily="2" charset="2"/>
              </a:rPr>
              <a:t>       -Factory </a:t>
            </a:r>
            <a:r>
              <a:rPr lang="en-US" sz="2000" dirty="0" err="1">
                <a:sym typeface="Wingdings" panose="05000000000000000000" pitchFamily="2" charset="2"/>
              </a:rPr>
              <a:t>Dessign</a:t>
            </a:r>
            <a:r>
              <a:rPr lang="en-US" sz="2000" dirty="0">
                <a:sym typeface="Wingdings" panose="05000000000000000000" pitchFamily="2" charset="2"/>
              </a:rPr>
              <a:t> Pattern</a:t>
            </a:r>
          </a:p>
          <a:p>
            <a:r>
              <a:rPr lang="en-US" sz="2000" dirty="0">
                <a:highlight>
                  <a:srgbClr val="00FFFF"/>
                </a:highlight>
                <a:sym typeface="Wingdings" panose="05000000000000000000" pitchFamily="2" charset="2"/>
              </a:rPr>
              <a:t>   2&gt;Structural Design Pattern</a:t>
            </a:r>
          </a:p>
          <a:p>
            <a:r>
              <a:rPr lang="en-US" sz="2000" dirty="0">
                <a:sym typeface="Wingdings" panose="05000000000000000000" pitchFamily="2" charset="2"/>
              </a:rPr>
              <a:t>    -DTO(Data Transfer Object)</a:t>
            </a:r>
          </a:p>
          <a:p>
            <a:r>
              <a:rPr lang="en-US" sz="2000" dirty="0">
                <a:sym typeface="Wingdings" panose="05000000000000000000" pitchFamily="2" charset="2"/>
              </a:rPr>
              <a:t>    -DAO(Data Access Object)</a:t>
            </a:r>
          </a:p>
          <a:p>
            <a:r>
              <a:rPr lang="en-US" sz="2000" dirty="0">
                <a:sym typeface="Wingdings" panose="05000000000000000000" pitchFamily="2" charset="2"/>
              </a:rPr>
              <a:t>    -MVC(Model View Controller),</a:t>
            </a:r>
            <a:r>
              <a:rPr lang="en-US" sz="2000" dirty="0" err="1">
                <a:sym typeface="Wingdings" panose="05000000000000000000" pitchFamily="2" charset="2"/>
              </a:rPr>
              <a:t>etc</a:t>
            </a:r>
            <a:r>
              <a:rPr lang="en-US" sz="2000" dirty="0">
                <a:sym typeface="Wingdings" panose="05000000000000000000" pitchFamily="2" charset="2"/>
              </a:rPr>
              <a:t>…</a:t>
            </a:r>
          </a:p>
          <a:p>
            <a:endParaRPr lang="en-US" sz="1800" dirty="0">
              <a:sym typeface="Wingdings" panose="05000000000000000000" pitchFamily="2" charset="2"/>
            </a:endParaRPr>
          </a:p>
        </p:txBody>
      </p:sp>
    </p:spTree>
    <p:extLst>
      <p:ext uri="{BB962C8B-B14F-4D97-AF65-F5344CB8AC3E}">
        <p14:creationId xmlns:p14="http://schemas.microsoft.com/office/powerpoint/2010/main" val="390042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barn(inVertical)">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barn(inVertical)">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barn(inVertical)">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barn(inVertical)">
                                      <p:cBhvr>
                                        <p:cTn id="62" dur="500"/>
                                        <p:tgtEl>
                                          <p:spTgt spid="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barn(inVertical)">
                                      <p:cBhvr>
                                        <p:cTn id="67" dur="500"/>
                                        <p:tgtEl>
                                          <p:spTgt spid="3">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3">
                                            <p:txEl>
                                              <p:pRg st="14" end="14"/>
                                            </p:txEl>
                                          </p:spTgt>
                                        </p:tgtEl>
                                        <p:attrNameLst>
                                          <p:attrName>style.visibility</p:attrName>
                                        </p:attrNameLst>
                                      </p:cBhvr>
                                      <p:to>
                                        <p:strVal val="visible"/>
                                      </p:to>
                                    </p:set>
                                    <p:animEffect transition="in" filter="barn(inVertical)">
                                      <p:cBhvr>
                                        <p:cTn id="72" dur="500"/>
                                        <p:tgtEl>
                                          <p:spTgt spid="3">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3">
                                            <p:txEl>
                                              <p:pRg st="15" end="15"/>
                                            </p:txEl>
                                          </p:spTgt>
                                        </p:tgtEl>
                                        <p:attrNameLst>
                                          <p:attrName>style.visibility</p:attrName>
                                        </p:attrNameLst>
                                      </p:cBhvr>
                                      <p:to>
                                        <p:strVal val="visible"/>
                                      </p:to>
                                    </p:set>
                                    <p:animEffect transition="in" filter="barn(inVertical)">
                                      <p:cBhvr>
                                        <p:cTn id="77"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9684" y="668740"/>
            <a:ext cx="10836322" cy="5037276"/>
          </a:xfrm>
          <a:prstGeom prst="rect">
            <a:avLst/>
          </a:prstGeom>
        </p:spPr>
        <p:txBody>
          <a:bodyPr wrap="square">
            <a:spAutoFit/>
          </a:bodyPr>
          <a:lstStyle/>
          <a:p>
            <a:pPr>
              <a:lnSpc>
                <a:spcPct val="107000"/>
              </a:lnSpc>
              <a:spcAft>
                <a:spcPts val="800"/>
              </a:spcAft>
              <a:tabLst>
                <a:tab pos="3954145" algn="l"/>
              </a:tabLst>
            </a:pP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2&gt;@</a:t>
            </a:r>
            <a:r>
              <a:rPr lang="en-IN" sz="2400"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UpdateTimeStamp</a:t>
            </a:r>
            <a:r>
              <a:rPr lang="en-IN" sz="24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This annotation will assign the annotated filed with the current virtual machine date and time when we </a:t>
            </a:r>
            <a:r>
              <a:rPr lang="en-IN" sz="2400" kern="100" dirty="0">
                <a:solidFill>
                  <a:srgbClr val="CC00CC"/>
                </a:solidFill>
                <a:latin typeface="Calibri" panose="020F0502020204030204" pitchFamily="34" charset="0"/>
                <a:ea typeface="Calibri" panose="020F0502020204030204" pitchFamily="34" charset="0"/>
                <a:cs typeface="Times New Roman" panose="02020603050405020304" pitchFamily="18" charset="0"/>
              </a:rPr>
              <a:t>save or update the entity.</a:t>
            </a:r>
          </a:p>
          <a:p>
            <a:pPr>
              <a:lnSpc>
                <a:spcPct val="107000"/>
              </a:lnSpc>
              <a:spcAft>
                <a:spcPts val="800"/>
              </a:spcAft>
              <a:tabLst>
                <a:tab pos="3954145" algn="l"/>
              </a:tabLst>
            </a:pPr>
            <a:r>
              <a:rPr lang="en-IN" sz="2400" kern="100" dirty="0" err="1">
                <a:latin typeface="Calibri" panose="020F0502020204030204" pitchFamily="34" charset="0"/>
                <a:ea typeface="Calibri" panose="020F0502020204030204" pitchFamily="34" charset="0"/>
                <a:cs typeface="Times New Roman" panose="02020603050405020304" pitchFamily="18" charset="0"/>
              </a:rPr>
              <a:t>Ie</a:t>
            </a:r>
            <a:r>
              <a:rPr lang="en-IN" sz="2400" kern="100" dirty="0">
                <a:latin typeface="Calibri" panose="020F0502020204030204" pitchFamily="34" charset="0"/>
                <a:ea typeface="Calibri" panose="020F0502020204030204" pitchFamily="34" charset="0"/>
                <a:cs typeface="Times New Roman" panose="02020603050405020304" pitchFamily="18" charset="0"/>
              </a:rPr>
              <a:t> the field which is annotated with @UpdateTimeStamp in the entity class can be updateable later.</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a:t>
            </a:r>
            <a:r>
              <a:rPr lang="en-IN" sz="2400" kern="100" dirty="0" err="1">
                <a:latin typeface="Calibri" panose="020F0502020204030204" pitchFamily="34" charset="0"/>
                <a:ea typeface="Calibri" panose="020F0502020204030204" pitchFamily="34" charset="0"/>
                <a:cs typeface="Times New Roman" panose="02020603050405020304" pitchFamily="18" charset="0"/>
              </a:rPr>
              <a:t>ie</a:t>
            </a:r>
            <a:r>
              <a:rPr lang="en-IN" sz="2400" kern="100" dirty="0">
                <a:latin typeface="Calibri" panose="020F0502020204030204" pitchFamily="34" charset="0"/>
                <a:ea typeface="Calibri" panose="020F0502020204030204" pitchFamily="34" charset="0"/>
                <a:cs typeface="Times New Roman" panose="02020603050405020304" pitchFamily="18" charset="0"/>
              </a:rPr>
              <a:t> When we place an order and when we update the distance by default delivery time will be updated )</a:t>
            </a:r>
          </a:p>
          <a:p>
            <a:pPr>
              <a:lnSpc>
                <a:spcPct val="107000"/>
              </a:lnSpc>
              <a:spcAft>
                <a:spcPts val="800"/>
              </a:spcAft>
              <a:tabLst>
                <a:tab pos="3954145" algn="l"/>
              </a:tabLst>
            </a:pPr>
            <a:r>
              <a:rPr lang="en-IN" sz="24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Note:-</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LocalDateTime</a:t>
            </a:r>
            <a:r>
              <a:rPr lang="en-IN" sz="2400" kern="100" dirty="0">
                <a:latin typeface="Calibri" panose="020F0502020204030204" pitchFamily="34" charset="0"/>
                <a:ea typeface="Calibri" panose="020F0502020204030204" pitchFamily="34" charset="0"/>
                <a:cs typeface="Times New Roman" panose="02020603050405020304" pitchFamily="18" charset="0"/>
              </a:rPr>
              <a:t>:- It is not supported by MySQL 5.5 --</a:t>
            </a:r>
            <a:r>
              <a:rPr lang="en-IN" sz="2400"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400" kern="100" dirty="0">
                <a:latin typeface="Calibri" panose="020F0502020204030204" pitchFamily="34" charset="0"/>
                <a:ea typeface="Calibri" panose="020F0502020204030204" pitchFamily="34" charset="0"/>
                <a:cs typeface="Times New Roman" panose="02020603050405020304" pitchFamily="18" charset="0"/>
              </a:rPr>
              <a:t>You will get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SQLSyntaxException</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If so change the MySQL 5Dialect to MySQL8Dialect in persistence.xml</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91200906"/>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F82C8C-E2D8-1480-992C-D408248C366C}"/>
              </a:ext>
            </a:extLst>
          </p:cNvPr>
          <p:cNvSpPr txBox="1"/>
          <p:nvPr/>
        </p:nvSpPr>
        <p:spPr>
          <a:xfrm>
            <a:off x="769344" y="561860"/>
            <a:ext cx="10653311" cy="5632311"/>
          </a:xfrm>
          <a:prstGeom prst="rect">
            <a:avLst/>
          </a:prstGeom>
          <a:noFill/>
        </p:spPr>
        <p:txBody>
          <a:bodyPr wrap="square">
            <a:spAutoFit/>
          </a:bodyPr>
          <a:lstStyle/>
          <a:p>
            <a:r>
              <a:rPr lang="en-US" sz="2400" dirty="0">
                <a:highlight>
                  <a:srgbClr val="FFFF00"/>
                </a:highlight>
              </a:rPr>
              <a:t>3&gt;Behavioral Design Pattern</a:t>
            </a:r>
          </a:p>
          <a:p>
            <a:r>
              <a:rPr lang="en-US" dirty="0"/>
              <a:t>Observer Pattern:-This pattern defines a dependency between objects so that when one object changes state, all its dependents are notified and updated automatically.</a:t>
            </a:r>
          </a:p>
          <a:p>
            <a:endParaRPr lang="en-US" dirty="0"/>
          </a:p>
          <a:p>
            <a:endParaRPr lang="en-US" dirty="0"/>
          </a:p>
          <a:p>
            <a:pPr algn="ctr"/>
            <a:r>
              <a:rPr lang="en-US" sz="3200" dirty="0">
                <a:highlight>
                  <a:srgbClr val="FFFF00"/>
                </a:highlight>
              </a:rPr>
              <a:t>Requirement</a:t>
            </a:r>
          </a:p>
          <a:p>
            <a:pPr algn="ctr"/>
            <a:endParaRPr lang="en-US" sz="3200" dirty="0">
              <a:highlight>
                <a:srgbClr val="FFFF00"/>
              </a:highlight>
            </a:endParaRPr>
          </a:p>
          <a:p>
            <a:r>
              <a:rPr lang="en-US" sz="2800" dirty="0">
                <a:highlight>
                  <a:srgbClr val="00FFFF"/>
                </a:highlight>
              </a:rPr>
              <a:t>Create the following entity classes</a:t>
            </a:r>
          </a:p>
          <a:p>
            <a:r>
              <a:rPr lang="en-US" sz="2800" dirty="0"/>
              <a:t>1&gt;</a:t>
            </a:r>
            <a:r>
              <a:rPr lang="en-US" sz="2800" dirty="0">
                <a:highlight>
                  <a:srgbClr val="00FF00"/>
                </a:highlight>
              </a:rPr>
              <a:t>Merchant</a:t>
            </a:r>
            <a:r>
              <a:rPr lang="en-US" sz="2800" dirty="0"/>
              <a:t>(id, name, phone, </a:t>
            </a:r>
            <a:r>
              <a:rPr lang="en-US" sz="2800" dirty="0" err="1"/>
              <a:t>gst_number</a:t>
            </a:r>
            <a:r>
              <a:rPr lang="en-US" sz="2800" dirty="0"/>
              <a:t>, email and password)</a:t>
            </a:r>
          </a:p>
          <a:p>
            <a:r>
              <a:rPr lang="en-US" sz="2800" dirty="0"/>
              <a:t>2&gt;</a:t>
            </a:r>
            <a:r>
              <a:rPr lang="en-US" sz="2800" dirty="0">
                <a:highlight>
                  <a:srgbClr val="00FF00"/>
                </a:highlight>
              </a:rPr>
              <a:t>Product</a:t>
            </a:r>
            <a:r>
              <a:rPr lang="en-US" sz="2800" dirty="0"/>
              <a:t>(</a:t>
            </a:r>
            <a:r>
              <a:rPr lang="en-US" sz="2800" dirty="0" err="1"/>
              <a:t>id,name,category,brand,description,cost</a:t>
            </a:r>
            <a:r>
              <a:rPr lang="en-US" sz="2800" dirty="0"/>
              <a:t> and image </a:t>
            </a:r>
            <a:r>
              <a:rPr lang="en-US" sz="2800" dirty="0" err="1"/>
              <a:t>url</a:t>
            </a:r>
            <a:r>
              <a:rPr lang="en-US" sz="2800" dirty="0"/>
              <a:t>)</a:t>
            </a:r>
          </a:p>
          <a:p>
            <a:r>
              <a:rPr lang="en-US" sz="2800" dirty="0"/>
              <a:t>Note:-Merchant and Product have </a:t>
            </a:r>
            <a:r>
              <a:rPr lang="en-US" sz="2800" dirty="0" err="1"/>
              <a:t>OneToMany</a:t>
            </a:r>
            <a:r>
              <a:rPr lang="en-US" sz="2800" dirty="0"/>
              <a:t> Bi-Directional relationship.</a:t>
            </a:r>
          </a:p>
          <a:p>
            <a:endParaRPr lang="en-US" sz="2800" dirty="0"/>
          </a:p>
          <a:p>
            <a:r>
              <a:rPr lang="en-US" sz="2800" dirty="0"/>
              <a:t> </a:t>
            </a:r>
          </a:p>
          <a:p>
            <a:pPr algn="ctr"/>
            <a:r>
              <a:rPr lang="en-US" sz="3200" dirty="0">
                <a:highlight>
                  <a:srgbClr val="FFFF00"/>
                </a:highlight>
              </a:rPr>
              <a:t> </a:t>
            </a:r>
          </a:p>
        </p:txBody>
      </p:sp>
    </p:spTree>
    <p:extLst>
      <p:ext uri="{BB962C8B-B14F-4D97-AF65-F5344CB8AC3E}">
        <p14:creationId xmlns:p14="http://schemas.microsoft.com/office/powerpoint/2010/main" val="230933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arn(inVertical)">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arn(inVertical)">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barn(inVertical)">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4CDA77-8A5D-4391-FA1E-90FA73629DAB}"/>
              </a:ext>
            </a:extLst>
          </p:cNvPr>
          <p:cNvSpPr txBox="1"/>
          <p:nvPr/>
        </p:nvSpPr>
        <p:spPr>
          <a:xfrm>
            <a:off x="762000" y="696687"/>
            <a:ext cx="10668000" cy="5109091"/>
          </a:xfrm>
          <a:prstGeom prst="rect">
            <a:avLst/>
          </a:prstGeom>
          <a:noFill/>
        </p:spPr>
        <p:txBody>
          <a:bodyPr wrap="square" rtlCol="0">
            <a:spAutoFit/>
          </a:bodyPr>
          <a:lstStyle/>
          <a:p>
            <a:r>
              <a:rPr lang="en-US" sz="2800" dirty="0">
                <a:highlight>
                  <a:srgbClr val="00FFFF"/>
                </a:highlight>
              </a:rPr>
              <a:t>Perform the following tasks </a:t>
            </a:r>
          </a:p>
          <a:p>
            <a:r>
              <a:rPr lang="en-US" sz="2800" dirty="0"/>
              <a:t>1&gt;Save Merchant</a:t>
            </a:r>
          </a:p>
          <a:p>
            <a:r>
              <a:rPr lang="en-US" sz="2800" dirty="0"/>
              <a:t>2&gt;Update Merchant</a:t>
            </a:r>
          </a:p>
          <a:p>
            <a:r>
              <a:rPr lang="en-US" sz="2800" dirty="0"/>
              <a:t>3&gt;Find Merchant by id</a:t>
            </a:r>
          </a:p>
          <a:p>
            <a:r>
              <a:rPr lang="en-US" sz="2800" dirty="0"/>
              <a:t>4&gt;Verify Merchant by email and Password</a:t>
            </a:r>
          </a:p>
          <a:p>
            <a:r>
              <a:rPr lang="en-IN" sz="2800" dirty="0"/>
              <a:t>5&gt;Verify Merchant by Phone and Password</a:t>
            </a:r>
          </a:p>
          <a:p>
            <a:r>
              <a:rPr lang="en-IN" sz="2800" dirty="0"/>
              <a:t>6&gt;Add Product</a:t>
            </a:r>
          </a:p>
          <a:p>
            <a:r>
              <a:rPr lang="en-IN" sz="2800" dirty="0"/>
              <a:t>7&gt;Update Product</a:t>
            </a:r>
          </a:p>
          <a:p>
            <a:r>
              <a:rPr lang="en-IN" sz="2800" dirty="0"/>
              <a:t>8&gt;Find Products by Merchant id</a:t>
            </a:r>
          </a:p>
          <a:p>
            <a:r>
              <a:rPr lang="en-IN" sz="2800" dirty="0"/>
              <a:t>9&gt;Find Products by Brand</a:t>
            </a:r>
          </a:p>
          <a:p>
            <a:r>
              <a:rPr lang="en-IN" sz="2800" dirty="0"/>
              <a:t>10&gt;Find Products by category</a:t>
            </a:r>
          </a:p>
          <a:p>
            <a:endParaRPr lang="en-IN" dirty="0"/>
          </a:p>
        </p:txBody>
      </p:sp>
    </p:spTree>
    <p:extLst>
      <p:ext uri="{BB962C8B-B14F-4D97-AF65-F5344CB8AC3E}">
        <p14:creationId xmlns:p14="http://schemas.microsoft.com/office/powerpoint/2010/main" val="214263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arn(inVertical)">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BA4481-A2AA-64DE-0627-23536D297A80}"/>
              </a:ext>
            </a:extLst>
          </p:cNvPr>
          <p:cNvSpPr txBox="1"/>
          <p:nvPr/>
        </p:nvSpPr>
        <p:spPr>
          <a:xfrm>
            <a:off x="707572" y="674914"/>
            <a:ext cx="10210800" cy="5355312"/>
          </a:xfrm>
          <a:prstGeom prst="rect">
            <a:avLst/>
          </a:prstGeom>
          <a:noFill/>
        </p:spPr>
        <p:txBody>
          <a:bodyPr wrap="square" rtlCol="0">
            <a:spAutoFit/>
          </a:bodyPr>
          <a:lstStyle/>
          <a:p>
            <a:r>
              <a:rPr lang="en-IN" dirty="0">
                <a:highlight>
                  <a:srgbClr val="00FFFF"/>
                </a:highlight>
              </a:rPr>
              <a:t>Project Structure</a:t>
            </a:r>
          </a:p>
          <a:p>
            <a:r>
              <a:rPr lang="en-IN" dirty="0"/>
              <a:t>      	</a:t>
            </a:r>
            <a:r>
              <a:rPr lang="en-IN" dirty="0" err="1"/>
              <a:t>Merchant_Product_App</a:t>
            </a:r>
            <a:endParaRPr lang="en-IN" dirty="0"/>
          </a:p>
          <a:p>
            <a:r>
              <a:rPr lang="en-IN" dirty="0"/>
              <a:t>         </a:t>
            </a:r>
            <a:r>
              <a:rPr lang="en-IN" dirty="0" err="1"/>
              <a:t>src</a:t>
            </a:r>
            <a:r>
              <a:rPr lang="en-IN" dirty="0"/>
              <a:t>/main/java</a:t>
            </a:r>
          </a:p>
          <a:p>
            <a:r>
              <a:rPr lang="en-IN" dirty="0"/>
              <a:t>                  |</a:t>
            </a:r>
          </a:p>
          <a:p>
            <a:r>
              <a:rPr lang="en-IN" dirty="0"/>
              <a:t>                  |</a:t>
            </a:r>
          </a:p>
          <a:p>
            <a:r>
              <a:rPr lang="en-IN" dirty="0"/>
              <a:t>                   ------------ </a:t>
            </a:r>
            <a:r>
              <a:rPr lang="en-IN" dirty="0" err="1">
                <a:highlight>
                  <a:srgbClr val="FFFF00"/>
                </a:highlight>
              </a:rPr>
              <a:t>org.jsp.merchantproductapp.controller</a:t>
            </a:r>
            <a:r>
              <a:rPr lang="en-IN" dirty="0"/>
              <a:t>(Package For Controller)</a:t>
            </a:r>
          </a:p>
          <a:p>
            <a:r>
              <a:rPr lang="en-IN" dirty="0"/>
              <a:t>                  |                 |</a:t>
            </a:r>
          </a:p>
          <a:p>
            <a:r>
              <a:rPr lang="en-IN" dirty="0"/>
              <a:t>                  |                   ------------ MerchantController.java</a:t>
            </a:r>
          </a:p>
          <a:p>
            <a:r>
              <a:rPr lang="en-IN" dirty="0"/>
              <a:t>                  |</a:t>
            </a:r>
          </a:p>
          <a:p>
            <a:r>
              <a:rPr lang="en-IN" dirty="0"/>
              <a:t>                  |</a:t>
            </a:r>
          </a:p>
          <a:p>
            <a:r>
              <a:rPr lang="en-IN" dirty="0"/>
              <a:t>                  |</a:t>
            </a:r>
          </a:p>
          <a:p>
            <a:r>
              <a:rPr lang="en-IN" dirty="0"/>
              <a:t>                   ----------- </a:t>
            </a:r>
            <a:r>
              <a:rPr lang="en-IN" dirty="0" err="1">
                <a:highlight>
                  <a:srgbClr val="FFFF00"/>
                </a:highlight>
              </a:rPr>
              <a:t>org.jsp.merchantproductapp.dao</a:t>
            </a:r>
            <a:r>
              <a:rPr lang="en-IN" dirty="0"/>
              <a:t>                                      </a:t>
            </a:r>
            <a:r>
              <a:rPr lang="en-IN" dirty="0" err="1"/>
              <a:t>src</a:t>
            </a:r>
            <a:r>
              <a:rPr lang="en-IN" dirty="0"/>
              <a:t>/main/resources</a:t>
            </a:r>
          </a:p>
          <a:p>
            <a:r>
              <a:rPr lang="en-IN" dirty="0"/>
              <a:t>                  |                  |                                                                                           META-INF(Folder)</a:t>
            </a:r>
          </a:p>
          <a:p>
            <a:r>
              <a:rPr lang="en-IN" dirty="0"/>
              <a:t>                  |                   --------------- MerchantDao.java                                                     ----persistence.xml</a:t>
            </a:r>
          </a:p>
          <a:p>
            <a:r>
              <a:rPr lang="en-IN" dirty="0"/>
              <a:t>                  |</a:t>
            </a:r>
          </a:p>
          <a:p>
            <a:r>
              <a:rPr lang="en-IN" dirty="0"/>
              <a:t>                   ------------</a:t>
            </a:r>
            <a:r>
              <a:rPr lang="en-IN" dirty="0" err="1">
                <a:highlight>
                  <a:srgbClr val="FFFF00"/>
                </a:highlight>
              </a:rPr>
              <a:t>org.jsp.merchantproductapp.dto</a:t>
            </a:r>
            <a:endParaRPr lang="en-IN" dirty="0">
              <a:highlight>
                <a:srgbClr val="FFFF00"/>
              </a:highlight>
            </a:endParaRPr>
          </a:p>
          <a:p>
            <a:r>
              <a:rPr lang="en-IN" dirty="0"/>
              <a:t>                                      |</a:t>
            </a:r>
          </a:p>
          <a:p>
            <a:r>
              <a:rPr lang="en-IN" dirty="0"/>
              <a:t>                                      | --------------- Merchant.java</a:t>
            </a:r>
          </a:p>
          <a:p>
            <a:r>
              <a:rPr lang="en-IN" dirty="0"/>
              <a:t>                                      | --------------- Product.java</a:t>
            </a:r>
          </a:p>
        </p:txBody>
      </p:sp>
    </p:spTree>
    <p:extLst>
      <p:ext uri="{BB962C8B-B14F-4D97-AF65-F5344CB8AC3E}">
        <p14:creationId xmlns:p14="http://schemas.microsoft.com/office/powerpoint/2010/main" val="297370153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E2AABC-7E4F-9D57-4649-10E4A24D03CD}"/>
              </a:ext>
            </a:extLst>
          </p:cNvPr>
          <p:cNvSpPr txBox="1"/>
          <p:nvPr/>
        </p:nvSpPr>
        <p:spPr>
          <a:xfrm>
            <a:off x="664029" y="718456"/>
            <a:ext cx="10896599" cy="5909310"/>
          </a:xfrm>
          <a:prstGeom prst="rect">
            <a:avLst/>
          </a:prstGeom>
          <a:noFill/>
        </p:spPr>
        <p:txBody>
          <a:bodyPr wrap="square">
            <a:spAutoFit/>
          </a:bodyPr>
          <a:lstStyle/>
          <a:p>
            <a:r>
              <a:rPr lang="en-IN" dirty="0"/>
              <a:t>Steps:</a:t>
            </a:r>
          </a:p>
          <a:p>
            <a:r>
              <a:rPr lang="en-IN" dirty="0">
                <a:highlight>
                  <a:srgbClr val="FFFF00"/>
                </a:highlight>
              </a:rPr>
              <a:t>1&gt;Create a Simple Maven Project (Merchant _</a:t>
            </a:r>
            <a:r>
              <a:rPr lang="en-IN" dirty="0" err="1">
                <a:highlight>
                  <a:srgbClr val="FFFF00"/>
                </a:highlight>
              </a:rPr>
              <a:t>Product_App</a:t>
            </a:r>
            <a:r>
              <a:rPr lang="en-IN" dirty="0">
                <a:highlight>
                  <a:srgbClr val="FFFF00"/>
                </a:highlight>
              </a:rPr>
              <a:t>)</a:t>
            </a:r>
          </a:p>
          <a:p>
            <a:r>
              <a:rPr lang="en-IN" dirty="0"/>
              <a:t>         ----Add the dependencies(Hibernate Core-Relocation and </a:t>
            </a:r>
            <a:r>
              <a:rPr lang="en-IN" dirty="0" err="1"/>
              <a:t>Mysql</a:t>
            </a:r>
            <a:r>
              <a:rPr lang="en-IN" dirty="0"/>
              <a:t> Connector.jar)</a:t>
            </a:r>
          </a:p>
          <a:p>
            <a:r>
              <a:rPr lang="en-IN" dirty="0">
                <a:highlight>
                  <a:srgbClr val="FFFF00"/>
                </a:highlight>
              </a:rPr>
              <a:t>2&gt;Create persistence.xm</a:t>
            </a:r>
            <a:r>
              <a:rPr lang="en-IN" dirty="0"/>
              <a:t>l-----in META-INF Folder--</a:t>
            </a:r>
            <a:r>
              <a:rPr lang="en-IN" dirty="0">
                <a:sym typeface="Wingdings" panose="05000000000000000000" pitchFamily="2" charset="2"/>
              </a:rPr>
              <a:t>which has to be created in </a:t>
            </a:r>
            <a:r>
              <a:rPr lang="en-IN" dirty="0" err="1">
                <a:sym typeface="Wingdings" panose="05000000000000000000" pitchFamily="2" charset="2"/>
              </a:rPr>
              <a:t>src</a:t>
            </a:r>
            <a:r>
              <a:rPr lang="en-IN" dirty="0">
                <a:sym typeface="Wingdings" panose="05000000000000000000" pitchFamily="2" charset="2"/>
              </a:rPr>
              <a:t>/main/resources</a:t>
            </a:r>
          </a:p>
          <a:p>
            <a:r>
              <a:rPr lang="en-IN" dirty="0">
                <a:highlight>
                  <a:srgbClr val="FFFF00"/>
                </a:highlight>
                <a:sym typeface="Wingdings" panose="05000000000000000000" pitchFamily="2" charset="2"/>
              </a:rPr>
              <a:t>3&gt;Create 3 Packages</a:t>
            </a:r>
          </a:p>
          <a:p>
            <a:r>
              <a:rPr lang="en-IN" dirty="0">
                <a:sym typeface="Wingdings" panose="05000000000000000000" pitchFamily="2" charset="2"/>
              </a:rPr>
              <a:t>            -----  </a:t>
            </a:r>
            <a:r>
              <a:rPr lang="en-IN" dirty="0" err="1">
                <a:sym typeface="Wingdings" panose="05000000000000000000" pitchFamily="2" charset="2"/>
              </a:rPr>
              <a:t>org.jsp.merchantProductApp.dto</a:t>
            </a:r>
            <a:endParaRPr lang="en-IN" dirty="0">
              <a:sym typeface="Wingdings" panose="05000000000000000000" pitchFamily="2" charset="2"/>
            </a:endParaRPr>
          </a:p>
          <a:p>
            <a:r>
              <a:rPr lang="en-IN" dirty="0">
                <a:sym typeface="Wingdings" panose="05000000000000000000" pitchFamily="2" charset="2"/>
              </a:rPr>
              <a:t>            -----  </a:t>
            </a:r>
            <a:r>
              <a:rPr lang="en-IN" dirty="0" err="1">
                <a:sym typeface="Wingdings" panose="05000000000000000000" pitchFamily="2" charset="2"/>
              </a:rPr>
              <a:t>org.jsp.merchantProductApp.dao</a:t>
            </a:r>
            <a:endParaRPr lang="en-IN" dirty="0">
              <a:sym typeface="Wingdings" panose="05000000000000000000" pitchFamily="2" charset="2"/>
            </a:endParaRPr>
          </a:p>
          <a:p>
            <a:r>
              <a:rPr lang="en-IN" dirty="0">
                <a:sym typeface="Wingdings" panose="05000000000000000000" pitchFamily="2" charset="2"/>
              </a:rPr>
              <a:t>            -----  </a:t>
            </a:r>
            <a:r>
              <a:rPr lang="en-IN" dirty="0" err="1">
                <a:sym typeface="Wingdings" panose="05000000000000000000" pitchFamily="2" charset="2"/>
              </a:rPr>
              <a:t>org.jsp.merchantProductApp.controller</a:t>
            </a:r>
            <a:endParaRPr lang="en-IN" dirty="0">
              <a:sym typeface="Wingdings" panose="05000000000000000000" pitchFamily="2" charset="2"/>
            </a:endParaRPr>
          </a:p>
          <a:p>
            <a:r>
              <a:rPr lang="en-IN" dirty="0">
                <a:highlight>
                  <a:srgbClr val="FFFF00"/>
                </a:highlight>
                <a:sym typeface="Wingdings" panose="05000000000000000000" pitchFamily="2" charset="2"/>
              </a:rPr>
              <a:t>4&gt;Create 2 Entity Classes under </a:t>
            </a:r>
            <a:r>
              <a:rPr lang="en-IN" dirty="0" err="1">
                <a:highlight>
                  <a:srgbClr val="FFFF00"/>
                </a:highlight>
                <a:sym typeface="Wingdings" panose="05000000000000000000" pitchFamily="2" charset="2"/>
              </a:rPr>
              <a:t>dto</a:t>
            </a:r>
            <a:endParaRPr lang="en-IN" dirty="0">
              <a:highlight>
                <a:srgbClr val="FFFF00"/>
              </a:highlight>
              <a:sym typeface="Wingdings" panose="05000000000000000000" pitchFamily="2" charset="2"/>
            </a:endParaRPr>
          </a:p>
          <a:p>
            <a:r>
              <a:rPr lang="en-IN" dirty="0">
                <a:sym typeface="Wingdings" panose="05000000000000000000" pitchFamily="2" charset="2"/>
              </a:rPr>
              <a:t>                   </a:t>
            </a:r>
            <a:r>
              <a:rPr lang="en-IN" dirty="0">
                <a:highlight>
                  <a:srgbClr val="00FFFF"/>
                </a:highlight>
                <a:sym typeface="Wingdings" panose="05000000000000000000" pitchFamily="2" charset="2"/>
              </a:rPr>
              <a:t>1&gt;Merchant.java(</a:t>
            </a:r>
            <a:r>
              <a:rPr lang="en-IN" dirty="0" err="1">
                <a:highlight>
                  <a:srgbClr val="00FFFF"/>
                </a:highlight>
                <a:sym typeface="Wingdings" panose="05000000000000000000" pitchFamily="2" charset="2"/>
              </a:rPr>
              <a:t>id,name,phone,email,gst_number,password</a:t>
            </a:r>
            <a:r>
              <a:rPr lang="en-IN" dirty="0">
                <a:highlight>
                  <a:srgbClr val="00FFFF"/>
                </a:highlight>
                <a:sym typeface="Wingdings" panose="05000000000000000000" pitchFamily="2" charset="2"/>
              </a:rPr>
              <a:t>)</a:t>
            </a:r>
            <a:r>
              <a:rPr lang="en-IN" dirty="0">
                <a:sym typeface="Wingdings" panose="05000000000000000000" pitchFamily="2" charset="2"/>
              </a:rPr>
              <a:t>      </a:t>
            </a:r>
          </a:p>
          <a:p>
            <a:r>
              <a:rPr lang="en-IN" dirty="0">
                <a:sym typeface="Wingdings" panose="05000000000000000000" pitchFamily="2" charset="2"/>
              </a:rPr>
              <a:t>                         Use </a:t>
            </a:r>
            <a:r>
              <a:rPr lang="en-IN" dirty="0" err="1">
                <a:sym typeface="Wingdings" panose="05000000000000000000" pitchFamily="2" charset="2"/>
              </a:rPr>
              <a:t>mappedBy</a:t>
            </a:r>
            <a:r>
              <a:rPr lang="en-IN" dirty="0">
                <a:sym typeface="Wingdings" panose="05000000000000000000" pitchFamily="2" charset="2"/>
              </a:rPr>
              <a:t> here             </a:t>
            </a:r>
          </a:p>
          <a:p>
            <a:r>
              <a:rPr lang="en-IN" dirty="0">
                <a:sym typeface="Wingdings" panose="05000000000000000000" pitchFamily="2" charset="2"/>
              </a:rPr>
              <a:t>                         @OneToMany</a:t>
            </a:r>
          </a:p>
          <a:p>
            <a:r>
              <a:rPr lang="en-IN" dirty="0">
                <a:sym typeface="Wingdings" panose="05000000000000000000" pitchFamily="2" charset="2"/>
              </a:rPr>
              <a:t>                         List&lt;Product&gt; products;</a:t>
            </a:r>
          </a:p>
          <a:p>
            <a:r>
              <a:rPr lang="en-IN" dirty="0">
                <a:sym typeface="Wingdings" panose="05000000000000000000" pitchFamily="2" charset="2"/>
              </a:rPr>
              <a:t>                   </a:t>
            </a:r>
            <a:r>
              <a:rPr lang="en-IN" dirty="0">
                <a:highlight>
                  <a:srgbClr val="00FFFF"/>
                </a:highlight>
                <a:sym typeface="Wingdings" panose="05000000000000000000" pitchFamily="2" charset="2"/>
              </a:rPr>
              <a:t>2&gt;Product.java(</a:t>
            </a:r>
            <a:r>
              <a:rPr lang="en-IN" dirty="0" err="1">
                <a:highlight>
                  <a:srgbClr val="00FFFF"/>
                </a:highlight>
                <a:sym typeface="Wingdings" panose="05000000000000000000" pitchFamily="2" charset="2"/>
              </a:rPr>
              <a:t>id,name,brand,category,description</a:t>
            </a:r>
            <a:r>
              <a:rPr lang="en-IN" dirty="0">
                <a:highlight>
                  <a:srgbClr val="00FFFF"/>
                </a:highlight>
                <a:sym typeface="Wingdings" panose="05000000000000000000" pitchFamily="2" charset="2"/>
              </a:rPr>
              <a:t>)</a:t>
            </a:r>
          </a:p>
          <a:p>
            <a:r>
              <a:rPr lang="en-IN" dirty="0">
                <a:sym typeface="Wingdings" panose="05000000000000000000" pitchFamily="2" charset="2"/>
              </a:rPr>
              <a:t>                          Use </a:t>
            </a:r>
            <a:r>
              <a:rPr lang="en-IN" dirty="0" err="1">
                <a:sym typeface="Wingdings" panose="05000000000000000000" pitchFamily="2" charset="2"/>
              </a:rPr>
              <a:t>JoinColumn</a:t>
            </a:r>
            <a:r>
              <a:rPr lang="en-IN" dirty="0">
                <a:sym typeface="Wingdings" panose="05000000000000000000" pitchFamily="2" charset="2"/>
              </a:rPr>
              <a:t> here</a:t>
            </a:r>
          </a:p>
          <a:p>
            <a:r>
              <a:rPr lang="en-IN" dirty="0">
                <a:sym typeface="Wingdings" panose="05000000000000000000" pitchFamily="2" charset="2"/>
              </a:rPr>
              <a:t>                          @ManyToOne</a:t>
            </a:r>
          </a:p>
          <a:p>
            <a:r>
              <a:rPr lang="en-IN" dirty="0">
                <a:sym typeface="Wingdings" panose="05000000000000000000" pitchFamily="2" charset="2"/>
              </a:rPr>
              <a:t>                          Merchant </a:t>
            </a:r>
            <a:r>
              <a:rPr lang="en-IN" dirty="0" err="1">
                <a:sym typeface="Wingdings" panose="05000000000000000000" pitchFamily="2" charset="2"/>
              </a:rPr>
              <a:t>merchant</a:t>
            </a:r>
            <a:r>
              <a:rPr lang="en-IN" dirty="0">
                <a:sym typeface="Wingdings" panose="05000000000000000000" pitchFamily="2" charset="2"/>
              </a:rPr>
              <a:t>;</a:t>
            </a:r>
          </a:p>
          <a:p>
            <a:endParaRPr lang="en-IN" dirty="0">
              <a:sym typeface="Wingdings" panose="05000000000000000000" pitchFamily="2" charset="2"/>
            </a:endParaRPr>
          </a:p>
          <a:p>
            <a:r>
              <a:rPr lang="en-IN" dirty="0">
                <a:sym typeface="Wingdings" panose="05000000000000000000" pitchFamily="2" charset="2"/>
              </a:rPr>
              <a:t> </a:t>
            </a:r>
            <a:r>
              <a:rPr lang="en-IN" dirty="0">
                <a:highlight>
                  <a:srgbClr val="FFFF00"/>
                </a:highlight>
                <a:sym typeface="Wingdings" panose="05000000000000000000" pitchFamily="2" charset="2"/>
              </a:rPr>
              <a:t>5&gt;Because of this 3 tables will be created so use </a:t>
            </a:r>
          </a:p>
          <a:p>
            <a:r>
              <a:rPr lang="en-IN" dirty="0">
                <a:sym typeface="Wingdings" panose="05000000000000000000" pitchFamily="2" charset="2"/>
              </a:rPr>
              <a:t>                         </a:t>
            </a:r>
            <a:r>
              <a:rPr lang="en-IN" dirty="0" err="1">
                <a:sym typeface="Wingdings" panose="05000000000000000000" pitchFamily="2" charset="2"/>
              </a:rPr>
              <a:t>mappedBy</a:t>
            </a:r>
            <a:r>
              <a:rPr lang="en-IN" dirty="0">
                <a:sym typeface="Wingdings" panose="05000000000000000000" pitchFamily="2" charset="2"/>
              </a:rPr>
              <a:t> and </a:t>
            </a:r>
            <a:r>
              <a:rPr lang="en-IN" dirty="0" err="1">
                <a:sym typeface="Wingdings" panose="05000000000000000000" pitchFamily="2" charset="2"/>
              </a:rPr>
              <a:t>JoinColumn</a:t>
            </a:r>
            <a:endParaRPr lang="en-IN" dirty="0">
              <a:sym typeface="Wingdings" panose="05000000000000000000" pitchFamily="2" charset="2"/>
            </a:endParaRPr>
          </a:p>
          <a:p>
            <a:endParaRPr lang="en-IN" dirty="0"/>
          </a:p>
        </p:txBody>
      </p:sp>
    </p:spTree>
    <p:extLst>
      <p:ext uri="{BB962C8B-B14F-4D97-AF65-F5344CB8AC3E}">
        <p14:creationId xmlns:p14="http://schemas.microsoft.com/office/powerpoint/2010/main" val="106436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arn(inVertic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arn(inVertical)">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barn(inVertical)">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barn(inVertical)">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barn(inVertical)">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barn(inVertical)">
                                      <p:cBhvr>
                                        <p:cTn id="82" dur="500"/>
                                        <p:tgtEl>
                                          <p:spTgt spid="3">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nodeType="click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Effect transition="in" filter="barn(inVertical)">
                                      <p:cBhvr>
                                        <p:cTn id="87" dur="500"/>
                                        <p:tgtEl>
                                          <p:spTgt spid="3">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nodeType="clickEffect">
                                  <p:stCondLst>
                                    <p:cond delay="0"/>
                                  </p:stCondLst>
                                  <p:childTnLst>
                                    <p:set>
                                      <p:cBhvr>
                                        <p:cTn id="91" dur="1" fill="hold">
                                          <p:stCondLst>
                                            <p:cond delay="0"/>
                                          </p:stCondLst>
                                        </p:cTn>
                                        <p:tgtEl>
                                          <p:spTgt spid="3">
                                            <p:txEl>
                                              <p:pRg st="18" end="18"/>
                                            </p:txEl>
                                          </p:spTgt>
                                        </p:tgtEl>
                                        <p:attrNameLst>
                                          <p:attrName>style.visibility</p:attrName>
                                        </p:attrNameLst>
                                      </p:cBhvr>
                                      <p:to>
                                        <p:strVal val="visible"/>
                                      </p:to>
                                    </p:set>
                                    <p:animEffect transition="in" filter="barn(inVertical)">
                                      <p:cBhvr>
                                        <p:cTn id="92" dur="500"/>
                                        <p:tgtEl>
                                          <p:spTgt spid="3">
                                            <p:txEl>
                                              <p:pRg st="18" end="18"/>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6" presetClass="entr" presetSubtype="21" fill="hold" nodeType="clickEffect">
                                  <p:stCondLst>
                                    <p:cond delay="0"/>
                                  </p:stCondLst>
                                  <p:childTnLst>
                                    <p:set>
                                      <p:cBhvr>
                                        <p:cTn id="96" dur="1" fill="hold">
                                          <p:stCondLst>
                                            <p:cond delay="0"/>
                                          </p:stCondLst>
                                        </p:cTn>
                                        <p:tgtEl>
                                          <p:spTgt spid="3">
                                            <p:txEl>
                                              <p:pRg st="19" end="19"/>
                                            </p:txEl>
                                          </p:spTgt>
                                        </p:tgtEl>
                                        <p:attrNameLst>
                                          <p:attrName>style.visibility</p:attrName>
                                        </p:attrNameLst>
                                      </p:cBhvr>
                                      <p:to>
                                        <p:strVal val="visible"/>
                                      </p:to>
                                    </p:set>
                                    <p:animEffect transition="in" filter="barn(inVertical)">
                                      <p:cBhvr>
                                        <p:cTn id="97" dur="5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DDF6B6-58CA-781C-3A56-83F7F5B2EA1B}"/>
              </a:ext>
            </a:extLst>
          </p:cNvPr>
          <p:cNvSpPr txBox="1"/>
          <p:nvPr/>
        </p:nvSpPr>
        <p:spPr>
          <a:xfrm>
            <a:off x="647700" y="805542"/>
            <a:ext cx="10896600" cy="6186309"/>
          </a:xfrm>
          <a:prstGeom prst="rect">
            <a:avLst/>
          </a:prstGeom>
          <a:noFill/>
        </p:spPr>
        <p:txBody>
          <a:bodyPr wrap="square">
            <a:spAutoFit/>
          </a:bodyPr>
          <a:lstStyle/>
          <a:p>
            <a:endParaRPr lang="en-IN" dirty="0">
              <a:sym typeface="Wingdings" panose="05000000000000000000" pitchFamily="2" charset="2"/>
            </a:endParaRPr>
          </a:p>
          <a:p>
            <a:r>
              <a:rPr lang="en-IN" dirty="0">
                <a:sym typeface="Wingdings" panose="05000000000000000000" pitchFamily="2" charset="2"/>
              </a:rPr>
              <a:t>Create a DAO Class</a:t>
            </a:r>
          </a:p>
          <a:p>
            <a:r>
              <a:rPr lang="en-IN" dirty="0">
                <a:sym typeface="Wingdings" panose="05000000000000000000" pitchFamily="2" charset="2"/>
              </a:rPr>
              <a:t>                 </a:t>
            </a:r>
            <a:r>
              <a:rPr lang="en-IN" dirty="0" err="1">
                <a:sym typeface="Wingdings" panose="05000000000000000000" pitchFamily="2" charset="2"/>
              </a:rPr>
              <a:t>MerchantDao</a:t>
            </a:r>
            <a:endParaRPr lang="en-IN" dirty="0">
              <a:sym typeface="Wingdings" panose="05000000000000000000" pitchFamily="2" charset="2"/>
            </a:endParaRPr>
          </a:p>
          <a:p>
            <a:r>
              <a:rPr lang="en-IN" dirty="0">
                <a:sym typeface="Wingdings" panose="05000000000000000000" pitchFamily="2" charset="2"/>
              </a:rPr>
              <a:t>     Write EMF and EM in class block --instead of writing it in each methods </a:t>
            </a:r>
          </a:p>
          <a:p>
            <a:r>
              <a:rPr lang="en-IN" dirty="0">
                <a:sym typeface="Wingdings" panose="05000000000000000000" pitchFamily="2" charset="2"/>
              </a:rPr>
              <a:t>      Don’t write ET in Class block</a:t>
            </a:r>
          </a:p>
          <a:p>
            <a:endParaRPr lang="en-IN" dirty="0">
              <a:sym typeface="Wingdings" panose="05000000000000000000" pitchFamily="2" charset="2"/>
            </a:endParaRPr>
          </a:p>
          <a:p>
            <a:r>
              <a:rPr lang="en-IN" dirty="0">
                <a:sym typeface="Wingdings" panose="05000000000000000000" pitchFamily="2" charset="2"/>
              </a:rPr>
              <a:t>                write </a:t>
            </a:r>
            <a:r>
              <a:rPr lang="en-IN" dirty="0" err="1">
                <a:sym typeface="Wingdings" panose="05000000000000000000" pitchFamily="2" charset="2"/>
              </a:rPr>
              <a:t>saveMerchant</a:t>
            </a:r>
            <a:r>
              <a:rPr lang="en-IN" dirty="0">
                <a:sym typeface="Wingdings" panose="05000000000000000000" pitchFamily="2" charset="2"/>
              </a:rPr>
              <a:t>( )---return type is Merchant-Because ,we need to print the id of Merchant once after saving it.</a:t>
            </a:r>
          </a:p>
          <a:p>
            <a:endParaRPr lang="en-IN" dirty="0">
              <a:sym typeface="Wingdings" panose="05000000000000000000" pitchFamily="2" charset="2"/>
            </a:endParaRPr>
          </a:p>
          <a:p>
            <a:r>
              <a:rPr lang="en-IN" dirty="0">
                <a:sym typeface="Wingdings" panose="05000000000000000000" pitchFamily="2" charset="2"/>
              </a:rPr>
              <a:t>              In </a:t>
            </a:r>
            <a:r>
              <a:rPr lang="en-IN" dirty="0" err="1">
                <a:sym typeface="Wingdings" panose="05000000000000000000" pitchFamily="2" charset="2"/>
              </a:rPr>
              <a:t>updateMerchant</a:t>
            </a:r>
            <a:r>
              <a:rPr lang="en-IN" dirty="0">
                <a:sym typeface="Wingdings" panose="05000000000000000000" pitchFamily="2" charset="2"/>
              </a:rPr>
              <a:t>( )---Fetch it from DB---And update it.</a:t>
            </a:r>
          </a:p>
          <a:p>
            <a:r>
              <a:rPr lang="en-IN" dirty="0">
                <a:sym typeface="Wingdings" panose="05000000000000000000" pitchFamily="2" charset="2"/>
              </a:rPr>
              <a:t>              If the record is not present it will return null</a:t>
            </a:r>
          </a:p>
          <a:p>
            <a:r>
              <a:rPr lang="en-IN" dirty="0">
                <a:sym typeface="Wingdings" panose="05000000000000000000" pitchFamily="2" charset="2"/>
              </a:rPr>
              <a:t>             </a:t>
            </a:r>
            <a:r>
              <a:rPr lang="en-IN" dirty="0" err="1">
                <a:sym typeface="Wingdings" panose="05000000000000000000" pitchFamily="2" charset="2"/>
              </a:rPr>
              <a:t>findMerchantById</a:t>
            </a:r>
            <a:r>
              <a:rPr lang="en-IN" dirty="0">
                <a:sym typeface="Wingdings" panose="05000000000000000000" pitchFamily="2" charset="2"/>
              </a:rPr>
              <a:t>( )---</a:t>
            </a:r>
            <a:r>
              <a:rPr lang="en-IN" dirty="0" err="1">
                <a:sym typeface="Wingdings" panose="05000000000000000000" pitchFamily="2" charset="2"/>
              </a:rPr>
              <a:t>Wri</a:t>
            </a:r>
            <a:endParaRPr lang="en-IN" dirty="0">
              <a:sym typeface="Wingdings" panose="05000000000000000000" pitchFamily="2" charset="2"/>
            </a:endParaRPr>
          </a:p>
          <a:p>
            <a:endParaRPr lang="en-IN" dirty="0">
              <a:highlight>
                <a:srgbClr val="FFFF00"/>
              </a:highlight>
              <a:sym typeface="Wingdings" panose="05000000000000000000" pitchFamily="2" charset="2"/>
            </a:endParaRPr>
          </a:p>
          <a:p>
            <a:endParaRPr lang="en-IN" dirty="0">
              <a:highlight>
                <a:srgbClr val="FFFF00"/>
              </a:highlight>
              <a:sym typeface="Wingdings" panose="05000000000000000000" pitchFamily="2" charset="2"/>
            </a:endParaRPr>
          </a:p>
          <a:p>
            <a:r>
              <a:rPr lang="en-IN" dirty="0">
                <a:highlight>
                  <a:srgbClr val="FFFF00"/>
                </a:highlight>
                <a:sym typeface="Wingdings" panose="05000000000000000000" pitchFamily="2" charset="2"/>
              </a:rPr>
              <a:t>In Controller Package</a:t>
            </a:r>
          </a:p>
          <a:p>
            <a:r>
              <a:rPr lang="en-IN" dirty="0">
                <a:sym typeface="Wingdings" panose="05000000000000000000" pitchFamily="2" charset="2"/>
              </a:rPr>
              <a:t>     -MerchantController.java</a:t>
            </a:r>
          </a:p>
          <a:p>
            <a:r>
              <a:rPr lang="en-IN" dirty="0">
                <a:sym typeface="Wingdings" panose="05000000000000000000" pitchFamily="2" charset="2"/>
              </a:rPr>
              <a:t>            main()</a:t>
            </a:r>
          </a:p>
          <a:p>
            <a:r>
              <a:rPr lang="en-IN" dirty="0">
                <a:sym typeface="Wingdings" panose="05000000000000000000" pitchFamily="2" charset="2"/>
              </a:rPr>
              <a:t>                First Write all the 10 SOP Statements</a:t>
            </a:r>
          </a:p>
          <a:p>
            <a:r>
              <a:rPr lang="en-IN" dirty="0">
                <a:sym typeface="Wingdings" panose="05000000000000000000" pitchFamily="2" charset="2"/>
              </a:rPr>
              <a:t>                Declare Scanner class outside the main method by making it Static</a:t>
            </a:r>
          </a:p>
          <a:p>
            <a:endParaRPr lang="en-IN" dirty="0">
              <a:sym typeface="Wingdings" panose="05000000000000000000" pitchFamily="2" charset="2"/>
            </a:endParaRPr>
          </a:p>
          <a:p>
            <a:endParaRPr lang="en-IN" dirty="0">
              <a:sym typeface="Wingdings" panose="05000000000000000000" pitchFamily="2" charset="2"/>
            </a:endParaRPr>
          </a:p>
          <a:p>
            <a:r>
              <a:rPr lang="en-IN" dirty="0">
                <a:sym typeface="Wingdings" panose="05000000000000000000" pitchFamily="2" charset="2"/>
              </a:rPr>
              <a:t> </a:t>
            </a:r>
          </a:p>
        </p:txBody>
      </p:sp>
    </p:spTree>
    <p:extLst>
      <p:ext uri="{BB962C8B-B14F-4D97-AF65-F5344CB8AC3E}">
        <p14:creationId xmlns:p14="http://schemas.microsoft.com/office/powerpoint/2010/main" val="208946763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D847BE-664F-6520-F3CA-21004AE4B30F}"/>
              </a:ext>
            </a:extLst>
          </p:cNvPr>
          <p:cNvSpPr txBox="1"/>
          <p:nvPr/>
        </p:nvSpPr>
        <p:spPr>
          <a:xfrm>
            <a:off x="609599" y="642257"/>
            <a:ext cx="10726757" cy="7294305"/>
          </a:xfrm>
          <a:prstGeom prst="rect">
            <a:avLst/>
          </a:prstGeom>
          <a:noFill/>
        </p:spPr>
        <p:txBody>
          <a:bodyPr wrap="square">
            <a:spAutoFit/>
          </a:bodyPr>
          <a:lstStyle/>
          <a:p>
            <a:r>
              <a:rPr lang="en-IN" dirty="0">
                <a:sym typeface="Wingdings" panose="05000000000000000000" pitchFamily="2" charset="2"/>
              </a:rPr>
              <a:t> Switch and Case Statement inside main method---Just below the SOP</a:t>
            </a:r>
          </a:p>
          <a:p>
            <a:r>
              <a:rPr lang="en-IN" dirty="0">
                <a:sym typeface="Wingdings" panose="05000000000000000000" pitchFamily="2" charset="2"/>
              </a:rPr>
              <a:t>Case 1:saveMerchant()-----Case1 calls </a:t>
            </a:r>
            <a:r>
              <a:rPr lang="en-IN" dirty="0" err="1">
                <a:sym typeface="Wingdings" panose="05000000000000000000" pitchFamily="2" charset="2"/>
              </a:rPr>
              <a:t>saveMerchant</a:t>
            </a:r>
            <a:r>
              <a:rPr lang="en-IN" dirty="0">
                <a:sym typeface="Wingdings" panose="05000000000000000000" pitchFamily="2" charset="2"/>
              </a:rPr>
              <a:t>()</a:t>
            </a:r>
          </a:p>
          <a:p>
            <a:r>
              <a:rPr lang="en-IN" dirty="0">
                <a:sym typeface="Wingdings" panose="05000000000000000000" pitchFamily="2" charset="2"/>
              </a:rPr>
              <a:t>          Now it will ask you to create one static method create it--Write the logic inside it</a:t>
            </a:r>
          </a:p>
          <a:p>
            <a:r>
              <a:rPr lang="en-IN" dirty="0">
                <a:sym typeface="Wingdings" panose="05000000000000000000" pitchFamily="2" charset="2"/>
              </a:rPr>
              <a:t>           Inside this method you need to ask the user to enter the Merchant info ---Since it is in Controller class</a:t>
            </a:r>
          </a:p>
          <a:p>
            <a:r>
              <a:rPr lang="en-IN" dirty="0">
                <a:sym typeface="Wingdings" panose="05000000000000000000" pitchFamily="2" charset="2"/>
              </a:rPr>
              <a:t>          Like Below</a:t>
            </a:r>
          </a:p>
          <a:p>
            <a:r>
              <a:rPr lang="en-IN" dirty="0">
                <a:sym typeface="Wingdings" panose="05000000000000000000" pitchFamily="2" charset="2"/>
              </a:rPr>
              <a:t>                 Merchant m=new Merchant();</a:t>
            </a:r>
          </a:p>
          <a:p>
            <a:r>
              <a:rPr lang="en-IN" dirty="0">
                <a:sym typeface="Wingdings" panose="05000000000000000000" pitchFamily="2" charset="2"/>
              </a:rPr>
              <a:t>                 </a:t>
            </a:r>
            <a:r>
              <a:rPr lang="en-IN" dirty="0" err="1">
                <a:sym typeface="Wingdings" panose="05000000000000000000" pitchFamily="2" charset="2"/>
              </a:rPr>
              <a:t>m.setName</a:t>
            </a:r>
            <a:r>
              <a:rPr lang="en-IN" dirty="0">
                <a:sym typeface="Wingdings" panose="05000000000000000000" pitchFamily="2" charset="2"/>
              </a:rPr>
              <a:t>(</a:t>
            </a:r>
            <a:r>
              <a:rPr lang="en-IN" dirty="0" err="1">
                <a:sym typeface="Wingdings" panose="05000000000000000000" pitchFamily="2" charset="2"/>
              </a:rPr>
              <a:t>sc.next</a:t>
            </a:r>
            <a:r>
              <a:rPr lang="en-IN" dirty="0">
                <a:sym typeface="Wingdings" panose="05000000000000000000" pitchFamily="2" charset="2"/>
              </a:rPr>
              <a:t>());</a:t>
            </a:r>
          </a:p>
          <a:p>
            <a:r>
              <a:rPr lang="en-IN" dirty="0">
                <a:sym typeface="Wingdings" panose="05000000000000000000" pitchFamily="2" charset="2"/>
              </a:rPr>
              <a:t> </a:t>
            </a:r>
          </a:p>
          <a:p>
            <a:r>
              <a:rPr lang="en-IN" dirty="0">
                <a:sym typeface="Wingdings" panose="05000000000000000000" pitchFamily="2" charset="2"/>
              </a:rPr>
              <a:t>Now we need to pass this Merchant object to the </a:t>
            </a:r>
            <a:r>
              <a:rPr lang="en-IN" dirty="0" err="1">
                <a:sym typeface="Wingdings" panose="05000000000000000000" pitchFamily="2" charset="2"/>
              </a:rPr>
              <a:t>saveMerchant</a:t>
            </a:r>
            <a:r>
              <a:rPr lang="en-IN" dirty="0">
                <a:sym typeface="Wingdings" panose="05000000000000000000" pitchFamily="2" charset="2"/>
              </a:rPr>
              <a:t>(Merchant m)method which is there in </a:t>
            </a:r>
            <a:r>
              <a:rPr lang="en-IN" dirty="0" err="1">
                <a:sym typeface="Wingdings" panose="05000000000000000000" pitchFamily="2" charset="2"/>
              </a:rPr>
              <a:t>MerchantDao</a:t>
            </a:r>
            <a:r>
              <a:rPr lang="en-IN" dirty="0">
                <a:sym typeface="Wingdings" panose="05000000000000000000" pitchFamily="2" charset="2"/>
              </a:rPr>
              <a:t> class</a:t>
            </a:r>
          </a:p>
          <a:p>
            <a:r>
              <a:rPr lang="en-IN" dirty="0">
                <a:sym typeface="Wingdings" panose="05000000000000000000" pitchFamily="2" charset="2"/>
              </a:rPr>
              <a:t>But before that We need to create </a:t>
            </a:r>
            <a:r>
              <a:rPr lang="en-IN" dirty="0" err="1">
                <a:sym typeface="Wingdings" panose="05000000000000000000" pitchFamily="2" charset="2"/>
              </a:rPr>
              <a:t>MerchantDao</a:t>
            </a:r>
            <a:r>
              <a:rPr lang="en-IN" dirty="0">
                <a:sym typeface="Wingdings" panose="05000000000000000000" pitchFamily="2" charset="2"/>
              </a:rPr>
              <a:t> Class </a:t>
            </a:r>
          </a:p>
          <a:p>
            <a:endParaRPr lang="en-IN" dirty="0">
              <a:sym typeface="Wingdings" panose="05000000000000000000" pitchFamily="2" charset="2"/>
            </a:endParaRPr>
          </a:p>
          <a:p>
            <a:endParaRPr lang="en-IN" dirty="0">
              <a:sym typeface="Wingdings" panose="05000000000000000000" pitchFamily="2" charset="2"/>
            </a:endParaRPr>
          </a:p>
          <a:p>
            <a:r>
              <a:rPr lang="en-IN" dirty="0">
                <a:sym typeface="Wingdings" panose="05000000000000000000" pitchFamily="2" charset="2"/>
              </a:rPr>
              <a:t>Now create </a:t>
            </a:r>
            <a:r>
              <a:rPr lang="en-IN" dirty="0" err="1">
                <a:sym typeface="Wingdings" panose="05000000000000000000" pitchFamily="2" charset="2"/>
              </a:rPr>
              <a:t>MerchantDao</a:t>
            </a:r>
            <a:r>
              <a:rPr lang="en-IN" dirty="0">
                <a:sym typeface="Wingdings" panose="05000000000000000000" pitchFamily="2" charset="2"/>
              </a:rPr>
              <a:t> </a:t>
            </a:r>
            <a:r>
              <a:rPr lang="en-IN" dirty="0" err="1">
                <a:sym typeface="Wingdings" panose="05000000000000000000" pitchFamily="2" charset="2"/>
              </a:rPr>
              <a:t>clas</a:t>
            </a:r>
            <a:r>
              <a:rPr lang="en-IN" dirty="0">
                <a:sym typeface="Wingdings" panose="05000000000000000000" pitchFamily="2" charset="2"/>
              </a:rPr>
              <a:t>------</a:t>
            </a:r>
            <a:r>
              <a:rPr lang="en-IN" dirty="0" err="1">
                <a:sym typeface="Wingdings" panose="05000000000000000000" pitchFamily="2" charset="2"/>
              </a:rPr>
              <a:t>goback</a:t>
            </a:r>
            <a:r>
              <a:rPr lang="en-IN" dirty="0">
                <a:sym typeface="Wingdings" panose="05000000000000000000" pitchFamily="2" charset="2"/>
              </a:rPr>
              <a:t> to </a:t>
            </a:r>
            <a:r>
              <a:rPr lang="en-IN" dirty="0" err="1">
                <a:sym typeface="Wingdings" panose="05000000000000000000" pitchFamily="2" charset="2"/>
              </a:rPr>
              <a:t>MerchantController</a:t>
            </a:r>
            <a:r>
              <a:rPr lang="en-IN" dirty="0">
                <a:sym typeface="Wingdings" panose="05000000000000000000" pitchFamily="2" charset="2"/>
              </a:rPr>
              <a:t> class </a:t>
            </a:r>
          </a:p>
          <a:p>
            <a:r>
              <a:rPr lang="en-IN" dirty="0">
                <a:sym typeface="Wingdings" panose="05000000000000000000" pitchFamily="2" charset="2"/>
              </a:rPr>
              <a:t>Create an object of </a:t>
            </a:r>
            <a:r>
              <a:rPr lang="en-IN" dirty="0" err="1">
                <a:sym typeface="Wingdings" panose="05000000000000000000" pitchFamily="2" charset="2"/>
              </a:rPr>
              <a:t>MerchantDao</a:t>
            </a:r>
            <a:r>
              <a:rPr lang="en-IN" dirty="0">
                <a:sym typeface="Wingdings" panose="05000000000000000000" pitchFamily="2" charset="2"/>
              </a:rPr>
              <a:t> in Merchant Controller class----Write it in class level by making it static</a:t>
            </a:r>
          </a:p>
          <a:p>
            <a:r>
              <a:rPr lang="en-IN" dirty="0">
                <a:sym typeface="Wingdings" panose="05000000000000000000" pitchFamily="2" charset="2"/>
              </a:rPr>
              <a:t>Since we need to use it in static method </a:t>
            </a:r>
            <a:r>
              <a:rPr lang="en-IN" dirty="0" err="1">
                <a:sym typeface="Wingdings" panose="05000000000000000000" pitchFamily="2" charset="2"/>
              </a:rPr>
              <a:t>ie</a:t>
            </a:r>
            <a:r>
              <a:rPr lang="en-IN" dirty="0">
                <a:sym typeface="Wingdings" panose="05000000000000000000" pitchFamily="2" charset="2"/>
              </a:rPr>
              <a:t>----</a:t>
            </a:r>
            <a:r>
              <a:rPr lang="en-IN" dirty="0" err="1">
                <a:sym typeface="Wingdings" panose="05000000000000000000" pitchFamily="2" charset="2"/>
              </a:rPr>
              <a:t>saveMerchant</a:t>
            </a:r>
            <a:r>
              <a:rPr lang="en-IN" dirty="0">
                <a:sym typeface="Wingdings" panose="05000000000000000000" pitchFamily="2" charset="2"/>
              </a:rPr>
              <a:t>() within Merchant Controller.</a:t>
            </a:r>
          </a:p>
          <a:p>
            <a:r>
              <a:rPr lang="en-IN" dirty="0">
                <a:sym typeface="Wingdings" panose="05000000000000000000" pitchFamily="2" charset="2"/>
              </a:rPr>
              <a:t>  </a:t>
            </a:r>
          </a:p>
          <a:p>
            <a:r>
              <a:rPr lang="en-IN" dirty="0">
                <a:sym typeface="Wingdings" panose="05000000000000000000" pitchFamily="2" charset="2"/>
              </a:rPr>
              <a:t>Now inside </a:t>
            </a:r>
            <a:r>
              <a:rPr lang="en-IN" dirty="0" err="1">
                <a:sym typeface="Wingdings" panose="05000000000000000000" pitchFamily="2" charset="2"/>
              </a:rPr>
              <a:t>saveMerchant</a:t>
            </a:r>
            <a:r>
              <a:rPr lang="en-IN" dirty="0">
                <a:sym typeface="Wingdings" panose="05000000000000000000" pitchFamily="2" charset="2"/>
              </a:rPr>
              <a:t>() -----within Merchant Controller class--</a:t>
            </a:r>
          </a:p>
          <a:p>
            <a:r>
              <a:rPr lang="en-IN" dirty="0">
                <a:sym typeface="Wingdings" panose="05000000000000000000" pitchFamily="2" charset="2"/>
              </a:rPr>
              <a:t> and write           </a:t>
            </a:r>
          </a:p>
          <a:p>
            <a:r>
              <a:rPr lang="en-IN" dirty="0">
                <a:sym typeface="Wingdings" panose="05000000000000000000" pitchFamily="2" charset="2"/>
              </a:rPr>
              <a:t> </a:t>
            </a:r>
            <a:r>
              <a:rPr lang="en-IN" sz="1800" i="1" dirty="0" err="1">
                <a:solidFill>
                  <a:srgbClr val="0000C0"/>
                </a:solidFill>
                <a:latin typeface="Consolas" panose="020B0609020204030204" pitchFamily="49" charset="0"/>
              </a:rPr>
              <a:t>mdao</a:t>
            </a:r>
            <a:r>
              <a:rPr lang="en-IN" sz="1800" i="1" dirty="0" err="1">
                <a:solidFill>
                  <a:srgbClr val="000000"/>
                </a:solidFill>
                <a:latin typeface="Consolas" panose="020B0609020204030204" pitchFamily="49" charset="0"/>
              </a:rPr>
              <a:t>.saveMerchant</a:t>
            </a:r>
            <a:r>
              <a:rPr lang="en-IN" sz="1800" i="1" dirty="0">
                <a:solidFill>
                  <a:srgbClr val="000000"/>
                </a:solidFill>
                <a:latin typeface="Consolas" panose="020B0609020204030204" pitchFamily="49" charset="0"/>
              </a:rPr>
              <a:t>(</a:t>
            </a:r>
            <a:r>
              <a:rPr lang="en-IN" sz="1800" i="1" dirty="0">
                <a:solidFill>
                  <a:srgbClr val="6A3E3E"/>
                </a:solidFill>
                <a:latin typeface="Consolas" panose="020B0609020204030204" pitchFamily="49" charset="0"/>
              </a:rPr>
              <a:t>m</a:t>
            </a:r>
            <a:r>
              <a:rPr lang="en-IN" sz="1800" i="1" dirty="0">
                <a:solidFill>
                  <a:srgbClr val="000000"/>
                </a:solidFill>
                <a:latin typeface="Consolas" panose="020B0609020204030204" pitchFamily="49" charset="0"/>
              </a:rPr>
              <a:t>);//</a:t>
            </a:r>
            <a:r>
              <a:rPr lang="en-IN" sz="1800" i="1" dirty="0" err="1">
                <a:solidFill>
                  <a:srgbClr val="000000"/>
                </a:solidFill>
                <a:latin typeface="Consolas" panose="020B0609020204030204" pitchFamily="49" charset="0"/>
              </a:rPr>
              <a:t>MerchantDao</a:t>
            </a:r>
            <a:r>
              <a:rPr lang="en-IN" sz="1800" i="1" dirty="0">
                <a:solidFill>
                  <a:srgbClr val="000000"/>
                </a:solidFill>
                <a:latin typeface="Consolas" panose="020B0609020204030204" pitchFamily="49" charset="0"/>
              </a:rPr>
              <a:t> is declared outside the main method as static</a:t>
            </a:r>
            <a:endParaRPr lang="en-IN" dirty="0"/>
          </a:p>
          <a:p>
            <a:endParaRPr lang="en-IN" dirty="0">
              <a:sym typeface="Wingdings" panose="05000000000000000000" pitchFamily="2" charset="2"/>
            </a:endParaRPr>
          </a:p>
          <a:p>
            <a:r>
              <a:rPr lang="en-IN" dirty="0">
                <a:sym typeface="Wingdings" panose="05000000000000000000" pitchFamily="2" charset="2"/>
              </a:rPr>
              <a:t>---</a:t>
            </a:r>
          </a:p>
          <a:p>
            <a:endParaRPr lang="en-IN" dirty="0">
              <a:sym typeface="Wingdings" panose="05000000000000000000" pitchFamily="2" charset="2"/>
            </a:endParaRPr>
          </a:p>
          <a:p>
            <a:r>
              <a:rPr lang="en-IN" dirty="0">
                <a:sym typeface="Wingdings" panose="05000000000000000000" pitchFamily="2" charset="2"/>
              </a:rPr>
              <a:t> </a:t>
            </a:r>
          </a:p>
          <a:p>
            <a:endParaRPr lang="en-IN" dirty="0"/>
          </a:p>
        </p:txBody>
      </p:sp>
    </p:spTree>
    <p:extLst>
      <p:ext uri="{BB962C8B-B14F-4D97-AF65-F5344CB8AC3E}">
        <p14:creationId xmlns:p14="http://schemas.microsoft.com/office/powerpoint/2010/main" val="6167947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C7BAB1-ECA5-A34E-6DC4-B8735F83F363}"/>
              </a:ext>
            </a:extLst>
          </p:cNvPr>
          <p:cNvSpPr txBox="1"/>
          <p:nvPr/>
        </p:nvSpPr>
        <p:spPr>
          <a:xfrm>
            <a:off x="658761" y="648929"/>
            <a:ext cx="11021962" cy="7228133"/>
          </a:xfrm>
          <a:prstGeom prst="rect">
            <a:avLst/>
          </a:prstGeom>
          <a:noFill/>
        </p:spPr>
        <p:txBody>
          <a:bodyPr wrap="square">
            <a:spAutoFit/>
          </a:bodyPr>
          <a:lstStyle/>
          <a:p>
            <a:r>
              <a:rPr lang="en-IN" sz="1800" i="1" dirty="0">
                <a:latin typeface="Consolas" panose="020B0609020204030204" pitchFamily="49" charset="0"/>
              </a:rPr>
              <a:t>Now the below line will force you to create a method in </a:t>
            </a:r>
            <a:r>
              <a:rPr lang="en-IN" sz="1800" i="1" dirty="0" err="1">
                <a:latin typeface="Consolas" panose="020B0609020204030204" pitchFamily="49" charset="0"/>
              </a:rPr>
              <a:t>MerchantDAO</a:t>
            </a:r>
            <a:endParaRPr lang="en-IN" sz="1800" i="1" dirty="0">
              <a:latin typeface="Consolas" panose="020B0609020204030204" pitchFamily="49" charset="0"/>
            </a:endParaRPr>
          </a:p>
          <a:p>
            <a:r>
              <a:rPr lang="en-IN" sz="1800" i="1" dirty="0" err="1">
                <a:solidFill>
                  <a:srgbClr val="0000C0"/>
                </a:solidFill>
                <a:latin typeface="Consolas" panose="020B0609020204030204" pitchFamily="49" charset="0"/>
              </a:rPr>
              <a:t>mdao</a:t>
            </a:r>
            <a:r>
              <a:rPr lang="en-IN" sz="1800" i="1" dirty="0" err="1">
                <a:solidFill>
                  <a:srgbClr val="000000"/>
                </a:solidFill>
                <a:latin typeface="Consolas" panose="020B0609020204030204" pitchFamily="49" charset="0"/>
              </a:rPr>
              <a:t>.saveMerchant</a:t>
            </a:r>
            <a:r>
              <a:rPr lang="en-IN" sz="1800" i="1" dirty="0">
                <a:solidFill>
                  <a:srgbClr val="000000"/>
                </a:solidFill>
                <a:latin typeface="Consolas" panose="020B0609020204030204" pitchFamily="49" charset="0"/>
              </a:rPr>
              <a:t>(</a:t>
            </a:r>
            <a:r>
              <a:rPr lang="en-IN" sz="1800" i="1" dirty="0">
                <a:solidFill>
                  <a:srgbClr val="6A3E3E"/>
                </a:solidFill>
                <a:latin typeface="Consolas" panose="020B0609020204030204" pitchFamily="49" charset="0"/>
              </a:rPr>
              <a:t>m</a:t>
            </a:r>
            <a:r>
              <a:rPr lang="en-IN" sz="1800" i="1" dirty="0">
                <a:solidFill>
                  <a:srgbClr val="000000"/>
                </a:solidFill>
                <a:latin typeface="Consolas" panose="020B0609020204030204" pitchFamily="49" charset="0"/>
              </a:rPr>
              <a:t>);</a:t>
            </a:r>
          </a:p>
          <a:p>
            <a:endParaRPr lang="en-IN" i="1" dirty="0">
              <a:solidFill>
                <a:srgbClr val="000000"/>
              </a:solidFill>
              <a:latin typeface="Consolas" panose="020B0609020204030204" pitchFamily="49" charset="0"/>
            </a:endParaRPr>
          </a:p>
          <a:p>
            <a:r>
              <a:rPr lang="en-IN" i="1" dirty="0">
                <a:solidFill>
                  <a:srgbClr val="000000"/>
                </a:solidFill>
                <a:latin typeface="Consolas" panose="020B0609020204030204" pitchFamily="49" charset="0"/>
              </a:rPr>
              <a:t>Now </a:t>
            </a:r>
            <a:r>
              <a:rPr lang="en-IN" i="1" dirty="0" err="1">
                <a:solidFill>
                  <a:srgbClr val="000000"/>
                </a:solidFill>
                <a:latin typeface="Consolas" panose="020B0609020204030204" pitchFamily="49" charset="0"/>
              </a:rPr>
              <a:t>saveMerchant</a:t>
            </a:r>
            <a:r>
              <a:rPr lang="en-IN" i="1" dirty="0">
                <a:solidFill>
                  <a:srgbClr val="000000"/>
                </a:solidFill>
                <a:latin typeface="Consolas" panose="020B0609020204030204" pitchFamily="49" charset="0"/>
              </a:rPr>
              <a:t>() is going to create in </a:t>
            </a:r>
            <a:r>
              <a:rPr lang="en-IN" i="1" dirty="0" err="1">
                <a:solidFill>
                  <a:srgbClr val="000000"/>
                </a:solidFill>
                <a:latin typeface="Consolas" panose="020B0609020204030204" pitchFamily="49" charset="0"/>
              </a:rPr>
              <a:t>MerchantDao</a:t>
            </a:r>
            <a:r>
              <a:rPr lang="en-IN" i="1" dirty="0">
                <a:solidFill>
                  <a:srgbClr val="000000"/>
                </a:solidFill>
                <a:latin typeface="Consolas" panose="020B0609020204030204" pitchFamily="49" charset="0"/>
              </a:rPr>
              <a:t> </a:t>
            </a:r>
          </a:p>
          <a:p>
            <a:r>
              <a:rPr lang="en-IN" i="1" dirty="0">
                <a:solidFill>
                  <a:srgbClr val="000000"/>
                </a:solidFill>
                <a:latin typeface="Consolas" panose="020B0609020204030204" pitchFamily="49" charset="0"/>
              </a:rPr>
              <a:t>Here in this class just declare the below things above of all methods</a:t>
            </a:r>
          </a:p>
          <a:p>
            <a:r>
              <a:rPr lang="en-IN" i="1" dirty="0">
                <a:solidFill>
                  <a:srgbClr val="000000"/>
                </a:solidFill>
                <a:highlight>
                  <a:srgbClr val="FFFF00"/>
                </a:highlight>
                <a:latin typeface="Consolas" panose="020B0609020204030204" pitchFamily="49" charset="0"/>
              </a:rPr>
              <a:t>EMF </a:t>
            </a:r>
          </a:p>
          <a:p>
            <a:r>
              <a:rPr lang="en-IN" i="1" dirty="0">
                <a:solidFill>
                  <a:srgbClr val="000000"/>
                </a:solidFill>
                <a:highlight>
                  <a:srgbClr val="FFFF00"/>
                </a:highlight>
                <a:latin typeface="Consolas" panose="020B0609020204030204" pitchFamily="49" charset="0"/>
              </a:rPr>
              <a:t>EM</a:t>
            </a:r>
            <a:r>
              <a:rPr lang="en-IN" i="1" dirty="0">
                <a:solidFill>
                  <a:srgbClr val="000000"/>
                </a:solidFill>
                <a:latin typeface="Consolas" panose="020B0609020204030204" pitchFamily="49" charset="0"/>
              </a:rPr>
              <a:t>//Since these two are used in all the methods //To avoid duplication</a:t>
            </a:r>
          </a:p>
          <a:p>
            <a:endParaRPr lang="en-IN" i="1" dirty="0">
              <a:solidFill>
                <a:srgbClr val="000000"/>
              </a:solidFill>
              <a:latin typeface="Consolas" panose="020B0609020204030204" pitchFamily="49" charset="0"/>
            </a:endParaRPr>
          </a:p>
          <a:p>
            <a:r>
              <a:rPr lang="en-IN" i="1" dirty="0">
                <a:solidFill>
                  <a:srgbClr val="000000"/>
                </a:solidFill>
                <a:latin typeface="Consolas" panose="020B0609020204030204" pitchFamily="49" charset="0"/>
              </a:rPr>
              <a:t>Then go to </a:t>
            </a:r>
            <a:r>
              <a:rPr lang="en-IN" i="1" dirty="0" err="1">
                <a:solidFill>
                  <a:srgbClr val="000000"/>
                </a:solidFill>
                <a:latin typeface="Consolas" panose="020B0609020204030204" pitchFamily="49" charset="0"/>
              </a:rPr>
              <a:t>saveMerchant</a:t>
            </a:r>
            <a:r>
              <a:rPr lang="en-IN" i="1" dirty="0">
                <a:solidFill>
                  <a:srgbClr val="000000"/>
                </a:solidFill>
                <a:latin typeface="Consolas" panose="020B0609020204030204" pitchFamily="49" charset="0"/>
              </a:rPr>
              <a:t>(Merchant m)---</a:t>
            </a:r>
            <a:r>
              <a:rPr lang="en-IN" i="1" dirty="0">
                <a:solidFill>
                  <a:srgbClr val="000000"/>
                </a:solidFill>
                <a:latin typeface="Consolas" panose="020B0609020204030204" pitchFamily="49" charset="0"/>
                <a:sym typeface="Wingdings" panose="05000000000000000000" pitchFamily="2" charset="2"/>
              </a:rPr>
              <a:t>Write </a:t>
            </a:r>
          </a:p>
          <a:p>
            <a:r>
              <a:rPr lang="en-IN" i="1" dirty="0">
                <a:solidFill>
                  <a:srgbClr val="000000"/>
                </a:solidFill>
                <a:latin typeface="Consolas" panose="020B0609020204030204" pitchFamily="49" charset="0"/>
                <a:sym typeface="Wingdings" panose="05000000000000000000" pitchFamily="2" charset="2"/>
              </a:rPr>
              <a:t>ET</a:t>
            </a:r>
          </a:p>
          <a:p>
            <a:r>
              <a:rPr lang="en-IN" i="1" dirty="0" err="1">
                <a:solidFill>
                  <a:srgbClr val="000000"/>
                </a:solidFill>
                <a:latin typeface="Consolas" panose="020B0609020204030204" pitchFamily="49" charset="0"/>
                <a:sym typeface="Wingdings" panose="05000000000000000000" pitchFamily="2" charset="2"/>
              </a:rPr>
              <a:t>man.persist</a:t>
            </a:r>
            <a:r>
              <a:rPr lang="en-IN" i="1" dirty="0">
                <a:solidFill>
                  <a:srgbClr val="000000"/>
                </a:solidFill>
                <a:latin typeface="Consolas" panose="020B0609020204030204" pitchFamily="49" charset="0"/>
                <a:sym typeface="Wingdings" panose="05000000000000000000" pitchFamily="2" charset="2"/>
              </a:rPr>
              <a:t>(merchant)</a:t>
            </a:r>
          </a:p>
          <a:p>
            <a:r>
              <a:rPr lang="en-IN" i="1" dirty="0" err="1">
                <a:solidFill>
                  <a:srgbClr val="000000"/>
                </a:solidFill>
                <a:latin typeface="Consolas" panose="020B0609020204030204" pitchFamily="49" charset="0"/>
                <a:sym typeface="Wingdings" panose="05000000000000000000" pitchFamily="2" charset="2"/>
              </a:rPr>
              <a:t>tran.commit</a:t>
            </a:r>
            <a:r>
              <a:rPr lang="en-IN" i="1" dirty="0">
                <a:solidFill>
                  <a:srgbClr val="000000"/>
                </a:solidFill>
                <a:latin typeface="Consolas" panose="020B0609020204030204" pitchFamily="49" charset="0"/>
                <a:sym typeface="Wingdings" panose="05000000000000000000" pitchFamily="2" charset="2"/>
              </a:rPr>
              <a:t>();</a:t>
            </a:r>
          </a:p>
          <a:p>
            <a:r>
              <a:rPr lang="en-IN" i="1" dirty="0">
                <a:solidFill>
                  <a:srgbClr val="000000"/>
                </a:solidFill>
                <a:latin typeface="Consolas" panose="020B0609020204030204" pitchFamily="49" charset="0"/>
                <a:sym typeface="Wingdings" panose="05000000000000000000" pitchFamily="2" charset="2"/>
              </a:rPr>
              <a:t>return m;</a:t>
            </a:r>
          </a:p>
          <a:p>
            <a:endParaRPr lang="en-IN" i="1" dirty="0">
              <a:solidFill>
                <a:srgbClr val="000000"/>
              </a:solidFill>
              <a:latin typeface="Consolas" panose="020B0609020204030204" pitchFamily="49" charset="0"/>
              <a:sym typeface="Wingdings" panose="05000000000000000000" pitchFamily="2" charset="2"/>
            </a:endParaRPr>
          </a:p>
          <a:p>
            <a:r>
              <a:rPr lang="en-IN" i="1" dirty="0">
                <a:solidFill>
                  <a:srgbClr val="000000"/>
                </a:solidFill>
                <a:latin typeface="Consolas" panose="020B0609020204030204" pitchFamily="49" charset="0"/>
                <a:sym typeface="Wingdings" panose="05000000000000000000" pitchFamily="2" charset="2"/>
              </a:rPr>
              <a:t>Now go to </a:t>
            </a:r>
            <a:r>
              <a:rPr lang="en-IN" i="1" dirty="0" err="1">
                <a:solidFill>
                  <a:srgbClr val="000000"/>
                </a:solidFill>
                <a:latin typeface="Consolas" panose="020B0609020204030204" pitchFamily="49" charset="0"/>
                <a:sym typeface="Wingdings" panose="05000000000000000000" pitchFamily="2" charset="2"/>
              </a:rPr>
              <a:t>MerchantController</a:t>
            </a:r>
            <a:r>
              <a:rPr lang="en-IN" i="1" dirty="0">
                <a:solidFill>
                  <a:srgbClr val="000000"/>
                </a:solidFill>
                <a:latin typeface="Consolas" panose="020B0609020204030204" pitchFamily="49" charset="0"/>
                <a:sym typeface="Wingdings" panose="05000000000000000000" pitchFamily="2" charset="2"/>
              </a:rPr>
              <a:t> class -----</a:t>
            </a:r>
            <a:r>
              <a:rPr lang="en-IN" i="1" dirty="0" err="1">
                <a:solidFill>
                  <a:srgbClr val="000000"/>
                </a:solidFill>
                <a:latin typeface="Consolas" panose="020B0609020204030204" pitchFamily="49" charset="0"/>
                <a:sym typeface="Wingdings" panose="05000000000000000000" pitchFamily="2" charset="2"/>
              </a:rPr>
              <a:t>saveMerchant</a:t>
            </a:r>
            <a:r>
              <a:rPr lang="en-IN" i="1" dirty="0">
                <a:solidFill>
                  <a:srgbClr val="000000"/>
                </a:solidFill>
                <a:latin typeface="Consolas" panose="020B0609020204030204" pitchFamily="49" charset="0"/>
                <a:sym typeface="Wingdings" panose="05000000000000000000" pitchFamily="2" charset="2"/>
              </a:rPr>
              <a:t>() method----</a:t>
            </a:r>
          </a:p>
          <a:p>
            <a:r>
              <a:rPr lang="en-IN" i="1" dirty="0">
                <a:solidFill>
                  <a:srgbClr val="000000"/>
                </a:solidFill>
                <a:latin typeface="Consolas" panose="020B0609020204030204" pitchFamily="49" charset="0"/>
                <a:sym typeface="Wingdings" panose="05000000000000000000" pitchFamily="2" charset="2"/>
              </a:rPr>
              <a:t>Write the below Statement</a:t>
            </a:r>
          </a:p>
          <a:p>
            <a:pPr>
              <a:lnSpc>
                <a:spcPct val="107000"/>
              </a:lnSpc>
              <a:spcAft>
                <a:spcPts val="800"/>
              </a:spcAft>
            </a:pPr>
            <a:r>
              <a:rPr lang="en-IN" sz="1800" kern="0" dirty="0">
                <a:solidFill>
                  <a:srgbClr val="6A3E3E"/>
                </a:solidFill>
                <a:effectLst/>
                <a:latin typeface="Consolas" panose="020B0609020204030204" pitchFamily="49" charset="0"/>
                <a:ea typeface="Calibri" panose="020F0502020204030204" pitchFamily="34" charset="0"/>
                <a:cs typeface="Consolas" panose="020B0609020204030204" pitchFamily="49" charset="0"/>
              </a:rPr>
              <a:t>m</a:t>
            </a: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IN" sz="1800" i="1" kern="0" dirty="0" err="1">
                <a:solidFill>
                  <a:srgbClr val="0000C0"/>
                </a:solidFill>
                <a:effectLst/>
                <a:latin typeface="Consolas" panose="020B0609020204030204" pitchFamily="49" charset="0"/>
                <a:ea typeface="Calibri" panose="020F0502020204030204" pitchFamily="34" charset="0"/>
                <a:cs typeface="Consolas" panose="020B0609020204030204" pitchFamily="49" charset="0"/>
              </a:rPr>
              <a:t>mdao</a:t>
            </a:r>
            <a:r>
              <a:rPr lang="en-IN" sz="18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.saveMerchant</a:t>
            </a: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IN" sz="1800" kern="0" dirty="0">
                <a:solidFill>
                  <a:srgbClr val="6A3E3E"/>
                </a:solidFill>
                <a:effectLst/>
                <a:latin typeface="Consolas" panose="020B0609020204030204" pitchFamily="49" charset="0"/>
                <a:ea typeface="Calibri" panose="020F0502020204030204" pitchFamily="34" charset="0"/>
                <a:cs typeface="Consolas" panose="020B0609020204030204" pitchFamily="49" charset="0"/>
              </a:rPr>
              <a:t>m</a:t>
            </a: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);//take the saved merchant back</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System.</a:t>
            </a:r>
            <a:r>
              <a:rPr lang="en-IN" sz="1800" b="1" i="1" kern="0" dirty="0" err="1">
                <a:solidFill>
                  <a:srgbClr val="0000C0"/>
                </a:solidFill>
                <a:effectLst/>
                <a:latin typeface="Consolas" panose="020B0609020204030204" pitchFamily="49" charset="0"/>
                <a:ea typeface="Calibri" panose="020F0502020204030204" pitchFamily="34" charset="0"/>
                <a:cs typeface="Consolas" panose="020B0609020204030204" pitchFamily="49" charset="0"/>
              </a:rPr>
              <a:t>out</a:t>
            </a:r>
            <a:r>
              <a:rPr lang="en-IN" sz="18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.println</a:t>
            </a: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IN" sz="1800" kern="0" dirty="0">
                <a:solidFill>
                  <a:srgbClr val="2A00FF"/>
                </a:solidFill>
                <a:effectLst/>
                <a:latin typeface="Consolas" panose="020B0609020204030204" pitchFamily="49" charset="0"/>
                <a:ea typeface="Calibri" panose="020F0502020204030204" pitchFamily="34" charset="0"/>
                <a:cs typeface="Consolas" panose="020B0609020204030204" pitchFamily="49" charset="0"/>
              </a:rPr>
              <a:t>"Merchant is registered with id "</a:t>
            </a: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IN" sz="1800" kern="0" dirty="0" err="1">
                <a:solidFill>
                  <a:srgbClr val="6A3E3E"/>
                </a:solidFill>
                <a:effectLst/>
                <a:latin typeface="Consolas" panose="020B0609020204030204" pitchFamily="49" charset="0"/>
                <a:ea typeface="Calibri" panose="020F0502020204030204" pitchFamily="34" charset="0"/>
                <a:cs typeface="Consolas" panose="020B0609020204030204" pitchFamily="49" charset="0"/>
              </a:rPr>
              <a:t>m</a:t>
            </a:r>
            <a:r>
              <a:rPr lang="en-IN" sz="18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.getId</a:t>
            </a: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pPr>
              <a:lnSpc>
                <a:spcPct val="107000"/>
              </a:lnSpc>
              <a:spcAft>
                <a:spcPts val="800"/>
              </a:spcAft>
            </a:pPr>
            <a:r>
              <a:rPr lang="en-IN" sz="1800" kern="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Finally Execute </a:t>
            </a:r>
            <a:r>
              <a:rPr lang="en-IN" sz="1800" kern="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Merchant</a:t>
            </a:r>
            <a:r>
              <a:rPr lang="en-IN"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Controller</a:t>
            </a:r>
            <a:r>
              <a:rPr lang="en-IN"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Class which contains main method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i="1" dirty="0">
              <a:solidFill>
                <a:srgbClr val="000000"/>
              </a:solidFill>
              <a:latin typeface="Consolas" panose="020B0609020204030204" pitchFamily="49" charset="0"/>
              <a:sym typeface="Wingdings" panose="05000000000000000000" pitchFamily="2" charset="2"/>
            </a:endParaRPr>
          </a:p>
          <a:p>
            <a:endParaRPr lang="en-IN" i="1" dirty="0">
              <a:solidFill>
                <a:srgbClr val="000000"/>
              </a:solidFill>
              <a:latin typeface="Consolas" panose="020B0609020204030204" pitchFamily="49" charset="0"/>
            </a:endParaRPr>
          </a:p>
          <a:p>
            <a:endParaRPr lang="en-IN" i="1" dirty="0">
              <a:solidFill>
                <a:srgbClr val="000000"/>
              </a:solidFill>
              <a:latin typeface="Consolas" panose="020B0609020204030204" pitchFamily="49" charset="0"/>
            </a:endParaRPr>
          </a:p>
          <a:p>
            <a:endParaRPr lang="en-IN" dirty="0"/>
          </a:p>
        </p:txBody>
      </p:sp>
    </p:spTree>
    <p:extLst>
      <p:ext uri="{BB962C8B-B14F-4D97-AF65-F5344CB8AC3E}">
        <p14:creationId xmlns:p14="http://schemas.microsoft.com/office/powerpoint/2010/main" val="11479627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B019E5-EAE0-3D31-C559-BB010EF5D978}"/>
              </a:ext>
            </a:extLst>
          </p:cNvPr>
          <p:cNvSpPr txBox="1"/>
          <p:nvPr/>
        </p:nvSpPr>
        <p:spPr>
          <a:xfrm>
            <a:off x="619432" y="619433"/>
            <a:ext cx="10805652" cy="6489982"/>
          </a:xfrm>
          <a:prstGeom prst="rect">
            <a:avLst/>
          </a:prstGeom>
          <a:noFill/>
        </p:spPr>
        <p:txBody>
          <a:bodyPr wrap="square">
            <a:spAutoFit/>
          </a:bodyPr>
          <a:lstStyle/>
          <a:p>
            <a:pPr>
              <a:lnSpc>
                <a:spcPct val="107000"/>
              </a:lnSpc>
              <a:spcAft>
                <a:spcPts val="800"/>
              </a:spcAft>
            </a:pPr>
            <a:r>
              <a:rPr lang="en-IN" kern="0" dirty="0">
                <a:highlight>
                  <a:srgbClr val="FFFF00"/>
                </a:highlight>
                <a:latin typeface="Consolas" panose="020B0609020204030204" pitchFamily="49" charset="0"/>
                <a:ea typeface="Calibri" panose="020F0502020204030204" pitchFamily="34" charset="0"/>
                <a:cs typeface="Times New Roman" panose="02020603050405020304" pitchFamily="18" charset="0"/>
              </a:rPr>
              <a:t>Next for Update Merchant</a:t>
            </a:r>
          </a:p>
          <a:p>
            <a:pPr>
              <a:lnSpc>
                <a:spcPct val="107000"/>
              </a:lnSpc>
              <a:spcAft>
                <a:spcPts val="800"/>
              </a:spcAft>
            </a:pPr>
            <a:r>
              <a:rPr lang="en-IN" sz="1600" kern="0" dirty="0">
                <a:solidFill>
                  <a:srgbClr val="6A3E3E"/>
                </a:solidFill>
                <a:latin typeface="Consolas" panose="020B0609020204030204" pitchFamily="49" charset="0"/>
                <a:ea typeface="Calibri" panose="020F0502020204030204" pitchFamily="34" charset="0"/>
                <a:cs typeface="Times New Roman" panose="02020603050405020304" pitchFamily="18" charset="0"/>
              </a:rPr>
              <a:t>Go to First you go to Merchant Controller class</a:t>
            </a:r>
          </a:p>
          <a:p>
            <a:pPr>
              <a:lnSpc>
                <a:spcPct val="107000"/>
              </a:lnSpc>
              <a:spcAft>
                <a:spcPts val="800"/>
              </a:spcAft>
            </a:pPr>
            <a:r>
              <a:rPr lang="en-IN" sz="1600" kern="0" dirty="0">
                <a:solidFill>
                  <a:srgbClr val="6A3E3E"/>
                </a:solidFill>
                <a:effectLst/>
                <a:latin typeface="Consolas" panose="020B0609020204030204" pitchFamily="49" charset="0"/>
                <a:ea typeface="Calibri" panose="020F0502020204030204" pitchFamily="34" charset="0"/>
                <a:cs typeface="Times New Roman" panose="02020603050405020304" pitchFamily="18" charset="0"/>
              </a:rPr>
              <a:t>We have </a:t>
            </a:r>
            <a:r>
              <a:rPr lang="en-IN" sz="1600" kern="0" dirty="0" err="1">
                <a:solidFill>
                  <a:srgbClr val="6A3E3E"/>
                </a:solidFill>
                <a:effectLst/>
                <a:latin typeface="Consolas" panose="020B0609020204030204" pitchFamily="49" charset="0"/>
                <a:ea typeface="Calibri" panose="020F0502020204030204" pitchFamily="34" charset="0"/>
                <a:cs typeface="Times New Roman" panose="02020603050405020304" pitchFamily="18" charset="0"/>
              </a:rPr>
              <a:t>Swit</a:t>
            </a:r>
            <a:r>
              <a:rPr lang="en-IN" sz="1600" kern="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chCase</a:t>
            </a:r>
            <a:r>
              <a:rPr lang="en-IN" sz="1600" kern="0" dirty="0">
                <a:solidFill>
                  <a:srgbClr val="6A3E3E"/>
                </a:solidFill>
                <a:latin typeface="Consolas" panose="020B0609020204030204" pitchFamily="49" charset="0"/>
                <a:ea typeface="Calibri" panose="020F0502020204030204" pitchFamily="34" charset="0"/>
                <a:cs typeface="Times New Roman" panose="02020603050405020304" pitchFamily="18" charset="0"/>
              </a:rPr>
              <a:t> ---there ---------Write Case2-----</a:t>
            </a:r>
            <a:r>
              <a:rPr lang="en-IN" sz="1600" kern="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ie</a:t>
            </a:r>
            <a:r>
              <a:rPr lang="en-IN" sz="1600" kern="0" dirty="0">
                <a:solidFill>
                  <a:srgbClr val="6A3E3E"/>
                </a:solidFill>
                <a:latin typeface="Consolas" panose="020B0609020204030204" pitchFamily="49" charset="0"/>
                <a:ea typeface="Calibri" panose="020F0502020204030204" pitchFamily="34" charset="0"/>
                <a:cs typeface="Times New Roman" panose="02020603050405020304" pitchFamily="18" charset="0"/>
              </a:rPr>
              <a:t> </a:t>
            </a:r>
            <a:r>
              <a:rPr lang="en-IN" sz="1600" kern="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updateMerchant</a:t>
            </a:r>
            <a:r>
              <a:rPr lang="en-IN" sz="1600" kern="0" dirty="0">
                <a:solidFill>
                  <a:srgbClr val="6A3E3E"/>
                </a:solidFill>
                <a:latin typeface="Consolas" panose="020B0609020204030204" pitchFamily="49" charset="0"/>
                <a:ea typeface="Calibri" panose="020F0502020204030204" pitchFamily="34" charset="0"/>
                <a:cs typeface="Times New Roman" panose="02020603050405020304" pitchFamily="18" charset="0"/>
              </a:rPr>
              <a:t>() like below</a:t>
            </a:r>
          </a:p>
          <a:p>
            <a:pPr algn="l"/>
            <a:r>
              <a:rPr lang="en-IN" sz="1800" b="1" dirty="0">
                <a:solidFill>
                  <a:srgbClr val="7F0055"/>
                </a:solidFill>
                <a:latin typeface="Consolas" panose="020B0609020204030204" pitchFamily="49" charset="0"/>
              </a:rPr>
              <a:t>case</a:t>
            </a:r>
            <a:r>
              <a:rPr lang="en-IN" sz="1800" b="1" dirty="0">
                <a:solidFill>
                  <a:srgbClr val="000000"/>
                </a:solidFill>
                <a:latin typeface="Consolas" panose="020B0609020204030204" pitchFamily="49" charset="0"/>
              </a:rPr>
              <a:t> 2:</a:t>
            </a:r>
          </a:p>
          <a:p>
            <a:pPr algn="l"/>
            <a:r>
              <a:rPr lang="en-IN" sz="1800" dirty="0" err="1">
                <a:solidFill>
                  <a:srgbClr val="000000"/>
                </a:solidFill>
                <a:latin typeface="Consolas" panose="020B0609020204030204" pitchFamily="49" charset="0"/>
              </a:rPr>
              <a:t>updateMerchant</a:t>
            </a:r>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break</a:t>
            </a:r>
            <a:r>
              <a:rPr lang="en-IN" sz="1800" b="1" dirty="0">
                <a:solidFill>
                  <a:srgbClr val="000000"/>
                </a:solidFill>
                <a:latin typeface="Consolas" panose="020B0609020204030204" pitchFamily="49" charset="0"/>
              </a:rPr>
              <a:t>;</a:t>
            </a:r>
          </a:p>
          <a:p>
            <a:pPr algn="l"/>
            <a:endParaRPr lang="en-IN" b="1" kern="1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algn="l"/>
            <a:r>
              <a:rPr lang="en-IN" sz="1600" b="1" kern="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Now it will ask you to create a static method called </a:t>
            </a:r>
            <a:r>
              <a:rPr lang="en-IN" sz="1600" b="1" kern="1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updateMerchant</a:t>
            </a:r>
            <a:r>
              <a:rPr lang="en-IN" sz="1600" b="1" kern="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p>
          <a:p>
            <a:pPr algn="l"/>
            <a:r>
              <a:rPr lang="en-IN" sz="1600" b="1" kern="1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Create i</a:t>
            </a:r>
            <a:r>
              <a:rPr lang="en-IN" sz="1600" b="1" kern="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t </a:t>
            </a:r>
          </a:p>
          <a:p>
            <a:pPr algn="l"/>
            <a:r>
              <a:rPr lang="en-IN" sz="1600" b="1" kern="1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No</a:t>
            </a:r>
            <a:r>
              <a:rPr lang="en-IN" sz="1600" b="1" kern="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w inside this method </a:t>
            </a:r>
          </a:p>
          <a:p>
            <a:pPr algn="l"/>
            <a:r>
              <a:rPr lang="en-IN" sz="1600" b="1" kern="1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Ask the user to enter merchant i</a:t>
            </a:r>
            <a:r>
              <a:rPr lang="en-IN" sz="1600" b="1" kern="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d(mandatory)</a:t>
            </a:r>
          </a:p>
          <a:p>
            <a:pPr algn="l"/>
            <a:r>
              <a:rPr lang="en-IN" sz="1600" b="1" kern="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Fields which you want to update (</a:t>
            </a:r>
            <a:r>
              <a:rPr lang="en-IN" sz="1600" b="1" kern="1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name,email,password</a:t>
            </a:r>
            <a:r>
              <a:rPr lang="en-IN" sz="1600" b="1" kern="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)etc</a:t>
            </a:r>
          </a:p>
          <a:p>
            <a:pPr algn="l"/>
            <a:r>
              <a:rPr lang="en-IN" sz="1600" b="1" kern="1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Not mandatory t</a:t>
            </a:r>
            <a:r>
              <a:rPr lang="en-IN" sz="1600" b="1" kern="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o provide all the fields</a:t>
            </a:r>
          </a:p>
          <a:p>
            <a:pPr algn="l"/>
            <a:r>
              <a:rPr lang="en-IN" sz="1600" b="1" kern="1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Since we </a:t>
            </a:r>
            <a:r>
              <a:rPr lang="en-IN" sz="1600" b="1" kern="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are passing this Merchant object which contains all the fields which are necessary for </a:t>
            </a:r>
            <a:r>
              <a:rPr lang="en-IN" sz="1600" b="1" kern="1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updation</a:t>
            </a:r>
            <a:r>
              <a:rPr lang="en-IN" sz="1600" b="1" kern="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to the </a:t>
            </a:r>
            <a:r>
              <a:rPr lang="en-IN" sz="1600" b="1" kern="1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MerchantDao</a:t>
            </a:r>
            <a:r>
              <a:rPr lang="en-IN" sz="1600" b="1" kern="1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class---so id is mandatory</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"Enter Merchant id to update and other fields(not all --some)"</a:t>
            </a:r>
            <a:r>
              <a:rPr lang="en-US" sz="1800" b="1"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Merchant </a:t>
            </a:r>
            <a:r>
              <a:rPr lang="en-IN" sz="1800" dirty="0">
                <a:solidFill>
                  <a:srgbClr val="6A3E3E"/>
                </a:solidFill>
                <a:latin typeface="Consolas" panose="020B0609020204030204" pitchFamily="49" charset="0"/>
              </a:rPr>
              <a:t>m</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Merchant();</a:t>
            </a:r>
          </a:p>
          <a:p>
            <a:pPr algn="l"/>
            <a:r>
              <a:rPr lang="en-IN" sz="1800" dirty="0" err="1">
                <a:solidFill>
                  <a:srgbClr val="6A3E3E"/>
                </a:solidFill>
                <a:latin typeface="Consolas" panose="020B0609020204030204" pitchFamily="49" charset="0"/>
              </a:rPr>
              <a:t>m</a:t>
            </a:r>
            <a:r>
              <a:rPr lang="en-IN" sz="1800" dirty="0" err="1">
                <a:solidFill>
                  <a:srgbClr val="000000"/>
                </a:solidFill>
                <a:latin typeface="Consolas" panose="020B0609020204030204" pitchFamily="49" charset="0"/>
              </a:rPr>
              <a:t>.setId</a:t>
            </a:r>
            <a:r>
              <a:rPr lang="en-IN" sz="1800" dirty="0">
                <a:solidFill>
                  <a:srgbClr val="000000"/>
                </a:solidFill>
                <a:latin typeface="Consolas" panose="020B0609020204030204" pitchFamily="49" charset="0"/>
              </a:rPr>
              <a:t>(</a:t>
            </a:r>
            <a:r>
              <a:rPr lang="en-IN" sz="1800" i="1" dirty="0" err="1">
                <a:solidFill>
                  <a:srgbClr val="0000C0"/>
                </a:solidFill>
                <a:latin typeface="Consolas" panose="020B0609020204030204" pitchFamily="49" charset="0"/>
              </a:rPr>
              <a:t>sc</a:t>
            </a:r>
            <a:r>
              <a:rPr lang="en-IN" sz="1800" i="1" dirty="0" err="1">
                <a:solidFill>
                  <a:srgbClr val="000000"/>
                </a:solidFill>
                <a:latin typeface="Consolas" panose="020B0609020204030204" pitchFamily="49" charset="0"/>
              </a:rPr>
              <a:t>.nextInt</a:t>
            </a:r>
            <a:r>
              <a:rPr lang="en-IN" sz="1800" i="1"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m</a:t>
            </a:r>
            <a:r>
              <a:rPr lang="en-IN" sz="1800" dirty="0" err="1">
                <a:solidFill>
                  <a:srgbClr val="000000"/>
                </a:solidFill>
                <a:latin typeface="Consolas" panose="020B0609020204030204" pitchFamily="49" charset="0"/>
              </a:rPr>
              <a:t>.setName</a:t>
            </a:r>
            <a:r>
              <a:rPr lang="en-IN" sz="1800" dirty="0">
                <a:solidFill>
                  <a:srgbClr val="000000"/>
                </a:solidFill>
                <a:latin typeface="Consolas" panose="020B0609020204030204" pitchFamily="49" charset="0"/>
              </a:rPr>
              <a:t>(</a:t>
            </a:r>
            <a:r>
              <a:rPr lang="en-IN" sz="1800" i="1" dirty="0" err="1">
                <a:solidFill>
                  <a:srgbClr val="0000C0"/>
                </a:solidFill>
                <a:latin typeface="Consolas" panose="020B0609020204030204" pitchFamily="49" charset="0"/>
              </a:rPr>
              <a:t>sc</a:t>
            </a:r>
            <a:r>
              <a:rPr lang="en-IN" sz="1800" i="1" dirty="0" err="1">
                <a:solidFill>
                  <a:srgbClr val="000000"/>
                </a:solidFill>
                <a:latin typeface="Consolas" panose="020B0609020204030204" pitchFamily="49" charset="0"/>
              </a:rPr>
              <a:t>.next</a:t>
            </a:r>
            <a:r>
              <a:rPr lang="en-IN" sz="1800" i="1" dirty="0">
                <a:solidFill>
                  <a:srgbClr val="000000"/>
                </a:solidFill>
                <a:latin typeface="Consolas" panose="020B0609020204030204" pitchFamily="49" charset="0"/>
              </a:rPr>
              <a:t>());</a:t>
            </a:r>
          </a:p>
          <a:p>
            <a:pPr>
              <a:lnSpc>
                <a:spcPct val="107000"/>
              </a:lnSpc>
              <a:spcAft>
                <a:spcPts val="800"/>
              </a:spcAft>
            </a:pP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80057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8290D4-46ED-C8A3-07E7-E7B2A3BEB8C4}"/>
              </a:ext>
            </a:extLst>
          </p:cNvPr>
          <p:cNvSpPr txBox="1"/>
          <p:nvPr/>
        </p:nvSpPr>
        <p:spPr>
          <a:xfrm>
            <a:off x="678426" y="717755"/>
            <a:ext cx="10894142" cy="5878532"/>
          </a:xfrm>
          <a:prstGeom prst="rect">
            <a:avLst/>
          </a:prstGeom>
          <a:noFill/>
        </p:spPr>
        <p:txBody>
          <a:bodyPr wrap="square">
            <a:spAutoFit/>
          </a:bodyPr>
          <a:lstStyle/>
          <a:p>
            <a:pPr algn="l"/>
            <a:r>
              <a:rPr lang="en-IN" sz="1800" dirty="0" err="1">
                <a:solidFill>
                  <a:srgbClr val="6A3E3E"/>
                </a:solidFill>
                <a:latin typeface="Consolas" panose="020B0609020204030204" pitchFamily="49" charset="0"/>
              </a:rPr>
              <a:t>m</a:t>
            </a:r>
            <a:r>
              <a:rPr lang="en-IN" sz="1800" dirty="0" err="1">
                <a:solidFill>
                  <a:srgbClr val="000000"/>
                </a:solidFill>
                <a:latin typeface="Consolas" panose="020B0609020204030204" pitchFamily="49" charset="0"/>
              </a:rPr>
              <a:t>.setEmail</a:t>
            </a:r>
            <a:r>
              <a:rPr lang="en-IN" sz="1800" dirty="0">
                <a:solidFill>
                  <a:srgbClr val="000000"/>
                </a:solidFill>
                <a:latin typeface="Consolas" panose="020B0609020204030204" pitchFamily="49" charset="0"/>
              </a:rPr>
              <a:t>(</a:t>
            </a:r>
            <a:r>
              <a:rPr lang="en-IN" sz="1800" i="1" dirty="0" err="1">
                <a:solidFill>
                  <a:srgbClr val="0000C0"/>
                </a:solidFill>
                <a:latin typeface="Consolas" panose="020B0609020204030204" pitchFamily="49" charset="0"/>
              </a:rPr>
              <a:t>sc</a:t>
            </a:r>
            <a:r>
              <a:rPr lang="en-IN" sz="1800" i="1" dirty="0" err="1">
                <a:solidFill>
                  <a:srgbClr val="000000"/>
                </a:solidFill>
                <a:latin typeface="Consolas" panose="020B0609020204030204" pitchFamily="49" charset="0"/>
              </a:rPr>
              <a:t>.next</a:t>
            </a:r>
            <a:r>
              <a:rPr lang="en-IN" sz="1800" i="1"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m</a:t>
            </a:r>
            <a:r>
              <a:rPr lang="en-IN" sz="1800" dirty="0" err="1">
                <a:solidFill>
                  <a:srgbClr val="000000"/>
                </a:solidFill>
                <a:latin typeface="Consolas" panose="020B0609020204030204" pitchFamily="49" charset="0"/>
              </a:rPr>
              <a:t>.setPassword</a:t>
            </a:r>
            <a:r>
              <a:rPr lang="en-IN" sz="1800" dirty="0">
                <a:solidFill>
                  <a:srgbClr val="000000"/>
                </a:solidFill>
                <a:latin typeface="Consolas" panose="020B0609020204030204" pitchFamily="49" charset="0"/>
              </a:rPr>
              <a:t>(</a:t>
            </a:r>
            <a:r>
              <a:rPr lang="en-IN" sz="1800" i="1" dirty="0" err="1">
                <a:solidFill>
                  <a:srgbClr val="0000C0"/>
                </a:solidFill>
                <a:latin typeface="Consolas" panose="020B0609020204030204" pitchFamily="49" charset="0"/>
              </a:rPr>
              <a:t>sc</a:t>
            </a:r>
            <a:r>
              <a:rPr lang="en-IN" sz="1800" i="1" dirty="0" err="1">
                <a:solidFill>
                  <a:srgbClr val="000000"/>
                </a:solidFill>
                <a:latin typeface="Consolas" panose="020B0609020204030204" pitchFamily="49" charset="0"/>
              </a:rPr>
              <a:t>.next</a:t>
            </a:r>
            <a:r>
              <a:rPr lang="en-IN" sz="1800" i="1" dirty="0">
                <a:solidFill>
                  <a:srgbClr val="000000"/>
                </a:solidFill>
                <a:latin typeface="Consolas" panose="020B0609020204030204" pitchFamily="49" charset="0"/>
              </a:rPr>
              <a:t>());</a:t>
            </a:r>
          </a:p>
          <a:p>
            <a:pPr algn="l"/>
            <a:r>
              <a:rPr lang="en-IN" sz="1800" i="1" dirty="0" err="1">
                <a:solidFill>
                  <a:srgbClr val="0000C0"/>
                </a:solidFill>
                <a:latin typeface="Consolas" panose="020B0609020204030204" pitchFamily="49" charset="0"/>
              </a:rPr>
              <a:t>mdao</a:t>
            </a:r>
            <a:r>
              <a:rPr lang="en-IN" sz="1800" i="1" dirty="0" err="1">
                <a:solidFill>
                  <a:srgbClr val="000000"/>
                </a:solidFill>
                <a:latin typeface="Consolas" panose="020B0609020204030204" pitchFamily="49" charset="0"/>
              </a:rPr>
              <a:t>.</a:t>
            </a:r>
            <a:r>
              <a:rPr lang="en-IN" sz="1800" i="1" u="sng" dirty="0" err="1">
                <a:solidFill>
                  <a:srgbClr val="000000"/>
                </a:solidFill>
                <a:latin typeface="Consolas" panose="020B0609020204030204" pitchFamily="49" charset="0"/>
              </a:rPr>
              <a:t>updateMerchant</a:t>
            </a:r>
            <a:r>
              <a:rPr lang="en-IN" sz="1800" i="1" u="sng" dirty="0">
                <a:solidFill>
                  <a:srgbClr val="000000"/>
                </a:solidFill>
                <a:latin typeface="Consolas" panose="020B0609020204030204" pitchFamily="49" charset="0"/>
              </a:rPr>
              <a:t>(</a:t>
            </a:r>
            <a:r>
              <a:rPr lang="en-IN" sz="1800" i="1" u="sng" dirty="0">
                <a:solidFill>
                  <a:srgbClr val="6A3E3E"/>
                </a:solidFill>
                <a:latin typeface="Consolas" panose="020B0609020204030204" pitchFamily="49" charset="0"/>
              </a:rPr>
              <a:t>m</a:t>
            </a:r>
            <a:r>
              <a:rPr lang="en-IN" sz="1800" i="1" u="sng" dirty="0">
                <a:solidFill>
                  <a:srgbClr val="000000"/>
                </a:solidFill>
                <a:latin typeface="Consolas" panose="020B0609020204030204" pitchFamily="49" charset="0"/>
              </a:rPr>
              <a:t>);</a:t>
            </a:r>
          </a:p>
          <a:p>
            <a:pPr algn="l"/>
            <a:endParaRPr lang="en-IN" dirty="0">
              <a:solidFill>
                <a:srgbClr val="000000"/>
              </a:solidFill>
              <a:latin typeface="Consolas" panose="020B0609020204030204" pitchFamily="49" charset="0"/>
            </a:endParaRPr>
          </a:p>
          <a:p>
            <a:pPr algn="l"/>
            <a:r>
              <a:rPr lang="en-IN" sz="1800" dirty="0">
                <a:solidFill>
                  <a:srgbClr val="000000"/>
                </a:solidFill>
                <a:latin typeface="Consolas" panose="020B0609020204030204" pitchFamily="49" charset="0"/>
              </a:rPr>
              <a:t>Now the above line will force you to create a method </a:t>
            </a:r>
            <a:r>
              <a:rPr lang="en-IN" sz="1800" dirty="0" err="1">
                <a:solidFill>
                  <a:srgbClr val="000000"/>
                </a:solidFill>
                <a:latin typeface="Consolas" panose="020B0609020204030204" pitchFamily="49" charset="0"/>
              </a:rPr>
              <a:t>updateMerchant</a:t>
            </a:r>
            <a:r>
              <a:rPr lang="en-IN" sz="1800" dirty="0">
                <a:solidFill>
                  <a:srgbClr val="000000"/>
                </a:solidFill>
                <a:latin typeface="Consolas" panose="020B0609020204030204" pitchFamily="49" charset="0"/>
              </a:rPr>
              <a:t>(</a:t>
            </a:r>
            <a:r>
              <a:rPr lang="en-IN" sz="1800" dirty="0">
                <a:solidFill>
                  <a:srgbClr val="6A3E3E"/>
                </a:solidFill>
                <a:latin typeface="Consolas" panose="020B0609020204030204" pitchFamily="49" charset="0"/>
              </a:rPr>
              <a:t>m</a:t>
            </a:r>
            <a:r>
              <a:rPr lang="en-IN" sz="1800" dirty="0">
                <a:solidFill>
                  <a:srgbClr val="000000"/>
                </a:solidFill>
                <a:latin typeface="Consolas" panose="020B0609020204030204" pitchFamily="49" charset="0"/>
              </a:rPr>
              <a:t>) in </a:t>
            </a:r>
            <a:r>
              <a:rPr lang="en-IN" sz="1800" dirty="0" err="1">
                <a:solidFill>
                  <a:srgbClr val="000000"/>
                </a:solidFill>
                <a:latin typeface="Consolas" panose="020B0609020204030204" pitchFamily="49" charset="0"/>
              </a:rPr>
              <a:t>MerchantDao</a:t>
            </a:r>
            <a:r>
              <a:rPr lang="en-IN" sz="1800" dirty="0">
                <a:solidFill>
                  <a:srgbClr val="000000"/>
                </a:solidFill>
                <a:latin typeface="Consolas" panose="020B0609020204030204" pitchFamily="49" charset="0"/>
              </a:rPr>
              <a:t> class </a:t>
            </a:r>
          </a:p>
          <a:p>
            <a:pPr algn="l"/>
            <a:endParaRPr lang="en-IN" dirty="0">
              <a:solidFill>
                <a:srgbClr val="000000"/>
              </a:solidFill>
              <a:latin typeface="Consolas" panose="020B0609020204030204" pitchFamily="49" charset="0"/>
            </a:endParaRPr>
          </a:p>
          <a:p>
            <a:pPr algn="l"/>
            <a:r>
              <a:rPr lang="en-IN" dirty="0">
                <a:solidFill>
                  <a:srgbClr val="000000"/>
                </a:solidFill>
                <a:latin typeface="Consolas" panose="020B0609020204030204" pitchFamily="49" charset="0"/>
              </a:rPr>
              <a:t>Select the option -</a:t>
            </a:r>
            <a:r>
              <a:rPr lang="en-IN" dirty="0">
                <a:solidFill>
                  <a:srgbClr val="000000"/>
                </a:solidFill>
                <a:latin typeface="Consolas" panose="020B0609020204030204" pitchFamily="49" charset="0"/>
                <a:sym typeface="Wingdings" panose="05000000000000000000" pitchFamily="2" charset="2"/>
              </a:rPr>
              <a:t>so that it will create a method in </a:t>
            </a:r>
            <a:r>
              <a:rPr lang="en-IN" dirty="0" err="1">
                <a:solidFill>
                  <a:srgbClr val="000000"/>
                </a:solidFill>
                <a:latin typeface="Consolas" panose="020B0609020204030204" pitchFamily="49" charset="0"/>
                <a:sym typeface="Wingdings" panose="05000000000000000000" pitchFamily="2" charset="2"/>
              </a:rPr>
              <a:t>MerchantDao</a:t>
            </a:r>
            <a:r>
              <a:rPr lang="en-IN" dirty="0">
                <a:solidFill>
                  <a:srgbClr val="000000"/>
                </a:solidFill>
                <a:latin typeface="Consolas" panose="020B0609020204030204" pitchFamily="49" charset="0"/>
                <a:sym typeface="Wingdings" panose="05000000000000000000" pitchFamily="2" charset="2"/>
              </a:rPr>
              <a:t> class</a:t>
            </a:r>
          </a:p>
          <a:p>
            <a:pPr algn="l"/>
            <a:r>
              <a:rPr lang="en-IN" dirty="0">
                <a:solidFill>
                  <a:srgbClr val="000000"/>
                </a:solidFill>
                <a:latin typeface="Consolas" panose="020B0609020204030204" pitchFamily="49" charset="0"/>
                <a:sym typeface="Wingdings" panose="05000000000000000000" pitchFamily="2" charset="2"/>
              </a:rPr>
              <a:t>In </a:t>
            </a:r>
            <a:r>
              <a:rPr lang="en-IN" dirty="0" err="1">
                <a:solidFill>
                  <a:srgbClr val="000000"/>
                </a:solidFill>
                <a:latin typeface="Consolas" panose="020B0609020204030204" pitchFamily="49" charset="0"/>
                <a:sym typeface="Wingdings" panose="05000000000000000000" pitchFamily="2" charset="2"/>
              </a:rPr>
              <a:t>MerchantDao</a:t>
            </a:r>
            <a:r>
              <a:rPr lang="en-IN" dirty="0">
                <a:solidFill>
                  <a:srgbClr val="000000"/>
                </a:solidFill>
                <a:latin typeface="Consolas" panose="020B0609020204030204" pitchFamily="49" charset="0"/>
                <a:sym typeface="Wingdings" panose="05000000000000000000" pitchFamily="2" charset="2"/>
              </a:rPr>
              <a:t> class within ---</a:t>
            </a:r>
            <a:r>
              <a:rPr lang="en-IN" dirty="0" err="1">
                <a:solidFill>
                  <a:srgbClr val="000000"/>
                </a:solidFill>
                <a:latin typeface="Consolas" panose="020B0609020204030204" pitchFamily="49" charset="0"/>
                <a:sym typeface="Wingdings" panose="05000000000000000000" pitchFamily="2" charset="2"/>
              </a:rPr>
              <a:t>updateMerchant</a:t>
            </a:r>
            <a:r>
              <a:rPr lang="en-IN" dirty="0">
                <a:solidFill>
                  <a:srgbClr val="000000"/>
                </a:solidFill>
                <a:latin typeface="Consolas" panose="020B0609020204030204" pitchFamily="49" charset="0"/>
                <a:sym typeface="Wingdings" panose="05000000000000000000" pitchFamily="2" charset="2"/>
              </a:rPr>
              <a:t>() method write below code</a:t>
            </a:r>
          </a:p>
          <a:p>
            <a:pPr algn="l"/>
            <a:r>
              <a:rPr lang="en-IN" i="1" u="sng"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EntityTransaction</a:t>
            </a:r>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tran</a:t>
            </a:r>
            <a:r>
              <a:rPr lang="en-IN" sz="1800" dirty="0">
                <a:solidFill>
                  <a:srgbClr val="000000"/>
                </a:solidFill>
                <a:latin typeface="Consolas" panose="020B0609020204030204" pitchFamily="49" charset="0"/>
              </a:rPr>
              <a:t>=</a:t>
            </a:r>
            <a:r>
              <a:rPr lang="en-IN" sz="1800" dirty="0" err="1">
                <a:solidFill>
                  <a:srgbClr val="0000C0"/>
                </a:solidFill>
                <a:latin typeface="Consolas" panose="020B0609020204030204" pitchFamily="49" charset="0"/>
              </a:rPr>
              <a:t>man</a:t>
            </a:r>
            <a:r>
              <a:rPr lang="en-IN" sz="1800" dirty="0" err="1">
                <a:solidFill>
                  <a:srgbClr val="000000"/>
                </a:solidFill>
                <a:latin typeface="Consolas" panose="020B0609020204030204" pitchFamily="49" charset="0"/>
              </a:rPr>
              <a:t>.getTransaction</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tran</a:t>
            </a:r>
            <a:r>
              <a:rPr lang="en-IN" sz="1800" dirty="0" err="1">
                <a:solidFill>
                  <a:srgbClr val="000000"/>
                </a:solidFill>
                <a:latin typeface="Consolas" panose="020B0609020204030204" pitchFamily="49" charset="0"/>
              </a:rPr>
              <a:t>.begin</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Merchant </a:t>
            </a:r>
            <a:r>
              <a:rPr lang="en-IN" sz="1800" dirty="0" err="1">
                <a:solidFill>
                  <a:srgbClr val="6A3E3E"/>
                </a:solidFill>
                <a:latin typeface="Consolas" panose="020B0609020204030204" pitchFamily="49" charset="0"/>
              </a:rPr>
              <a:t>dbm</a:t>
            </a:r>
            <a:r>
              <a:rPr lang="en-IN" sz="1800" dirty="0">
                <a:solidFill>
                  <a:srgbClr val="000000"/>
                </a:solidFill>
                <a:latin typeface="Consolas" panose="020B0609020204030204" pitchFamily="49" charset="0"/>
              </a:rPr>
              <a:t>=</a:t>
            </a:r>
            <a:r>
              <a:rPr lang="en-IN" sz="1800" dirty="0" err="1">
                <a:solidFill>
                  <a:srgbClr val="0000C0"/>
                </a:solidFill>
                <a:latin typeface="Consolas" panose="020B0609020204030204" pitchFamily="49" charset="0"/>
              </a:rPr>
              <a:t>man</a:t>
            </a:r>
            <a:r>
              <a:rPr lang="en-IN" sz="1800" dirty="0" err="1">
                <a:solidFill>
                  <a:srgbClr val="000000"/>
                </a:solidFill>
                <a:latin typeface="Consolas" panose="020B0609020204030204" pitchFamily="49" charset="0"/>
              </a:rPr>
              <a:t>.find</a:t>
            </a:r>
            <a:r>
              <a:rPr lang="en-IN" sz="1800" dirty="0">
                <a:solidFill>
                  <a:srgbClr val="000000"/>
                </a:solidFill>
                <a:latin typeface="Consolas" panose="020B0609020204030204" pitchFamily="49" charset="0"/>
              </a:rPr>
              <a:t>(</a:t>
            </a:r>
            <a:r>
              <a:rPr lang="en-IN" sz="1800" dirty="0" err="1">
                <a:solidFill>
                  <a:srgbClr val="000000"/>
                </a:solidFill>
                <a:latin typeface="Consolas" panose="020B0609020204030204" pitchFamily="49" charset="0"/>
              </a:rPr>
              <a:t>Merchant.</a:t>
            </a:r>
            <a:r>
              <a:rPr lang="en-IN" sz="1800" b="1" dirty="0" err="1">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a:t>
            </a:r>
            <a:r>
              <a:rPr lang="en-IN" sz="1800" b="1" dirty="0" err="1">
                <a:solidFill>
                  <a:srgbClr val="6A3E3E"/>
                </a:solidFill>
                <a:latin typeface="Consolas" panose="020B0609020204030204" pitchFamily="49" charset="0"/>
              </a:rPr>
              <a:t>merchant</a:t>
            </a:r>
            <a:r>
              <a:rPr lang="en-IN" sz="1800" b="1" dirty="0" err="1">
                <a:solidFill>
                  <a:srgbClr val="000000"/>
                </a:solidFill>
                <a:latin typeface="Consolas" panose="020B0609020204030204" pitchFamily="49" charset="0"/>
              </a:rPr>
              <a:t>.getId</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if</a:t>
            </a:r>
            <a:r>
              <a:rPr lang="en-IN" sz="1800" b="1" dirty="0">
                <a:solidFill>
                  <a:srgbClr val="000000"/>
                </a:solidFill>
                <a:latin typeface="Consolas" panose="020B0609020204030204" pitchFamily="49" charset="0"/>
              </a:rPr>
              <a:t>(</a:t>
            </a:r>
            <a:r>
              <a:rPr lang="en-IN" sz="1800" b="1" dirty="0" err="1">
                <a:solidFill>
                  <a:srgbClr val="6A3E3E"/>
                </a:solidFill>
                <a:latin typeface="Consolas" panose="020B0609020204030204" pitchFamily="49" charset="0"/>
              </a:rPr>
              <a:t>dbm</a:t>
            </a:r>
            <a:r>
              <a:rPr lang="en-IN" sz="1800" b="1"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null</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dbm</a:t>
            </a:r>
            <a:r>
              <a:rPr lang="en-IN" sz="1800" dirty="0" err="1">
                <a:solidFill>
                  <a:srgbClr val="000000"/>
                </a:solidFill>
                <a:latin typeface="Consolas" panose="020B0609020204030204" pitchFamily="49" charset="0"/>
              </a:rPr>
              <a:t>.setName</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merchant</a:t>
            </a:r>
            <a:r>
              <a:rPr lang="en-IN" sz="1800" dirty="0" err="1">
                <a:solidFill>
                  <a:srgbClr val="000000"/>
                </a:solidFill>
                <a:latin typeface="Consolas" panose="020B0609020204030204" pitchFamily="49" charset="0"/>
              </a:rPr>
              <a:t>.getName</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dbm</a:t>
            </a:r>
            <a:r>
              <a:rPr lang="en-IN" sz="1800" dirty="0" err="1">
                <a:solidFill>
                  <a:srgbClr val="000000"/>
                </a:solidFill>
                <a:latin typeface="Consolas" panose="020B0609020204030204" pitchFamily="49" charset="0"/>
              </a:rPr>
              <a:t>.setEmail</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merchant</a:t>
            </a:r>
            <a:r>
              <a:rPr lang="en-IN" sz="1800" dirty="0" err="1">
                <a:solidFill>
                  <a:srgbClr val="000000"/>
                </a:solidFill>
                <a:latin typeface="Consolas" panose="020B0609020204030204" pitchFamily="49" charset="0"/>
              </a:rPr>
              <a:t>.getEmail</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dbm</a:t>
            </a:r>
            <a:r>
              <a:rPr lang="en-IN" sz="1800" dirty="0" err="1">
                <a:solidFill>
                  <a:srgbClr val="000000"/>
                </a:solidFill>
                <a:latin typeface="Consolas" panose="020B0609020204030204" pitchFamily="49" charset="0"/>
              </a:rPr>
              <a:t>.setPassword</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merchant</a:t>
            </a:r>
            <a:r>
              <a:rPr lang="en-IN" sz="1800" dirty="0" err="1">
                <a:solidFill>
                  <a:srgbClr val="000000"/>
                </a:solidFill>
                <a:latin typeface="Consolas" panose="020B0609020204030204" pitchFamily="49" charset="0"/>
              </a:rPr>
              <a:t>.getPassword</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tran</a:t>
            </a:r>
            <a:r>
              <a:rPr lang="en-IN" sz="1800" dirty="0" err="1">
                <a:solidFill>
                  <a:srgbClr val="000000"/>
                </a:solidFill>
                <a:latin typeface="Consolas" panose="020B0609020204030204" pitchFamily="49" charset="0"/>
              </a:rPr>
              <a:t>.commit</a:t>
            </a:r>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return</a:t>
            </a:r>
            <a:r>
              <a:rPr lang="en-IN" sz="1800" b="1" dirty="0">
                <a:solidFill>
                  <a:srgbClr val="000000"/>
                </a:solidFill>
                <a:latin typeface="Consolas" panose="020B0609020204030204" pitchFamily="49" charset="0"/>
              </a:rPr>
              <a:t> </a:t>
            </a:r>
            <a:r>
              <a:rPr lang="en-IN" sz="1800" b="1" dirty="0" err="1">
                <a:solidFill>
                  <a:srgbClr val="6A3E3E"/>
                </a:solidFill>
                <a:latin typeface="Consolas" panose="020B0609020204030204" pitchFamily="49" charset="0"/>
              </a:rPr>
              <a:t>dbm</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73735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8A7EE4-19BD-28F9-38FA-B1690E673011}"/>
              </a:ext>
            </a:extLst>
          </p:cNvPr>
          <p:cNvSpPr txBox="1"/>
          <p:nvPr/>
        </p:nvSpPr>
        <p:spPr>
          <a:xfrm>
            <a:off x="658761" y="727587"/>
            <a:ext cx="10874478" cy="4524315"/>
          </a:xfrm>
          <a:prstGeom prst="rect">
            <a:avLst/>
          </a:prstGeom>
          <a:noFill/>
        </p:spPr>
        <p:txBody>
          <a:bodyPr wrap="square">
            <a:spAutoFit/>
          </a:bodyPr>
          <a:lstStyle/>
          <a:p>
            <a:pPr algn="l"/>
            <a:r>
              <a:rPr lang="en-IN" sz="1800" b="1" dirty="0">
                <a:solidFill>
                  <a:srgbClr val="7F0055"/>
                </a:solidFill>
                <a:latin typeface="Consolas" panose="020B0609020204030204" pitchFamily="49" charset="0"/>
              </a:rPr>
              <a:t>else</a:t>
            </a:r>
          </a:p>
          <a:p>
            <a:pPr algn="l"/>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return</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null</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dirty="0">
              <a:solidFill>
                <a:srgbClr val="000000"/>
              </a:solidFill>
              <a:latin typeface="Consolas" panose="020B0609020204030204" pitchFamily="49" charset="0"/>
            </a:endParaRPr>
          </a:p>
          <a:p>
            <a:pPr algn="l"/>
            <a:r>
              <a:rPr lang="en-IN" sz="1800" dirty="0">
                <a:solidFill>
                  <a:srgbClr val="000000"/>
                </a:solidFill>
                <a:latin typeface="Consolas" panose="020B0609020204030204" pitchFamily="49" charset="0"/>
              </a:rPr>
              <a:t>We need to return --</a:t>
            </a:r>
            <a:r>
              <a:rPr lang="en-IN" sz="1800" dirty="0">
                <a:solidFill>
                  <a:srgbClr val="000000"/>
                </a:solidFill>
                <a:latin typeface="Consolas" panose="020B0609020204030204" pitchFamily="49" charset="0"/>
                <a:sym typeface="Wingdings" panose="05000000000000000000" pitchFamily="2" charset="2"/>
              </a:rPr>
              <a:t>To write the SOP to display user entered id is wrong in the Merchant controller  like below</a:t>
            </a:r>
          </a:p>
          <a:p>
            <a:pPr algn="l"/>
            <a:r>
              <a:rPr lang="fr-FR" sz="1800" dirty="0">
                <a:solidFill>
                  <a:srgbClr val="000000"/>
                </a:solidFill>
                <a:latin typeface="Consolas" panose="020B0609020204030204" pitchFamily="49" charset="0"/>
              </a:rPr>
              <a:t>Merchant </a:t>
            </a:r>
            <a:r>
              <a:rPr lang="fr-FR" sz="1800" dirty="0" err="1">
                <a:solidFill>
                  <a:srgbClr val="6A3E3E"/>
                </a:solidFill>
                <a:latin typeface="Consolas" panose="020B0609020204030204" pitchFamily="49" charset="0"/>
              </a:rPr>
              <a:t>mdb</a:t>
            </a:r>
            <a:r>
              <a:rPr lang="fr-FR" sz="1800" dirty="0">
                <a:solidFill>
                  <a:srgbClr val="000000"/>
                </a:solidFill>
                <a:latin typeface="Consolas" panose="020B0609020204030204" pitchFamily="49" charset="0"/>
              </a:rPr>
              <a:t>=</a:t>
            </a:r>
            <a:r>
              <a:rPr lang="fr-FR" sz="1800" i="1" dirty="0" err="1">
                <a:solidFill>
                  <a:srgbClr val="0000C0"/>
                </a:solidFill>
                <a:latin typeface="Consolas" panose="020B0609020204030204" pitchFamily="49" charset="0"/>
              </a:rPr>
              <a:t>mdao</a:t>
            </a:r>
            <a:r>
              <a:rPr lang="fr-FR" sz="1800" i="1" dirty="0" err="1">
                <a:solidFill>
                  <a:srgbClr val="000000"/>
                </a:solidFill>
                <a:latin typeface="Consolas" panose="020B0609020204030204" pitchFamily="49" charset="0"/>
              </a:rPr>
              <a:t>.updateMerchant</a:t>
            </a:r>
            <a:r>
              <a:rPr lang="fr-FR" sz="1800" i="1" dirty="0">
                <a:solidFill>
                  <a:srgbClr val="000000"/>
                </a:solidFill>
                <a:latin typeface="Consolas" panose="020B0609020204030204" pitchFamily="49" charset="0"/>
              </a:rPr>
              <a:t>(</a:t>
            </a:r>
            <a:r>
              <a:rPr lang="fr-FR" sz="1800" i="1" dirty="0">
                <a:solidFill>
                  <a:srgbClr val="6A3E3E"/>
                </a:solidFill>
                <a:latin typeface="Consolas" panose="020B0609020204030204" pitchFamily="49" charset="0"/>
              </a:rPr>
              <a:t>m</a:t>
            </a:r>
            <a:r>
              <a:rPr lang="fr-FR" sz="1800" i="1" dirty="0">
                <a:solidFill>
                  <a:srgbClr val="000000"/>
                </a:solidFill>
                <a:latin typeface="Consolas" panose="020B0609020204030204" pitchFamily="49" charset="0"/>
              </a:rPr>
              <a:t>);</a:t>
            </a:r>
            <a:r>
              <a:rPr lang="fr-FR" sz="1800" i="1" dirty="0">
                <a:solidFill>
                  <a:srgbClr val="3F7F5F"/>
                </a:solidFill>
                <a:latin typeface="Consolas" panose="020B0609020204030204" pitchFamily="49" charset="0"/>
              </a:rPr>
              <a:t>//</a:t>
            </a:r>
          </a:p>
          <a:p>
            <a:pPr algn="l"/>
            <a:r>
              <a:rPr lang="en-IN" sz="1800" b="1" dirty="0">
                <a:solidFill>
                  <a:srgbClr val="7F0055"/>
                </a:solidFill>
                <a:latin typeface="Consolas" panose="020B0609020204030204" pitchFamily="49" charset="0"/>
              </a:rPr>
              <a:t>if</a:t>
            </a:r>
            <a:r>
              <a:rPr lang="en-IN" sz="1800" b="1" dirty="0">
                <a:solidFill>
                  <a:srgbClr val="000000"/>
                </a:solidFill>
                <a:latin typeface="Consolas" panose="020B0609020204030204" pitchFamily="49" charset="0"/>
              </a:rPr>
              <a:t>(</a:t>
            </a:r>
            <a:r>
              <a:rPr lang="en-IN" sz="1800" b="1" dirty="0" err="1">
                <a:solidFill>
                  <a:srgbClr val="6A3E3E"/>
                </a:solidFill>
                <a:latin typeface="Consolas" panose="020B0609020204030204" pitchFamily="49" charset="0"/>
              </a:rPr>
              <a:t>mdb</a:t>
            </a:r>
            <a:r>
              <a:rPr lang="en-IN" sz="1800" b="1"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null</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"Merchant is Updated with an id "</a:t>
            </a:r>
            <a:r>
              <a:rPr lang="en-US" sz="1800" b="1" i="1" dirty="0">
                <a:solidFill>
                  <a:srgbClr val="000000"/>
                </a:solidFill>
                <a:latin typeface="Consolas" panose="020B0609020204030204" pitchFamily="49" charset="0"/>
              </a:rPr>
              <a:t>+</a:t>
            </a:r>
            <a:r>
              <a:rPr lang="en-US" sz="1800" b="1" i="1" dirty="0" err="1">
                <a:solidFill>
                  <a:srgbClr val="6A3E3E"/>
                </a:solidFill>
                <a:latin typeface="Consolas" panose="020B0609020204030204" pitchFamily="49" charset="0"/>
              </a:rPr>
              <a:t>mdb</a:t>
            </a:r>
            <a:r>
              <a:rPr lang="en-US" sz="1800" b="1" i="1" dirty="0" err="1">
                <a:solidFill>
                  <a:srgbClr val="000000"/>
                </a:solidFill>
                <a:latin typeface="Consolas" panose="020B0609020204030204" pitchFamily="49" charset="0"/>
              </a:rPr>
              <a:t>.getId</a:t>
            </a:r>
            <a:r>
              <a:rPr lang="en-US" sz="1800" b="1"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else</a:t>
            </a:r>
          </a:p>
          <a:p>
            <a:pPr algn="l"/>
            <a:r>
              <a:rPr lang="en-IN" sz="1800"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"Merchant not found since you have </a:t>
            </a:r>
            <a:r>
              <a:rPr lang="en-US" sz="1800" b="1" i="1" dirty="0" err="1">
                <a:solidFill>
                  <a:srgbClr val="2A00FF"/>
                </a:solidFill>
                <a:latin typeface="Consolas" panose="020B0609020204030204" pitchFamily="49" charset="0"/>
              </a:rPr>
              <a:t>enetered</a:t>
            </a:r>
            <a:r>
              <a:rPr lang="en-US" sz="1800" b="1" i="1" dirty="0">
                <a:solidFill>
                  <a:srgbClr val="2A00FF"/>
                </a:solidFill>
                <a:latin typeface="Consolas" panose="020B0609020204030204" pitchFamily="49" charset="0"/>
              </a:rPr>
              <a:t> wrong id to find"</a:t>
            </a:r>
            <a:r>
              <a:rPr lang="en-US" sz="1800" b="1"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82877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6036" y="696036"/>
            <a:ext cx="10822674" cy="5858848"/>
          </a:xfrm>
          <a:prstGeom prst="rect">
            <a:avLst/>
          </a:prstGeom>
        </p:spPr>
        <p:txBody>
          <a:bodyPr wrap="square">
            <a:spAutoFit/>
          </a:bodyPr>
          <a:lstStyle/>
          <a:p>
            <a:pPr>
              <a:lnSpc>
                <a:spcPct val="107000"/>
              </a:lnSpc>
              <a:spcAft>
                <a:spcPts val="800"/>
              </a:spcAft>
              <a:tabLst>
                <a:tab pos="3954145" algn="l"/>
              </a:tabLst>
            </a:pPr>
            <a:r>
              <a:rPr lang="en-IN"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Note:-If we update the </a:t>
            </a:r>
            <a:r>
              <a:rPr lang="en-IN"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oder</a:t>
            </a:r>
            <a:r>
              <a:rPr lang="en-IN"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a:t>
            </a:r>
            <a:r>
              <a:rPr lang="en-IN"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distance,food</a:t>
            </a:r>
            <a:r>
              <a:rPr lang="en-IN"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,then the delivery time should change but not ordered time.</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To update the order use UpdateOder.java class</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To update first you fetch---</a:t>
            </a:r>
            <a:r>
              <a:rPr lang="en-IN" kern="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kern="100" dirty="0">
                <a:latin typeface="Calibri" panose="020F0502020204030204" pitchFamily="34" charset="0"/>
                <a:ea typeface="Calibri" panose="020F0502020204030204" pitchFamily="34" charset="0"/>
                <a:cs typeface="Times New Roman" panose="02020603050405020304" pitchFamily="18" charset="0"/>
              </a:rPr>
              <a:t>Using find() you update it from Biryani to Chicken Biryani</a:t>
            </a:r>
          </a:p>
          <a:p>
            <a:pPr>
              <a:lnSpc>
                <a:spcPct val="107000"/>
              </a:lnSpc>
              <a:spcAft>
                <a:spcPts val="800"/>
              </a:spcAft>
              <a:tabLst>
                <a:tab pos="3954145" algn="l"/>
              </a:tabLst>
            </a:pPr>
            <a:r>
              <a:rPr lang="en-IN"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Example Program to understand @</a:t>
            </a:r>
            <a:r>
              <a:rPr lang="en-IN" kern="100" dirty="0" err="1">
                <a:highlight>
                  <a:srgbClr val="FF00FF"/>
                </a:highlight>
                <a:latin typeface="Calibri" panose="020F0502020204030204" pitchFamily="34" charset="0"/>
                <a:ea typeface="Calibri" panose="020F0502020204030204" pitchFamily="34" charset="0"/>
                <a:cs typeface="Times New Roman" panose="02020603050405020304" pitchFamily="18" charset="0"/>
              </a:rPr>
              <a:t>CreationTimeStamp</a:t>
            </a:r>
            <a:r>
              <a:rPr lang="en-IN" kern="100" dirty="0">
                <a:highlight>
                  <a:srgbClr val="FF00FF"/>
                </a:highlight>
                <a:latin typeface="Calibri" panose="020F0502020204030204" pitchFamily="34" charset="0"/>
                <a:ea typeface="Calibri" panose="020F0502020204030204" pitchFamily="34" charset="0"/>
                <a:cs typeface="Times New Roman" panose="02020603050405020304" pitchFamily="18" charset="0"/>
              </a:rPr>
              <a:t> and </a:t>
            </a:r>
            <a:r>
              <a:rPr lang="en-IN" kern="100" dirty="0" err="1">
                <a:highlight>
                  <a:srgbClr val="FF00FF"/>
                </a:highlight>
                <a:latin typeface="Calibri" panose="020F0502020204030204" pitchFamily="34" charset="0"/>
                <a:ea typeface="Calibri" panose="020F0502020204030204" pitchFamily="34" charset="0"/>
                <a:cs typeface="Times New Roman" panose="02020603050405020304" pitchFamily="18" charset="0"/>
              </a:rPr>
              <a:t>UpdateTimeStamp</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@Entity</a:t>
            </a:r>
          </a:p>
          <a:p>
            <a:pPr>
              <a:lnSpc>
                <a:spcPct val="107000"/>
              </a:lnSpc>
              <a:spcAft>
                <a:spcPts val="800"/>
              </a:spcAft>
              <a:tabLst>
                <a:tab pos="3954145" algn="l"/>
              </a:tabLst>
            </a:pPr>
            <a:r>
              <a:rPr lang="en-IN"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FoodOrder.java                                                      //Hibernate </a:t>
            </a:r>
            <a:r>
              <a:rPr lang="en-IN"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WorkSpace</a:t>
            </a:r>
            <a:r>
              <a:rPr lang="en-IN"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a:t>
            </a:r>
            <a:r>
              <a:rPr lang="en-IN" kern="100" dirty="0" err="1">
                <a:highlight>
                  <a:srgbClr val="00FF00"/>
                </a:highlight>
                <a:latin typeface="Calibri" panose="020F0502020204030204" pitchFamily="34" charset="0"/>
                <a:ea typeface="Calibri" panose="020F0502020204030204" pitchFamily="34" charset="0"/>
                <a:cs typeface="Times New Roman" panose="02020603050405020304" pitchFamily="18" charset="0"/>
              </a:rPr>
              <a:t>ZomatoApp</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-id</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err="1">
                <a:latin typeface="Calibri" panose="020F0502020204030204" pitchFamily="34" charset="0"/>
                <a:ea typeface="Calibri" panose="020F0502020204030204" pitchFamily="34" charset="0"/>
                <a:cs typeface="Times New Roman" panose="02020603050405020304" pitchFamily="18" charset="0"/>
              </a:rPr>
              <a:t>food_item</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-cost</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a:highlight>
                  <a:srgbClr val="00FFFF"/>
                </a:highlight>
                <a:latin typeface="Calibri" panose="020F0502020204030204" pitchFamily="34" charset="0"/>
                <a:ea typeface="Calibri" panose="020F0502020204030204" pitchFamily="34" charset="0"/>
                <a:cs typeface="Times New Roman" panose="02020603050405020304" pitchFamily="18" charset="0"/>
              </a:rPr>
              <a:t>@</a:t>
            </a:r>
            <a:r>
              <a:rPr lang="en-IN" kern="100" dirty="0" err="1">
                <a:highlight>
                  <a:srgbClr val="00FFFF"/>
                </a:highlight>
                <a:latin typeface="Calibri" panose="020F0502020204030204" pitchFamily="34" charset="0"/>
                <a:ea typeface="Calibri" panose="020F0502020204030204" pitchFamily="34" charset="0"/>
                <a:cs typeface="Times New Roman" panose="02020603050405020304" pitchFamily="18" charset="0"/>
              </a:rPr>
              <a:t>CreationTimeStamp</a:t>
            </a:r>
            <a:r>
              <a:rPr lang="en-IN" kern="100" dirty="0">
                <a:highlight>
                  <a:srgbClr val="00FFFF"/>
                </a:highlight>
                <a:latin typeface="Calibri" panose="020F0502020204030204" pitchFamily="34" charset="0"/>
                <a:ea typeface="Calibri" panose="020F0502020204030204" pitchFamily="34" charset="0"/>
                <a:cs typeface="Times New Roman" panose="02020603050405020304" pitchFamily="18" charset="0"/>
              </a:rPr>
              <a:t>(</a:t>
            </a:r>
            <a:r>
              <a:rPr lang="en-IN" kern="100" dirty="0">
                <a:latin typeface="Calibri" panose="020F0502020204030204" pitchFamily="34" charset="0"/>
                <a:ea typeface="Calibri" panose="020F0502020204030204" pitchFamily="34" charset="0"/>
                <a:cs typeface="Times New Roman" panose="02020603050405020304" pitchFamily="18" charset="0"/>
              </a:rPr>
              <a:t>Ordered time will not change)</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-private </a:t>
            </a:r>
            <a:r>
              <a:rPr lang="en-IN" kern="100" dirty="0" err="1">
                <a:latin typeface="Calibri" panose="020F0502020204030204" pitchFamily="34" charset="0"/>
                <a:ea typeface="Calibri" panose="020F0502020204030204" pitchFamily="34" charset="0"/>
                <a:cs typeface="Times New Roman" panose="02020603050405020304" pitchFamily="18" charset="0"/>
              </a:rPr>
              <a:t>LocalDateTime</a:t>
            </a: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err="1">
                <a:latin typeface="Calibri" panose="020F0502020204030204" pitchFamily="34" charset="0"/>
                <a:ea typeface="Calibri" panose="020F0502020204030204" pitchFamily="34" charset="0"/>
                <a:cs typeface="Times New Roman" panose="02020603050405020304" pitchFamily="18" charset="0"/>
              </a:rPr>
              <a:t>ordered_time</a:t>
            </a:r>
            <a:r>
              <a:rPr lang="en-IN"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r>
              <a:rPr lang="en-IN" kern="100" dirty="0">
                <a:highlight>
                  <a:srgbClr val="00FFFF"/>
                </a:highlight>
                <a:latin typeface="Calibri" panose="020F0502020204030204" pitchFamily="34" charset="0"/>
                <a:ea typeface="Calibri" panose="020F0502020204030204" pitchFamily="34" charset="0"/>
                <a:cs typeface="Times New Roman" panose="02020603050405020304" pitchFamily="18" charset="0"/>
              </a:rPr>
              <a:t>@</a:t>
            </a:r>
            <a:r>
              <a:rPr lang="en-IN" kern="100" dirty="0" err="1">
                <a:highlight>
                  <a:srgbClr val="00FFFF"/>
                </a:highlight>
                <a:latin typeface="Calibri" panose="020F0502020204030204" pitchFamily="34" charset="0"/>
                <a:ea typeface="Calibri" panose="020F0502020204030204" pitchFamily="34" charset="0"/>
                <a:cs typeface="Times New Roman" panose="02020603050405020304" pitchFamily="18" charset="0"/>
              </a:rPr>
              <a:t>UpdateTimeStamp</a:t>
            </a:r>
            <a:r>
              <a:rPr lang="en-IN" kern="100" dirty="0">
                <a:latin typeface="Calibri" panose="020F0502020204030204" pitchFamily="34" charset="0"/>
                <a:ea typeface="Calibri" panose="020F0502020204030204" pitchFamily="34" charset="0"/>
                <a:cs typeface="Times New Roman" panose="02020603050405020304" pitchFamily="18" charset="0"/>
              </a:rPr>
              <a:t>(delivery time would update)</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-private </a:t>
            </a:r>
            <a:r>
              <a:rPr lang="en-IN" kern="100" dirty="0" err="1">
                <a:latin typeface="Calibri" panose="020F0502020204030204" pitchFamily="34" charset="0"/>
                <a:ea typeface="Calibri" panose="020F0502020204030204" pitchFamily="34" charset="0"/>
                <a:cs typeface="Times New Roman" panose="02020603050405020304" pitchFamily="18" charset="0"/>
              </a:rPr>
              <a:t>LocalDateTime</a:t>
            </a: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err="1">
                <a:latin typeface="Calibri" panose="020F0502020204030204" pitchFamily="34" charset="0"/>
                <a:ea typeface="Calibri" panose="020F0502020204030204" pitchFamily="34" charset="0"/>
                <a:cs typeface="Times New Roman" panose="02020603050405020304" pitchFamily="18" charset="0"/>
              </a:rPr>
              <a:t>delivery_time</a:t>
            </a:r>
            <a:r>
              <a:rPr lang="en-IN"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 //Getters and Setters//</a:t>
            </a:r>
          </a:p>
          <a:p>
            <a:pPr>
              <a:lnSpc>
                <a:spcPct val="107000"/>
              </a:lnSpc>
              <a:spcAft>
                <a:spcPts val="800"/>
              </a:spcAft>
              <a:tabLst>
                <a:tab pos="3954145" algn="l"/>
              </a:tabLs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84445826"/>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arn(inVertic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arn(inVertical)">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barn(inVertical)">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barn(inVertical)">
                                      <p:cBhvr>
                                        <p:cTn id="7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9770A7-2949-BC88-2322-4EC0E8B2A054}"/>
              </a:ext>
            </a:extLst>
          </p:cNvPr>
          <p:cNvSpPr txBox="1"/>
          <p:nvPr/>
        </p:nvSpPr>
        <p:spPr>
          <a:xfrm>
            <a:off x="698089" y="589935"/>
            <a:ext cx="10864645" cy="5748561"/>
          </a:xfrm>
          <a:prstGeom prst="rect">
            <a:avLst/>
          </a:prstGeom>
          <a:noFill/>
        </p:spPr>
        <p:txBody>
          <a:bodyPr wrap="square">
            <a:spAutoFit/>
          </a:bodyPr>
          <a:lstStyle/>
          <a:p>
            <a:pPr>
              <a:lnSpc>
                <a:spcPct val="107000"/>
              </a:lnSpc>
              <a:spcAft>
                <a:spcPts val="800"/>
              </a:spcAft>
            </a:pPr>
            <a:r>
              <a:rPr lang="en-IN" kern="0" dirty="0">
                <a:highlight>
                  <a:srgbClr val="FFFF00"/>
                </a:highlight>
                <a:latin typeface="Consolas" panose="020B0609020204030204" pitchFamily="49" charset="0"/>
                <a:ea typeface="Calibri" panose="020F0502020204030204" pitchFamily="34" charset="0"/>
                <a:cs typeface="Times New Roman" panose="02020603050405020304" pitchFamily="18" charset="0"/>
              </a:rPr>
              <a:t>Next for </a:t>
            </a:r>
            <a:r>
              <a:rPr lang="en-IN" kern="0" dirty="0" err="1">
                <a:highlight>
                  <a:srgbClr val="FFFF00"/>
                </a:highlight>
                <a:latin typeface="Consolas" panose="020B0609020204030204" pitchFamily="49" charset="0"/>
                <a:ea typeface="Calibri" panose="020F0502020204030204" pitchFamily="34" charset="0"/>
                <a:cs typeface="Times New Roman" panose="02020603050405020304" pitchFamily="18" charset="0"/>
              </a:rPr>
              <a:t>findMerchantById</a:t>
            </a:r>
            <a:endParaRPr lang="en-IN" kern="0" dirty="0">
              <a:highlight>
                <a:srgbClr val="FFFF00"/>
              </a:highlight>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IN" kern="0" dirty="0">
                <a:latin typeface="Consolas" panose="020B0609020204030204" pitchFamily="49" charset="0"/>
                <a:ea typeface="Calibri" panose="020F0502020204030204" pitchFamily="34" charset="0"/>
                <a:cs typeface="Times New Roman" panose="02020603050405020304" pitchFamily="18" charset="0"/>
              </a:rPr>
              <a:t>Same steps as previous</a:t>
            </a:r>
          </a:p>
          <a:p>
            <a:pPr>
              <a:lnSpc>
                <a:spcPct val="107000"/>
              </a:lnSpc>
              <a:spcAft>
                <a:spcPts val="800"/>
              </a:spcAft>
            </a:pPr>
            <a:r>
              <a:rPr lang="en-IN" kern="0" dirty="0">
                <a:latin typeface="Consolas" panose="020B0609020204030204" pitchFamily="49" charset="0"/>
                <a:ea typeface="Calibri" panose="020F0502020204030204" pitchFamily="34" charset="0"/>
                <a:cs typeface="Times New Roman" panose="02020603050405020304" pitchFamily="18" charset="0"/>
              </a:rPr>
              <a:t>Case 3:findMerchantById()</a:t>
            </a:r>
          </a:p>
          <a:p>
            <a:pPr>
              <a:lnSpc>
                <a:spcPct val="107000"/>
              </a:lnSpc>
              <a:spcAft>
                <a:spcPts val="800"/>
              </a:spcAft>
            </a:pPr>
            <a:r>
              <a:rPr lang="en-IN" kern="0" dirty="0">
                <a:latin typeface="Consolas" panose="020B0609020204030204" pitchFamily="49" charset="0"/>
                <a:ea typeface="Calibri" panose="020F0502020204030204" pitchFamily="34" charset="0"/>
                <a:cs typeface="Times New Roman" panose="02020603050405020304" pitchFamily="18" charset="0"/>
              </a:rPr>
              <a:t>Ask the user to enter id not</a:t>
            </a:r>
          </a:p>
          <a:p>
            <a:pPr>
              <a:lnSpc>
                <a:spcPct val="107000"/>
              </a:lnSpc>
              <a:spcAft>
                <a:spcPts val="800"/>
              </a:spcAft>
            </a:pPr>
            <a:r>
              <a:rPr lang="en-IN" kern="0" dirty="0">
                <a:latin typeface="Consolas" panose="020B0609020204030204" pitchFamily="49" charset="0"/>
                <a:ea typeface="Calibri" panose="020F0502020204030204" pitchFamily="34" charset="0"/>
                <a:cs typeface="Times New Roman" panose="02020603050405020304" pitchFamily="18" charset="0"/>
              </a:rPr>
              <a:t>       call </a:t>
            </a:r>
            <a:r>
              <a:rPr lang="en-IN" kern="0" dirty="0" err="1">
                <a:latin typeface="Consolas" panose="020B0609020204030204" pitchFamily="49" charset="0"/>
                <a:ea typeface="Calibri" panose="020F0502020204030204" pitchFamily="34" charset="0"/>
                <a:cs typeface="Times New Roman" panose="02020603050405020304" pitchFamily="18" charset="0"/>
              </a:rPr>
              <a:t>findMerchantById</a:t>
            </a:r>
            <a:r>
              <a:rPr lang="en-IN" kern="0" dirty="0">
                <a:latin typeface="Consolas" panose="020B0609020204030204" pitchFamily="49" charset="0"/>
                <a:ea typeface="Calibri" panose="020F0502020204030204" pitchFamily="34" charset="0"/>
                <a:cs typeface="Times New Roman" panose="02020603050405020304" pitchFamily="18" charset="0"/>
              </a:rPr>
              <a:t>(mid) which is present in </a:t>
            </a:r>
            <a:r>
              <a:rPr lang="en-IN" kern="0" dirty="0" err="1">
                <a:latin typeface="Consolas" panose="020B0609020204030204" pitchFamily="49" charset="0"/>
                <a:ea typeface="Calibri" panose="020F0502020204030204" pitchFamily="34" charset="0"/>
                <a:cs typeface="Times New Roman" panose="02020603050405020304" pitchFamily="18" charset="0"/>
              </a:rPr>
              <a:t>MerchantDao</a:t>
            </a:r>
            <a:r>
              <a:rPr lang="en-IN" kern="0" dirty="0">
                <a:latin typeface="Consolas" panose="020B0609020204030204" pitchFamily="49" charset="0"/>
                <a:ea typeface="Calibri" panose="020F0502020204030204" pitchFamily="34" charset="0"/>
                <a:cs typeface="Times New Roman" panose="02020603050405020304" pitchFamily="18" charset="0"/>
              </a:rPr>
              <a:t> class</a:t>
            </a:r>
          </a:p>
          <a:p>
            <a:pPr>
              <a:lnSpc>
                <a:spcPct val="107000"/>
              </a:lnSpc>
              <a:spcAft>
                <a:spcPts val="800"/>
              </a:spcAft>
            </a:pPr>
            <a:endParaRPr lang="en-IN" kern="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IN" kern="0" dirty="0">
                <a:highlight>
                  <a:srgbClr val="00FFFF"/>
                </a:highlight>
                <a:latin typeface="Consolas" panose="020B0609020204030204" pitchFamily="49" charset="0"/>
                <a:ea typeface="Calibri" panose="020F0502020204030204" pitchFamily="34" charset="0"/>
                <a:cs typeface="Times New Roman" panose="02020603050405020304" pitchFamily="18" charset="0"/>
              </a:rPr>
              <a:t>In </a:t>
            </a:r>
            <a:r>
              <a:rPr lang="en-IN" kern="0" dirty="0" err="1">
                <a:highlight>
                  <a:srgbClr val="00FFFF"/>
                </a:highlight>
                <a:latin typeface="Consolas" panose="020B0609020204030204" pitchFamily="49" charset="0"/>
                <a:ea typeface="Calibri" panose="020F0502020204030204" pitchFamily="34" charset="0"/>
                <a:cs typeface="Times New Roman" panose="02020603050405020304" pitchFamily="18" charset="0"/>
              </a:rPr>
              <a:t>MerchantDao</a:t>
            </a:r>
            <a:r>
              <a:rPr lang="en-IN" kern="0" dirty="0">
                <a:highlight>
                  <a:srgbClr val="00FFFF"/>
                </a:highlight>
                <a:latin typeface="Consolas" panose="020B0609020204030204" pitchFamily="49" charset="0"/>
                <a:ea typeface="Calibri" panose="020F0502020204030204" pitchFamily="34" charset="0"/>
                <a:cs typeface="Times New Roman" panose="02020603050405020304" pitchFamily="18" charset="0"/>
              </a:rPr>
              <a:t> Class</a:t>
            </a: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Merchant </a:t>
            </a:r>
            <a:r>
              <a:rPr lang="en-IN" sz="1800" b="1" dirty="0" err="1">
                <a:solidFill>
                  <a:srgbClr val="000000"/>
                </a:solidFill>
                <a:latin typeface="Consolas" panose="020B0609020204030204" pitchFamily="49" charset="0"/>
              </a:rPr>
              <a:t>findMerchantId</a:t>
            </a:r>
            <a:r>
              <a:rPr lang="en-IN" sz="1800" b="1"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mid</a:t>
            </a:r>
            <a:r>
              <a:rPr lang="en-IN"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return</a:t>
            </a:r>
            <a:r>
              <a:rPr lang="en-US" sz="1800" b="1" dirty="0">
                <a:solidFill>
                  <a:srgbClr val="000000"/>
                </a:solidFill>
                <a:latin typeface="Consolas" panose="020B0609020204030204" pitchFamily="49" charset="0"/>
              </a:rPr>
              <a:t> </a:t>
            </a:r>
            <a:r>
              <a:rPr lang="en-US" sz="1800" b="1" dirty="0" err="1">
                <a:solidFill>
                  <a:srgbClr val="0000C0"/>
                </a:solidFill>
                <a:latin typeface="Consolas" panose="020B0609020204030204" pitchFamily="49" charset="0"/>
              </a:rPr>
              <a:t>man</a:t>
            </a:r>
            <a:r>
              <a:rPr lang="en-US" sz="1800" b="1" dirty="0" err="1">
                <a:solidFill>
                  <a:srgbClr val="000000"/>
                </a:solidFill>
                <a:latin typeface="Consolas" panose="020B0609020204030204" pitchFamily="49" charset="0"/>
              </a:rPr>
              <a:t>.find</a:t>
            </a:r>
            <a:r>
              <a:rPr lang="en-US" sz="1800" b="1" dirty="0">
                <a:solidFill>
                  <a:srgbClr val="000000"/>
                </a:solidFill>
                <a:latin typeface="Consolas" panose="020B0609020204030204" pitchFamily="49" charset="0"/>
              </a:rPr>
              <a:t>(</a:t>
            </a:r>
            <a:r>
              <a:rPr lang="en-US" sz="1800" b="1" dirty="0" err="1">
                <a:solidFill>
                  <a:srgbClr val="000000"/>
                </a:solidFill>
                <a:latin typeface="Consolas" panose="020B0609020204030204" pitchFamily="49" charset="0"/>
              </a:rPr>
              <a:t>Merchant.</a:t>
            </a:r>
            <a:r>
              <a:rPr lang="en-US" sz="1800" b="1" dirty="0" err="1">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mid</a:t>
            </a:r>
            <a:r>
              <a:rPr lang="en-US"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pPr>
              <a:lnSpc>
                <a:spcPct val="107000"/>
              </a:lnSpc>
              <a:spcAft>
                <a:spcPts val="800"/>
              </a:spcAft>
            </a:pPr>
            <a:endParaRPr lang="en-IN" kern="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800"/>
              </a:spcAft>
            </a:pPr>
            <a:endParaRPr lang="en-IN" kern="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800"/>
              </a:spcAft>
            </a:pPr>
            <a:endParaRPr lang="en-IN" kern="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800"/>
              </a:spcAft>
            </a:pPr>
            <a:endParaRPr lang="en-IN" kern="0"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08359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E25606-F5D0-4291-3501-AFC002DD350E}"/>
              </a:ext>
            </a:extLst>
          </p:cNvPr>
          <p:cNvSpPr txBox="1"/>
          <p:nvPr/>
        </p:nvSpPr>
        <p:spPr>
          <a:xfrm>
            <a:off x="648929" y="580103"/>
            <a:ext cx="10746658" cy="6001643"/>
          </a:xfrm>
          <a:prstGeom prst="rect">
            <a:avLst/>
          </a:prstGeom>
          <a:noFill/>
        </p:spPr>
        <p:txBody>
          <a:bodyPr wrap="square">
            <a:spAutoFit/>
          </a:bodyPr>
          <a:lstStyle/>
          <a:p>
            <a:pPr algn="l"/>
            <a:r>
              <a:rPr lang="en-IN" sz="2400" b="1" dirty="0">
                <a:highlight>
                  <a:srgbClr val="00FFFF"/>
                </a:highlight>
                <a:latin typeface="Consolas" panose="020B0609020204030204" pitchFamily="49" charset="0"/>
              </a:rPr>
              <a:t>In </a:t>
            </a:r>
            <a:r>
              <a:rPr lang="en-IN" sz="2400" b="1" dirty="0" err="1">
                <a:highlight>
                  <a:srgbClr val="00FFFF"/>
                </a:highlight>
                <a:latin typeface="Consolas" panose="020B0609020204030204" pitchFamily="49" charset="0"/>
              </a:rPr>
              <a:t>MerchantController</a:t>
            </a:r>
            <a:r>
              <a:rPr lang="en-IN" sz="2400" b="1" dirty="0">
                <a:highlight>
                  <a:srgbClr val="00FFFF"/>
                </a:highlight>
                <a:latin typeface="Consolas" panose="020B0609020204030204" pitchFamily="49" charset="0"/>
              </a:rPr>
              <a:t> Class</a:t>
            </a:r>
          </a:p>
          <a:p>
            <a:pPr algn="l"/>
            <a:r>
              <a:rPr lang="en-IN" b="1" dirty="0">
                <a:latin typeface="Consolas" panose="020B0609020204030204" pitchFamily="49" charset="0"/>
              </a:rPr>
              <a:t>Write this below</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static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void</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findMerchantById</a:t>
            </a:r>
            <a:r>
              <a:rPr lang="en-IN"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"Enter Merchant id to find"</a:t>
            </a:r>
            <a:r>
              <a:rPr lang="en-US" sz="1800" b="1" i="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mid</a:t>
            </a:r>
            <a:r>
              <a:rPr lang="en-IN" sz="1800" b="1" dirty="0">
                <a:solidFill>
                  <a:srgbClr val="000000"/>
                </a:solidFill>
                <a:latin typeface="Consolas" panose="020B0609020204030204" pitchFamily="49" charset="0"/>
              </a:rPr>
              <a:t>=</a:t>
            </a:r>
            <a:r>
              <a:rPr lang="en-IN" sz="1800" b="1" i="1" dirty="0" err="1">
                <a:solidFill>
                  <a:srgbClr val="0000C0"/>
                </a:solidFill>
                <a:latin typeface="Consolas" panose="020B0609020204030204" pitchFamily="49" charset="0"/>
              </a:rPr>
              <a:t>sc</a:t>
            </a:r>
            <a:r>
              <a:rPr lang="en-IN" sz="1800" b="1" i="1" dirty="0" err="1">
                <a:solidFill>
                  <a:srgbClr val="000000"/>
                </a:solidFill>
                <a:latin typeface="Consolas" panose="020B0609020204030204" pitchFamily="49" charset="0"/>
              </a:rPr>
              <a:t>.nextInt</a:t>
            </a:r>
            <a:r>
              <a:rPr lang="en-IN" sz="1800" b="1"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Merchant </a:t>
            </a:r>
            <a:r>
              <a:rPr lang="en-IN" sz="1800" dirty="0">
                <a:solidFill>
                  <a:srgbClr val="6A3E3E"/>
                </a:solidFill>
                <a:latin typeface="Consolas" panose="020B0609020204030204" pitchFamily="49" charset="0"/>
              </a:rPr>
              <a:t>m</a:t>
            </a:r>
            <a:r>
              <a:rPr lang="en-IN" sz="1800" dirty="0">
                <a:solidFill>
                  <a:srgbClr val="000000"/>
                </a:solidFill>
                <a:latin typeface="Consolas" panose="020B0609020204030204" pitchFamily="49" charset="0"/>
              </a:rPr>
              <a:t>=</a:t>
            </a:r>
            <a:r>
              <a:rPr lang="en-IN" sz="1800" i="1" dirty="0" err="1">
                <a:solidFill>
                  <a:srgbClr val="0000C0"/>
                </a:solidFill>
                <a:latin typeface="Consolas" panose="020B0609020204030204" pitchFamily="49" charset="0"/>
              </a:rPr>
              <a:t>mdao</a:t>
            </a:r>
            <a:r>
              <a:rPr lang="en-IN" sz="1800" i="1" dirty="0" err="1">
                <a:solidFill>
                  <a:srgbClr val="000000"/>
                </a:solidFill>
                <a:latin typeface="Consolas" panose="020B0609020204030204" pitchFamily="49" charset="0"/>
              </a:rPr>
              <a:t>.findMerchantId</a:t>
            </a:r>
            <a:r>
              <a:rPr lang="en-IN" sz="1800" i="1" dirty="0">
                <a:solidFill>
                  <a:srgbClr val="000000"/>
                </a:solidFill>
                <a:latin typeface="Consolas" panose="020B0609020204030204" pitchFamily="49" charset="0"/>
              </a:rPr>
              <a:t>(</a:t>
            </a:r>
            <a:r>
              <a:rPr lang="en-IN" sz="1800" i="1" dirty="0">
                <a:solidFill>
                  <a:srgbClr val="6A3E3E"/>
                </a:solidFill>
                <a:latin typeface="Consolas" panose="020B0609020204030204" pitchFamily="49" charset="0"/>
              </a:rPr>
              <a:t>mid</a:t>
            </a:r>
            <a:r>
              <a:rPr lang="en-IN" sz="1800" i="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if</a:t>
            </a:r>
            <a:r>
              <a:rPr lang="en-IN" sz="1800" b="1" dirty="0">
                <a:solidFill>
                  <a:srgbClr val="000000"/>
                </a:solidFill>
                <a:latin typeface="Consolas" panose="020B0609020204030204" pitchFamily="49" charset="0"/>
              </a:rPr>
              <a:t>(</a:t>
            </a:r>
            <a:r>
              <a:rPr lang="en-IN" sz="1800" b="1" dirty="0">
                <a:solidFill>
                  <a:srgbClr val="6A3E3E"/>
                </a:solidFill>
                <a:latin typeface="Consolas" panose="020B0609020204030204" pitchFamily="49" charset="0"/>
              </a:rPr>
              <a:t>m</a:t>
            </a:r>
            <a:r>
              <a:rPr lang="en-IN" sz="1800" b="1"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null</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"Merchant found"</a:t>
            </a:r>
            <a:r>
              <a:rPr lang="en-US" sz="1800" b="1" i="1"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System.</a:t>
            </a:r>
            <a:r>
              <a:rPr lang="en-IN" sz="1800" b="1" i="1" dirty="0" err="1">
                <a:solidFill>
                  <a:srgbClr val="0000C0"/>
                </a:solidFill>
                <a:latin typeface="Consolas" panose="020B0609020204030204" pitchFamily="49" charset="0"/>
              </a:rPr>
              <a:t>out</a:t>
            </a:r>
            <a:r>
              <a:rPr lang="en-IN" sz="1800" b="1" i="1" dirty="0" err="1">
                <a:solidFill>
                  <a:srgbClr val="000000"/>
                </a:solidFill>
                <a:latin typeface="Consolas" panose="020B0609020204030204" pitchFamily="49" charset="0"/>
              </a:rPr>
              <a:t>.println</a:t>
            </a:r>
            <a:r>
              <a:rPr lang="en-IN" sz="1800" b="1" i="1" dirty="0">
                <a:solidFill>
                  <a:srgbClr val="000000"/>
                </a:solidFill>
                <a:latin typeface="Consolas" panose="020B0609020204030204" pitchFamily="49" charset="0"/>
              </a:rPr>
              <a:t>(</a:t>
            </a:r>
            <a:r>
              <a:rPr lang="en-IN" sz="1800" b="1" i="1" dirty="0">
                <a:solidFill>
                  <a:srgbClr val="6A3E3E"/>
                </a:solidFill>
                <a:latin typeface="Consolas" panose="020B0609020204030204" pitchFamily="49" charset="0"/>
              </a:rPr>
              <a:t>m</a:t>
            </a:r>
            <a:r>
              <a:rPr lang="en-IN" sz="1800" b="1"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else</a:t>
            </a:r>
          </a:p>
          <a:p>
            <a:pPr algn="l"/>
            <a:r>
              <a:rPr lang="en-IN" sz="1800"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err</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"No Merchant found for the entered id"</a:t>
            </a:r>
            <a:r>
              <a:rPr lang="en-US" sz="1800" b="1"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endParaRPr lang="en-IN" b="1" dirty="0">
              <a:solidFill>
                <a:srgbClr val="7F0055"/>
              </a:solidFill>
              <a:latin typeface="Consolas" panose="020B0609020204030204" pitchFamily="49" charset="0"/>
            </a:endParaRPr>
          </a:p>
          <a:p>
            <a:pPr algn="l"/>
            <a:endParaRPr lang="en-IN" b="1" dirty="0">
              <a:solidFill>
                <a:srgbClr val="7F0055"/>
              </a:solidFill>
              <a:latin typeface="Consolas" panose="020B0609020204030204" pitchFamily="49" charset="0"/>
            </a:endParaRPr>
          </a:p>
          <a:p>
            <a:pPr algn="l"/>
            <a:endParaRPr lang="en-IN" sz="1800"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8163731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B1DCFF-C7F6-9EC1-F46D-0234F401944A}"/>
              </a:ext>
            </a:extLst>
          </p:cNvPr>
          <p:cNvSpPr txBox="1"/>
          <p:nvPr/>
        </p:nvSpPr>
        <p:spPr>
          <a:xfrm>
            <a:off x="688257" y="639098"/>
            <a:ext cx="11080955" cy="5169492"/>
          </a:xfrm>
          <a:prstGeom prst="rect">
            <a:avLst/>
          </a:prstGeom>
          <a:noFill/>
        </p:spPr>
        <p:txBody>
          <a:bodyPr wrap="square">
            <a:spAutoFit/>
          </a:bodyPr>
          <a:lstStyle/>
          <a:p>
            <a:pPr>
              <a:lnSpc>
                <a:spcPct val="107000"/>
              </a:lnSpc>
              <a:spcAft>
                <a:spcPts val="800"/>
              </a:spcAft>
            </a:pPr>
            <a:r>
              <a:rPr lang="en-IN" kern="0" dirty="0">
                <a:highlight>
                  <a:srgbClr val="FFFF00"/>
                </a:highlight>
                <a:latin typeface="Consolas" panose="020B0609020204030204" pitchFamily="49" charset="0"/>
                <a:ea typeface="Calibri" panose="020F0502020204030204" pitchFamily="34" charset="0"/>
                <a:cs typeface="Times New Roman" panose="02020603050405020304" pitchFamily="18" charset="0"/>
              </a:rPr>
              <a:t>Next for </a:t>
            </a:r>
            <a:r>
              <a:rPr lang="en-IN" kern="0" dirty="0" err="1">
                <a:highlight>
                  <a:srgbClr val="FFFF00"/>
                </a:highlight>
                <a:latin typeface="Consolas" panose="020B0609020204030204" pitchFamily="49" charset="0"/>
                <a:ea typeface="Calibri" panose="020F0502020204030204" pitchFamily="34" charset="0"/>
                <a:cs typeface="Times New Roman" panose="02020603050405020304" pitchFamily="18" charset="0"/>
              </a:rPr>
              <a:t>findMerchantByEmailAndPassword</a:t>
            </a:r>
            <a:endParaRPr lang="en-IN" kern="0" dirty="0">
              <a:highlight>
                <a:srgbClr val="FFFF00"/>
              </a:highlight>
              <a:latin typeface="Consolas" panose="020B0609020204030204" pitchFamily="49" charset="0"/>
              <a:ea typeface="Calibri" panose="020F0502020204030204" pitchFamily="34" charset="0"/>
              <a:cs typeface="Times New Roman" panose="02020603050405020304" pitchFamily="18" charset="0"/>
            </a:endParaRPr>
          </a:p>
          <a:p>
            <a:pPr algn="l"/>
            <a:r>
              <a:rPr lang="en-IN" sz="1600" b="1" dirty="0">
                <a:solidFill>
                  <a:srgbClr val="7F0055"/>
                </a:solidFill>
                <a:latin typeface="Consolas" panose="020B0609020204030204" pitchFamily="49" charset="0"/>
              </a:rPr>
              <a:t>private</a:t>
            </a:r>
            <a:r>
              <a:rPr lang="en-IN" sz="1600" b="1"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static</a:t>
            </a:r>
            <a:r>
              <a:rPr lang="en-IN" sz="1600" b="1"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void</a:t>
            </a:r>
            <a:r>
              <a:rPr lang="en-IN" sz="1600" b="1" dirty="0">
                <a:solidFill>
                  <a:srgbClr val="000000"/>
                </a:solidFill>
                <a:latin typeface="Consolas" panose="020B0609020204030204" pitchFamily="49" charset="0"/>
              </a:rPr>
              <a:t> </a:t>
            </a:r>
            <a:r>
              <a:rPr lang="en-IN" sz="1600" b="1" dirty="0" err="1">
                <a:solidFill>
                  <a:srgbClr val="000000"/>
                </a:solidFill>
                <a:latin typeface="Consolas" panose="020B0609020204030204" pitchFamily="49" charset="0"/>
              </a:rPr>
              <a:t>verifyMerchantByEmailAndPassword</a:t>
            </a:r>
            <a:r>
              <a:rPr lang="en-IN" sz="1600" b="1" dirty="0">
                <a:solidFill>
                  <a:srgbClr val="000000"/>
                </a:solidFill>
                <a:latin typeface="Consolas" panose="020B0609020204030204" pitchFamily="49" charset="0"/>
              </a:rPr>
              <a:t>() </a:t>
            </a:r>
          </a:p>
          <a:p>
            <a:pPr algn="l"/>
            <a:r>
              <a:rPr lang="en-IN" sz="1600" dirty="0">
                <a:solidFill>
                  <a:srgbClr val="000000"/>
                </a:solidFill>
                <a:latin typeface="Consolas" panose="020B0609020204030204" pitchFamily="49" charset="0"/>
              </a:rPr>
              <a:t>{</a:t>
            </a:r>
          </a:p>
          <a:p>
            <a:pPr algn="l"/>
            <a:r>
              <a:rPr lang="en-IN" sz="1600" dirty="0" err="1">
                <a:solidFill>
                  <a:srgbClr val="000000"/>
                </a:solidFill>
                <a:latin typeface="Consolas" panose="020B0609020204030204" pitchFamily="49" charset="0"/>
              </a:rPr>
              <a:t>System.</a:t>
            </a:r>
            <a:r>
              <a:rPr lang="en-IN" sz="1600" b="1" i="1" dirty="0" err="1">
                <a:solidFill>
                  <a:srgbClr val="0000C0"/>
                </a:solidFill>
                <a:latin typeface="Consolas" panose="020B0609020204030204" pitchFamily="49" charset="0"/>
              </a:rPr>
              <a:t>out</a:t>
            </a:r>
            <a:r>
              <a:rPr lang="en-IN" sz="1600" b="1" i="1" dirty="0" err="1">
                <a:solidFill>
                  <a:srgbClr val="000000"/>
                </a:solidFill>
                <a:latin typeface="Consolas" panose="020B0609020204030204" pitchFamily="49" charset="0"/>
              </a:rPr>
              <a:t>.println</a:t>
            </a:r>
            <a:r>
              <a:rPr lang="en-IN" sz="1600" b="1" i="1" dirty="0">
                <a:solidFill>
                  <a:srgbClr val="000000"/>
                </a:solidFill>
                <a:latin typeface="Consolas" panose="020B0609020204030204" pitchFamily="49" charset="0"/>
              </a:rPr>
              <a:t>(</a:t>
            </a:r>
            <a:r>
              <a:rPr lang="en-IN" sz="1600" b="1" i="1" dirty="0">
                <a:solidFill>
                  <a:srgbClr val="2A00FF"/>
                </a:solidFill>
                <a:latin typeface="Consolas" panose="020B0609020204030204" pitchFamily="49" charset="0"/>
              </a:rPr>
              <a:t>"Enter Email id"</a:t>
            </a:r>
            <a:r>
              <a:rPr lang="en-IN" sz="1600" b="1" i="1" dirty="0">
                <a:solidFill>
                  <a:srgbClr val="000000"/>
                </a:solidFill>
                <a:latin typeface="Consolas" panose="020B0609020204030204" pitchFamily="49" charset="0"/>
              </a:rPr>
              <a:t>);</a:t>
            </a:r>
          </a:p>
          <a:p>
            <a:pPr algn="l"/>
            <a:r>
              <a:rPr lang="en-IN" sz="1600" dirty="0">
                <a:solidFill>
                  <a:srgbClr val="000000"/>
                </a:solidFill>
                <a:latin typeface="Consolas" panose="020B0609020204030204" pitchFamily="49" charset="0"/>
              </a:rPr>
              <a:t>String </a:t>
            </a:r>
            <a:r>
              <a:rPr lang="en-IN" sz="1600" dirty="0">
                <a:solidFill>
                  <a:srgbClr val="6A3E3E"/>
                </a:solidFill>
                <a:latin typeface="Consolas" panose="020B0609020204030204" pitchFamily="49" charset="0"/>
              </a:rPr>
              <a:t>email</a:t>
            </a:r>
            <a:r>
              <a:rPr lang="en-IN" sz="1600" dirty="0">
                <a:solidFill>
                  <a:srgbClr val="000000"/>
                </a:solidFill>
                <a:latin typeface="Consolas" panose="020B0609020204030204" pitchFamily="49" charset="0"/>
              </a:rPr>
              <a:t>=</a:t>
            </a:r>
            <a:r>
              <a:rPr lang="en-IN" sz="1600" i="1" dirty="0" err="1">
                <a:solidFill>
                  <a:srgbClr val="0000C0"/>
                </a:solidFill>
                <a:latin typeface="Consolas" panose="020B0609020204030204" pitchFamily="49" charset="0"/>
              </a:rPr>
              <a:t>sc</a:t>
            </a:r>
            <a:r>
              <a:rPr lang="en-IN" sz="1600" i="1" dirty="0" err="1">
                <a:solidFill>
                  <a:srgbClr val="000000"/>
                </a:solidFill>
                <a:latin typeface="Consolas" panose="020B0609020204030204" pitchFamily="49" charset="0"/>
              </a:rPr>
              <a:t>.next</a:t>
            </a:r>
            <a:r>
              <a:rPr lang="en-IN" sz="1600" i="1" dirty="0">
                <a:solidFill>
                  <a:srgbClr val="000000"/>
                </a:solidFill>
                <a:latin typeface="Consolas" panose="020B0609020204030204" pitchFamily="49" charset="0"/>
              </a:rPr>
              <a:t>();</a:t>
            </a:r>
          </a:p>
          <a:p>
            <a:pPr algn="l"/>
            <a:r>
              <a:rPr lang="en-IN" sz="1600" dirty="0" err="1">
                <a:solidFill>
                  <a:srgbClr val="000000"/>
                </a:solidFill>
                <a:latin typeface="Consolas" panose="020B0609020204030204" pitchFamily="49" charset="0"/>
              </a:rPr>
              <a:t>System.</a:t>
            </a:r>
            <a:r>
              <a:rPr lang="en-IN" sz="1600" b="1" i="1" dirty="0" err="1">
                <a:solidFill>
                  <a:srgbClr val="0000C0"/>
                </a:solidFill>
                <a:latin typeface="Consolas" panose="020B0609020204030204" pitchFamily="49" charset="0"/>
              </a:rPr>
              <a:t>out</a:t>
            </a:r>
            <a:r>
              <a:rPr lang="en-IN" sz="1600" b="1" i="1" dirty="0" err="1">
                <a:solidFill>
                  <a:srgbClr val="000000"/>
                </a:solidFill>
                <a:latin typeface="Consolas" panose="020B0609020204030204" pitchFamily="49" charset="0"/>
              </a:rPr>
              <a:t>.println</a:t>
            </a:r>
            <a:r>
              <a:rPr lang="en-IN" sz="1600" b="1" i="1" dirty="0">
                <a:solidFill>
                  <a:srgbClr val="000000"/>
                </a:solidFill>
                <a:latin typeface="Consolas" panose="020B0609020204030204" pitchFamily="49" charset="0"/>
              </a:rPr>
              <a:t>(</a:t>
            </a:r>
            <a:r>
              <a:rPr lang="en-IN" sz="1600" b="1" i="1" dirty="0">
                <a:solidFill>
                  <a:srgbClr val="2A00FF"/>
                </a:solidFill>
                <a:latin typeface="Consolas" panose="020B0609020204030204" pitchFamily="49" charset="0"/>
              </a:rPr>
              <a:t>"Enter Password"</a:t>
            </a:r>
            <a:r>
              <a:rPr lang="en-IN" sz="1600" b="1" i="1" dirty="0">
                <a:solidFill>
                  <a:srgbClr val="000000"/>
                </a:solidFill>
                <a:latin typeface="Consolas" panose="020B0609020204030204" pitchFamily="49" charset="0"/>
              </a:rPr>
              <a:t>);</a:t>
            </a:r>
          </a:p>
          <a:p>
            <a:pPr algn="l"/>
            <a:r>
              <a:rPr lang="en-IN" sz="1600" dirty="0">
                <a:solidFill>
                  <a:srgbClr val="000000"/>
                </a:solidFill>
                <a:latin typeface="Consolas" panose="020B0609020204030204" pitchFamily="49" charset="0"/>
              </a:rPr>
              <a:t>String </a:t>
            </a:r>
            <a:r>
              <a:rPr lang="en-IN" sz="1600" dirty="0">
                <a:solidFill>
                  <a:srgbClr val="6A3E3E"/>
                </a:solidFill>
                <a:latin typeface="Consolas" panose="020B0609020204030204" pitchFamily="49" charset="0"/>
              </a:rPr>
              <a:t>password</a:t>
            </a:r>
            <a:r>
              <a:rPr lang="en-IN" sz="1600" dirty="0">
                <a:solidFill>
                  <a:srgbClr val="000000"/>
                </a:solidFill>
                <a:latin typeface="Consolas" panose="020B0609020204030204" pitchFamily="49" charset="0"/>
              </a:rPr>
              <a:t>=</a:t>
            </a:r>
            <a:r>
              <a:rPr lang="en-IN" sz="1600" i="1" dirty="0" err="1">
                <a:solidFill>
                  <a:srgbClr val="0000C0"/>
                </a:solidFill>
                <a:latin typeface="Consolas" panose="020B0609020204030204" pitchFamily="49" charset="0"/>
              </a:rPr>
              <a:t>sc</a:t>
            </a:r>
            <a:r>
              <a:rPr lang="en-IN" sz="1600" i="1" dirty="0" err="1">
                <a:solidFill>
                  <a:srgbClr val="000000"/>
                </a:solidFill>
                <a:latin typeface="Consolas" panose="020B0609020204030204" pitchFamily="49" charset="0"/>
              </a:rPr>
              <a:t>.next</a:t>
            </a:r>
            <a:r>
              <a:rPr lang="en-IN" sz="1600" i="1" dirty="0">
                <a:solidFill>
                  <a:srgbClr val="000000"/>
                </a:solidFill>
                <a:latin typeface="Consolas" panose="020B0609020204030204" pitchFamily="49" charset="0"/>
              </a:rPr>
              <a:t>();</a:t>
            </a:r>
          </a:p>
          <a:p>
            <a:pPr algn="l"/>
            <a:endParaRPr lang="en-IN" sz="1600" dirty="0">
              <a:latin typeface="Consolas" panose="020B0609020204030204" pitchFamily="49" charset="0"/>
            </a:endParaRPr>
          </a:p>
          <a:p>
            <a:pPr algn="l"/>
            <a:r>
              <a:rPr lang="en-IN" sz="1600" dirty="0">
                <a:solidFill>
                  <a:srgbClr val="000000"/>
                </a:solidFill>
                <a:latin typeface="Consolas" panose="020B0609020204030204" pitchFamily="49" charset="0"/>
              </a:rPr>
              <a:t>Merchant </a:t>
            </a:r>
            <a:r>
              <a:rPr lang="en-IN" sz="1600" dirty="0">
                <a:solidFill>
                  <a:srgbClr val="6A3E3E"/>
                </a:solidFill>
                <a:latin typeface="Consolas" panose="020B0609020204030204" pitchFamily="49" charset="0"/>
              </a:rPr>
              <a:t>m</a:t>
            </a:r>
            <a:r>
              <a:rPr lang="en-IN" sz="1600" dirty="0">
                <a:solidFill>
                  <a:srgbClr val="000000"/>
                </a:solidFill>
                <a:latin typeface="Consolas" panose="020B0609020204030204" pitchFamily="49" charset="0"/>
              </a:rPr>
              <a:t>=</a:t>
            </a:r>
            <a:r>
              <a:rPr lang="en-IN" sz="1600" i="1" dirty="0" err="1">
                <a:solidFill>
                  <a:srgbClr val="0000C0"/>
                </a:solidFill>
                <a:latin typeface="Consolas" panose="020B0609020204030204" pitchFamily="49" charset="0"/>
              </a:rPr>
              <a:t>mdao</a:t>
            </a:r>
            <a:r>
              <a:rPr lang="en-IN" sz="1600" i="1" dirty="0" err="1">
                <a:solidFill>
                  <a:srgbClr val="000000"/>
                </a:solidFill>
                <a:latin typeface="Consolas" panose="020B0609020204030204" pitchFamily="49" charset="0"/>
              </a:rPr>
              <a:t>.findMerchantByEmailAndPassword</a:t>
            </a:r>
            <a:r>
              <a:rPr lang="en-IN" sz="1600" i="1" dirty="0">
                <a:solidFill>
                  <a:srgbClr val="000000"/>
                </a:solidFill>
                <a:latin typeface="Consolas" panose="020B0609020204030204" pitchFamily="49" charset="0"/>
              </a:rPr>
              <a:t>(</a:t>
            </a:r>
            <a:r>
              <a:rPr lang="en-IN" sz="1600" i="1" dirty="0" err="1">
                <a:solidFill>
                  <a:srgbClr val="6A3E3E"/>
                </a:solidFill>
                <a:latin typeface="Consolas" panose="020B0609020204030204" pitchFamily="49" charset="0"/>
              </a:rPr>
              <a:t>email</a:t>
            </a:r>
            <a:r>
              <a:rPr lang="en-IN" sz="1600" i="1" dirty="0" err="1">
                <a:solidFill>
                  <a:srgbClr val="000000"/>
                </a:solidFill>
                <a:latin typeface="Consolas" panose="020B0609020204030204" pitchFamily="49" charset="0"/>
              </a:rPr>
              <a:t>,</a:t>
            </a:r>
            <a:r>
              <a:rPr lang="en-IN" sz="1600" i="1" dirty="0" err="1">
                <a:solidFill>
                  <a:srgbClr val="6A3E3E"/>
                </a:solidFill>
                <a:latin typeface="Consolas" panose="020B0609020204030204" pitchFamily="49" charset="0"/>
              </a:rPr>
              <a:t>password</a:t>
            </a:r>
            <a:r>
              <a:rPr lang="en-IN" sz="1600" i="1" dirty="0">
                <a:solidFill>
                  <a:srgbClr val="000000"/>
                </a:solidFill>
                <a:latin typeface="Consolas" panose="020B0609020204030204" pitchFamily="49" charset="0"/>
              </a:rPr>
              <a:t>);</a:t>
            </a:r>
          </a:p>
          <a:p>
            <a:pPr algn="l"/>
            <a:r>
              <a:rPr lang="en-IN" sz="1600" b="1" dirty="0">
                <a:solidFill>
                  <a:srgbClr val="7F0055"/>
                </a:solidFill>
                <a:latin typeface="Consolas" panose="020B0609020204030204" pitchFamily="49" charset="0"/>
              </a:rPr>
              <a:t>if</a:t>
            </a:r>
            <a:r>
              <a:rPr lang="en-IN" sz="1600" b="1" dirty="0">
                <a:solidFill>
                  <a:srgbClr val="000000"/>
                </a:solidFill>
                <a:latin typeface="Consolas" panose="020B0609020204030204" pitchFamily="49" charset="0"/>
              </a:rPr>
              <a:t>(</a:t>
            </a:r>
            <a:r>
              <a:rPr lang="en-IN" sz="1600" b="1" dirty="0">
                <a:solidFill>
                  <a:srgbClr val="6A3E3E"/>
                </a:solidFill>
                <a:latin typeface="Consolas" panose="020B0609020204030204" pitchFamily="49" charset="0"/>
              </a:rPr>
              <a:t>m</a:t>
            </a:r>
            <a:r>
              <a:rPr lang="en-IN" sz="1600" b="1" dirty="0">
                <a:solidFill>
                  <a:srgbClr val="000000"/>
                </a:solidFill>
                <a:latin typeface="Consolas" panose="020B0609020204030204" pitchFamily="49" charset="0"/>
              </a:rPr>
              <a:t>!=</a:t>
            </a:r>
            <a:r>
              <a:rPr lang="en-IN" sz="1600" b="1" dirty="0">
                <a:solidFill>
                  <a:srgbClr val="7F0055"/>
                </a:solidFill>
                <a:latin typeface="Consolas" panose="020B0609020204030204" pitchFamily="49" charset="0"/>
              </a:rPr>
              <a:t>null</a:t>
            </a:r>
            <a:r>
              <a:rPr lang="en-IN" sz="1600" b="1" dirty="0">
                <a:solidFill>
                  <a:srgbClr val="000000"/>
                </a:solidFill>
                <a:latin typeface="Consolas" panose="020B0609020204030204" pitchFamily="49" charset="0"/>
              </a:rPr>
              <a:t>)</a:t>
            </a:r>
          </a:p>
          <a:p>
            <a:pPr algn="l"/>
            <a:r>
              <a:rPr lang="en-IN" sz="1600" dirty="0">
                <a:solidFill>
                  <a:srgbClr val="000000"/>
                </a:solidFill>
                <a:latin typeface="Consolas" panose="020B0609020204030204" pitchFamily="49" charset="0"/>
              </a:rPr>
              <a:t>{</a:t>
            </a:r>
          </a:p>
          <a:p>
            <a:pPr algn="l"/>
            <a:r>
              <a:rPr lang="en-IN" sz="1600" dirty="0" err="1">
                <a:solidFill>
                  <a:srgbClr val="000000"/>
                </a:solidFill>
                <a:latin typeface="Consolas" panose="020B0609020204030204" pitchFamily="49" charset="0"/>
              </a:rPr>
              <a:t>System.</a:t>
            </a:r>
            <a:r>
              <a:rPr lang="en-IN" sz="1600" b="1" i="1" dirty="0" err="1">
                <a:solidFill>
                  <a:srgbClr val="0000C0"/>
                </a:solidFill>
                <a:latin typeface="Consolas" panose="020B0609020204030204" pitchFamily="49" charset="0"/>
              </a:rPr>
              <a:t>out</a:t>
            </a:r>
            <a:r>
              <a:rPr lang="en-IN" sz="1600" b="1" i="1" dirty="0" err="1">
                <a:solidFill>
                  <a:srgbClr val="000000"/>
                </a:solidFill>
                <a:latin typeface="Consolas" panose="020B0609020204030204" pitchFamily="49" charset="0"/>
              </a:rPr>
              <a:t>.println</a:t>
            </a:r>
            <a:r>
              <a:rPr lang="en-IN" sz="1600" b="1" i="1" dirty="0">
                <a:solidFill>
                  <a:srgbClr val="000000"/>
                </a:solidFill>
                <a:latin typeface="Consolas" panose="020B0609020204030204" pitchFamily="49" charset="0"/>
              </a:rPr>
              <a:t>(</a:t>
            </a:r>
            <a:r>
              <a:rPr lang="en-IN" sz="1600" b="1" i="1" dirty="0">
                <a:solidFill>
                  <a:srgbClr val="6A3E3E"/>
                </a:solidFill>
                <a:latin typeface="Consolas" panose="020B0609020204030204" pitchFamily="49" charset="0"/>
              </a:rPr>
              <a:t>m</a:t>
            </a:r>
            <a:r>
              <a:rPr lang="en-IN" sz="1600" b="1" i="1" dirty="0">
                <a:solidFill>
                  <a:srgbClr val="000000"/>
                </a:solidFill>
                <a:latin typeface="Consolas" panose="020B0609020204030204" pitchFamily="49" charset="0"/>
              </a:rPr>
              <a:t>);</a:t>
            </a:r>
          </a:p>
          <a:p>
            <a:pPr algn="l"/>
            <a:r>
              <a:rPr lang="en-IN" sz="1600" dirty="0" err="1">
                <a:solidFill>
                  <a:srgbClr val="000000"/>
                </a:solidFill>
                <a:latin typeface="Consolas" panose="020B0609020204030204" pitchFamily="49" charset="0"/>
              </a:rPr>
              <a:t>System.</a:t>
            </a:r>
            <a:r>
              <a:rPr lang="en-IN" sz="1600" b="1" i="1" dirty="0" err="1">
                <a:solidFill>
                  <a:srgbClr val="0000C0"/>
                </a:solidFill>
                <a:latin typeface="Consolas" panose="020B0609020204030204" pitchFamily="49" charset="0"/>
              </a:rPr>
              <a:t>out</a:t>
            </a:r>
            <a:r>
              <a:rPr lang="en-IN" sz="1600" b="1" i="1" dirty="0" err="1">
                <a:solidFill>
                  <a:srgbClr val="000000"/>
                </a:solidFill>
                <a:latin typeface="Consolas" panose="020B0609020204030204" pitchFamily="49" charset="0"/>
              </a:rPr>
              <a:t>.println</a:t>
            </a:r>
            <a:r>
              <a:rPr lang="en-IN" sz="1600" b="1" i="1" dirty="0">
                <a:solidFill>
                  <a:srgbClr val="000000"/>
                </a:solidFill>
                <a:latin typeface="Consolas" panose="020B0609020204030204" pitchFamily="49" charset="0"/>
              </a:rPr>
              <a:t>(</a:t>
            </a:r>
            <a:r>
              <a:rPr lang="en-IN" sz="1600" b="1" i="1" dirty="0">
                <a:solidFill>
                  <a:srgbClr val="2A00FF"/>
                </a:solidFill>
                <a:latin typeface="Consolas" panose="020B0609020204030204" pitchFamily="49" charset="0"/>
              </a:rPr>
              <a:t>"Merchant is verified"</a:t>
            </a:r>
            <a:r>
              <a:rPr lang="en-IN" sz="1600" b="1" i="1" dirty="0">
                <a:solidFill>
                  <a:srgbClr val="000000"/>
                </a:solidFill>
                <a:latin typeface="Consolas" panose="020B0609020204030204" pitchFamily="49" charset="0"/>
              </a:rPr>
              <a:t>);</a:t>
            </a:r>
          </a:p>
          <a:p>
            <a:pPr algn="l"/>
            <a:endParaRPr lang="en-IN" sz="1600" dirty="0">
              <a:latin typeface="Consolas" panose="020B0609020204030204" pitchFamily="49" charset="0"/>
            </a:endParaRPr>
          </a:p>
          <a:p>
            <a:pPr algn="l"/>
            <a:r>
              <a:rPr lang="en-IN" sz="1600" dirty="0">
                <a:solidFill>
                  <a:srgbClr val="000000"/>
                </a:solidFill>
                <a:latin typeface="Consolas" panose="020B0609020204030204" pitchFamily="49" charset="0"/>
              </a:rPr>
              <a:t>}</a:t>
            </a:r>
          </a:p>
          <a:p>
            <a:pPr algn="l"/>
            <a:r>
              <a:rPr lang="en-IN" sz="1600" b="1" dirty="0">
                <a:solidFill>
                  <a:srgbClr val="7F0055"/>
                </a:solidFill>
                <a:latin typeface="Consolas" panose="020B0609020204030204" pitchFamily="49" charset="0"/>
              </a:rPr>
              <a:t>else</a:t>
            </a:r>
          </a:p>
          <a:p>
            <a:pPr algn="l"/>
            <a:r>
              <a:rPr lang="en-IN" sz="1600" dirty="0">
                <a:solidFill>
                  <a:srgbClr val="000000"/>
                </a:solidFill>
                <a:latin typeface="Consolas" panose="020B0609020204030204" pitchFamily="49" charset="0"/>
              </a:rPr>
              <a:t>{</a:t>
            </a:r>
          </a:p>
          <a:p>
            <a:pPr algn="l"/>
            <a:r>
              <a:rPr lang="en-US" sz="1600" dirty="0" err="1">
                <a:solidFill>
                  <a:srgbClr val="000000"/>
                </a:solidFill>
                <a:latin typeface="Consolas" panose="020B0609020204030204" pitchFamily="49" charset="0"/>
              </a:rPr>
              <a:t>System.</a:t>
            </a:r>
            <a:r>
              <a:rPr lang="en-US" sz="1600" b="1" i="1" dirty="0" err="1">
                <a:solidFill>
                  <a:srgbClr val="0000C0"/>
                </a:solidFill>
                <a:latin typeface="Consolas" panose="020B0609020204030204" pitchFamily="49" charset="0"/>
              </a:rPr>
              <a:t>err</a:t>
            </a:r>
            <a:r>
              <a:rPr lang="en-US" sz="1600" b="1" i="1" dirty="0" err="1">
                <a:solidFill>
                  <a:srgbClr val="000000"/>
                </a:solidFill>
                <a:latin typeface="Consolas" panose="020B0609020204030204" pitchFamily="49" charset="0"/>
              </a:rPr>
              <a:t>.println</a:t>
            </a:r>
            <a:r>
              <a:rPr lang="en-US" sz="1600" b="1" i="1" dirty="0">
                <a:solidFill>
                  <a:srgbClr val="000000"/>
                </a:solidFill>
                <a:latin typeface="Consolas" panose="020B0609020204030204" pitchFamily="49" charset="0"/>
              </a:rPr>
              <a:t>(</a:t>
            </a:r>
            <a:r>
              <a:rPr lang="en-US" sz="1600" b="1" i="1" dirty="0">
                <a:solidFill>
                  <a:srgbClr val="2A00FF"/>
                </a:solidFill>
                <a:latin typeface="Consolas" panose="020B0609020204030204" pitchFamily="49" charset="0"/>
              </a:rPr>
              <a:t>"Merchant email/password is invalid"</a:t>
            </a:r>
            <a:r>
              <a:rPr lang="en-US" sz="1600" b="1" i="1" dirty="0">
                <a:solidFill>
                  <a:srgbClr val="000000"/>
                </a:solidFill>
                <a:latin typeface="Consolas" panose="020B0609020204030204" pitchFamily="49" charset="0"/>
              </a:rPr>
              <a:t>);</a:t>
            </a:r>
          </a:p>
          <a:p>
            <a:pPr algn="l"/>
            <a:r>
              <a:rPr lang="en-IN" sz="1600" dirty="0">
                <a:solidFill>
                  <a:srgbClr val="000000"/>
                </a:solidFill>
                <a:latin typeface="Consolas" panose="020B0609020204030204" pitchFamily="49" charset="0"/>
              </a:rPr>
              <a:t>}</a:t>
            </a:r>
          </a:p>
          <a:p>
            <a:pPr algn="l"/>
            <a:r>
              <a:rPr lang="en-IN" sz="1600" dirty="0">
                <a:solidFill>
                  <a:srgbClr val="000000"/>
                </a:solidFill>
                <a:latin typeface="Consolas" panose="020B0609020204030204" pitchFamily="49" charset="0"/>
              </a:rPr>
              <a:t>}</a:t>
            </a:r>
            <a:endParaRPr lang="en-IN" sz="1600" kern="0" dirty="0">
              <a:highlight>
                <a:srgbClr val="FFFF00"/>
              </a:highligh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1591492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939E43-043D-C6FB-40BC-82781542C44E}"/>
              </a:ext>
            </a:extLst>
          </p:cNvPr>
          <p:cNvSpPr txBox="1"/>
          <p:nvPr/>
        </p:nvSpPr>
        <p:spPr>
          <a:xfrm>
            <a:off x="707923" y="668593"/>
            <a:ext cx="10923638" cy="5477269"/>
          </a:xfrm>
          <a:prstGeom prst="rect">
            <a:avLst/>
          </a:prstGeom>
          <a:noFill/>
        </p:spPr>
        <p:txBody>
          <a:bodyPr wrap="square">
            <a:spAutoFit/>
          </a:bodyPr>
          <a:lstStyle/>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Merchant </a:t>
            </a:r>
            <a:r>
              <a:rPr lang="en-US" sz="1800" b="1" dirty="0" err="1">
                <a:solidFill>
                  <a:srgbClr val="000000"/>
                </a:solidFill>
                <a:latin typeface="Consolas" panose="020B0609020204030204" pitchFamily="49" charset="0"/>
              </a:rPr>
              <a:t>findMerchantByEmailAndPassword</a:t>
            </a:r>
            <a:r>
              <a:rPr lang="en-US" sz="1800" b="1" dirty="0">
                <a:solidFill>
                  <a:srgbClr val="000000"/>
                </a:solidFill>
                <a:latin typeface="Consolas" panose="020B0609020204030204" pitchFamily="49" charset="0"/>
              </a:rPr>
              <a:t>(String </a:t>
            </a:r>
            <a:r>
              <a:rPr lang="en-US" sz="1800" b="1" dirty="0">
                <a:solidFill>
                  <a:srgbClr val="6A3E3E"/>
                </a:solidFill>
                <a:latin typeface="Consolas" panose="020B0609020204030204" pitchFamily="49" charset="0"/>
              </a:rPr>
              <a:t>email</a:t>
            </a:r>
            <a:r>
              <a:rPr lang="en-US" sz="1800" b="1" dirty="0">
                <a:solidFill>
                  <a:srgbClr val="000000"/>
                </a:solidFill>
                <a:latin typeface="Consolas" panose="020B0609020204030204" pitchFamily="49" charset="0"/>
              </a:rPr>
              <a:t>, String </a:t>
            </a:r>
            <a:r>
              <a:rPr lang="en-US" sz="1800" b="1" dirty="0">
                <a:solidFill>
                  <a:srgbClr val="6A3E3E"/>
                </a:solidFill>
                <a:latin typeface="Consolas" panose="020B0609020204030204" pitchFamily="49" charset="0"/>
              </a:rPr>
              <a:t>password</a:t>
            </a:r>
            <a:r>
              <a:rPr lang="en-US"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Query </a:t>
            </a:r>
            <a:r>
              <a:rPr lang="en-US" sz="1800" dirty="0">
                <a:solidFill>
                  <a:srgbClr val="6A3E3E"/>
                </a:solidFill>
                <a:latin typeface="Consolas" panose="020B0609020204030204" pitchFamily="49" charset="0"/>
              </a:rPr>
              <a:t>q</a:t>
            </a:r>
            <a:r>
              <a:rPr lang="en-US" sz="1800" dirty="0">
                <a:solidFill>
                  <a:srgbClr val="000000"/>
                </a:solidFill>
                <a:latin typeface="Consolas" panose="020B0609020204030204" pitchFamily="49" charset="0"/>
              </a:rPr>
              <a:t>=</a:t>
            </a:r>
            <a:r>
              <a:rPr lang="en-US" sz="1800" dirty="0" err="1">
                <a:solidFill>
                  <a:srgbClr val="0000C0"/>
                </a:solidFill>
                <a:latin typeface="Consolas" panose="020B0609020204030204" pitchFamily="49" charset="0"/>
              </a:rPr>
              <a:t>man</a:t>
            </a:r>
            <a:r>
              <a:rPr lang="en-US" sz="1800" dirty="0" err="1">
                <a:solidFill>
                  <a:srgbClr val="000000"/>
                </a:solidFill>
                <a:latin typeface="Consolas" panose="020B0609020204030204" pitchFamily="49" charset="0"/>
              </a:rPr>
              <a:t>.createQuery</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"select m from Merchant m where </a:t>
            </a:r>
            <a:r>
              <a:rPr lang="en-US" sz="1800" dirty="0" err="1">
                <a:solidFill>
                  <a:srgbClr val="2A00FF"/>
                </a:solidFill>
                <a:latin typeface="Consolas" panose="020B0609020204030204" pitchFamily="49" charset="0"/>
              </a:rPr>
              <a:t>m.email</a:t>
            </a:r>
            <a:r>
              <a:rPr lang="en-US" sz="1800" dirty="0">
                <a:solidFill>
                  <a:srgbClr val="2A00FF"/>
                </a:solidFill>
                <a:latin typeface="Consolas" panose="020B0609020204030204" pitchFamily="49" charset="0"/>
              </a:rPr>
              <a:t>=?1 and </a:t>
            </a:r>
            <a:r>
              <a:rPr lang="en-US" sz="1800" dirty="0" err="1">
                <a:solidFill>
                  <a:srgbClr val="2A00FF"/>
                </a:solidFill>
                <a:latin typeface="Consolas" panose="020B0609020204030204" pitchFamily="49" charset="0"/>
              </a:rPr>
              <a:t>m.password</a:t>
            </a:r>
            <a:r>
              <a:rPr lang="en-US" sz="1800" dirty="0">
                <a:solidFill>
                  <a:srgbClr val="2A00FF"/>
                </a:solidFill>
                <a:latin typeface="Consolas" panose="020B0609020204030204" pitchFamily="49" charset="0"/>
              </a:rPr>
              <a:t>=?2"</a:t>
            </a:r>
            <a:r>
              <a:rPr lang="en-US"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q</a:t>
            </a:r>
            <a:r>
              <a:rPr lang="en-IN" sz="1800" dirty="0" err="1">
                <a:solidFill>
                  <a:srgbClr val="000000"/>
                </a:solidFill>
                <a:latin typeface="Consolas" panose="020B0609020204030204" pitchFamily="49" charset="0"/>
              </a:rPr>
              <a:t>.setParameter</a:t>
            </a:r>
            <a:r>
              <a:rPr lang="en-IN" sz="1800" dirty="0">
                <a:solidFill>
                  <a:srgbClr val="000000"/>
                </a:solidFill>
                <a:latin typeface="Consolas" panose="020B0609020204030204" pitchFamily="49" charset="0"/>
              </a:rPr>
              <a:t>(1, </a:t>
            </a:r>
            <a:r>
              <a:rPr lang="en-IN" sz="1800" dirty="0">
                <a:solidFill>
                  <a:srgbClr val="6A3E3E"/>
                </a:solidFill>
                <a:latin typeface="Consolas" panose="020B0609020204030204" pitchFamily="49" charset="0"/>
              </a:rPr>
              <a:t>email</a:t>
            </a:r>
            <a:r>
              <a:rPr lang="en-IN" sz="1800" dirty="0">
                <a:solidFill>
                  <a:srgbClr val="000000"/>
                </a:solidFill>
                <a:latin typeface="Consolas" panose="020B0609020204030204" pitchFamily="49" charset="0"/>
              </a:rPr>
              <a:t>);//</a:t>
            </a:r>
            <a:r>
              <a:rPr lang="en-IN" sz="1800" dirty="0">
                <a:solidFill>
                  <a:srgbClr val="000000"/>
                </a:solidFill>
                <a:highlight>
                  <a:srgbClr val="00FFFF"/>
                </a:highlight>
                <a:latin typeface="Consolas" panose="020B0609020204030204" pitchFamily="49" charset="0"/>
              </a:rPr>
              <a:t>Don’t pass the values to the above query directly</a:t>
            </a:r>
          </a:p>
          <a:p>
            <a:pPr algn="l"/>
            <a:r>
              <a:rPr lang="en-IN" sz="1800" dirty="0">
                <a:solidFill>
                  <a:srgbClr val="000000"/>
                </a:solidFill>
                <a:latin typeface="Consolas" panose="020B0609020204030204" pitchFamily="49" charset="0"/>
              </a:rPr>
              <a:t>     </a:t>
            </a:r>
            <a:r>
              <a:rPr lang="en-IN" sz="1800" dirty="0" err="1">
                <a:solidFill>
                  <a:srgbClr val="6A3E3E"/>
                </a:solidFill>
                <a:latin typeface="Consolas" panose="020B0609020204030204" pitchFamily="49" charset="0"/>
              </a:rPr>
              <a:t>q</a:t>
            </a:r>
            <a:r>
              <a:rPr lang="en-IN" sz="1800" dirty="0" err="1">
                <a:solidFill>
                  <a:srgbClr val="000000"/>
                </a:solidFill>
                <a:latin typeface="Consolas" panose="020B0609020204030204" pitchFamily="49" charset="0"/>
              </a:rPr>
              <a:t>.setParameter</a:t>
            </a:r>
            <a:r>
              <a:rPr lang="en-IN" sz="1800" dirty="0">
                <a:solidFill>
                  <a:srgbClr val="000000"/>
                </a:solidFill>
                <a:latin typeface="Consolas" panose="020B0609020204030204" pitchFamily="49" charset="0"/>
              </a:rPr>
              <a:t>(2, </a:t>
            </a:r>
            <a:r>
              <a:rPr lang="en-IN" sz="1800" dirty="0">
                <a:solidFill>
                  <a:srgbClr val="6A3E3E"/>
                </a:solidFill>
                <a:latin typeface="Consolas" panose="020B0609020204030204" pitchFamily="49" charset="0"/>
              </a:rPr>
              <a:t>password</a:t>
            </a:r>
            <a:r>
              <a:rPr lang="en-IN" sz="1800" dirty="0">
                <a:solidFill>
                  <a:srgbClr val="000000"/>
                </a:solidFill>
                <a:latin typeface="Consolas" panose="020B0609020204030204" pitchFamily="49" charset="0"/>
              </a:rPr>
              <a:t>);//Use this </a:t>
            </a:r>
            <a:r>
              <a:rPr lang="en-IN" sz="1800" dirty="0" err="1">
                <a:solidFill>
                  <a:srgbClr val="000000"/>
                </a:solidFill>
                <a:latin typeface="Consolas" panose="020B0609020204030204" pitchFamily="49" charset="0"/>
              </a:rPr>
              <a:t>setParameter</a:t>
            </a:r>
            <a:r>
              <a:rPr lang="en-IN" sz="1800" dirty="0">
                <a:solidFill>
                  <a:srgbClr val="000000"/>
                </a:solidFill>
                <a:latin typeface="Consolas" panose="020B0609020204030204" pitchFamily="49" charset="0"/>
              </a:rPr>
              <a:t> else you will get error </a:t>
            </a:r>
          </a:p>
          <a:p>
            <a:pPr algn="l"/>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try</a:t>
            </a:r>
            <a:r>
              <a:rPr lang="en-IN"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Merchant </a:t>
            </a:r>
            <a:r>
              <a:rPr lang="en-IN" sz="1800" dirty="0">
                <a:solidFill>
                  <a:srgbClr val="6A3E3E"/>
                </a:solidFill>
                <a:latin typeface="Consolas" panose="020B0609020204030204" pitchFamily="49" charset="0"/>
              </a:rPr>
              <a:t>m</a:t>
            </a:r>
            <a:r>
              <a:rPr lang="en-IN" sz="1800" dirty="0">
                <a:solidFill>
                  <a:srgbClr val="000000"/>
                </a:solidFill>
                <a:latin typeface="Consolas" panose="020B0609020204030204" pitchFamily="49" charset="0"/>
              </a:rPr>
              <a:t>=(Merchant) </a:t>
            </a:r>
            <a:r>
              <a:rPr lang="en-IN" sz="1800" dirty="0" err="1">
                <a:solidFill>
                  <a:srgbClr val="6A3E3E"/>
                </a:solidFill>
                <a:latin typeface="Consolas" panose="020B0609020204030204" pitchFamily="49" charset="0"/>
              </a:rPr>
              <a:t>q</a:t>
            </a:r>
            <a:r>
              <a:rPr lang="en-IN" sz="1800" dirty="0" err="1">
                <a:solidFill>
                  <a:srgbClr val="000000"/>
                </a:solidFill>
                <a:latin typeface="Consolas" panose="020B0609020204030204" pitchFamily="49" charset="0"/>
              </a:rPr>
              <a:t>.getSingleResult</a:t>
            </a:r>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          return</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m</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catch</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NoResultException</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e</a:t>
            </a:r>
            <a:r>
              <a:rPr lang="en-IN"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     {</a:t>
            </a:r>
          </a:p>
          <a:p>
            <a:pPr algn="l"/>
            <a:r>
              <a:rPr lang="en-IN" sz="1800" b="1" dirty="0">
                <a:solidFill>
                  <a:srgbClr val="7F0055"/>
                </a:solidFill>
                <a:latin typeface="Consolas" panose="020B0609020204030204" pitchFamily="49" charset="0"/>
              </a:rPr>
              <a:t>         return</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null</a:t>
            </a:r>
            <a:r>
              <a:rPr lang="en-IN"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 }</a:t>
            </a:r>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Similarly </a:t>
            </a:r>
            <a:r>
              <a:rPr lang="en-IN" kern="0" dirty="0" err="1">
                <a:highlight>
                  <a:srgbClr val="FFFF00"/>
                </a:highlight>
                <a:latin typeface="Consolas" panose="020B0609020204030204" pitchFamily="49" charset="0"/>
                <a:ea typeface="Calibri" panose="020F0502020204030204" pitchFamily="34" charset="0"/>
                <a:cs typeface="Times New Roman" panose="02020603050405020304" pitchFamily="18" charset="0"/>
              </a:rPr>
              <a:t>findMerchantByPhoneAndPassword</a:t>
            </a:r>
            <a:r>
              <a:rPr lang="en-IN" kern="0" dirty="0">
                <a:highlight>
                  <a:srgbClr val="FFFF00"/>
                </a:highlight>
                <a:latin typeface="Consolas" panose="020B0609020204030204" pitchFamily="49" charset="0"/>
                <a:ea typeface="Calibri" panose="020F0502020204030204" pitchFamily="34" charset="0"/>
                <a:cs typeface="Times New Roman" panose="02020603050405020304" pitchFamily="18" charset="0"/>
              </a:rPr>
              <a:t> </a:t>
            </a:r>
          </a:p>
          <a:p>
            <a:pPr algn="l"/>
            <a:endParaRPr lang="en-IN" dirty="0"/>
          </a:p>
        </p:txBody>
      </p:sp>
    </p:spTree>
    <p:extLst>
      <p:ext uri="{BB962C8B-B14F-4D97-AF65-F5344CB8AC3E}">
        <p14:creationId xmlns:p14="http://schemas.microsoft.com/office/powerpoint/2010/main" val="253067098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F06689-E629-96EE-1501-58BD1735BC42}"/>
              </a:ext>
            </a:extLst>
          </p:cNvPr>
          <p:cNvSpPr txBox="1"/>
          <p:nvPr/>
        </p:nvSpPr>
        <p:spPr>
          <a:xfrm>
            <a:off x="631371" y="609600"/>
            <a:ext cx="8512629" cy="369332"/>
          </a:xfrm>
          <a:prstGeom prst="rect">
            <a:avLst/>
          </a:prstGeom>
          <a:noFill/>
        </p:spPr>
        <p:txBody>
          <a:bodyPr wrap="square">
            <a:spAutoFit/>
          </a:bodyPr>
          <a:lstStyle/>
          <a:p>
            <a:r>
              <a:rPr lang="en-IN" kern="0" dirty="0">
                <a:highlight>
                  <a:srgbClr val="FFFF00"/>
                </a:highlight>
                <a:latin typeface="Consolas" panose="020B0609020204030204" pitchFamily="49"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852510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0627" y="723331"/>
            <a:ext cx="10768083" cy="4847289"/>
          </a:xfrm>
          <a:prstGeom prst="rect">
            <a:avLst/>
          </a:prstGeom>
        </p:spPr>
        <p:txBody>
          <a:bodyPr wrap="square">
            <a:spAutoFit/>
          </a:bodyPr>
          <a:lstStyle/>
          <a:p>
            <a:pPr>
              <a:lnSpc>
                <a:spcPct val="107000"/>
              </a:lnSpc>
              <a:spcAft>
                <a:spcPts val="800"/>
              </a:spcAft>
              <a:tabLst>
                <a:tab pos="3954145" algn="l"/>
              </a:tabLst>
            </a:pPr>
            <a:r>
              <a:rPr lang="en-IN" sz="2400" kern="100" dirty="0">
                <a:highlight>
                  <a:srgbClr val="00FF00"/>
                </a:highlight>
                <a:latin typeface="Calibri" panose="020F0502020204030204" pitchFamily="34" charset="0"/>
                <a:ea typeface="Calibri" panose="020F0502020204030204" pitchFamily="34" charset="0"/>
                <a:cs typeface="Times New Roman" panose="02020603050405020304" pitchFamily="18" charset="0"/>
              </a:rPr>
              <a:t>PlaceOder.java</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main()</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EMF(If you give persistence unit name wrongly you will get </a:t>
            </a:r>
            <a:r>
              <a:rPr lang="en-IN" sz="2400" kern="100" dirty="0" err="1">
                <a:highlight>
                  <a:srgbClr val="FFFF00"/>
                </a:highlight>
                <a:latin typeface="Calibri" panose="020F0502020204030204" pitchFamily="34" charset="0"/>
                <a:ea typeface="Calibri" panose="020F0502020204030204" pitchFamily="34" charset="0"/>
                <a:cs typeface="Times New Roman" panose="02020603050405020304" pitchFamily="18" charset="0"/>
              </a:rPr>
              <a:t>PersistenceException</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EM</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ET</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FoodOrder</a:t>
            </a:r>
            <a:r>
              <a:rPr lang="en-IN" sz="2400" kern="100" dirty="0">
                <a:latin typeface="Calibri" panose="020F0502020204030204" pitchFamily="34" charset="0"/>
                <a:ea typeface="Calibri" panose="020F0502020204030204" pitchFamily="34" charset="0"/>
                <a:cs typeface="Times New Roman" panose="02020603050405020304" pitchFamily="18" charset="0"/>
              </a:rPr>
              <a:t>  order=new </a:t>
            </a:r>
            <a:r>
              <a:rPr lang="en-IN" sz="2400" kern="100" dirty="0" err="1">
                <a:latin typeface="Calibri" panose="020F0502020204030204" pitchFamily="34" charset="0"/>
                <a:ea typeface="Calibri" panose="020F0502020204030204" pitchFamily="34" charset="0"/>
                <a:cs typeface="Times New Roman" panose="02020603050405020304" pitchFamily="18" charset="0"/>
              </a:rPr>
              <a:t>FoodOrder</a:t>
            </a:r>
            <a:r>
              <a:rPr lang="en-IN" sz="2400"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order.setFood_item</a:t>
            </a:r>
            <a:r>
              <a:rPr lang="en-IN" sz="2400" kern="100" dirty="0">
                <a:latin typeface="Calibri" panose="020F0502020204030204" pitchFamily="34" charset="0"/>
                <a:ea typeface="Calibri" panose="020F0502020204030204" pitchFamily="34" charset="0"/>
                <a:cs typeface="Times New Roman" panose="02020603050405020304" pitchFamily="18" charset="0"/>
              </a:rPr>
              <a:t>(“Biryani”);</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order.setCost</a:t>
            </a:r>
            <a:r>
              <a:rPr lang="en-IN" sz="2400" kern="100" dirty="0">
                <a:latin typeface="Calibri" panose="020F0502020204030204" pitchFamily="34" charset="0"/>
                <a:ea typeface="Calibri" panose="020F0502020204030204" pitchFamily="34" charset="0"/>
                <a:cs typeface="Times New Roman" panose="02020603050405020304" pitchFamily="18" charset="0"/>
              </a:rPr>
              <a:t>(150);</a:t>
            </a:r>
          </a:p>
          <a:p>
            <a:pPr>
              <a:lnSpc>
                <a:spcPct val="107000"/>
              </a:lnSpc>
              <a:spcAft>
                <a:spcPts val="800"/>
              </a:spcAft>
              <a:tabLst>
                <a:tab pos="3954145" algn="l"/>
              </a:tabLst>
            </a:pPr>
            <a:r>
              <a:rPr lang="en-IN" sz="2400" kern="100" dirty="0">
                <a:latin typeface="Calibri" panose="020F0502020204030204" pitchFamily="34" charset="0"/>
                <a:ea typeface="Calibri" panose="020F0502020204030204" pitchFamily="34" charset="0"/>
                <a:cs typeface="Times New Roman" panose="02020603050405020304" pitchFamily="18" charset="0"/>
              </a:rPr>
              <a:t>                  </a:t>
            </a:r>
            <a:r>
              <a:rPr lang="en-IN" sz="2400" kern="100" dirty="0" err="1">
                <a:latin typeface="Calibri" panose="020F0502020204030204" pitchFamily="34" charset="0"/>
                <a:ea typeface="Calibri" panose="020F0502020204030204" pitchFamily="34" charset="0"/>
                <a:cs typeface="Times New Roman" panose="02020603050405020304" pitchFamily="18" charset="0"/>
              </a:rPr>
              <a:t>manager.persist</a:t>
            </a:r>
            <a:r>
              <a:rPr lang="en-IN" sz="2400" kern="100" dirty="0">
                <a:latin typeface="Calibri" panose="020F0502020204030204" pitchFamily="34" charset="0"/>
                <a:ea typeface="Calibri" panose="020F0502020204030204" pitchFamily="34" charset="0"/>
                <a:cs typeface="Times New Roman" panose="02020603050405020304" pitchFamily="18" charset="0"/>
              </a:rPr>
              <a:t>(order);</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381922"/>
      </p:ext>
    </p:extLst>
  </p:cSld>
  <p:clrMapOvr>
    <a:masterClrMapping/>
  </p:clrMapOvr>
  <mc:AlternateContent xmlns:mc="http://schemas.openxmlformats.org/markup-compatibility/2006" xmlns:p14="http://schemas.microsoft.com/office/powerpoint/2010/main">
    <mc:Choice Requires="p14">
      <p:transition p14:dur="10" advTm="0">
        <p:split orient="vert"/>
      </p:transition>
    </mc:Choice>
    <mc:Fallback xmlns="">
      <p:transition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1247</TotalTime>
  <Words>6436</Words>
  <Application>Microsoft Office PowerPoint</Application>
  <PresentationFormat>Widescreen</PresentationFormat>
  <Paragraphs>1138</Paragraphs>
  <Slides>84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84</vt:i4>
      </vt:variant>
    </vt:vector>
  </HeadingPairs>
  <TitlesOfParts>
    <vt:vector size="93" baseType="lpstr">
      <vt:lpstr>Arial</vt:lpstr>
      <vt:lpstr>Arial Unicode MS</vt:lpstr>
      <vt:lpstr>Calibri</vt:lpstr>
      <vt:lpstr>Consolas</vt:lpstr>
      <vt:lpstr>Courier New</vt:lpstr>
      <vt:lpstr>Garamond</vt:lpstr>
      <vt:lpstr>Times New Roman</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Adhesh Rakshith</dc:creator>
  <cp:lastModifiedBy>venki</cp:lastModifiedBy>
  <cp:revision>209</cp:revision>
  <dcterms:created xsi:type="dcterms:W3CDTF">2024-07-16T12:18:38Z</dcterms:created>
  <dcterms:modified xsi:type="dcterms:W3CDTF">2024-07-23T04:27:24Z</dcterms:modified>
</cp:coreProperties>
</file>