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6"/>
  </p:notesMasterIdLst>
  <p:sldIdLst>
    <p:sldId id="256" r:id="rId2"/>
    <p:sldId id="289" r:id="rId3"/>
    <p:sldId id="260"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519" r:id="rId22"/>
    <p:sldId id="275" r:id="rId23"/>
    <p:sldId id="276" r:id="rId24"/>
    <p:sldId id="277" r:id="rId25"/>
    <p:sldId id="278" r:id="rId26"/>
    <p:sldId id="279" r:id="rId27"/>
    <p:sldId id="280" r:id="rId28"/>
    <p:sldId id="282" r:id="rId29"/>
    <p:sldId id="283" r:id="rId30"/>
    <p:sldId id="284" r:id="rId31"/>
    <p:sldId id="285" r:id="rId32"/>
    <p:sldId id="286" r:id="rId33"/>
    <p:sldId id="345" r:id="rId34"/>
    <p:sldId id="346" r:id="rId35"/>
    <p:sldId id="287" r:id="rId36"/>
    <p:sldId id="288" r:id="rId37"/>
    <p:sldId id="290" r:id="rId38"/>
    <p:sldId id="291" r:id="rId39"/>
    <p:sldId id="292" r:id="rId40"/>
    <p:sldId id="293" r:id="rId41"/>
    <p:sldId id="520" r:id="rId42"/>
    <p:sldId id="521" r:id="rId43"/>
    <p:sldId id="294" r:id="rId44"/>
    <p:sldId id="295" r:id="rId45"/>
    <p:sldId id="296" r:id="rId46"/>
    <p:sldId id="297" r:id="rId47"/>
    <p:sldId id="298" r:id="rId48"/>
    <p:sldId id="299" r:id="rId49"/>
    <p:sldId id="300" r:id="rId50"/>
    <p:sldId id="301" r:id="rId51"/>
    <p:sldId id="302" r:id="rId52"/>
    <p:sldId id="303" r:id="rId53"/>
    <p:sldId id="458" r:id="rId54"/>
    <p:sldId id="459" r:id="rId55"/>
    <p:sldId id="312" r:id="rId56"/>
    <p:sldId id="311" r:id="rId57"/>
    <p:sldId id="304" r:id="rId58"/>
    <p:sldId id="305" r:id="rId59"/>
    <p:sldId id="306" r:id="rId60"/>
    <p:sldId id="307" r:id="rId61"/>
    <p:sldId id="308" r:id="rId62"/>
    <p:sldId id="309" r:id="rId63"/>
    <p:sldId id="310" r:id="rId64"/>
    <p:sldId id="460" r:id="rId65"/>
    <p:sldId id="522" r:id="rId66"/>
    <p:sldId id="524" r:id="rId67"/>
    <p:sldId id="525" r:id="rId68"/>
    <p:sldId id="526" r:id="rId69"/>
    <p:sldId id="527" r:id="rId70"/>
    <p:sldId id="523" r:id="rId71"/>
    <p:sldId id="313" r:id="rId72"/>
    <p:sldId id="314" r:id="rId73"/>
    <p:sldId id="315" r:id="rId74"/>
    <p:sldId id="316" r:id="rId75"/>
    <p:sldId id="318" r:id="rId76"/>
    <p:sldId id="319" r:id="rId77"/>
    <p:sldId id="320" r:id="rId78"/>
    <p:sldId id="461" r:id="rId79"/>
    <p:sldId id="321" r:id="rId80"/>
    <p:sldId id="322" r:id="rId81"/>
    <p:sldId id="323" r:id="rId82"/>
    <p:sldId id="324" r:id="rId83"/>
    <p:sldId id="462" r:id="rId84"/>
    <p:sldId id="325" r:id="rId85"/>
    <p:sldId id="463" r:id="rId86"/>
    <p:sldId id="326" r:id="rId87"/>
    <p:sldId id="327" r:id="rId88"/>
    <p:sldId id="328" r:id="rId89"/>
    <p:sldId id="329" r:id="rId90"/>
    <p:sldId id="330" r:id="rId91"/>
    <p:sldId id="331" r:id="rId92"/>
    <p:sldId id="464" r:id="rId93"/>
    <p:sldId id="332" r:id="rId94"/>
    <p:sldId id="465" r:id="rId95"/>
    <p:sldId id="334" r:id="rId96"/>
    <p:sldId id="335" r:id="rId97"/>
    <p:sldId id="336" r:id="rId98"/>
    <p:sldId id="337" r:id="rId99"/>
    <p:sldId id="338" r:id="rId100"/>
    <p:sldId id="339" r:id="rId101"/>
    <p:sldId id="340" r:id="rId102"/>
    <p:sldId id="341" r:id="rId103"/>
    <p:sldId id="342" r:id="rId104"/>
    <p:sldId id="343" r:id="rId105"/>
    <p:sldId id="344" r:id="rId106"/>
    <p:sldId id="466" r:id="rId107"/>
    <p:sldId id="472" r:id="rId108"/>
    <p:sldId id="473" r:id="rId109"/>
    <p:sldId id="347" r:id="rId110"/>
    <p:sldId id="348" r:id="rId111"/>
    <p:sldId id="349" r:id="rId112"/>
    <p:sldId id="350" r:id="rId113"/>
    <p:sldId id="351" r:id="rId114"/>
    <p:sldId id="352" r:id="rId115"/>
    <p:sldId id="467" r:id="rId116"/>
    <p:sldId id="353" r:id="rId117"/>
    <p:sldId id="354" r:id="rId118"/>
    <p:sldId id="355" r:id="rId119"/>
    <p:sldId id="356" r:id="rId120"/>
    <p:sldId id="357" r:id="rId121"/>
    <p:sldId id="358" r:id="rId122"/>
    <p:sldId id="359" r:id="rId123"/>
    <p:sldId id="360" r:id="rId124"/>
    <p:sldId id="361" r:id="rId125"/>
    <p:sldId id="362" r:id="rId126"/>
    <p:sldId id="363" r:id="rId127"/>
    <p:sldId id="364" r:id="rId128"/>
    <p:sldId id="365" r:id="rId129"/>
    <p:sldId id="366" r:id="rId130"/>
    <p:sldId id="367" r:id="rId131"/>
    <p:sldId id="368" r:id="rId132"/>
    <p:sldId id="369" r:id="rId133"/>
    <p:sldId id="492" r:id="rId134"/>
    <p:sldId id="370" r:id="rId135"/>
    <p:sldId id="470" r:id="rId136"/>
    <p:sldId id="371" r:id="rId137"/>
    <p:sldId id="372" r:id="rId138"/>
    <p:sldId id="373" r:id="rId139"/>
    <p:sldId id="374" r:id="rId140"/>
    <p:sldId id="375" r:id="rId141"/>
    <p:sldId id="376" r:id="rId142"/>
    <p:sldId id="377" r:id="rId143"/>
    <p:sldId id="378" r:id="rId144"/>
    <p:sldId id="379" r:id="rId145"/>
    <p:sldId id="380" r:id="rId146"/>
    <p:sldId id="381" r:id="rId147"/>
    <p:sldId id="382" r:id="rId148"/>
    <p:sldId id="474" r:id="rId149"/>
    <p:sldId id="383" r:id="rId150"/>
    <p:sldId id="384" r:id="rId151"/>
    <p:sldId id="385" r:id="rId152"/>
    <p:sldId id="386" r:id="rId153"/>
    <p:sldId id="387" r:id="rId154"/>
    <p:sldId id="475" r:id="rId155"/>
    <p:sldId id="476" r:id="rId156"/>
    <p:sldId id="388" r:id="rId157"/>
    <p:sldId id="389" r:id="rId158"/>
    <p:sldId id="390" r:id="rId159"/>
    <p:sldId id="391" r:id="rId160"/>
    <p:sldId id="477" r:id="rId161"/>
    <p:sldId id="392" r:id="rId162"/>
    <p:sldId id="478" r:id="rId163"/>
    <p:sldId id="479" r:id="rId164"/>
    <p:sldId id="393" r:id="rId165"/>
    <p:sldId id="480" r:id="rId166"/>
    <p:sldId id="394" r:id="rId167"/>
    <p:sldId id="395" r:id="rId168"/>
    <p:sldId id="396" r:id="rId169"/>
    <p:sldId id="397" r:id="rId170"/>
    <p:sldId id="398" r:id="rId171"/>
    <p:sldId id="481" r:id="rId172"/>
    <p:sldId id="503" r:id="rId173"/>
    <p:sldId id="399" r:id="rId174"/>
    <p:sldId id="400" r:id="rId175"/>
    <p:sldId id="401" r:id="rId176"/>
    <p:sldId id="402" r:id="rId177"/>
    <p:sldId id="403" r:id="rId178"/>
    <p:sldId id="404" r:id="rId179"/>
    <p:sldId id="482" r:id="rId180"/>
    <p:sldId id="508" r:id="rId181"/>
    <p:sldId id="509" r:id="rId182"/>
    <p:sldId id="510" r:id="rId183"/>
    <p:sldId id="511" r:id="rId184"/>
    <p:sldId id="512" r:id="rId185"/>
    <p:sldId id="405" r:id="rId186"/>
    <p:sldId id="504" r:id="rId187"/>
    <p:sldId id="505" r:id="rId188"/>
    <p:sldId id="506" r:id="rId189"/>
    <p:sldId id="507" r:id="rId190"/>
    <p:sldId id="406" r:id="rId191"/>
    <p:sldId id="407" r:id="rId192"/>
    <p:sldId id="408" r:id="rId193"/>
    <p:sldId id="409" r:id="rId194"/>
    <p:sldId id="410" r:id="rId195"/>
    <p:sldId id="412" r:id="rId196"/>
    <p:sldId id="413" r:id="rId197"/>
    <p:sldId id="414" r:id="rId198"/>
    <p:sldId id="415" r:id="rId199"/>
    <p:sldId id="483" r:id="rId200"/>
    <p:sldId id="484" r:id="rId201"/>
    <p:sldId id="485" r:id="rId202"/>
    <p:sldId id="486" r:id="rId203"/>
    <p:sldId id="487" r:id="rId204"/>
    <p:sldId id="488" r:id="rId205"/>
    <p:sldId id="489" r:id="rId206"/>
    <p:sldId id="491" r:id="rId207"/>
    <p:sldId id="513" r:id="rId208"/>
    <p:sldId id="514" r:id="rId209"/>
    <p:sldId id="419" r:id="rId210"/>
    <p:sldId id="420" r:id="rId211"/>
    <p:sldId id="421" r:id="rId212"/>
    <p:sldId id="422" r:id="rId213"/>
    <p:sldId id="423" r:id="rId214"/>
    <p:sldId id="424" r:id="rId215"/>
    <p:sldId id="425" r:id="rId216"/>
    <p:sldId id="493" r:id="rId217"/>
    <p:sldId id="494" r:id="rId218"/>
    <p:sldId id="495" r:id="rId219"/>
    <p:sldId id="496" r:id="rId220"/>
    <p:sldId id="497" r:id="rId221"/>
    <p:sldId id="515" r:id="rId222"/>
    <p:sldId id="516" r:id="rId223"/>
    <p:sldId id="498" r:id="rId224"/>
    <p:sldId id="499" r:id="rId225"/>
    <p:sldId id="500" r:id="rId226"/>
    <p:sldId id="501" r:id="rId227"/>
    <p:sldId id="426" r:id="rId228"/>
    <p:sldId id="427" r:id="rId229"/>
    <p:sldId id="428" r:id="rId230"/>
    <p:sldId id="429" r:id="rId231"/>
    <p:sldId id="430" r:id="rId232"/>
    <p:sldId id="431" r:id="rId233"/>
    <p:sldId id="432" r:id="rId234"/>
    <p:sldId id="433" r:id="rId235"/>
    <p:sldId id="434" r:id="rId236"/>
    <p:sldId id="435" r:id="rId237"/>
    <p:sldId id="436" r:id="rId238"/>
    <p:sldId id="437" r:id="rId239"/>
    <p:sldId id="438" r:id="rId240"/>
    <p:sldId id="439" r:id="rId241"/>
    <p:sldId id="440" r:id="rId242"/>
    <p:sldId id="517" r:id="rId243"/>
    <p:sldId id="441" r:id="rId244"/>
    <p:sldId id="442" r:id="rId245"/>
    <p:sldId id="443" r:id="rId246"/>
    <p:sldId id="444" r:id="rId247"/>
    <p:sldId id="445" r:id="rId248"/>
    <p:sldId id="446" r:id="rId249"/>
    <p:sldId id="447" r:id="rId250"/>
    <p:sldId id="448" r:id="rId251"/>
    <p:sldId id="449" r:id="rId252"/>
    <p:sldId id="450" r:id="rId253"/>
    <p:sldId id="451" r:id="rId254"/>
    <p:sldId id="452" r:id="rId255"/>
    <p:sldId id="453" r:id="rId256"/>
    <p:sldId id="454" r:id="rId257"/>
    <p:sldId id="455" r:id="rId258"/>
    <p:sldId id="456" r:id="rId259"/>
    <p:sldId id="457" r:id="rId260"/>
    <p:sldId id="502" r:id="rId261"/>
    <p:sldId id="468" r:id="rId262"/>
    <p:sldId id="469" r:id="rId263"/>
    <p:sldId id="471" r:id="rId264"/>
    <p:sldId id="518" r:id="rId2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20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CC00CC"/>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3988" autoAdjust="0"/>
  </p:normalViewPr>
  <p:slideViewPr>
    <p:cSldViewPr snapToGrid="0">
      <p:cViewPr varScale="1">
        <p:scale>
          <a:sx n="70" d="100"/>
          <a:sy n="70" d="100"/>
        </p:scale>
        <p:origin x="3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74892-BFDA-40EF-A35C-A5652D033FCE}"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12EC6-B137-408A-A572-359B3C66145D}" type="slidenum">
              <a:rPr lang="en-IN" smtClean="0"/>
              <a:t>‹#›</a:t>
            </a:fld>
            <a:endParaRPr lang="en-IN"/>
          </a:p>
        </p:txBody>
      </p:sp>
    </p:spTree>
    <p:extLst>
      <p:ext uri="{BB962C8B-B14F-4D97-AF65-F5344CB8AC3E}">
        <p14:creationId xmlns:p14="http://schemas.microsoft.com/office/powerpoint/2010/main" val="226153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612EC6-B137-408A-A572-359B3C66145D}" type="slidenum">
              <a:rPr lang="en-IN" smtClean="0"/>
              <a:t>37</a:t>
            </a:fld>
            <a:endParaRPr lang="en-IN"/>
          </a:p>
        </p:txBody>
      </p:sp>
    </p:spTree>
    <p:extLst>
      <p:ext uri="{BB962C8B-B14F-4D97-AF65-F5344CB8AC3E}">
        <p14:creationId xmlns:p14="http://schemas.microsoft.com/office/powerpoint/2010/main" val="69916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12EC6-B137-408A-A572-359B3C66145D}" type="slidenum">
              <a:rPr lang="en-IN" smtClean="0"/>
              <a:t>96</a:t>
            </a:fld>
            <a:endParaRPr lang="en-IN"/>
          </a:p>
        </p:txBody>
      </p:sp>
    </p:spTree>
    <p:extLst>
      <p:ext uri="{BB962C8B-B14F-4D97-AF65-F5344CB8AC3E}">
        <p14:creationId xmlns:p14="http://schemas.microsoft.com/office/powerpoint/2010/main" val="162097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12EC6-B137-408A-A572-359B3C66145D}" type="slidenum">
              <a:rPr lang="en-IN" smtClean="0"/>
              <a:t>223</a:t>
            </a:fld>
            <a:endParaRPr lang="en-IN"/>
          </a:p>
        </p:txBody>
      </p:sp>
    </p:spTree>
    <p:extLst>
      <p:ext uri="{BB962C8B-B14F-4D97-AF65-F5344CB8AC3E}">
        <p14:creationId xmlns:p14="http://schemas.microsoft.com/office/powerpoint/2010/main" val="360159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12EC6-B137-408A-A572-359B3C66145D}" type="slidenum">
              <a:rPr lang="en-IN" smtClean="0"/>
              <a:t>236</a:t>
            </a:fld>
            <a:endParaRPr lang="en-IN"/>
          </a:p>
        </p:txBody>
      </p:sp>
    </p:spTree>
    <p:extLst>
      <p:ext uri="{BB962C8B-B14F-4D97-AF65-F5344CB8AC3E}">
        <p14:creationId xmlns:p14="http://schemas.microsoft.com/office/powerpoint/2010/main" val="157576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12EC6-B137-408A-A572-359B3C66145D}" type="slidenum">
              <a:rPr lang="en-IN" smtClean="0"/>
              <a:t>240</a:t>
            </a:fld>
            <a:endParaRPr lang="en-IN"/>
          </a:p>
        </p:txBody>
      </p:sp>
    </p:spTree>
    <p:extLst>
      <p:ext uri="{BB962C8B-B14F-4D97-AF65-F5344CB8AC3E}">
        <p14:creationId xmlns:p14="http://schemas.microsoft.com/office/powerpoint/2010/main" val="3232759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2D11A0E-4147-4690-9DA2-D4519EFF48F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32381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79167D-4EA2-454D-9570-BF6D42267B8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11A0E-4147-4690-9DA2-D4519EFF48F3}" type="slidenum">
              <a:rPr lang="en-IN" smtClean="0"/>
              <a:t>‹#›</a:t>
            </a:fld>
            <a:endParaRPr lang="en-IN"/>
          </a:p>
        </p:txBody>
      </p:sp>
    </p:spTree>
    <p:extLst>
      <p:ext uri="{BB962C8B-B14F-4D97-AF65-F5344CB8AC3E}">
        <p14:creationId xmlns:p14="http://schemas.microsoft.com/office/powerpoint/2010/main" val="174164433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64737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55140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spTree>
    <p:extLst>
      <p:ext uri="{BB962C8B-B14F-4D97-AF65-F5344CB8AC3E}">
        <p14:creationId xmlns:p14="http://schemas.microsoft.com/office/powerpoint/2010/main" val="25246638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16418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87528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7569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982099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spTree>
    <p:extLst>
      <p:ext uri="{BB962C8B-B14F-4D97-AF65-F5344CB8AC3E}">
        <p14:creationId xmlns:p14="http://schemas.microsoft.com/office/powerpoint/2010/main" val="27682341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79167D-4EA2-454D-9570-BF6D42267B8C}"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D11A0E-4147-4690-9DA2-D4519EFF48F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8857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9167D-4EA2-454D-9570-BF6D42267B8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11A0E-4147-4690-9DA2-D4519EFF48F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11677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9167D-4EA2-454D-9570-BF6D42267B8C}"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D11A0E-4147-4690-9DA2-D4519EFF48F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4090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9167D-4EA2-454D-9570-BF6D42267B8C}"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D11A0E-4147-4690-9DA2-D4519EFF48F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59528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9167D-4EA2-454D-9570-BF6D42267B8C}"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D11A0E-4147-4690-9DA2-D4519EFF48F3}" type="slidenum">
              <a:rPr lang="en-IN" smtClean="0"/>
              <a:t>‹#›</a:t>
            </a:fld>
            <a:endParaRPr lang="en-IN"/>
          </a:p>
        </p:txBody>
      </p:sp>
    </p:spTree>
    <p:extLst>
      <p:ext uri="{BB962C8B-B14F-4D97-AF65-F5344CB8AC3E}">
        <p14:creationId xmlns:p14="http://schemas.microsoft.com/office/powerpoint/2010/main" val="397992939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79167D-4EA2-454D-9570-BF6D42267B8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11A0E-4147-4690-9DA2-D4519EFF48F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38919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79167D-4EA2-454D-9570-BF6D42267B8C}"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D11A0E-4147-4690-9DA2-D4519EFF48F3}" type="slidenum">
              <a:rPr lang="en-IN" smtClean="0"/>
              <a:t>‹#›</a:t>
            </a:fld>
            <a:endParaRPr lang="en-IN"/>
          </a:p>
        </p:txBody>
      </p:sp>
    </p:spTree>
    <p:extLst>
      <p:ext uri="{BB962C8B-B14F-4D97-AF65-F5344CB8AC3E}">
        <p14:creationId xmlns:p14="http://schemas.microsoft.com/office/powerpoint/2010/main" val="73234195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79167D-4EA2-454D-9570-BF6D42267B8C}" type="datetimeFigureOut">
              <a:rPr lang="en-IN" smtClean="0"/>
              <a:t>25-08-2024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D11A0E-4147-4690-9DA2-D4519EFF48F3}" type="slidenum">
              <a:rPr lang="en-IN" smtClean="0"/>
              <a:t>‹#›</a:t>
            </a:fld>
            <a:endParaRPr lang="en-IN"/>
          </a:p>
        </p:txBody>
      </p:sp>
    </p:spTree>
    <p:extLst>
      <p:ext uri="{BB962C8B-B14F-4D97-AF65-F5344CB8AC3E}">
        <p14:creationId xmlns:p14="http://schemas.microsoft.com/office/powerpoint/2010/main" val="21949277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hyperlink" Target="mailto:pqr@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latin typeface="Arial Black" panose="020B0A04020102020204" pitchFamily="34" charset="0"/>
              </a:rPr>
              <a:t>Hibernate</a:t>
            </a:r>
            <a:endParaRPr lang="en-IN" dirty="0">
              <a:solidFill>
                <a:schemeClr val="tx1"/>
              </a:solidFill>
              <a:latin typeface="Arial Black" panose="020B0A04020102020204" pitchFamily="34" charset="0"/>
            </a:endParaRPr>
          </a:p>
        </p:txBody>
      </p:sp>
      <p:sp>
        <p:nvSpPr>
          <p:cNvPr id="3" name="Subtitle 2"/>
          <p:cNvSpPr>
            <a:spLocks noGrp="1"/>
          </p:cNvSpPr>
          <p:nvPr>
            <p:ph type="subTitle" idx="1"/>
          </p:nvPr>
        </p:nvSpPr>
        <p:spPr>
          <a:xfrm>
            <a:off x="2692399" y="4326673"/>
            <a:ext cx="5949796" cy="446049"/>
          </a:xfrm>
        </p:spPr>
        <p:txBody>
          <a:bodyPr/>
          <a:lstStyle/>
          <a:p>
            <a:endParaRPr lang="en-IN" dirty="0"/>
          </a:p>
        </p:txBody>
      </p:sp>
    </p:spTree>
    <p:extLst>
      <p:ext uri="{BB962C8B-B14F-4D97-AF65-F5344CB8AC3E}">
        <p14:creationId xmlns:p14="http://schemas.microsoft.com/office/powerpoint/2010/main" val="197509305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673101"/>
            <a:ext cx="10756900" cy="4524315"/>
          </a:xfrm>
          <a:prstGeom prst="rect">
            <a:avLst/>
          </a:prstGeom>
        </p:spPr>
        <p:txBody>
          <a:bodyPr wrap="square">
            <a:spAutoFit/>
          </a:bodyPr>
          <a:lstStyle/>
          <a:p>
            <a:r>
              <a:rPr lang="en-IN" sz="2400" dirty="0"/>
              <a:t>*An ORM tool will help us to simplify the interaction between Java Application and the </a:t>
            </a:r>
            <a:r>
              <a:rPr lang="en-IN" sz="2400" dirty="0" err="1"/>
              <a:t>DataBase</a:t>
            </a:r>
            <a:r>
              <a:rPr lang="en-IN" sz="2400" dirty="0"/>
              <a:t> Server.</a:t>
            </a:r>
          </a:p>
          <a:p>
            <a:endParaRPr lang="en-IN" sz="2400" dirty="0"/>
          </a:p>
          <a:p>
            <a:r>
              <a:rPr lang="en-IN" sz="2400" dirty="0"/>
              <a:t>*An ORM tool will provide us a platform where we can deal with the Objects instead of Writing the SQL statements.</a:t>
            </a:r>
          </a:p>
          <a:p>
            <a:endParaRPr lang="en-IN" sz="2400" dirty="0"/>
          </a:p>
          <a:p>
            <a:r>
              <a:rPr lang="en-IN" sz="2400" dirty="0"/>
              <a:t>Ex:-</a:t>
            </a:r>
            <a:r>
              <a:rPr lang="en-IN" sz="2400" dirty="0" err="1"/>
              <a:t>Hibernate,ibatis,TapeStry,etc</a:t>
            </a:r>
            <a:r>
              <a:rPr lang="en-IN" sz="2400" dirty="0"/>
              <a:t>…</a:t>
            </a:r>
          </a:p>
          <a:p>
            <a:endParaRPr lang="en-IN" sz="2400" dirty="0"/>
          </a:p>
          <a:p>
            <a:r>
              <a:rPr lang="en-IN" sz="2400" dirty="0"/>
              <a:t>*ORM tool uses mapping  file to convert class into table, fields into Columns.</a:t>
            </a:r>
          </a:p>
          <a:p>
            <a:r>
              <a:rPr lang="en-IN" sz="2400" dirty="0"/>
              <a:t> </a:t>
            </a:r>
          </a:p>
          <a:p>
            <a:endParaRPr lang="en-US" sz="2400" dirty="0"/>
          </a:p>
          <a:p>
            <a:endParaRPr lang="en-IN" sz="2400" dirty="0"/>
          </a:p>
        </p:txBody>
      </p:sp>
    </p:spTree>
    <p:extLst>
      <p:ext uri="{BB962C8B-B14F-4D97-AF65-F5344CB8AC3E}">
        <p14:creationId xmlns:p14="http://schemas.microsoft.com/office/powerpoint/2010/main" val="118300571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750628"/>
            <a:ext cx="10863618" cy="5366341"/>
          </a:xfrm>
          <a:prstGeom prst="rect">
            <a:avLst/>
          </a:prstGeom>
        </p:spPr>
        <p:txBody>
          <a:bodyPr wrap="square">
            <a:spAutoFit/>
          </a:bodyPr>
          <a:lstStyle/>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3&gt;Verify merchant by id and password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m from Merchant m where m.id=?1 and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m.password</a:t>
            </a:r>
            <a:r>
              <a:rPr lang="en-IN" sz="24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4&gt;Verify Merchant by email and password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m  from Merchant m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m.email</a:t>
            </a:r>
            <a:r>
              <a:rPr lang="en-IN" sz="2400" kern="100" dirty="0">
                <a:latin typeface="Calibri" panose="020F0502020204030204" pitchFamily="34" charset="0"/>
                <a:ea typeface="Calibri" panose="020F0502020204030204" pitchFamily="34" charset="0"/>
                <a:cs typeface="Times New Roman" panose="02020603050405020304" pitchFamily="18" charset="0"/>
              </a:rPr>
              <a:t>=?1 and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m.password</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pw</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5&gt;Fetch All the email ids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m.email</a:t>
            </a:r>
            <a:r>
              <a:rPr lang="en-IN" sz="2400" kern="100" dirty="0">
                <a:latin typeface="Calibri" panose="020F0502020204030204" pitchFamily="34" charset="0"/>
                <a:ea typeface="Calibri" panose="020F0502020204030204" pitchFamily="34" charset="0"/>
                <a:cs typeface="Times New Roman" panose="02020603050405020304" pitchFamily="18" charset="0"/>
              </a:rPr>
              <a:t> from Merchant m</a:t>
            </a:r>
          </a:p>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6&gt;Fetch all the names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m.name from Merchant  m</a:t>
            </a:r>
          </a:p>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7&gt;Fetch all the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gst_number</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m.gst_number</a:t>
            </a:r>
            <a:r>
              <a:rPr lang="en-IN" sz="2400" kern="100" dirty="0">
                <a:latin typeface="Calibri" panose="020F0502020204030204" pitchFamily="34" charset="0"/>
                <a:ea typeface="Calibri" panose="020F0502020204030204" pitchFamily="34" charset="0"/>
                <a:cs typeface="Times New Roman" panose="02020603050405020304" pitchFamily="18" charset="0"/>
              </a:rPr>
              <a:t>  from Merchant m</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0178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709684"/>
            <a:ext cx="10886541" cy="4762201"/>
          </a:xfrm>
          <a:prstGeom prst="rect">
            <a:avLst/>
          </a:prstGeom>
        </p:spPr>
        <p:txBody>
          <a:bodyPr wrap="square">
            <a:spAutoFit/>
          </a:bodyPr>
          <a:lstStyle/>
          <a:p>
            <a:pPr>
              <a:lnSpc>
                <a:spcPct val="107000"/>
              </a:lnSpc>
              <a:spcAft>
                <a:spcPts val="800"/>
              </a:spcAf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createQuery</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(String JPQL)</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uses JPQL query as a parameter.</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-If we want to give the name of the query instead of writing the query directly then use the below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err="1">
                <a:latin typeface="Calibri" panose="020F0502020204030204" pitchFamily="34" charset="0"/>
                <a:ea typeface="Calibri" panose="020F0502020204030204" pitchFamily="34" charset="0"/>
                <a:cs typeface="Times New Roman" panose="02020603050405020304" pitchFamily="18" charset="0"/>
              </a:rPr>
              <a:t>createNamedQuery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createNamedQuery</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(String Name of JPQL Query)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uses  name of the JPQL query as the parameter.</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-To use the above method you need to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use one annotation  </a:t>
            </a:r>
            <a:r>
              <a:rPr lang="en-IN" sz="2400" kern="100" dirty="0">
                <a:latin typeface="Calibri" panose="020F0502020204030204" pitchFamily="34" charset="0"/>
                <a:ea typeface="Calibri" panose="020F0502020204030204" pitchFamily="34" charset="0"/>
                <a:cs typeface="Times New Roman" panose="02020603050405020304" pitchFamily="18" charset="0"/>
              </a:rPr>
              <a:t>in the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Entity Class </a:t>
            </a:r>
            <a:r>
              <a:rPr lang="en-IN" sz="2400" kern="100" dirty="0">
                <a:latin typeface="Calibri" panose="020F0502020204030204" pitchFamily="34" charset="0"/>
                <a:ea typeface="Calibri" panose="020F0502020204030204" pitchFamily="34" charset="0"/>
                <a:cs typeface="Times New Roman" panose="02020603050405020304" pitchFamily="18" charset="0"/>
              </a:rPr>
              <a:t>just above the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@Entity annotation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(name=”name of the JPQL query” , query=”JPQL Query”)</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55179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703" y="692458"/>
            <a:ext cx="10857390" cy="5936497"/>
          </a:xfrm>
          <a:prstGeom prst="rect">
            <a:avLst/>
          </a:prstGeom>
        </p:spPr>
        <p:txBody>
          <a:bodyPr wrap="square">
            <a:spAutoFit/>
          </a:bodyPr>
          <a:lstStyle/>
          <a:p>
            <a:pPr>
              <a:lnSpc>
                <a:spcPct val="107000"/>
              </a:lnSpc>
              <a:spcAft>
                <a:spcPts val="800"/>
              </a:spcAft>
            </a:pPr>
            <a:r>
              <a:rPr lang="en-IN" sz="2000" b="1" u="sng" dirty="0">
                <a:solidFill>
                  <a:srgbClr val="7030A0"/>
                </a:solidFill>
              </a:rPr>
              <a:t>Ex:-1</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NamedQuery</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name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findAll</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query</a:t>
            </a:r>
            <a:r>
              <a:rPr lang="en-IN" sz="2000" kern="100" dirty="0">
                <a:latin typeface="Calibri" panose="020F0502020204030204" pitchFamily="34" charset="0"/>
                <a:ea typeface="Calibri" panose="020F0502020204030204" pitchFamily="34" charset="0"/>
                <a:cs typeface="Times New Roman" panose="02020603050405020304" pitchFamily="18" charset="0"/>
              </a:rPr>
              <a:t>=”select m from Merchant m” )</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@Entity</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public class Merchant</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kern="1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Query q=</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manager.createNamedQuery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findAll</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kern="100" dirty="0">
                <a:latin typeface="Calibri" panose="020F0502020204030204" pitchFamily="34" charset="0"/>
                <a:ea typeface="Calibri" panose="020F0502020204030204" pitchFamily="34" charset="0"/>
                <a:cs typeface="Calibri" panose="020F0502020204030204" pitchFamily="34" charset="0"/>
              </a:rPr>
              <a:t> </a:t>
            </a:r>
            <a:r>
              <a:rPr lang="en-IN" sz="2000" b="1" u="sng" dirty="0">
                <a:solidFill>
                  <a:srgbClr val="7030A0"/>
                </a:solidFill>
                <a:latin typeface="Calibri" panose="020F0502020204030204" pitchFamily="34" charset="0"/>
                <a:cs typeface="Calibri" panose="020F0502020204030204" pitchFamily="34" charset="0"/>
              </a:rPr>
              <a:t>Ex:-2</a:t>
            </a:r>
          </a:p>
          <a:p>
            <a:r>
              <a:rPr lang="en-IN" sz="2400" b="1" dirty="0">
                <a:solidFill>
                  <a:srgbClr val="FF0000"/>
                </a:solidFill>
                <a:latin typeface="Calibri" panose="020F0502020204030204" pitchFamily="34" charset="0"/>
                <a:cs typeface="Calibri" panose="020F0502020204030204" pitchFamily="34" charset="0"/>
              </a:rPr>
              <a:t>If we have parameters then how to use </a:t>
            </a:r>
          </a:p>
          <a:p>
            <a:r>
              <a:rPr lang="en-IN" sz="2000" dirty="0">
                <a:latin typeface="Calibri" panose="020F0502020204030204" pitchFamily="34" charset="0"/>
                <a:cs typeface="Calibri" panose="020F0502020204030204" pitchFamily="34" charset="0"/>
              </a:rPr>
              <a:t>@</a:t>
            </a:r>
            <a:r>
              <a:rPr lang="en-IN" sz="2000" dirty="0" err="1">
                <a:latin typeface="Calibri" panose="020F0502020204030204" pitchFamily="34" charset="0"/>
                <a:cs typeface="Calibri" panose="020F0502020204030204" pitchFamily="34" charset="0"/>
              </a:rPr>
              <a:t>NamedQuery</a:t>
            </a:r>
            <a:r>
              <a:rPr lang="en-IN" sz="2000" dirty="0">
                <a:latin typeface="Calibri" panose="020F0502020204030204" pitchFamily="34" charset="0"/>
                <a:cs typeface="Calibri" panose="020F0502020204030204" pitchFamily="34" charset="0"/>
              </a:rPr>
              <a:t>(</a:t>
            </a:r>
            <a:r>
              <a:rPr lang="en-IN" sz="2000" b="1" dirty="0">
                <a:solidFill>
                  <a:srgbClr val="3333FF"/>
                </a:solidFill>
                <a:latin typeface="Calibri" panose="020F0502020204030204" pitchFamily="34" charset="0"/>
                <a:cs typeface="Calibri" panose="020F0502020204030204" pitchFamily="34" charset="0"/>
              </a:rPr>
              <a:t>name</a:t>
            </a:r>
            <a:r>
              <a:rPr lang="en-IN" sz="2000" dirty="0">
                <a:latin typeface="Calibri" panose="020F0502020204030204" pitchFamily="34" charset="0"/>
                <a:cs typeface="Calibri" panose="020F0502020204030204" pitchFamily="34" charset="0"/>
              </a:rPr>
              <a:t>=”</a:t>
            </a:r>
            <a:r>
              <a:rPr lang="en-IN" sz="2000" b="1" dirty="0">
                <a:solidFill>
                  <a:srgbClr val="00B0F0"/>
                </a:solidFill>
                <a:latin typeface="Calibri" panose="020F0502020204030204" pitchFamily="34" charset="0"/>
                <a:cs typeface="Calibri" panose="020F0502020204030204" pitchFamily="34" charset="0"/>
              </a:rPr>
              <a:t>Verify Merchant</a:t>
            </a:r>
            <a:r>
              <a:rPr lang="en-IN" sz="2000" dirty="0">
                <a:latin typeface="Calibri" panose="020F0502020204030204" pitchFamily="34" charset="0"/>
                <a:cs typeface="Calibri" panose="020F0502020204030204" pitchFamily="34" charset="0"/>
              </a:rPr>
              <a:t>”, </a:t>
            </a:r>
            <a:r>
              <a:rPr lang="en-IN" sz="2000" b="1" dirty="0">
                <a:solidFill>
                  <a:srgbClr val="3333FF"/>
                </a:solidFill>
                <a:latin typeface="Calibri" panose="020F0502020204030204" pitchFamily="34" charset="0"/>
                <a:cs typeface="Calibri" panose="020F0502020204030204" pitchFamily="34" charset="0"/>
              </a:rPr>
              <a:t>query</a:t>
            </a:r>
            <a:r>
              <a:rPr lang="en-IN" sz="2000" dirty="0">
                <a:latin typeface="Calibri" panose="020F0502020204030204" pitchFamily="34" charset="0"/>
                <a:cs typeface="Calibri" panose="020F0502020204030204" pitchFamily="34" charset="0"/>
              </a:rPr>
              <a:t>=”select m from Merchant m where </a:t>
            </a:r>
            <a:r>
              <a:rPr lang="en-IN" sz="2000" dirty="0" err="1">
                <a:latin typeface="Calibri" panose="020F0502020204030204" pitchFamily="34" charset="0"/>
                <a:cs typeface="Calibri" panose="020F0502020204030204" pitchFamily="34" charset="0"/>
              </a:rPr>
              <a:t>m.phone</a:t>
            </a:r>
            <a:r>
              <a:rPr lang="en-IN" sz="2000" dirty="0">
                <a:latin typeface="Calibri" panose="020F0502020204030204" pitchFamily="34" charset="0"/>
                <a:cs typeface="Calibri" panose="020F0502020204030204" pitchFamily="34" charset="0"/>
              </a:rPr>
              <a:t>=?1  and  </a:t>
            </a:r>
            <a:r>
              <a:rPr lang="en-IN" sz="2000" dirty="0" err="1">
                <a:latin typeface="Calibri" panose="020F0502020204030204" pitchFamily="34" charset="0"/>
                <a:cs typeface="Calibri" panose="020F0502020204030204" pitchFamily="34" charset="0"/>
              </a:rPr>
              <a:t>m.password</a:t>
            </a:r>
            <a:r>
              <a:rPr lang="en-IN" sz="2000" dirty="0">
                <a:latin typeface="Calibri" panose="020F0502020204030204" pitchFamily="34" charset="0"/>
                <a:cs typeface="Calibri" panose="020F0502020204030204" pitchFamily="34" charset="0"/>
              </a:rPr>
              <a:t>=?2”);</a:t>
            </a:r>
          </a:p>
          <a:p>
            <a:r>
              <a:rPr lang="en-IN" sz="2000" dirty="0">
                <a:latin typeface="Calibri" panose="020F0502020204030204" pitchFamily="34" charset="0"/>
                <a:cs typeface="Calibri" panose="020F0502020204030204" pitchFamily="34" charset="0"/>
              </a:rPr>
              <a:t>Query q=</a:t>
            </a:r>
            <a:r>
              <a:rPr lang="en-IN" sz="2000" dirty="0" err="1">
                <a:latin typeface="Calibri" panose="020F0502020204030204" pitchFamily="34" charset="0"/>
                <a:cs typeface="Calibri" panose="020F0502020204030204" pitchFamily="34" charset="0"/>
              </a:rPr>
              <a:t>manager.createNamedQuery</a:t>
            </a:r>
            <a:r>
              <a:rPr lang="en-IN" sz="2000" dirty="0">
                <a:latin typeface="Calibri" panose="020F0502020204030204" pitchFamily="34" charset="0"/>
                <a:cs typeface="Calibri" panose="020F0502020204030204" pitchFamily="34" charset="0"/>
              </a:rPr>
              <a:t>(“</a:t>
            </a:r>
            <a:r>
              <a:rPr lang="en-IN" sz="2000" b="1" dirty="0">
                <a:solidFill>
                  <a:srgbClr val="00B0F0"/>
                </a:solidFill>
                <a:latin typeface="Calibri" panose="020F0502020204030204" pitchFamily="34" charset="0"/>
                <a:cs typeface="Calibri" panose="020F0502020204030204" pitchFamily="34" charset="0"/>
              </a:rPr>
              <a:t>Verify Merchant</a:t>
            </a:r>
            <a:r>
              <a:rPr lang="en-IN" sz="2000" dirty="0">
                <a:latin typeface="Calibri" panose="020F0502020204030204" pitchFamily="34" charset="0"/>
                <a:cs typeface="Calibri" panose="020F0502020204030204" pitchFamily="34" charset="0"/>
              </a:rPr>
              <a:t>”);</a:t>
            </a:r>
          </a:p>
          <a:p>
            <a:r>
              <a:rPr lang="en-IN" sz="2000" dirty="0" err="1">
                <a:latin typeface="Calibri" panose="020F0502020204030204" pitchFamily="34" charset="0"/>
                <a:cs typeface="Calibri" panose="020F0502020204030204" pitchFamily="34" charset="0"/>
              </a:rPr>
              <a:t>q.setParameter</a:t>
            </a:r>
            <a:r>
              <a:rPr lang="en-IN" sz="2000" dirty="0">
                <a:latin typeface="Calibri" panose="020F0502020204030204" pitchFamily="34" charset="0"/>
                <a:cs typeface="Calibri" panose="020F0502020204030204" pitchFamily="34" charset="0"/>
              </a:rPr>
              <a:t>(1,phone);</a:t>
            </a:r>
          </a:p>
          <a:p>
            <a:r>
              <a:rPr lang="en-IN" sz="2000" dirty="0" err="1">
                <a:latin typeface="Calibri" panose="020F0502020204030204" pitchFamily="34" charset="0"/>
                <a:cs typeface="Calibri" panose="020F0502020204030204" pitchFamily="34" charset="0"/>
              </a:rPr>
              <a:t>q.setParameter</a:t>
            </a:r>
            <a:r>
              <a:rPr lang="en-IN" sz="2000" dirty="0">
                <a:latin typeface="Calibri" panose="020F0502020204030204" pitchFamily="34" charset="0"/>
                <a:cs typeface="Calibri" panose="020F0502020204030204" pitchFamily="34" charset="0"/>
              </a:rPr>
              <a:t>(2,password);</a:t>
            </a:r>
          </a:p>
          <a:p>
            <a:endParaRPr lang="en-IN" sz="2000" dirty="0"/>
          </a:p>
          <a:p>
            <a:pPr>
              <a:lnSpc>
                <a:spcPct val="107000"/>
              </a:lnSpc>
              <a:spcAft>
                <a:spcPts val="800"/>
              </a:spcAft>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0519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655093"/>
            <a:ext cx="10949666" cy="5591274"/>
          </a:xfrm>
          <a:prstGeom prst="rect">
            <a:avLst/>
          </a:prstGeom>
        </p:spPr>
        <p:txBody>
          <a:bodyPr wrap="square">
            <a:spAutoFit/>
          </a:bodyPr>
          <a:lstStyle/>
          <a:p>
            <a:pPr>
              <a:lnSpc>
                <a:spcPct val="107000"/>
              </a:lnSpc>
              <a:spcAft>
                <a:spcPts val="800"/>
              </a:spcAft>
            </a:pPr>
            <a:r>
              <a:rPr lang="en-IN" sz="2400" b="1" dirty="0">
                <a:solidFill>
                  <a:srgbClr val="7030A0"/>
                </a:solidFill>
              </a:rPr>
              <a:t>Ex:-3</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NamedQueries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value</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(name=”</a:t>
            </a:r>
            <a:r>
              <a:rPr lang="en-IN" sz="24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verifyMerchant</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 query=”select  m from Merchant m where </a:t>
            </a:r>
            <a:r>
              <a:rPr lang="en-IN" sz="24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m.phone</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=?1 and </a:t>
            </a:r>
            <a:r>
              <a:rPr lang="en-IN" sz="24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m.password</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=?2”)</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(name=”</a:t>
            </a:r>
            <a:r>
              <a:rPr lang="en-IN" sz="2400"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findAll</a:t>
            </a:r>
            <a:r>
              <a:rPr lang="en-IN" sz="24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 query=”select m from Merchant m”)</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NamedQueries</a:t>
            </a:r>
            <a:r>
              <a:rPr lang="en-IN" kern="100" dirty="0">
                <a:latin typeface="Calibri" panose="020F0502020204030204" pitchFamily="34" charset="0"/>
                <a:ea typeface="Calibri" panose="020F0502020204030204" pitchFamily="34" charset="0"/>
                <a:cs typeface="Times New Roman" panose="02020603050405020304" pitchFamily="18" charset="0"/>
              </a:rPr>
              <a:t> is a collection of @</a:t>
            </a:r>
            <a:r>
              <a:rPr lang="en-IN" kern="100" dirty="0" err="1">
                <a:latin typeface="Calibri" panose="020F0502020204030204" pitchFamily="34" charset="0"/>
                <a:ea typeface="Calibri" panose="020F0502020204030204" pitchFamily="34" charset="0"/>
                <a:cs typeface="Times New Roman" panose="02020603050405020304" pitchFamily="18" charset="0"/>
              </a:rPr>
              <a:t>NamedQuery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dirty="0"/>
              <a:t>Points:-</a:t>
            </a:r>
          </a:p>
          <a:p>
            <a:r>
              <a:rPr lang="en-IN" sz="2400" b="1" dirty="0">
                <a:solidFill>
                  <a:srgbClr val="7030A0"/>
                </a:solidFill>
              </a:rPr>
              <a:t>@</a:t>
            </a:r>
            <a:r>
              <a:rPr lang="en-IN" sz="2400" b="1" dirty="0" err="1">
                <a:solidFill>
                  <a:srgbClr val="7030A0"/>
                </a:solidFill>
              </a:rPr>
              <a:t>NamedQuery</a:t>
            </a:r>
            <a:endParaRPr lang="en-IN" sz="2400" b="1" dirty="0">
              <a:solidFill>
                <a:srgbClr val="7030A0"/>
              </a:solidFill>
            </a:endParaRPr>
          </a:p>
          <a:p>
            <a:r>
              <a:rPr lang="en-IN" sz="2400" dirty="0"/>
              <a:t>1&gt;It is a </a:t>
            </a:r>
            <a:r>
              <a:rPr lang="en-IN" sz="2400" b="1" dirty="0">
                <a:solidFill>
                  <a:srgbClr val="FF0000"/>
                </a:solidFill>
              </a:rPr>
              <a:t>class level </a:t>
            </a:r>
            <a:r>
              <a:rPr lang="en-IN" sz="2400" dirty="0"/>
              <a:t>annotation belongs to JPA present in </a:t>
            </a:r>
            <a:r>
              <a:rPr lang="en-IN" sz="2400" b="1" dirty="0" err="1">
                <a:solidFill>
                  <a:srgbClr val="FF0000"/>
                </a:solidFill>
              </a:rPr>
              <a:t>javax.persistence</a:t>
            </a:r>
            <a:r>
              <a:rPr lang="en-IN" sz="2400" dirty="0"/>
              <a:t> package.</a:t>
            </a:r>
          </a:p>
          <a:p>
            <a:r>
              <a:rPr lang="en-IN" sz="2400" dirty="0"/>
              <a:t>2&gt;It is </a:t>
            </a:r>
            <a:r>
              <a:rPr lang="en-IN" sz="2400" b="1" dirty="0">
                <a:solidFill>
                  <a:srgbClr val="FF0000"/>
                </a:solidFill>
              </a:rPr>
              <a:t>used to create a Named JPQL query </a:t>
            </a:r>
            <a:r>
              <a:rPr lang="en-IN" sz="2400" dirty="0"/>
              <a:t>for an entity class.</a:t>
            </a:r>
          </a:p>
          <a:p>
            <a:r>
              <a:rPr lang="en-IN" sz="2400" dirty="0"/>
              <a:t>3&gt;Following are the important </a:t>
            </a:r>
            <a:r>
              <a:rPr lang="en-IN" sz="2400" b="1" dirty="0">
                <a:solidFill>
                  <a:srgbClr val="CC00CC"/>
                </a:solidFill>
              </a:rPr>
              <a:t>attributes</a:t>
            </a:r>
            <a:r>
              <a:rPr lang="en-IN" sz="2400" dirty="0"/>
              <a:t> of this annotation</a:t>
            </a:r>
          </a:p>
          <a:p>
            <a:r>
              <a:rPr lang="en-IN" sz="2400" dirty="0"/>
              <a:t>                  </a:t>
            </a:r>
            <a:r>
              <a:rPr lang="en-IN" sz="2400" b="1" dirty="0">
                <a:solidFill>
                  <a:srgbClr val="3333FF"/>
                </a:solidFill>
              </a:rPr>
              <a:t>1&gt;name                           2&gt;query</a:t>
            </a: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73843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750627"/>
            <a:ext cx="10713492" cy="5227906"/>
          </a:xfrm>
          <a:prstGeom prst="rect">
            <a:avLst/>
          </a:prstGeom>
        </p:spPr>
        <p:txBody>
          <a:bodyPr wrap="square">
            <a:spAutoFit/>
          </a:bodyPr>
          <a:lstStyle/>
          <a:p>
            <a:pPr>
              <a:lnSpc>
                <a:spcPct val="107000"/>
              </a:lnSpc>
              <a:spcAft>
                <a:spcPts val="800"/>
              </a:spcAf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NamedQueries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 class level annotation </a:t>
            </a:r>
            <a:r>
              <a:rPr lang="en-IN" sz="2400" kern="100" dirty="0">
                <a:latin typeface="Calibri" panose="020F0502020204030204" pitchFamily="34" charset="0"/>
                <a:ea typeface="Calibri" panose="020F0502020204030204" pitchFamily="34" charset="0"/>
                <a:cs typeface="Times New Roman" panose="02020603050405020304" pitchFamily="18" charset="0"/>
              </a:rPr>
              <a:t>belongs to JPA and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4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container annotation </a:t>
            </a:r>
            <a:r>
              <a:rPr lang="en-IN" sz="2400" kern="100" dirty="0">
                <a:latin typeface="Calibri" panose="020F0502020204030204" pitchFamily="34" charset="0"/>
                <a:ea typeface="Calibri" panose="020F0502020204030204" pitchFamily="34" charset="0"/>
                <a:cs typeface="Times New Roman" panose="02020603050405020304" pitchFamily="18" charset="0"/>
              </a:rPr>
              <a:t>that is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used to aggregate/group </a:t>
            </a:r>
            <a:r>
              <a:rPr lang="en-IN" sz="2400" kern="100" dirty="0">
                <a:latin typeface="Calibri" panose="020F0502020204030204" pitchFamily="34" charset="0"/>
                <a:ea typeface="Calibri" panose="020F0502020204030204" pitchFamily="34" charset="0"/>
                <a:cs typeface="Times New Roman" panose="02020603050405020304" pitchFamily="18" charset="0"/>
              </a:rPr>
              <a:t>multiple @NamedQuery annotation in an Entity class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-Instead of having multiple @NamedQuery annotation scattered throughout  the entity class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NamedQueries</a:t>
            </a:r>
            <a:r>
              <a:rPr lang="en-IN" sz="2400" kern="100" dirty="0">
                <a:latin typeface="Calibri" panose="020F0502020204030204" pitchFamily="34" charset="0"/>
                <a:ea typeface="Calibri" panose="020F0502020204030204" pitchFamily="34" charset="0"/>
                <a:cs typeface="Times New Roman" panose="02020603050405020304" pitchFamily="18" charset="0"/>
              </a:rPr>
              <a:t> provides a cleaner way to define </a:t>
            </a:r>
            <a:r>
              <a:rPr lang="en-IN" sz="2400" kern="100">
                <a:latin typeface="Calibri" panose="020F0502020204030204" pitchFamily="34" charset="0"/>
                <a:ea typeface="Calibri" panose="020F0502020204030204" pitchFamily="34" charset="0"/>
                <a:cs typeface="Times New Roman" panose="02020603050405020304" pitchFamily="18" charset="0"/>
              </a:rPr>
              <a:t>multiple queries in one Place.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value attribute</a:t>
            </a:r>
            <a:r>
              <a:rPr lang="en-IN" sz="2400" kern="100" dirty="0">
                <a:latin typeface="Calibri" panose="020F0502020204030204" pitchFamily="34" charset="0"/>
                <a:ea typeface="Calibri" panose="020F0502020204030204" pitchFamily="34" charset="0"/>
                <a:cs typeface="Times New Roman" panose="02020603050405020304" pitchFamily="18" charset="0"/>
              </a:rPr>
              <a:t> of this annotation is used to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store </a:t>
            </a:r>
            <a:r>
              <a:rPr lang="en-IN" sz="2400" kern="100" dirty="0">
                <a:latin typeface="Calibri" panose="020F0502020204030204" pitchFamily="34" charset="0"/>
                <a:ea typeface="Calibri" panose="020F0502020204030204" pitchFamily="34" charset="0"/>
                <a:cs typeface="Times New Roman" panose="02020603050405020304" pitchFamily="18" charset="0"/>
              </a:rPr>
              <a:t>multiple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 annotation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value attribute represents-----</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array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 annotation</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9648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696037"/>
            <a:ext cx="10972800" cy="5860387"/>
          </a:xfrm>
          <a:prstGeom prst="rect">
            <a:avLst/>
          </a:prstGeom>
        </p:spPr>
        <p:txBody>
          <a:bodyPr wrap="square">
            <a:spAutoFit/>
          </a:bodyPr>
          <a:lstStyle/>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sz="2400" b="1"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createNamedQuery</a:t>
            </a:r>
            <a:r>
              <a:rPr lang="en-IN" sz="24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(String)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In Merchant.java</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Use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NamedQueries</a:t>
            </a:r>
            <a:r>
              <a:rPr lang="en-IN" sz="2400" kern="100" dirty="0">
                <a:latin typeface="Calibri" panose="020F0502020204030204" pitchFamily="34" charset="0"/>
                <a:ea typeface="Calibri" panose="020F0502020204030204" pitchFamily="34" charset="0"/>
                <a:cs typeface="Times New Roman" panose="02020603050405020304" pitchFamily="18" charset="0"/>
              </a:rPr>
              <a:t>(value</a:t>
            </a:r>
            <a:r>
              <a:rPr lang="en-IN" sz="2400" b="1" kern="100" dirty="0">
                <a:latin typeface="Calibri" panose="020F0502020204030204" pitchFamily="34" charset="0"/>
                <a:ea typeface="Calibri" panose="020F0502020204030204" pitchFamily="34" charset="0"/>
                <a:cs typeface="Times New Roman" panose="02020603050405020304" pitchFamily="18" charset="0"/>
              </a:rPr>
              <a:t>={</a:t>
            </a:r>
            <a:r>
              <a:rPr lang="en-IN" sz="24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t>
            </a:r>
            <a:r>
              <a:rPr lang="en-IN" sz="2400" b="1" kern="1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verifyMerchantByEmail</a:t>
            </a:r>
            <a:r>
              <a:rPr lang="en-IN" sz="2400" kern="100" dirty="0">
                <a:latin typeface="Calibri" panose="020F0502020204030204" pitchFamily="34" charset="0"/>
                <a:ea typeface="Calibri" panose="020F0502020204030204" pitchFamily="34" charset="0"/>
                <a:cs typeface="Times New Roman" panose="02020603050405020304" pitchFamily="18" charset="0"/>
              </a:rPr>
              <a:t>” ,query=“select m from Merchant m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m.email</a:t>
            </a:r>
            <a:r>
              <a:rPr lang="en-IN" sz="24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pPr>
            <a:r>
              <a:rPr lang="en-IN" sz="24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a:t>
            </a:r>
            <a:r>
              <a:rPr lang="en-IN" sz="2400" b="1" kern="100"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findNames</a:t>
            </a:r>
            <a:r>
              <a:rPr lang="en-IN" sz="2400" kern="100" dirty="0">
                <a:latin typeface="Calibri" panose="020F0502020204030204" pitchFamily="34" charset="0"/>
                <a:ea typeface="Calibri" panose="020F0502020204030204" pitchFamily="34" charset="0"/>
                <a:cs typeface="Times New Roman" panose="02020603050405020304" pitchFamily="18" charset="0"/>
              </a:rPr>
              <a:t>” ,query=“select m.name from Merchant m )})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Use the above annotation Just above the entity class</a:t>
            </a:r>
          </a:p>
          <a:p>
            <a:pPr>
              <a:lnSpc>
                <a:spcPct val="107000"/>
              </a:lnSpc>
              <a:spcAft>
                <a:spcPts val="800"/>
              </a:spcAft>
            </a:pPr>
            <a:r>
              <a:rPr lang="en-IN" sz="2400"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VerifyMerchant</a:t>
            </a:r>
            <a:r>
              <a:rPr lang="en-IN"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by Email.java</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man.createNamedQuery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verifyMerchantByEmail</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FindNames.java</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man.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createNamedQuery</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findNames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240644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41446"/>
            <a:ext cx="10686197" cy="4955203"/>
          </a:xfrm>
          <a:prstGeom prst="rect">
            <a:avLst/>
          </a:prstGeom>
        </p:spPr>
        <p:txBody>
          <a:bodyPr wrap="square">
            <a:spAutoFit/>
          </a:bodyPr>
          <a:lstStyle/>
          <a:p>
            <a:r>
              <a:rPr lang="en-IN" sz="2800" b="1" u="sng" dirty="0" err="1">
                <a:solidFill>
                  <a:srgbClr val="7030A0"/>
                </a:solidFill>
              </a:rPr>
              <a:t>createNativeQuery</a:t>
            </a:r>
            <a:r>
              <a:rPr lang="en-IN" sz="2800" b="1" u="sng" dirty="0">
                <a:solidFill>
                  <a:srgbClr val="7030A0"/>
                </a:solidFill>
              </a:rPr>
              <a:t>()</a:t>
            </a:r>
          </a:p>
          <a:p>
            <a:r>
              <a:rPr lang="en-IN" sz="2400" dirty="0">
                <a:sym typeface="Wingdings" panose="05000000000000000000" pitchFamily="2" charset="2"/>
              </a:rPr>
              <a:t>This method </a:t>
            </a:r>
            <a:r>
              <a:rPr lang="en-IN" sz="2400" dirty="0"/>
              <a:t> uses SQL query to execute</a:t>
            </a:r>
          </a:p>
          <a:p>
            <a:r>
              <a:rPr lang="en-IN" sz="2400" dirty="0"/>
              <a:t>Here we don’t pass JPQL  query</a:t>
            </a:r>
          </a:p>
          <a:p>
            <a:r>
              <a:rPr lang="en-IN" sz="2400" dirty="0"/>
              <a:t>-It is database dependent</a:t>
            </a:r>
          </a:p>
          <a:p>
            <a:endParaRPr lang="en-IN" sz="2400" b="1" dirty="0">
              <a:solidFill>
                <a:srgbClr val="FF0000"/>
              </a:solidFill>
            </a:endParaRPr>
          </a:p>
          <a:p>
            <a:r>
              <a:rPr lang="en-IN" sz="2400" b="1" dirty="0">
                <a:solidFill>
                  <a:srgbClr val="FF0000"/>
                </a:solidFill>
              </a:rPr>
              <a:t>Example Program to understand </a:t>
            </a:r>
            <a:r>
              <a:rPr lang="en-IN" sz="2400" b="1" dirty="0" err="1">
                <a:solidFill>
                  <a:srgbClr val="FF0000"/>
                </a:solidFill>
              </a:rPr>
              <a:t>createNativeQuery</a:t>
            </a:r>
            <a:endParaRPr lang="en-IN" sz="2400" b="1" dirty="0">
              <a:solidFill>
                <a:srgbClr val="FF0000"/>
              </a:solidFill>
            </a:endParaRPr>
          </a:p>
          <a:p>
            <a:r>
              <a:rPr lang="en-IN" sz="2400" dirty="0"/>
              <a:t>*Here we use SQL not HQL/JPQL</a:t>
            </a:r>
          </a:p>
          <a:p>
            <a:r>
              <a:rPr lang="en-IN" sz="2400" dirty="0"/>
              <a:t>*Use </a:t>
            </a:r>
            <a:r>
              <a:rPr lang="en-IN" sz="2400" dirty="0" err="1"/>
              <a:t>createNativeQuery</a:t>
            </a:r>
            <a:r>
              <a:rPr lang="en-IN" sz="2400" dirty="0"/>
              <a:t>(pass </a:t>
            </a:r>
            <a:r>
              <a:rPr lang="en-IN" sz="2400" dirty="0" err="1"/>
              <a:t>sql</a:t>
            </a:r>
            <a:r>
              <a:rPr lang="en-IN" sz="2400" dirty="0"/>
              <a:t> query , </a:t>
            </a:r>
            <a:r>
              <a:rPr lang="en-IN" sz="2400" b="1" dirty="0">
                <a:solidFill>
                  <a:srgbClr val="CC00CC"/>
                </a:solidFill>
              </a:rPr>
              <a:t>Result Type</a:t>
            </a:r>
            <a:r>
              <a:rPr lang="en-IN" sz="2400" dirty="0"/>
              <a:t>)</a:t>
            </a:r>
          </a:p>
          <a:p>
            <a:endParaRPr lang="en-IN" sz="2400" dirty="0"/>
          </a:p>
          <a:p>
            <a:r>
              <a:rPr lang="en-IN" sz="2400" b="1" dirty="0">
                <a:solidFill>
                  <a:srgbClr val="FF0000"/>
                </a:solidFill>
              </a:rPr>
              <a:t>FindAllMerchant.java</a:t>
            </a:r>
          </a:p>
          <a:p>
            <a:r>
              <a:rPr lang="en-IN" sz="2400" dirty="0"/>
              <a:t>*  In this code if we use </a:t>
            </a:r>
            <a:r>
              <a:rPr lang="en-IN" sz="2400" dirty="0" err="1"/>
              <a:t>createNativeQuery</a:t>
            </a:r>
            <a:r>
              <a:rPr lang="en-IN" sz="2400" dirty="0"/>
              <a:t>(</a:t>
            </a:r>
            <a:r>
              <a:rPr lang="en-IN" sz="2400" b="1" dirty="0">
                <a:solidFill>
                  <a:srgbClr val="00B0F0"/>
                </a:solidFill>
              </a:rPr>
              <a:t>“select * from Merchant ”) </a:t>
            </a:r>
            <a:r>
              <a:rPr lang="en-IN" sz="2400" dirty="0"/>
              <a:t>only ,we will get </a:t>
            </a:r>
            <a:r>
              <a:rPr lang="en-IN" sz="2400" b="1" dirty="0" err="1">
                <a:solidFill>
                  <a:srgbClr val="3333FF"/>
                </a:solidFill>
              </a:rPr>
              <a:t>ClassCastException</a:t>
            </a:r>
            <a:r>
              <a:rPr lang="en-IN" sz="2400" dirty="0"/>
              <a:t> </a:t>
            </a:r>
            <a:r>
              <a:rPr lang="en-IN" sz="2400" dirty="0">
                <a:sym typeface="Wingdings" panose="05000000000000000000" pitchFamily="2" charset="2"/>
              </a:rPr>
              <a:t> </a:t>
            </a:r>
            <a:r>
              <a:rPr lang="en-IN" sz="2400" dirty="0" err="1">
                <a:sym typeface="Wingdings" panose="05000000000000000000" pitchFamily="2" charset="2"/>
              </a:rPr>
              <a:t>So,</a:t>
            </a:r>
            <a:r>
              <a:rPr lang="en-IN" sz="2400" dirty="0" err="1"/>
              <a:t>pass</a:t>
            </a:r>
            <a:r>
              <a:rPr lang="en-IN" sz="2400" dirty="0"/>
              <a:t> the </a:t>
            </a:r>
            <a:r>
              <a:rPr lang="en-IN" sz="2400" b="1" dirty="0">
                <a:solidFill>
                  <a:srgbClr val="CC00CC"/>
                </a:solidFill>
              </a:rPr>
              <a:t>Result type </a:t>
            </a:r>
            <a:r>
              <a:rPr lang="en-IN" sz="2400" dirty="0"/>
              <a:t>also as</a:t>
            </a:r>
          </a:p>
          <a:p>
            <a:r>
              <a:rPr lang="en-IN" sz="2400" dirty="0"/>
              <a:t>*</a:t>
            </a:r>
            <a:r>
              <a:rPr lang="en-IN" sz="2400" dirty="0" err="1"/>
              <a:t>createNativeQuery</a:t>
            </a:r>
            <a:r>
              <a:rPr lang="en-IN" sz="2400" dirty="0"/>
              <a:t>(“select * from </a:t>
            </a:r>
            <a:r>
              <a:rPr lang="en-IN" sz="2400"/>
              <a:t>Merchant ”,</a:t>
            </a:r>
            <a:r>
              <a:rPr lang="en-IN" sz="2400" b="1" dirty="0" err="1">
                <a:solidFill>
                  <a:srgbClr val="CC00CC"/>
                </a:solidFill>
              </a:rPr>
              <a:t>Merchant.class</a:t>
            </a:r>
            <a:r>
              <a:rPr lang="en-IN" sz="2400" dirty="0"/>
              <a:t>)</a:t>
            </a:r>
          </a:p>
        </p:txBody>
      </p:sp>
    </p:spTree>
    <p:extLst>
      <p:ext uri="{BB962C8B-B14F-4D97-AF65-F5344CB8AC3E}">
        <p14:creationId xmlns:p14="http://schemas.microsoft.com/office/powerpoint/2010/main" val="68822965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926" y="594804"/>
            <a:ext cx="10724225" cy="5539978"/>
          </a:xfrm>
          <a:prstGeom prst="rect">
            <a:avLst/>
          </a:prstGeom>
        </p:spPr>
        <p:txBody>
          <a:bodyPr wrap="square">
            <a:spAutoFit/>
          </a:bodyPr>
          <a:lstStyle/>
          <a:p>
            <a:r>
              <a:rPr lang="en-US" sz="2800" dirty="0">
                <a:solidFill>
                  <a:srgbClr val="FF0000"/>
                </a:solidFill>
                <a:latin typeface="Calibri" panose="020F0502020204030204" pitchFamily="34" charset="0"/>
                <a:cs typeface="Calibri" panose="020F0502020204030204" pitchFamily="34" charset="0"/>
              </a:rPr>
              <a:t>Find Merchant by Id using </a:t>
            </a:r>
            <a:r>
              <a:rPr lang="en-US" sz="2800" dirty="0" err="1">
                <a:solidFill>
                  <a:srgbClr val="FF0000"/>
                </a:solidFill>
                <a:latin typeface="Calibri" panose="020F0502020204030204" pitchFamily="34" charset="0"/>
                <a:cs typeface="Calibri" panose="020F0502020204030204" pitchFamily="34" charset="0"/>
              </a:rPr>
              <a:t>createNativeQuery</a:t>
            </a:r>
            <a:r>
              <a:rPr lang="en-US" sz="2800" dirty="0">
                <a:solidFill>
                  <a:srgbClr val="FF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Scanner </a:t>
            </a:r>
            <a:r>
              <a:rPr lang="en-US" sz="1400" u="sng" dirty="0" err="1">
                <a:solidFill>
                  <a:srgbClr val="6A3E3E"/>
                </a:solidFill>
                <a:latin typeface="Calibri" panose="020F0502020204030204" pitchFamily="34" charset="0"/>
                <a:cs typeface="Calibri" panose="020F0502020204030204" pitchFamily="34" charset="0"/>
              </a:rPr>
              <a:t>sc</a:t>
            </a:r>
            <a:r>
              <a:rPr lang="en-US" sz="1400" u="sng" dirty="0">
                <a:solidFill>
                  <a:srgbClr val="000000"/>
                </a:solidFill>
                <a:latin typeface="Calibri" panose="020F0502020204030204" pitchFamily="34" charset="0"/>
                <a:cs typeface="Calibri" panose="020F0502020204030204" pitchFamily="34" charset="0"/>
              </a:rPr>
              <a:t>=</a:t>
            </a:r>
            <a:r>
              <a:rPr lang="en-US" sz="1400" b="1" u="sng" dirty="0">
                <a:solidFill>
                  <a:srgbClr val="7F0055"/>
                </a:solidFill>
                <a:latin typeface="Calibri" panose="020F0502020204030204" pitchFamily="34" charset="0"/>
                <a:cs typeface="Calibri" panose="020F0502020204030204" pitchFamily="34" charset="0"/>
              </a:rPr>
              <a:t>new</a:t>
            </a:r>
            <a:r>
              <a:rPr lang="en-US" sz="1400" b="1" u="sng" dirty="0">
                <a:solidFill>
                  <a:srgbClr val="000000"/>
                </a:solidFill>
                <a:latin typeface="Calibri" panose="020F0502020204030204" pitchFamily="34" charset="0"/>
                <a:cs typeface="Calibri" panose="020F0502020204030204" pitchFamily="34" charset="0"/>
              </a:rPr>
              <a:t> Scanner(System.</a:t>
            </a:r>
            <a:r>
              <a:rPr lang="en-US" sz="1400" b="1" i="1" u="sng" dirty="0">
                <a:solidFill>
                  <a:srgbClr val="0000C0"/>
                </a:solidFill>
                <a:latin typeface="Calibri" panose="020F0502020204030204" pitchFamily="34" charset="0"/>
                <a:cs typeface="Calibri" panose="020F0502020204030204" pitchFamily="34" charset="0"/>
              </a:rPr>
              <a:t>in</a:t>
            </a:r>
            <a:r>
              <a:rPr lang="en-US" sz="1400" b="1" i="1" u="sng" dirty="0">
                <a:solidFill>
                  <a:srgbClr val="000000"/>
                </a:solidFill>
                <a:latin typeface="Calibri" panose="020F0502020204030204" pitchFamily="34" charset="0"/>
                <a:cs typeface="Calibri" panose="020F0502020204030204" pitchFamily="34" charset="0"/>
              </a:rPr>
              <a:t>);</a:t>
            </a:r>
          </a:p>
          <a:p>
            <a:pPr lvl="1"/>
            <a:r>
              <a:rPr lang="en-US" sz="1400" dirty="0" err="1">
                <a:solidFill>
                  <a:srgbClr val="000000"/>
                </a:solidFill>
                <a:latin typeface="Calibri" panose="020F0502020204030204" pitchFamily="34" charset="0"/>
                <a:cs typeface="Calibri" panose="020F0502020204030204" pitchFamily="34" charset="0"/>
              </a:rPr>
              <a:t>System.</a:t>
            </a:r>
            <a:r>
              <a:rPr lang="en-US" sz="1400" b="1" i="1" dirty="0" err="1">
                <a:solidFill>
                  <a:srgbClr val="0000C0"/>
                </a:solidFill>
                <a:latin typeface="Calibri" panose="020F0502020204030204" pitchFamily="34" charset="0"/>
                <a:cs typeface="Calibri" panose="020F0502020204030204" pitchFamily="34" charset="0"/>
              </a:rPr>
              <a:t>out</a:t>
            </a:r>
            <a:r>
              <a:rPr lang="en-US" sz="1400" b="1" i="1" dirty="0" err="1">
                <a:solidFill>
                  <a:srgbClr val="000000"/>
                </a:solidFill>
                <a:latin typeface="Calibri" panose="020F0502020204030204" pitchFamily="34" charset="0"/>
                <a:cs typeface="Calibri" panose="020F0502020204030204" pitchFamily="34" charset="0"/>
              </a:rPr>
              <a:t>.println</a:t>
            </a:r>
            <a:r>
              <a:rPr lang="en-US" sz="1400" b="1" i="1" dirty="0">
                <a:solidFill>
                  <a:srgbClr val="000000"/>
                </a:solidFill>
                <a:latin typeface="Calibri" panose="020F0502020204030204" pitchFamily="34" charset="0"/>
                <a:cs typeface="Calibri" panose="020F0502020204030204" pitchFamily="34" charset="0"/>
              </a:rPr>
              <a:t>(</a:t>
            </a:r>
            <a:r>
              <a:rPr lang="en-US" sz="1400" b="1" i="1" dirty="0">
                <a:solidFill>
                  <a:srgbClr val="2A00FF"/>
                </a:solidFill>
                <a:latin typeface="Calibri" panose="020F0502020204030204" pitchFamily="34" charset="0"/>
                <a:cs typeface="Calibri" panose="020F0502020204030204" pitchFamily="34" charset="0"/>
              </a:rPr>
              <a:t>"Enter Merchant id "</a:t>
            </a:r>
            <a:r>
              <a:rPr lang="en-US" sz="1400" b="1" i="1" dirty="0">
                <a:solidFill>
                  <a:srgbClr val="000000"/>
                </a:solidFill>
                <a:latin typeface="Calibri" panose="020F0502020204030204" pitchFamily="34" charset="0"/>
                <a:cs typeface="Calibri" panose="020F0502020204030204" pitchFamily="34" charset="0"/>
              </a:rPr>
              <a:t>);</a:t>
            </a:r>
          </a:p>
          <a:p>
            <a:pPr lvl="1"/>
            <a:r>
              <a:rPr lang="en-US" sz="1400" b="1" dirty="0" err="1">
                <a:solidFill>
                  <a:srgbClr val="7F0055"/>
                </a:solidFill>
                <a:latin typeface="Calibri" panose="020F0502020204030204" pitchFamily="34" charset="0"/>
                <a:cs typeface="Calibri" panose="020F0502020204030204" pitchFamily="34" charset="0"/>
              </a:rPr>
              <a:t>int</a:t>
            </a:r>
            <a:r>
              <a:rPr lang="en-US" sz="1400" b="1" dirty="0">
                <a:solidFill>
                  <a:srgbClr val="000000"/>
                </a:solidFill>
                <a:latin typeface="Calibri" panose="020F0502020204030204" pitchFamily="34" charset="0"/>
                <a:cs typeface="Calibri" panose="020F0502020204030204" pitchFamily="34" charset="0"/>
              </a:rPr>
              <a:t> </a:t>
            </a:r>
            <a:r>
              <a:rPr lang="en-US" sz="1400" b="1" dirty="0">
                <a:solidFill>
                  <a:srgbClr val="6A3E3E"/>
                </a:solidFill>
                <a:latin typeface="Calibri" panose="020F0502020204030204" pitchFamily="34" charset="0"/>
                <a:cs typeface="Calibri" panose="020F0502020204030204" pitchFamily="34" charset="0"/>
              </a:rPr>
              <a:t>mid</a:t>
            </a:r>
            <a:r>
              <a:rPr lang="en-US" sz="1400" b="1" dirty="0">
                <a:solidFill>
                  <a:srgbClr val="000000"/>
                </a:solidFill>
                <a:latin typeface="Calibri" panose="020F0502020204030204" pitchFamily="34" charset="0"/>
                <a:cs typeface="Calibri" panose="020F0502020204030204" pitchFamily="34" charset="0"/>
              </a:rPr>
              <a:t>=</a:t>
            </a:r>
            <a:r>
              <a:rPr lang="en-US" sz="1400" b="1" dirty="0" err="1">
                <a:solidFill>
                  <a:srgbClr val="6A3E3E"/>
                </a:solidFill>
                <a:latin typeface="Calibri" panose="020F0502020204030204" pitchFamily="34" charset="0"/>
                <a:cs typeface="Calibri" panose="020F0502020204030204" pitchFamily="34" charset="0"/>
              </a:rPr>
              <a:t>sc</a:t>
            </a:r>
            <a:r>
              <a:rPr lang="en-US" sz="1400" b="1" dirty="0" err="1">
                <a:solidFill>
                  <a:srgbClr val="000000"/>
                </a:solidFill>
                <a:latin typeface="Calibri" panose="020F0502020204030204" pitchFamily="34" charset="0"/>
                <a:cs typeface="Calibri" panose="020F0502020204030204" pitchFamily="34" charset="0"/>
              </a:rPr>
              <a:t>.nextInt</a:t>
            </a:r>
            <a:r>
              <a:rPr lang="en-US" sz="1400" b="1" dirty="0">
                <a:solidFill>
                  <a:srgbClr val="000000"/>
                </a:solidFill>
                <a:latin typeface="Calibri" panose="020F0502020204030204" pitchFamily="34" charset="0"/>
                <a:cs typeface="Calibri" panose="020F0502020204030204" pitchFamily="34" charset="0"/>
              </a:rPr>
              <a:t>();</a:t>
            </a:r>
          </a:p>
          <a:p>
            <a:pPr lvl="1"/>
            <a:endParaRPr lang="en-US" sz="1400" dirty="0">
              <a:latin typeface="Calibri" panose="020F0502020204030204" pitchFamily="34" charset="0"/>
              <a:cs typeface="Calibri" panose="020F0502020204030204" pitchFamily="34" charset="0"/>
            </a:endParaRPr>
          </a:p>
          <a:p>
            <a:pPr lvl="1"/>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EntityManagerFactory</a:t>
            </a:r>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6A3E3E"/>
                </a:solidFill>
                <a:latin typeface="Calibri" panose="020F0502020204030204" pitchFamily="34" charset="0"/>
                <a:cs typeface="Calibri" panose="020F0502020204030204" pitchFamily="34" charset="0"/>
              </a:rPr>
              <a:t>fac</a:t>
            </a:r>
            <a:r>
              <a:rPr lang="en-US" sz="1400" dirty="0">
                <a:solidFill>
                  <a:srgbClr val="000000"/>
                </a:solidFill>
                <a:latin typeface="Calibri" panose="020F0502020204030204" pitchFamily="34" charset="0"/>
                <a:cs typeface="Calibri" panose="020F0502020204030204" pitchFamily="34" charset="0"/>
              </a:rPr>
              <a:t>=</a:t>
            </a:r>
            <a:r>
              <a:rPr lang="en-US" sz="1400" dirty="0" err="1">
                <a:solidFill>
                  <a:srgbClr val="000000"/>
                </a:solidFill>
                <a:latin typeface="Calibri" panose="020F0502020204030204" pitchFamily="34" charset="0"/>
                <a:cs typeface="Calibri" panose="020F0502020204030204" pitchFamily="34" charset="0"/>
              </a:rPr>
              <a:t>Persistence.</a:t>
            </a:r>
            <a:r>
              <a:rPr lang="en-US" sz="1400" i="1" dirty="0" err="1">
                <a:solidFill>
                  <a:srgbClr val="000000"/>
                </a:solidFill>
                <a:latin typeface="Calibri" panose="020F0502020204030204" pitchFamily="34" charset="0"/>
                <a:cs typeface="Calibri" panose="020F0502020204030204" pitchFamily="34" charset="0"/>
              </a:rPr>
              <a:t>createEntityManagerFactory</a:t>
            </a:r>
            <a:r>
              <a:rPr lang="en-US" sz="1400" i="1" dirty="0">
                <a:solidFill>
                  <a:srgbClr val="000000"/>
                </a:solidFill>
                <a:latin typeface="Calibri" panose="020F0502020204030204" pitchFamily="34" charset="0"/>
                <a:cs typeface="Calibri" panose="020F0502020204030204" pitchFamily="34" charset="0"/>
              </a:rPr>
              <a:t>(</a:t>
            </a:r>
            <a:r>
              <a:rPr lang="en-US" sz="1400" i="1" dirty="0">
                <a:solidFill>
                  <a:srgbClr val="2A00FF"/>
                </a:solidFill>
                <a:latin typeface="Calibri" panose="020F0502020204030204" pitchFamily="34" charset="0"/>
                <a:cs typeface="Calibri" panose="020F0502020204030204" pitchFamily="34" charset="0"/>
              </a:rPr>
              <a:t>"dev"</a:t>
            </a:r>
            <a:r>
              <a:rPr lang="en-US" sz="1400" i="1"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EntityManager</a:t>
            </a:r>
            <a:r>
              <a:rPr lang="en-US" sz="1400" dirty="0">
                <a:solidFill>
                  <a:srgbClr val="000000"/>
                </a:solidFill>
                <a:latin typeface="Calibri" panose="020F0502020204030204" pitchFamily="34" charset="0"/>
                <a:cs typeface="Calibri" panose="020F0502020204030204" pitchFamily="34" charset="0"/>
              </a:rPr>
              <a:t> </a:t>
            </a:r>
            <a:r>
              <a:rPr lang="en-US" sz="1400" dirty="0">
                <a:solidFill>
                  <a:srgbClr val="6A3E3E"/>
                </a:solidFill>
                <a:latin typeface="Calibri" panose="020F0502020204030204" pitchFamily="34" charset="0"/>
                <a:cs typeface="Calibri" panose="020F0502020204030204" pitchFamily="34" charset="0"/>
              </a:rPr>
              <a:t>man</a:t>
            </a:r>
            <a:r>
              <a:rPr lang="en-US" sz="1400" dirty="0">
                <a:solidFill>
                  <a:srgbClr val="000000"/>
                </a:solidFill>
                <a:latin typeface="Calibri" panose="020F0502020204030204" pitchFamily="34" charset="0"/>
                <a:cs typeface="Calibri" panose="020F0502020204030204" pitchFamily="34" charset="0"/>
              </a:rPr>
              <a:t>=</a:t>
            </a:r>
            <a:r>
              <a:rPr lang="en-US" sz="1400" dirty="0" err="1">
                <a:solidFill>
                  <a:srgbClr val="6A3E3E"/>
                </a:solidFill>
                <a:latin typeface="Calibri" panose="020F0502020204030204" pitchFamily="34" charset="0"/>
                <a:cs typeface="Calibri" panose="020F0502020204030204" pitchFamily="34" charset="0"/>
              </a:rPr>
              <a:t>fac</a:t>
            </a:r>
            <a:r>
              <a:rPr lang="en-US" sz="1400" dirty="0" err="1">
                <a:solidFill>
                  <a:srgbClr val="000000"/>
                </a:solidFill>
                <a:latin typeface="Calibri" panose="020F0502020204030204" pitchFamily="34" charset="0"/>
                <a:cs typeface="Calibri" panose="020F0502020204030204" pitchFamily="34" charset="0"/>
              </a:rPr>
              <a:t>.createEntityManager</a:t>
            </a:r>
            <a:r>
              <a:rPr lang="en-US" sz="1400"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Query </a:t>
            </a:r>
            <a:r>
              <a:rPr lang="en-US" sz="1400" dirty="0">
                <a:solidFill>
                  <a:srgbClr val="6A3E3E"/>
                </a:solidFill>
                <a:latin typeface="Calibri" panose="020F0502020204030204" pitchFamily="34" charset="0"/>
                <a:cs typeface="Calibri" panose="020F0502020204030204" pitchFamily="34" charset="0"/>
              </a:rPr>
              <a:t>q</a:t>
            </a:r>
            <a:r>
              <a:rPr lang="en-US" sz="1400" dirty="0">
                <a:solidFill>
                  <a:srgbClr val="000000"/>
                </a:solidFill>
                <a:latin typeface="Calibri" panose="020F0502020204030204" pitchFamily="34" charset="0"/>
                <a:cs typeface="Calibri" panose="020F0502020204030204" pitchFamily="34" charset="0"/>
              </a:rPr>
              <a:t>=</a:t>
            </a:r>
            <a:r>
              <a:rPr lang="en-US" sz="1400" dirty="0" err="1">
                <a:solidFill>
                  <a:srgbClr val="6A3E3E"/>
                </a:solidFill>
                <a:latin typeface="Calibri" panose="020F0502020204030204" pitchFamily="34" charset="0"/>
                <a:cs typeface="Calibri" panose="020F0502020204030204" pitchFamily="34" charset="0"/>
              </a:rPr>
              <a:t>man</a:t>
            </a:r>
            <a:r>
              <a:rPr lang="en-US" sz="1400" dirty="0" err="1">
                <a:solidFill>
                  <a:srgbClr val="000000"/>
                </a:solidFill>
                <a:latin typeface="Calibri" panose="020F0502020204030204" pitchFamily="34" charset="0"/>
                <a:cs typeface="Calibri" panose="020F0502020204030204" pitchFamily="34" charset="0"/>
              </a:rPr>
              <a:t>.createNativeQuery</a:t>
            </a:r>
            <a:r>
              <a:rPr lang="en-US" sz="1400" dirty="0">
                <a:solidFill>
                  <a:srgbClr val="000000"/>
                </a:solidFill>
                <a:latin typeface="Calibri" panose="020F0502020204030204" pitchFamily="34" charset="0"/>
                <a:cs typeface="Calibri" panose="020F0502020204030204" pitchFamily="34" charset="0"/>
              </a:rPr>
              <a:t>(</a:t>
            </a:r>
            <a:r>
              <a:rPr lang="en-US" sz="1400" dirty="0">
                <a:solidFill>
                  <a:srgbClr val="2A00FF"/>
                </a:solidFill>
                <a:latin typeface="Calibri" panose="020F0502020204030204" pitchFamily="34" charset="0"/>
                <a:cs typeface="Calibri" panose="020F0502020204030204" pitchFamily="34" charset="0"/>
              </a:rPr>
              <a:t>"select * from Merchant where id=?1 "</a:t>
            </a:r>
            <a:r>
              <a:rPr lang="en-US" sz="1400" dirty="0">
                <a:solidFill>
                  <a:srgbClr val="000000"/>
                </a:solidFill>
                <a:latin typeface="Calibri" panose="020F0502020204030204" pitchFamily="34" charset="0"/>
                <a:cs typeface="Calibri" panose="020F0502020204030204" pitchFamily="34" charset="0"/>
              </a:rPr>
              <a:t>,</a:t>
            </a:r>
            <a:r>
              <a:rPr lang="en-US" sz="1400" dirty="0" err="1">
                <a:solidFill>
                  <a:srgbClr val="000000"/>
                </a:solidFill>
                <a:latin typeface="Calibri" panose="020F0502020204030204" pitchFamily="34" charset="0"/>
                <a:cs typeface="Calibri" panose="020F0502020204030204" pitchFamily="34" charset="0"/>
              </a:rPr>
              <a:t>Merchant.</a:t>
            </a:r>
            <a:r>
              <a:rPr lang="en-US" sz="1400" b="1" dirty="0" err="1">
                <a:solidFill>
                  <a:srgbClr val="7F0055"/>
                </a:solidFill>
                <a:latin typeface="Calibri" panose="020F0502020204030204" pitchFamily="34" charset="0"/>
                <a:cs typeface="Calibri" panose="020F0502020204030204" pitchFamily="34" charset="0"/>
              </a:rPr>
              <a:t>class</a:t>
            </a:r>
            <a:r>
              <a:rPr lang="en-US" sz="1400" b="1"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6A3E3E"/>
                </a:solidFill>
                <a:latin typeface="Calibri" panose="020F0502020204030204" pitchFamily="34" charset="0"/>
                <a:cs typeface="Calibri" panose="020F0502020204030204" pitchFamily="34" charset="0"/>
              </a:rPr>
              <a:t>q</a:t>
            </a:r>
            <a:r>
              <a:rPr lang="en-US" sz="1400" dirty="0" err="1">
                <a:solidFill>
                  <a:srgbClr val="000000"/>
                </a:solidFill>
                <a:latin typeface="Calibri" panose="020F0502020204030204" pitchFamily="34" charset="0"/>
                <a:cs typeface="Calibri" panose="020F0502020204030204" pitchFamily="34" charset="0"/>
              </a:rPr>
              <a:t>.setParameter</a:t>
            </a:r>
            <a:r>
              <a:rPr lang="en-US" sz="1400" dirty="0">
                <a:solidFill>
                  <a:srgbClr val="000000"/>
                </a:solidFill>
                <a:latin typeface="Calibri" panose="020F0502020204030204" pitchFamily="34" charset="0"/>
                <a:cs typeface="Calibri" panose="020F0502020204030204" pitchFamily="34" charset="0"/>
              </a:rPr>
              <a:t>(1,</a:t>
            </a:r>
            <a:r>
              <a:rPr lang="en-US" sz="1400" dirty="0">
                <a:solidFill>
                  <a:srgbClr val="6A3E3E"/>
                </a:solidFill>
                <a:latin typeface="Calibri" panose="020F0502020204030204" pitchFamily="34" charset="0"/>
                <a:cs typeface="Calibri" panose="020F0502020204030204" pitchFamily="34" charset="0"/>
              </a:rPr>
              <a:t>mid</a:t>
            </a:r>
            <a:r>
              <a:rPr lang="en-US" sz="1400"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List&lt;Merchant&gt; </a:t>
            </a:r>
            <a:r>
              <a:rPr lang="en-US" sz="1400" dirty="0">
                <a:solidFill>
                  <a:srgbClr val="6A3E3E"/>
                </a:solidFill>
                <a:latin typeface="Calibri" panose="020F0502020204030204" pitchFamily="34" charset="0"/>
                <a:cs typeface="Calibri" panose="020F0502020204030204" pitchFamily="34" charset="0"/>
              </a:rPr>
              <a:t>m</a:t>
            </a:r>
            <a:r>
              <a:rPr lang="en-US" sz="1400" dirty="0">
                <a:solidFill>
                  <a:srgbClr val="000000"/>
                </a:solidFill>
                <a:latin typeface="Calibri" panose="020F0502020204030204" pitchFamily="34" charset="0"/>
                <a:cs typeface="Calibri" panose="020F0502020204030204" pitchFamily="34" charset="0"/>
              </a:rPr>
              <a:t>=</a:t>
            </a:r>
            <a:r>
              <a:rPr lang="en-US" sz="1400" u="sng" dirty="0" err="1">
                <a:solidFill>
                  <a:srgbClr val="6A3E3E"/>
                </a:solidFill>
                <a:latin typeface="Calibri" panose="020F0502020204030204" pitchFamily="34" charset="0"/>
                <a:cs typeface="Calibri" panose="020F0502020204030204" pitchFamily="34" charset="0"/>
              </a:rPr>
              <a:t>q</a:t>
            </a:r>
            <a:r>
              <a:rPr lang="en-US" sz="1400" u="sng" dirty="0" err="1">
                <a:solidFill>
                  <a:srgbClr val="000000"/>
                </a:solidFill>
                <a:latin typeface="Calibri" panose="020F0502020204030204" pitchFamily="34" charset="0"/>
                <a:cs typeface="Calibri" panose="020F0502020204030204" pitchFamily="34" charset="0"/>
              </a:rPr>
              <a:t>.getResultList</a:t>
            </a:r>
            <a:r>
              <a:rPr lang="en-US" sz="1400" u="sng"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a:t>
            </a:r>
            <a:r>
              <a:rPr lang="en-US" sz="1400" b="1" dirty="0">
                <a:solidFill>
                  <a:srgbClr val="7F0055"/>
                </a:solidFill>
                <a:latin typeface="Calibri" panose="020F0502020204030204" pitchFamily="34" charset="0"/>
                <a:cs typeface="Calibri" panose="020F0502020204030204" pitchFamily="34" charset="0"/>
              </a:rPr>
              <a:t>if</a:t>
            </a:r>
            <a:r>
              <a:rPr lang="en-US" sz="1400" b="1" dirty="0">
                <a:solidFill>
                  <a:srgbClr val="000000"/>
                </a:solidFill>
                <a:latin typeface="Calibri" panose="020F0502020204030204" pitchFamily="34" charset="0"/>
                <a:cs typeface="Calibri" panose="020F0502020204030204" pitchFamily="34" charset="0"/>
              </a:rPr>
              <a:t>(</a:t>
            </a:r>
            <a:r>
              <a:rPr lang="en-US" sz="1400" b="1" dirty="0" err="1">
                <a:solidFill>
                  <a:srgbClr val="6A3E3E"/>
                </a:solidFill>
                <a:latin typeface="Calibri" panose="020F0502020204030204" pitchFamily="34" charset="0"/>
                <a:cs typeface="Calibri" panose="020F0502020204030204" pitchFamily="34" charset="0"/>
              </a:rPr>
              <a:t>m</a:t>
            </a:r>
            <a:r>
              <a:rPr lang="en-US" sz="1400" b="1" dirty="0" err="1">
                <a:solidFill>
                  <a:srgbClr val="000000"/>
                </a:solidFill>
                <a:latin typeface="Calibri" panose="020F0502020204030204" pitchFamily="34" charset="0"/>
                <a:cs typeface="Calibri" panose="020F0502020204030204" pitchFamily="34" charset="0"/>
              </a:rPr>
              <a:t>.size</a:t>
            </a:r>
            <a:r>
              <a:rPr lang="en-US" sz="1400" b="1" dirty="0">
                <a:solidFill>
                  <a:srgbClr val="000000"/>
                </a:solidFill>
                <a:latin typeface="Calibri" panose="020F0502020204030204" pitchFamily="34" charset="0"/>
                <a:cs typeface="Calibri" panose="020F0502020204030204" pitchFamily="34" charset="0"/>
              </a:rPr>
              <a:t>()&gt;0)</a:t>
            </a:r>
          </a:p>
          <a:p>
            <a:pPr lvl="1"/>
            <a:r>
              <a:rPr lang="en-US" sz="1400" dirty="0">
                <a:solidFill>
                  <a:srgbClr val="000000"/>
                </a:solidFill>
                <a:latin typeface="Calibri" panose="020F0502020204030204" pitchFamily="34" charset="0"/>
                <a:cs typeface="Calibri" panose="020F0502020204030204" pitchFamily="34" charset="0"/>
              </a:rPr>
              <a:t>     {</a:t>
            </a:r>
          </a:p>
          <a:p>
            <a:pPr lvl="1"/>
            <a:r>
              <a:rPr lang="en-US" sz="1400" dirty="0">
                <a:solidFill>
                  <a:srgbClr val="000000"/>
                </a:solidFill>
                <a:latin typeface="Calibri" panose="020F0502020204030204" pitchFamily="34" charset="0"/>
                <a:cs typeface="Calibri" panose="020F0502020204030204" pitchFamily="34" charset="0"/>
              </a:rPr>
              <a:t> </a:t>
            </a:r>
            <a:r>
              <a:rPr lang="en-US" sz="1400" b="1" dirty="0">
                <a:solidFill>
                  <a:srgbClr val="7F0055"/>
                </a:solidFill>
                <a:latin typeface="Calibri" panose="020F0502020204030204" pitchFamily="34" charset="0"/>
                <a:cs typeface="Calibri" panose="020F0502020204030204" pitchFamily="34" charset="0"/>
              </a:rPr>
              <a:t>for</a:t>
            </a:r>
            <a:r>
              <a:rPr lang="en-US" sz="1400" b="1" dirty="0">
                <a:solidFill>
                  <a:srgbClr val="000000"/>
                </a:solidFill>
                <a:latin typeface="Calibri" panose="020F0502020204030204" pitchFamily="34" charset="0"/>
                <a:cs typeface="Calibri" panose="020F0502020204030204" pitchFamily="34" charset="0"/>
              </a:rPr>
              <a:t> (Merchant </a:t>
            </a:r>
            <a:r>
              <a:rPr lang="en-US" sz="1400" b="1" dirty="0" err="1">
                <a:solidFill>
                  <a:srgbClr val="6A3E3E"/>
                </a:solidFill>
                <a:latin typeface="Calibri" panose="020F0502020204030204" pitchFamily="34" charset="0"/>
                <a:cs typeface="Calibri" panose="020F0502020204030204" pitchFamily="34" charset="0"/>
              </a:rPr>
              <a:t>merc</a:t>
            </a:r>
            <a:r>
              <a:rPr lang="en-US" sz="1400" b="1" dirty="0">
                <a:solidFill>
                  <a:srgbClr val="000000"/>
                </a:solidFill>
                <a:latin typeface="Calibri" panose="020F0502020204030204" pitchFamily="34" charset="0"/>
                <a:cs typeface="Calibri" panose="020F0502020204030204" pitchFamily="34" charset="0"/>
              </a:rPr>
              <a:t> : </a:t>
            </a:r>
            <a:r>
              <a:rPr lang="en-US" sz="1400" b="1" dirty="0">
                <a:solidFill>
                  <a:srgbClr val="6A3E3E"/>
                </a:solidFill>
                <a:latin typeface="Calibri" panose="020F0502020204030204" pitchFamily="34" charset="0"/>
                <a:cs typeface="Calibri" panose="020F0502020204030204" pitchFamily="34" charset="0"/>
              </a:rPr>
              <a:t>m</a:t>
            </a:r>
            <a:r>
              <a:rPr lang="en-US" sz="1400" b="1" dirty="0">
                <a:solidFill>
                  <a:srgbClr val="000000"/>
                </a:solidFill>
                <a:latin typeface="Calibri" panose="020F0502020204030204" pitchFamily="34" charset="0"/>
                <a:cs typeface="Calibri" panose="020F0502020204030204" pitchFamily="34" charset="0"/>
              </a:rPr>
              <a:t>) </a:t>
            </a:r>
          </a:p>
          <a:p>
            <a:pPr lvl="1"/>
            <a:r>
              <a:rPr lang="en-US" sz="1400" dirty="0">
                <a:solidFill>
                  <a:srgbClr val="000000"/>
                </a:solidFill>
                <a:latin typeface="Calibri" panose="020F0502020204030204" pitchFamily="34" charset="0"/>
                <a:cs typeface="Calibri" panose="020F0502020204030204" pitchFamily="34" charset="0"/>
              </a:rPr>
              <a:t>          {                                     </a:t>
            </a:r>
            <a:r>
              <a:rPr lang="en-US" sz="1400" b="1" dirty="0">
                <a:solidFill>
                  <a:srgbClr val="FF0000"/>
                </a:solidFill>
                <a:latin typeface="Calibri" panose="020F0502020204030204" pitchFamily="34" charset="0"/>
                <a:cs typeface="Calibri" panose="020F0502020204030204" pitchFamily="34" charset="0"/>
              </a:rPr>
              <a:t>Note:-</a:t>
            </a:r>
          </a:p>
          <a:p>
            <a:pPr lvl="1"/>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System.</a:t>
            </a:r>
            <a:r>
              <a:rPr lang="en-US" sz="1400" b="1" i="1" dirty="0" err="1">
                <a:solidFill>
                  <a:srgbClr val="0000C0"/>
                </a:solidFill>
                <a:latin typeface="Calibri" panose="020F0502020204030204" pitchFamily="34" charset="0"/>
                <a:cs typeface="Calibri" panose="020F0502020204030204" pitchFamily="34" charset="0"/>
              </a:rPr>
              <a:t>out</a:t>
            </a:r>
            <a:r>
              <a:rPr lang="en-US" sz="1400" b="1" i="1" dirty="0" err="1">
                <a:solidFill>
                  <a:srgbClr val="000000"/>
                </a:solidFill>
                <a:latin typeface="Calibri" panose="020F0502020204030204" pitchFamily="34" charset="0"/>
                <a:cs typeface="Calibri" panose="020F0502020204030204" pitchFamily="34" charset="0"/>
              </a:rPr>
              <a:t>.println</a:t>
            </a:r>
            <a:r>
              <a:rPr lang="en-US" sz="1400" b="1" i="1" dirty="0">
                <a:solidFill>
                  <a:srgbClr val="000000"/>
                </a:solidFill>
                <a:latin typeface="Calibri" panose="020F0502020204030204" pitchFamily="34" charset="0"/>
                <a:cs typeface="Calibri" panose="020F0502020204030204" pitchFamily="34" charset="0"/>
              </a:rPr>
              <a:t>(</a:t>
            </a:r>
            <a:r>
              <a:rPr lang="en-US" sz="1400" b="1" i="1" dirty="0" err="1">
                <a:solidFill>
                  <a:srgbClr val="6A3E3E"/>
                </a:solidFill>
                <a:latin typeface="Calibri" panose="020F0502020204030204" pitchFamily="34" charset="0"/>
                <a:cs typeface="Calibri" panose="020F0502020204030204" pitchFamily="34" charset="0"/>
              </a:rPr>
              <a:t>merc</a:t>
            </a:r>
            <a:r>
              <a:rPr lang="en-US" sz="1400" b="1" i="1" dirty="0">
                <a:solidFill>
                  <a:srgbClr val="000000"/>
                </a:solidFill>
                <a:latin typeface="Calibri" panose="020F0502020204030204" pitchFamily="34" charset="0"/>
                <a:cs typeface="Calibri" panose="020F0502020204030204" pitchFamily="34" charset="0"/>
              </a:rPr>
              <a:t>);          //In this code if we don’t use </a:t>
            </a:r>
            <a:r>
              <a:rPr lang="en-US" sz="1400" b="1" i="1" dirty="0" err="1">
                <a:solidFill>
                  <a:srgbClr val="000000"/>
                </a:solidFill>
                <a:latin typeface="Calibri" panose="020F0502020204030204" pitchFamily="34" charset="0"/>
                <a:cs typeface="Calibri" panose="020F0502020204030204" pitchFamily="34" charset="0"/>
              </a:rPr>
              <a:t>Merchant.class</a:t>
            </a:r>
            <a:r>
              <a:rPr lang="en-US" sz="1400" b="1" i="1" dirty="0">
                <a:solidFill>
                  <a:srgbClr val="000000"/>
                </a:solidFill>
                <a:latin typeface="Calibri" panose="020F0502020204030204" pitchFamily="34" charset="0"/>
                <a:cs typeface="Calibri" panose="020F0502020204030204" pitchFamily="34" charset="0"/>
              </a:rPr>
              <a:t> then we will</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get </a:t>
            </a:r>
            <a:r>
              <a:rPr lang="en-US" sz="1400" b="1" dirty="0" err="1">
                <a:solidFill>
                  <a:srgbClr val="3333FF"/>
                </a:solidFill>
                <a:latin typeface="Calibri" panose="020F0502020204030204" pitchFamily="34" charset="0"/>
                <a:cs typeface="Calibri" panose="020F0502020204030204" pitchFamily="34" charset="0"/>
              </a:rPr>
              <a:t>ClassCastException</a:t>
            </a:r>
            <a:r>
              <a:rPr lang="en-US" sz="1400" b="1" dirty="0">
                <a:solidFill>
                  <a:srgbClr val="3333FF"/>
                </a:solidFill>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so it is </a:t>
            </a:r>
          </a:p>
          <a:p>
            <a:pPr lvl="1"/>
            <a:r>
              <a:rPr lang="en-US" sz="1400" b="1" dirty="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mandatory to use result type</a:t>
            </a:r>
          </a:p>
          <a:p>
            <a:pPr lvl="1"/>
            <a:endParaRPr lang="en-US" sz="1400" dirty="0">
              <a:solidFill>
                <a:srgbClr val="000000"/>
              </a:solidFill>
              <a:latin typeface="Calibri" panose="020F0502020204030204" pitchFamily="34" charset="0"/>
              <a:cs typeface="Calibri" panose="020F0502020204030204" pitchFamily="34" charset="0"/>
            </a:endParaRPr>
          </a:p>
          <a:p>
            <a:pPr lvl="1"/>
            <a:r>
              <a:rPr lang="en-US" sz="1400" dirty="0">
                <a:solidFill>
                  <a:srgbClr val="000000"/>
                </a:solidFill>
                <a:latin typeface="Calibri" panose="020F0502020204030204" pitchFamily="34" charset="0"/>
                <a:cs typeface="Calibri" panose="020F0502020204030204" pitchFamily="34" charset="0"/>
              </a:rPr>
              <a:t>                                                                                                                          </a:t>
            </a:r>
          </a:p>
          <a:p>
            <a:pPr lvl="1"/>
            <a:r>
              <a:rPr lang="en-US" sz="1400" dirty="0">
                <a:solidFill>
                  <a:srgbClr val="000000"/>
                </a:solidFill>
                <a:latin typeface="Calibri" panose="020F0502020204030204" pitchFamily="34" charset="0"/>
                <a:cs typeface="Calibri" panose="020F0502020204030204" pitchFamily="34" charset="0"/>
              </a:rPr>
              <a:t>      }</a:t>
            </a:r>
          </a:p>
          <a:p>
            <a:pPr lvl="1"/>
            <a:r>
              <a:rPr lang="en-US" sz="1400" dirty="0">
                <a:solidFill>
                  <a:srgbClr val="000000"/>
                </a:solidFill>
                <a:latin typeface="Calibri" panose="020F0502020204030204" pitchFamily="34" charset="0"/>
                <a:cs typeface="Calibri" panose="020F0502020204030204" pitchFamily="34" charset="0"/>
              </a:rPr>
              <a:t> </a:t>
            </a:r>
            <a:r>
              <a:rPr lang="en-US" sz="1400" b="1" dirty="0">
                <a:solidFill>
                  <a:srgbClr val="7F0055"/>
                </a:solidFill>
                <a:latin typeface="Calibri" panose="020F0502020204030204" pitchFamily="34" charset="0"/>
                <a:cs typeface="Calibri" panose="020F0502020204030204" pitchFamily="34" charset="0"/>
              </a:rPr>
              <a:t>else</a:t>
            </a:r>
          </a:p>
          <a:p>
            <a:pPr lvl="1"/>
            <a:r>
              <a:rPr lang="en-US" sz="1400" dirty="0">
                <a:solidFill>
                  <a:srgbClr val="000000"/>
                </a:solidFill>
                <a:latin typeface="Calibri" panose="020F0502020204030204" pitchFamily="34" charset="0"/>
                <a:cs typeface="Calibri" panose="020F0502020204030204" pitchFamily="34" charset="0"/>
              </a:rPr>
              <a:t>      {</a:t>
            </a:r>
          </a:p>
          <a:p>
            <a:pPr lvl="1"/>
            <a:r>
              <a:rPr lang="en-US" sz="1400" dirty="0">
                <a:solidFill>
                  <a:srgbClr val="000000"/>
                </a:solidFill>
                <a:latin typeface="Calibri" panose="020F0502020204030204" pitchFamily="34" charset="0"/>
                <a:cs typeface="Calibri" panose="020F0502020204030204" pitchFamily="34" charset="0"/>
              </a:rPr>
              <a:t>              </a:t>
            </a:r>
            <a:r>
              <a:rPr lang="en-US" sz="1400" dirty="0" err="1">
                <a:solidFill>
                  <a:srgbClr val="000000"/>
                </a:solidFill>
                <a:latin typeface="Calibri" panose="020F0502020204030204" pitchFamily="34" charset="0"/>
                <a:cs typeface="Calibri" panose="020F0502020204030204" pitchFamily="34" charset="0"/>
              </a:rPr>
              <a:t>System.</a:t>
            </a:r>
            <a:r>
              <a:rPr lang="en-US" sz="1400" b="1" i="1" dirty="0" err="1">
                <a:solidFill>
                  <a:srgbClr val="0000C0"/>
                </a:solidFill>
                <a:latin typeface="Calibri" panose="020F0502020204030204" pitchFamily="34" charset="0"/>
                <a:cs typeface="Calibri" panose="020F0502020204030204" pitchFamily="34" charset="0"/>
              </a:rPr>
              <a:t>out</a:t>
            </a:r>
            <a:r>
              <a:rPr lang="en-US" sz="1400" b="1" i="1" dirty="0" err="1">
                <a:solidFill>
                  <a:srgbClr val="000000"/>
                </a:solidFill>
                <a:latin typeface="Calibri" panose="020F0502020204030204" pitchFamily="34" charset="0"/>
                <a:cs typeface="Calibri" panose="020F0502020204030204" pitchFamily="34" charset="0"/>
              </a:rPr>
              <a:t>.println</a:t>
            </a:r>
            <a:r>
              <a:rPr lang="en-US" sz="1400" b="1" i="1" dirty="0">
                <a:solidFill>
                  <a:srgbClr val="000000"/>
                </a:solidFill>
                <a:latin typeface="Calibri" panose="020F0502020204030204" pitchFamily="34" charset="0"/>
                <a:cs typeface="Calibri" panose="020F0502020204030204" pitchFamily="34" charset="0"/>
              </a:rPr>
              <a:t>(</a:t>
            </a:r>
            <a:r>
              <a:rPr lang="en-US" sz="1400" b="1" i="1" dirty="0">
                <a:solidFill>
                  <a:srgbClr val="2A00FF"/>
                </a:solidFill>
                <a:latin typeface="Calibri" panose="020F0502020204030204" pitchFamily="34" charset="0"/>
                <a:cs typeface="Calibri" panose="020F0502020204030204" pitchFamily="34" charset="0"/>
              </a:rPr>
              <a:t>"No Merchant found"</a:t>
            </a:r>
            <a:r>
              <a:rPr lang="en-US" sz="1400" b="1" i="1" dirty="0">
                <a:solidFill>
                  <a:srgbClr val="000000"/>
                </a:solidFill>
                <a:latin typeface="Calibri" panose="020F0502020204030204" pitchFamily="34" charset="0"/>
                <a:cs typeface="Calibri" panose="020F0502020204030204" pitchFamily="34" charset="0"/>
              </a:rPr>
              <a:t>);</a:t>
            </a:r>
          </a:p>
          <a:p>
            <a:pPr lvl="1"/>
            <a:r>
              <a:rPr lang="en-US" sz="1400" dirty="0">
                <a:solidFill>
                  <a:srgbClr val="000000"/>
                </a:solidFill>
                <a:latin typeface="Calibri" panose="020F0502020204030204" pitchFamily="34" charset="0"/>
                <a:cs typeface="Calibri" panose="020F0502020204030204" pitchFamily="34" charset="0"/>
              </a:rPr>
              <a:t>      }</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8749406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arn(inVertic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arn(inVertic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7" end="17"/>
                                            </p:txEl>
                                          </p:spTgt>
                                        </p:tgtEl>
                                        <p:attrNameLst>
                                          <p:attrName>style.visibility</p:attrName>
                                        </p:attrNameLst>
                                      </p:cBhvr>
                                      <p:to>
                                        <p:strVal val="visible"/>
                                      </p:to>
                                    </p:set>
                                    <p:animEffect transition="in" filter="barn(inVertical)">
                                      <p:cBhvr>
                                        <p:cTn id="82" dur="500"/>
                                        <p:tgtEl>
                                          <p:spTgt spid="2">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8" end="18"/>
                                            </p:txEl>
                                          </p:spTgt>
                                        </p:tgtEl>
                                        <p:attrNameLst>
                                          <p:attrName>style.visibility</p:attrName>
                                        </p:attrNameLst>
                                      </p:cBhvr>
                                      <p:to>
                                        <p:strVal val="visible"/>
                                      </p:to>
                                    </p:set>
                                    <p:animEffect transition="in" filter="barn(inVertical)">
                                      <p:cBhvr>
                                        <p:cTn id="87" dur="500"/>
                                        <p:tgtEl>
                                          <p:spTgt spid="2">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
                                            <p:txEl>
                                              <p:pRg st="19" end="19"/>
                                            </p:txEl>
                                          </p:spTgt>
                                        </p:tgtEl>
                                        <p:attrNameLst>
                                          <p:attrName>style.visibility</p:attrName>
                                        </p:attrNameLst>
                                      </p:cBhvr>
                                      <p:to>
                                        <p:strVal val="visible"/>
                                      </p:to>
                                    </p:set>
                                    <p:animEffect transition="in" filter="barn(inVertical)">
                                      <p:cBhvr>
                                        <p:cTn id="92" dur="500"/>
                                        <p:tgtEl>
                                          <p:spTgt spid="2">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2">
                                            <p:txEl>
                                              <p:pRg st="20" end="20"/>
                                            </p:txEl>
                                          </p:spTgt>
                                        </p:tgtEl>
                                        <p:attrNameLst>
                                          <p:attrName>style.visibility</p:attrName>
                                        </p:attrNameLst>
                                      </p:cBhvr>
                                      <p:to>
                                        <p:strVal val="visible"/>
                                      </p:to>
                                    </p:set>
                                    <p:animEffect transition="in" filter="barn(inVertical)">
                                      <p:cBhvr>
                                        <p:cTn id="97" dur="500"/>
                                        <p:tgtEl>
                                          <p:spTgt spid="2">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2">
                                            <p:txEl>
                                              <p:pRg st="21" end="21"/>
                                            </p:txEl>
                                          </p:spTgt>
                                        </p:tgtEl>
                                        <p:attrNameLst>
                                          <p:attrName>style.visibility</p:attrName>
                                        </p:attrNameLst>
                                      </p:cBhvr>
                                      <p:to>
                                        <p:strVal val="visible"/>
                                      </p:to>
                                    </p:set>
                                    <p:animEffect transition="in" filter="barn(inVertical)">
                                      <p:cBhvr>
                                        <p:cTn id="102" dur="500"/>
                                        <p:tgtEl>
                                          <p:spTgt spid="2">
                                            <p:txEl>
                                              <p:pRg st="21" end="2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2">
                                            <p:txEl>
                                              <p:pRg st="22" end="22"/>
                                            </p:txEl>
                                          </p:spTgt>
                                        </p:tgtEl>
                                        <p:attrNameLst>
                                          <p:attrName>style.visibility</p:attrName>
                                        </p:attrNameLst>
                                      </p:cBhvr>
                                      <p:to>
                                        <p:strVal val="visible"/>
                                      </p:to>
                                    </p:set>
                                    <p:animEffect transition="in" filter="barn(inVertical)">
                                      <p:cBhvr>
                                        <p:cTn id="107" dur="500"/>
                                        <p:tgtEl>
                                          <p:spTgt spid="2">
                                            <p:txEl>
                                              <p:pRg st="22" end="2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2">
                                            <p:txEl>
                                              <p:pRg st="23" end="23"/>
                                            </p:txEl>
                                          </p:spTgt>
                                        </p:tgtEl>
                                        <p:attrNameLst>
                                          <p:attrName>style.visibility</p:attrName>
                                        </p:attrNameLst>
                                      </p:cBhvr>
                                      <p:to>
                                        <p:strVal val="visible"/>
                                      </p:to>
                                    </p:set>
                                    <p:animEffect transition="in" filter="barn(inVertical)">
                                      <p:cBhvr>
                                        <p:cTn id="11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0215" y="648071"/>
            <a:ext cx="10768612" cy="5724644"/>
          </a:xfrm>
          <a:prstGeom prst="rect">
            <a:avLst/>
          </a:prstGeom>
        </p:spPr>
        <p:txBody>
          <a:bodyPr wrap="square">
            <a:spAutoFit/>
          </a:bodyPr>
          <a:lstStyle/>
          <a:p>
            <a:r>
              <a:rPr lang="en-US" dirty="0">
                <a:solidFill>
                  <a:srgbClr val="000000"/>
                </a:solidFill>
                <a:latin typeface="Consolas" panose="020B0609020204030204" pitchFamily="49" charset="0"/>
              </a:rPr>
              <a:t>Note:-</a:t>
            </a:r>
            <a:r>
              <a:rPr lang="en-US" b="1" dirty="0">
                <a:solidFill>
                  <a:srgbClr val="FF0000"/>
                </a:solidFill>
                <a:latin typeface="Consolas" panose="020B0609020204030204" pitchFamily="49" charset="0"/>
              </a:rPr>
              <a:t>If you don’t use result type in </a:t>
            </a:r>
            <a:r>
              <a:rPr lang="en-US" b="1" dirty="0" err="1">
                <a:solidFill>
                  <a:srgbClr val="FF0000"/>
                </a:solidFill>
                <a:latin typeface="Consolas" panose="020B0609020204030204" pitchFamily="49" charset="0"/>
              </a:rPr>
              <a:t>createNativeQuery</a:t>
            </a:r>
            <a:r>
              <a:rPr lang="en-US" b="1" dirty="0">
                <a:solidFill>
                  <a:srgbClr val="FF0000"/>
                </a:solidFill>
                <a:latin typeface="Consolas" panose="020B0609020204030204" pitchFamily="49" charset="0"/>
              </a:rPr>
              <a:t>()</a:t>
            </a:r>
          </a:p>
          <a:p>
            <a:r>
              <a:rPr lang="en-US" dirty="0">
                <a:solidFill>
                  <a:srgbClr val="000000"/>
                </a:solidFill>
                <a:latin typeface="Consolas" panose="020B0609020204030204" pitchFamily="49" charset="0"/>
              </a:rPr>
              <a:t>Query </a:t>
            </a:r>
            <a:r>
              <a:rPr lang="en-US" dirty="0">
                <a:solidFill>
                  <a:srgbClr val="6A3E3E"/>
                </a:solidFill>
                <a:latin typeface="Consolas" panose="020B0609020204030204" pitchFamily="49" charset="0"/>
              </a:rPr>
              <a:t>q</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man</a:t>
            </a:r>
            <a:r>
              <a:rPr lang="en-US" dirty="0" err="1">
                <a:solidFill>
                  <a:srgbClr val="000000"/>
                </a:solidFill>
                <a:latin typeface="Consolas" panose="020B0609020204030204" pitchFamily="49" charset="0"/>
              </a:rPr>
              <a:t>.createNativeQuery</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"select * from Merchant"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List&lt;Object[]&gt; </a:t>
            </a:r>
            <a:r>
              <a:rPr lang="en-US" dirty="0" err="1">
                <a:solidFill>
                  <a:srgbClr val="6A3E3E"/>
                </a:solidFill>
                <a:latin typeface="Consolas" panose="020B0609020204030204" pitchFamily="49" charset="0"/>
              </a:rPr>
              <a:t>oarray</a:t>
            </a:r>
            <a:r>
              <a:rPr lang="en-US" dirty="0">
                <a:solidFill>
                  <a:srgbClr val="000000"/>
                </a:solidFill>
                <a:latin typeface="Consolas" panose="020B0609020204030204" pitchFamily="49" charset="0"/>
              </a:rPr>
              <a:t>=</a:t>
            </a:r>
            <a:r>
              <a:rPr lang="en-US" u="sng" dirty="0" err="1">
                <a:solidFill>
                  <a:srgbClr val="6A3E3E"/>
                </a:solidFill>
                <a:latin typeface="Consolas" panose="020B0609020204030204" pitchFamily="49" charset="0"/>
              </a:rPr>
              <a:t>q</a:t>
            </a:r>
            <a:r>
              <a:rPr lang="en-US" u="sng" dirty="0" err="1">
                <a:solidFill>
                  <a:srgbClr val="000000"/>
                </a:solidFill>
                <a:latin typeface="Consolas" panose="020B0609020204030204" pitchFamily="49" charset="0"/>
              </a:rPr>
              <a:t>.getResultList</a:t>
            </a:r>
            <a:r>
              <a:rPr lang="en-US" u="sng"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(Object[] </a:t>
            </a:r>
            <a:r>
              <a:rPr lang="en-US" b="1" dirty="0" err="1">
                <a:solidFill>
                  <a:srgbClr val="6A3E3E"/>
                </a:solidFill>
                <a:latin typeface="Consolas" panose="020B0609020204030204" pitchFamily="49" charset="0"/>
              </a:rPr>
              <a:t>obj</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oarray</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=(Integer) </a:t>
            </a:r>
            <a:r>
              <a:rPr lang="en-US" b="1" dirty="0" err="1">
                <a:solidFill>
                  <a:srgbClr val="6A3E3E"/>
                </a:solidFill>
                <a:latin typeface="Consolas" panose="020B0609020204030204" pitchFamily="49" charset="0"/>
              </a:rPr>
              <a:t>obj</a:t>
            </a:r>
            <a:r>
              <a:rPr lang="en-US" b="1" dirty="0">
                <a:solidFill>
                  <a:srgbClr val="000000"/>
                </a:solidFill>
                <a:latin typeface="Consolas" panose="020B0609020204030204" pitchFamily="49" charset="0"/>
              </a:rPr>
              <a:t>[0];              //You need to do typecasting</a:t>
            </a:r>
          </a:p>
          <a:p>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email</a:t>
            </a:r>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obj</a:t>
            </a:r>
            <a:r>
              <a:rPr lang="en-US" dirty="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String </a:t>
            </a:r>
            <a:r>
              <a:rPr lang="en-US" dirty="0" err="1">
                <a:solidFill>
                  <a:srgbClr val="6A3E3E"/>
                </a:solidFill>
                <a:latin typeface="Consolas" panose="020B0609020204030204" pitchFamily="49" charset="0"/>
              </a:rPr>
              <a:t>gst_num</a:t>
            </a:r>
            <a:r>
              <a:rPr lang="en-US" dirty="0">
                <a:solidFill>
                  <a:srgbClr val="000000"/>
                </a:solidFill>
                <a:latin typeface="Consolas" panose="020B0609020204030204" pitchFamily="49" charset="0"/>
              </a:rPr>
              <a:t>=(String)</a:t>
            </a:r>
            <a:r>
              <a:rPr lang="en-US" dirty="0" err="1">
                <a:solidFill>
                  <a:srgbClr val="6A3E3E"/>
                </a:solidFill>
                <a:latin typeface="Consolas" panose="020B0609020204030204" pitchFamily="49" charset="0"/>
              </a:rPr>
              <a:t>obj</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"Merchant id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"Merchant email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email</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a:t>
            </a:r>
            <a:r>
              <a:rPr lang="en-US" b="1" i="1" dirty="0" err="1">
                <a:solidFill>
                  <a:srgbClr val="2A00FF"/>
                </a:solidFill>
                <a:latin typeface="Consolas" panose="020B0609020204030204" pitchFamily="49" charset="0"/>
              </a:rPr>
              <a:t>Metchant</a:t>
            </a:r>
            <a:r>
              <a:rPr lang="en-US" b="1" i="1" dirty="0">
                <a:solidFill>
                  <a:srgbClr val="2A00FF"/>
                </a:solidFill>
                <a:latin typeface="Consolas" panose="020B0609020204030204" pitchFamily="49" charset="0"/>
              </a:rPr>
              <a:t> GST Number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gst_num</a:t>
            </a:r>
            <a:r>
              <a:rPr lang="en-US" b="1" i="1" dirty="0">
                <a:solidFill>
                  <a:srgbClr val="000000"/>
                </a:solidFill>
                <a:latin typeface="Consolas" panose="020B0609020204030204" pitchFamily="49" charset="0"/>
              </a:rPr>
              <a:t>);</a:t>
            </a:r>
          </a:p>
          <a:p>
            <a:r>
              <a:rPr lang="en-US" dirty="0"/>
              <a:t>   </a:t>
            </a:r>
            <a:r>
              <a:rPr lang="en-US" dirty="0" err="1"/>
              <a:t>System.</a:t>
            </a:r>
            <a:r>
              <a:rPr lang="en-US" b="1" i="1" dirty="0" err="1"/>
              <a:t>out.println</a:t>
            </a:r>
            <a:r>
              <a:rPr lang="en-US" b="1" i="1" dirty="0"/>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If you have 2 Merchant information in the table then output will be like below</a:t>
            </a:r>
          </a:p>
          <a:p>
            <a:r>
              <a:rPr lang="en-US" b="1" dirty="0" err="1">
                <a:solidFill>
                  <a:srgbClr val="FF0000"/>
                </a:solidFill>
                <a:latin typeface="Consolas" panose="020B0609020204030204" pitchFamily="49" charset="0"/>
              </a:rPr>
              <a:t>OutPut</a:t>
            </a:r>
            <a:r>
              <a:rPr lang="en-US" b="1" dirty="0">
                <a:solidFill>
                  <a:srgbClr val="FF0000"/>
                </a:solidFill>
                <a:latin typeface="Consolas" panose="020B0609020204030204" pitchFamily="49" charset="0"/>
              </a:rPr>
              <a:t>:-</a:t>
            </a:r>
          </a:p>
          <a:p>
            <a:r>
              <a:rPr lang="en-US" sz="1200" dirty="0"/>
              <a:t>Merchant id- 1</a:t>
            </a:r>
          </a:p>
          <a:p>
            <a:r>
              <a:rPr lang="en-US" sz="1200" dirty="0"/>
              <a:t>Merchant email- guru@gmail.com</a:t>
            </a:r>
          </a:p>
          <a:p>
            <a:r>
              <a:rPr lang="en-US" sz="1200" dirty="0" err="1"/>
              <a:t>Metchant</a:t>
            </a:r>
            <a:r>
              <a:rPr lang="en-US" sz="1200" dirty="0"/>
              <a:t> GST Number- ABCD1234</a:t>
            </a:r>
          </a:p>
          <a:p>
            <a:r>
              <a:rPr lang="en-US" sz="1200" dirty="0"/>
              <a:t>-----------------</a:t>
            </a:r>
          </a:p>
          <a:p>
            <a:r>
              <a:rPr lang="en-US" sz="1200" dirty="0"/>
              <a:t>Merchant id- 2</a:t>
            </a:r>
          </a:p>
          <a:p>
            <a:r>
              <a:rPr lang="en-US" sz="1200" dirty="0"/>
              <a:t>Merchant email- raj@gmail.com</a:t>
            </a:r>
          </a:p>
          <a:p>
            <a:r>
              <a:rPr lang="en-US" sz="1200" dirty="0" err="1"/>
              <a:t>Metchant</a:t>
            </a:r>
            <a:r>
              <a:rPr lang="en-US" sz="1200" dirty="0"/>
              <a:t> GST Number- def1234</a:t>
            </a:r>
          </a:p>
          <a:p>
            <a:r>
              <a:rPr lang="en-US" sz="1200" dirty="0"/>
              <a:t>-----------------</a:t>
            </a:r>
            <a:endParaRPr lang="en-US" sz="1200" b="1" dirty="0">
              <a:solidFill>
                <a:srgbClr val="FF0000"/>
              </a:solidFill>
            </a:endParaRPr>
          </a:p>
        </p:txBody>
      </p:sp>
    </p:spTree>
    <p:extLst>
      <p:ext uri="{BB962C8B-B14F-4D97-AF65-F5344CB8AC3E}">
        <p14:creationId xmlns:p14="http://schemas.microsoft.com/office/powerpoint/2010/main" val="336373091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arn(inVertic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arn(inVertic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arn(inVertic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arn(inVertical)">
                                      <p:cBhvr>
                                        <p:cTn id="87" dur="500"/>
                                        <p:tgtEl>
                                          <p:spTgt spid="2">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
                                            <p:txEl>
                                              <p:pRg st="18" end="18"/>
                                            </p:txEl>
                                          </p:spTgt>
                                        </p:tgtEl>
                                        <p:attrNameLst>
                                          <p:attrName>style.visibility</p:attrName>
                                        </p:attrNameLst>
                                      </p:cBhvr>
                                      <p:to>
                                        <p:strVal val="visible"/>
                                      </p:to>
                                    </p:set>
                                    <p:animEffect transition="in" filter="barn(inVertical)">
                                      <p:cBhvr>
                                        <p:cTn id="92" dur="500"/>
                                        <p:tgtEl>
                                          <p:spTgt spid="2">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2">
                                            <p:txEl>
                                              <p:pRg st="19" end="19"/>
                                            </p:txEl>
                                          </p:spTgt>
                                        </p:tgtEl>
                                        <p:attrNameLst>
                                          <p:attrName>style.visibility</p:attrName>
                                        </p:attrNameLst>
                                      </p:cBhvr>
                                      <p:to>
                                        <p:strVal val="visible"/>
                                      </p:to>
                                    </p:set>
                                    <p:animEffect transition="in" filter="barn(inVertical)">
                                      <p:cBhvr>
                                        <p:cTn id="97" dur="500"/>
                                        <p:tgtEl>
                                          <p:spTgt spid="2">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2">
                                            <p:txEl>
                                              <p:pRg st="20" end="20"/>
                                            </p:txEl>
                                          </p:spTgt>
                                        </p:tgtEl>
                                        <p:attrNameLst>
                                          <p:attrName>style.visibility</p:attrName>
                                        </p:attrNameLst>
                                      </p:cBhvr>
                                      <p:to>
                                        <p:strVal val="visible"/>
                                      </p:to>
                                    </p:set>
                                    <p:animEffect transition="in" filter="barn(inVertical)">
                                      <p:cBhvr>
                                        <p:cTn id="102" dur="500"/>
                                        <p:tgtEl>
                                          <p:spTgt spid="2">
                                            <p:txEl>
                                              <p:pRg st="20" end="2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2">
                                            <p:txEl>
                                              <p:pRg st="21" end="21"/>
                                            </p:txEl>
                                          </p:spTgt>
                                        </p:tgtEl>
                                        <p:attrNameLst>
                                          <p:attrName>style.visibility</p:attrName>
                                        </p:attrNameLst>
                                      </p:cBhvr>
                                      <p:to>
                                        <p:strVal val="visible"/>
                                      </p:to>
                                    </p:set>
                                    <p:animEffect transition="in" filter="barn(inVertical)">
                                      <p:cBhvr>
                                        <p:cTn id="107" dur="500"/>
                                        <p:tgtEl>
                                          <p:spTgt spid="2">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9785" y="737111"/>
            <a:ext cx="3744358" cy="595932"/>
          </a:xfrm>
          <a:prstGeom prst="rect">
            <a:avLst/>
          </a:prstGeom>
        </p:spPr>
        <p:txBody>
          <a:bodyPr wrap="none">
            <a:spAutoFit/>
          </a:bodyPr>
          <a:lstStyle/>
          <a:p>
            <a:pPr algn="ctr">
              <a:lnSpc>
                <a:spcPct val="107000"/>
              </a:lnSpc>
              <a:spcAft>
                <a:spcPts val="800"/>
              </a:spcAft>
              <a:tabLst>
                <a:tab pos="3954145" algn="l"/>
              </a:tabLst>
            </a:pPr>
            <a:r>
              <a:rPr lang="en-IN" sz="32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Association Mapping</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05218" y="1333043"/>
            <a:ext cx="10713492" cy="5244000"/>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case of SQL  we were having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a:t>
            </a:r>
            <a:r>
              <a:rPr lang="en-IN" sz="2400" kern="100" dirty="0">
                <a:latin typeface="Calibri" panose="020F0502020204030204" pitchFamily="34" charset="0"/>
                <a:ea typeface="Calibri" panose="020F0502020204030204" pitchFamily="34" charset="0"/>
                <a:cs typeface="Times New Roman" panose="02020603050405020304" pitchFamily="18" charset="0"/>
              </a:rPr>
              <a:t> table and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Dept</a:t>
            </a:r>
            <a:r>
              <a:rPr lang="en-IN" sz="2400" kern="100" dirty="0">
                <a:latin typeface="Calibri" panose="020F0502020204030204" pitchFamily="34" charset="0"/>
                <a:ea typeface="Calibri" panose="020F0502020204030204" pitchFamily="34" charset="0"/>
                <a:cs typeface="Times New Roman" panose="02020603050405020304" pitchFamily="18" charset="0"/>
              </a:rPr>
              <a:t> table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Dept</a:t>
            </a:r>
            <a:r>
              <a:rPr lang="en-IN" sz="2400" kern="100" dirty="0">
                <a:latin typeface="Calibri" panose="020F0502020204030204" pitchFamily="34" charset="0"/>
                <a:ea typeface="Calibri" panose="020F0502020204030204" pitchFamily="34" charset="0"/>
                <a:cs typeface="Times New Roman" panose="02020603050405020304" pitchFamily="18" charset="0"/>
              </a:rPr>
              <a:t> no is used to develop(build) relationship between tables.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-Till now we have not built the relationship between the tables in Hibernate/JPA.</a:t>
            </a:r>
          </a:p>
          <a:p>
            <a:pPr>
              <a:lnSpc>
                <a:spcPct val="107000"/>
              </a:lnSpc>
              <a:spcAft>
                <a:spcPts val="800"/>
              </a:spcAft>
              <a:tabLst>
                <a:tab pos="3954145" algn="l"/>
              </a:tabLst>
            </a:pPr>
            <a:r>
              <a:rPr lang="en-IN" sz="2400" b="1" dirty="0">
                <a:solidFill>
                  <a:srgbClr val="0070C0"/>
                </a:solidFill>
              </a:rPr>
              <a:t>The process of establishing the relationship between the database table is called as association mapping.</a:t>
            </a:r>
          </a:p>
          <a:p>
            <a:pPr>
              <a:lnSpc>
                <a:spcPct val="107000"/>
              </a:lnSpc>
              <a:spcAft>
                <a:spcPts val="800"/>
              </a:spcAft>
              <a:tabLst>
                <a:tab pos="3954145" algn="l"/>
              </a:tabLst>
            </a:pPr>
            <a:r>
              <a:rPr lang="en-IN" sz="2400" dirty="0"/>
              <a:t>Association Mapping refers to how </a:t>
            </a:r>
            <a:r>
              <a:rPr lang="en-IN" sz="2400" b="1" dirty="0">
                <a:solidFill>
                  <a:srgbClr val="3333FF"/>
                </a:solidFill>
                <a:latin typeface="Calibri" panose="020F0502020204030204" pitchFamily="34" charset="0"/>
                <a:cs typeface="Calibri" panose="020F0502020204030204" pitchFamily="34" charset="0"/>
              </a:rPr>
              <a:t>relationships between entities </a:t>
            </a:r>
            <a:r>
              <a:rPr lang="en-IN" sz="2400" dirty="0"/>
              <a:t>(Java objects) are </a:t>
            </a:r>
            <a:r>
              <a:rPr lang="en-IN" sz="2400" b="1" dirty="0">
                <a:solidFill>
                  <a:srgbClr val="3333FF"/>
                </a:solidFill>
              </a:rPr>
              <a:t>mapped to database tables.</a:t>
            </a:r>
          </a:p>
          <a:p>
            <a:r>
              <a:rPr lang="en-IN" sz="2400" b="1" dirty="0">
                <a:solidFill>
                  <a:srgbClr val="FF0000"/>
                </a:solidFill>
                <a:latin typeface="Calibri" panose="020F0502020204030204" pitchFamily="34" charset="0"/>
                <a:cs typeface="Calibri" panose="020F0502020204030204" pitchFamily="34" charset="0"/>
              </a:rPr>
              <a:t>The association mapping can be broadly classified into  2 types</a:t>
            </a:r>
          </a:p>
          <a:p>
            <a:r>
              <a:rPr lang="en-IN" sz="2400" b="1" dirty="0">
                <a:latin typeface="Calibri" panose="020F0502020204030204" pitchFamily="34" charset="0"/>
                <a:cs typeface="Calibri" panose="020F0502020204030204" pitchFamily="34" charset="0"/>
              </a:rPr>
              <a:t>1&gt;</a:t>
            </a:r>
            <a:r>
              <a:rPr lang="en-IN" sz="2400" b="1" dirty="0" err="1">
                <a:latin typeface="Calibri" panose="020F0502020204030204" pitchFamily="34" charset="0"/>
                <a:cs typeface="Calibri" panose="020F0502020204030204" pitchFamily="34" charset="0"/>
              </a:rPr>
              <a:t>Uni</a:t>
            </a:r>
            <a:r>
              <a:rPr lang="en-IN" sz="2400" b="1" dirty="0">
                <a:latin typeface="Calibri" panose="020F0502020204030204" pitchFamily="34" charset="0"/>
                <a:cs typeface="Calibri" panose="020F0502020204030204" pitchFamily="34" charset="0"/>
              </a:rPr>
              <a:t>-Directional Mapping</a:t>
            </a:r>
          </a:p>
          <a:p>
            <a:r>
              <a:rPr lang="en-IN" sz="2400" b="1" dirty="0">
                <a:latin typeface="Calibri" panose="020F0502020204030204" pitchFamily="34" charset="0"/>
                <a:cs typeface="Calibri" panose="020F0502020204030204" pitchFamily="34" charset="0"/>
              </a:rPr>
              <a:t>2&gt;Bi-Directional Mapping</a:t>
            </a:r>
          </a:p>
          <a:p>
            <a:r>
              <a:rPr lang="en-IN" sz="2400" dirty="0"/>
              <a:t> </a:t>
            </a: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887547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711200"/>
            <a:ext cx="10769600" cy="6927794"/>
          </a:xfrm>
          <a:prstGeom prst="rect">
            <a:avLst/>
          </a:prstGeom>
        </p:spPr>
        <p:txBody>
          <a:bodyPr wrap="square">
            <a:spAutoFit/>
          </a:bodyPr>
          <a:lstStyle/>
          <a:p>
            <a:pPr>
              <a:lnSpc>
                <a:spcPct val="107000"/>
              </a:lnSpc>
              <a:spcAft>
                <a:spcPts val="800"/>
              </a:spcAft>
            </a:pPr>
            <a:r>
              <a:rPr lang="en-IN" sz="2400" b="1" kern="100" dirty="0">
                <a:solidFill>
                  <a:srgbClr val="7030A0"/>
                </a:solidFill>
                <a:latin typeface="+mj-lt"/>
                <a:ea typeface="Calibri" panose="020F0502020204030204" pitchFamily="34" charset="0"/>
                <a:cs typeface="Times New Roman" panose="02020603050405020304" pitchFamily="18" charset="0"/>
              </a:rPr>
              <a:t>Entity Class(POJO Class)</a:t>
            </a:r>
          </a:p>
          <a:p>
            <a:pPr>
              <a:lnSpc>
                <a:spcPct val="107000"/>
              </a:lnSpc>
              <a:spcAft>
                <a:spcPts val="800"/>
              </a:spcAft>
            </a:pPr>
            <a:r>
              <a:rPr lang="en-IN" sz="2400" dirty="0"/>
              <a:t>    The class which represents table in the database we called Entity class or POJO class.</a:t>
            </a:r>
          </a:p>
          <a:p>
            <a:pPr>
              <a:lnSpc>
                <a:spcPct val="107000"/>
              </a:lnSpc>
              <a:spcAft>
                <a:spcPts val="800"/>
              </a:spcAft>
            </a:pPr>
            <a:r>
              <a:rPr lang="en-IN" sz="2400" b="1" dirty="0">
                <a:solidFill>
                  <a:srgbClr val="7030A0"/>
                </a:solidFill>
              </a:rPr>
              <a:t>Rules to create an Entity Class</a:t>
            </a:r>
          </a:p>
          <a:p>
            <a:r>
              <a:rPr lang="en-IN" sz="2400" dirty="0"/>
              <a:t>*An entity class must be public.</a:t>
            </a:r>
          </a:p>
          <a:p>
            <a:r>
              <a:rPr lang="en-IN" sz="2400" dirty="0"/>
              <a:t>*The fields of entity class must be private.</a:t>
            </a:r>
          </a:p>
          <a:p>
            <a:r>
              <a:rPr lang="en-IN" sz="2400" dirty="0"/>
              <a:t>*An entity class must have a no-</a:t>
            </a:r>
            <a:r>
              <a:rPr lang="en-IN" sz="2400" dirty="0" err="1"/>
              <a:t>arg</a:t>
            </a:r>
            <a:r>
              <a:rPr lang="en-IN" sz="2400" dirty="0"/>
              <a:t> constructor.</a:t>
            </a:r>
          </a:p>
          <a:p>
            <a:r>
              <a:rPr lang="en-IN" sz="2400" dirty="0"/>
              <a:t>*An entity class must have public getters and setters for all the fields.</a:t>
            </a:r>
          </a:p>
          <a:p>
            <a:r>
              <a:rPr lang="en-IN" sz="2400" dirty="0"/>
              <a:t>*An entity class must have a field which represents the primary key .</a:t>
            </a:r>
          </a:p>
          <a:p>
            <a:endParaRPr lang="en-IN" sz="2400" dirty="0"/>
          </a:p>
          <a:p>
            <a:r>
              <a:rPr lang="en-IN" sz="2400" b="1" dirty="0">
                <a:solidFill>
                  <a:srgbClr val="7030A0"/>
                </a:solidFill>
              </a:rPr>
              <a:t>Specifications ORM</a:t>
            </a:r>
          </a:p>
          <a:p>
            <a:pPr lvl="0"/>
            <a:r>
              <a:rPr lang="en-IN" sz="2400" dirty="0"/>
              <a:t>*Each entity class represents a table in the database Server.</a:t>
            </a:r>
          </a:p>
          <a:p>
            <a:pPr lvl="0"/>
            <a:r>
              <a:rPr lang="en-IN" sz="2400" dirty="0"/>
              <a:t>*Every field of an entity class represents a column in the table.</a:t>
            </a:r>
          </a:p>
          <a:p>
            <a:pPr lvl="0"/>
            <a:r>
              <a:rPr lang="en-IN" sz="2400" dirty="0"/>
              <a:t>*Every object of an entity class represents a record in the table.</a:t>
            </a:r>
          </a:p>
          <a:p>
            <a:r>
              <a:rPr lang="en-IN" sz="2400" dirty="0"/>
              <a:t> </a:t>
            </a:r>
          </a:p>
          <a:p>
            <a:pPr>
              <a:lnSpc>
                <a:spcPct val="107000"/>
              </a:lnSpc>
              <a:spcAft>
                <a:spcPts val="800"/>
              </a:spcAft>
            </a:pPr>
            <a:endParaRPr lang="en-IN" sz="2400" b="1" dirty="0">
              <a:solidFill>
                <a:srgbClr val="7030A0"/>
              </a:solidFill>
            </a:endParaRPr>
          </a:p>
          <a:p>
            <a:pPr>
              <a:lnSpc>
                <a:spcPct val="107000"/>
              </a:lnSpc>
              <a:spcAft>
                <a:spcPts val="800"/>
              </a:spcAft>
            </a:pPr>
            <a:endParaRPr lang="en-IN" dirty="0"/>
          </a:p>
          <a:p>
            <a:pPr>
              <a:lnSpc>
                <a:spcPct val="107000"/>
              </a:lnSpc>
              <a:spcAft>
                <a:spcPts val="800"/>
              </a:spcAft>
            </a:pPr>
            <a:endParaRPr lang="en-IN" sz="2400" b="1" kern="100" dirty="0">
              <a:solidFill>
                <a:srgbClr val="7030A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752414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96036"/>
            <a:ext cx="10836322" cy="5909310"/>
          </a:xfrm>
          <a:prstGeom prst="rect">
            <a:avLst/>
          </a:prstGeom>
        </p:spPr>
        <p:txBody>
          <a:bodyPr wrap="square">
            <a:spAutoFit/>
          </a:bodyPr>
          <a:lstStyle/>
          <a:p>
            <a:r>
              <a:rPr lang="en-IN" dirty="0"/>
              <a:t> </a:t>
            </a:r>
            <a:r>
              <a:rPr lang="en-IN" sz="2400" b="1" u="sng" dirty="0">
                <a:solidFill>
                  <a:srgbClr val="7030A0"/>
                </a:solidFill>
                <a:cs typeface="Calibri" panose="020F0502020204030204" pitchFamily="34" charset="0"/>
              </a:rPr>
              <a:t>1&gt;</a:t>
            </a:r>
            <a:r>
              <a:rPr lang="en-IN" sz="2400" b="1" u="sng" dirty="0" err="1">
                <a:solidFill>
                  <a:srgbClr val="7030A0"/>
                </a:solidFill>
                <a:cs typeface="Calibri" panose="020F0502020204030204" pitchFamily="34" charset="0"/>
              </a:rPr>
              <a:t>Uni</a:t>
            </a:r>
            <a:r>
              <a:rPr lang="en-IN" sz="2400" b="1" u="sng" dirty="0">
                <a:solidFill>
                  <a:srgbClr val="7030A0"/>
                </a:solidFill>
                <a:cs typeface="Calibri" panose="020F0502020204030204" pitchFamily="34" charset="0"/>
              </a:rPr>
              <a:t>-Directional Mapping:-</a:t>
            </a:r>
          </a:p>
          <a:p>
            <a:r>
              <a:rPr lang="en-IN" sz="2400" dirty="0">
                <a:cs typeface="Calibri" panose="020F0502020204030204" pitchFamily="34" charset="0"/>
              </a:rPr>
              <a:t>   In </a:t>
            </a:r>
            <a:r>
              <a:rPr lang="en-IN" sz="2400" dirty="0" err="1">
                <a:cs typeface="Calibri" panose="020F0502020204030204" pitchFamily="34" charset="0"/>
              </a:rPr>
              <a:t>Uni</a:t>
            </a:r>
            <a:r>
              <a:rPr lang="en-IN" sz="2400" dirty="0">
                <a:cs typeface="Calibri" panose="020F0502020204030204" pitchFamily="34" charset="0"/>
              </a:rPr>
              <a:t>-Directional mapping </a:t>
            </a:r>
            <a:r>
              <a:rPr lang="en-IN" sz="2400" b="1" dirty="0">
                <a:solidFill>
                  <a:srgbClr val="FF0000"/>
                </a:solidFill>
                <a:cs typeface="Calibri" panose="020F0502020204030204" pitchFamily="34" charset="0"/>
              </a:rPr>
              <a:t>we can access </a:t>
            </a:r>
            <a:r>
              <a:rPr lang="en-IN" sz="2400" dirty="0">
                <a:cs typeface="Calibri" panose="020F0502020204030204" pitchFamily="34" charset="0"/>
              </a:rPr>
              <a:t>the child entity with the help of parent entity and vice versa is not possible.(</a:t>
            </a:r>
            <a:r>
              <a:rPr lang="en-IN" sz="2400" b="1" dirty="0">
                <a:solidFill>
                  <a:srgbClr val="CC00CC"/>
                </a:solidFill>
                <a:cs typeface="Calibri" panose="020F0502020204030204" pitchFamily="34" charset="0"/>
              </a:rPr>
              <a:t>Only One entity is aware of </a:t>
            </a:r>
            <a:r>
              <a:rPr lang="en-IN" sz="2400" b="1" dirty="0" err="1">
                <a:solidFill>
                  <a:srgbClr val="CC00CC"/>
                </a:solidFill>
                <a:cs typeface="Calibri" panose="020F0502020204030204" pitchFamily="34" charset="0"/>
              </a:rPr>
              <a:t>RelationShip</a:t>
            </a:r>
            <a:r>
              <a:rPr lang="en-IN" sz="2400" dirty="0">
                <a:cs typeface="Calibri" panose="020F0502020204030204" pitchFamily="34" charset="0"/>
              </a:rPr>
              <a:t>)</a:t>
            </a:r>
          </a:p>
          <a:p>
            <a:r>
              <a:rPr lang="en-US" sz="2400" b="1" dirty="0">
                <a:solidFill>
                  <a:srgbClr val="FF0000"/>
                </a:solidFill>
                <a:cs typeface="Calibri" panose="020F0502020204030204" pitchFamily="34" charset="0"/>
              </a:rPr>
              <a:t>Ex:-</a:t>
            </a:r>
            <a:r>
              <a:rPr lang="en-US" sz="2400" dirty="0">
                <a:cs typeface="Calibri" panose="020F0502020204030204" pitchFamily="34" charset="0"/>
              </a:rPr>
              <a:t>One </a:t>
            </a:r>
            <a:r>
              <a:rPr lang="en-US" sz="2400" b="1" dirty="0">
                <a:solidFill>
                  <a:srgbClr val="00B0F0"/>
                </a:solidFill>
                <a:cs typeface="Calibri" panose="020F0502020204030204" pitchFamily="34" charset="0"/>
              </a:rPr>
              <a:t>Person(Parent Entity</a:t>
            </a:r>
            <a:r>
              <a:rPr lang="en-US" sz="2400" dirty="0">
                <a:cs typeface="Calibri" panose="020F0502020204030204" pitchFamily="34" charset="0"/>
              </a:rPr>
              <a:t>) can have one </a:t>
            </a:r>
            <a:r>
              <a:rPr lang="en-US" sz="2400" b="1" dirty="0" err="1">
                <a:solidFill>
                  <a:srgbClr val="00B0F0"/>
                </a:solidFill>
                <a:cs typeface="Calibri" panose="020F0502020204030204" pitchFamily="34" charset="0"/>
              </a:rPr>
              <a:t>Aadhar</a:t>
            </a:r>
            <a:r>
              <a:rPr lang="en-US" sz="2400" b="1" dirty="0">
                <a:solidFill>
                  <a:srgbClr val="00B0F0"/>
                </a:solidFill>
                <a:cs typeface="Calibri" panose="020F0502020204030204" pitchFamily="34" charset="0"/>
              </a:rPr>
              <a:t> Card(Child Entity)</a:t>
            </a:r>
          </a:p>
          <a:p>
            <a:r>
              <a:rPr lang="en-US" sz="2400" dirty="0">
                <a:cs typeface="Calibri" panose="020F0502020204030204" pitchFamily="34" charset="0"/>
              </a:rPr>
              <a:t>We can fetch the </a:t>
            </a:r>
            <a:r>
              <a:rPr lang="en-US" sz="2400" dirty="0" err="1">
                <a:cs typeface="Calibri" panose="020F0502020204030204" pitchFamily="34" charset="0"/>
              </a:rPr>
              <a:t>Adhar</a:t>
            </a:r>
            <a:r>
              <a:rPr lang="en-US" sz="2400" dirty="0">
                <a:cs typeface="Calibri" panose="020F0502020204030204" pitchFamily="34" charset="0"/>
              </a:rPr>
              <a:t> Card information using Person but vice versa is not possible.</a:t>
            </a:r>
          </a:p>
          <a:p>
            <a:endParaRPr lang="en-IN" sz="2400" u="sng" dirty="0">
              <a:cs typeface="Calibri" panose="020F0502020204030204" pitchFamily="34" charset="0"/>
            </a:endParaRPr>
          </a:p>
          <a:p>
            <a:r>
              <a:rPr lang="en-IN" sz="2400" b="1" u="sng" dirty="0">
                <a:solidFill>
                  <a:srgbClr val="7030A0"/>
                </a:solidFill>
                <a:cs typeface="Calibri" panose="020F0502020204030204" pitchFamily="34" charset="0"/>
              </a:rPr>
              <a:t>2&gt;Bi-Directional Mapping:-</a:t>
            </a:r>
          </a:p>
          <a:p>
            <a:r>
              <a:rPr lang="en-IN" sz="2400" dirty="0">
                <a:cs typeface="Calibri" panose="020F0502020204030204" pitchFamily="34" charset="0"/>
              </a:rPr>
              <a:t>In Bi-Directional mapping </a:t>
            </a:r>
            <a:r>
              <a:rPr lang="en-IN" sz="2400" b="1" dirty="0">
                <a:solidFill>
                  <a:srgbClr val="FF0000"/>
                </a:solidFill>
                <a:cs typeface="Calibri" panose="020F0502020204030204" pitchFamily="34" charset="0"/>
              </a:rPr>
              <a:t>we can access </a:t>
            </a:r>
            <a:r>
              <a:rPr lang="en-IN" sz="2400" dirty="0">
                <a:cs typeface="Calibri" panose="020F0502020204030204" pitchFamily="34" charset="0"/>
              </a:rPr>
              <a:t>the child class entity with the help of parent entity ,the parent entity with the help of Child entity .</a:t>
            </a:r>
          </a:p>
          <a:p>
            <a:r>
              <a:rPr lang="en-IN" sz="2400" dirty="0">
                <a:cs typeface="Calibri" panose="020F0502020204030204" pitchFamily="34" charset="0"/>
              </a:rPr>
              <a:t>We can further classify the association mapping into the following types </a:t>
            </a:r>
            <a:r>
              <a:rPr lang="en-IN" sz="2400" b="1" dirty="0">
                <a:solidFill>
                  <a:srgbClr val="FF0000"/>
                </a:solidFill>
                <a:cs typeface="Calibri" panose="020F0502020204030204" pitchFamily="34" charset="0"/>
              </a:rPr>
              <a:t>based on the number of entities associated with each entity.</a:t>
            </a:r>
          </a:p>
          <a:p>
            <a:r>
              <a:rPr lang="en-IN" sz="2400" dirty="0">
                <a:cs typeface="Calibri" panose="020F0502020204030204" pitchFamily="34" charset="0"/>
              </a:rPr>
              <a:t>1&gt;one-to-one</a:t>
            </a:r>
          </a:p>
          <a:p>
            <a:r>
              <a:rPr lang="en-IN" sz="2400" dirty="0">
                <a:cs typeface="Calibri" panose="020F0502020204030204" pitchFamily="34" charset="0"/>
              </a:rPr>
              <a:t>2&gt;one-to-many</a:t>
            </a:r>
          </a:p>
          <a:p>
            <a:r>
              <a:rPr lang="en-IN" sz="2400" dirty="0">
                <a:cs typeface="Calibri" panose="020F0502020204030204" pitchFamily="34" charset="0"/>
              </a:rPr>
              <a:t>3&gt;many-to-one</a:t>
            </a:r>
          </a:p>
          <a:p>
            <a:r>
              <a:rPr lang="en-IN" sz="2400" dirty="0">
                <a:cs typeface="Calibri" panose="020F0502020204030204" pitchFamily="34" charset="0"/>
              </a:rPr>
              <a:t>4&gt;many-to-many</a:t>
            </a:r>
          </a:p>
          <a:p>
            <a:endParaRPr lang="en-IN" dirty="0"/>
          </a:p>
        </p:txBody>
      </p:sp>
    </p:spTree>
    <p:extLst>
      <p:ext uri="{BB962C8B-B14F-4D97-AF65-F5344CB8AC3E}">
        <p14:creationId xmlns:p14="http://schemas.microsoft.com/office/powerpoint/2010/main" val="343546907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55093"/>
            <a:ext cx="10686197" cy="5757730"/>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1&gt;one-to-one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one-to-one association mapping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one instance(Object) of an entity class </a:t>
            </a:r>
            <a:r>
              <a:rPr lang="en-IN" sz="2400" kern="100" dirty="0">
                <a:latin typeface="Calibri" panose="020F0502020204030204" pitchFamily="34" charset="0"/>
                <a:ea typeface="Calibri" panose="020F0502020204030204" pitchFamily="34" charset="0"/>
                <a:cs typeface="Times New Roman" panose="02020603050405020304" pitchFamily="18" charset="0"/>
              </a:rPr>
              <a:t>will be associated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with one instance of another entity class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Ex:-</a:t>
            </a:r>
            <a:r>
              <a:rPr lang="en-IN" sz="2400" kern="100" dirty="0">
                <a:latin typeface="Calibri" panose="020F0502020204030204" pitchFamily="34" charset="0"/>
                <a:ea typeface="Calibri" panose="020F0502020204030204" pitchFamily="34" charset="0"/>
                <a:cs typeface="Times New Roman" panose="02020603050405020304" pitchFamily="18" charset="0"/>
              </a:rPr>
              <a:t>one Person can have only one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One person can have only one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AadharCard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2&gt;one-to-many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One instance of an entity class </a:t>
            </a:r>
            <a:r>
              <a:rPr lang="en-IN" sz="2400" kern="100" dirty="0">
                <a:latin typeface="Calibri" panose="020F0502020204030204" pitchFamily="34" charset="0"/>
                <a:ea typeface="Calibri" panose="020F0502020204030204" pitchFamily="34" charset="0"/>
                <a:cs typeface="Times New Roman" panose="02020603050405020304" pitchFamily="18" charset="0"/>
              </a:rPr>
              <a:t>will be associated with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 of another entity class.</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t>
            </a:r>
            <a:r>
              <a:rPr lang="en-IN" sz="2400" kern="100" dirty="0">
                <a:latin typeface="Calibri" panose="020F0502020204030204" pitchFamily="34" charset="0"/>
                <a:ea typeface="Calibri" panose="020F0502020204030204" pitchFamily="34" charset="0"/>
                <a:cs typeface="Times New Roman" panose="02020603050405020304" pitchFamily="18" charset="0"/>
              </a:rPr>
              <a:t>Department –Employees.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Merchant-Products.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One Department can have many Employees.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One Merchant can sell many Products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29648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641445"/>
            <a:ext cx="10890913" cy="4977260"/>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3&gt;Many-to-one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 of an entity class </a:t>
            </a:r>
            <a:r>
              <a:rPr lang="en-IN" sz="2400" kern="100" dirty="0">
                <a:latin typeface="Calibri" panose="020F0502020204030204" pitchFamily="34" charset="0"/>
                <a:ea typeface="Calibri" panose="020F0502020204030204" pitchFamily="34" charset="0"/>
                <a:cs typeface="Times New Roman" panose="02020603050405020304" pitchFamily="18" charset="0"/>
              </a:rPr>
              <a:t>will be associated with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one instance of another entity class.</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a:t>
            </a:r>
            <a:r>
              <a:rPr lang="en-IN" sz="2400" kern="100" dirty="0">
                <a:latin typeface="Calibri" panose="020F0502020204030204" pitchFamily="34" charset="0"/>
                <a:ea typeface="Calibri" panose="020F0502020204030204" pitchFamily="34" charset="0"/>
                <a:cs typeface="Times New Roman" panose="02020603050405020304" pitchFamily="18" charset="0"/>
              </a:rPr>
              <a:t>Many answers belongs to one Question</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Many Shops in one Mall.</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4&gt;Many-to-many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 of an entity class</a:t>
            </a:r>
            <a:r>
              <a:rPr lang="en-IN" sz="2400" kern="100" dirty="0">
                <a:latin typeface="Calibri" panose="020F0502020204030204" pitchFamily="34" charset="0"/>
                <a:ea typeface="Calibri" panose="020F0502020204030204" pitchFamily="34" charset="0"/>
                <a:cs typeface="Times New Roman" panose="02020603050405020304" pitchFamily="18" charset="0"/>
              </a:rPr>
              <a:t> will be associated with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 of another entity class.</a:t>
            </a:r>
          </a:p>
          <a:p>
            <a:r>
              <a:rPr lang="en-IN" sz="2400" b="1" dirty="0">
                <a:solidFill>
                  <a:srgbClr val="FF0000"/>
                </a:solidFill>
              </a:rPr>
              <a:t>Ex:-</a:t>
            </a:r>
            <a:r>
              <a:rPr lang="en-IN" sz="2400" dirty="0"/>
              <a:t>Student-Batch</a:t>
            </a:r>
          </a:p>
          <a:p>
            <a:r>
              <a:rPr lang="en-IN" sz="2400" dirty="0"/>
              <a:t>      A student can attend many </a:t>
            </a:r>
            <a:r>
              <a:rPr lang="en-IN" sz="2400" dirty="0" err="1"/>
              <a:t>Batches.Each</a:t>
            </a:r>
            <a:r>
              <a:rPr lang="en-IN" sz="2400" dirty="0"/>
              <a:t> batch can have many Students.</a:t>
            </a:r>
          </a:p>
          <a:p>
            <a:r>
              <a:rPr lang="en-IN" sz="2400" dirty="0"/>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869993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82388"/>
            <a:ext cx="10686197" cy="5123197"/>
          </a:xfrm>
          <a:prstGeom prst="rect">
            <a:avLst/>
          </a:prstGeom>
        </p:spPr>
        <p:txBody>
          <a:bodyPr wrap="square">
            <a:spAutoFit/>
          </a:bodyPr>
          <a:lstStyle/>
          <a:p>
            <a:pPr algn="ctr">
              <a:lnSpc>
                <a:spcPct val="107000"/>
              </a:lnSpc>
              <a:spcAft>
                <a:spcPts val="800"/>
              </a:spcAft>
              <a:tabLst>
                <a:tab pos="3954145" algn="l"/>
              </a:tabLst>
            </a:pPr>
            <a:r>
              <a:rPr lang="en-US" sz="28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OneToOne</a:t>
            </a:r>
            <a:r>
              <a:rPr lang="en-US" sz="28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US" sz="28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Uni</a:t>
            </a:r>
            <a:r>
              <a:rPr lang="en-US" sz="28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-Directional Mapping</a:t>
            </a:r>
            <a:endParaRPr lang="en-IN" sz="28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Person class                                               </a:t>
            </a:r>
            <a:r>
              <a:rPr lang="en-IN" sz="2400" b="1" kern="1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PanCard</a:t>
            </a: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Class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(This is person id)                                                  -id(This is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000" kern="100" dirty="0">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-name                                                                            -number(String)</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-phone(long)                                                                -Dob(</a:t>
            </a:r>
            <a:r>
              <a:rPr lang="en-IN" sz="2000" kern="100" dirty="0" err="1">
                <a:latin typeface="Calibri" panose="020F0502020204030204" pitchFamily="34" charset="0"/>
                <a:ea typeface="Calibri" panose="020F0502020204030204" pitchFamily="34" charset="0"/>
                <a:cs typeface="Times New Roman" panose="02020603050405020304" pitchFamily="18" charset="0"/>
              </a:rPr>
              <a:t>LocalDate</a:t>
            </a:r>
            <a:r>
              <a:rPr lang="en-IN" sz="2000" kern="100" dirty="0">
                <a:latin typeface="Calibri" panose="020F0502020204030204" pitchFamily="34" charset="0"/>
                <a:ea typeface="Calibri" panose="020F0502020204030204" pitchFamily="34" charset="0"/>
                <a:cs typeface="Times New Roman" panose="02020603050405020304" pitchFamily="18" charset="0"/>
              </a:rPr>
              <a:t>)//Optional</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pincode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r>
              <a:rPr lang="en-IN" sz="2400" dirty="0"/>
              <a:t>There is no relationship here</a:t>
            </a:r>
          </a:p>
          <a:p>
            <a:r>
              <a:rPr lang="en-IN" sz="2400" dirty="0"/>
              <a:t>So we need to build the relationship.</a:t>
            </a:r>
          </a:p>
          <a:p>
            <a:r>
              <a:rPr lang="en-IN" sz="2400" dirty="0"/>
              <a:t>-Between Person and </a:t>
            </a:r>
            <a:r>
              <a:rPr lang="en-IN" sz="2400" dirty="0" err="1"/>
              <a:t>Pancard</a:t>
            </a:r>
            <a:r>
              <a:rPr lang="en-IN" sz="2400" dirty="0"/>
              <a:t> we need to build the relationship </a:t>
            </a:r>
            <a:r>
              <a:rPr lang="en-IN" sz="2400" dirty="0" err="1"/>
              <a:t>ie</a:t>
            </a:r>
            <a:r>
              <a:rPr lang="en-IN" sz="2400" dirty="0"/>
              <a:t> one-to-one </a:t>
            </a:r>
            <a:r>
              <a:rPr lang="en-IN" sz="2400" dirty="0" err="1"/>
              <a:t>uni</a:t>
            </a:r>
            <a:endParaRPr lang="en-IN" sz="2400" dirty="0"/>
          </a:p>
          <a:p>
            <a:r>
              <a:rPr lang="en-IN" sz="2400" dirty="0"/>
              <a:t>-We need to </a:t>
            </a:r>
            <a:r>
              <a:rPr lang="en-IN" sz="2400" b="1" dirty="0">
                <a:solidFill>
                  <a:srgbClr val="3333FF"/>
                </a:solidFill>
              </a:rPr>
              <a:t>declare a field </a:t>
            </a:r>
            <a:r>
              <a:rPr lang="en-IN" sz="2400" dirty="0"/>
              <a:t>in the </a:t>
            </a:r>
            <a:r>
              <a:rPr lang="en-IN" sz="2400" b="1" dirty="0">
                <a:solidFill>
                  <a:srgbClr val="3333FF"/>
                </a:solidFill>
              </a:rPr>
              <a:t>Person class </a:t>
            </a:r>
            <a:r>
              <a:rPr lang="en-IN" sz="2400" dirty="0"/>
              <a:t>which is of </a:t>
            </a:r>
            <a:r>
              <a:rPr lang="en-IN" sz="2400" b="1" dirty="0" err="1">
                <a:solidFill>
                  <a:srgbClr val="3333FF"/>
                </a:solidFill>
              </a:rPr>
              <a:t>PanCard</a:t>
            </a:r>
            <a:r>
              <a:rPr lang="en-IN" sz="2400" b="1" dirty="0">
                <a:solidFill>
                  <a:srgbClr val="3333FF"/>
                </a:solidFill>
              </a:rPr>
              <a:t> type </a:t>
            </a:r>
          </a:p>
          <a:p>
            <a:r>
              <a:rPr lang="en-IN" sz="2400" dirty="0"/>
              <a:t>-We need to annotate this field with </a:t>
            </a:r>
            <a:r>
              <a:rPr lang="en-IN" sz="2400" b="1" dirty="0">
                <a:solidFill>
                  <a:srgbClr val="3333FF"/>
                </a:solidFill>
              </a:rPr>
              <a:t>@</a:t>
            </a:r>
            <a:r>
              <a:rPr lang="en-IN" sz="2400" b="1" dirty="0" err="1">
                <a:solidFill>
                  <a:srgbClr val="3333FF"/>
                </a:solidFill>
              </a:rPr>
              <a:t>OneToOne</a:t>
            </a:r>
            <a:r>
              <a:rPr lang="en-IN" sz="2400" dirty="0"/>
              <a:t> annotation in person class.</a:t>
            </a:r>
          </a:p>
          <a:p>
            <a:pPr>
              <a:lnSpc>
                <a:spcPct val="107000"/>
              </a:lnSpc>
              <a:spcAft>
                <a:spcPts val="800"/>
              </a:spcAft>
              <a:tabLst>
                <a:tab pos="3954145"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61741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50" y="723331"/>
            <a:ext cx="10836322" cy="5592237"/>
          </a:xfrm>
          <a:prstGeom prst="rect">
            <a:avLst/>
          </a:prstGeom>
        </p:spPr>
        <p:txBody>
          <a:bodyPr wrap="square">
            <a:spAutoFit/>
          </a:bodyPr>
          <a:lstStyle/>
          <a:p>
            <a:pPr>
              <a:lnSpc>
                <a:spcPct val="107000"/>
              </a:lnSpc>
              <a:spcAft>
                <a:spcPts val="800"/>
              </a:spcAft>
              <a:tabLst>
                <a:tab pos="3954145" algn="l"/>
              </a:tabLst>
            </a:pPr>
            <a:r>
              <a:rPr lang="en-US" b="1" dirty="0"/>
              <a:t>Because of this 2 Tables are going to create</a:t>
            </a:r>
            <a:endParaRPr lang="en-IN" b="1" dirty="0"/>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Person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id(PK)|</a:t>
            </a:r>
            <a:r>
              <a:rPr lang="en-IN" kern="100" dirty="0" err="1">
                <a:latin typeface="Calibri" panose="020F0502020204030204" pitchFamily="34" charset="0"/>
                <a:ea typeface="Calibri" panose="020F0502020204030204" pitchFamily="34" charset="0"/>
                <a:cs typeface="Times New Roman" panose="02020603050405020304" pitchFamily="18" charset="0"/>
              </a:rPr>
              <a:t>name|phone|</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card_id</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(FK)</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This references </a:t>
            </a:r>
            <a:r>
              <a:rPr lang="en-IN"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PanCard</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(id----</a:t>
            </a:r>
            <a:r>
              <a:rPr lang="en-IN"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ie</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PK)</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PanCard</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id(PK)|</a:t>
            </a:r>
            <a:r>
              <a:rPr lang="en-IN" kern="100" dirty="0" err="1">
                <a:latin typeface="Calibri" panose="020F0502020204030204" pitchFamily="34" charset="0"/>
                <a:ea typeface="Calibri" panose="020F0502020204030204" pitchFamily="34" charset="0"/>
                <a:cs typeface="Times New Roman" panose="02020603050405020304" pitchFamily="18" charset="0"/>
              </a:rPr>
              <a:t>number|dob|pincode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r>
              <a:rPr lang="en-IN" sz="2400" dirty="0"/>
              <a:t>@Entity                                                      @Entity</a:t>
            </a:r>
          </a:p>
          <a:p>
            <a:r>
              <a:rPr lang="en-IN" sz="2400" b="1" dirty="0">
                <a:solidFill>
                  <a:srgbClr val="3333FF"/>
                </a:solidFill>
              </a:rPr>
              <a:t>public class Person                                   public class </a:t>
            </a:r>
            <a:r>
              <a:rPr lang="en-IN" sz="2400" b="1" dirty="0" err="1">
                <a:solidFill>
                  <a:srgbClr val="3333FF"/>
                </a:solidFill>
              </a:rPr>
              <a:t>PanCard</a:t>
            </a:r>
            <a:r>
              <a:rPr lang="en-IN" sz="2400" b="1" dirty="0">
                <a:solidFill>
                  <a:srgbClr val="3333FF"/>
                </a:solidFill>
              </a:rPr>
              <a:t>                                         </a:t>
            </a:r>
          </a:p>
          <a:p>
            <a:r>
              <a:rPr lang="en-IN" sz="2400" dirty="0"/>
              <a:t>        {            	                                                          {</a:t>
            </a:r>
          </a:p>
          <a:p>
            <a:r>
              <a:rPr lang="en-IN" sz="2400" dirty="0"/>
              <a:t>               id                                                                              </a:t>
            </a:r>
            <a:r>
              <a:rPr lang="en-IN" sz="2400" dirty="0" err="1"/>
              <a:t>id</a:t>
            </a:r>
            <a:endParaRPr lang="en-IN" sz="2400" dirty="0"/>
          </a:p>
          <a:p>
            <a:r>
              <a:rPr lang="en-IN" sz="2400" dirty="0"/>
              <a:t>               name                                                                         number</a:t>
            </a:r>
          </a:p>
          <a:p>
            <a:r>
              <a:rPr lang="en-IN" sz="2400" b="1" dirty="0">
                <a:solidFill>
                  <a:srgbClr val="CC00CC"/>
                </a:solidFill>
              </a:rPr>
              <a:t>               @</a:t>
            </a:r>
            <a:r>
              <a:rPr lang="en-IN" sz="2400" b="1" dirty="0" err="1">
                <a:solidFill>
                  <a:srgbClr val="CC00CC"/>
                </a:solidFill>
              </a:rPr>
              <a:t>OneToOne</a:t>
            </a:r>
            <a:r>
              <a:rPr lang="en-IN" sz="2400" b="1" dirty="0">
                <a:solidFill>
                  <a:srgbClr val="CC00CC"/>
                </a:solidFill>
              </a:rPr>
              <a:t>                </a:t>
            </a:r>
            <a:r>
              <a:rPr lang="en-IN" sz="2400" dirty="0"/>
              <a:t>	                                    dob</a:t>
            </a:r>
          </a:p>
          <a:p>
            <a:r>
              <a:rPr lang="en-IN" sz="2400" dirty="0"/>
              <a:t>                private </a:t>
            </a:r>
            <a:r>
              <a:rPr lang="en-IN" sz="2400" dirty="0" err="1"/>
              <a:t>PanCard</a:t>
            </a:r>
            <a:r>
              <a:rPr lang="en-IN" sz="2400" dirty="0"/>
              <a:t> card;                                               </a:t>
            </a:r>
            <a:r>
              <a:rPr lang="en-IN" sz="2400" dirty="0" err="1"/>
              <a:t>pincode</a:t>
            </a:r>
            <a:endParaRPr lang="en-IN" sz="2400" dirty="0"/>
          </a:p>
          <a:p>
            <a:r>
              <a:rPr lang="en-IN" sz="2400" dirty="0"/>
              <a:t>        }	                                                                        }</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11841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82388"/>
            <a:ext cx="11013743" cy="5909310"/>
          </a:xfrm>
          <a:prstGeom prst="rect">
            <a:avLst/>
          </a:prstGeom>
        </p:spPr>
        <p:txBody>
          <a:bodyPr wrap="square">
            <a:spAutoFit/>
          </a:bodyPr>
          <a:lstStyle/>
          <a:p>
            <a:r>
              <a:rPr lang="en-US" sz="2400" b="1" dirty="0">
                <a:solidFill>
                  <a:srgbClr val="7030A0"/>
                </a:solidFill>
              </a:rPr>
              <a:t>*Simply If we use the below</a:t>
            </a:r>
          </a:p>
          <a:p>
            <a:r>
              <a:rPr lang="en-IN" sz="2400" b="1" dirty="0">
                <a:solidFill>
                  <a:srgbClr val="FF0000"/>
                </a:solidFill>
              </a:rPr>
              <a:t>private </a:t>
            </a:r>
            <a:r>
              <a:rPr lang="en-IN" sz="2400" b="1" dirty="0" err="1">
                <a:solidFill>
                  <a:srgbClr val="FF0000"/>
                </a:solidFill>
              </a:rPr>
              <a:t>PanCard</a:t>
            </a:r>
            <a:r>
              <a:rPr lang="en-IN" sz="2400" b="1" dirty="0">
                <a:solidFill>
                  <a:srgbClr val="FF0000"/>
                </a:solidFill>
              </a:rPr>
              <a:t> card;</a:t>
            </a:r>
            <a:r>
              <a:rPr lang="en-IN" sz="2400" b="1" dirty="0"/>
              <a:t>(</a:t>
            </a:r>
            <a:r>
              <a:rPr lang="en-IN" sz="2400" dirty="0"/>
              <a:t>It is the card field in Person class which is of </a:t>
            </a:r>
            <a:r>
              <a:rPr lang="en-IN" sz="2400" dirty="0" err="1"/>
              <a:t>PanCard</a:t>
            </a:r>
            <a:r>
              <a:rPr lang="en-IN" sz="2400" dirty="0"/>
              <a:t> Type)</a:t>
            </a:r>
          </a:p>
          <a:p>
            <a:r>
              <a:rPr lang="en-US" sz="2400" dirty="0"/>
              <a:t>Without using </a:t>
            </a:r>
            <a:r>
              <a:rPr lang="en-US" sz="2400" b="1" dirty="0">
                <a:solidFill>
                  <a:srgbClr val="CC00CC"/>
                </a:solidFill>
              </a:rPr>
              <a:t>@</a:t>
            </a:r>
            <a:r>
              <a:rPr lang="en-US" sz="2400" b="1" dirty="0" err="1">
                <a:solidFill>
                  <a:srgbClr val="CC00CC"/>
                </a:solidFill>
              </a:rPr>
              <a:t>OneToOne</a:t>
            </a:r>
            <a:r>
              <a:rPr lang="en-US" sz="2400" b="1" dirty="0">
                <a:solidFill>
                  <a:srgbClr val="CC00CC"/>
                </a:solidFill>
              </a:rPr>
              <a:t> </a:t>
            </a:r>
            <a:r>
              <a:rPr lang="en-US" sz="2400" dirty="0"/>
              <a:t>annotation in Person class, then we will get </a:t>
            </a:r>
            <a:r>
              <a:rPr lang="en-US" sz="2400" b="1" dirty="0" err="1">
                <a:solidFill>
                  <a:srgbClr val="3333FF"/>
                </a:solidFill>
              </a:rPr>
              <a:t>PersistenceExcception</a:t>
            </a:r>
            <a:r>
              <a:rPr lang="en-US" sz="2400" b="1" dirty="0">
                <a:solidFill>
                  <a:srgbClr val="3333FF"/>
                </a:solidFill>
              </a:rPr>
              <a:t> </a:t>
            </a:r>
            <a:r>
              <a:rPr lang="en-US" sz="2400" dirty="0"/>
              <a:t>with the root cause </a:t>
            </a:r>
            <a:r>
              <a:rPr lang="en-US" sz="2400" b="1" dirty="0" err="1">
                <a:solidFill>
                  <a:srgbClr val="3333FF"/>
                </a:solidFill>
              </a:rPr>
              <a:t>MappingException</a:t>
            </a:r>
            <a:endParaRPr lang="en-US" sz="2400" b="1" dirty="0">
              <a:solidFill>
                <a:srgbClr val="3333FF"/>
              </a:solidFill>
            </a:endParaRPr>
          </a:p>
          <a:p>
            <a:endParaRPr lang="en-US" sz="2400" b="1" dirty="0">
              <a:solidFill>
                <a:srgbClr val="3333FF"/>
              </a:solidFill>
            </a:endParaRPr>
          </a:p>
          <a:p>
            <a:r>
              <a:rPr lang="en-US" sz="2400" b="1" dirty="0">
                <a:solidFill>
                  <a:srgbClr val="FF0000"/>
                </a:solidFill>
              </a:rPr>
              <a:t>Now If we use </a:t>
            </a:r>
            <a:r>
              <a:rPr lang="en-US" sz="2400" b="1" dirty="0">
                <a:solidFill>
                  <a:srgbClr val="00B0F0"/>
                </a:solidFill>
              </a:rPr>
              <a:t>@</a:t>
            </a:r>
            <a:r>
              <a:rPr lang="en-US" sz="2400" b="1" dirty="0" err="1">
                <a:solidFill>
                  <a:srgbClr val="00B0F0"/>
                </a:solidFill>
              </a:rPr>
              <a:t>OneToOne</a:t>
            </a:r>
            <a:r>
              <a:rPr lang="en-US" sz="2400" b="1" dirty="0">
                <a:solidFill>
                  <a:srgbClr val="00B0F0"/>
                </a:solidFill>
              </a:rPr>
              <a:t> </a:t>
            </a:r>
            <a:r>
              <a:rPr lang="en-US" sz="2400" b="1" dirty="0">
                <a:solidFill>
                  <a:srgbClr val="FF0000"/>
                </a:solidFill>
              </a:rPr>
              <a:t>in Person class Just above the </a:t>
            </a:r>
            <a:r>
              <a:rPr lang="en-US" sz="2400" b="1" dirty="0">
                <a:solidFill>
                  <a:srgbClr val="00B0F0"/>
                </a:solidFill>
              </a:rPr>
              <a:t>private </a:t>
            </a:r>
            <a:r>
              <a:rPr lang="en-US" sz="2400" b="1" dirty="0" err="1">
                <a:solidFill>
                  <a:srgbClr val="00B0F0"/>
                </a:solidFill>
              </a:rPr>
              <a:t>PanCard</a:t>
            </a:r>
            <a:r>
              <a:rPr lang="en-US" sz="2400" b="1" dirty="0">
                <a:solidFill>
                  <a:srgbClr val="00B0F0"/>
                </a:solidFill>
              </a:rPr>
              <a:t> card;</a:t>
            </a:r>
          </a:p>
          <a:p>
            <a:r>
              <a:rPr lang="en-US" sz="2400" b="1" dirty="0">
                <a:solidFill>
                  <a:srgbClr val="FF0000"/>
                </a:solidFill>
              </a:rPr>
              <a:t>Like below</a:t>
            </a:r>
          </a:p>
          <a:p>
            <a:r>
              <a:rPr lang="en-US" sz="2400" b="1" dirty="0"/>
              <a:t>@</a:t>
            </a:r>
            <a:r>
              <a:rPr lang="en-US" sz="2400" b="1" dirty="0" err="1"/>
              <a:t>OneToOne</a:t>
            </a:r>
            <a:endParaRPr lang="en-US" sz="2400" b="1" dirty="0"/>
          </a:p>
          <a:p>
            <a:r>
              <a:rPr lang="en-US" sz="2400" b="1" dirty="0"/>
              <a:t>private </a:t>
            </a:r>
            <a:r>
              <a:rPr lang="en-US" sz="2400" b="1" dirty="0" err="1"/>
              <a:t>PanCard</a:t>
            </a:r>
            <a:r>
              <a:rPr lang="en-US" sz="2400" b="1" dirty="0"/>
              <a:t> card;</a:t>
            </a:r>
          </a:p>
          <a:p>
            <a:r>
              <a:rPr lang="en-US" sz="2400" b="1" dirty="0"/>
              <a:t>Here 2 Tables are going to create (1</a:t>
            </a:r>
            <a:r>
              <a:rPr lang="en-US" sz="2400" b="1" baseline="30000" dirty="0"/>
              <a:t>st</a:t>
            </a:r>
            <a:r>
              <a:rPr lang="en-US" sz="2400" b="1" dirty="0"/>
              <a:t> it will create Person Table ,next it will create </a:t>
            </a:r>
            <a:r>
              <a:rPr lang="en-US" sz="2400" b="1" dirty="0" err="1"/>
              <a:t>PanCard</a:t>
            </a:r>
            <a:r>
              <a:rPr lang="en-US" sz="2400" b="1" dirty="0"/>
              <a:t> Table ,finally it is going to alter Person table to add FK---see in console)</a:t>
            </a:r>
          </a:p>
          <a:p>
            <a:endParaRPr lang="en-US" sz="2400" b="1" dirty="0"/>
          </a:p>
          <a:p>
            <a:r>
              <a:rPr lang="en-US" sz="2400" b="1" dirty="0">
                <a:solidFill>
                  <a:srgbClr val="FF0000"/>
                </a:solidFill>
              </a:rPr>
              <a:t>Imp Note:-</a:t>
            </a:r>
            <a:r>
              <a:rPr lang="en-US" sz="2400" b="1" dirty="0">
                <a:solidFill>
                  <a:srgbClr val="3333FF"/>
                </a:solidFill>
              </a:rPr>
              <a:t>In </a:t>
            </a:r>
            <a:r>
              <a:rPr lang="en-US" sz="2400" b="1" dirty="0" err="1">
                <a:solidFill>
                  <a:srgbClr val="3333FF"/>
                </a:solidFill>
              </a:rPr>
              <a:t>OneToOneUni</a:t>
            </a:r>
            <a:r>
              <a:rPr lang="en-US" sz="2400" b="1" dirty="0">
                <a:solidFill>
                  <a:srgbClr val="3333FF"/>
                </a:solidFill>
              </a:rPr>
              <a:t>-Directional Association Mapping 2 tables are going to create But one table will have FK (Foreign Key)</a:t>
            </a:r>
          </a:p>
          <a:p>
            <a:endParaRPr lang="en-IN" sz="2400" b="1" dirty="0">
              <a:solidFill>
                <a:srgbClr val="3333FF"/>
              </a:solidFill>
            </a:endParaRPr>
          </a:p>
          <a:p>
            <a:r>
              <a:rPr lang="en-US" dirty="0"/>
              <a:t> </a:t>
            </a:r>
            <a:endParaRPr lang="en-IN" dirty="0"/>
          </a:p>
        </p:txBody>
      </p:sp>
    </p:spTree>
    <p:extLst>
      <p:ext uri="{BB962C8B-B14F-4D97-AF65-F5344CB8AC3E}">
        <p14:creationId xmlns:p14="http://schemas.microsoft.com/office/powerpoint/2010/main" val="228168034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682388"/>
            <a:ext cx="10768083" cy="6101799"/>
          </a:xfrm>
          <a:prstGeom prst="rect">
            <a:avLst/>
          </a:prstGeom>
        </p:spPr>
        <p:txBody>
          <a:bodyPr wrap="squar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How many tables will be created in one to one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uni</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2 tables will be created in one-to-one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uni</a:t>
            </a:r>
            <a:r>
              <a:rPr lang="en-IN" sz="2400" kern="100" dirty="0">
                <a:latin typeface="Calibri" panose="020F0502020204030204" pitchFamily="34" charset="0"/>
                <a:ea typeface="Calibri" panose="020F0502020204030204" pitchFamily="34" charset="0"/>
                <a:cs typeface="Times New Roman" panose="02020603050405020304" pitchFamily="18" charset="0"/>
              </a:rPr>
              <a:t>-directional Mapping</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How many table will have FK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1 Table(</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in Person Table)</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*FK column(</a:t>
            </a:r>
            <a:r>
              <a:rPr lang="en-US" sz="2400" kern="100" dirty="0" err="1">
                <a:latin typeface="Calibri" panose="020F0502020204030204" pitchFamily="34" charset="0"/>
                <a:ea typeface="Calibri" panose="020F0502020204030204" pitchFamily="34" charset="0"/>
                <a:cs typeface="Times New Roman" panose="02020603050405020304" pitchFamily="18" charset="0"/>
              </a:rPr>
              <a:t>card_id</a:t>
            </a:r>
            <a:r>
              <a:rPr lang="en-US" sz="2400" kern="100" dirty="0">
                <a:latin typeface="Calibri" panose="020F0502020204030204" pitchFamily="34" charset="0"/>
                <a:ea typeface="Calibri" panose="020F0502020204030204" pitchFamily="34" charset="0"/>
                <a:cs typeface="Times New Roman" panose="02020603050405020304" pitchFamily="18" charset="0"/>
              </a:rPr>
              <a:t>) in the Person table  is the combination of card variable of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ie</a:t>
            </a:r>
            <a:r>
              <a:rPr lang="en-US" sz="2400" kern="100" dirty="0">
                <a:latin typeface="Calibri" panose="020F0502020204030204" pitchFamily="34" charset="0"/>
                <a:ea typeface="Calibri" panose="020F0502020204030204" pitchFamily="34" charset="0"/>
                <a:cs typeface="Times New Roman" panose="02020603050405020304" pitchFamily="18" charset="0"/>
              </a:rPr>
              <a:t> card) and PK field of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US" sz="2400" kern="100" dirty="0">
                <a:latin typeface="Calibri" panose="020F0502020204030204" pitchFamily="34" charset="0"/>
                <a:ea typeface="Calibri" panose="020F0502020204030204" pitchFamily="34" charset="0"/>
                <a:cs typeface="Times New Roman" panose="02020603050405020304" pitchFamily="18" charset="0"/>
              </a:rPr>
              <a:t> class(</a:t>
            </a:r>
            <a:r>
              <a:rPr lang="en-US" sz="2400" kern="100" dirty="0" err="1">
                <a:latin typeface="Calibri" panose="020F0502020204030204" pitchFamily="34" charset="0"/>
                <a:ea typeface="Calibri" panose="020F0502020204030204" pitchFamily="34" charset="0"/>
                <a:cs typeface="Times New Roman" panose="02020603050405020304" pitchFamily="18" charset="0"/>
              </a:rPr>
              <a:t>ie</a:t>
            </a:r>
            <a:r>
              <a:rPr lang="en-US" sz="2400" kern="100" dirty="0">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endParaRPr lang="en-IN"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3333FF"/>
                </a:solidFill>
              </a:rPr>
              <a:t> </a:t>
            </a:r>
            <a:r>
              <a:rPr lang="en-IN" sz="2000" b="1" u="sng" dirty="0">
                <a:solidFill>
                  <a:srgbClr val="3333FF"/>
                </a:solidFill>
              </a:rPr>
              <a:t>Don’t Forget</a:t>
            </a:r>
          </a:p>
          <a:p>
            <a:r>
              <a:rPr lang="en-IN" sz="2000" b="1" dirty="0"/>
              <a:t>-</a:t>
            </a:r>
            <a:r>
              <a:rPr lang="en-IN" sz="2000" dirty="0"/>
              <a:t>In persistence.xml</a:t>
            </a:r>
          </a:p>
          <a:p>
            <a:r>
              <a:rPr lang="en-IN" sz="2000" dirty="0"/>
              <a:t>            Change the </a:t>
            </a:r>
            <a:r>
              <a:rPr lang="en-IN" sz="2000" dirty="0" err="1"/>
              <a:t>db</a:t>
            </a:r>
            <a:r>
              <a:rPr lang="en-IN" sz="2000" dirty="0"/>
              <a:t> name to </a:t>
            </a:r>
            <a:r>
              <a:rPr lang="en-IN" sz="2000" dirty="0" err="1"/>
              <a:t>onetooneuni</a:t>
            </a:r>
            <a:endParaRPr lang="en-IN" sz="2000" dirty="0"/>
          </a:p>
          <a:p>
            <a:endParaRPr lang="en-US" sz="2000" dirty="0"/>
          </a:p>
          <a:p>
            <a:r>
              <a:rPr lang="en-IN" sz="20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r>
              <a:rPr lang="en-IN" sz="2000" kern="100" dirty="0">
                <a:latin typeface="Calibri" panose="020F0502020204030204" pitchFamily="34" charset="0"/>
                <a:ea typeface="Calibri" panose="020F0502020204030204" pitchFamily="34" charset="0"/>
                <a:cs typeface="Times New Roman" panose="02020603050405020304" pitchFamily="18" charset="0"/>
              </a:rPr>
              <a:t>Date and Time API (</a:t>
            </a:r>
            <a:r>
              <a:rPr lang="en-IN" sz="2000" kern="100" dirty="0" err="1">
                <a:latin typeface="Calibri" panose="020F0502020204030204" pitchFamily="34" charset="0"/>
                <a:ea typeface="Calibri" panose="020F0502020204030204" pitchFamily="34" charset="0"/>
                <a:cs typeface="Times New Roman" panose="02020603050405020304" pitchFamily="18" charset="0"/>
              </a:rPr>
              <a:t>java.time.LocalDate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r>
              <a:rPr lang="en-IN" sz="2000" dirty="0"/>
              <a:t> </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71043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68739"/>
            <a:ext cx="10713492" cy="4896405"/>
          </a:xfrm>
          <a:prstGeom prst="rect">
            <a:avLst/>
          </a:prstGeom>
        </p:spPr>
        <p:txBody>
          <a:bodyPr wrap="square">
            <a:spAutoFit/>
          </a:bodyPr>
          <a:lstStyle/>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To check Configuration(Whether the table are created or not)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Create 2 classes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persistence.xml</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Don’t write any relationship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dirty="0"/>
              <a:t>Check the Configuration                                   </a:t>
            </a:r>
            <a:r>
              <a:rPr lang="en-IN" b="1" dirty="0">
                <a:latin typeface="Calibri" panose="020F0502020204030204" pitchFamily="34" charset="0"/>
                <a:cs typeface="Calibri" panose="020F0502020204030204" pitchFamily="34" charset="0"/>
              </a:rPr>
              <a:t>//Check ,is there any column  in the Person table referring to</a:t>
            </a:r>
            <a:endParaRPr lang="en-IN" b="1"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Write </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TestCfg</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class</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dirty="0" err="1">
                <a:latin typeface="Calibri" panose="020F0502020204030204" pitchFamily="34" charset="0"/>
                <a:cs typeface="Calibri" panose="020F0502020204030204" pitchFamily="34" charset="0"/>
              </a:rPr>
              <a:t>PanCard</a:t>
            </a:r>
            <a:r>
              <a:rPr lang="en-IN" sz="2000" b="1" dirty="0">
                <a:latin typeface="Calibri" panose="020F0502020204030204" pitchFamily="34" charset="0"/>
                <a:cs typeface="Calibri" panose="020F0502020204030204" pitchFamily="34" charset="0"/>
              </a:rPr>
              <a:t>  table-</a:t>
            </a:r>
            <a:r>
              <a:rPr lang="en-IN" sz="2000" b="1" dirty="0">
                <a:latin typeface="Calibri" panose="020F0502020204030204" pitchFamily="34" charset="0"/>
                <a:cs typeface="Calibri" panose="020F0502020204030204" pitchFamily="34" charset="0"/>
                <a:sym typeface="Wingdings" panose="05000000000000000000" pitchFamily="2" charset="2"/>
              </a:rPr>
              <a:t>No</a:t>
            </a:r>
            <a:endParaRPr lang="en-IN" sz="2000" b="1"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                                                             </a:t>
            </a:r>
            <a:r>
              <a:rPr lang="en-IN" sz="2000" b="1" kern="100" dirty="0">
                <a:latin typeface="Calibri" panose="020F0502020204030204" pitchFamily="34" charset="0"/>
                <a:ea typeface="Calibri" panose="020F0502020204030204" pitchFamily="34" charset="0"/>
                <a:cs typeface="Times New Roman" panose="02020603050405020304" pitchFamily="18" charset="0"/>
              </a:rPr>
              <a:t>//Similarly ,check is there any column in the </a:t>
            </a:r>
            <a:r>
              <a:rPr lang="en-IN" sz="2000" b="1"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000" b="1" kern="100" dirty="0">
                <a:latin typeface="Calibri" panose="020F0502020204030204" pitchFamily="34" charset="0"/>
                <a:ea typeface="Calibri" panose="020F0502020204030204" pitchFamily="34" charset="0"/>
                <a:cs typeface="Times New Roman" panose="02020603050405020304" pitchFamily="18" charset="0"/>
              </a:rPr>
              <a:t> Table </a:t>
            </a:r>
          </a:p>
          <a:p>
            <a:r>
              <a:rPr lang="en-IN" sz="2000" dirty="0"/>
              <a:t>              EMF                                                        </a:t>
            </a:r>
            <a:r>
              <a:rPr lang="en-IN" sz="2000" b="1" dirty="0">
                <a:latin typeface="Calibri" panose="020F0502020204030204" pitchFamily="34" charset="0"/>
                <a:cs typeface="Calibri" panose="020F0502020204030204" pitchFamily="34" charset="0"/>
              </a:rPr>
              <a:t>referring to Person Table-</a:t>
            </a:r>
            <a:r>
              <a:rPr lang="en-IN" sz="2000" b="1" dirty="0">
                <a:latin typeface="Calibri" panose="020F0502020204030204" pitchFamily="34" charset="0"/>
                <a:cs typeface="Calibri" panose="020F0502020204030204" pitchFamily="34" charset="0"/>
                <a:sym typeface="Wingdings" panose="05000000000000000000" pitchFamily="2" charset="2"/>
              </a:rPr>
              <a:t>No</a:t>
            </a:r>
            <a:endParaRPr lang="en-IN" sz="2000" b="1" dirty="0">
              <a:latin typeface="Calibri" panose="020F0502020204030204" pitchFamily="34" charset="0"/>
              <a:cs typeface="Calibri" panose="020F0502020204030204" pitchFamily="34" charset="0"/>
            </a:endParaRPr>
          </a:p>
          <a:p>
            <a:r>
              <a:rPr lang="en-IN" sz="2000" dirty="0"/>
              <a:t>              S.O.P(</a:t>
            </a:r>
            <a:r>
              <a:rPr lang="en-IN" sz="2000" dirty="0" err="1"/>
              <a:t>fac</a:t>
            </a:r>
            <a:r>
              <a:rPr lang="en-IN" sz="2000" dirty="0"/>
              <a:t>);                                   </a:t>
            </a:r>
            <a:r>
              <a:rPr lang="en-IN" sz="2000" b="1" dirty="0">
                <a:solidFill>
                  <a:srgbClr val="C00000"/>
                </a:solidFill>
              </a:rPr>
              <a:t>//That means the both the  tables are not in relationship</a:t>
            </a:r>
          </a:p>
          <a:p>
            <a:r>
              <a:rPr lang="en-IN" sz="2000" dirty="0"/>
              <a:t>         </a:t>
            </a:r>
            <a:r>
              <a:rPr lang="en-IN" sz="2000" b="1" dirty="0">
                <a:solidFill>
                  <a:srgbClr val="3333FF"/>
                </a:solidFill>
              </a:rPr>
              <a:t>}</a:t>
            </a:r>
          </a:p>
          <a:p>
            <a:r>
              <a:rPr lang="en-IN" sz="2000" dirty="0"/>
              <a:t>*</a:t>
            </a:r>
            <a:r>
              <a:rPr lang="en-IN" sz="2000" dirty="0" err="1"/>
              <a:t>Ie</a:t>
            </a:r>
            <a:r>
              <a:rPr lang="en-IN" sz="2000" dirty="0"/>
              <a:t> create Person class and </a:t>
            </a:r>
            <a:r>
              <a:rPr lang="en-IN" sz="2000" dirty="0" err="1"/>
              <a:t>PanCard</a:t>
            </a:r>
            <a:r>
              <a:rPr lang="en-IN" sz="2000" dirty="0"/>
              <a:t> class with no relationship .</a:t>
            </a:r>
          </a:p>
          <a:p>
            <a:r>
              <a:rPr lang="en-IN" sz="2000" dirty="0"/>
              <a:t> *Later you add this (</a:t>
            </a:r>
            <a:r>
              <a:rPr lang="en-IN" sz="2000" dirty="0" err="1"/>
              <a:t>ie</a:t>
            </a:r>
            <a:r>
              <a:rPr lang="en-IN" sz="2000" dirty="0"/>
              <a:t> private </a:t>
            </a:r>
            <a:r>
              <a:rPr lang="en-IN" sz="2000" dirty="0" err="1"/>
              <a:t>PanCard</a:t>
            </a:r>
            <a:r>
              <a:rPr lang="en-IN" sz="2000" dirty="0"/>
              <a:t> card in Person Class) and see </a:t>
            </a:r>
            <a:r>
              <a:rPr lang="en-IN" sz="2000" dirty="0" err="1"/>
              <a:t>card_id</a:t>
            </a:r>
            <a:r>
              <a:rPr lang="en-IN" sz="2000" dirty="0"/>
              <a:t>(FK column in the Person table)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219121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68740"/>
            <a:ext cx="10918209" cy="622535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If you want to build the relationship between two tables first we need to have relationship in classes.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manager.persist</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(p);</a:t>
            </a:r>
            <a:r>
              <a:rPr lang="en-IN" sz="2400" kern="100" dirty="0">
                <a:latin typeface="Calibri" panose="020F0502020204030204" pitchFamily="34" charset="0"/>
                <a:ea typeface="Calibri" panose="020F0502020204030204" pitchFamily="34" charset="0"/>
                <a:cs typeface="Times New Roman" panose="02020603050405020304" pitchFamily="18" charset="0"/>
              </a:rPr>
              <a:t>//only if you save person object it throws </a:t>
            </a:r>
            <a:r>
              <a:rPr lang="en-IN" sz="2400" b="1" kern="100"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RollBackException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 with the root cause </a:t>
            </a:r>
            <a:r>
              <a:rPr lang="en-IN" sz="2400" b="1" kern="100"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TransientPropertyValueException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 Reason is - </a:t>
            </a:r>
            <a:r>
              <a:rPr lang="en-US" sz="2400" dirty="0"/>
              <a:t>save the transient instance </a:t>
            </a:r>
            <a:r>
              <a:rPr lang="en-US" sz="2400" dirty="0" err="1"/>
              <a:t>ie</a:t>
            </a:r>
            <a:r>
              <a:rPr lang="en-US" sz="2400" dirty="0"/>
              <a:t> </a:t>
            </a:r>
            <a:r>
              <a:rPr lang="en-US" sz="2400" dirty="0" err="1"/>
              <a:t>Pancard</a:t>
            </a:r>
            <a:r>
              <a:rPr lang="en-US" sz="2400" dirty="0"/>
              <a:t> before flushing)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So ,You need to persist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latin typeface="Calibri" panose="020F0502020204030204" pitchFamily="34" charset="0"/>
                <a:ea typeface="Calibri" panose="020F0502020204030204" pitchFamily="34" charset="0"/>
                <a:cs typeface="Times New Roman" panose="02020603050405020304" pitchFamily="18" charset="0"/>
              </a:rPr>
              <a:t> also like below </a:t>
            </a:r>
          </a:p>
          <a:p>
            <a:pPr>
              <a:lnSpc>
                <a:spcPct val="107000"/>
              </a:lnSpc>
              <a:spcAft>
                <a:spcPts val="800"/>
              </a:spcAft>
              <a:tabLst>
                <a:tab pos="3954145" algn="l"/>
              </a:tabLst>
            </a:pPr>
            <a:r>
              <a:rPr lang="en-IN" sz="2400" b="1" dirty="0" err="1">
                <a:solidFill>
                  <a:srgbClr val="3333FF"/>
                </a:solidFill>
                <a:latin typeface="Calibri" panose="020F0502020204030204" pitchFamily="34" charset="0"/>
                <a:cs typeface="Calibri" panose="020F0502020204030204" pitchFamily="34" charset="0"/>
              </a:rPr>
              <a:t>manager.persist</a:t>
            </a:r>
            <a:r>
              <a:rPr lang="en-IN" sz="2400" b="1" dirty="0">
                <a:solidFill>
                  <a:srgbClr val="3333FF"/>
                </a:solidFill>
                <a:latin typeface="Calibri" panose="020F0502020204030204" pitchFamily="34" charset="0"/>
                <a:cs typeface="Calibri" panose="020F0502020204030204" pitchFamily="34" charset="0"/>
              </a:rPr>
              <a:t>(card);</a:t>
            </a:r>
            <a:r>
              <a:rPr lang="en-IN" sz="2400" dirty="0">
                <a:latin typeface="Calibri" panose="020F0502020204030204" pitchFamily="34" charset="0"/>
                <a:cs typeface="Calibri" panose="020F0502020204030204" pitchFamily="34" charset="0"/>
              </a:rPr>
              <a:t>//</a:t>
            </a:r>
            <a:r>
              <a:rPr lang="en-IN" sz="2400" dirty="0"/>
              <a:t>It is mandatory</a:t>
            </a:r>
            <a:endParaRPr lang="en-IN" sz="2400" b="1" dirty="0">
              <a:solidFill>
                <a:srgbClr val="FF0000"/>
              </a:solidFill>
            </a:endParaRPr>
          </a:p>
          <a:p>
            <a:pPr algn="ctr"/>
            <a:r>
              <a:rPr lang="en-IN" sz="2800" b="1" dirty="0">
                <a:solidFill>
                  <a:srgbClr val="7030A0"/>
                </a:solidFill>
              </a:rPr>
              <a:t>@</a:t>
            </a:r>
            <a:r>
              <a:rPr lang="en-IN" sz="2800" b="1" dirty="0" err="1">
                <a:solidFill>
                  <a:srgbClr val="7030A0"/>
                </a:solidFill>
              </a:rPr>
              <a:t>OneToOne</a:t>
            </a:r>
            <a:r>
              <a:rPr lang="en-IN" sz="2800" b="1" dirty="0">
                <a:solidFill>
                  <a:srgbClr val="7030A0"/>
                </a:solidFill>
              </a:rPr>
              <a:t> </a:t>
            </a:r>
          </a:p>
          <a:p>
            <a:r>
              <a:rPr lang="en-IN" sz="2400" dirty="0"/>
              <a:t>-It is an annotation belongs to JPA and present in </a:t>
            </a:r>
            <a:r>
              <a:rPr lang="en-IN" sz="2400" dirty="0" err="1"/>
              <a:t>javax.persistence</a:t>
            </a:r>
            <a:r>
              <a:rPr lang="en-IN" sz="2400" dirty="0"/>
              <a:t> package</a:t>
            </a:r>
          </a:p>
          <a:p>
            <a:r>
              <a:rPr lang="en-IN" sz="2400" dirty="0"/>
              <a:t>-This annotation is used to </a:t>
            </a:r>
            <a:r>
              <a:rPr lang="en-IN" sz="2400" b="1" dirty="0">
                <a:solidFill>
                  <a:srgbClr val="FF0000"/>
                </a:solidFill>
              </a:rPr>
              <a:t>map one instance </a:t>
            </a:r>
            <a:r>
              <a:rPr lang="en-IN" sz="2400" dirty="0"/>
              <a:t>of an entity class with </a:t>
            </a:r>
            <a:r>
              <a:rPr lang="en-IN" sz="2400" b="1" dirty="0">
                <a:solidFill>
                  <a:srgbClr val="FF0000"/>
                </a:solidFill>
              </a:rPr>
              <a:t>one instance of </a:t>
            </a:r>
            <a:r>
              <a:rPr lang="en-IN" sz="2400" dirty="0"/>
              <a:t>another entity class.</a:t>
            </a:r>
          </a:p>
          <a:p>
            <a:r>
              <a:rPr lang="en-US" sz="2400" dirty="0"/>
              <a:t>(Or)This annotation is used to map </a:t>
            </a:r>
            <a:r>
              <a:rPr lang="en-US" sz="2400" dirty="0" err="1"/>
              <a:t>onetoone</a:t>
            </a:r>
            <a:r>
              <a:rPr lang="en-US" sz="2400" dirty="0"/>
              <a:t> association in the database.</a:t>
            </a:r>
            <a:endParaRPr lang="en-IN" sz="2400" dirty="0"/>
          </a:p>
          <a:p>
            <a:r>
              <a:rPr lang="en-IN" sz="2400" dirty="0"/>
              <a:t>-We will get exception , if we use this annotation on collection</a:t>
            </a:r>
          </a:p>
          <a:p>
            <a:pPr>
              <a:lnSpc>
                <a:spcPct val="107000"/>
              </a:lnSpc>
              <a:spcAft>
                <a:spcPts val="800"/>
              </a:spcAft>
              <a:tabLst>
                <a:tab pos="3954145" algn="l"/>
              </a:tabLst>
            </a:pPr>
            <a:endParaRPr lang="en-IN" sz="2400" dirty="0"/>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052417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55093"/>
            <a:ext cx="10986448" cy="594694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oneToOne</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uni</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-Project 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OneToOneUni</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-Person.java(Parent Entity)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latin typeface="Calibri" panose="020F0502020204030204" pitchFamily="34" charset="0"/>
                <a:ea typeface="Calibri" panose="020F0502020204030204" pitchFamily="34" charset="0"/>
                <a:cs typeface="Times New Roman" panose="02020603050405020304" pitchFamily="18" charset="0"/>
              </a:rPr>
              <a:t> card;</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-PanCard.java(Child Entity)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err="1">
                <a:latin typeface="Calibri" panose="020F0502020204030204" pitchFamily="34" charset="0"/>
                <a:ea typeface="Calibri" panose="020F0502020204030204" pitchFamily="34" charset="0"/>
                <a:cs typeface="Times New Roman" panose="02020603050405020304" pitchFamily="18" charset="0"/>
              </a:rPr>
              <a:t>src</a:t>
            </a:r>
            <a:r>
              <a:rPr lang="en-IN" sz="2400" kern="100" dirty="0">
                <a:latin typeface="Calibri" panose="020F0502020204030204" pitchFamily="34" charset="0"/>
                <a:ea typeface="Calibri" panose="020F0502020204030204" pitchFamily="34" charset="0"/>
                <a:cs typeface="Times New Roman" panose="02020603050405020304" pitchFamily="18" charset="0"/>
              </a:rPr>
              <a:t>/main/resource –META-INF folder---persistence.xml</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Write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TestCfg</a:t>
            </a:r>
            <a:r>
              <a:rPr lang="en-IN" sz="2400" kern="100" dirty="0">
                <a:latin typeface="Calibri" panose="020F0502020204030204" pitchFamily="34" charset="0"/>
                <a:ea typeface="Calibri" panose="020F0502020204030204" pitchFamily="34" charset="0"/>
                <a:cs typeface="Times New Roman" panose="02020603050405020304" pitchFamily="18" charset="0"/>
              </a:rPr>
              <a:t> class--</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Now </a:t>
            </a:r>
            <a:r>
              <a:rPr lang="en-IN" sz="2400" kern="100" dirty="0">
                <a:latin typeface="Calibri" panose="020F0502020204030204" pitchFamily="34" charset="0"/>
                <a:ea typeface="Calibri" panose="020F0502020204030204" pitchFamily="34" charset="0"/>
                <a:cs typeface="Times New Roman" panose="02020603050405020304" pitchFamily="18" charset="0"/>
              </a:rPr>
              <a:t>  2 tables will be created</a:t>
            </a:r>
          </a:p>
          <a:p>
            <a:r>
              <a:rPr lang="en-IN" sz="2400" dirty="0"/>
              <a:t>@</a:t>
            </a:r>
            <a:r>
              <a:rPr lang="en-IN" sz="2400" dirty="0" err="1"/>
              <a:t>GeneratedValue</a:t>
            </a:r>
            <a:r>
              <a:rPr lang="en-IN" sz="2400" dirty="0"/>
              <a:t>(strategy=</a:t>
            </a:r>
            <a:r>
              <a:rPr lang="en-IN" sz="2400" dirty="0" err="1"/>
              <a:t>GenerationType.IDENTITY</a:t>
            </a:r>
            <a:r>
              <a:rPr lang="en-IN" sz="2400" dirty="0"/>
              <a:t>)</a:t>
            </a:r>
          </a:p>
          <a:p>
            <a:r>
              <a:rPr lang="en-IN" sz="2400" dirty="0"/>
              <a:t>Note :-If you don’t use the above in </a:t>
            </a:r>
            <a:r>
              <a:rPr lang="en-IN" sz="2400" dirty="0" err="1"/>
              <a:t>Pancard</a:t>
            </a:r>
            <a:r>
              <a:rPr lang="en-IN" sz="2400" dirty="0"/>
              <a:t> class, one more table is going to generate </a:t>
            </a:r>
            <a:r>
              <a:rPr lang="en-IN" sz="2400" dirty="0" err="1"/>
              <a:t>ie</a:t>
            </a:r>
            <a:r>
              <a:rPr lang="en-IN" sz="2400" dirty="0"/>
              <a:t> </a:t>
            </a:r>
            <a:r>
              <a:rPr lang="en-IN" sz="2400" dirty="0" err="1"/>
              <a:t>hibernate_sequence</a:t>
            </a:r>
            <a:endParaRPr lang="en-IN" sz="2400" dirty="0"/>
          </a:p>
          <a:p>
            <a:r>
              <a:rPr lang="en-IN" sz="2400" dirty="0"/>
              <a:t>                        </a:t>
            </a:r>
            <a:r>
              <a:rPr lang="en-IN" sz="2400" dirty="0" err="1"/>
              <a:t>next_value</a:t>
            </a:r>
            <a:r>
              <a:rPr lang="en-IN" sz="2400" dirty="0"/>
              <a:t>	</a:t>
            </a: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01008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736600"/>
            <a:ext cx="10858500" cy="5099601"/>
          </a:xfrm>
          <a:prstGeom prst="rect">
            <a:avLst/>
          </a:prstGeom>
        </p:spPr>
        <p:txBody>
          <a:bodyPr wrap="square">
            <a:spAutoFit/>
          </a:bodyPr>
          <a:lstStyle/>
          <a:p>
            <a:pPr>
              <a:lnSpc>
                <a:spcPct val="107000"/>
              </a:lnSpc>
              <a:spcAft>
                <a:spcPts val="800"/>
              </a:spcAft>
            </a:pPr>
            <a:r>
              <a:rPr lang="en-IN" sz="2400" kern="100" dirty="0">
                <a:ea typeface="Calibri" panose="020F0502020204030204" pitchFamily="34" charset="0"/>
                <a:cs typeface="Times New Roman" panose="02020603050405020304" pitchFamily="18" charset="0"/>
              </a:rPr>
              <a:t>1&gt;What is Framework and Explain its types.</a:t>
            </a:r>
          </a:p>
          <a:p>
            <a:pPr>
              <a:lnSpc>
                <a:spcPct val="107000"/>
              </a:lnSpc>
              <a:spcAft>
                <a:spcPts val="800"/>
              </a:spcAft>
            </a:pPr>
            <a:r>
              <a:rPr lang="en-IN" sz="2400" kern="100" dirty="0">
                <a:ea typeface="Calibri" panose="020F0502020204030204" pitchFamily="34" charset="0"/>
                <a:cs typeface="Times New Roman" panose="02020603050405020304" pitchFamily="18" charset="0"/>
              </a:rPr>
              <a:t>2&gt;Why we need Hibernate for DB connectivity when we have JDBC.</a:t>
            </a:r>
          </a:p>
          <a:p>
            <a:pPr>
              <a:lnSpc>
                <a:spcPct val="107000"/>
              </a:lnSpc>
              <a:spcAft>
                <a:spcPts val="800"/>
              </a:spcAft>
            </a:pPr>
            <a:r>
              <a:rPr lang="en-IN" sz="2400" kern="100" dirty="0">
                <a:ea typeface="Calibri" panose="020F0502020204030204" pitchFamily="34" charset="0"/>
                <a:cs typeface="Times New Roman" panose="02020603050405020304" pitchFamily="18" charset="0"/>
              </a:rPr>
              <a:t>3&gt;Explain POJO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4&gt;What is ORM?</a:t>
            </a:r>
          </a:p>
          <a:p>
            <a:pPr lvl="7"/>
            <a:r>
              <a:rPr lang="en-US" sz="2400" b="1" kern="100" dirty="0">
                <a:cs typeface="Times New Roman" panose="02020603050405020304" pitchFamily="18" charset="0"/>
              </a:rPr>
              <a:t>          </a:t>
            </a:r>
            <a:r>
              <a:rPr lang="en-IN" sz="2400" b="1" dirty="0">
                <a:solidFill>
                  <a:srgbClr val="7030A0"/>
                </a:solidFill>
              </a:rPr>
              <a:t> </a:t>
            </a:r>
            <a:r>
              <a:rPr lang="en-IN" sz="2800" b="1" dirty="0">
                <a:solidFill>
                  <a:srgbClr val="7030A0"/>
                </a:solidFill>
              </a:rPr>
              <a:t>Hibernate </a:t>
            </a:r>
          </a:p>
          <a:p>
            <a:r>
              <a:rPr lang="en-IN" sz="2400" dirty="0"/>
              <a:t>*Hibernate is an open-Source, non-invasive, light-weight ORM tool which is used to achieve Object relational mapping.</a:t>
            </a:r>
          </a:p>
          <a:p>
            <a:r>
              <a:rPr lang="en-IN" sz="2400" dirty="0"/>
              <a:t>*Hibernate provides a </a:t>
            </a:r>
            <a:r>
              <a:rPr lang="en-IN" sz="2400"/>
              <a:t>platform where </a:t>
            </a:r>
            <a:r>
              <a:rPr lang="en-IN" sz="2400" dirty="0"/>
              <a:t>we can directly deal with objects instead of writing the SQL queries.</a:t>
            </a:r>
          </a:p>
          <a:p>
            <a:r>
              <a:rPr lang="en-IN" sz="2400" dirty="0"/>
              <a:t>*By using Hibernate we can simplify the interaction between the Java application and the database server.</a:t>
            </a:r>
          </a:p>
          <a:p>
            <a:pPr lvl="7"/>
            <a:endParaRPr lang="en-IN" sz="2400" b="1" kern="100" dirty="0">
              <a:solidFill>
                <a:srgbClr val="7030A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378051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709685"/>
            <a:ext cx="11133791" cy="5939383"/>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ea typeface="Calibri" panose="020F0502020204030204" pitchFamily="34" charset="0"/>
                <a:cs typeface="Times New Roman" panose="02020603050405020304" pitchFamily="18" charset="0"/>
              </a:rPr>
              <a:t>-</a:t>
            </a:r>
            <a:r>
              <a:rPr lang="en-IN" sz="2400" kern="100" dirty="0" err="1">
                <a:highlight>
                  <a:srgbClr val="00FF00"/>
                </a:highlight>
                <a:ea typeface="Calibri" panose="020F0502020204030204" pitchFamily="34" charset="0"/>
                <a:cs typeface="Times New Roman" panose="02020603050405020304" pitchFamily="18" charset="0"/>
              </a:rPr>
              <a:t>SavePersonAndPanCard</a:t>
            </a:r>
            <a:endParaRPr lang="en-IN" sz="2400" kern="100" dirty="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ea typeface="Calibri" panose="020F0502020204030204" pitchFamily="34" charset="0"/>
                <a:cs typeface="Times New Roman" panose="02020603050405020304" pitchFamily="18" charset="0"/>
              </a:rPr>
              <a:t>         </a:t>
            </a:r>
            <a:r>
              <a:rPr lang="en-IN" sz="2400" kern="100" dirty="0" err="1">
                <a:ea typeface="Calibri" panose="020F0502020204030204" pitchFamily="34" charset="0"/>
                <a:cs typeface="Times New Roman" panose="02020603050405020304" pitchFamily="18" charset="0"/>
              </a:rPr>
              <a:t>p.setCard</a:t>
            </a:r>
            <a:r>
              <a:rPr lang="en-IN" sz="2400" kern="100" dirty="0">
                <a:ea typeface="Calibri" panose="020F0502020204030204" pitchFamily="34" charset="0"/>
                <a:cs typeface="Times New Roman" panose="02020603050405020304" pitchFamily="18" charset="0"/>
              </a:rPr>
              <a:t>(card);//Assign </a:t>
            </a:r>
            <a:r>
              <a:rPr lang="en-IN" sz="2400" kern="100" dirty="0" err="1">
                <a:ea typeface="Calibri" panose="020F0502020204030204" pitchFamily="34" charset="0"/>
                <a:cs typeface="Times New Roman" panose="02020603050405020304" pitchFamily="18" charset="0"/>
              </a:rPr>
              <a:t>Pancard</a:t>
            </a:r>
            <a:r>
              <a:rPr lang="en-IN" sz="2400" kern="100" dirty="0">
                <a:ea typeface="Calibri" panose="020F0502020204030204" pitchFamily="34" charset="0"/>
                <a:cs typeface="Times New Roman" panose="02020603050405020304" pitchFamily="18" charset="0"/>
              </a:rPr>
              <a:t> to the Person</a:t>
            </a:r>
          </a:p>
          <a:p>
            <a:pPr>
              <a:lnSpc>
                <a:spcPct val="107000"/>
              </a:lnSpc>
              <a:spcAft>
                <a:spcPts val="800"/>
              </a:spcAft>
              <a:tabLst>
                <a:tab pos="3954145" algn="l"/>
              </a:tabLst>
            </a:pPr>
            <a:r>
              <a:rPr lang="en-IN" sz="2400" kern="100" dirty="0">
                <a:ea typeface="Calibri" panose="020F0502020204030204" pitchFamily="34" charset="0"/>
                <a:cs typeface="Times New Roman" panose="02020603050405020304" pitchFamily="18" charset="0"/>
              </a:rPr>
              <a:t>         </a:t>
            </a:r>
            <a:r>
              <a:rPr lang="en-IN" sz="2400" kern="100" dirty="0" err="1">
                <a:ea typeface="Calibri" panose="020F0502020204030204" pitchFamily="34" charset="0"/>
                <a:cs typeface="Times New Roman" panose="02020603050405020304" pitchFamily="18" charset="0"/>
              </a:rPr>
              <a:t>manager.persist</a:t>
            </a:r>
            <a:r>
              <a:rPr lang="en-IN" sz="2400" kern="100" dirty="0">
                <a:ea typeface="Calibri" panose="020F0502020204030204" pitchFamily="34" charset="0"/>
                <a:cs typeface="Times New Roman" panose="02020603050405020304" pitchFamily="18" charset="0"/>
              </a:rPr>
              <a:t>(p);//Persist Person</a:t>
            </a:r>
          </a:p>
          <a:p>
            <a:pPr>
              <a:lnSpc>
                <a:spcPct val="107000"/>
              </a:lnSpc>
              <a:spcAft>
                <a:spcPts val="800"/>
              </a:spcAft>
              <a:tabLst>
                <a:tab pos="3954145" algn="l"/>
              </a:tabLst>
            </a:pPr>
            <a:r>
              <a:rPr lang="en-IN" sz="2400" kern="100" dirty="0">
                <a:ea typeface="Calibri" panose="020F0502020204030204" pitchFamily="34" charset="0"/>
                <a:cs typeface="Times New Roman" panose="02020603050405020304" pitchFamily="18" charset="0"/>
              </a:rPr>
              <a:t>        </a:t>
            </a:r>
            <a:r>
              <a:rPr lang="en-IN" sz="2400" kern="100" dirty="0" err="1">
                <a:highlight>
                  <a:srgbClr val="FFFF00"/>
                </a:highlight>
                <a:ea typeface="Calibri" panose="020F0502020204030204" pitchFamily="34" charset="0"/>
                <a:cs typeface="Times New Roman" panose="02020603050405020304" pitchFamily="18" charset="0"/>
              </a:rPr>
              <a:t>manger.persist</a:t>
            </a:r>
            <a:r>
              <a:rPr lang="en-IN" sz="2400" kern="100" dirty="0">
                <a:highlight>
                  <a:srgbClr val="FFFF00"/>
                </a:highlight>
                <a:ea typeface="Calibri" panose="020F0502020204030204" pitchFamily="34" charset="0"/>
                <a:cs typeface="Times New Roman" panose="02020603050405020304" pitchFamily="18" charset="0"/>
              </a:rPr>
              <a:t>(card);</a:t>
            </a:r>
            <a:r>
              <a:rPr lang="en-IN" sz="2400" kern="100" dirty="0">
                <a:ea typeface="Calibri" panose="020F0502020204030204" pitchFamily="34" charset="0"/>
                <a:cs typeface="Times New Roman" panose="02020603050405020304" pitchFamily="18" charset="0"/>
              </a:rPr>
              <a:t>//Without this if I execute we will get </a:t>
            </a:r>
            <a:r>
              <a:rPr lang="en-IN" sz="2400" kern="100" dirty="0" err="1">
                <a:highlight>
                  <a:srgbClr val="FF00FF"/>
                </a:highlight>
                <a:ea typeface="Calibri" panose="020F0502020204030204" pitchFamily="34" charset="0"/>
                <a:cs typeface="Times New Roman" panose="02020603050405020304" pitchFamily="18" charset="0"/>
              </a:rPr>
              <a:t>TransisentPropertyValueException</a:t>
            </a:r>
            <a:endParaRPr lang="en-IN" sz="2400" kern="100" dirty="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ea typeface="Calibri" panose="020F0502020204030204" pitchFamily="34" charset="0"/>
                <a:cs typeface="Times New Roman" panose="02020603050405020304" pitchFamily="18" charset="0"/>
              </a:rPr>
              <a:t>Because </a:t>
            </a:r>
            <a:r>
              <a:rPr lang="en-IN" sz="2400" b="1" kern="100" dirty="0">
                <a:solidFill>
                  <a:srgbClr val="3333FF"/>
                </a:solidFill>
                <a:ea typeface="Calibri" panose="020F0502020204030204" pitchFamily="34" charset="0"/>
                <a:cs typeface="Times New Roman" panose="02020603050405020304" pitchFamily="18" charset="0"/>
              </a:rPr>
              <a:t>Person is in Persistent state </a:t>
            </a:r>
            <a:r>
              <a:rPr lang="en-IN" sz="2400" kern="100" dirty="0">
                <a:ea typeface="Calibri" panose="020F0502020204030204" pitchFamily="34" charset="0"/>
                <a:cs typeface="Times New Roman" panose="02020603050405020304" pitchFamily="18" charset="0"/>
              </a:rPr>
              <a:t>and </a:t>
            </a:r>
            <a:r>
              <a:rPr lang="en-IN" sz="2400" b="1" kern="100" dirty="0" err="1">
                <a:solidFill>
                  <a:srgbClr val="3333FF"/>
                </a:solidFill>
                <a:ea typeface="Calibri" panose="020F0502020204030204" pitchFamily="34" charset="0"/>
                <a:cs typeface="Times New Roman" panose="02020603050405020304" pitchFamily="18" charset="0"/>
              </a:rPr>
              <a:t>PanCard</a:t>
            </a:r>
            <a:r>
              <a:rPr lang="en-IN" sz="2400" b="1" kern="100" dirty="0">
                <a:solidFill>
                  <a:srgbClr val="3333FF"/>
                </a:solidFill>
                <a:ea typeface="Calibri" panose="020F0502020204030204" pitchFamily="34" charset="0"/>
                <a:cs typeface="Times New Roman" panose="02020603050405020304" pitchFamily="18" charset="0"/>
              </a:rPr>
              <a:t> is in Transient State</a:t>
            </a:r>
            <a:r>
              <a:rPr lang="en-IN" sz="2400" kern="100" dirty="0">
                <a:ea typeface="Calibri" panose="020F0502020204030204" pitchFamily="34" charset="0"/>
                <a:cs typeface="Times New Roman" panose="02020603050405020304" pitchFamily="18" charset="0"/>
              </a:rPr>
              <a:t>. So it is mandatory to save child entity also.</a:t>
            </a:r>
          </a:p>
          <a:p>
            <a:pPr>
              <a:lnSpc>
                <a:spcPct val="107000"/>
              </a:lnSpc>
              <a:spcAft>
                <a:spcPts val="800"/>
              </a:spcAft>
              <a:tabLst>
                <a:tab pos="3954145" algn="l"/>
              </a:tabLst>
            </a:pPr>
            <a:r>
              <a:rPr lang="en-IN" sz="2400" b="1" kern="100" dirty="0">
                <a:solidFill>
                  <a:srgbClr val="3333FF"/>
                </a:solidFill>
                <a:cs typeface="Times New Roman" panose="02020603050405020304" pitchFamily="18" charset="0"/>
              </a:rPr>
              <a:t>                                           </a:t>
            </a:r>
            <a:r>
              <a:rPr lang="en-IN" sz="3600" b="1" dirty="0">
                <a:solidFill>
                  <a:srgbClr val="3333FF"/>
                </a:solidFill>
              </a:rPr>
              <a:t>Assignment</a:t>
            </a:r>
            <a:r>
              <a:rPr lang="en-IN" sz="3600" b="1" dirty="0"/>
              <a:t>(</a:t>
            </a:r>
            <a:r>
              <a:rPr lang="en-IN" sz="3600" dirty="0" err="1"/>
              <a:t>OneToOne-Uni</a:t>
            </a:r>
            <a:r>
              <a:rPr lang="en-IN" sz="3600" b="1" dirty="0"/>
              <a:t>)</a:t>
            </a:r>
          </a:p>
          <a:p>
            <a:r>
              <a:rPr lang="en-IN" sz="2400" kern="100" dirty="0">
                <a:highlight>
                  <a:srgbClr val="FFFF00"/>
                </a:highlight>
                <a:ea typeface="Calibri" panose="020F0502020204030204" pitchFamily="34" charset="0"/>
                <a:cs typeface="Times New Roman" panose="02020603050405020304" pitchFamily="18" charset="0"/>
              </a:rPr>
              <a:t>1&gt;Find Person by id</a:t>
            </a:r>
          </a:p>
          <a:p>
            <a:r>
              <a:rPr lang="en-IN" sz="2400" dirty="0"/>
              <a:t>       Person p=find(Person.class,1)</a:t>
            </a:r>
          </a:p>
          <a:p>
            <a:r>
              <a:rPr lang="en-US" sz="2400" dirty="0"/>
              <a:t>       Use “if” condition to handle </a:t>
            </a:r>
            <a:r>
              <a:rPr lang="en-US" sz="2400" dirty="0" err="1"/>
              <a:t>NullPointerException</a:t>
            </a:r>
            <a:r>
              <a:rPr lang="en-US" sz="2400" dirty="0"/>
              <a:t>.</a:t>
            </a:r>
            <a:endParaRPr lang="en-IN" sz="2400" dirty="0"/>
          </a:p>
          <a:p>
            <a:r>
              <a:rPr lang="en-IN" sz="2400" dirty="0"/>
              <a:t>       </a:t>
            </a:r>
            <a:r>
              <a:rPr lang="en-IN" sz="2400" b="1" dirty="0">
                <a:solidFill>
                  <a:srgbClr val="3333FF"/>
                </a:solidFill>
              </a:rPr>
              <a:t>Note:- </a:t>
            </a:r>
            <a:r>
              <a:rPr lang="en-IN" sz="2400" dirty="0"/>
              <a:t>Override </a:t>
            </a:r>
            <a:r>
              <a:rPr lang="en-IN" sz="2400" dirty="0" err="1"/>
              <a:t>toString</a:t>
            </a:r>
            <a:r>
              <a:rPr lang="en-IN" sz="2400" dirty="0"/>
              <a:t>() in both the classes</a:t>
            </a: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854498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82388"/>
            <a:ext cx="11000095" cy="5909310"/>
          </a:xfrm>
          <a:prstGeom prst="rect">
            <a:avLst/>
          </a:prstGeom>
        </p:spPr>
        <p:txBody>
          <a:bodyPr wrap="square">
            <a:spAutoFit/>
          </a:bodyPr>
          <a:lstStyle/>
          <a:p>
            <a:r>
              <a:rPr lang="en-IN" sz="2400" kern="100" dirty="0">
                <a:highlight>
                  <a:srgbClr val="FFFF00"/>
                </a:highlight>
                <a:ea typeface="Calibri" panose="020F0502020204030204" pitchFamily="34" charset="0"/>
                <a:cs typeface="Times New Roman" panose="02020603050405020304" pitchFamily="18" charset="0"/>
              </a:rPr>
              <a:t>2&gt;Find Person by name</a:t>
            </a:r>
          </a:p>
          <a:p>
            <a:r>
              <a:rPr lang="en-IN" sz="2400" dirty="0"/>
              <a:t>      Use Query interface --</a:t>
            </a:r>
            <a:r>
              <a:rPr lang="en-IN" sz="2400" dirty="0">
                <a:sym typeface="Wingdings" panose="05000000000000000000" pitchFamily="2" charset="2"/>
              </a:rPr>
              <a:t></a:t>
            </a:r>
            <a:r>
              <a:rPr lang="en-IN" sz="2400" dirty="0" err="1"/>
              <a:t>getResultList</a:t>
            </a:r>
            <a:r>
              <a:rPr lang="en-IN" sz="2400" dirty="0"/>
              <a:t>()</a:t>
            </a:r>
          </a:p>
          <a:p>
            <a:r>
              <a:rPr lang="en-IN" sz="2400" kern="100" dirty="0">
                <a:highlight>
                  <a:srgbClr val="FFFF00"/>
                </a:highlight>
                <a:ea typeface="Calibri" panose="020F0502020204030204" pitchFamily="34" charset="0"/>
                <a:cs typeface="Times New Roman" panose="02020603050405020304" pitchFamily="18" charset="0"/>
              </a:rPr>
              <a:t>3&gt;Find Person by phone </a:t>
            </a:r>
          </a:p>
          <a:p>
            <a:r>
              <a:rPr lang="en-IN" sz="2400" kern="100" dirty="0">
                <a:highlight>
                  <a:srgbClr val="FFFF00"/>
                </a:highlight>
                <a:ea typeface="Calibri" panose="020F0502020204030204" pitchFamily="34" charset="0"/>
                <a:cs typeface="Times New Roman" panose="02020603050405020304" pitchFamily="18" charset="0"/>
              </a:rPr>
              <a:t>4&gt;Find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by id</a:t>
            </a:r>
          </a:p>
          <a:p>
            <a:r>
              <a:rPr lang="en-IN" sz="2400" dirty="0"/>
              <a:t>      find(PanCard.class,1)</a:t>
            </a:r>
          </a:p>
          <a:p>
            <a:r>
              <a:rPr lang="en-IN" sz="2400" dirty="0"/>
              <a:t>      S.O.P(p);</a:t>
            </a:r>
          </a:p>
          <a:p>
            <a:r>
              <a:rPr lang="en-IN" sz="2400" kern="100" dirty="0">
                <a:highlight>
                  <a:srgbClr val="FFFF00"/>
                </a:highlight>
                <a:ea typeface="Calibri" panose="020F0502020204030204" pitchFamily="34" charset="0"/>
                <a:cs typeface="Times New Roman" panose="02020603050405020304" pitchFamily="18" charset="0"/>
              </a:rPr>
              <a:t>5&gt;Find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by number</a:t>
            </a:r>
          </a:p>
          <a:p>
            <a:r>
              <a:rPr lang="en-IN" sz="2400" dirty="0"/>
              <a:t>      While giving input to the find( ) if you do any mistake you   will get     </a:t>
            </a:r>
            <a:r>
              <a:rPr lang="en-IN" sz="2400" dirty="0" err="1"/>
              <a:t>InputMisMatchException</a:t>
            </a:r>
            <a:r>
              <a:rPr lang="en-IN" sz="2400" dirty="0"/>
              <a:t> </a:t>
            </a:r>
          </a:p>
          <a:p>
            <a:r>
              <a:rPr lang="en-IN" sz="2400" kern="100" dirty="0">
                <a:highlight>
                  <a:srgbClr val="FFFF00"/>
                </a:highlight>
                <a:ea typeface="Calibri" panose="020F0502020204030204" pitchFamily="34" charset="0"/>
                <a:cs typeface="Times New Roman" panose="02020603050405020304" pitchFamily="18" charset="0"/>
              </a:rPr>
              <a:t>6&gt;Find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by number and Date of Birth</a:t>
            </a:r>
          </a:p>
          <a:p>
            <a:r>
              <a:rPr lang="en-IN" sz="2400" kern="100" dirty="0">
                <a:highlight>
                  <a:srgbClr val="FFFF00"/>
                </a:highlight>
                <a:ea typeface="Calibri" panose="020F0502020204030204" pitchFamily="34" charset="0"/>
                <a:cs typeface="Times New Roman" panose="02020603050405020304" pitchFamily="18" charset="0"/>
              </a:rPr>
              <a:t>7&gt;Find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by Person id </a:t>
            </a:r>
          </a:p>
          <a:p>
            <a:r>
              <a:rPr lang="en-IN" sz="2400" dirty="0"/>
              <a:t>    Hint:- Find Person first later </a:t>
            </a:r>
            <a:r>
              <a:rPr lang="en-IN" sz="2400" dirty="0" err="1"/>
              <a:t>PanCard</a:t>
            </a:r>
            <a:endParaRPr lang="en-IN" sz="2400" dirty="0"/>
          </a:p>
          <a:p>
            <a:r>
              <a:rPr lang="en-IN" sz="2400" dirty="0"/>
              <a:t>              select </a:t>
            </a:r>
            <a:r>
              <a:rPr lang="en-IN" sz="2400" dirty="0" err="1"/>
              <a:t>p.card</a:t>
            </a:r>
            <a:r>
              <a:rPr lang="en-IN" sz="2400" dirty="0"/>
              <a:t> from Person p where p.id=?</a:t>
            </a:r>
          </a:p>
          <a:p>
            <a:r>
              <a:rPr lang="en-IN" sz="2400" kern="100" dirty="0">
                <a:highlight>
                  <a:srgbClr val="FFFF00"/>
                </a:highlight>
                <a:ea typeface="Calibri" panose="020F0502020204030204" pitchFamily="34" charset="0"/>
                <a:cs typeface="Times New Roman" panose="02020603050405020304" pitchFamily="18" charset="0"/>
              </a:rPr>
              <a:t>8&gt;Find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by Person Phone  </a:t>
            </a:r>
          </a:p>
          <a:p>
            <a:r>
              <a:rPr lang="en-IN" sz="2400" kern="100" dirty="0">
                <a:highlight>
                  <a:srgbClr val="FFFF00"/>
                </a:highlight>
                <a:ea typeface="Calibri" panose="020F0502020204030204" pitchFamily="34" charset="0"/>
                <a:cs typeface="Times New Roman" panose="02020603050405020304" pitchFamily="18" charset="0"/>
              </a:rPr>
              <a:t>9&gt;Find Person by </a:t>
            </a:r>
            <a:r>
              <a:rPr lang="en-IN" sz="2400" kern="100" dirty="0" err="1">
                <a:highlight>
                  <a:srgbClr val="FFFF00"/>
                </a:highlight>
                <a:ea typeface="Calibri" panose="020F0502020204030204" pitchFamily="34" charset="0"/>
                <a:cs typeface="Times New Roman" panose="02020603050405020304" pitchFamily="18" charset="0"/>
              </a:rPr>
              <a:t>Pancard</a:t>
            </a:r>
            <a:r>
              <a:rPr lang="en-IN" sz="2400" kern="100" dirty="0">
                <a:highlight>
                  <a:srgbClr val="FFFF00"/>
                </a:highlight>
                <a:ea typeface="Calibri" panose="020F0502020204030204" pitchFamily="34" charset="0"/>
                <a:cs typeface="Times New Roman" panose="02020603050405020304" pitchFamily="18" charset="0"/>
              </a:rPr>
              <a:t> Id    </a:t>
            </a:r>
            <a:r>
              <a:rPr lang="en-IN" sz="2000" dirty="0"/>
              <a:t>//  select p from Person p where p.card.id=?1</a:t>
            </a:r>
          </a:p>
          <a:p>
            <a:endParaRPr lang="en-IN" dirty="0"/>
          </a:p>
        </p:txBody>
      </p:sp>
    </p:spTree>
    <p:extLst>
      <p:ext uri="{BB962C8B-B14F-4D97-AF65-F5344CB8AC3E}">
        <p14:creationId xmlns:p14="http://schemas.microsoft.com/office/powerpoint/2010/main" val="3868278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668740"/>
            <a:ext cx="11109277" cy="6000682"/>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10&gt;Find Person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number</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11&gt;Find Person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number and date of birth</a:t>
            </a:r>
          </a:p>
          <a:p>
            <a:pPr>
              <a:lnSpc>
                <a:spcPct val="107000"/>
              </a:lnSpc>
              <a:spcAft>
                <a:spcPts val="800"/>
              </a:spcAft>
              <a:tabLst>
                <a:tab pos="3954145" algn="l"/>
              </a:tabLst>
            </a:pPr>
            <a:r>
              <a:rPr lang="en-IN" sz="2400" dirty="0"/>
              <a:t>    </a:t>
            </a:r>
            <a:r>
              <a:rPr lang="en-IN" sz="2400" b="1" dirty="0">
                <a:solidFill>
                  <a:srgbClr val="3333FF"/>
                </a:solidFill>
              </a:rPr>
              <a:t>Note:-</a:t>
            </a:r>
          </a:p>
          <a:p>
            <a:pPr>
              <a:lnSpc>
                <a:spcPct val="107000"/>
              </a:lnSpc>
              <a:spcAft>
                <a:spcPts val="800"/>
              </a:spcAft>
              <a:tabLst>
                <a:tab pos="3954145" algn="l"/>
              </a:tabLst>
            </a:pPr>
            <a:r>
              <a:rPr lang="en-IN" sz="2400" dirty="0"/>
              <a:t>           In the </a:t>
            </a:r>
            <a:r>
              <a:rPr lang="en-IN" sz="2400" b="1" dirty="0">
                <a:solidFill>
                  <a:srgbClr val="FF0000"/>
                </a:solidFill>
              </a:rPr>
              <a:t>query if the values are not set using </a:t>
            </a:r>
            <a:r>
              <a:rPr lang="en-IN" sz="2400" b="1" dirty="0" err="1">
                <a:solidFill>
                  <a:srgbClr val="FF0000"/>
                </a:solidFill>
              </a:rPr>
              <a:t>setParameter</a:t>
            </a:r>
            <a:r>
              <a:rPr lang="en-IN" sz="2400" b="1" dirty="0">
                <a:solidFill>
                  <a:srgbClr val="FF0000"/>
                </a:solidFill>
              </a:rPr>
              <a:t>()</a:t>
            </a:r>
          </a:p>
          <a:p>
            <a:pPr>
              <a:lnSpc>
                <a:spcPct val="107000"/>
              </a:lnSpc>
              <a:spcAft>
                <a:spcPts val="800"/>
              </a:spcAft>
              <a:tabLst>
                <a:tab pos="3954145" algn="l"/>
              </a:tabLst>
            </a:pPr>
            <a:r>
              <a:rPr lang="en-IN" sz="2400" dirty="0"/>
              <a:t>          Then you will get </a:t>
            </a:r>
            <a:r>
              <a:rPr lang="en-IN" sz="2400" b="1" dirty="0" err="1">
                <a:solidFill>
                  <a:srgbClr val="FF0000"/>
                </a:solidFill>
              </a:rPr>
              <a:t>QueryException</a:t>
            </a:r>
            <a:r>
              <a:rPr lang="en-IN" sz="2400" dirty="0"/>
              <a:t> With root cause </a:t>
            </a:r>
            <a:r>
              <a:rPr lang="en-IN" sz="2400" b="1" dirty="0">
                <a:solidFill>
                  <a:srgbClr val="FF0000"/>
                </a:solidFill>
              </a:rPr>
              <a:t>Ordinal value not found</a:t>
            </a:r>
          </a:p>
          <a:p>
            <a:pPr>
              <a:lnSpc>
                <a:spcPct val="107000"/>
              </a:lnSpc>
              <a:spcAft>
                <a:spcPts val="800"/>
              </a:spcAft>
              <a:tabLst>
                <a:tab pos="3954145" algn="l"/>
              </a:tabLst>
            </a:pPr>
            <a:endParaRPr lang="en-US" sz="11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ct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Solving the assignments(</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OneToOneUni</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6&gt;</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p>
          <a:p>
            <a:r>
              <a:rPr lang="en-IN" sz="2400" dirty="0"/>
              <a:t>Select c from </a:t>
            </a:r>
            <a:r>
              <a:rPr lang="en-IN" sz="2400" dirty="0" err="1"/>
              <a:t>Pancard</a:t>
            </a:r>
            <a:r>
              <a:rPr lang="en-IN" sz="2400" dirty="0"/>
              <a:t> c where </a:t>
            </a:r>
            <a:r>
              <a:rPr lang="en-IN" sz="2400" dirty="0" err="1"/>
              <a:t>c.number</a:t>
            </a:r>
            <a:r>
              <a:rPr lang="en-IN" sz="2400" dirty="0"/>
              <a:t>=?1 and </a:t>
            </a:r>
            <a:r>
              <a:rPr lang="en-IN" sz="2400" dirty="0" err="1"/>
              <a:t>c.dob</a:t>
            </a:r>
            <a:r>
              <a:rPr lang="en-IN" sz="2400" dirty="0"/>
              <a:t>=?2</a:t>
            </a:r>
          </a:p>
          <a:p>
            <a:r>
              <a:rPr lang="en-IN" sz="2400" dirty="0"/>
              <a:t>Ask the user to enter the dob in (</a:t>
            </a:r>
            <a:r>
              <a:rPr lang="en-IN" sz="2400" dirty="0" err="1"/>
              <a:t>yyyy</a:t>
            </a:r>
            <a:r>
              <a:rPr lang="en-IN" sz="2400" dirty="0"/>
              <a:t>-mm-</a:t>
            </a:r>
            <a:r>
              <a:rPr lang="en-IN" sz="2400" dirty="0" err="1"/>
              <a:t>dd</a:t>
            </a:r>
            <a:r>
              <a:rPr lang="en-IN" sz="2400" dirty="0"/>
              <a:t>) format</a:t>
            </a:r>
          </a:p>
          <a:p>
            <a:r>
              <a:rPr lang="en-IN" sz="2400" dirty="0"/>
              <a:t>Use </a:t>
            </a:r>
            <a:r>
              <a:rPr lang="en-IN" sz="2400" dirty="0" err="1"/>
              <a:t>createQuery</a:t>
            </a:r>
            <a:r>
              <a:rPr lang="en-IN" sz="2400" dirty="0"/>
              <a:t>(pass the above query here)</a:t>
            </a:r>
          </a:p>
          <a:p>
            <a:r>
              <a:rPr lang="en-IN" sz="2400" dirty="0" err="1"/>
              <a:t>q.setParameter</a:t>
            </a:r>
            <a:r>
              <a:rPr lang="en-IN" sz="2400" dirty="0"/>
              <a:t>(1,number);</a:t>
            </a:r>
          </a:p>
          <a:p>
            <a:r>
              <a:rPr lang="en-IN" sz="2400" dirty="0" err="1"/>
              <a:t>q.setParameter</a:t>
            </a:r>
            <a:r>
              <a:rPr lang="en-IN" sz="2400" dirty="0"/>
              <a:t>(2,dob);//</a:t>
            </a:r>
            <a:r>
              <a:rPr lang="en-IN" sz="2400" dirty="0" err="1"/>
              <a:t>LocalDate</a:t>
            </a:r>
            <a:r>
              <a:rPr lang="en-IN" sz="2400" dirty="0"/>
              <a:t> dob=</a:t>
            </a:r>
            <a:r>
              <a:rPr lang="en-IN" sz="2400" dirty="0" err="1"/>
              <a:t>LocalDate.parse</a:t>
            </a:r>
            <a:r>
              <a:rPr lang="en-IN" sz="2400" dirty="0"/>
              <a:t>(</a:t>
            </a:r>
            <a:r>
              <a:rPr lang="en-IN" sz="2400" dirty="0" err="1"/>
              <a:t>sc.next</a:t>
            </a:r>
            <a:r>
              <a:rPr lang="en-IN" sz="2400" dirty="0"/>
              <a:t>());</a:t>
            </a:r>
          </a:p>
          <a:p>
            <a:r>
              <a:rPr lang="en-IN" sz="2400" dirty="0"/>
              <a:t> </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390821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82388"/>
            <a:ext cx="10645254" cy="5190780"/>
          </a:xfrm>
          <a:prstGeom prst="rect">
            <a:avLst/>
          </a:prstGeom>
        </p:spPr>
        <p:txBody>
          <a:bodyPr wrap="square">
            <a:spAutoFit/>
          </a:bodyPr>
          <a:lstStyle/>
          <a:p>
            <a:r>
              <a:rPr lang="en-IN" sz="2400" dirty="0"/>
              <a:t>     Handle </a:t>
            </a:r>
            <a:r>
              <a:rPr lang="en-IN" sz="2400" dirty="0" err="1"/>
              <a:t>NoResultException</a:t>
            </a:r>
            <a:r>
              <a:rPr lang="en-IN" sz="2400" dirty="0"/>
              <a:t> by using try and catch</a:t>
            </a:r>
          </a:p>
          <a:p>
            <a:r>
              <a:rPr lang="en-IN" sz="2400" dirty="0"/>
              <a:t>     O/P:-</a:t>
            </a:r>
            <a:r>
              <a:rPr lang="en-IN" sz="2400" dirty="0" err="1"/>
              <a:t>PanCard</a:t>
            </a:r>
            <a:r>
              <a:rPr lang="en-IN" sz="2400" dirty="0"/>
              <a:t>[id=1,number=ABCD5678,…..]</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7</a:t>
            </a:r>
            <a:r>
              <a:rPr lang="en-IN" sz="2400"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p from Person p where p.id=?1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is used to fetch Person by Person id but for the above requirement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a:t>
            </a:r>
            <a:r>
              <a:rPr lang="en-IN" sz="2400" kern="100" dirty="0">
                <a:latin typeface="Calibri" panose="020F0502020204030204" pitchFamily="34" charset="0"/>
                <a:ea typeface="Calibri" panose="020F0502020204030204" pitchFamily="34" charset="0"/>
                <a:cs typeface="Times New Roman" panose="02020603050405020304" pitchFamily="18" charset="0"/>
              </a:rPr>
              <a:t> from Person p where p.id=?1</a:t>
            </a: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Advantage</a:t>
            </a:r>
            <a:r>
              <a:rPr lang="en-IN" sz="2400" kern="100" dirty="0">
                <a:latin typeface="Calibri" panose="020F0502020204030204" pitchFamily="34" charset="0"/>
                <a:ea typeface="Calibri" panose="020F0502020204030204" pitchFamily="34" charset="0"/>
                <a:cs typeface="Times New Roman" panose="02020603050405020304" pitchFamily="18" charset="0"/>
              </a:rPr>
              <a:t>:- No need to write join query</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8</a:t>
            </a:r>
            <a:r>
              <a:rPr lang="en-IN" sz="2400"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a:t>
            </a:r>
            <a:r>
              <a:rPr lang="en-IN" sz="2400" kern="100" dirty="0">
                <a:latin typeface="Calibri" panose="020F0502020204030204" pitchFamily="34" charset="0"/>
                <a:ea typeface="Calibri" panose="020F0502020204030204" pitchFamily="34" charset="0"/>
                <a:cs typeface="Times New Roman" panose="02020603050405020304" pitchFamily="18" charset="0"/>
              </a:rPr>
              <a:t> from Person p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p.phone</a:t>
            </a:r>
            <a:r>
              <a:rPr lang="en-IN" sz="24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9</a:t>
            </a:r>
            <a:r>
              <a:rPr lang="en-IN" sz="2400"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c from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latin typeface="Calibri" panose="020F0502020204030204" pitchFamily="34" charset="0"/>
                <a:ea typeface="Calibri" panose="020F0502020204030204" pitchFamily="34" charset="0"/>
                <a:cs typeface="Times New Roman" panose="02020603050405020304" pitchFamily="18" charset="0"/>
              </a:rPr>
              <a:t> c where c.id=?1</a:t>
            </a:r>
          </a:p>
        </p:txBody>
      </p:sp>
    </p:spTree>
    <p:extLst>
      <p:ext uri="{BB962C8B-B14F-4D97-AF65-F5344CB8AC3E}">
        <p14:creationId xmlns:p14="http://schemas.microsoft.com/office/powerpoint/2010/main" val="44901173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82388"/>
            <a:ext cx="10822675" cy="5439310"/>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Here the type of c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(Or)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p from Person p where p.card.id=?1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kind of query only applicable for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a:t>
            </a:r>
            <a:r>
              <a:rPr lang="en-IN" sz="2400" kern="100" dirty="0">
                <a:latin typeface="Calibri" panose="020F0502020204030204" pitchFamily="34" charset="0"/>
                <a:ea typeface="Calibri" panose="020F0502020204030204" pitchFamily="34" charset="0"/>
                <a:cs typeface="Times New Roman" panose="02020603050405020304" pitchFamily="18" charset="0"/>
              </a:rPr>
              <a:t> and many to one </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10</a:t>
            </a:r>
            <a:r>
              <a:rPr lang="en-IN" sz="2400"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p from Person p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p.card.number</a:t>
            </a:r>
            <a:r>
              <a:rPr lang="en-IN" sz="24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11</a:t>
            </a:r>
            <a:r>
              <a:rPr lang="en-IN" sz="2400"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Question:-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p from Person p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p.card.number</a:t>
            </a:r>
            <a:r>
              <a:rPr lang="en-IN" sz="2400" kern="100" dirty="0">
                <a:latin typeface="Calibri" panose="020F0502020204030204" pitchFamily="34" charset="0"/>
                <a:ea typeface="Calibri" panose="020F0502020204030204" pitchFamily="34" charset="0"/>
                <a:cs typeface="Times New Roman" panose="02020603050405020304" pitchFamily="18" charset="0"/>
              </a:rPr>
              <a:t>=?1 and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p.card.dob</a:t>
            </a:r>
            <a:r>
              <a:rPr lang="en-IN" sz="24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Question:-</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9,10,11---------------------</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Fetching Person from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Pancard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latin typeface="Calibri" panose="020F0502020204030204" pitchFamily="34" charset="0"/>
                <a:ea typeface="Calibri" panose="020F0502020204030204" pitchFamily="34" charset="0"/>
                <a:cs typeface="Times New Roman" panose="02020603050405020304" pitchFamily="18" charset="0"/>
              </a:rPr>
              <a:t>         7,8---------------------------</a:t>
            </a:r>
            <a:r>
              <a:rPr lang="en-IN" sz="2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dirty="0">
                <a:latin typeface="Calibri" panose="020F0502020204030204" pitchFamily="34" charset="0"/>
                <a:ea typeface="Calibri" panose="020F0502020204030204" pitchFamily="34" charset="0"/>
                <a:cs typeface="Times New Roman" panose="02020603050405020304" pitchFamily="18" charset="0"/>
              </a:rPr>
              <a:t>Fetching </a:t>
            </a:r>
            <a:r>
              <a:rPr lang="en-IN" sz="2400" dirty="0" err="1">
                <a:latin typeface="Calibri" panose="020F0502020204030204" pitchFamily="34" charset="0"/>
                <a:ea typeface="Calibri" panose="020F0502020204030204" pitchFamily="34" charset="0"/>
                <a:cs typeface="Times New Roman" panose="02020603050405020304" pitchFamily="18" charset="0"/>
              </a:rPr>
              <a:t>Pancard</a:t>
            </a:r>
            <a:r>
              <a:rPr lang="en-IN" sz="2400" dirty="0">
                <a:latin typeface="Calibri" panose="020F0502020204030204" pitchFamily="34" charset="0"/>
                <a:ea typeface="Calibri" panose="020F0502020204030204" pitchFamily="34" charset="0"/>
                <a:cs typeface="Times New Roman" panose="02020603050405020304" pitchFamily="18" charset="0"/>
              </a:rPr>
              <a:t> from Person</a:t>
            </a:r>
            <a:endParaRPr lang="en-IN" sz="2400" dirty="0"/>
          </a:p>
        </p:txBody>
      </p:sp>
    </p:spTree>
    <p:extLst>
      <p:ext uri="{BB962C8B-B14F-4D97-AF65-F5344CB8AC3E}">
        <p14:creationId xmlns:p14="http://schemas.microsoft.com/office/powerpoint/2010/main" val="85438284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96035"/>
            <a:ext cx="10877266" cy="530202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Code to fetch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by Person Phone Number</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FindPanCardByPersonPhone</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class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a:t>
            </a:r>
            <a:r>
              <a:rPr lang="en-IN" sz="2400" kern="100" dirty="0">
                <a:latin typeface="Calibri" panose="020F0502020204030204" pitchFamily="34" charset="0"/>
                <a:ea typeface="Calibri" panose="020F0502020204030204" pitchFamily="34" charset="0"/>
                <a:cs typeface="Times New Roman" panose="02020603050405020304" pitchFamily="18" charset="0"/>
              </a:rPr>
              <a:t> from Person p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p.phone</a:t>
            </a:r>
            <a:r>
              <a:rPr lang="en-IN" sz="24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Handle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NoResultException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 by try and catch</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Code to find Person by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Pancard</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Number</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FindPersonByPanCardNumber</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class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p from Person p where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p.card.number</a:t>
            </a:r>
            <a:r>
              <a:rPr lang="en-IN" sz="2400" kern="100" dirty="0">
                <a:latin typeface="Calibri" panose="020F0502020204030204" pitchFamily="34" charset="0"/>
                <a:ea typeface="Calibri" panose="020F0502020204030204" pitchFamily="34" charset="0"/>
                <a:cs typeface="Times New Roman" panose="02020603050405020304" pitchFamily="18" charset="0"/>
              </a:rPr>
              <a:t>=?1</a:t>
            </a:r>
          </a:p>
          <a:p>
            <a:r>
              <a:rPr lang="en-IN" sz="2400" dirty="0"/>
              <a:t>                  Person p=(Person)</a:t>
            </a:r>
            <a:r>
              <a:rPr lang="en-IN" sz="2400" dirty="0" err="1"/>
              <a:t>q.getSingleResult</a:t>
            </a:r>
            <a:r>
              <a:rPr lang="en-IN" sz="2400" dirty="0"/>
              <a:t>();</a:t>
            </a:r>
          </a:p>
          <a:p>
            <a:r>
              <a:rPr lang="en-IN" sz="2400" dirty="0"/>
              <a:t>                  Handle </a:t>
            </a:r>
            <a:r>
              <a:rPr lang="en-IN" sz="2400" dirty="0" err="1"/>
              <a:t>NoResultException</a:t>
            </a:r>
            <a:endParaRPr lang="en-IN" sz="2400" dirty="0"/>
          </a:p>
          <a:p>
            <a:r>
              <a:rPr lang="en-IN" sz="2000" dirty="0"/>
              <a:t> </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9805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09684"/>
            <a:ext cx="10867461" cy="5688096"/>
          </a:xfrm>
          <a:prstGeom prst="rect">
            <a:avLst/>
          </a:prstGeom>
        </p:spPr>
        <p:txBody>
          <a:bodyPr wrap="square">
            <a:spAutoFit/>
          </a:bodyPr>
          <a:lstStyle/>
          <a:p>
            <a:pPr algn="ctr">
              <a:lnSpc>
                <a:spcPct val="107000"/>
              </a:lnSpc>
              <a:spcAft>
                <a:spcPts val="800"/>
              </a:spcAft>
              <a:tabLst>
                <a:tab pos="3954145" algn="l"/>
              </a:tabLst>
            </a:pP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Cascade Attribute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0000"/>
                </a:highlight>
                <a:latin typeface="Calibri" panose="020F0502020204030204" pitchFamily="34" charset="0"/>
                <a:ea typeface="Calibri" panose="020F0502020204030204" pitchFamily="34" charset="0"/>
                <a:cs typeface="Times New Roman" panose="02020603050405020304" pitchFamily="18" charset="0"/>
              </a:rPr>
              <a:t>Why we need to use Cascade?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In one to one mapping  we had called persist() for 2 times.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we have multiple child entities then it is mandatory to use persist() for multiple times which is not a  good  practice (Which will leads to Boiler Plate code) </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-To avoid this we have one attribute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ie</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cascade</a:t>
            </a:r>
          </a:p>
          <a:p>
            <a:pPr>
              <a:lnSpc>
                <a:spcPct val="107000"/>
              </a:lnSpc>
              <a:spcAft>
                <a:spcPts val="800"/>
              </a:spcAft>
              <a:tabLst>
                <a:tab pos="3954145" algn="l"/>
              </a:tabLst>
            </a:pPr>
            <a:r>
              <a:rPr lang="en-US" sz="2400" dirty="0"/>
              <a:t>Cascade means that actions performed on a parent entity can be automatically applied to its child entities.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-Whenever we modify the state of Parent entity then the state of child entity has to be modified then, at that time we use cascade attribute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-Using cascade attribute we can save the storage , Less number of code.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-cascade will save the child entity  along with the parent entity.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185064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55093"/>
            <a:ext cx="11054688" cy="6224589"/>
          </a:xfrm>
          <a:prstGeom prst="rect">
            <a:avLst/>
          </a:prstGeom>
        </p:spPr>
        <p:txBody>
          <a:bodyPr wrap="square">
            <a:spAutoFit/>
          </a:bodyPr>
          <a:lstStyle/>
          <a:p>
            <a:pPr>
              <a:lnSpc>
                <a:spcPct val="107000"/>
              </a:lnSpc>
              <a:spcAft>
                <a:spcPts val="800"/>
              </a:spcAft>
              <a:tabLst>
                <a:tab pos="3954145" algn="l"/>
              </a:tabLst>
            </a:pPr>
            <a:r>
              <a:rPr lang="en-US" sz="2400" kern="100" dirty="0">
                <a:highlight>
                  <a:srgbClr val="FF00FF"/>
                </a:highlight>
                <a:latin typeface="Calibri" panose="020F0502020204030204" pitchFamily="34" charset="0"/>
                <a:ea typeface="Calibri" panose="020F0502020204030204" pitchFamily="34" charset="0"/>
                <a:cs typeface="Calibri" panose="020F0502020204030204" pitchFamily="34" charset="0"/>
              </a:rPr>
              <a:t>Points:-</a:t>
            </a:r>
            <a:endParaRPr lang="en-IN" sz="24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Calibri" panose="020F0502020204030204" pitchFamily="34" charset="0"/>
              </a:rPr>
              <a:t> -It is an attribute used in association mapping using which </a:t>
            </a:r>
            <a:r>
              <a:rPr lang="en-IN" sz="2400" b="1" kern="100" dirty="0">
                <a:solidFill>
                  <a:srgbClr val="3333FF"/>
                </a:solidFill>
                <a:latin typeface="Calibri" panose="020F0502020204030204" pitchFamily="34" charset="0"/>
                <a:ea typeface="Calibri" panose="020F0502020204030204" pitchFamily="34" charset="0"/>
                <a:cs typeface="Calibri" panose="020F0502020204030204" pitchFamily="34" charset="0"/>
              </a:rPr>
              <a:t>we can modify the state of child entity </a:t>
            </a:r>
            <a:r>
              <a:rPr lang="en-IN" sz="2400" kern="100" dirty="0">
                <a:latin typeface="Calibri" panose="020F0502020204030204" pitchFamily="34" charset="0"/>
                <a:ea typeface="Calibri" panose="020F0502020204030204" pitchFamily="34" charset="0"/>
                <a:cs typeface="Calibri" panose="020F0502020204030204" pitchFamily="34" charset="0"/>
              </a:rPr>
              <a:t>whenever the </a:t>
            </a:r>
            <a:r>
              <a:rPr lang="en-IN" sz="2400" b="1" kern="100" dirty="0">
                <a:solidFill>
                  <a:srgbClr val="3333FF"/>
                </a:solidFill>
                <a:latin typeface="Calibri" panose="020F0502020204030204" pitchFamily="34" charset="0"/>
                <a:ea typeface="Calibri" panose="020F0502020204030204" pitchFamily="34" charset="0"/>
                <a:cs typeface="Calibri" panose="020F0502020204030204" pitchFamily="34" charset="0"/>
              </a:rPr>
              <a:t>state of Parent entity is modified.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Calibri" panose="020F0502020204030204" pitchFamily="34" charset="0"/>
              </a:rPr>
              <a:t>-This attribute is present in the following annotations</a:t>
            </a:r>
          </a:p>
          <a:p>
            <a:r>
              <a:rPr lang="en-IN" sz="2400" b="1" dirty="0">
                <a:solidFill>
                  <a:srgbClr val="3333FF"/>
                </a:solidFill>
                <a:latin typeface="Calibri" panose="020F0502020204030204" pitchFamily="34" charset="0"/>
                <a:cs typeface="Calibri" panose="020F0502020204030204" pitchFamily="34" charset="0"/>
              </a:rPr>
              <a:t>                  1&gt;@</a:t>
            </a:r>
            <a:r>
              <a:rPr lang="en-IN" sz="2400" b="1" dirty="0" err="1">
                <a:solidFill>
                  <a:srgbClr val="3333FF"/>
                </a:solidFill>
                <a:latin typeface="Calibri" panose="020F0502020204030204" pitchFamily="34" charset="0"/>
                <a:cs typeface="Calibri" panose="020F0502020204030204" pitchFamily="34" charset="0"/>
              </a:rPr>
              <a:t>OneToOne</a:t>
            </a:r>
            <a:endParaRPr lang="en-IN" sz="2400" b="1" dirty="0">
              <a:solidFill>
                <a:srgbClr val="3333FF"/>
              </a:solidFill>
              <a:latin typeface="Calibri" panose="020F0502020204030204" pitchFamily="34" charset="0"/>
              <a:cs typeface="Calibri" panose="020F0502020204030204" pitchFamily="34" charset="0"/>
            </a:endParaRPr>
          </a:p>
          <a:p>
            <a:r>
              <a:rPr lang="en-IN" sz="2400" b="1" dirty="0">
                <a:solidFill>
                  <a:srgbClr val="3333FF"/>
                </a:solidFill>
                <a:latin typeface="Calibri" panose="020F0502020204030204" pitchFamily="34" charset="0"/>
                <a:cs typeface="Calibri" panose="020F0502020204030204" pitchFamily="34" charset="0"/>
              </a:rPr>
              <a:t>                  2&gt;@</a:t>
            </a:r>
            <a:r>
              <a:rPr lang="en-IN" sz="2400" b="1" dirty="0" err="1">
                <a:solidFill>
                  <a:srgbClr val="3333FF"/>
                </a:solidFill>
                <a:latin typeface="Calibri" panose="020F0502020204030204" pitchFamily="34" charset="0"/>
                <a:cs typeface="Calibri" panose="020F0502020204030204" pitchFamily="34" charset="0"/>
              </a:rPr>
              <a:t>OneToMany</a:t>
            </a:r>
            <a:endParaRPr lang="en-IN" sz="2400" b="1" dirty="0">
              <a:solidFill>
                <a:srgbClr val="3333FF"/>
              </a:solidFill>
              <a:latin typeface="Calibri" panose="020F0502020204030204" pitchFamily="34" charset="0"/>
              <a:cs typeface="Calibri" panose="020F0502020204030204" pitchFamily="34" charset="0"/>
            </a:endParaRPr>
          </a:p>
          <a:p>
            <a:r>
              <a:rPr lang="en-IN" sz="2400" b="1" dirty="0">
                <a:solidFill>
                  <a:srgbClr val="3333FF"/>
                </a:solidFill>
                <a:latin typeface="Calibri" panose="020F0502020204030204" pitchFamily="34" charset="0"/>
                <a:cs typeface="Calibri" panose="020F0502020204030204" pitchFamily="34" charset="0"/>
              </a:rPr>
              <a:t>                  3&gt;@</a:t>
            </a:r>
            <a:r>
              <a:rPr lang="en-IN" sz="2400" b="1" dirty="0" err="1">
                <a:solidFill>
                  <a:srgbClr val="3333FF"/>
                </a:solidFill>
                <a:latin typeface="Calibri" panose="020F0502020204030204" pitchFamily="34" charset="0"/>
                <a:cs typeface="Calibri" panose="020F0502020204030204" pitchFamily="34" charset="0"/>
              </a:rPr>
              <a:t>ManyToOne</a:t>
            </a:r>
            <a:endParaRPr lang="en-IN" sz="2400" b="1" dirty="0">
              <a:solidFill>
                <a:srgbClr val="3333FF"/>
              </a:solidFill>
              <a:latin typeface="Calibri" panose="020F0502020204030204" pitchFamily="34" charset="0"/>
              <a:cs typeface="Calibri" panose="020F0502020204030204" pitchFamily="34" charset="0"/>
            </a:endParaRPr>
          </a:p>
          <a:p>
            <a:r>
              <a:rPr lang="en-IN" sz="2400" b="1" dirty="0">
                <a:solidFill>
                  <a:srgbClr val="3333FF"/>
                </a:solidFill>
                <a:latin typeface="Calibri" panose="020F0502020204030204" pitchFamily="34" charset="0"/>
                <a:cs typeface="Calibri" panose="020F0502020204030204" pitchFamily="34" charset="0"/>
              </a:rPr>
              <a:t>                  4&gt;@</a:t>
            </a:r>
            <a:r>
              <a:rPr lang="en-IN" sz="2400" b="1" dirty="0" err="1">
                <a:solidFill>
                  <a:srgbClr val="3333FF"/>
                </a:solidFill>
                <a:latin typeface="Calibri" panose="020F0502020204030204" pitchFamily="34" charset="0"/>
                <a:cs typeface="Calibri" panose="020F0502020204030204" pitchFamily="34" charset="0"/>
              </a:rPr>
              <a:t>ManyToMany</a:t>
            </a:r>
            <a:endParaRPr lang="en-IN" sz="2400" b="1" dirty="0">
              <a:solidFill>
                <a:srgbClr val="3333FF"/>
              </a:solidFill>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-We can</a:t>
            </a:r>
            <a:r>
              <a:rPr lang="en-IN" sz="2400" dirty="0">
                <a:solidFill>
                  <a:srgbClr val="3333FF"/>
                </a:solidFill>
                <a:latin typeface="Calibri" panose="020F0502020204030204" pitchFamily="34" charset="0"/>
                <a:cs typeface="Calibri" panose="020F0502020204030204" pitchFamily="34" charset="0"/>
              </a:rPr>
              <a:t> assign the value for cascade attribute </a:t>
            </a:r>
            <a:r>
              <a:rPr lang="en-IN" sz="2400" dirty="0">
                <a:latin typeface="Calibri" panose="020F0502020204030204" pitchFamily="34" charset="0"/>
                <a:cs typeface="Calibri" panose="020F0502020204030204" pitchFamily="34" charset="0"/>
              </a:rPr>
              <a:t>by using the </a:t>
            </a:r>
            <a:r>
              <a:rPr lang="en-IN" sz="2400" dirty="0" err="1">
                <a:latin typeface="Calibri" panose="020F0502020204030204" pitchFamily="34" charset="0"/>
                <a:cs typeface="Calibri" panose="020F0502020204030204" pitchFamily="34" charset="0"/>
              </a:rPr>
              <a:t>enum</a:t>
            </a:r>
            <a:r>
              <a:rPr lang="en-IN" sz="2400" dirty="0">
                <a:latin typeface="Calibri" panose="020F0502020204030204" pitchFamily="34" charset="0"/>
                <a:cs typeface="Calibri" panose="020F0502020204030204" pitchFamily="34" charset="0"/>
              </a:rPr>
              <a:t> </a:t>
            </a:r>
            <a:r>
              <a:rPr lang="en-IN" sz="2400" dirty="0" err="1">
                <a:solidFill>
                  <a:srgbClr val="3333FF"/>
                </a:solidFill>
                <a:latin typeface="Calibri" panose="020F0502020204030204" pitchFamily="34" charset="0"/>
                <a:cs typeface="Calibri" panose="020F0502020204030204" pitchFamily="34" charset="0"/>
              </a:rPr>
              <a:t>javax.persistence.CascadeType</a:t>
            </a:r>
            <a:r>
              <a:rPr lang="en-IN" sz="2400" dirty="0">
                <a:latin typeface="Calibri" panose="020F0502020204030204" pitchFamily="34" charset="0"/>
                <a:cs typeface="Calibri" panose="020F0502020204030204" pitchFamily="34" charset="0"/>
              </a:rPr>
              <a:t> which is present in JPA.</a:t>
            </a:r>
          </a:p>
          <a:p>
            <a:endParaRPr lang="en-US" sz="2400" dirty="0">
              <a:latin typeface="Calibri" panose="020F0502020204030204" pitchFamily="34" charset="0"/>
              <a:cs typeface="Calibri" panose="020F0502020204030204" pitchFamily="34" charset="0"/>
            </a:endParaRPr>
          </a:p>
          <a:p>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See the Demo in </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OneToOneUni</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Example  :---</a:t>
            </a:r>
          </a:p>
          <a:p>
            <a:r>
              <a:rPr lang="en-IN" sz="2400" kern="100" dirty="0">
                <a:latin typeface="Calibri" panose="020F0502020204030204" pitchFamily="34" charset="0"/>
                <a:ea typeface="Calibri" panose="020F0502020204030204" pitchFamily="34" charset="0"/>
                <a:cs typeface="Times New Roman" panose="02020603050405020304" pitchFamily="18" charset="0"/>
              </a:rPr>
              <a:t>Just use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a:t>
            </a:r>
            <a:r>
              <a:rPr lang="en-IN" sz="2400" kern="100" dirty="0">
                <a:latin typeface="Calibri" panose="020F0502020204030204" pitchFamily="34" charset="0"/>
                <a:ea typeface="Calibri" panose="020F0502020204030204" pitchFamily="34" charset="0"/>
                <a:cs typeface="Times New Roman" panose="02020603050405020304" pitchFamily="18" charset="0"/>
              </a:rPr>
              <a:t>(cascade=</a:t>
            </a:r>
            <a:r>
              <a:rPr lang="en-IN" sz="2400" kern="100" dirty="0" err="1">
                <a:latin typeface="Calibri" panose="020F0502020204030204" pitchFamily="34" charset="0"/>
                <a:ea typeface="Calibri" panose="020F0502020204030204" pitchFamily="34" charset="0"/>
                <a:cs typeface="Times New Roman" panose="02020603050405020304" pitchFamily="18" charset="0"/>
              </a:rPr>
              <a:t>CascadeType.ALL</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r>
              <a:rPr lang="en-US" sz="2400" kern="100" dirty="0">
                <a:latin typeface="Calibri" panose="020F0502020204030204" pitchFamily="34" charset="0"/>
                <a:ea typeface="Calibri" panose="020F0502020204030204" pitchFamily="34" charset="0"/>
                <a:cs typeface="Times New Roman" panose="02020603050405020304" pitchFamily="18" charset="0"/>
              </a:rPr>
              <a:t>Don’t persist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Pancard</a:t>
            </a:r>
            <a:r>
              <a:rPr lang="en-US" sz="2400"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man.persist</a:t>
            </a:r>
            <a:r>
              <a:rPr lang="en-US"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(card);-------This is not required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Calibri" panose="020F0502020204030204" pitchFamily="34" charset="0"/>
              <a:cs typeface="Calibri" panose="020F0502020204030204" pitchFamily="34"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878923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55093"/>
            <a:ext cx="10931857" cy="5453801"/>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Following are the  different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CascadeTypes</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available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1&gt;</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CascadeType.PERSIST</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(To Save)</a:t>
            </a:r>
            <a:endPar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The child entity will get saved along with the parent entity if we use this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CascadeType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2&gt;</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CascadeType.MERGE</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(To Update)</a:t>
            </a:r>
            <a:endPar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 child entity will get updated along with the parent entity if we use this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CascadeType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3&gt;</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CascadeType.REMOVE</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(To Delete)</a:t>
            </a:r>
          </a:p>
          <a:p>
            <a:r>
              <a:rPr lang="en-IN" sz="2000" dirty="0"/>
              <a:t>                     </a:t>
            </a:r>
            <a:r>
              <a:rPr lang="en-IN" sz="2000" dirty="0">
                <a:latin typeface="Calibri" panose="020F0502020204030204" pitchFamily="34" charset="0"/>
                <a:cs typeface="Calibri" panose="020F0502020204030204" pitchFamily="34" charset="0"/>
              </a:rPr>
              <a:t>The child entity will get deleted along with the parent entity , if we use this </a:t>
            </a:r>
            <a:r>
              <a:rPr lang="en-IN" sz="2000" dirty="0" err="1">
                <a:latin typeface="Calibri" panose="020F0502020204030204" pitchFamily="34" charset="0"/>
                <a:cs typeface="Calibri" panose="020F0502020204030204" pitchFamily="34" charset="0"/>
              </a:rPr>
              <a:t>CascadeType</a:t>
            </a:r>
            <a:endParaRPr lang="en-IN" sz="2000" dirty="0">
              <a:latin typeface="Calibri" panose="020F0502020204030204" pitchFamily="34" charset="0"/>
              <a:cs typeface="Calibri" panose="020F0502020204030204" pitchFamily="34" charset="0"/>
            </a:endParaRPr>
          </a:p>
          <a:p>
            <a:r>
              <a:rPr lang="en-IN" sz="2000" b="1" dirty="0">
                <a:solidFill>
                  <a:srgbClr val="3333FF"/>
                </a:solidFill>
                <a:latin typeface="Calibri" panose="020F0502020204030204" pitchFamily="34" charset="0"/>
                <a:cs typeface="Calibri" panose="020F0502020204030204" pitchFamily="34" charset="0"/>
              </a:rPr>
              <a:t>     4&gt; </a:t>
            </a:r>
            <a:r>
              <a:rPr lang="en-IN" sz="2000" b="1" dirty="0" err="1">
                <a:solidFill>
                  <a:srgbClr val="3333FF"/>
                </a:solidFill>
                <a:latin typeface="Calibri" panose="020F0502020204030204" pitchFamily="34" charset="0"/>
                <a:cs typeface="Calibri" panose="020F0502020204030204" pitchFamily="34" charset="0"/>
              </a:rPr>
              <a:t>CascadeType.DETACH</a:t>
            </a:r>
            <a:r>
              <a:rPr lang="en-IN" sz="2000" b="1" dirty="0">
                <a:solidFill>
                  <a:srgbClr val="3333FF"/>
                </a:solidFill>
                <a:latin typeface="Calibri" panose="020F0502020204030204" pitchFamily="34" charset="0"/>
                <a:cs typeface="Calibri" panose="020F0502020204030204" pitchFamily="34" charset="0"/>
              </a:rPr>
              <a:t>(To Disconnect)</a:t>
            </a:r>
            <a:endParaRPr lang="en-IN" sz="2000" dirty="0">
              <a:solidFill>
                <a:srgbClr val="3333FF"/>
              </a:solidFill>
              <a:latin typeface="Calibri" panose="020F0502020204030204" pitchFamily="34" charset="0"/>
              <a:cs typeface="Calibri" panose="020F0502020204030204" pitchFamily="34" charset="0"/>
            </a:endParaRPr>
          </a:p>
          <a:p>
            <a:pPr lvl="3"/>
            <a:r>
              <a:rPr lang="en-IN" sz="2000" dirty="0">
                <a:latin typeface="Calibri" panose="020F0502020204030204" pitchFamily="34" charset="0"/>
                <a:cs typeface="Calibri" panose="020F0502020204030204" pitchFamily="34" charset="0"/>
              </a:rPr>
              <a:t>The child entity will get disconnected from the Session(</a:t>
            </a:r>
            <a:r>
              <a:rPr lang="en-IN" sz="2000" dirty="0" err="1">
                <a:latin typeface="Calibri" panose="020F0502020204030204" pitchFamily="34" charset="0"/>
                <a:cs typeface="Calibri" panose="020F0502020204030204" pitchFamily="34" charset="0"/>
              </a:rPr>
              <a:t>EntityManager</a:t>
            </a:r>
            <a:r>
              <a:rPr lang="en-IN" sz="2000" dirty="0">
                <a:latin typeface="Calibri" panose="020F0502020204030204" pitchFamily="34" charset="0"/>
                <a:cs typeface="Calibri" panose="020F0502020204030204" pitchFamily="34" charset="0"/>
              </a:rPr>
              <a:t>),if we use this </a:t>
            </a:r>
            <a:r>
              <a:rPr lang="en-IN" sz="2000" dirty="0" err="1">
                <a:latin typeface="Calibri" panose="020F0502020204030204" pitchFamily="34" charset="0"/>
                <a:cs typeface="Calibri" panose="020F0502020204030204" pitchFamily="34" charset="0"/>
              </a:rPr>
              <a:t>CascadeType</a:t>
            </a:r>
            <a:r>
              <a:rPr lang="en-IN" sz="2000" dirty="0">
                <a:latin typeface="Calibri" panose="020F0502020204030204" pitchFamily="34" charset="0"/>
                <a:cs typeface="Calibri" panose="020F0502020204030204" pitchFamily="34" charset="0"/>
              </a:rPr>
              <a:t>.</a:t>
            </a:r>
          </a:p>
          <a:p>
            <a:r>
              <a:rPr lang="en-IN" sz="2000" b="1" dirty="0">
                <a:latin typeface="Calibri" panose="020F0502020204030204" pitchFamily="34" charset="0"/>
                <a:cs typeface="Calibri" panose="020F0502020204030204" pitchFamily="34" charset="0"/>
              </a:rPr>
              <a:t>     </a:t>
            </a:r>
            <a:r>
              <a:rPr lang="en-IN" sz="2000" b="1" dirty="0">
                <a:solidFill>
                  <a:srgbClr val="3333FF"/>
                </a:solidFill>
                <a:latin typeface="Calibri" panose="020F0502020204030204" pitchFamily="34" charset="0"/>
                <a:cs typeface="Calibri" panose="020F0502020204030204" pitchFamily="34" charset="0"/>
              </a:rPr>
              <a:t>5&gt; </a:t>
            </a:r>
            <a:r>
              <a:rPr lang="en-IN" sz="2000" b="1" dirty="0" err="1">
                <a:solidFill>
                  <a:srgbClr val="3333FF"/>
                </a:solidFill>
                <a:latin typeface="Calibri" panose="020F0502020204030204" pitchFamily="34" charset="0"/>
                <a:cs typeface="Calibri" panose="020F0502020204030204" pitchFamily="34" charset="0"/>
              </a:rPr>
              <a:t>CascadeType.REFRESH</a:t>
            </a:r>
            <a:r>
              <a:rPr lang="en-IN" sz="2000" b="1" dirty="0">
                <a:solidFill>
                  <a:srgbClr val="3333FF"/>
                </a:solidFill>
                <a:latin typeface="Calibri" panose="020F0502020204030204" pitchFamily="34" charset="0"/>
                <a:cs typeface="Calibri" panose="020F0502020204030204" pitchFamily="34" charset="0"/>
              </a:rPr>
              <a:t>(To Refresh)</a:t>
            </a:r>
            <a:endParaRPr lang="en-IN" sz="2000" dirty="0">
              <a:solidFill>
                <a:srgbClr val="3333FF"/>
              </a:solidFill>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The child entity will get refreshed along with the parent entity if we use this </a:t>
            </a:r>
            <a:r>
              <a:rPr lang="en-IN" sz="2000" dirty="0" err="1">
                <a:latin typeface="Calibri" panose="020F0502020204030204" pitchFamily="34" charset="0"/>
                <a:cs typeface="Calibri" panose="020F0502020204030204" pitchFamily="34" charset="0"/>
              </a:rPr>
              <a:t>CascadeType</a:t>
            </a:r>
            <a:endParaRPr lang="en-IN" sz="2000"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b="1" dirty="0">
                <a:solidFill>
                  <a:srgbClr val="3333FF"/>
                </a:solidFill>
                <a:latin typeface="Calibri" panose="020F0502020204030204" pitchFamily="34" charset="0"/>
                <a:cs typeface="Calibri" panose="020F0502020204030204" pitchFamily="34" charset="0"/>
              </a:rPr>
              <a:t>6&gt; </a:t>
            </a:r>
            <a:r>
              <a:rPr lang="en-IN" sz="2000" b="1" dirty="0" err="1">
                <a:solidFill>
                  <a:srgbClr val="3333FF"/>
                </a:solidFill>
                <a:latin typeface="Calibri" panose="020F0502020204030204" pitchFamily="34" charset="0"/>
                <a:cs typeface="Calibri" panose="020F0502020204030204" pitchFamily="34" charset="0"/>
              </a:rPr>
              <a:t>CascadeType.ALL</a:t>
            </a:r>
            <a:r>
              <a:rPr lang="en-IN" sz="2000" b="1" dirty="0">
                <a:solidFill>
                  <a:srgbClr val="3333FF"/>
                </a:solidFill>
                <a:latin typeface="Calibri" panose="020F0502020204030204" pitchFamily="34" charset="0"/>
                <a:cs typeface="Calibri" panose="020F0502020204030204" pitchFamily="34" charset="0"/>
              </a:rPr>
              <a:t>(Complete)</a:t>
            </a:r>
          </a:p>
          <a:p>
            <a:pPr lvl="3"/>
            <a:r>
              <a:rPr lang="en-US" sz="2000" dirty="0" err="1">
                <a:latin typeface="Calibri" panose="020F0502020204030204" pitchFamily="34" charset="0"/>
                <a:cs typeface="Calibri" panose="020F0502020204030204" pitchFamily="34" charset="0"/>
              </a:rPr>
              <a:t>CascadeType.ALL</a:t>
            </a:r>
            <a:r>
              <a:rPr lang="en-US" sz="2000" dirty="0">
                <a:latin typeface="Calibri" panose="020F0502020204030204" pitchFamily="34" charset="0"/>
                <a:cs typeface="Calibri" panose="020F0502020204030204" pitchFamily="34" charset="0"/>
              </a:rPr>
              <a:t> ensures that all operations (persist, merge, remove, refresh, detach) on an entity are cascaded to its associated entity.</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06645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470" y="621942"/>
            <a:ext cx="10926309" cy="5663089"/>
          </a:xfrm>
          <a:prstGeom prst="rect">
            <a:avLst/>
          </a:prstGeom>
        </p:spPr>
        <p:txBody>
          <a:bodyPr wrap="square">
            <a:spAutoFit/>
          </a:bodyPr>
          <a:lstStyle/>
          <a:p>
            <a:r>
              <a:rPr lang="en-IN" sz="2400" b="1" dirty="0">
                <a:latin typeface="Calibri" panose="020F0502020204030204" pitchFamily="34" charset="0"/>
                <a:ea typeface="Calibri" panose="020F0502020204030204" pitchFamily="34" charset="0"/>
                <a:cs typeface="Times New Roman" panose="02020603050405020304" pitchFamily="18" charset="0"/>
              </a:rPr>
              <a:t>If we use these </a:t>
            </a:r>
            <a:r>
              <a:rPr lang="en-IN" sz="2400" b="1" dirty="0" err="1">
                <a:latin typeface="Calibri" panose="020F0502020204030204" pitchFamily="34" charset="0"/>
                <a:ea typeface="Calibri" panose="020F0502020204030204" pitchFamily="34" charset="0"/>
                <a:cs typeface="Times New Roman" panose="02020603050405020304" pitchFamily="18" charset="0"/>
              </a:rPr>
              <a:t>CascadeType</a:t>
            </a:r>
            <a:r>
              <a:rPr lang="en-IN" sz="2400" b="1" dirty="0">
                <a:latin typeface="Calibri" panose="020F0502020204030204" pitchFamily="34" charset="0"/>
                <a:ea typeface="Calibri" panose="020F0502020204030204" pitchFamily="34" charset="0"/>
                <a:cs typeface="Times New Roman" panose="02020603050405020304" pitchFamily="18" charset="0"/>
              </a:rPr>
              <a:t>, then any modification made on the state of Parent entity will also affects the child entity .</a:t>
            </a:r>
          </a:p>
          <a:p>
            <a:endParaRPr lang="en-IN" sz="2400" b="1" dirty="0">
              <a:latin typeface="Calibri" panose="020F0502020204030204" pitchFamily="34" charset="0"/>
              <a:ea typeface="Calibri" panose="020F0502020204030204" pitchFamily="34" charset="0"/>
              <a:cs typeface="Times New Roman" panose="02020603050405020304" pitchFamily="18" charset="0"/>
            </a:endParaRPr>
          </a:p>
          <a:p>
            <a:pPr algn="ctr"/>
            <a:r>
              <a:rPr lang="en-IN" sz="3200" b="1" u="sng" dirty="0">
                <a:solidFill>
                  <a:srgbClr val="FF0000"/>
                </a:solidFill>
              </a:rPr>
              <a:t>One-To-One Bi-Directional Mapping</a:t>
            </a:r>
            <a:endParaRPr lang="en-IN" sz="2400" b="1" u="sng" dirty="0"/>
          </a:p>
          <a:p>
            <a:r>
              <a:rPr lang="en-IN" sz="2400" b="1" dirty="0"/>
              <a:t>-In this example we will understand the concept of Owning side(</a:t>
            </a:r>
            <a:r>
              <a:rPr lang="en-IN" sz="2400" b="1" dirty="0" err="1"/>
              <a:t>JoinColumn</a:t>
            </a:r>
            <a:r>
              <a:rPr lang="en-IN" sz="2400" b="1" dirty="0"/>
              <a:t>) and Non-Owning Side(</a:t>
            </a:r>
            <a:r>
              <a:rPr lang="en-IN" sz="2400" b="1" dirty="0" err="1"/>
              <a:t>mappedBy</a:t>
            </a:r>
            <a:r>
              <a:rPr lang="en-IN" sz="2400" b="1" dirty="0"/>
              <a:t>)</a:t>
            </a:r>
            <a:endParaRPr lang="en-IN" sz="2400" dirty="0"/>
          </a:p>
          <a:p>
            <a:r>
              <a:rPr lang="en-IN" sz="2400" dirty="0"/>
              <a:t>Ex:-User and </a:t>
            </a:r>
            <a:r>
              <a:rPr lang="en-IN" sz="2400" dirty="0" err="1"/>
              <a:t>AadharCard</a:t>
            </a:r>
            <a:endParaRPr lang="en-IN" sz="2400" dirty="0"/>
          </a:p>
          <a:p>
            <a:r>
              <a:rPr lang="en-IN" sz="2400" b="1" dirty="0">
                <a:solidFill>
                  <a:srgbClr val="3333FF"/>
                </a:solidFill>
              </a:rPr>
              <a:t>User   </a:t>
            </a:r>
            <a:r>
              <a:rPr lang="en-IN" sz="2400" dirty="0"/>
              <a:t>                                                 </a:t>
            </a:r>
            <a:r>
              <a:rPr lang="en-IN" sz="2400" b="1" dirty="0" err="1">
                <a:solidFill>
                  <a:srgbClr val="3333FF"/>
                </a:solidFill>
              </a:rPr>
              <a:t>AadharCard</a:t>
            </a:r>
            <a:endParaRPr lang="en-IN" sz="2400" b="1" dirty="0">
              <a:solidFill>
                <a:srgbClr val="3333FF"/>
              </a:solidFill>
            </a:endParaRPr>
          </a:p>
          <a:p>
            <a:r>
              <a:rPr lang="en-IN" sz="2400" dirty="0"/>
              <a:t>   -id                                                       -id</a:t>
            </a:r>
          </a:p>
          <a:p>
            <a:r>
              <a:rPr lang="en-IN" sz="2400" dirty="0"/>
              <a:t>   -name                                                 -number</a:t>
            </a:r>
          </a:p>
          <a:p>
            <a:r>
              <a:rPr lang="en-IN" sz="2400" dirty="0"/>
              <a:t>   -phone(long)                                      -dob(</a:t>
            </a:r>
            <a:r>
              <a:rPr lang="en-IN" sz="2400" dirty="0" err="1"/>
              <a:t>LocalDate</a:t>
            </a:r>
            <a:r>
              <a:rPr lang="en-IN" sz="2400" dirty="0"/>
              <a:t>)---</a:t>
            </a:r>
            <a:r>
              <a:rPr lang="en-IN" sz="1600" b="1" u="sng" dirty="0" err="1">
                <a:latin typeface="Calibri" panose="020F0502020204030204" pitchFamily="34" charset="0"/>
                <a:cs typeface="Calibri" panose="020F0502020204030204" pitchFamily="34" charset="0"/>
              </a:rPr>
              <a:t>card.setDob</a:t>
            </a:r>
            <a:r>
              <a:rPr lang="en-IN" sz="1600" b="1" u="sng" dirty="0">
                <a:latin typeface="Calibri" panose="020F0502020204030204" pitchFamily="34" charset="0"/>
                <a:cs typeface="Calibri" panose="020F0502020204030204" pitchFamily="34" charset="0"/>
              </a:rPr>
              <a:t>(</a:t>
            </a:r>
            <a:r>
              <a:rPr lang="en-IN" sz="1600" b="1" u="sng" dirty="0" err="1">
                <a:latin typeface="Calibri" panose="020F0502020204030204" pitchFamily="34" charset="0"/>
                <a:cs typeface="Calibri" panose="020F0502020204030204" pitchFamily="34" charset="0"/>
              </a:rPr>
              <a:t>LocalDate.</a:t>
            </a:r>
            <a:r>
              <a:rPr lang="en-IN" sz="1600" b="1" i="1" u="sng" dirty="0" err="1">
                <a:latin typeface="Calibri" panose="020F0502020204030204" pitchFamily="34" charset="0"/>
                <a:cs typeface="Calibri" panose="020F0502020204030204" pitchFamily="34" charset="0"/>
              </a:rPr>
              <a:t>parse</a:t>
            </a:r>
            <a:r>
              <a:rPr lang="en-IN" sz="1600" b="1" i="1" u="sng" dirty="0">
                <a:latin typeface="Calibri" panose="020F0502020204030204" pitchFamily="34" charset="0"/>
                <a:cs typeface="Calibri" panose="020F0502020204030204" pitchFamily="34" charset="0"/>
              </a:rPr>
              <a:t>("1993-02-17"))</a:t>
            </a:r>
            <a:r>
              <a:rPr lang="en-IN" sz="2400" dirty="0"/>
              <a:t>  </a:t>
            </a:r>
            <a:r>
              <a:rPr lang="en-IN" sz="2400" b="1" dirty="0">
                <a:solidFill>
                  <a:srgbClr val="C00000"/>
                </a:solidFill>
              </a:rPr>
              <a:t>@</a:t>
            </a:r>
            <a:r>
              <a:rPr lang="en-IN" sz="2400" b="1" dirty="0" err="1">
                <a:solidFill>
                  <a:srgbClr val="C00000"/>
                </a:solidFill>
              </a:rPr>
              <a:t>OneToOne</a:t>
            </a:r>
            <a:r>
              <a:rPr lang="en-IN" sz="2400" b="1" dirty="0">
                <a:solidFill>
                  <a:srgbClr val="C00000"/>
                </a:solidFill>
              </a:rPr>
              <a:t> </a:t>
            </a:r>
            <a:r>
              <a:rPr lang="en-IN" sz="2400" dirty="0"/>
              <a:t>		                         -address</a:t>
            </a:r>
          </a:p>
          <a:p>
            <a:r>
              <a:rPr lang="en-IN" sz="2400" dirty="0"/>
              <a:t>private </a:t>
            </a:r>
            <a:r>
              <a:rPr lang="en-IN" sz="2400" dirty="0" err="1"/>
              <a:t>AadharCard</a:t>
            </a:r>
            <a:r>
              <a:rPr lang="en-IN" sz="2400" dirty="0"/>
              <a:t> card</a:t>
            </a:r>
            <a:r>
              <a:rPr lang="en-IN" sz="2400" b="1" dirty="0"/>
              <a:t>;     </a:t>
            </a:r>
            <a:r>
              <a:rPr lang="en-IN" sz="2400" b="1" dirty="0">
                <a:solidFill>
                  <a:srgbClr val="C00000"/>
                </a:solidFill>
              </a:rPr>
              <a:t>               @</a:t>
            </a:r>
            <a:r>
              <a:rPr lang="en-IN" sz="2400" b="1" dirty="0" err="1">
                <a:solidFill>
                  <a:srgbClr val="C00000"/>
                </a:solidFill>
              </a:rPr>
              <a:t>OneToOne</a:t>
            </a:r>
            <a:endParaRPr lang="en-IN" sz="2400" b="1" dirty="0">
              <a:solidFill>
                <a:srgbClr val="C00000"/>
              </a:solidFill>
            </a:endParaRPr>
          </a:p>
          <a:p>
            <a:r>
              <a:rPr lang="en-IN" sz="2400" dirty="0"/>
              <a:t>                                                            private User </a:t>
            </a:r>
            <a:r>
              <a:rPr lang="en-IN" sz="2400" dirty="0" err="1"/>
              <a:t>user</a:t>
            </a:r>
            <a:r>
              <a:rPr lang="en-IN" sz="2400" dirty="0"/>
              <a:t>;</a:t>
            </a:r>
          </a:p>
          <a:p>
            <a:endParaRPr lang="en-IN" dirty="0"/>
          </a:p>
        </p:txBody>
      </p:sp>
    </p:spTree>
    <p:extLst>
      <p:ext uri="{BB962C8B-B14F-4D97-AF65-F5344CB8AC3E}">
        <p14:creationId xmlns:p14="http://schemas.microsoft.com/office/powerpoint/2010/main" val="267248822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600" y="711200"/>
            <a:ext cx="10680700" cy="4170372"/>
          </a:xfrm>
          <a:prstGeom prst="rect">
            <a:avLst/>
          </a:prstGeom>
        </p:spPr>
        <p:txBody>
          <a:bodyPr wrap="square">
            <a:spAutoFit/>
          </a:bodyPr>
          <a:lstStyle/>
          <a:p>
            <a:r>
              <a:rPr lang="en-IN" sz="2400" dirty="0"/>
              <a:t>*Hibernate also implements JPA , so we can also use JPA specifications with the help of Hibernate.</a:t>
            </a:r>
          </a:p>
          <a:p>
            <a:r>
              <a:rPr lang="en-IN" sz="2400" dirty="0"/>
              <a:t>*.</a:t>
            </a:r>
            <a:r>
              <a:rPr lang="en-IN" sz="2400" dirty="0" err="1"/>
              <a:t>cfg</a:t>
            </a:r>
            <a:r>
              <a:rPr lang="en-IN" sz="2400" dirty="0"/>
              <a:t> file is used to give the information about the Driver Class, URL ,username, password.</a:t>
            </a:r>
          </a:p>
          <a:p>
            <a:endParaRPr lang="en-US" sz="1100" dirty="0"/>
          </a:p>
          <a:p>
            <a:endParaRPr lang="en-US" sz="2800" b="1" dirty="0">
              <a:solidFill>
                <a:srgbClr val="7030A0"/>
              </a:solidFill>
            </a:endParaRPr>
          </a:p>
          <a:p>
            <a:r>
              <a:rPr lang="en-IN" sz="2800" b="1" dirty="0">
                <a:solidFill>
                  <a:srgbClr val="7030A0"/>
                </a:solidFill>
              </a:rPr>
              <a:t>Hibernate Architecture:-</a:t>
            </a:r>
          </a:p>
          <a:p>
            <a:endParaRPr lang="en-IN" sz="2800" b="1" dirty="0">
              <a:solidFill>
                <a:srgbClr val="7030A0"/>
              </a:solidFill>
            </a:endParaRPr>
          </a:p>
          <a:p>
            <a:endParaRPr lang="en-IN" sz="2800" b="1" dirty="0">
              <a:solidFill>
                <a:srgbClr val="7030A0"/>
              </a:solidFill>
            </a:endParaRPr>
          </a:p>
          <a:p>
            <a:endParaRPr lang="en-US" sz="1100" dirty="0"/>
          </a:p>
          <a:p>
            <a:endParaRPr lang="en-IN" sz="1100" dirty="0"/>
          </a:p>
          <a:p>
            <a:pPr lvl="7"/>
            <a:endParaRPr lang="en-IN" sz="2400" b="1" dirty="0">
              <a:solidFill>
                <a:srgbClr val="7030A0"/>
              </a:solidFill>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903326" y="3429000"/>
            <a:ext cx="9756698" cy="2501590"/>
          </a:xfrm>
          <a:prstGeom prst="rect">
            <a:avLst/>
          </a:prstGeom>
        </p:spPr>
      </p:pic>
    </p:spTree>
    <p:extLst>
      <p:ext uri="{BB962C8B-B14F-4D97-AF65-F5344CB8AC3E}">
        <p14:creationId xmlns:p14="http://schemas.microsoft.com/office/powerpoint/2010/main" val="1593019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668740"/>
            <a:ext cx="10760266" cy="5046703"/>
          </a:xfrm>
          <a:prstGeom prst="rect">
            <a:avLst/>
          </a:prstGeom>
        </p:spPr>
        <p:txBody>
          <a:bodyPr wrap="square">
            <a:spAutoFit/>
          </a:bodyPr>
          <a:lstStyle/>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*Test the configuration:-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Here 2 tables will be created both the tables will have FK key column</a:t>
            </a:r>
          </a:p>
          <a:p>
            <a:pPr>
              <a:lnSpc>
                <a:spcPct val="107000"/>
              </a:lnSpc>
              <a:spcAft>
                <a:spcPts val="800"/>
              </a:spcAft>
              <a:tabLst>
                <a:tab pos="3954145" algn="l"/>
              </a:tabLst>
            </a:pPr>
            <a:r>
              <a:rPr lang="en-IN" sz="20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User                                                                           </a:t>
            </a:r>
            <a:r>
              <a:rPr lang="en-IN" sz="20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AadharCard</a:t>
            </a:r>
            <a:endParaRPr lang="en-IN" sz="20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Id|name|phone|</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card_id</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(FK</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id|number|dob|address|</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user_id</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(FK)</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endParaRPr lang="en-IN" sz="2000" kern="100" dirty="0">
              <a:latin typeface="Calibri" panose="020F0502020204030204" pitchFamily="34" charset="0"/>
              <a:cs typeface="Times New Roman" panose="02020603050405020304" pitchFamily="18" charset="0"/>
            </a:endParaRPr>
          </a:p>
          <a:p>
            <a:r>
              <a:rPr lang="en-IN" sz="2000" b="1" dirty="0">
                <a:solidFill>
                  <a:srgbClr val="FF0000"/>
                </a:solidFill>
              </a:rPr>
              <a:t>Note:-</a:t>
            </a:r>
          </a:p>
          <a:p>
            <a:r>
              <a:rPr lang="en-IN" sz="2000" b="1" dirty="0">
                <a:solidFill>
                  <a:srgbClr val="FF0000"/>
                </a:solidFill>
              </a:rPr>
              <a:t>   </a:t>
            </a:r>
            <a:r>
              <a:rPr lang="en-IN" sz="2000" dirty="0"/>
              <a:t>Here in both the tables FK is present</a:t>
            </a:r>
          </a:p>
          <a:p>
            <a:r>
              <a:rPr lang="en-IN" sz="2000" dirty="0"/>
              <a:t>   It is </a:t>
            </a:r>
            <a:r>
              <a:rPr lang="en-IN" sz="2000" b="1" dirty="0">
                <a:solidFill>
                  <a:srgbClr val="3333FF"/>
                </a:solidFill>
              </a:rPr>
              <a:t>not required to have FK in both the table </a:t>
            </a:r>
            <a:r>
              <a:rPr lang="en-IN" sz="2000" dirty="0"/>
              <a:t>to avoid that  we need to use the concept of </a:t>
            </a:r>
            <a:r>
              <a:rPr lang="en-IN" sz="2000" b="1" dirty="0">
                <a:solidFill>
                  <a:srgbClr val="CC00CC"/>
                </a:solidFill>
              </a:rPr>
              <a:t>owning side</a:t>
            </a:r>
            <a:r>
              <a:rPr lang="en-IN" sz="2000" dirty="0"/>
              <a:t> and </a:t>
            </a:r>
            <a:r>
              <a:rPr lang="en-IN" sz="2000" b="1" dirty="0">
                <a:solidFill>
                  <a:srgbClr val="CC00CC"/>
                </a:solidFill>
              </a:rPr>
              <a:t>Non- owning side </a:t>
            </a:r>
            <a:r>
              <a:rPr lang="en-IN" sz="2000" dirty="0"/>
              <a:t>in association mapping</a:t>
            </a:r>
          </a:p>
          <a:p>
            <a:endParaRPr lang="en-IN" sz="2000" dirty="0"/>
          </a:p>
          <a:p>
            <a:r>
              <a:rPr lang="en-IN" sz="2400" b="1" dirty="0">
                <a:solidFill>
                  <a:srgbClr val="FF0000"/>
                </a:solidFill>
              </a:rPr>
              <a:t>To inform the JPA regarding this </a:t>
            </a:r>
          </a:p>
          <a:p>
            <a:r>
              <a:rPr lang="en-IN" sz="2000" dirty="0"/>
              <a:t>      *The table in which you want to</a:t>
            </a:r>
            <a:r>
              <a:rPr lang="en-IN" sz="2000" b="1" dirty="0">
                <a:solidFill>
                  <a:srgbClr val="3333FF"/>
                </a:solidFill>
              </a:rPr>
              <a:t> retain FK </a:t>
            </a:r>
            <a:r>
              <a:rPr lang="en-IN" sz="2000" dirty="0"/>
              <a:t>is called </a:t>
            </a:r>
            <a:r>
              <a:rPr lang="en-IN" sz="2000" b="1" dirty="0">
                <a:solidFill>
                  <a:srgbClr val="3333FF"/>
                </a:solidFill>
              </a:rPr>
              <a:t>Owning side</a:t>
            </a:r>
          </a:p>
          <a:p>
            <a:r>
              <a:rPr lang="en-IN" sz="2000" dirty="0"/>
              <a:t>      *The table from which you want </a:t>
            </a:r>
            <a:r>
              <a:rPr lang="en-IN" sz="2000" b="1" dirty="0">
                <a:solidFill>
                  <a:srgbClr val="3333FF"/>
                </a:solidFill>
              </a:rPr>
              <a:t>remove FK </a:t>
            </a:r>
            <a:r>
              <a:rPr lang="en-IN" sz="2000" dirty="0"/>
              <a:t>is called </a:t>
            </a:r>
            <a:r>
              <a:rPr lang="en-IN" sz="2000" b="1" dirty="0">
                <a:solidFill>
                  <a:srgbClr val="3333FF"/>
                </a:solidFill>
              </a:rPr>
              <a:t>Non-Owning side or inverse-side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226138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71" y="656948"/>
            <a:ext cx="10979822" cy="5596917"/>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specify owing side of Association Mapping with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JoinColumn</a:t>
            </a:r>
            <a:r>
              <a:rPr lang="en-IN" sz="2400" kern="100" dirty="0">
                <a:latin typeface="Calibri" panose="020F0502020204030204" pitchFamily="34" charset="0"/>
                <a:ea typeface="Calibri" panose="020F0502020204030204" pitchFamily="34" charset="0"/>
                <a:cs typeface="Times New Roman" panose="02020603050405020304" pitchFamily="18" charset="0"/>
              </a:rPr>
              <a:t> annotation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specify non-owning side of Association Mapping with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mappedBy</a:t>
            </a:r>
            <a:r>
              <a:rPr lang="en-IN" sz="2400" kern="100" dirty="0">
                <a:latin typeface="Calibri" panose="020F0502020204030204" pitchFamily="34" charset="0"/>
                <a:ea typeface="Calibri" panose="020F0502020204030204" pitchFamily="34" charset="0"/>
                <a:cs typeface="Times New Roman" panose="02020603050405020304" pitchFamily="18" charset="0"/>
              </a:rPr>
              <a:t>” attribute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*Owning side and Non-Owning side is </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only applicable for Bi-Directional Mapping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-There is no concept of </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mappedBy</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attribute </a:t>
            </a:r>
            <a:r>
              <a:rPr lang="en-IN" sz="2400" kern="100" dirty="0">
                <a:latin typeface="Calibri" panose="020F0502020204030204" pitchFamily="34" charset="0"/>
                <a:ea typeface="Calibri" panose="020F0502020204030204" pitchFamily="34" charset="0"/>
                <a:cs typeface="Times New Roman" panose="02020603050405020304" pitchFamily="18" charset="0"/>
              </a:rPr>
              <a:t>in </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ManyToOne</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kern="100" dirty="0">
                <a:latin typeface="Calibri" panose="020F0502020204030204" pitchFamily="34" charset="0"/>
                <a:ea typeface="Calibri" panose="020F0502020204030204" pitchFamily="34" charset="0"/>
                <a:cs typeface="Times New Roman" panose="02020603050405020304" pitchFamily="18" charset="0"/>
              </a:rPr>
              <a:t>Association Mapping</a:t>
            </a:r>
          </a:p>
          <a:p>
            <a:pPr>
              <a:lnSpc>
                <a:spcPct val="107000"/>
              </a:lnSpc>
              <a:spcAft>
                <a:spcPts val="800"/>
              </a:spcAft>
              <a:tabLst>
                <a:tab pos="3954145" algn="l"/>
              </a:tabLst>
            </a:pPr>
            <a:r>
              <a:rPr lang="en-IN" sz="2400" b="1" dirty="0"/>
              <a:t>-</a:t>
            </a:r>
            <a:r>
              <a:rPr lang="en-IN" sz="2400" dirty="0"/>
              <a:t>There is </a:t>
            </a:r>
            <a:r>
              <a:rPr lang="en-IN" sz="2400" b="1" dirty="0">
                <a:solidFill>
                  <a:srgbClr val="FF0000"/>
                </a:solidFill>
              </a:rPr>
              <a:t>no rule to decide owning and non-owning side </a:t>
            </a:r>
            <a:r>
              <a:rPr lang="en-IN" sz="2400" dirty="0"/>
              <a:t>it totally depends on the requirement.</a:t>
            </a:r>
          </a:p>
          <a:p>
            <a:pPr>
              <a:lnSpc>
                <a:spcPct val="107000"/>
              </a:lnSpc>
              <a:spcAft>
                <a:spcPts val="800"/>
              </a:spcAft>
              <a:tabLst>
                <a:tab pos="3954145" algn="l"/>
              </a:tabLst>
            </a:pPr>
            <a:endParaRPr lang="en-IN" sz="2000" dirty="0"/>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p:cNvSpPr>
            <a:spLocks noChangeArrowheads="1"/>
          </p:cNvSpPr>
          <p:nvPr/>
        </p:nvSpPr>
        <p:spPr bwMode="auto">
          <a:xfrm>
            <a:off x="576588" y="1629469"/>
            <a:ext cx="110501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20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JoinColumn</a:t>
            </a:r>
            <a:r>
              <a:rPr kumimoji="0" lang="en-US" altLang="en-US" sz="2000" b="0" i="0" u="none" strike="noStrike" cap="none" normalizeH="0" baseline="0" dirty="0">
                <a:ln>
                  <a:noFill/>
                </a:ln>
                <a:solidFill>
                  <a:schemeClr val="tx1"/>
                </a:solidFill>
                <a:effectLst/>
                <a:ea typeface="Times New Roman" panose="02020603050405020304" pitchFamily="18" charset="0"/>
              </a:rPr>
              <a:t> is an annotation used in Hibernate to </a:t>
            </a:r>
            <a:r>
              <a:rPr kumimoji="0" lang="en-US" altLang="en-US" sz="2000" b="1" i="0" u="none" strike="noStrike" cap="none" normalizeH="0" baseline="0" dirty="0">
                <a:ln>
                  <a:noFill/>
                </a:ln>
                <a:solidFill>
                  <a:srgbClr val="3333FF"/>
                </a:solidFill>
                <a:effectLst/>
                <a:ea typeface="Times New Roman" panose="02020603050405020304" pitchFamily="18" charset="0"/>
              </a:rPr>
              <a:t>specify</a:t>
            </a:r>
            <a:r>
              <a:rPr kumimoji="0" lang="en-US" altLang="en-US" sz="2000" b="0" i="0" u="none" strike="noStrike" cap="none" normalizeH="0" baseline="0" dirty="0">
                <a:ln>
                  <a:noFill/>
                </a:ln>
                <a:solidFill>
                  <a:schemeClr val="tx1"/>
                </a:solidFill>
                <a:effectLst/>
                <a:ea typeface="Times New Roman" panose="02020603050405020304" pitchFamily="18" charset="0"/>
              </a:rPr>
              <a:t> the column that will be used to join two tables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Times New Roman" panose="02020603050405020304" pitchFamily="18" charset="0"/>
              </a:rPr>
              <a:t>in a database.</a:t>
            </a:r>
          </a:p>
          <a:p>
            <a:pPr lvl="0" eaLnBrk="0" fontAlgn="base" hangingPunct="0">
              <a:spcBef>
                <a:spcPct val="0"/>
              </a:spcBef>
              <a:spcAft>
                <a:spcPct val="0"/>
              </a:spcAft>
            </a:pPr>
            <a:r>
              <a:rPr lang="en-US" altLang="en-US" sz="2000" dirty="0">
                <a:latin typeface="Arial" panose="020B0604020202020204" pitchFamily="34" charset="0"/>
              </a:rPr>
              <a:t>-</a:t>
            </a:r>
            <a:r>
              <a:rPr kumimoji="0" lang="en-US" altLang="en-US" sz="2000" b="0" i="0" u="none" strike="noStrike" cap="none" normalizeH="0" dirty="0">
                <a:ln>
                  <a:noFill/>
                </a:ln>
                <a:solidFill>
                  <a:schemeClr val="tx1"/>
                </a:solidFill>
                <a:effectLst/>
                <a:latin typeface="Arial" panose="020B0604020202020204" pitchFamily="34" charset="0"/>
              </a:rPr>
              <a:t>It is used to represent </a:t>
            </a:r>
            <a:r>
              <a:rPr lang="en-IN" altLang="en-US" sz="2000" dirty="0"/>
              <a:t>t</a:t>
            </a:r>
            <a:r>
              <a:rPr lang="en-IN" sz="2000" dirty="0"/>
              <a:t>he column in the database that acts as the foreign key.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38671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41444"/>
            <a:ext cx="10836323" cy="5786905"/>
          </a:xfrm>
          <a:prstGeom prst="rect">
            <a:avLst/>
          </a:prstGeom>
        </p:spPr>
        <p:txBody>
          <a:bodyPr wrap="square">
            <a:spAutoFit/>
          </a:bodyPr>
          <a:lstStyle/>
          <a:p>
            <a:pPr>
              <a:lnSpc>
                <a:spcPct val="107000"/>
              </a:lnSpc>
              <a:spcAft>
                <a:spcPts val="800"/>
              </a:spcAft>
              <a:tabLst>
                <a:tab pos="3954145" algn="l"/>
              </a:tabLst>
            </a:pPr>
            <a:r>
              <a:rPr lang="en-US" sz="2400" b="1" kern="100" dirty="0">
                <a:latin typeface="Calibri" panose="020F0502020204030204" pitchFamily="34" charset="0"/>
                <a:ea typeface="Calibri" panose="020F0502020204030204" pitchFamily="34" charset="0"/>
                <a:cs typeface="Times New Roman" panose="02020603050405020304" pitchFamily="18" charset="0"/>
              </a:rPr>
              <a:t>Points:-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JoinColumn</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*It is an </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annotation belongs </a:t>
            </a:r>
            <a:r>
              <a:rPr lang="en-IN" sz="2400" kern="100" dirty="0">
                <a:latin typeface="Calibri" panose="020F0502020204030204" pitchFamily="34" charset="0"/>
                <a:ea typeface="Calibri" panose="020F0502020204030204" pitchFamily="34" charset="0"/>
                <a:cs typeface="Times New Roman" panose="02020603050405020304" pitchFamily="18" charset="0"/>
              </a:rPr>
              <a:t>to JPA and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4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*We choose one Entity class to manage the relationship we call this as owning side.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used to provide the details of foreign key in association mapping .It can also be used to specify the owning side of association in bi-directional mapping.</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must used with the annotations which are used to achieve association mapping.</a:t>
            </a:r>
          </a:p>
          <a:p>
            <a:pPr>
              <a:lnSpc>
                <a:spcPct val="107000"/>
              </a:lnSpc>
              <a:spcAft>
                <a:spcPts val="800"/>
              </a:spcAft>
              <a:tabLst>
                <a:tab pos="3954145" algn="l"/>
              </a:tabLst>
            </a:pPr>
            <a:r>
              <a:rPr lang="en-IN"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mappedBy</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t>
            </a:r>
            <a:r>
              <a:rPr lang="en-IN" sz="24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an attribute</a:t>
            </a:r>
            <a:r>
              <a:rPr lang="en-IN" sz="2400" kern="100" dirty="0">
                <a:latin typeface="Calibri" panose="020F0502020204030204" pitchFamily="34" charset="0"/>
                <a:ea typeface="Calibri" panose="020F0502020204030204" pitchFamily="34" charset="0"/>
                <a:cs typeface="Times New Roman" panose="02020603050405020304" pitchFamily="18" charset="0"/>
              </a:rPr>
              <a:t> used in association mapping to specify the non-owning side of </a:t>
            </a:r>
            <a:r>
              <a:rPr lang="en-IN" sz="2000" b="1" kern="100" dirty="0">
                <a:latin typeface="Calibri" panose="020F0502020204030204" pitchFamily="34" charset="0"/>
                <a:ea typeface="Calibri" panose="020F0502020204030204" pitchFamily="34" charset="0"/>
                <a:cs typeface="Times New Roman" panose="02020603050405020304" pitchFamily="18" charset="0"/>
              </a:rPr>
              <a:t>association in bi-directional mapping .</a:t>
            </a:r>
          </a:p>
          <a:p>
            <a:pPr>
              <a:lnSpc>
                <a:spcPct val="107000"/>
              </a:lnSpc>
              <a:spcAft>
                <a:spcPts val="800"/>
              </a:spcAft>
              <a:tabLst>
                <a:tab pos="3954145" algn="l"/>
              </a:tabLst>
            </a:pPr>
            <a:r>
              <a:rPr lang="en-IN" sz="2000" b="1" dirty="0"/>
              <a:t>-It indicates that the field it is associated with is </a:t>
            </a:r>
            <a:r>
              <a:rPr lang="en-IN" sz="2000" b="1" dirty="0">
                <a:solidFill>
                  <a:srgbClr val="FF0000"/>
                </a:solidFill>
              </a:rPr>
              <a:t>not the owner of the relationship</a:t>
            </a:r>
            <a:r>
              <a:rPr lang="en-IN" sz="2000" b="1" dirty="0"/>
              <a:t>, but instead, the </a:t>
            </a:r>
            <a:r>
              <a:rPr lang="en-IN" sz="2000" b="1" dirty="0">
                <a:solidFill>
                  <a:srgbClr val="FF0000"/>
                </a:solidFill>
              </a:rPr>
              <a:t>relationship is managed by the other entity</a:t>
            </a:r>
            <a:r>
              <a:rPr lang="en-IN" sz="2000" b="1" dirty="0"/>
              <a:t>. This helps Hibernate understand which entity is responsible for managing the relationship </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8553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96036"/>
            <a:ext cx="8475260" cy="4173065"/>
          </a:xfrm>
          <a:prstGeom prst="rect">
            <a:avLst/>
          </a:prstGeom>
        </p:spPr>
        <p:txBody>
          <a:bodyPr wrap="square">
            <a:spAutoFit/>
          </a:bodyPr>
          <a:lstStyle/>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rPr>
              <a:t>Points:-</a:t>
            </a:r>
          </a:p>
          <a:p>
            <a:pPr>
              <a:lnSpc>
                <a:spcPct val="107000"/>
              </a:lnSpc>
              <a:spcAft>
                <a:spcPts val="800"/>
              </a:spcAft>
              <a:tabLst>
                <a:tab pos="3954145" algn="l"/>
              </a:tabLst>
            </a:pPr>
            <a:r>
              <a:rPr lang="en-US" b="1" kern="100" dirty="0" err="1">
                <a:latin typeface="Calibri" panose="020F0502020204030204" pitchFamily="34" charset="0"/>
                <a:ea typeface="Calibri" panose="020F0502020204030204" pitchFamily="34" charset="0"/>
                <a:cs typeface="Times New Roman" panose="02020603050405020304" pitchFamily="18" charset="0"/>
              </a:rPr>
              <a:t>mappedBy</a:t>
            </a:r>
            <a:r>
              <a:rPr lang="en-US" b="1" kern="100" dirty="0">
                <a:latin typeface="Calibri" panose="020F0502020204030204" pitchFamily="34" charset="0"/>
                <a:ea typeface="Calibri" panose="020F0502020204030204" pitchFamily="34" charset="0"/>
                <a:cs typeface="Times New Roman" panose="02020603050405020304" pitchFamily="18" charset="0"/>
              </a:rPr>
              <a:t> attribute is not applicable for </a:t>
            </a:r>
            <a:r>
              <a:rPr lang="en-US" b="1" kern="100" dirty="0" err="1">
                <a:latin typeface="Calibri" panose="020F0502020204030204" pitchFamily="34" charset="0"/>
                <a:ea typeface="Calibri" panose="020F0502020204030204" pitchFamily="34" charset="0"/>
                <a:cs typeface="Times New Roman" panose="02020603050405020304" pitchFamily="18" charset="0"/>
              </a:rPr>
              <a:t>ManyToOne</a:t>
            </a:r>
            <a:r>
              <a:rPr lang="en-US" b="1" kern="100" dirty="0">
                <a:latin typeface="Calibri" panose="020F0502020204030204" pitchFamily="34" charset="0"/>
                <a:ea typeface="Calibri" panose="020F0502020204030204" pitchFamily="34" charset="0"/>
                <a:cs typeface="Times New Roman" panose="02020603050405020304" pitchFamily="18" charset="0"/>
              </a:rPr>
              <a:t> Bi-directional</a:t>
            </a:r>
          </a:p>
          <a:p>
            <a:pPr>
              <a:lnSpc>
                <a:spcPct val="107000"/>
              </a:lnSpc>
              <a:spcAft>
                <a:spcPts val="800"/>
              </a:spcAft>
              <a:tabLst>
                <a:tab pos="3954145" algn="l"/>
              </a:tabLst>
            </a:pPr>
            <a:r>
              <a:rPr lang="en-US" b="1" kern="100" dirty="0" err="1">
                <a:latin typeface="Calibri" panose="020F0502020204030204" pitchFamily="34" charset="0"/>
                <a:ea typeface="Calibri" panose="020F0502020204030204" pitchFamily="34" charset="0"/>
                <a:cs typeface="Times New Roman" panose="02020603050405020304" pitchFamily="18" charset="0"/>
              </a:rPr>
              <a:t>Because,ManyToOne</a:t>
            </a:r>
            <a:r>
              <a:rPr lang="en-US" b="1" kern="100" dirty="0">
                <a:latin typeface="Calibri" panose="020F0502020204030204" pitchFamily="34" charset="0"/>
                <a:ea typeface="Calibri" panose="020F0502020204030204" pitchFamily="34" charset="0"/>
                <a:cs typeface="Times New Roman" panose="02020603050405020304" pitchFamily="18" charset="0"/>
              </a:rPr>
              <a:t> Bi-Directional mapping is also known as </a:t>
            </a:r>
            <a:r>
              <a:rPr lang="en-US" b="1" kern="100" dirty="0" err="1">
                <a:latin typeface="Calibri" panose="020F0502020204030204" pitchFamily="34" charset="0"/>
                <a:ea typeface="Calibri" panose="020F0502020204030204" pitchFamily="34" charset="0"/>
                <a:cs typeface="Times New Roman" panose="02020603050405020304" pitchFamily="18" charset="0"/>
              </a:rPr>
              <a:t>OneToMany</a:t>
            </a:r>
            <a:r>
              <a:rPr lang="en-US" b="1" kern="100" dirty="0">
                <a:latin typeface="Calibri" panose="020F0502020204030204" pitchFamily="34" charset="0"/>
                <a:ea typeface="Calibri" panose="020F0502020204030204" pitchFamily="34" charset="0"/>
                <a:cs typeface="Times New Roman" panose="02020603050405020304" pitchFamily="18" charset="0"/>
              </a:rPr>
              <a:t> Bi</a:t>
            </a:r>
          </a:p>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rPr>
              <a:t>While doing coding if I use </a:t>
            </a:r>
            <a:r>
              <a:rPr lang="en-US" b="1" kern="100" dirty="0" err="1">
                <a:latin typeface="Calibri" panose="020F0502020204030204" pitchFamily="34" charset="0"/>
                <a:ea typeface="Calibri" panose="020F0502020204030204" pitchFamily="34" charset="0"/>
                <a:cs typeface="Times New Roman" panose="02020603050405020304" pitchFamily="18" charset="0"/>
              </a:rPr>
              <a:t>OneToManyBi</a:t>
            </a:r>
            <a:r>
              <a:rPr lang="en-US" b="1" kern="100" dirty="0">
                <a:latin typeface="Calibri" panose="020F0502020204030204" pitchFamily="34" charset="0"/>
                <a:ea typeface="Calibri" panose="020F0502020204030204" pitchFamily="34" charset="0"/>
                <a:cs typeface="Times New Roman" panose="02020603050405020304" pitchFamily="18" charset="0"/>
              </a:rPr>
              <a:t>-----One Extra Table will be created to build relationship</a:t>
            </a:r>
          </a:p>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rPr>
              <a:t>In </a:t>
            </a:r>
            <a:r>
              <a:rPr lang="en-US" b="1" kern="100" dirty="0" err="1">
                <a:latin typeface="Calibri" panose="020F0502020204030204" pitchFamily="34" charset="0"/>
                <a:ea typeface="Calibri" panose="020F0502020204030204" pitchFamily="34" charset="0"/>
                <a:cs typeface="Times New Roman" panose="02020603050405020304" pitchFamily="18" charset="0"/>
              </a:rPr>
              <a:t>ManyToOne</a:t>
            </a:r>
            <a:r>
              <a:rPr lang="en-US" b="1" kern="100" dirty="0">
                <a:latin typeface="Calibri" panose="020F0502020204030204" pitchFamily="34" charset="0"/>
                <a:ea typeface="Calibri" panose="020F0502020204030204" pitchFamily="34" charset="0"/>
                <a:cs typeface="Times New Roman" panose="02020603050405020304" pitchFamily="18" charset="0"/>
              </a:rPr>
              <a:t> Bi----</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One extra column will be created to build a relationship </a:t>
            </a:r>
          </a:p>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So It is good to select </a:t>
            </a:r>
            <a:r>
              <a:rPr lang="en-US" b="1"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ManyToOne</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p>
          <a:p>
            <a:pPr>
              <a:lnSpc>
                <a:spcPct val="107000"/>
              </a:lnSpc>
              <a:spcAft>
                <a:spcPts val="800"/>
              </a:spcAft>
              <a:tabLst>
                <a:tab pos="3954145" algn="l"/>
              </a:tabLst>
            </a:pPr>
            <a:endPar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But where do we use  @</a:t>
            </a:r>
            <a:r>
              <a:rPr lang="en-US" b="1"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ManyToOne</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there only I need to use @</a:t>
            </a:r>
            <a:r>
              <a:rPr lang="en-US" b="1"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JoinColumn</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so there will not be any attribute in this mapping </a:t>
            </a:r>
          </a:p>
          <a:p>
            <a:pPr>
              <a:lnSpc>
                <a:spcPct val="107000"/>
              </a:lnSpc>
              <a:spcAft>
                <a:spcPts val="800"/>
              </a:spcAft>
              <a:tabLst>
                <a:tab pos="3954145" algn="l"/>
              </a:tabLst>
            </a:pP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But if you observe  </a:t>
            </a:r>
            <a:r>
              <a:rPr lang="en-US" b="1"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mappedBy</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attribute will come in </a:t>
            </a:r>
            <a:r>
              <a:rPr lang="en-US" b="1"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OneToManyBi</a:t>
            </a:r>
            <a:r>
              <a:rPr lang="en-US" b="1"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357657245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709684"/>
            <a:ext cx="10645254" cy="5744971"/>
          </a:xfrm>
          <a:prstGeom prst="rect">
            <a:avLst/>
          </a:prstGeom>
        </p:spPr>
        <p:txBody>
          <a:bodyPr wrap="square">
            <a:spAutoFit/>
          </a:bodyPr>
          <a:lstStyle/>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mappedBy</a:t>
            </a:r>
            <a:r>
              <a:rPr lang="en-IN" kern="100" dirty="0">
                <a:latin typeface="Calibri" panose="020F0502020204030204" pitchFamily="34" charset="0"/>
                <a:ea typeface="Calibri" panose="020F0502020204030204" pitchFamily="34" charset="0"/>
                <a:cs typeface="Times New Roman" panose="02020603050405020304" pitchFamily="18" charset="0"/>
              </a:rPr>
              <a:t> attribute is there in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OneToOne</a:t>
            </a:r>
            <a:endParaRPr lang="en-IN" sz="11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OneToMany</a:t>
            </a:r>
            <a:endParaRPr lang="en-IN" sz="11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ManyToMany</a:t>
            </a:r>
            <a:endParaRPr lang="en-IN" sz="11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OneToOne</a:t>
            </a: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Bi-Directional mapping</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Change database in persistence.xml</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r>
              <a:rPr lang="en-IN" dirty="0"/>
              <a:t>       </a:t>
            </a:r>
            <a:r>
              <a:rPr lang="en-IN" sz="2000" b="1" dirty="0">
                <a:solidFill>
                  <a:srgbClr val="FF0000"/>
                </a:solidFill>
              </a:rPr>
              <a:t>User.java</a:t>
            </a:r>
          </a:p>
          <a:p>
            <a:r>
              <a:rPr lang="en-IN" sz="2000" b="1" dirty="0">
                <a:solidFill>
                  <a:srgbClr val="FF0000"/>
                </a:solidFill>
              </a:rPr>
              <a:t>     AadharCard.java</a:t>
            </a:r>
          </a:p>
          <a:p>
            <a:r>
              <a:rPr lang="en-IN" sz="2000" dirty="0"/>
              <a:t>    </a:t>
            </a:r>
            <a:r>
              <a:rPr lang="en-IN" sz="2000" b="1" dirty="0">
                <a:solidFill>
                  <a:srgbClr val="FF0000"/>
                </a:solidFill>
              </a:rPr>
              <a:t>SaveUserAndAadhar.java</a:t>
            </a:r>
          </a:p>
          <a:p>
            <a:r>
              <a:rPr lang="en-IN" sz="2000" b="1" dirty="0">
                <a:solidFill>
                  <a:srgbClr val="3333FF"/>
                </a:solidFill>
              </a:rPr>
              <a:t>Note:-</a:t>
            </a:r>
          </a:p>
          <a:p>
            <a:r>
              <a:rPr lang="en-IN" sz="2000" b="1" dirty="0">
                <a:solidFill>
                  <a:srgbClr val="3333FF"/>
                </a:solidFill>
              </a:rPr>
              <a:t>*Initially 2 tables will have FK’s(which is not necessary) so avoid that extra FK using below</a:t>
            </a:r>
          </a:p>
          <a:p>
            <a:r>
              <a:rPr lang="en-IN" sz="2000" dirty="0"/>
              <a:t>      Here 2 tables will be created but only one FK column will be there because of owning side and non-owning side.</a:t>
            </a:r>
          </a:p>
          <a:p>
            <a:r>
              <a:rPr lang="en-IN" sz="2000" dirty="0"/>
              <a:t>@</a:t>
            </a:r>
            <a:r>
              <a:rPr lang="en-IN" sz="2000" dirty="0" err="1"/>
              <a:t>OneToOne</a:t>
            </a:r>
            <a:r>
              <a:rPr lang="en-IN" sz="2000" dirty="0"/>
              <a:t>(</a:t>
            </a:r>
            <a:r>
              <a:rPr lang="en-IN" sz="2000" dirty="0" err="1"/>
              <a:t>mappedBy</a:t>
            </a:r>
            <a:r>
              <a:rPr lang="en-IN" sz="2000" dirty="0"/>
              <a:t>=”card”)</a:t>
            </a:r>
          </a:p>
          <a:p>
            <a:r>
              <a:rPr lang="en-IN" sz="2000" dirty="0"/>
              <a:t>    private User </a:t>
            </a:r>
            <a:r>
              <a:rPr lang="en-IN" sz="2000" dirty="0" err="1"/>
              <a:t>user</a:t>
            </a:r>
            <a:r>
              <a:rPr lang="en-IN" sz="2000" dirty="0"/>
              <a:t>;</a:t>
            </a:r>
          </a:p>
          <a:p>
            <a:r>
              <a:rPr lang="en-IN" sz="2000" dirty="0"/>
              <a:t>*This tells us that </a:t>
            </a:r>
            <a:r>
              <a:rPr lang="en-IN" sz="2000" dirty="0" err="1"/>
              <a:t>Aadharcard</a:t>
            </a:r>
            <a:r>
              <a:rPr lang="en-IN" sz="2000" dirty="0"/>
              <a:t> is already mapped in user table</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287043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601" y="710213"/>
            <a:ext cx="10753458" cy="5724644"/>
          </a:xfrm>
          <a:prstGeom prst="rect">
            <a:avLst/>
          </a:prstGeom>
        </p:spPr>
        <p:txBody>
          <a:bodyPr wrap="square">
            <a:spAutoFit/>
          </a:bodyPr>
          <a:lstStyle/>
          <a:p>
            <a:r>
              <a:rPr lang="en-IN" sz="2400" dirty="0">
                <a:highlight>
                  <a:srgbClr val="FFFF00"/>
                </a:highlight>
                <a:latin typeface="Times New Roman" panose="02020603050405020304" pitchFamily="18" charset="0"/>
                <a:ea typeface="Times New Roman" panose="02020603050405020304" pitchFamily="18" charset="0"/>
              </a:rPr>
              <a:t>Imp :-For Ex:-</a:t>
            </a:r>
            <a:endParaRPr lang="en-US" sz="2400" dirty="0">
              <a:latin typeface="Times New Roman" panose="02020603050405020304" pitchFamily="18" charset="0"/>
              <a:ea typeface="Times New Roman" panose="02020603050405020304" pitchFamily="18" charset="0"/>
            </a:endParaRPr>
          </a:p>
          <a:p>
            <a:r>
              <a:rPr lang="en-IN" sz="2400" dirty="0">
                <a:latin typeface="Times New Roman" panose="02020603050405020304" pitchFamily="18" charset="0"/>
                <a:ea typeface="Times New Roman" panose="02020603050405020304" pitchFamily="18" charset="0"/>
              </a:rPr>
              <a:t>      @</a:t>
            </a:r>
            <a:r>
              <a:rPr lang="en-IN" sz="2400" dirty="0" err="1">
                <a:latin typeface="Times New Roman" panose="02020603050405020304" pitchFamily="18" charset="0"/>
                <a:ea typeface="Times New Roman" panose="02020603050405020304" pitchFamily="18" charset="0"/>
              </a:rPr>
              <a:t>OneToOne</a:t>
            </a:r>
            <a:r>
              <a:rPr lang="en-IN" sz="2400" dirty="0">
                <a:latin typeface="Times New Roman" panose="02020603050405020304" pitchFamily="18" charset="0"/>
                <a:ea typeface="Times New Roman" panose="02020603050405020304" pitchFamily="18" charset="0"/>
              </a:rPr>
              <a:t>(</a:t>
            </a:r>
            <a:r>
              <a:rPr lang="en-IN" sz="2400" dirty="0" err="1">
                <a:latin typeface="Times New Roman" panose="02020603050405020304" pitchFamily="18" charset="0"/>
                <a:ea typeface="Times New Roman" panose="02020603050405020304" pitchFamily="18" charset="0"/>
              </a:rPr>
              <a:t>mappedBy</a:t>
            </a:r>
            <a:r>
              <a:rPr lang="en-IN" sz="2400" dirty="0">
                <a:latin typeface="Times New Roman" panose="02020603050405020304" pitchFamily="18" charset="0"/>
                <a:ea typeface="Times New Roman" panose="02020603050405020304" pitchFamily="18" charset="0"/>
              </a:rPr>
              <a:t> = “card") </a:t>
            </a:r>
            <a:endParaRPr lang="en-US" sz="2400" dirty="0">
              <a:latin typeface="Times New Roman" panose="02020603050405020304" pitchFamily="18" charset="0"/>
              <a:ea typeface="Times New Roman" panose="02020603050405020304" pitchFamily="18" charset="0"/>
            </a:endParaRPr>
          </a:p>
          <a:p>
            <a:r>
              <a:rPr lang="en-IN" sz="2400" dirty="0">
                <a:latin typeface="Times New Roman" panose="02020603050405020304" pitchFamily="18" charset="0"/>
                <a:ea typeface="Times New Roman" panose="02020603050405020304" pitchFamily="18" charset="0"/>
              </a:rPr>
              <a:t>         private User </a:t>
            </a:r>
            <a:r>
              <a:rPr lang="en-IN" sz="2400" dirty="0" err="1">
                <a:latin typeface="Times New Roman" panose="02020603050405020304" pitchFamily="18" charset="0"/>
                <a:ea typeface="Times New Roman" panose="02020603050405020304" pitchFamily="18" charset="0"/>
              </a:rPr>
              <a:t>user</a:t>
            </a:r>
            <a:r>
              <a:rPr lang="en-IN" sz="24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r>
              <a:rPr lang="en-IN" sz="2400" dirty="0">
                <a:latin typeface="Times New Roman" panose="02020603050405020304" pitchFamily="18" charset="0"/>
                <a:ea typeface="Times New Roman" panose="02020603050405020304" pitchFamily="18" charset="0"/>
              </a:rPr>
              <a:t>This tells “card” field in the “User” class is responsible to build relationship.</a:t>
            </a:r>
          </a:p>
          <a:p>
            <a:r>
              <a:rPr lang="en-IN" sz="2400" dirty="0">
                <a:latin typeface="Times New Roman" panose="02020603050405020304" pitchFamily="18" charset="0"/>
                <a:ea typeface="Times New Roman" panose="02020603050405020304" pitchFamily="18" charset="0"/>
              </a:rPr>
              <a:t>- The </a:t>
            </a:r>
            <a:r>
              <a:rPr lang="en-IN" sz="2400" b="1" dirty="0" err="1">
                <a:solidFill>
                  <a:srgbClr val="CC00CC"/>
                </a:solidFill>
                <a:latin typeface="Times New Roman" panose="02020603050405020304" pitchFamily="18" charset="0"/>
                <a:ea typeface="Times New Roman" panose="02020603050405020304" pitchFamily="18" charset="0"/>
              </a:rPr>
              <a:t>mappedBy</a:t>
            </a:r>
            <a:r>
              <a:rPr lang="en-IN" sz="2400" dirty="0">
                <a:latin typeface="Times New Roman" panose="02020603050405020304" pitchFamily="18" charset="0"/>
                <a:ea typeface="Times New Roman" panose="02020603050405020304" pitchFamily="18" charset="0"/>
              </a:rPr>
              <a:t> attribute in Hibernate annotation indicates that the relationship is already established by another </a:t>
            </a:r>
            <a:r>
              <a:rPr lang="en-IN" sz="2400" dirty="0" err="1">
                <a:latin typeface="Times New Roman" panose="02020603050405020304" pitchFamily="18" charset="0"/>
                <a:ea typeface="Times New Roman" panose="02020603050405020304" pitchFamily="18" charset="0"/>
              </a:rPr>
              <a:t>enitity</a:t>
            </a:r>
            <a:r>
              <a:rPr lang="en-IN" sz="2400" dirty="0">
                <a:latin typeface="Times New Roman" panose="02020603050405020304" pitchFamily="18" charset="0"/>
                <a:ea typeface="Times New Roman" panose="02020603050405020304" pitchFamily="18" charset="0"/>
              </a:rPr>
              <a:t> Class(</a:t>
            </a:r>
            <a:r>
              <a:rPr lang="en-IN" sz="2400" dirty="0" err="1">
                <a:latin typeface="Times New Roman" panose="02020603050405020304" pitchFamily="18" charset="0"/>
                <a:ea typeface="Times New Roman" panose="02020603050405020304" pitchFamily="18" charset="0"/>
              </a:rPr>
              <a:t>Ie</a:t>
            </a:r>
            <a:r>
              <a:rPr lang="en-IN" sz="2400" dirty="0">
                <a:latin typeface="Times New Roman" panose="02020603050405020304" pitchFamily="18" charset="0"/>
                <a:ea typeface="Times New Roman" panose="02020603050405020304" pitchFamily="18" charset="0"/>
              </a:rPr>
              <a:t> User)</a:t>
            </a:r>
            <a:endParaRPr lang="en-US" dirty="0">
              <a:latin typeface="Times New Roman" panose="02020603050405020304" pitchFamily="18" charset="0"/>
              <a:ea typeface="Times New Roman" panose="02020603050405020304" pitchFamily="18" charset="0"/>
            </a:endParaRPr>
          </a:p>
          <a:p>
            <a:r>
              <a:rPr lang="en-US" sz="2400" b="1" dirty="0">
                <a:solidFill>
                  <a:srgbClr val="FF0000"/>
                </a:solidFill>
                <a:latin typeface="Times New Roman" panose="02020603050405020304" pitchFamily="18" charset="0"/>
                <a:ea typeface="Times New Roman" panose="02020603050405020304" pitchFamily="18" charset="0"/>
              </a:rPr>
              <a:t>Note:-</a:t>
            </a:r>
          </a:p>
          <a:p>
            <a:r>
              <a:rPr lang="en-US" sz="2400" dirty="0">
                <a:latin typeface="Times New Roman" panose="02020603050405020304" pitchFamily="18" charset="0"/>
                <a:ea typeface="Times New Roman" panose="02020603050405020304" pitchFamily="18" charset="0"/>
              </a:rPr>
              <a:t> - In @</a:t>
            </a:r>
            <a:r>
              <a:rPr lang="en-US" sz="2400" dirty="0" err="1">
                <a:latin typeface="Times New Roman" panose="02020603050405020304" pitchFamily="18" charset="0"/>
                <a:ea typeface="Times New Roman" panose="02020603050405020304" pitchFamily="18" charset="0"/>
              </a:rPr>
              <a:t>JoinColumn</a:t>
            </a:r>
            <a:r>
              <a:rPr lang="en-US" sz="2400" dirty="0">
                <a:latin typeface="Times New Roman" panose="02020603050405020304" pitchFamily="18" charset="0"/>
                <a:ea typeface="Times New Roman" panose="02020603050405020304" pitchFamily="18" charset="0"/>
              </a:rPr>
              <a:t>(name=“</a:t>
            </a:r>
            <a:r>
              <a:rPr lang="en-US" sz="2400" dirty="0" err="1">
                <a:latin typeface="Times New Roman" panose="02020603050405020304" pitchFamily="18" charset="0"/>
                <a:ea typeface="Times New Roman" panose="02020603050405020304" pitchFamily="18" charset="0"/>
              </a:rPr>
              <a:t>aadharcard_id</a:t>
            </a:r>
            <a:r>
              <a:rPr lang="en-US" sz="2400" dirty="0">
                <a:latin typeface="Times New Roman" panose="02020603050405020304" pitchFamily="18" charset="0"/>
                <a:ea typeface="Times New Roman" panose="02020603050405020304" pitchFamily="18" charset="0"/>
              </a:rPr>
              <a:t>”)</a:t>
            </a:r>
          </a:p>
          <a:p>
            <a:r>
              <a:rPr lang="en-US" sz="2400" dirty="0">
                <a:latin typeface="Times New Roman" panose="02020603050405020304" pitchFamily="18" charset="0"/>
                <a:ea typeface="Times New Roman" panose="02020603050405020304" pitchFamily="18" charset="0"/>
              </a:rPr>
              <a:t> - name attribute is optional</a:t>
            </a:r>
          </a:p>
          <a:p>
            <a:r>
              <a:rPr lang="en-US" sz="2400" dirty="0">
                <a:latin typeface="Times New Roman" panose="02020603050405020304" pitchFamily="18" charset="0"/>
                <a:ea typeface="Times New Roman" panose="02020603050405020304" pitchFamily="18" charset="0"/>
              </a:rPr>
              <a:t> - Without using </a:t>
            </a:r>
            <a:r>
              <a:rPr lang="en-US" sz="2400" b="1" dirty="0" err="1">
                <a:solidFill>
                  <a:srgbClr val="CC00CC"/>
                </a:solidFill>
                <a:latin typeface="Times New Roman" panose="02020603050405020304" pitchFamily="18" charset="0"/>
                <a:ea typeface="Times New Roman" panose="02020603050405020304" pitchFamily="18" charset="0"/>
              </a:rPr>
              <a:t>mappedBy</a:t>
            </a:r>
            <a:r>
              <a:rPr lang="en-US" sz="2400" b="1" dirty="0">
                <a:solidFill>
                  <a:srgbClr val="CC00CC"/>
                </a:solidFill>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in </a:t>
            </a:r>
            <a:r>
              <a:rPr lang="en-US" sz="2400" b="1" dirty="0" err="1">
                <a:latin typeface="Times New Roman" panose="02020603050405020304" pitchFamily="18" charset="0"/>
                <a:ea typeface="Times New Roman" panose="02020603050405020304" pitchFamily="18" charset="0"/>
              </a:rPr>
              <a:t>AadharCard</a:t>
            </a:r>
            <a:r>
              <a:rPr lang="en-US" sz="2400" b="1" dirty="0">
                <a:latin typeface="Times New Roman" panose="02020603050405020304" pitchFamily="18" charset="0"/>
                <a:ea typeface="Times New Roman" panose="02020603050405020304" pitchFamily="18" charset="0"/>
              </a:rPr>
              <a:t> class</a:t>
            </a:r>
            <a:r>
              <a:rPr lang="en-US" sz="2400" dirty="0">
                <a:latin typeface="Times New Roman" panose="02020603050405020304" pitchFamily="18" charset="0"/>
                <a:ea typeface="Times New Roman" panose="02020603050405020304" pitchFamily="18" charset="0"/>
              </a:rPr>
              <a:t> if you use only </a:t>
            </a:r>
            <a:r>
              <a:rPr lang="en-US" sz="2400" dirty="0">
                <a:solidFill>
                  <a:srgbClr val="CC00CC"/>
                </a:solidFill>
                <a:latin typeface="Times New Roman" panose="02020603050405020304" pitchFamily="18" charset="0"/>
                <a:ea typeface="Times New Roman" panose="02020603050405020304" pitchFamily="18" charset="0"/>
              </a:rPr>
              <a:t>@</a:t>
            </a:r>
            <a:r>
              <a:rPr lang="en-US" sz="2400" dirty="0" err="1">
                <a:solidFill>
                  <a:srgbClr val="CC00CC"/>
                </a:solidFill>
                <a:latin typeface="Times New Roman" panose="02020603050405020304" pitchFamily="18" charset="0"/>
                <a:ea typeface="Times New Roman" panose="02020603050405020304" pitchFamily="18" charset="0"/>
              </a:rPr>
              <a:t>JoinColumn</a:t>
            </a:r>
            <a:r>
              <a:rPr lang="en-US" sz="2400" dirty="0">
                <a:solidFill>
                  <a:srgbClr val="CC00CC"/>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in </a:t>
            </a:r>
            <a:r>
              <a:rPr lang="en-US" sz="2400" b="1" dirty="0">
                <a:latin typeface="Times New Roman" panose="02020603050405020304" pitchFamily="18" charset="0"/>
                <a:ea typeface="Times New Roman" panose="02020603050405020304" pitchFamily="18" charset="0"/>
              </a:rPr>
              <a:t>User Class</a:t>
            </a:r>
            <a:r>
              <a:rPr lang="en-US" sz="2400" dirty="0">
                <a:latin typeface="Times New Roman" panose="02020603050405020304" pitchFamily="18" charset="0"/>
                <a:ea typeface="Times New Roman" panose="02020603050405020304" pitchFamily="18" charset="0"/>
              </a:rPr>
              <a:t> Just if you check the configuration still you will not get any error or exception but extra FK column will not be removed </a:t>
            </a:r>
          </a:p>
          <a:p>
            <a:r>
              <a:rPr lang="en-US" sz="2400" dirty="0">
                <a:latin typeface="Times New Roman" panose="02020603050405020304" pitchFamily="18" charset="0"/>
                <a:ea typeface="Times New Roman" panose="02020603050405020304" pitchFamily="18" charset="0"/>
              </a:rPr>
              <a:t>- So it is mandatory to use </a:t>
            </a:r>
            <a:r>
              <a:rPr lang="en-US" sz="2400" b="1" dirty="0" err="1">
                <a:latin typeface="Times New Roman" panose="02020603050405020304" pitchFamily="18" charset="0"/>
                <a:ea typeface="Times New Roman" panose="02020603050405020304" pitchFamily="18" charset="0"/>
              </a:rPr>
              <a:t>mappedBy</a:t>
            </a:r>
            <a:endParaRPr lang="en-US" sz="2400" b="1" dirty="0">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63652924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030" y="881945"/>
            <a:ext cx="10750063" cy="4864793"/>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Assignment Questions:-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dirty="0">
                <a:highlight>
                  <a:srgbClr val="FFFF00"/>
                </a:highlight>
                <a:latin typeface="Times New Roman" panose="02020603050405020304" pitchFamily="18" charset="0"/>
                <a:ea typeface="Times New Roman" panose="02020603050405020304" pitchFamily="18" charset="0"/>
              </a:rPr>
              <a:t>1&gt;Find User by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Note:-If you override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toString</a:t>
            </a:r>
            <a:r>
              <a:rPr lang="en-IN" sz="2400" kern="100" dirty="0">
                <a:latin typeface="Calibri" panose="020F0502020204030204" pitchFamily="34" charset="0"/>
                <a:ea typeface="Calibri" panose="020F0502020204030204" pitchFamily="34" charset="0"/>
                <a:cs typeface="Times New Roman" panose="02020603050405020304" pitchFamily="18" charset="0"/>
              </a:rPr>
              <a:t>() in both the classes then you will get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StackOverFlow</a:t>
            </a:r>
            <a:r>
              <a:rPr lang="en-IN" sz="2400" kern="100" dirty="0">
                <a:latin typeface="Calibri" panose="020F0502020204030204" pitchFamily="34" charset="0"/>
                <a:ea typeface="Calibri" panose="020F0502020204030204" pitchFamily="34" charset="0"/>
                <a:cs typeface="Times New Roman" panose="02020603050405020304" pitchFamily="18" charset="0"/>
              </a:rPr>
              <a:t> Error in case of Bi-Directional Mapping if you use the references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So while overriding don’t include references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000" dirty="0">
                <a:highlight>
                  <a:srgbClr val="FFFF00"/>
                </a:highlight>
                <a:latin typeface="Times New Roman" panose="02020603050405020304" pitchFamily="18" charset="0"/>
                <a:ea typeface="Times New Roman" panose="02020603050405020304" pitchFamily="18" charset="0"/>
              </a:rPr>
              <a:t>2&gt;Find User by name</a:t>
            </a:r>
          </a:p>
          <a:p>
            <a:pPr>
              <a:lnSpc>
                <a:spcPct val="107000"/>
              </a:lnSpc>
              <a:spcAft>
                <a:spcPts val="800"/>
              </a:spcAft>
              <a:tabLst>
                <a:tab pos="3954145" algn="l"/>
              </a:tabLst>
            </a:pPr>
            <a:r>
              <a:rPr lang="en-IN" dirty="0"/>
              <a:t>  </a:t>
            </a:r>
            <a:r>
              <a:rPr lang="en-IN" sz="2000" dirty="0">
                <a:highlight>
                  <a:srgbClr val="FFFF00"/>
                </a:highlight>
                <a:latin typeface="Times New Roman" panose="02020603050405020304" pitchFamily="18" charset="0"/>
                <a:ea typeface="Times New Roman" panose="02020603050405020304" pitchFamily="18" charset="0"/>
              </a:rPr>
              <a:t>3&gt;Find User by phone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000" dirty="0">
                <a:highlight>
                  <a:srgbClr val="FFFF00"/>
                </a:highlight>
                <a:latin typeface="Times New Roman" panose="02020603050405020304" pitchFamily="18" charset="0"/>
                <a:ea typeface="Times New Roman" panose="02020603050405020304" pitchFamily="18" charset="0"/>
              </a:rPr>
              <a:t>4&gt;Find User by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select u from User u where u.card.id=?1</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000" dirty="0">
                <a:highlight>
                  <a:srgbClr val="FFFF00"/>
                </a:highlight>
                <a:latin typeface="Times New Roman" panose="02020603050405020304" pitchFamily="18" charset="0"/>
                <a:ea typeface="Times New Roman" panose="02020603050405020304" pitchFamily="18" charset="0"/>
              </a:rPr>
              <a:t>5&gt;Find User by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number</a:t>
            </a:r>
          </a:p>
        </p:txBody>
      </p:sp>
    </p:spTree>
    <p:extLst>
      <p:ext uri="{BB962C8B-B14F-4D97-AF65-F5344CB8AC3E}">
        <p14:creationId xmlns:p14="http://schemas.microsoft.com/office/powerpoint/2010/main" val="335520029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8" y="723331"/>
            <a:ext cx="10837988" cy="4440575"/>
          </a:xfrm>
          <a:prstGeom prst="rect">
            <a:avLst/>
          </a:prstGeom>
        </p:spPr>
        <p:txBody>
          <a:bodyPr wrap="square">
            <a:spAutoFit/>
          </a:bodyPr>
          <a:lstStyle/>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6&gt;Find User by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Number and date of birth</a:t>
            </a: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7&gt;Find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find(Aadharcard.class,1)</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8&gt;Find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number</a:t>
            </a:r>
          </a:p>
          <a:p>
            <a:pPr>
              <a:lnSpc>
                <a:spcPct val="107000"/>
              </a:lnSpc>
              <a:spcAft>
                <a:spcPts val="800"/>
              </a:spcAft>
              <a:tabLst>
                <a:tab pos="3954145" algn="l"/>
              </a:tabLst>
            </a:pPr>
            <a:endParaRPr lang="en-IN" sz="2000" dirty="0">
              <a:highlight>
                <a:srgbClr val="FFFF00"/>
              </a:highlight>
              <a:latin typeface="Times New Roman" panose="02020603050405020304" pitchFamily="18" charset="0"/>
              <a:ea typeface="Times New Roman" panose="02020603050405020304" pitchFamily="18" charset="0"/>
            </a:endParaRP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9&gt;Find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number and date of birth</a:t>
            </a: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10&gt;Find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User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select a from </a:t>
            </a:r>
            <a:r>
              <a:rPr lang="en-IN" sz="2400"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AadharCard</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 a where a.u.id=?1</a:t>
            </a: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11&gt;Find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user phone  </a:t>
            </a:r>
          </a:p>
          <a:p>
            <a:pPr>
              <a:lnSpc>
                <a:spcPct val="107000"/>
              </a:lnSpc>
              <a:spcAft>
                <a:spcPts val="800"/>
              </a:spcAft>
              <a:tabLst>
                <a:tab pos="3954145" algn="l"/>
              </a:tabLst>
            </a:pPr>
            <a:r>
              <a:rPr lang="en-IN" sz="2000" dirty="0">
                <a:highlight>
                  <a:srgbClr val="FFFF00"/>
                </a:highlight>
                <a:latin typeface="Times New Roman" panose="02020603050405020304" pitchFamily="18" charset="0"/>
                <a:ea typeface="Times New Roman" panose="02020603050405020304" pitchFamily="18" charset="0"/>
              </a:rPr>
              <a:t>12&gt;Find </a:t>
            </a:r>
            <a:r>
              <a:rPr lang="en-IN" sz="2000" dirty="0" err="1">
                <a:highlight>
                  <a:srgbClr val="FFFF00"/>
                </a:highlight>
                <a:latin typeface="Times New Roman" panose="02020603050405020304" pitchFamily="18" charset="0"/>
                <a:ea typeface="Times New Roman" panose="02020603050405020304" pitchFamily="18" charset="0"/>
              </a:rPr>
              <a:t>Aadhar</a:t>
            </a:r>
            <a:r>
              <a:rPr lang="en-IN" sz="2000" dirty="0">
                <a:highlight>
                  <a:srgbClr val="FFFF00"/>
                </a:highlight>
                <a:latin typeface="Times New Roman" panose="02020603050405020304" pitchFamily="18" charset="0"/>
                <a:ea typeface="Times New Roman" panose="02020603050405020304" pitchFamily="18" charset="0"/>
              </a:rPr>
              <a:t> by user name and phone  </a:t>
            </a:r>
          </a:p>
        </p:txBody>
      </p:sp>
    </p:spTree>
    <p:extLst>
      <p:ext uri="{BB962C8B-B14F-4D97-AF65-F5344CB8AC3E}">
        <p14:creationId xmlns:p14="http://schemas.microsoft.com/office/powerpoint/2010/main" val="44077325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0" y="682388"/>
            <a:ext cx="10728863" cy="6526595"/>
          </a:xfrm>
          <a:prstGeom prst="rect">
            <a:avLst/>
          </a:prstGeom>
        </p:spPr>
        <p:txBody>
          <a:bodyPr wrap="square">
            <a:spAutoFit/>
          </a:bodyPr>
          <a:lstStyle/>
          <a:p>
            <a:pPr algn="ctr">
              <a:lnSpc>
                <a:spcPct val="107000"/>
              </a:lnSpc>
              <a:spcAft>
                <a:spcPts val="800"/>
              </a:spcAft>
              <a:tabLst>
                <a:tab pos="3954145" algn="l"/>
              </a:tabLs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OneToMany</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Uni</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-Directional</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 </a:t>
            </a:r>
            <a:r>
              <a:rPr lang="en-IN" sz="2400" kern="100" dirty="0">
                <a:latin typeface="Calibri" panose="020F0502020204030204" pitchFamily="34" charset="0"/>
                <a:ea typeface="Calibri" panose="020F0502020204030204" pitchFamily="34" charset="0"/>
                <a:cs typeface="Times New Roman" panose="02020603050405020304" pitchFamily="18" charset="0"/>
              </a:rPr>
              <a:t>One Department can have many employees </a:t>
            </a: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Department Class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name|location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Employee Class </a:t>
            </a:r>
            <a:r>
              <a:rPr lang="en-IN" sz="2400" b="1" kern="100" dirty="0">
                <a:latin typeface="Calibri" panose="020F0502020204030204" pitchFamily="34" charset="0"/>
                <a:ea typeface="Calibri" panose="020F0502020204030204" pitchFamily="34" charset="0"/>
                <a:cs typeface="Times New Roman" panose="02020603050405020304" pitchFamily="18" charset="0"/>
              </a:rPr>
              <a:t>(Employee Class is unaware of Relation that’s why it is </a:t>
            </a:r>
            <a:r>
              <a:rPr lang="en-IN" sz="2400" b="1" kern="100" dirty="0" err="1">
                <a:latin typeface="Calibri" panose="020F0502020204030204" pitchFamily="34" charset="0"/>
                <a:ea typeface="Calibri" panose="020F0502020204030204" pitchFamily="34" charset="0"/>
                <a:cs typeface="Times New Roman" panose="02020603050405020304" pitchFamily="18" charset="0"/>
              </a:rPr>
              <a:t>uni</a:t>
            </a:r>
            <a:r>
              <a:rPr lang="en-IN" sz="2400"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id| name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degn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Note:-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EF </a:t>
            </a:r>
            <a:r>
              <a:rPr lang="en-IN" sz="2000" kern="100" dirty="0" err="1">
                <a:latin typeface="Calibri" panose="020F0502020204030204" pitchFamily="34" charset="0"/>
                <a:ea typeface="Calibri" panose="020F0502020204030204" pitchFamily="34" charset="0"/>
                <a:cs typeface="Times New Roman" panose="02020603050405020304" pitchFamily="18" charset="0"/>
              </a:rPr>
              <a:t>codd</a:t>
            </a:r>
            <a:r>
              <a:rPr lang="en-IN" sz="2000" kern="100" dirty="0">
                <a:latin typeface="Calibri" panose="020F0502020204030204" pitchFamily="34" charset="0"/>
                <a:ea typeface="Calibri" panose="020F0502020204030204" pitchFamily="34" charset="0"/>
                <a:cs typeface="Times New Roman" panose="02020603050405020304" pitchFamily="18" charset="0"/>
              </a:rPr>
              <a:t> rule(One cell must always contains only one value)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Primary key can not be duplicated.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2000" kern="100" dirty="0">
                <a:latin typeface="Calibri" panose="020F0502020204030204" pitchFamily="34" charset="0"/>
                <a:ea typeface="Calibri" panose="020F0502020204030204" pitchFamily="34" charset="0"/>
                <a:cs typeface="Times New Roman" panose="02020603050405020304" pitchFamily="18" charset="0"/>
              </a:rPr>
              <a:t>In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uni</a:t>
            </a:r>
            <a:r>
              <a:rPr lang="en-IN" sz="2000" kern="100" dirty="0">
                <a:latin typeface="Calibri" panose="020F0502020204030204" pitchFamily="34" charset="0"/>
                <a:ea typeface="Calibri" panose="020F0502020204030204" pitchFamily="34" charset="0"/>
                <a:cs typeface="Times New Roman" panose="02020603050405020304" pitchFamily="18" charset="0"/>
              </a:rPr>
              <a:t> directional mapping we will get 3 tables but the 3</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rd</a:t>
            </a:r>
            <a:r>
              <a:rPr lang="en-IN" sz="2000" kern="100" dirty="0">
                <a:latin typeface="Calibri" panose="020F0502020204030204" pitchFamily="34" charset="0"/>
                <a:ea typeface="Calibri" panose="020F0502020204030204" pitchFamily="34" charset="0"/>
                <a:cs typeface="Times New Roman" panose="02020603050405020304" pitchFamily="18" charset="0"/>
              </a:rPr>
              <a:t> table contains the PK of 1</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st</a:t>
            </a:r>
            <a:r>
              <a:rPr lang="en-IN" sz="2000" kern="100" dirty="0">
                <a:latin typeface="Calibri" panose="020F0502020204030204" pitchFamily="34" charset="0"/>
                <a:ea typeface="Calibri" panose="020F0502020204030204" pitchFamily="34" charset="0"/>
                <a:cs typeface="Times New Roman" panose="02020603050405020304" pitchFamily="18" charset="0"/>
              </a:rPr>
              <a:t> table and PK of 2</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sz="2000" kern="100" dirty="0">
                <a:latin typeface="Calibri" panose="020F0502020204030204" pitchFamily="34" charset="0"/>
                <a:ea typeface="Calibri" panose="020F0502020204030204" pitchFamily="34" charset="0"/>
                <a:cs typeface="Times New Roman" panose="02020603050405020304" pitchFamily="18" charset="0"/>
              </a:rPr>
              <a:t> Table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*3</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rd</a:t>
            </a:r>
            <a:r>
              <a:rPr lang="en-IN" sz="2000" kern="100" dirty="0">
                <a:latin typeface="Calibri" panose="020F0502020204030204" pitchFamily="34" charset="0"/>
                <a:ea typeface="Calibri" panose="020F0502020204030204" pitchFamily="34" charset="0"/>
                <a:cs typeface="Times New Roman" panose="02020603050405020304" pitchFamily="18" charset="0"/>
              </a:rPr>
              <a:t>  Table is called as Join Table(Department _Employee)</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33006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82389"/>
            <a:ext cx="10481480" cy="5331652"/>
          </a:xfrm>
          <a:prstGeom prst="rect">
            <a:avLst/>
          </a:prstGeom>
        </p:spPr>
        <p:txBody>
          <a:bodyPr wrap="square">
            <a:spAutoFit/>
          </a:bodyPr>
          <a:lstStyle/>
          <a:p>
            <a:pPr>
              <a:lnSpc>
                <a:spcPct val="107000"/>
              </a:lnSpc>
              <a:spcAft>
                <a:spcPts val="800"/>
              </a:spcAft>
              <a:tabLst>
                <a:tab pos="3954145" algn="l"/>
              </a:tabLst>
            </a:pPr>
            <a:r>
              <a:rPr lang="en-US"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*Third Table Columns :------</a:t>
            </a:r>
            <a:r>
              <a:rPr lang="en-US" sz="2400"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Department_id|emps_id</a:t>
            </a:r>
            <a:r>
              <a:rPr lang="en-US"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*We can not avoid the creation of 3rd table in </a:t>
            </a:r>
            <a:r>
              <a:rPr lang="en-US"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OneToMany</a:t>
            </a: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US"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Uni</a:t>
            </a:r>
            <a:endPar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r>
              <a:rPr lang="en-IN" sz="2400" dirty="0"/>
              <a:t>Here 3</a:t>
            </a:r>
            <a:r>
              <a:rPr lang="en-IN" sz="2400" baseline="30000" dirty="0"/>
              <a:t>rd</a:t>
            </a:r>
            <a:r>
              <a:rPr lang="en-IN" sz="2400" dirty="0"/>
              <a:t> table is used to establish a relationship between other two tables.</a:t>
            </a:r>
          </a:p>
          <a:p>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400" kern="100" dirty="0">
                <a:latin typeface="Calibri" panose="020F0502020204030204" pitchFamily="34" charset="0"/>
                <a:ea typeface="Calibri" panose="020F0502020204030204" pitchFamily="34" charset="0"/>
                <a:cs typeface="Times New Roman" panose="02020603050405020304" pitchFamily="18" charset="0"/>
              </a:rPr>
              <a:t> is always used on collection .If  you use it on the field which is not a collection then it throws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AnnotationException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3333FF"/>
                </a:solidFill>
              </a:rPr>
              <a:t>Note:-</a:t>
            </a:r>
          </a:p>
          <a:p>
            <a:r>
              <a:rPr lang="en-IN" sz="2400" dirty="0"/>
              <a:t>      </a:t>
            </a:r>
            <a:r>
              <a:rPr lang="en-IN" sz="2400" b="1" dirty="0">
                <a:solidFill>
                  <a:srgbClr val="C00000"/>
                </a:solidFill>
              </a:rPr>
              <a:t>In case of </a:t>
            </a:r>
            <a:r>
              <a:rPr lang="en-IN" sz="2400" b="1" dirty="0" err="1">
                <a:solidFill>
                  <a:srgbClr val="C00000"/>
                </a:solidFill>
              </a:rPr>
              <a:t>OneToOne</a:t>
            </a:r>
            <a:r>
              <a:rPr lang="en-IN" sz="2400" dirty="0"/>
              <a:t>   --------</a:t>
            </a:r>
            <a:r>
              <a:rPr lang="en-IN" sz="2400" dirty="0">
                <a:sym typeface="Wingdings" panose="05000000000000000000" pitchFamily="2" charset="2"/>
              </a:rPr>
              <a:t></a:t>
            </a:r>
            <a:r>
              <a:rPr lang="en-IN" sz="2400" b="1" dirty="0">
                <a:solidFill>
                  <a:srgbClr val="3333FF"/>
                </a:solidFill>
              </a:rPr>
              <a:t>We will get extra column                              </a:t>
            </a:r>
          </a:p>
          <a:p>
            <a:r>
              <a:rPr lang="en-IN" sz="2400" dirty="0"/>
              <a:t>                        </a:t>
            </a:r>
            <a:r>
              <a:rPr lang="en-IN" sz="2400" b="1" dirty="0" err="1">
                <a:solidFill>
                  <a:srgbClr val="C00000"/>
                </a:solidFill>
              </a:rPr>
              <a:t>ManyToOne</a:t>
            </a:r>
            <a:r>
              <a:rPr lang="en-IN" sz="2400" b="1" dirty="0">
                <a:solidFill>
                  <a:srgbClr val="C00000"/>
                </a:solidFill>
              </a:rPr>
              <a:t>   </a:t>
            </a:r>
            <a:r>
              <a:rPr lang="en-IN" sz="2400" dirty="0"/>
              <a:t>                         </a:t>
            </a:r>
            <a:r>
              <a:rPr lang="en-IN" sz="2400" b="1" dirty="0">
                <a:solidFill>
                  <a:srgbClr val="3333FF"/>
                </a:solidFill>
              </a:rPr>
              <a:t>to build relationship</a:t>
            </a:r>
          </a:p>
          <a:p>
            <a:r>
              <a:rPr lang="en-IN" sz="2400" dirty="0"/>
              <a:t> </a:t>
            </a:r>
          </a:p>
          <a:p>
            <a:r>
              <a:rPr lang="en-IN" sz="2400" dirty="0"/>
              <a:t>     In case of </a:t>
            </a:r>
            <a:r>
              <a:rPr lang="en-IN" sz="2400" b="1" dirty="0" err="1">
                <a:solidFill>
                  <a:srgbClr val="C00000"/>
                </a:solidFill>
              </a:rPr>
              <a:t>OneToMany</a:t>
            </a:r>
            <a:r>
              <a:rPr lang="en-IN" sz="2400" dirty="0"/>
              <a:t> </a:t>
            </a:r>
          </a:p>
          <a:p>
            <a:r>
              <a:rPr lang="en-IN" sz="2400" dirty="0"/>
              <a:t>                     </a:t>
            </a:r>
            <a:r>
              <a:rPr lang="en-IN" sz="2400" b="1" dirty="0">
                <a:solidFill>
                  <a:srgbClr val="C00000"/>
                </a:solidFill>
              </a:rPr>
              <a:t> </a:t>
            </a:r>
            <a:r>
              <a:rPr lang="en-IN" sz="2400" b="1" dirty="0" err="1">
                <a:solidFill>
                  <a:srgbClr val="C00000"/>
                </a:solidFill>
              </a:rPr>
              <a:t>ManyToMany</a:t>
            </a:r>
            <a:r>
              <a:rPr lang="en-IN" sz="2400" dirty="0"/>
              <a:t>--------</a:t>
            </a:r>
            <a:r>
              <a:rPr lang="en-IN" sz="2400" dirty="0">
                <a:sym typeface="Wingdings" panose="05000000000000000000" pitchFamily="2" charset="2"/>
              </a:rPr>
              <a:t></a:t>
            </a:r>
            <a:r>
              <a:rPr lang="en-IN" sz="2400" b="1" dirty="0">
                <a:solidFill>
                  <a:srgbClr val="3333FF"/>
                </a:solidFill>
              </a:rPr>
              <a:t>We will get extra table  </a:t>
            </a:r>
          </a:p>
          <a:p>
            <a:r>
              <a:rPr lang="en-IN" sz="2400" dirty="0"/>
              <a:t>                                                                          </a:t>
            </a:r>
            <a:r>
              <a:rPr lang="en-IN" sz="2400" b="1" dirty="0">
                <a:solidFill>
                  <a:srgbClr val="3333FF"/>
                </a:solidFill>
              </a:rPr>
              <a:t>to build relationship</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1684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711200"/>
            <a:ext cx="10972800" cy="7615739"/>
          </a:xfrm>
          <a:prstGeom prst="rect">
            <a:avLst/>
          </a:prstGeom>
        </p:spPr>
        <p:txBody>
          <a:bodyPr wrap="square">
            <a:spAutoFit/>
          </a:bodyPr>
          <a:lstStyle/>
          <a:p>
            <a:pP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Advantages of Hibernate:-</a:t>
            </a:r>
          </a:p>
          <a:p>
            <a:r>
              <a:rPr lang="en-IN" sz="2400" dirty="0"/>
              <a:t>*It is an open-Source Framework.</a:t>
            </a:r>
          </a:p>
          <a:p>
            <a:r>
              <a:rPr lang="en-IN" sz="2400" dirty="0"/>
              <a:t>*It is a light weight framework because of its POJO implementations.</a:t>
            </a:r>
          </a:p>
          <a:p>
            <a:r>
              <a:rPr lang="en-IN" sz="2400" dirty="0"/>
              <a:t>*Hibernate supports the automatic table creation.</a:t>
            </a:r>
          </a:p>
          <a:p>
            <a:r>
              <a:rPr lang="en-IN" sz="2400" dirty="0"/>
              <a:t>*Hibernate will also provides the strategy for the generation of Primary keys .</a:t>
            </a:r>
          </a:p>
          <a:p>
            <a:r>
              <a:rPr lang="en-IN" sz="2400" dirty="0"/>
              <a:t>*Hibernate supports two levels of cache mechanism(</a:t>
            </a:r>
            <a:r>
              <a:rPr lang="en-IN" sz="2400" dirty="0" err="1"/>
              <a:t>ie</a:t>
            </a:r>
            <a:r>
              <a:rPr lang="en-IN" sz="2400" dirty="0"/>
              <a:t> 1</a:t>
            </a:r>
            <a:r>
              <a:rPr lang="en-IN" sz="2400" baseline="30000" dirty="0"/>
              <a:t>st</a:t>
            </a:r>
            <a:r>
              <a:rPr lang="en-IN" sz="2400" dirty="0"/>
              <a:t> level cache and 2</a:t>
            </a:r>
            <a:r>
              <a:rPr lang="en-IN" sz="2400" baseline="30000" dirty="0"/>
              <a:t>nd</a:t>
            </a:r>
            <a:r>
              <a:rPr lang="en-IN" sz="2400" dirty="0"/>
              <a:t> level cache because of which the traffic between java application and the database server will decrease and the efficiency will increase.</a:t>
            </a:r>
          </a:p>
          <a:p>
            <a:r>
              <a:rPr lang="en-IN" sz="2400" dirty="0"/>
              <a:t>*Hibernate supports dialect.</a:t>
            </a:r>
          </a:p>
          <a:p>
            <a:r>
              <a:rPr lang="en-US" sz="2400" dirty="0"/>
              <a:t>                                                           </a:t>
            </a:r>
            <a:r>
              <a:rPr lang="en-IN" sz="2400" b="1" dirty="0">
                <a:solidFill>
                  <a:srgbClr val="7030A0"/>
                </a:solidFill>
              </a:rPr>
              <a:t>Dialect:</a:t>
            </a:r>
          </a:p>
          <a:p>
            <a:pPr lvl="0"/>
            <a:r>
              <a:rPr lang="en-IN" sz="2400" dirty="0"/>
              <a:t>*It is a component of ORM tool.</a:t>
            </a:r>
          </a:p>
          <a:p>
            <a:pPr lvl="0"/>
            <a:r>
              <a:rPr lang="en-IN" sz="2400" dirty="0"/>
              <a:t>*It Helps to generate </a:t>
            </a:r>
            <a:r>
              <a:rPr lang="en-IN" sz="2400"/>
              <a:t>SQL Queries</a:t>
            </a:r>
            <a:endParaRPr lang="en-IN" sz="2400" dirty="0"/>
          </a:p>
          <a:p>
            <a:pPr lvl="0"/>
            <a:r>
              <a:rPr lang="en-IN" sz="2400" dirty="0"/>
              <a:t>*The </a:t>
            </a:r>
            <a:r>
              <a:rPr lang="en-IN" sz="2400" dirty="0" err="1"/>
              <a:t>orm</a:t>
            </a:r>
            <a:r>
              <a:rPr lang="en-IN" sz="2400" dirty="0"/>
              <a:t> tool has to communicate with different versions OF MySQL .</a:t>
            </a:r>
          </a:p>
          <a:p>
            <a:pPr lvl="0"/>
            <a:r>
              <a:rPr lang="en-IN" sz="2400" dirty="0"/>
              <a:t>*It is like version(Ex:-Flavour of </a:t>
            </a:r>
            <a:r>
              <a:rPr lang="en-IN" sz="2400" dirty="0" err="1"/>
              <a:t>Langauge</a:t>
            </a:r>
            <a:r>
              <a:rPr lang="en-IN" sz="2400" dirty="0"/>
              <a:t>)</a:t>
            </a:r>
          </a:p>
          <a:p>
            <a:r>
              <a:rPr lang="en-IN" sz="2400" dirty="0"/>
              <a:t>*Dialect is a class.</a:t>
            </a:r>
          </a:p>
          <a:p>
            <a:pPr lvl="0"/>
            <a:endParaRPr lang="en-IN" sz="2400" dirty="0"/>
          </a:p>
          <a:p>
            <a:endParaRPr lang="en-IN" sz="2400" b="1" dirty="0">
              <a:solidFill>
                <a:srgbClr val="7030A0"/>
              </a:solidFill>
            </a:endParaRPr>
          </a:p>
          <a:p>
            <a:endParaRPr lang="en-IN" sz="2400" dirty="0"/>
          </a:p>
          <a:p>
            <a:endParaRPr lang="en-IN" sz="2400" dirty="0"/>
          </a:p>
          <a:p>
            <a:pPr>
              <a:lnSpc>
                <a:spcPct val="107000"/>
              </a:lnSpc>
              <a:spcAft>
                <a:spcPts val="800"/>
              </a:spcAft>
            </a:pPr>
            <a:endParaRPr lang="en-IN" sz="24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1471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96173"/>
            <a:ext cx="10781732" cy="5270866"/>
          </a:xfrm>
          <a:prstGeom prst="rect">
            <a:avLst/>
          </a:prstGeom>
        </p:spPr>
        <p:txBody>
          <a:bodyPr wrap="square">
            <a:spAutoFit/>
          </a:bodyPr>
          <a:lstStyle/>
          <a:p>
            <a:pPr>
              <a:lnSpc>
                <a:spcPct val="107000"/>
              </a:lnSpc>
              <a:spcAft>
                <a:spcPts val="800"/>
              </a:spcAft>
              <a:tabLst>
                <a:tab pos="3954145" algn="l"/>
              </a:tabLst>
            </a:pPr>
            <a:r>
              <a:rPr lang="en-US"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Points:- </a:t>
            </a:r>
            <a:r>
              <a:rPr lang="en-US" dirty="0"/>
              <a:t>                                                  </a:t>
            </a:r>
            <a:r>
              <a:rPr lang="en-US"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OneToMany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-It is an annotation belongs to JPA and it is present in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javax.persistence.package</a:t>
            </a:r>
            <a:endPar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annotation is used to map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one instance of an entity class </a:t>
            </a:r>
            <a:r>
              <a:rPr lang="en-IN" sz="2400" kern="100" dirty="0">
                <a:latin typeface="Calibri" panose="020F0502020204030204" pitchFamily="34" charset="0"/>
                <a:ea typeface="Calibri" panose="020F0502020204030204" pitchFamily="34" charset="0"/>
                <a:cs typeface="Times New Roman" panose="02020603050405020304" pitchFamily="18" charset="0"/>
              </a:rPr>
              <a:t>with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 of another entity class.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-We will get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AnnotationException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 if we use this annotation on a filed which is not a collection(</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the second entity must be collection type)</a:t>
            </a:r>
          </a:p>
          <a:p>
            <a:r>
              <a:rPr lang="en-IN" sz="2400" b="1" dirty="0">
                <a:solidFill>
                  <a:srgbClr val="FF0000"/>
                </a:solidFill>
              </a:rPr>
              <a:t>Note:-</a:t>
            </a:r>
          </a:p>
          <a:p>
            <a:r>
              <a:rPr lang="en-IN" sz="2400" dirty="0"/>
              <a:t>Exclude the references while overriding the </a:t>
            </a:r>
            <a:r>
              <a:rPr lang="en-IN" sz="2400" dirty="0" err="1"/>
              <a:t>toString</a:t>
            </a:r>
            <a:r>
              <a:rPr lang="en-IN" sz="2400" dirty="0"/>
              <a:t>() to avoid -</a:t>
            </a:r>
            <a:r>
              <a:rPr lang="en-IN" sz="2400" dirty="0">
                <a:sym typeface="Wingdings" panose="05000000000000000000" pitchFamily="2" charset="2"/>
              </a:rPr>
              <a:t></a:t>
            </a:r>
            <a:r>
              <a:rPr lang="en-IN" sz="2400" b="1" dirty="0" err="1">
                <a:solidFill>
                  <a:srgbClr val="00B0F0"/>
                </a:solidFill>
              </a:rPr>
              <a:t>StackOverFlowError</a:t>
            </a:r>
            <a:endParaRPr lang="en-IN" sz="2400" b="1" dirty="0">
              <a:solidFill>
                <a:srgbClr val="00B0F0"/>
              </a:solidFill>
            </a:endParaRPr>
          </a:p>
          <a:p>
            <a:r>
              <a:rPr lang="en-IN" sz="2400" dirty="0"/>
              <a:t> -</a:t>
            </a:r>
            <a:r>
              <a:rPr lang="en-IN" sz="2400" dirty="0" err="1"/>
              <a:t>d.setEmps</a:t>
            </a:r>
            <a:r>
              <a:rPr lang="en-IN" sz="2400" dirty="0"/>
              <a:t>(</a:t>
            </a:r>
            <a:r>
              <a:rPr lang="en-IN" sz="2400" dirty="0" err="1"/>
              <a:t>Arrays.asList</a:t>
            </a:r>
            <a:r>
              <a:rPr lang="en-IN" sz="2400" dirty="0"/>
              <a:t>(e1,e2,e3));</a:t>
            </a:r>
          </a:p>
          <a:p>
            <a:r>
              <a:rPr lang="en-IN" sz="2400" dirty="0" err="1"/>
              <a:t>asList</a:t>
            </a:r>
            <a:r>
              <a:rPr lang="en-IN" sz="2400" dirty="0"/>
              <a:t>()-----takes variable length argument</a:t>
            </a:r>
          </a:p>
          <a:p>
            <a:r>
              <a:rPr lang="en-IN" sz="2400" dirty="0" err="1"/>
              <a:t>asList</a:t>
            </a:r>
            <a:r>
              <a:rPr lang="en-IN" sz="2400" dirty="0"/>
              <a:t>() converts elements into List and it returns List</a:t>
            </a:r>
          </a:p>
          <a:p>
            <a:r>
              <a:rPr lang="en-IN" sz="2400" dirty="0"/>
              <a:t>Ex:--</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00138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96035"/>
            <a:ext cx="10768084" cy="6182526"/>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print(</a:t>
            </a:r>
            <a:r>
              <a:rPr lang="en-IN" sz="24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400" kern="100" dirty="0">
                <a:latin typeface="Calibri" panose="020F0502020204030204" pitchFamily="34" charset="0"/>
                <a:ea typeface="Calibri" panose="020F0502020204030204" pitchFamily="34" charset="0"/>
                <a:cs typeface="Times New Roman" panose="02020603050405020304" pitchFamily="18" charset="0"/>
              </a:rPr>
              <a:t> a )----------</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It takes one parameter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print(</a:t>
            </a:r>
            <a:r>
              <a:rPr lang="en-IN" sz="24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400" kern="100" dirty="0">
                <a:latin typeface="Calibri" panose="020F0502020204030204" pitchFamily="34" charset="0"/>
                <a:ea typeface="Calibri" panose="020F0502020204030204" pitchFamily="34" charset="0"/>
                <a:cs typeface="Times New Roman" panose="02020603050405020304" pitchFamily="18" charset="0"/>
              </a:rPr>
              <a:t> a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400" kern="100" dirty="0">
                <a:latin typeface="Calibri" panose="020F0502020204030204" pitchFamily="34" charset="0"/>
                <a:ea typeface="Calibri" panose="020F0502020204030204" pitchFamily="34" charset="0"/>
                <a:cs typeface="Times New Roman" panose="02020603050405020304" pitchFamily="18" charset="0"/>
              </a:rPr>
              <a:t> b)---</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It takes 2 parameters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but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print(</a:t>
            </a:r>
            <a:r>
              <a:rPr lang="en-IN" sz="24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400" kern="100" dirty="0">
                <a:latin typeface="Calibri" panose="020F0502020204030204" pitchFamily="34" charset="0"/>
                <a:ea typeface="Calibri" panose="020F0502020204030204" pitchFamily="34" charset="0"/>
                <a:cs typeface="Times New Roman" panose="02020603050405020304" pitchFamily="18" charset="0"/>
              </a:rPr>
              <a:t>…a)-----</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takes unlimited parameter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To Show the number of insert statement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Remove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format_sql</a:t>
            </a:r>
            <a:r>
              <a:rPr lang="en-IN" sz="2400" kern="100" dirty="0">
                <a:latin typeface="Calibri" panose="020F0502020204030204" pitchFamily="34" charset="0"/>
                <a:ea typeface="Calibri" panose="020F0502020204030204" pitchFamily="34" charset="0"/>
                <a:cs typeface="Times New Roman" panose="02020603050405020304" pitchFamily="18" charset="0"/>
              </a:rPr>
              <a:t> from persistence.xml</a:t>
            </a:r>
          </a:p>
          <a:p>
            <a:r>
              <a:rPr lang="en-IN" sz="2800" b="1" dirty="0">
                <a:solidFill>
                  <a:srgbClr val="CC00CC"/>
                </a:solidFill>
              </a:rPr>
              <a:t>Example Program to understand </a:t>
            </a:r>
            <a:r>
              <a:rPr lang="en-IN" sz="2800" b="1" dirty="0" err="1">
                <a:solidFill>
                  <a:srgbClr val="CC00CC"/>
                </a:solidFill>
              </a:rPr>
              <a:t>oneToMany</a:t>
            </a:r>
            <a:r>
              <a:rPr lang="en-IN" sz="2800" b="1" dirty="0">
                <a:solidFill>
                  <a:srgbClr val="CC00CC"/>
                </a:solidFill>
              </a:rPr>
              <a:t>  </a:t>
            </a:r>
            <a:r>
              <a:rPr lang="en-IN" sz="2800" b="1" dirty="0" err="1">
                <a:solidFill>
                  <a:srgbClr val="CC00CC"/>
                </a:solidFill>
              </a:rPr>
              <a:t>Uni</a:t>
            </a:r>
            <a:r>
              <a:rPr lang="en-IN" sz="2800" b="1" dirty="0">
                <a:solidFill>
                  <a:srgbClr val="CC00CC"/>
                </a:solidFill>
              </a:rPr>
              <a:t>-Directional Mapping</a:t>
            </a:r>
          </a:p>
          <a:p>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Department.java</a:t>
            </a:r>
          </a:p>
          <a:p>
            <a:r>
              <a:rPr lang="en-IN" sz="2400" dirty="0"/>
              <a:t>      </a:t>
            </a:r>
            <a:r>
              <a:rPr lang="en-IN" sz="2400" dirty="0" err="1"/>
              <a:t>id|name|location</a:t>
            </a:r>
            <a:endParaRPr lang="en-IN" sz="2400" dirty="0"/>
          </a:p>
          <a:p>
            <a:r>
              <a:rPr lang="en-IN" sz="2400" dirty="0"/>
              <a:t>     @</a:t>
            </a:r>
            <a:r>
              <a:rPr lang="en-IN" sz="2400" dirty="0" err="1"/>
              <a:t>OneToMany</a:t>
            </a:r>
            <a:r>
              <a:rPr lang="en-IN" sz="2400" dirty="0"/>
              <a:t>(cascade=</a:t>
            </a:r>
            <a:r>
              <a:rPr lang="en-IN" sz="2400" dirty="0" err="1"/>
              <a:t>CascadeType.ALL</a:t>
            </a:r>
            <a:r>
              <a:rPr lang="en-IN" sz="2400" dirty="0"/>
              <a:t>)//</a:t>
            </a:r>
            <a:r>
              <a:rPr lang="en-IN" sz="2400" b="1" dirty="0">
                <a:solidFill>
                  <a:srgbClr val="FF0000"/>
                </a:solidFill>
              </a:rPr>
              <a:t>Without this annotation if we execute </a:t>
            </a:r>
            <a:r>
              <a:rPr lang="en-US" sz="2400" b="1" dirty="0">
                <a:solidFill>
                  <a:srgbClr val="FF0000"/>
                </a:solidFill>
              </a:rPr>
              <a:t>we will get </a:t>
            </a:r>
            <a:r>
              <a:rPr lang="en-US" sz="2400" b="1" dirty="0" err="1">
                <a:solidFill>
                  <a:srgbClr val="FF0000"/>
                </a:solidFill>
              </a:rPr>
              <a:t>PersistenceException</a:t>
            </a:r>
            <a:r>
              <a:rPr lang="en-US" sz="2400" b="1" dirty="0">
                <a:solidFill>
                  <a:srgbClr val="FF0000"/>
                </a:solidFill>
              </a:rPr>
              <a:t> with the root cause </a:t>
            </a:r>
            <a:r>
              <a:rPr lang="en-US" sz="2400" b="1" dirty="0" err="1">
                <a:solidFill>
                  <a:srgbClr val="FF0000"/>
                </a:solidFill>
              </a:rPr>
              <a:t>MappingExcepton</a:t>
            </a:r>
            <a:endParaRPr lang="en-IN" sz="2400" b="1" dirty="0">
              <a:solidFill>
                <a:srgbClr val="FF0000"/>
              </a:solidFill>
            </a:endParaRPr>
          </a:p>
          <a:p>
            <a:r>
              <a:rPr lang="en-IN" sz="2400" dirty="0"/>
              <a:t>       private List&lt;Employee&gt; </a:t>
            </a:r>
            <a:r>
              <a:rPr lang="en-IN" sz="2400" dirty="0" err="1"/>
              <a:t>emps</a:t>
            </a:r>
            <a:r>
              <a:rPr lang="en-IN" sz="2400" dirty="0"/>
              <a:t>;</a:t>
            </a: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4984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82388"/>
            <a:ext cx="10918209" cy="4967385"/>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Employee.java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id|name|desg|sal</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Note:-Show Demo for 3 tables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SaveDeptAndEmps.java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Department d=new Department();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Employee e1=new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Emplopee</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e2</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e3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d.setEmps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Arrays.asList</a:t>
            </a:r>
            <a:r>
              <a:rPr lang="en-IN" sz="2400" kern="100" dirty="0">
                <a:latin typeface="Calibri" panose="020F0502020204030204" pitchFamily="34" charset="0"/>
                <a:ea typeface="Calibri" panose="020F0502020204030204" pitchFamily="34" charset="0"/>
                <a:cs typeface="Times New Roman" panose="02020603050405020304" pitchFamily="18" charset="0"/>
              </a:rPr>
              <a:t>(e1,e2,e3));</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771347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225" y="724829"/>
            <a:ext cx="10917043" cy="4868577"/>
          </a:xfrm>
          <a:prstGeom prst="rect">
            <a:avLst/>
          </a:prstGeom>
        </p:spPr>
        <p:txBody>
          <a:bodyPr wrap="square">
            <a:spAutoFit/>
          </a:bodyPr>
          <a:lstStyle/>
          <a:p>
            <a:pPr algn="ct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(Or)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List&lt;</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Emplyee</a:t>
            </a:r>
            <a:r>
              <a:rPr lang="en-IN" sz="2400" kern="100" dirty="0">
                <a:latin typeface="Calibri" panose="020F0502020204030204" pitchFamily="34" charset="0"/>
                <a:ea typeface="Calibri" panose="020F0502020204030204" pitchFamily="34" charset="0"/>
                <a:cs typeface="Times New Roman" panose="02020603050405020304" pitchFamily="18" charset="0"/>
              </a:rPr>
              <a:t>&gt;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t>
            </a:r>
            <a:r>
              <a:rPr lang="en-IN" sz="2400" kern="100" dirty="0">
                <a:latin typeface="Calibri" panose="020F0502020204030204" pitchFamily="34" charset="0"/>
                <a:ea typeface="Calibri" panose="020F0502020204030204" pitchFamily="34" charset="0"/>
                <a:cs typeface="Times New Roman" panose="02020603050405020304" pitchFamily="18" charset="0"/>
              </a:rPr>
              <a:t>=new </a:t>
            </a:r>
            <a:r>
              <a:rPr lang="en-IN" sz="2400" kern="100" dirty="0" err="1">
                <a:latin typeface="Calibri" panose="020F0502020204030204" pitchFamily="34" charset="0"/>
                <a:ea typeface="Calibri" panose="020F0502020204030204" pitchFamily="34" charset="0"/>
                <a:cs typeface="Times New Roman" panose="02020603050405020304" pitchFamily="18" charset="0"/>
              </a:rPr>
              <a:t>ArrayList</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emps.add</a:t>
            </a:r>
            <a:r>
              <a:rPr lang="en-IN" sz="2400" kern="100" dirty="0">
                <a:latin typeface="Calibri" panose="020F0502020204030204" pitchFamily="34" charset="0"/>
                <a:ea typeface="Calibri" panose="020F0502020204030204" pitchFamily="34" charset="0"/>
                <a:cs typeface="Times New Roman" panose="02020603050405020304" pitchFamily="18" charset="0"/>
              </a:rPr>
              <a:t>(e1);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emps.add</a:t>
            </a:r>
            <a:r>
              <a:rPr lang="en-IN" sz="2400" kern="100" dirty="0">
                <a:latin typeface="Calibri" panose="020F0502020204030204" pitchFamily="34" charset="0"/>
                <a:ea typeface="Calibri" panose="020F0502020204030204" pitchFamily="34" charset="0"/>
                <a:cs typeface="Times New Roman" panose="02020603050405020304" pitchFamily="18" charset="0"/>
              </a:rPr>
              <a:t>(e2);</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emps.add</a:t>
            </a:r>
            <a:r>
              <a:rPr lang="en-IN" sz="2400" kern="100" dirty="0">
                <a:latin typeface="Calibri" panose="020F0502020204030204" pitchFamily="34" charset="0"/>
                <a:ea typeface="Calibri" panose="020F0502020204030204" pitchFamily="34" charset="0"/>
                <a:cs typeface="Times New Roman" panose="02020603050405020304" pitchFamily="18" charset="0"/>
              </a:rPr>
              <a:t>(e3);</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d.setEmps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Code To Fetch Employees by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Dept</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id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d.emps</a:t>
            </a:r>
            <a:r>
              <a:rPr lang="en-IN" sz="2400" kern="100" dirty="0">
                <a:latin typeface="Calibri" panose="020F0502020204030204" pitchFamily="34" charset="0"/>
                <a:ea typeface="Calibri" panose="020F0502020204030204" pitchFamily="34" charset="0"/>
                <a:cs typeface="Times New Roman" panose="02020603050405020304" pitchFamily="18" charset="0"/>
              </a:rPr>
              <a:t> from Department d where d.id=?1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List&lt;Employee&gt;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q.getResultList</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66391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709683"/>
            <a:ext cx="10945505" cy="4949881"/>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emps.size</a:t>
            </a:r>
            <a:r>
              <a:rPr lang="en-IN" sz="2400" kern="100" dirty="0">
                <a:latin typeface="Calibri" panose="020F0502020204030204" pitchFamily="34" charset="0"/>
                <a:ea typeface="Calibri" panose="020F0502020204030204" pitchFamily="34" charset="0"/>
                <a:cs typeface="Times New Roman" panose="02020603050405020304" pitchFamily="18" charset="0"/>
              </a:rPr>
              <a:t>()&gt;0)</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for(Employee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emp:emps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S.O.P(</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else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420185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2" y="736979"/>
            <a:ext cx="10781732" cy="4967385"/>
          </a:xfrm>
          <a:prstGeom prst="rect">
            <a:avLst/>
          </a:prstGeom>
        </p:spPr>
        <p:txBody>
          <a:bodyPr wrap="square">
            <a:spAutoFit/>
          </a:bodyPr>
          <a:lstStyle/>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Assignment(</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OneToMany</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Uni</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-Directional Mapping)</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Department by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find(</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Department.class,id</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Department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name</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Use</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Query interface</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Department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location</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UseQuery</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Interface</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4&gt;Find Employee by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find(</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Employee,id</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5&gt;Find Employees by name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e from Employee e where e.name=?1</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6&gt;Find Employees by designation</a:t>
            </a:r>
          </a:p>
        </p:txBody>
      </p:sp>
    </p:spTree>
    <p:extLst>
      <p:ext uri="{BB962C8B-B14F-4D97-AF65-F5344CB8AC3E}">
        <p14:creationId xmlns:p14="http://schemas.microsoft.com/office/powerpoint/2010/main" val="91783734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96036"/>
            <a:ext cx="10727141" cy="5465150"/>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7&gt;Find Employees by salary</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8&gt;Find Employees by department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d.emps</a:t>
            </a:r>
            <a:r>
              <a:rPr lang="en-IN" sz="2400" kern="100" dirty="0">
                <a:latin typeface="Calibri" panose="020F0502020204030204" pitchFamily="34" charset="0"/>
                <a:ea typeface="Calibri" panose="020F0502020204030204" pitchFamily="34" charset="0"/>
                <a:cs typeface="Times New Roman" panose="02020603050405020304" pitchFamily="18" charset="0"/>
              </a:rPr>
              <a:t> from Department d where d.id=?1</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9&gt;Find Employees </a:t>
            </a:r>
            <a:r>
              <a:rPr lang="en-IN" sz="2400" kern="10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by </a:t>
            </a:r>
            <a:r>
              <a:rPr lang="en-IN" sz="2400" kern="100" dirty="0" err="1"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dept</a:t>
            </a:r>
            <a:r>
              <a:rPr lang="en-IN" sz="2400" kern="10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id and name</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10&gt;Find Employees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dept</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id and location</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In case of </a:t>
            </a: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OneToOne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ManyToOne</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Extra </a:t>
            </a:r>
            <a:r>
              <a:rPr lang="en-IN" sz="2400" kern="100" dirty="0">
                <a:latin typeface="Calibri" panose="020F0502020204030204" pitchFamily="34" charset="0"/>
                <a:ea typeface="Calibri" panose="020F0502020204030204" pitchFamily="34" charset="0"/>
                <a:cs typeface="Times New Roman" panose="02020603050405020304" pitchFamily="18" charset="0"/>
              </a:rPr>
              <a:t>Column is going to create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OneToMany</a:t>
            </a:r>
            <a:endPar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ManyToMany</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Extra </a:t>
            </a:r>
            <a:r>
              <a:rPr lang="en-IN" sz="2400" kern="100" dirty="0">
                <a:latin typeface="Calibri" panose="020F0502020204030204" pitchFamily="34" charset="0"/>
                <a:ea typeface="Calibri" panose="020F0502020204030204" pitchFamily="34" charset="0"/>
                <a:cs typeface="Times New Roman" panose="02020603050405020304" pitchFamily="18" charset="0"/>
              </a:rPr>
              <a:t>Table is going to create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55728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709684"/>
            <a:ext cx="10904561" cy="6695038"/>
          </a:xfrm>
          <a:prstGeom prst="rect">
            <a:avLst/>
          </a:prstGeom>
        </p:spPr>
        <p:txBody>
          <a:bodyPr wrap="square">
            <a:spAutoFit/>
          </a:bodyPr>
          <a:lstStyle/>
          <a:p>
            <a:pPr algn="ct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ManyToOneUni</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Ex:-One Question can have  many answers-</a:t>
            </a:r>
          </a:p>
          <a:p>
            <a:pPr>
              <a:lnSpc>
                <a:spcPct val="107000"/>
              </a:lnSpc>
              <a:spcAft>
                <a:spcPts val="800"/>
              </a:spcAft>
              <a:tabLst>
                <a:tab pos="3954145" algn="l"/>
              </a:tabLst>
            </a:pP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(Or)</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Many answers belongs to one question:-It is a good choice since it creates one column</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Let’s see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400" kern="100" dirty="0">
                <a:latin typeface="Calibri" panose="020F0502020204030204" pitchFamily="34" charset="0"/>
                <a:ea typeface="Calibri" panose="020F0502020204030204" pitchFamily="34" charset="0"/>
                <a:cs typeface="Times New Roman" panose="02020603050405020304" pitchFamily="18" charset="0"/>
              </a:rPr>
              <a:t> first</a:t>
            </a:r>
          </a:p>
          <a:p>
            <a:pPr>
              <a:lnSpc>
                <a:spcPct val="107000"/>
              </a:lnSpc>
              <a:spcAft>
                <a:spcPts val="800"/>
              </a:spcAft>
              <a:tabLst>
                <a:tab pos="3954145" algn="l"/>
              </a:tabLst>
            </a:pPr>
            <a:r>
              <a:rPr lang="en-US" sz="2400" kern="100" dirty="0" err="1">
                <a:latin typeface="Calibri" panose="020F0502020204030204" pitchFamily="34" charset="0"/>
                <a:ea typeface="Calibri" panose="020F0502020204030204" pitchFamily="34" charset="0"/>
                <a:cs typeface="Times New Roman" panose="02020603050405020304" pitchFamily="18" charset="0"/>
              </a:rPr>
              <a:t>Ie</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latin typeface="Calibri" panose="020F0502020204030204" pitchFamily="34" charset="0"/>
                <a:ea typeface="Calibri" panose="020F0502020204030204" pitchFamily="34" charset="0"/>
                <a:cs typeface="Times New Roman" panose="02020603050405020304" pitchFamily="18" charset="0"/>
              </a:rPr>
              <a:t>One Question can have many answers</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Because of </a:t>
            </a:r>
            <a:r>
              <a:rPr lang="en-US" sz="24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US" sz="2400" kern="100" dirty="0">
                <a:latin typeface="Calibri" panose="020F0502020204030204" pitchFamily="34" charset="0"/>
                <a:ea typeface="Calibri" panose="020F0502020204030204" pitchFamily="34" charset="0"/>
                <a:cs typeface="Times New Roman" panose="02020603050405020304" pitchFamily="18" charset="0"/>
              </a:rPr>
              <a:t> relation, 3 Tables are going to create </a:t>
            </a:r>
          </a:p>
          <a:p>
            <a:pPr>
              <a:lnSpc>
                <a:spcPct val="107000"/>
              </a:lnSpc>
              <a:spcAft>
                <a:spcPts val="800"/>
              </a:spcAft>
              <a:tabLst>
                <a:tab pos="3954145" algn="l"/>
              </a:tabLst>
            </a:pPr>
            <a:r>
              <a:rPr lang="en-US" sz="2400" kern="100" dirty="0" err="1">
                <a:latin typeface="Calibri" panose="020F0502020204030204" pitchFamily="34" charset="0"/>
                <a:ea typeface="Calibri" panose="020F0502020204030204" pitchFamily="34" charset="0"/>
                <a:cs typeface="Times New Roman" panose="02020603050405020304" pitchFamily="18" charset="0"/>
              </a:rPr>
              <a:t>questiondata,answerdata,qestiondata_answerdata</a:t>
            </a:r>
            <a:r>
              <a:rPr lang="en-US" sz="2400" kern="100" dirty="0">
                <a:latin typeface="Calibri" panose="020F0502020204030204" pitchFamily="34" charset="0"/>
                <a:ea typeface="Calibri" panose="020F0502020204030204" pitchFamily="34" charset="0"/>
                <a:cs typeface="Times New Roman" panose="02020603050405020304" pitchFamily="18" charset="0"/>
              </a:rPr>
              <a:t> like below</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US" sz="2400" kern="100" dirty="0" err="1">
                <a:latin typeface="Calibri" panose="020F0502020204030204" pitchFamily="34" charset="0"/>
                <a:ea typeface="Calibri" panose="020F0502020204030204" pitchFamily="34" charset="0"/>
                <a:cs typeface="Times New Roman" panose="02020603050405020304" pitchFamily="18" charset="0"/>
              </a:rPr>
              <a:t>id|postedBy|question</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id|answeredBy|answer</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questiondata_answerdata</a:t>
            </a:r>
            <a:endPar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QuestionData_id|answers_id</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231960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0044" y="728703"/>
            <a:ext cx="10558817" cy="4012252"/>
          </a:xfrm>
          <a:prstGeom prst="rect">
            <a:avLst/>
          </a:prstGeom>
        </p:spPr>
        <p:txBody>
          <a:bodyPr wrap="square">
            <a:spAutoFit/>
          </a:bodyPr>
          <a:lstStyle/>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Which is unnecessary</a:t>
            </a: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We can build a relationship between the tables by using  </a:t>
            </a:r>
            <a:r>
              <a:rPr lang="en-US" kern="100" dirty="0" err="1">
                <a:latin typeface="Calibri" panose="020F0502020204030204" pitchFamily="34" charset="0"/>
                <a:ea typeface="Calibri" panose="020F0502020204030204" pitchFamily="34" charset="0"/>
                <a:cs typeface="Times New Roman" panose="02020603050405020304" pitchFamily="18" charset="0"/>
              </a:rPr>
              <a:t>ManyToOne</a:t>
            </a:r>
            <a:r>
              <a:rPr lang="en-US" kern="100" dirty="0">
                <a:latin typeface="Calibri" panose="020F0502020204030204" pitchFamily="34" charset="0"/>
                <a:ea typeface="Calibri" panose="020F0502020204030204" pitchFamily="34" charset="0"/>
                <a:cs typeface="Times New Roman" panose="02020603050405020304" pitchFamily="18" charset="0"/>
              </a:rPr>
              <a:t> also</a:t>
            </a:r>
          </a:p>
          <a:p>
            <a:pPr>
              <a:lnSpc>
                <a:spcPct val="107000"/>
              </a:lnSpc>
              <a:spcAft>
                <a:spcPts val="800"/>
              </a:spcAft>
              <a:tabLst>
                <a:tab pos="3954145" algn="l"/>
              </a:tabLst>
            </a:pPr>
            <a:r>
              <a:rPr lang="en-US" kern="100" dirty="0" err="1">
                <a:latin typeface="Calibri" panose="020F0502020204030204" pitchFamily="34" charset="0"/>
                <a:ea typeface="Calibri" panose="020F0502020204030204" pitchFamily="34" charset="0"/>
                <a:cs typeface="Times New Roman" panose="02020603050405020304" pitchFamily="18" charset="0"/>
              </a:rPr>
              <a:t>Ie</a:t>
            </a:r>
            <a:r>
              <a:rPr lang="en-US"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answers belongs to one question</a:t>
            </a:r>
            <a:r>
              <a:rPr lang="en-IN" kern="100" dirty="0">
                <a:latin typeface="Calibri" panose="020F0502020204030204" pitchFamily="34" charset="0"/>
                <a:ea typeface="Calibri" panose="020F0502020204030204" pitchFamily="34" charset="0"/>
                <a:cs typeface="Times New Roman" panose="02020603050405020304" pitchFamily="18" charset="0"/>
              </a:rPr>
              <a:t>:-It is a good choice since it creates one column</a:t>
            </a: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In this case </a:t>
            </a:r>
            <a:r>
              <a:rPr lang="en-US"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one extra column will be created </a:t>
            </a:r>
            <a:r>
              <a:rPr lang="en-US" kern="100" dirty="0">
                <a:latin typeface="Calibri" panose="020F0502020204030204" pitchFamily="34" charset="0"/>
                <a:ea typeface="Calibri" panose="020F0502020204030204" pitchFamily="34" charset="0"/>
                <a:cs typeface="Times New Roman" panose="02020603050405020304" pitchFamily="18" charset="0"/>
              </a:rPr>
              <a:t>to maintain relationship like below</a:t>
            </a:r>
          </a:p>
          <a:p>
            <a:pPr>
              <a:lnSpc>
                <a:spcPct val="107000"/>
              </a:lnSpc>
              <a:spcAft>
                <a:spcPts val="800"/>
              </a:spcAft>
              <a:tabLst>
                <a:tab pos="3954145" algn="l"/>
              </a:tabLst>
            </a:pPr>
            <a:r>
              <a:rPr lang="en-US"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r>
              <a:rPr lang="en-US"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US"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US" kern="100" dirty="0" err="1">
                <a:latin typeface="Calibri" panose="020F0502020204030204" pitchFamily="34" charset="0"/>
                <a:ea typeface="Calibri" panose="020F0502020204030204" pitchFamily="34" charset="0"/>
                <a:cs typeface="Times New Roman" panose="02020603050405020304" pitchFamily="18" charset="0"/>
              </a:rPr>
              <a:t>id|postedBy|question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dirty="0" err="1"/>
              <a:t>id|answeredBy|answer|</a:t>
            </a:r>
            <a:r>
              <a:rPr lang="en-US"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question_id</a:t>
            </a:r>
            <a:endPar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a:t>
            </a:r>
            <a:r>
              <a:rPr lang="en-IN"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3</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rd</a:t>
            </a:r>
            <a:r>
              <a:rPr lang="en-IN" kern="100" dirty="0">
                <a:latin typeface="Calibri" panose="020F0502020204030204" pitchFamily="34" charset="0"/>
                <a:ea typeface="Calibri" panose="020F0502020204030204" pitchFamily="34" charset="0"/>
                <a:cs typeface="Times New Roman" panose="02020603050405020304" pitchFamily="18" charset="0"/>
              </a:rPr>
              <a:t> table is created to build a relation</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a:t>
            </a:r>
            <a:r>
              <a:rPr lang="en-IN"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one column is created to build a relation</a:t>
            </a:r>
            <a:endParaRPr lang="en-IN" dirty="0"/>
          </a:p>
        </p:txBody>
      </p:sp>
    </p:spTree>
    <p:extLst>
      <p:ext uri="{BB962C8B-B14F-4D97-AF65-F5344CB8AC3E}">
        <p14:creationId xmlns:p14="http://schemas.microsoft.com/office/powerpoint/2010/main" val="268821618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68740"/>
            <a:ext cx="10769806" cy="4074320"/>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QuestionData.java                                     AnswerData.java</a:t>
            </a:r>
            <a:endParaRPr lang="en-IN" sz="11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(Child Entity)                                          (Parent Entity)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                                                                  -id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postedBy</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answeredBy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-question                                                      -answer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kern="100" dirty="0">
                <a:latin typeface="Calibri" panose="020F0502020204030204" pitchFamily="34" charset="0"/>
                <a:ea typeface="Calibri" panose="020F0502020204030204" pitchFamily="34" charset="0"/>
                <a:cs typeface="Times New Roman" panose="02020603050405020304" pitchFamily="18" charset="0"/>
              </a:rPr>
              <a:t>(cascade=</a:t>
            </a:r>
            <a:r>
              <a:rPr lang="en-IN" kern="100" dirty="0" err="1">
                <a:latin typeface="Calibri" panose="020F0502020204030204" pitchFamily="34" charset="0"/>
                <a:ea typeface="Calibri" panose="020F0502020204030204" pitchFamily="34" charset="0"/>
                <a:cs typeface="Times New Roman" panose="02020603050405020304" pitchFamily="18" charset="0"/>
              </a:rPr>
              <a:t>CascadeType.ALL</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private </a:t>
            </a:r>
            <a:r>
              <a:rPr lang="en-IN" kern="100" dirty="0" err="1">
                <a:latin typeface="Calibri" panose="020F0502020204030204" pitchFamily="34" charset="0"/>
                <a:ea typeface="Calibri" panose="020F0502020204030204" pitchFamily="34" charset="0"/>
                <a:cs typeface="Times New Roman" panose="02020603050405020304" pitchFamily="18" charset="0"/>
              </a:rPr>
              <a:t>QuestionData</a:t>
            </a:r>
            <a:r>
              <a:rPr lang="en-IN" kern="100" dirty="0">
                <a:latin typeface="Calibri" panose="020F0502020204030204" pitchFamily="34" charset="0"/>
                <a:ea typeface="Calibri" panose="020F0502020204030204" pitchFamily="34" charset="0"/>
                <a:cs typeface="Times New Roman" panose="02020603050405020304" pitchFamily="18" charset="0"/>
              </a:rPr>
              <a:t> question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Uni</a:t>
            </a:r>
            <a:r>
              <a:rPr lang="en-IN" sz="2400" kern="100" dirty="0">
                <a:latin typeface="Calibri" panose="020F0502020204030204" pitchFamily="34" charset="0"/>
                <a:ea typeface="Calibri" panose="020F0502020204030204" pitchFamily="34" charset="0"/>
                <a:cs typeface="Times New Roman" panose="02020603050405020304" pitchFamily="18" charset="0"/>
              </a:rPr>
              <a:t> since there is no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AnswerData</a:t>
            </a:r>
            <a:r>
              <a:rPr lang="en-IN" sz="2400" kern="100" dirty="0">
                <a:latin typeface="Calibri" panose="020F0502020204030204" pitchFamily="34" charset="0"/>
                <a:ea typeface="Calibri" panose="020F0502020204030204" pitchFamily="34" charset="0"/>
                <a:cs typeface="Times New Roman" panose="02020603050405020304" pitchFamily="18" charset="0"/>
              </a:rPr>
              <a:t> variable  in </a:t>
            </a:r>
            <a:r>
              <a:rPr lang="en-IN"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QuestionData</a:t>
            </a:r>
            <a:r>
              <a:rPr lang="en-IN" sz="2400" kern="100" dirty="0">
                <a:latin typeface="Calibri" panose="020F0502020204030204" pitchFamily="34" charset="0"/>
                <a:ea typeface="Calibri" panose="020F0502020204030204" pitchFamily="34" charset="0"/>
                <a:cs typeface="Times New Roman" panose="02020603050405020304" pitchFamily="18" charset="0"/>
              </a:rPr>
              <a:t>  Class -- -</a:t>
            </a:r>
            <a:r>
              <a:rPr lang="en-US" sz="2400" kern="100" dirty="0" err="1">
                <a:latin typeface="Calibri" panose="020F0502020204030204" pitchFamily="34" charset="0"/>
                <a:ea typeface="Calibri" panose="020F0502020204030204" pitchFamily="34" charset="0"/>
                <a:cs typeface="Times New Roman" panose="02020603050405020304" pitchFamily="18" charset="0"/>
              </a:rPr>
              <a:t>QuestionData</a:t>
            </a:r>
            <a:r>
              <a:rPr lang="en-US" sz="2400" kern="100" dirty="0">
                <a:latin typeface="Calibri" panose="020F0502020204030204" pitchFamily="34" charset="0"/>
                <a:ea typeface="Calibri" panose="020F0502020204030204" pitchFamily="34" charset="0"/>
                <a:cs typeface="Times New Roman" panose="02020603050405020304" pitchFamily="18" charset="0"/>
              </a:rPr>
              <a:t> is unaware of Relationship</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77543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723900"/>
            <a:ext cx="10744200" cy="5362558"/>
          </a:xfrm>
          <a:prstGeom prst="rect">
            <a:avLst/>
          </a:prstGeom>
        </p:spPr>
        <p:txBody>
          <a:bodyPr wrap="square">
            <a:spAutoFit/>
          </a:bodyPr>
          <a:lstStyle/>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*To solve the version problem we have different versions of dialect.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Ex:-MySQL 5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MySQL 55</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MySQL 8 </a:t>
            </a:r>
          </a:p>
          <a:p>
            <a:pPr>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t>*Hibernate Supports dialect which helps in Object Relational Mapping.</a:t>
            </a:r>
            <a:endParaRPr lang="en-IN" dirty="0"/>
          </a:p>
          <a:p>
            <a:pPr>
              <a:lnSpc>
                <a:spcPct val="107000"/>
              </a:lnSpc>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t>*Hibernate Supports HQL statements using which we can write database independent queries.</a:t>
            </a:r>
          </a:p>
          <a:p>
            <a:pPr>
              <a:lnSpc>
                <a:spcPct val="107000"/>
              </a:lnSpc>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90361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96036"/>
            <a:ext cx="10645253" cy="5439310"/>
          </a:xfrm>
          <a:prstGeom prst="rect">
            <a:avLst/>
          </a:prstGeom>
        </p:spPr>
        <p:txBody>
          <a:bodyPr wrap="square">
            <a:spAutoFit/>
          </a:bodyPr>
          <a:lstStyle/>
          <a:p>
            <a:pPr>
              <a:lnSpc>
                <a:spcPct val="107000"/>
              </a:lnSpc>
              <a:spcAft>
                <a:spcPts val="800"/>
              </a:spcAft>
              <a:tabLst>
                <a:tab pos="3954145" algn="l"/>
              </a:tabLst>
            </a:pPr>
            <a:r>
              <a:rPr lang="en-US"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Points :</a:t>
            </a:r>
          </a:p>
          <a:p>
            <a:pPr>
              <a:lnSpc>
                <a:spcPct val="107000"/>
              </a:lnSpc>
              <a:spcAft>
                <a:spcPts val="800"/>
              </a:spcAft>
              <a:tabLst>
                <a:tab pos="3954145" algn="l"/>
              </a:tabLst>
            </a:pPr>
            <a:r>
              <a:rPr lang="en-US" dirty="0"/>
              <a:t>                                                          </a:t>
            </a:r>
            <a:r>
              <a:rPr lang="en-US" sz="2800" dirty="0"/>
              <a:t> </a:t>
            </a:r>
            <a:r>
              <a:rPr lang="en-US" sz="2800" b="1" dirty="0">
                <a:solidFill>
                  <a:srgbClr val="CC00CC"/>
                </a:solidFill>
              </a:rPr>
              <a:t>@</a:t>
            </a:r>
            <a:r>
              <a:rPr lang="en-US" sz="2800" b="1" dirty="0" err="1">
                <a:solidFill>
                  <a:srgbClr val="CC00CC"/>
                </a:solidFill>
              </a:rPr>
              <a:t>ManyToOne</a:t>
            </a:r>
            <a:endParaRPr lang="en-IN" sz="2800" b="1" dirty="0">
              <a:solidFill>
                <a:srgbClr val="CC00CC"/>
              </a:solidFill>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annotation belongs to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jpa</a:t>
            </a:r>
            <a:r>
              <a:rPr lang="en-IN" sz="2400" kern="100" dirty="0">
                <a:latin typeface="Calibri" panose="020F0502020204030204" pitchFamily="34" charset="0"/>
                <a:ea typeface="Calibri" panose="020F0502020204030204" pitchFamily="34" charset="0"/>
                <a:cs typeface="Times New Roman" panose="02020603050405020304" pitchFamily="18" charset="0"/>
              </a:rPr>
              <a:t> and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4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*This annotation is used to map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instances of one entity class</a:t>
            </a:r>
            <a:r>
              <a:rPr lang="en-IN" sz="2400" kern="100" dirty="0">
                <a:latin typeface="Calibri" panose="020F0502020204030204" pitchFamily="34" charset="0"/>
                <a:ea typeface="Calibri" panose="020F0502020204030204" pitchFamily="34" charset="0"/>
                <a:cs typeface="Times New Roman" panose="02020603050405020304" pitchFamily="18" charset="0"/>
              </a:rPr>
              <a:t> with </a:t>
            </a:r>
            <a:r>
              <a:rPr lang="en-IN"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one instance of another entity class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will get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annotationException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 if we use it on Collection </a:t>
            </a:r>
          </a:p>
          <a:p>
            <a:r>
              <a:rPr lang="en-IN" sz="2400" b="1" dirty="0">
                <a:solidFill>
                  <a:srgbClr val="FF0000"/>
                </a:solidFill>
              </a:rPr>
              <a:t>Example Program to understand </a:t>
            </a:r>
            <a:r>
              <a:rPr lang="en-IN" sz="2400" b="1" dirty="0" err="1">
                <a:solidFill>
                  <a:srgbClr val="FF0000"/>
                </a:solidFill>
              </a:rPr>
              <a:t>ManyToOne</a:t>
            </a:r>
            <a:r>
              <a:rPr lang="en-IN" sz="2400" b="1" dirty="0">
                <a:solidFill>
                  <a:srgbClr val="FF0000"/>
                </a:solidFill>
              </a:rPr>
              <a:t> </a:t>
            </a:r>
            <a:r>
              <a:rPr lang="en-IN" sz="2400" b="1" dirty="0" err="1">
                <a:solidFill>
                  <a:srgbClr val="FF0000"/>
                </a:solidFill>
              </a:rPr>
              <a:t>uni</a:t>
            </a:r>
            <a:r>
              <a:rPr lang="en-IN" sz="2400" b="1" dirty="0">
                <a:solidFill>
                  <a:srgbClr val="FF0000"/>
                </a:solidFill>
              </a:rPr>
              <a:t>-directional mapping</a:t>
            </a:r>
          </a:p>
          <a:p>
            <a:r>
              <a:rPr lang="en-IN" sz="2400" dirty="0"/>
              <a:t> </a:t>
            </a:r>
            <a:r>
              <a:rPr lang="en-IN" sz="2400" b="1" dirty="0">
                <a:solidFill>
                  <a:srgbClr val="3333FF"/>
                </a:solidFill>
              </a:rPr>
              <a:t>SaveQuestionAndData.java</a:t>
            </a:r>
          </a:p>
          <a:p>
            <a:r>
              <a:rPr lang="en-IN" sz="2400" dirty="0"/>
              <a:t>             </a:t>
            </a:r>
            <a:r>
              <a:rPr lang="en-IN" sz="2400" dirty="0" err="1"/>
              <a:t>QuestionData</a:t>
            </a:r>
            <a:r>
              <a:rPr lang="en-IN" sz="2400" dirty="0"/>
              <a:t> q=new </a:t>
            </a:r>
            <a:r>
              <a:rPr lang="en-IN" sz="2400" dirty="0" err="1"/>
              <a:t>QusetionData</a:t>
            </a:r>
            <a:r>
              <a:rPr lang="en-IN" sz="2400" dirty="0"/>
              <a:t>();</a:t>
            </a:r>
          </a:p>
          <a:p>
            <a:r>
              <a:rPr lang="en-US" sz="2400" b="1" dirty="0">
                <a:solidFill>
                  <a:srgbClr val="FF0000"/>
                </a:solidFill>
              </a:rPr>
              <a:t>Note:-</a:t>
            </a:r>
          </a:p>
          <a:p>
            <a:r>
              <a:rPr lang="en-US" sz="2400" dirty="0"/>
              <a:t>      While Writing the JPQL  Query if you do any spelling mistake you will get </a:t>
            </a:r>
            <a:r>
              <a:rPr lang="en-US" sz="2400" b="1" dirty="0" err="1">
                <a:solidFill>
                  <a:srgbClr val="3333FF"/>
                </a:solidFill>
              </a:rPr>
              <a:t>QuerySyntaxExeption</a:t>
            </a:r>
            <a:r>
              <a:rPr lang="en-US" sz="2400" b="1" dirty="0">
                <a:solidFill>
                  <a:srgbClr val="3333FF"/>
                </a:solidFill>
              </a:rPr>
              <a:t> </a:t>
            </a:r>
            <a:endParaRPr lang="en-IN" sz="2400" b="1" dirty="0">
              <a:solidFill>
                <a:srgbClr val="3333FF"/>
              </a:solidFill>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328085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3" y="641446"/>
            <a:ext cx="10954117" cy="3963393"/>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 a1=new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a1.setQuestion(q);</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 a2=new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a2.setQuestion(q)</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 a3=new </a:t>
            </a:r>
            <a:r>
              <a:rPr lang="en-IN" kern="100" dirty="0" err="1">
                <a:latin typeface="Calibri" panose="020F0502020204030204" pitchFamily="34" charset="0"/>
                <a:ea typeface="Calibri" panose="020F0502020204030204" pitchFamily="34" charset="0"/>
                <a:cs typeface="Times New Roman" panose="02020603050405020304" pitchFamily="18" charset="0"/>
              </a:rPr>
              <a:t>AnswerData</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a3.setQuestion(q)</a:t>
            </a:r>
          </a:p>
          <a:p>
            <a:r>
              <a:rPr lang="en-IN" sz="1100" dirty="0"/>
              <a:t>                        </a:t>
            </a:r>
            <a:r>
              <a:rPr lang="en-IN" sz="2400" dirty="0" err="1"/>
              <a:t>manager.persist</a:t>
            </a:r>
            <a:r>
              <a:rPr lang="en-IN" sz="2400" dirty="0"/>
              <a:t>(a1);</a:t>
            </a:r>
          </a:p>
          <a:p>
            <a:r>
              <a:rPr lang="en-IN" sz="2400" dirty="0"/>
              <a:t>           </a:t>
            </a:r>
            <a:r>
              <a:rPr lang="en-IN" sz="2400" dirty="0" err="1"/>
              <a:t>manager.persist</a:t>
            </a:r>
            <a:r>
              <a:rPr lang="en-IN" sz="2400" dirty="0"/>
              <a:t>(a2);</a:t>
            </a:r>
          </a:p>
          <a:p>
            <a:r>
              <a:rPr lang="en-IN" sz="2400" dirty="0"/>
              <a:t>           </a:t>
            </a:r>
            <a:r>
              <a:rPr lang="en-IN" sz="2400" dirty="0" err="1"/>
              <a:t>manager.persist</a:t>
            </a:r>
            <a:r>
              <a:rPr lang="en-IN" sz="2400" dirty="0"/>
              <a:t>(a3);</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tran.commit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467928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709684"/>
            <a:ext cx="10467833" cy="5792676"/>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Tables:-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id|postedBy|question</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id|answer|answeredBy|question_id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gn="ct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Assignment Question(</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ManyToOneUni</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1&gt;Find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ID</a:t>
            </a:r>
          </a:p>
          <a:p>
            <a:r>
              <a:rPr lang="en-IN" sz="2400" dirty="0"/>
              <a:t>           find(</a:t>
            </a:r>
            <a:r>
              <a:rPr lang="en-IN" sz="2400" dirty="0" err="1"/>
              <a:t>QuestionData.class,id</a:t>
            </a:r>
            <a:r>
              <a:rPr lang="en-IN" sz="2400" dirty="0"/>
              <a:t>)</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2&gt;Find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questioned by attribute</a:t>
            </a:r>
          </a:p>
          <a:p>
            <a:endParaRPr lang="en-IN" sz="2400" dirty="0"/>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33958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1" y="668739"/>
            <a:ext cx="10577015" cy="6212150"/>
          </a:xfrm>
          <a:prstGeom prst="rect">
            <a:avLst/>
          </a:prstGeom>
        </p:spPr>
        <p:txBody>
          <a:bodyPr wrap="square">
            <a:spAutoFit/>
          </a:bodyPr>
          <a:lstStyle/>
          <a:p>
            <a:r>
              <a:rPr lang="en-IN" sz="2400" kern="100" dirty="0">
                <a:highlight>
                  <a:srgbClr val="FFFF00"/>
                </a:highlight>
                <a:latin typeface="Calibri" panose="020F0502020204030204" pitchFamily="34" charset="0"/>
                <a:ea typeface="Calibri" panose="020F0502020204030204" pitchFamily="34" charset="0"/>
                <a:cs typeface="Calibri" panose="020F0502020204030204" pitchFamily="34" charset="0"/>
              </a:rPr>
              <a:t>3&gt;Find </a:t>
            </a:r>
            <a:r>
              <a:rPr lang="en-IN" sz="2400" kern="100" dirty="0" err="1">
                <a:highlight>
                  <a:srgbClr val="FFFF00"/>
                </a:highlight>
                <a:latin typeface="Calibri" panose="020F0502020204030204" pitchFamily="34" charset="0"/>
                <a:ea typeface="Calibri" panose="020F0502020204030204" pitchFamily="34" charset="0"/>
                <a:cs typeface="Calibri" panose="020F0502020204030204" pitchFamily="34" charset="0"/>
              </a:rPr>
              <a:t>QuestionData</a:t>
            </a:r>
            <a:r>
              <a:rPr lang="en-IN" sz="2400" kern="100" dirty="0">
                <a:highlight>
                  <a:srgbClr val="FFFF00"/>
                </a:highlight>
                <a:latin typeface="Calibri" panose="020F0502020204030204" pitchFamily="34" charset="0"/>
                <a:ea typeface="Calibri" panose="020F0502020204030204" pitchFamily="34" charset="0"/>
                <a:cs typeface="Calibri" panose="020F0502020204030204" pitchFamily="34" charset="0"/>
              </a:rPr>
              <a:t> by question attribute</a:t>
            </a:r>
            <a:endParaRPr lang="en-IN" sz="2400" dirty="0">
              <a:latin typeface="Calibri" panose="020F0502020204030204" pitchFamily="34" charset="0"/>
              <a:cs typeface="Calibri" panose="020F0502020204030204" pitchFamily="34" charset="0"/>
            </a:endParaRPr>
          </a:p>
          <a:p>
            <a:r>
              <a:rPr lang="en-IN" dirty="0"/>
              <a:t>Query q=</a:t>
            </a:r>
            <a:r>
              <a:rPr lang="en-IN" dirty="0" err="1"/>
              <a:t>man.createQuery</a:t>
            </a:r>
            <a:r>
              <a:rPr lang="en-IN" dirty="0"/>
              <a:t>("select </a:t>
            </a:r>
            <a:r>
              <a:rPr lang="en-IN" dirty="0" err="1"/>
              <a:t>ques</a:t>
            </a:r>
            <a:r>
              <a:rPr lang="en-IN" dirty="0"/>
              <a:t> from </a:t>
            </a:r>
            <a:r>
              <a:rPr lang="en-IN" dirty="0" err="1"/>
              <a:t>QuestionData</a:t>
            </a:r>
            <a:r>
              <a:rPr lang="en-IN" dirty="0"/>
              <a:t> </a:t>
            </a:r>
            <a:r>
              <a:rPr lang="en-IN" dirty="0" err="1"/>
              <a:t>ques</a:t>
            </a:r>
            <a:r>
              <a:rPr lang="en-IN" dirty="0"/>
              <a:t> where </a:t>
            </a:r>
            <a:r>
              <a:rPr lang="en-IN" dirty="0" err="1"/>
              <a:t>ques.question</a:t>
            </a:r>
            <a:r>
              <a:rPr lang="en-IN" dirty="0"/>
              <a:t>=?1");</a:t>
            </a:r>
          </a:p>
          <a:p>
            <a:r>
              <a:rPr lang="en-IN" dirty="0" err="1"/>
              <a:t>q.setParameter</a:t>
            </a:r>
            <a:r>
              <a:rPr lang="en-IN" dirty="0"/>
              <a:t>(1,que);</a:t>
            </a:r>
          </a:p>
          <a:p>
            <a:r>
              <a:rPr lang="en-IN" b="1" dirty="0"/>
              <a:t>try {</a:t>
            </a:r>
          </a:p>
          <a:p>
            <a:r>
              <a:rPr lang="en-IN" dirty="0" err="1"/>
              <a:t>QuestionData</a:t>
            </a:r>
            <a:r>
              <a:rPr lang="en-IN" dirty="0"/>
              <a:t> </a:t>
            </a:r>
            <a:r>
              <a:rPr lang="en-IN" dirty="0" err="1"/>
              <a:t>qe</a:t>
            </a:r>
            <a:r>
              <a:rPr lang="en-IN" dirty="0"/>
              <a:t>=(</a:t>
            </a:r>
            <a:r>
              <a:rPr lang="en-IN" dirty="0" err="1"/>
              <a:t>QuestionData</a:t>
            </a:r>
            <a:r>
              <a:rPr lang="en-IN" dirty="0"/>
              <a:t>) </a:t>
            </a:r>
            <a:r>
              <a:rPr lang="en-IN" dirty="0" err="1"/>
              <a:t>q.getSingleResult</a:t>
            </a:r>
            <a:r>
              <a:rPr lang="en-IN" dirty="0"/>
              <a:t>();</a:t>
            </a:r>
          </a:p>
          <a:p>
            <a:r>
              <a:rPr lang="en-IN" dirty="0" err="1"/>
              <a:t>System.</a:t>
            </a:r>
            <a:r>
              <a:rPr lang="en-IN" b="1" i="1" dirty="0" err="1"/>
              <a:t>out.println</a:t>
            </a:r>
            <a:r>
              <a:rPr lang="en-IN" b="1" i="1" dirty="0"/>
              <a:t>(</a:t>
            </a:r>
            <a:r>
              <a:rPr lang="en-IN" b="1" i="1" dirty="0" err="1"/>
              <a:t>qe</a:t>
            </a:r>
            <a:r>
              <a:rPr lang="en-IN" b="1" i="1" dirty="0"/>
              <a:t>);                                                               </a:t>
            </a:r>
            <a:r>
              <a:rPr lang="en-IN" b="1" dirty="0">
                <a:solidFill>
                  <a:srgbClr val="3333FF"/>
                </a:solidFill>
              </a:rPr>
              <a:t>Here use </a:t>
            </a:r>
            <a:r>
              <a:rPr lang="en-IN" b="1" dirty="0" err="1">
                <a:solidFill>
                  <a:srgbClr val="3333FF"/>
                </a:solidFill>
              </a:rPr>
              <a:t>nextLine</a:t>
            </a:r>
            <a:r>
              <a:rPr lang="en-IN" b="1" dirty="0">
                <a:solidFill>
                  <a:srgbClr val="3333FF"/>
                </a:solidFill>
              </a:rPr>
              <a:t> () to take input (Question) </a:t>
            </a:r>
          </a:p>
          <a:p>
            <a:r>
              <a:rPr lang="en-IN" dirty="0"/>
              <a:t>} </a:t>
            </a:r>
            <a:r>
              <a:rPr lang="en-IN" b="1" dirty="0"/>
              <a:t>catch (</a:t>
            </a:r>
            <a:r>
              <a:rPr lang="en-IN" b="1" dirty="0" err="1"/>
              <a:t>NoResultException</a:t>
            </a:r>
            <a:r>
              <a:rPr lang="en-IN" b="1" dirty="0"/>
              <a:t> e) </a:t>
            </a:r>
          </a:p>
          <a:p>
            <a:r>
              <a:rPr lang="en-IN" dirty="0"/>
              <a:t>{</a:t>
            </a:r>
          </a:p>
          <a:p>
            <a:r>
              <a:rPr lang="en-US" dirty="0" err="1"/>
              <a:t>System.</a:t>
            </a:r>
            <a:r>
              <a:rPr lang="en-US" b="1" i="1" dirty="0" err="1"/>
              <a:t>out.println</a:t>
            </a:r>
            <a:r>
              <a:rPr lang="en-US" b="1" i="1" dirty="0"/>
              <a:t>("No Data found with respect to this question");</a:t>
            </a:r>
          </a:p>
          <a:p>
            <a:r>
              <a:rPr lang="en-IN" dirty="0"/>
              <a:t>} </a:t>
            </a:r>
          </a:p>
          <a:p>
            <a:r>
              <a:rPr lang="en-IN" sz="2400" kern="100" dirty="0">
                <a:highlight>
                  <a:srgbClr val="FFFF00"/>
                </a:highlight>
                <a:latin typeface="Calibri" panose="020F0502020204030204" pitchFamily="34" charset="0"/>
                <a:ea typeface="Calibri" panose="020F0502020204030204" pitchFamily="34" charset="0"/>
                <a:cs typeface="Calibri" panose="020F0502020204030204" pitchFamily="34" charset="0"/>
              </a:rPr>
              <a:t>4&gt;Find </a:t>
            </a:r>
            <a:r>
              <a:rPr lang="en-IN" sz="2400" kern="100" dirty="0" err="1">
                <a:highlight>
                  <a:srgbClr val="FFFF00"/>
                </a:highlight>
                <a:latin typeface="Calibri" panose="020F0502020204030204" pitchFamily="34" charset="0"/>
                <a:ea typeface="Calibri" panose="020F0502020204030204" pitchFamily="34" charset="0"/>
                <a:cs typeface="Calibri" panose="020F0502020204030204" pitchFamily="34" charset="0"/>
              </a:rPr>
              <a:t>QuestionData</a:t>
            </a:r>
            <a:r>
              <a:rPr lang="en-IN" sz="2400" kern="100" dirty="0">
                <a:highlight>
                  <a:srgbClr val="FFFF00"/>
                </a:highlight>
                <a:latin typeface="Calibri" panose="020F0502020204030204" pitchFamily="34" charset="0"/>
                <a:ea typeface="Calibri" panose="020F0502020204030204" pitchFamily="34" charset="0"/>
                <a:cs typeface="Calibri" panose="020F0502020204030204" pitchFamily="34" charset="0"/>
              </a:rPr>
              <a:t> by </a:t>
            </a:r>
            <a:r>
              <a:rPr lang="en-IN" sz="2400" kern="100" dirty="0" err="1">
                <a:highlight>
                  <a:srgbClr val="FFFF00"/>
                </a:highlight>
                <a:latin typeface="Calibri" panose="020F0502020204030204" pitchFamily="34" charset="0"/>
                <a:ea typeface="Calibri" panose="020F0502020204030204" pitchFamily="34" charset="0"/>
                <a:cs typeface="Calibri" panose="020F0502020204030204" pitchFamily="34" charset="0"/>
              </a:rPr>
              <a:t>AnswerData</a:t>
            </a:r>
            <a:r>
              <a:rPr lang="en-IN" sz="2400" kern="100" dirty="0">
                <a:highlight>
                  <a:srgbClr val="FFFF00"/>
                </a:highlight>
                <a:latin typeface="Calibri" panose="020F0502020204030204" pitchFamily="34" charset="0"/>
                <a:ea typeface="Calibri" panose="020F0502020204030204" pitchFamily="34" charset="0"/>
                <a:cs typeface="Calibri" panose="020F0502020204030204" pitchFamily="34" charset="0"/>
              </a:rPr>
              <a:t> id</a:t>
            </a:r>
          </a:p>
          <a:p>
            <a:r>
              <a:rPr lang="en-US" dirty="0"/>
              <a:t>Query q=</a:t>
            </a:r>
            <a:r>
              <a:rPr lang="en-US" dirty="0" err="1"/>
              <a:t>man.createQuery</a:t>
            </a:r>
            <a:r>
              <a:rPr lang="en-US" dirty="0"/>
              <a:t>("select </a:t>
            </a:r>
            <a:r>
              <a:rPr lang="en-US" dirty="0" err="1"/>
              <a:t>a.question</a:t>
            </a:r>
            <a:r>
              <a:rPr lang="en-US" dirty="0"/>
              <a:t> from </a:t>
            </a:r>
            <a:r>
              <a:rPr lang="en-US" dirty="0" err="1"/>
              <a:t>AnswerData</a:t>
            </a:r>
            <a:r>
              <a:rPr lang="en-US" dirty="0"/>
              <a:t> a where a.id=?1");</a:t>
            </a:r>
          </a:p>
          <a:p>
            <a:r>
              <a:rPr lang="en-IN" dirty="0" err="1"/>
              <a:t>q.setParameter</a:t>
            </a:r>
            <a:r>
              <a:rPr lang="en-IN" dirty="0"/>
              <a:t>(1,aid);</a:t>
            </a:r>
          </a:p>
          <a:p>
            <a:r>
              <a:rPr lang="en-IN" b="1" dirty="0"/>
              <a:t>try {</a:t>
            </a:r>
          </a:p>
          <a:p>
            <a:r>
              <a:rPr lang="en-IN" dirty="0" err="1"/>
              <a:t>QuestionData</a:t>
            </a:r>
            <a:r>
              <a:rPr lang="en-IN" dirty="0"/>
              <a:t> </a:t>
            </a:r>
            <a:r>
              <a:rPr lang="en-IN" dirty="0" err="1"/>
              <a:t>qs</a:t>
            </a:r>
            <a:r>
              <a:rPr lang="en-IN" dirty="0"/>
              <a:t>= (</a:t>
            </a:r>
            <a:r>
              <a:rPr lang="en-IN" dirty="0" err="1"/>
              <a:t>QuestionData</a:t>
            </a:r>
            <a:r>
              <a:rPr lang="en-IN" dirty="0"/>
              <a:t>) </a:t>
            </a:r>
            <a:r>
              <a:rPr lang="en-IN" dirty="0" err="1"/>
              <a:t>q.getSingleResult</a:t>
            </a:r>
            <a:r>
              <a:rPr lang="en-IN" dirty="0"/>
              <a:t>();</a:t>
            </a:r>
          </a:p>
          <a:p>
            <a:r>
              <a:rPr lang="en-IN" dirty="0" err="1"/>
              <a:t>System.</a:t>
            </a:r>
            <a:r>
              <a:rPr lang="en-IN" b="1" i="1" dirty="0" err="1"/>
              <a:t>out.println</a:t>
            </a:r>
            <a:r>
              <a:rPr lang="en-IN" b="1" i="1" dirty="0"/>
              <a:t>(</a:t>
            </a:r>
            <a:r>
              <a:rPr lang="en-IN" b="1" i="1" dirty="0" err="1"/>
              <a:t>qs</a:t>
            </a:r>
            <a:r>
              <a:rPr lang="en-IN" b="1" i="1" dirty="0"/>
              <a:t>);</a:t>
            </a:r>
          </a:p>
          <a:p>
            <a:r>
              <a:rPr lang="en-IN" dirty="0"/>
              <a:t>} </a:t>
            </a:r>
            <a:r>
              <a:rPr lang="en-IN" b="1" dirty="0"/>
              <a:t>catch (</a:t>
            </a:r>
            <a:r>
              <a:rPr lang="en-IN" b="1" dirty="0" err="1"/>
              <a:t>NoResultException</a:t>
            </a:r>
            <a:r>
              <a:rPr lang="en-IN" b="1" dirty="0"/>
              <a:t> e) </a:t>
            </a:r>
          </a:p>
          <a:p>
            <a:r>
              <a:rPr lang="en-IN" dirty="0"/>
              <a:t>{</a:t>
            </a:r>
          </a:p>
          <a:p>
            <a:r>
              <a:rPr lang="en-IN" dirty="0" err="1"/>
              <a:t>System.</a:t>
            </a:r>
            <a:r>
              <a:rPr lang="en-IN" b="1" i="1" dirty="0" err="1"/>
              <a:t>out.println</a:t>
            </a:r>
            <a:r>
              <a:rPr lang="en-IN" b="1" i="1" dirty="0"/>
              <a:t>("No </a:t>
            </a:r>
            <a:r>
              <a:rPr lang="en-IN" b="1" i="1" dirty="0" err="1"/>
              <a:t>AnswerData</a:t>
            </a:r>
            <a:r>
              <a:rPr lang="en-IN" b="1" i="1" dirty="0"/>
              <a:t> Found For </a:t>
            </a:r>
            <a:r>
              <a:rPr lang="en-IN" b="1" i="1" dirty="0" err="1"/>
              <a:t>for</a:t>
            </a:r>
            <a:r>
              <a:rPr lang="en-IN" b="1" i="1" dirty="0"/>
              <a:t> id");</a:t>
            </a:r>
          </a:p>
          <a:p>
            <a:r>
              <a:rPr lang="en-IN" dirty="0"/>
              <a:t>}</a:t>
            </a:r>
            <a:endPar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6847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arn(inVertic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arn(inVertic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arn(inVertical)">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arn(inVertical)">
                                      <p:cBhvr>
                                        <p:cTn id="9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668740"/>
            <a:ext cx="8516203" cy="5271187"/>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5&gt;Find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id</a:t>
            </a:r>
          </a:p>
          <a:p>
            <a:pPr>
              <a:lnSpc>
                <a:spcPct val="107000"/>
              </a:lnSpc>
              <a:spcAft>
                <a:spcPts val="800"/>
              </a:spcAft>
              <a:tabLst>
                <a:tab pos="3954145" algn="l"/>
              </a:tabLst>
            </a:pPr>
            <a:r>
              <a:rPr lang="en-US" dirty="0"/>
              <a:t>find(</a:t>
            </a:r>
            <a:r>
              <a:rPr lang="en-US" dirty="0" err="1"/>
              <a:t>AnswerData.class,id</a:t>
            </a:r>
            <a:r>
              <a:rPr lang="en-US" dirty="0"/>
              <a:t>)</a:t>
            </a:r>
            <a:endParaRPr lang="en-IN" dirty="0"/>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6&gt;Find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answer attribute</a:t>
            </a:r>
          </a:p>
          <a:p>
            <a:pPr>
              <a:lnSpc>
                <a:spcPct val="107000"/>
              </a:lnSpc>
              <a:spcAft>
                <a:spcPts val="800"/>
              </a:spcAft>
              <a:tabLst>
                <a:tab pos="3954145" algn="l"/>
              </a:tabLst>
            </a:pPr>
            <a:r>
              <a:rPr lang="en-US" dirty="0" err="1"/>
              <a:t>sc.nextLine</a:t>
            </a:r>
            <a:r>
              <a:rPr lang="en-US" dirty="0"/>
              <a:t>()----</a:t>
            </a:r>
            <a:r>
              <a:rPr lang="en-US" dirty="0">
                <a:sym typeface="Wingdings" panose="05000000000000000000" pitchFamily="2" charset="2"/>
              </a:rPr>
              <a:t>To Take answer.</a:t>
            </a:r>
            <a:endParaRPr lang="en-IN" dirty="0"/>
          </a:p>
          <a:p>
            <a:pPr>
              <a:lnSpc>
                <a:spcPct val="107000"/>
              </a:lnSpc>
              <a:spcAft>
                <a:spcPts val="800"/>
              </a:spcAft>
              <a:tabLst>
                <a:tab pos="3954145" algn="l"/>
              </a:tabLst>
            </a:pPr>
            <a:r>
              <a:rPr lang="en-US" dirty="0"/>
              <a:t>Query q=</a:t>
            </a:r>
            <a:r>
              <a:rPr lang="en-US" dirty="0" err="1"/>
              <a:t>man.createQuery</a:t>
            </a:r>
            <a:r>
              <a:rPr lang="en-US" dirty="0"/>
              <a:t>("select  a  from </a:t>
            </a:r>
            <a:r>
              <a:rPr lang="en-US" dirty="0" err="1"/>
              <a:t>AnswerData</a:t>
            </a:r>
            <a:r>
              <a:rPr lang="en-US" dirty="0"/>
              <a:t> a where </a:t>
            </a:r>
            <a:r>
              <a:rPr lang="en-US" dirty="0" err="1"/>
              <a:t>a.answer</a:t>
            </a:r>
            <a:r>
              <a:rPr lang="en-US" dirty="0"/>
              <a:t>=?1");</a:t>
            </a:r>
          </a:p>
          <a:p>
            <a:pPr>
              <a:lnSpc>
                <a:spcPct val="107000"/>
              </a:lnSpc>
              <a:spcAft>
                <a:spcPts val="800"/>
              </a:spcAft>
              <a:tabLst>
                <a:tab pos="3954145" algn="l"/>
              </a:tabLst>
            </a:pPr>
            <a:r>
              <a:rPr lang="en-IN" dirty="0" err="1"/>
              <a:t>AnswerData</a:t>
            </a:r>
            <a:r>
              <a:rPr lang="en-IN" dirty="0"/>
              <a:t>  ad=(</a:t>
            </a:r>
            <a:r>
              <a:rPr lang="en-IN" dirty="0" err="1"/>
              <a:t>AnswerData</a:t>
            </a:r>
            <a:r>
              <a:rPr lang="en-IN" dirty="0"/>
              <a:t>) </a:t>
            </a:r>
            <a:r>
              <a:rPr lang="en-IN" dirty="0" err="1"/>
              <a:t>q.getSingleResult</a:t>
            </a:r>
            <a:r>
              <a:rPr lang="en-IN" dirty="0"/>
              <a:t>();</a:t>
            </a:r>
          </a:p>
          <a:p>
            <a:pPr>
              <a:lnSpc>
                <a:spcPct val="107000"/>
              </a:lnSpc>
              <a:spcAft>
                <a:spcPts val="800"/>
              </a:spcAft>
              <a:tabLst>
                <a:tab pos="3954145" algn="l"/>
              </a:tabLst>
            </a:pPr>
            <a:r>
              <a:rPr lang="en-US" dirty="0"/>
              <a:t>Handle </a:t>
            </a:r>
            <a:r>
              <a:rPr lang="en-US" dirty="0" err="1"/>
              <a:t>NoResultException</a:t>
            </a:r>
            <a:endParaRPr lang="en-US" dirty="0"/>
          </a:p>
          <a:p>
            <a:pPr>
              <a:lnSpc>
                <a:spcPct val="107000"/>
              </a:lnSpc>
              <a:spcAft>
                <a:spcPts val="800"/>
              </a:spcAft>
              <a:tabLst>
                <a:tab pos="3954145" algn="l"/>
              </a:tabLst>
            </a:pPr>
            <a:r>
              <a:rPr lang="en-US" b="1" dirty="0">
                <a:solidFill>
                  <a:srgbClr val="3333FF"/>
                </a:solidFill>
              </a:rPr>
              <a:t>Output:</a:t>
            </a:r>
          </a:p>
          <a:p>
            <a:pPr>
              <a:lnSpc>
                <a:spcPct val="107000"/>
              </a:lnSpc>
              <a:spcAft>
                <a:spcPts val="800"/>
              </a:spcAft>
              <a:tabLst>
                <a:tab pos="3954145" algn="l"/>
              </a:tabLst>
            </a:pPr>
            <a:r>
              <a:rPr lang="en-US" dirty="0" err="1"/>
              <a:t>AnswerData</a:t>
            </a:r>
            <a:r>
              <a:rPr lang="en-US" dirty="0"/>
              <a:t> [id=3, </a:t>
            </a:r>
            <a:r>
              <a:rPr lang="en-US" dirty="0" err="1"/>
              <a:t>answeredBy</a:t>
            </a:r>
            <a:r>
              <a:rPr lang="en-US" dirty="0"/>
              <a:t>=Sunil, answer=It is a ORM tool, question=</a:t>
            </a:r>
            <a:r>
              <a:rPr lang="en-US" dirty="0" err="1"/>
              <a:t>QuestionData</a:t>
            </a:r>
            <a:r>
              <a:rPr lang="en-US" dirty="0"/>
              <a:t> [id=1, </a:t>
            </a:r>
            <a:r>
              <a:rPr lang="en-US" dirty="0" err="1"/>
              <a:t>postedBy</a:t>
            </a:r>
            <a:r>
              <a:rPr lang="en-US" dirty="0"/>
              <a:t>=Guru, question=What is Hibernate?]]</a:t>
            </a:r>
          </a:p>
          <a:p>
            <a:pPr>
              <a:lnSpc>
                <a:spcPct val="107000"/>
              </a:lnSpc>
              <a:spcAft>
                <a:spcPts val="800"/>
              </a:spcAft>
              <a:tabLst>
                <a:tab pos="3954145" algn="l"/>
              </a:tabLst>
            </a:pPr>
            <a:r>
              <a:rPr lang="en-US" b="1" dirty="0">
                <a:solidFill>
                  <a:srgbClr val="3333FF"/>
                </a:solidFill>
              </a:rPr>
              <a:t>Note:-</a:t>
            </a:r>
          </a:p>
          <a:p>
            <a:pPr>
              <a:lnSpc>
                <a:spcPct val="107000"/>
              </a:lnSpc>
              <a:spcAft>
                <a:spcPts val="800"/>
              </a:spcAft>
              <a:tabLst>
                <a:tab pos="3954145" algn="l"/>
              </a:tabLst>
            </a:pPr>
            <a:r>
              <a:rPr lang="en-US" dirty="0"/>
              <a:t>I am fetching </a:t>
            </a:r>
            <a:r>
              <a:rPr lang="en-US" dirty="0" err="1"/>
              <a:t>AnswerData</a:t>
            </a:r>
            <a:r>
              <a:rPr lang="en-US" dirty="0"/>
              <a:t> by answer attribute but why it is fetching question also</a:t>
            </a:r>
          </a:p>
          <a:p>
            <a:pPr>
              <a:lnSpc>
                <a:spcPct val="107000"/>
              </a:lnSpc>
              <a:spcAft>
                <a:spcPts val="800"/>
              </a:spcAft>
              <a:tabLst>
                <a:tab pos="3954145" algn="l"/>
              </a:tabLst>
            </a:pPr>
            <a:r>
              <a:rPr lang="en-US" dirty="0"/>
              <a:t>So we need to use fetch </a:t>
            </a:r>
            <a:r>
              <a:rPr lang="en-US" dirty="0" err="1"/>
              <a:t>atttribute</a:t>
            </a:r>
            <a:endParaRPr lang="en-IN" dirty="0"/>
          </a:p>
        </p:txBody>
      </p:sp>
    </p:spTree>
    <p:extLst>
      <p:ext uri="{BB962C8B-B14F-4D97-AF65-F5344CB8AC3E}">
        <p14:creationId xmlns:p14="http://schemas.microsoft.com/office/powerpoint/2010/main" val="36835141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668741"/>
            <a:ext cx="8502555" cy="5740546"/>
          </a:xfrm>
          <a:prstGeom prst="rect">
            <a:avLst/>
          </a:prstGeom>
        </p:spPr>
        <p:txBody>
          <a:bodyPr wrap="square">
            <a:spAutoFit/>
          </a:bodyPr>
          <a:lstStyle/>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7&gt;Find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QuestionData</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r>
              <a:rPr lang="en-US" dirty="0"/>
              <a:t>For One question id ---</a:t>
            </a:r>
            <a:r>
              <a:rPr lang="en-US" dirty="0">
                <a:sym typeface="Wingdings" panose="05000000000000000000" pitchFamily="2" charset="2"/>
              </a:rPr>
              <a:t></a:t>
            </a:r>
            <a:r>
              <a:rPr lang="en-US" dirty="0"/>
              <a:t>we will get List of </a:t>
            </a:r>
            <a:r>
              <a:rPr lang="en-US" dirty="0" err="1"/>
              <a:t>AnswerData</a:t>
            </a:r>
            <a:r>
              <a:rPr lang="en-US" dirty="0"/>
              <a:t> so use </a:t>
            </a:r>
            <a:r>
              <a:rPr lang="en-US" dirty="0" err="1"/>
              <a:t>getResultList</a:t>
            </a:r>
            <a:r>
              <a:rPr lang="en-US" dirty="0"/>
              <a:t>()</a:t>
            </a:r>
          </a:p>
          <a:p>
            <a:r>
              <a:rPr lang="en-US" dirty="0"/>
              <a:t>Query q=</a:t>
            </a:r>
            <a:r>
              <a:rPr lang="en-US" dirty="0" err="1"/>
              <a:t>man.createQuery</a:t>
            </a:r>
            <a:r>
              <a:rPr lang="en-US" dirty="0"/>
              <a:t>("select  a from </a:t>
            </a:r>
            <a:r>
              <a:rPr lang="en-US" dirty="0" err="1"/>
              <a:t>AnswerData</a:t>
            </a:r>
            <a:r>
              <a:rPr lang="en-US" dirty="0"/>
              <a:t> a where a.question.id=?1");</a:t>
            </a:r>
          </a:p>
          <a:p>
            <a:r>
              <a:rPr lang="en-IN" dirty="0"/>
              <a:t>           </a:t>
            </a:r>
            <a:r>
              <a:rPr lang="en-IN" dirty="0" err="1"/>
              <a:t>q.setParameter</a:t>
            </a:r>
            <a:r>
              <a:rPr lang="en-IN" dirty="0"/>
              <a:t>(1, </a:t>
            </a:r>
            <a:r>
              <a:rPr lang="en-IN" dirty="0" err="1"/>
              <a:t>qid</a:t>
            </a:r>
            <a:r>
              <a:rPr lang="en-IN" dirty="0"/>
              <a:t>);</a:t>
            </a:r>
          </a:p>
          <a:p>
            <a:r>
              <a:rPr lang="en-IN" dirty="0"/>
              <a:t>           List&lt;</a:t>
            </a:r>
            <a:r>
              <a:rPr lang="en-IN" dirty="0" err="1"/>
              <a:t>AnswerData</a:t>
            </a:r>
            <a:r>
              <a:rPr lang="en-IN" dirty="0"/>
              <a:t>&gt; </a:t>
            </a:r>
            <a:r>
              <a:rPr lang="en-IN" dirty="0" err="1"/>
              <a:t>lans</a:t>
            </a:r>
            <a:r>
              <a:rPr lang="en-IN" dirty="0"/>
              <a:t>=</a:t>
            </a:r>
            <a:r>
              <a:rPr lang="en-IN" u="sng" dirty="0" err="1"/>
              <a:t>q.getResultList</a:t>
            </a:r>
            <a:r>
              <a:rPr lang="en-IN" u="sng" dirty="0"/>
              <a:t>();</a:t>
            </a:r>
          </a:p>
          <a:p>
            <a:r>
              <a:rPr lang="en-IN" b="1" dirty="0"/>
              <a:t>if(</a:t>
            </a:r>
            <a:r>
              <a:rPr lang="en-IN" b="1" dirty="0" err="1"/>
              <a:t>lans.size</a:t>
            </a:r>
            <a:r>
              <a:rPr lang="en-IN" b="1" dirty="0"/>
              <a:t>()&gt;0)</a:t>
            </a:r>
          </a:p>
          <a:p>
            <a:r>
              <a:rPr lang="en-IN" dirty="0"/>
              <a:t>      {</a:t>
            </a:r>
          </a:p>
          <a:p>
            <a:r>
              <a:rPr lang="en-IN" b="1" dirty="0"/>
              <a:t>for (</a:t>
            </a:r>
            <a:r>
              <a:rPr lang="en-IN" b="1" dirty="0" err="1"/>
              <a:t>AnswerData</a:t>
            </a:r>
            <a:r>
              <a:rPr lang="en-IN" b="1" dirty="0"/>
              <a:t>  </a:t>
            </a:r>
            <a:r>
              <a:rPr lang="en-IN" b="1" dirty="0" err="1"/>
              <a:t>answ</a:t>
            </a:r>
            <a:r>
              <a:rPr lang="en-IN" b="1" dirty="0"/>
              <a:t> :  </a:t>
            </a:r>
            <a:r>
              <a:rPr lang="en-IN" b="1" dirty="0" err="1"/>
              <a:t>lans</a:t>
            </a:r>
            <a:r>
              <a:rPr lang="en-IN" b="1" dirty="0"/>
              <a:t>) </a:t>
            </a:r>
          </a:p>
          <a:p>
            <a:r>
              <a:rPr lang="en-IN" dirty="0"/>
              <a:t>              {</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System.</a:t>
            </a:r>
            <a:r>
              <a:rPr lang="en-IN" i="1" dirty="0" err="1">
                <a:latin typeface="Calibri" panose="020F0502020204030204" pitchFamily="34" charset="0"/>
                <a:cs typeface="Calibri" panose="020F0502020204030204" pitchFamily="34" charset="0"/>
              </a:rPr>
              <a:t>out.println</a:t>
            </a:r>
            <a:r>
              <a:rPr lang="en-IN" i="1" dirty="0">
                <a:latin typeface="Calibri" panose="020F0502020204030204" pitchFamily="34" charset="0"/>
                <a:cs typeface="Calibri" panose="020F0502020204030204" pitchFamily="34" charset="0"/>
              </a:rPr>
              <a:t>(</a:t>
            </a:r>
            <a:r>
              <a:rPr lang="en-IN" i="1" dirty="0" err="1">
                <a:latin typeface="Calibri" panose="020F0502020204030204" pitchFamily="34" charset="0"/>
                <a:cs typeface="Calibri" panose="020F0502020204030204" pitchFamily="34" charset="0"/>
              </a:rPr>
              <a:t>answ</a:t>
            </a:r>
            <a:r>
              <a:rPr lang="en-IN" i="1" dirty="0">
                <a:latin typeface="Calibri" panose="020F0502020204030204" pitchFamily="34" charset="0"/>
                <a:cs typeface="Calibri" panose="020F0502020204030204" pitchFamily="34" charset="0"/>
              </a:rPr>
              <a:t>);</a:t>
            </a:r>
          </a:p>
          <a:p>
            <a:endParaRPr lang="en-IN" dirty="0"/>
          </a:p>
          <a:p>
            <a:r>
              <a:rPr lang="en-IN" dirty="0"/>
              <a:t>               }</a:t>
            </a:r>
          </a:p>
          <a:p>
            <a:r>
              <a:rPr lang="en-IN" dirty="0"/>
              <a:t>      }</a:t>
            </a:r>
          </a:p>
          <a:p>
            <a:r>
              <a:rPr lang="en-IN" b="1" dirty="0"/>
              <a:t>else</a:t>
            </a:r>
          </a:p>
          <a:p>
            <a:r>
              <a:rPr lang="en-IN" dirty="0"/>
              <a:t>     {</a:t>
            </a:r>
          </a:p>
          <a:p>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System.out.println</a:t>
            </a:r>
            <a:r>
              <a:rPr lang="en-US" i="1" dirty="0">
                <a:latin typeface="Calibri" panose="020F0502020204030204" pitchFamily="34" charset="0"/>
                <a:cs typeface="Calibri" panose="020F0502020204030204" pitchFamily="34" charset="0"/>
              </a:rPr>
              <a:t>("No </a:t>
            </a:r>
            <a:r>
              <a:rPr lang="en-US" i="1" dirty="0" err="1">
                <a:latin typeface="Calibri" panose="020F0502020204030204" pitchFamily="34" charset="0"/>
                <a:cs typeface="Calibri" panose="020F0502020204030204" pitchFamily="34" charset="0"/>
              </a:rPr>
              <a:t>AnswerData</a:t>
            </a:r>
            <a:r>
              <a:rPr lang="en-US" i="1" dirty="0">
                <a:latin typeface="Calibri" panose="020F0502020204030204" pitchFamily="34" charset="0"/>
                <a:cs typeface="Calibri" panose="020F0502020204030204" pitchFamily="34" charset="0"/>
              </a:rPr>
              <a:t> found for the given id");</a:t>
            </a:r>
          </a:p>
          <a:p>
            <a:r>
              <a:rPr lang="en-IN" dirty="0"/>
              <a:t>      }</a:t>
            </a:r>
            <a:endParaRPr lang="en-US"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8&gt;Find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question attribute</a:t>
            </a: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9&gt;Find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AnswerData</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questionedBy</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attribute</a:t>
            </a:r>
            <a:endParaRPr lang="en-IN" dirty="0"/>
          </a:p>
        </p:txBody>
      </p:sp>
    </p:spTree>
    <p:extLst>
      <p:ext uri="{BB962C8B-B14F-4D97-AF65-F5344CB8AC3E}">
        <p14:creationId xmlns:p14="http://schemas.microsoft.com/office/powerpoint/2010/main" val="316710192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arn(inVertic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arn(inVertic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6" end="16"/>
                                            </p:txEl>
                                          </p:spTgt>
                                        </p:tgtEl>
                                        <p:attrNameLst>
                                          <p:attrName>style.visibility</p:attrName>
                                        </p:attrNameLst>
                                      </p:cBhvr>
                                      <p:to>
                                        <p:strVal val="visible"/>
                                      </p:to>
                                    </p:set>
                                    <p:animEffect transition="in" filter="barn(inVertical)">
                                      <p:cBhvr>
                                        <p:cTn id="82" dur="500"/>
                                        <p:tgtEl>
                                          <p:spTgt spid="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7" end="17"/>
                                            </p:txEl>
                                          </p:spTgt>
                                        </p:tgtEl>
                                        <p:attrNameLst>
                                          <p:attrName>style.visibility</p:attrName>
                                        </p:attrNameLst>
                                      </p:cBhvr>
                                      <p:to>
                                        <p:strVal val="visible"/>
                                      </p:to>
                                    </p:set>
                                    <p:animEffect transition="in" filter="barn(inVertical)">
                                      <p:cBhvr>
                                        <p:cTn id="87" dur="500"/>
                                        <p:tgtEl>
                                          <p:spTgt spid="2">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
                                            <p:txEl>
                                              <p:pRg st="18" end="18"/>
                                            </p:txEl>
                                          </p:spTgt>
                                        </p:tgtEl>
                                        <p:attrNameLst>
                                          <p:attrName>style.visibility</p:attrName>
                                        </p:attrNameLst>
                                      </p:cBhvr>
                                      <p:to>
                                        <p:strVal val="visible"/>
                                      </p:to>
                                    </p:set>
                                    <p:animEffect transition="in" filter="barn(inVertical)">
                                      <p:cBhvr>
                                        <p:cTn id="9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41446"/>
            <a:ext cx="10863618" cy="5737340"/>
          </a:xfrm>
          <a:prstGeom prst="rect">
            <a:avLst/>
          </a:prstGeom>
        </p:spPr>
        <p:txBody>
          <a:bodyPr wrap="square">
            <a:spAutoFit/>
          </a:bodyPr>
          <a:lstStyle/>
          <a:p>
            <a:pPr>
              <a:lnSpc>
                <a:spcPct val="107000"/>
              </a:lnSpc>
              <a:spcAft>
                <a:spcPts val="800"/>
              </a:spcAft>
              <a:tabLst>
                <a:tab pos="3954145" algn="l"/>
              </a:tabLst>
            </a:pP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OneToManyBi</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(Or)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ManyToOneBi</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-In this case we need to mention the annotation in both the classes</a:t>
            </a:r>
          </a:p>
          <a:p>
            <a:pPr>
              <a:lnSpc>
                <a:spcPct val="107000"/>
              </a:lnSpc>
              <a:spcAft>
                <a:spcPts val="800"/>
              </a:spcAft>
              <a:tabLst>
                <a:tab pos="3954145" algn="l"/>
              </a:tabLst>
            </a:pP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OneToMany</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000" kern="100" dirty="0">
                <a:latin typeface="Calibri" panose="020F0502020204030204" pitchFamily="34" charset="0"/>
                <a:ea typeface="Calibri" panose="020F0502020204030204" pitchFamily="34" charset="0"/>
                <a:cs typeface="Times New Roman" panose="02020603050405020304" pitchFamily="18" charset="0"/>
              </a:rPr>
              <a:t>annotation  in one class  and </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20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ManyToOne</a:t>
            </a:r>
            <a:r>
              <a:rPr lang="en-IN" sz="2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IN" sz="2000" kern="100" dirty="0">
                <a:latin typeface="Calibri" panose="020F0502020204030204" pitchFamily="34" charset="0"/>
                <a:ea typeface="Calibri" panose="020F0502020204030204" pitchFamily="34" charset="0"/>
                <a:cs typeface="Times New Roman" panose="02020603050405020304" pitchFamily="18" charset="0"/>
              </a:rPr>
              <a:t>in another class</a:t>
            </a:r>
          </a:p>
          <a:p>
            <a:r>
              <a:rPr lang="en-IN" sz="2000" b="1" dirty="0">
                <a:solidFill>
                  <a:srgbClr val="CC00CC"/>
                </a:solidFill>
                <a:latin typeface="Calibri" panose="020F0502020204030204" pitchFamily="34" charset="0"/>
                <a:ea typeface="Calibri" panose="020F0502020204030204" pitchFamily="34" charset="0"/>
                <a:cs typeface="Times New Roman" panose="02020603050405020304" pitchFamily="18" charset="0"/>
              </a:rPr>
              <a:t>Ex:-</a:t>
            </a:r>
            <a:r>
              <a:rPr lang="en-IN" sz="2000" dirty="0">
                <a:latin typeface="Calibri" panose="020F0502020204030204" pitchFamily="34" charset="0"/>
                <a:ea typeface="Calibri" panose="020F0502020204030204" pitchFamily="34" charset="0"/>
                <a:cs typeface="Times New Roman" panose="02020603050405020304" pitchFamily="18" charset="0"/>
              </a:rPr>
              <a:t>One Merchant would sell many Products (</a:t>
            </a:r>
            <a:r>
              <a:rPr lang="en-IN" sz="2000" dirty="0" err="1">
                <a:latin typeface="Calibri" panose="020F0502020204030204" pitchFamily="34" charset="0"/>
                <a:ea typeface="Calibri" panose="020F0502020204030204" pitchFamily="34" charset="0"/>
                <a:cs typeface="Times New Roman" panose="02020603050405020304" pitchFamily="18" charset="0"/>
              </a:rPr>
              <a:t>OneToMany</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IN" sz="28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r>
              <a:rPr lang="en-IN" sz="2800" b="1" dirty="0">
                <a:solidFill>
                  <a:srgbClr val="3333FF"/>
                </a:solidFill>
                <a:latin typeface="Calibri" panose="020F0502020204030204" pitchFamily="34" charset="0"/>
                <a:ea typeface="Calibri" panose="020F0502020204030204" pitchFamily="34" charset="0"/>
                <a:cs typeface="Times New Roman" panose="02020603050405020304" pitchFamily="18" charset="0"/>
              </a:rPr>
              <a:t>or) </a:t>
            </a:r>
          </a:p>
          <a:p>
            <a:r>
              <a:rPr lang="en-US" sz="2000" dirty="0">
                <a:latin typeface="Calibri" panose="020F0502020204030204" pitchFamily="34" charset="0"/>
                <a:ea typeface="Calibri" panose="020F0502020204030204" pitchFamily="34" charset="0"/>
                <a:cs typeface="Times New Roman" panose="02020603050405020304" pitchFamily="18" charset="0"/>
              </a:rPr>
              <a:t>Many Products belongs to One Merchant(</a:t>
            </a:r>
            <a:r>
              <a:rPr lang="en-US" sz="2000" dirty="0" err="1">
                <a:latin typeface="Calibri" panose="020F0502020204030204" pitchFamily="34" charset="0"/>
                <a:ea typeface="Calibri" panose="020F0502020204030204" pitchFamily="34" charset="0"/>
                <a:cs typeface="Times New Roman" panose="02020603050405020304" pitchFamily="18" charset="0"/>
              </a:rPr>
              <a:t>ManyToOne</a:t>
            </a:r>
            <a:r>
              <a:rPr lang="en-US" sz="2000" dirty="0">
                <a:latin typeface="Calibri" panose="020F0502020204030204" pitchFamily="34"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FF0000"/>
                </a:solidFill>
              </a:rPr>
              <a:t>Merchant  </a:t>
            </a:r>
            <a:r>
              <a:rPr lang="en-IN" sz="2000" dirty="0">
                <a:solidFill>
                  <a:srgbClr val="FF0000"/>
                </a:solidFill>
              </a:rPr>
              <a:t>                                                                        </a:t>
            </a:r>
            <a:r>
              <a:rPr lang="en-IN" sz="2000" b="1" dirty="0">
                <a:solidFill>
                  <a:srgbClr val="FF0000"/>
                </a:solidFill>
              </a:rPr>
              <a:t>Product</a:t>
            </a:r>
          </a:p>
          <a:p>
            <a:r>
              <a:rPr lang="en-IN" sz="2000" dirty="0"/>
              <a:t>  -id			                                                   -id</a:t>
            </a:r>
          </a:p>
          <a:p>
            <a:r>
              <a:rPr lang="en-IN" sz="2000" dirty="0"/>
              <a:t>  -name			                                                   -name</a:t>
            </a:r>
          </a:p>
          <a:p>
            <a:r>
              <a:rPr lang="en-IN" sz="2000" dirty="0"/>
              <a:t>  -</a:t>
            </a:r>
            <a:r>
              <a:rPr lang="en-IN" sz="2000" dirty="0" err="1"/>
              <a:t>gst_number</a:t>
            </a:r>
            <a:r>
              <a:rPr lang="en-IN" sz="2000" dirty="0"/>
              <a:t>		                                                   -brand</a:t>
            </a:r>
          </a:p>
          <a:p>
            <a:r>
              <a:rPr lang="en-IN" sz="2000" dirty="0"/>
              <a:t>  -phone		                                                                 -category</a:t>
            </a:r>
          </a:p>
          <a:p>
            <a:r>
              <a:rPr lang="en-IN" sz="2000" dirty="0"/>
              <a:t>  -password                                                                            -description</a:t>
            </a:r>
          </a:p>
          <a:p>
            <a:r>
              <a:rPr lang="en-IN" sz="2000" dirty="0"/>
              <a:t>  </a:t>
            </a:r>
            <a:r>
              <a:rPr lang="en-IN" sz="2000" b="1" dirty="0">
                <a:solidFill>
                  <a:srgbClr val="3333FF"/>
                </a:solidFill>
              </a:rPr>
              <a:t>@</a:t>
            </a:r>
            <a:r>
              <a:rPr lang="en-IN" sz="2000" b="1" dirty="0" err="1">
                <a:solidFill>
                  <a:srgbClr val="3333FF"/>
                </a:solidFill>
              </a:rPr>
              <a:t>OneToMany</a:t>
            </a:r>
            <a:r>
              <a:rPr lang="en-IN" sz="2000" b="1" dirty="0">
                <a:solidFill>
                  <a:srgbClr val="3333FF"/>
                </a:solidFill>
              </a:rPr>
              <a:t>(</a:t>
            </a:r>
            <a:r>
              <a:rPr lang="en-IN" sz="2000" b="1" dirty="0" err="1">
                <a:solidFill>
                  <a:srgbClr val="3333FF"/>
                </a:solidFill>
              </a:rPr>
              <a:t>mappedBy,cascade</a:t>
            </a:r>
            <a:r>
              <a:rPr lang="en-IN" sz="2000" b="1" dirty="0">
                <a:solidFill>
                  <a:srgbClr val="3333FF"/>
                </a:solidFill>
              </a:rPr>
              <a:t>) </a:t>
            </a:r>
            <a:r>
              <a:rPr lang="en-IN" sz="2000" dirty="0"/>
              <a:t>	                   </a:t>
            </a:r>
            <a:r>
              <a:rPr lang="en-IN" sz="2000" b="1" dirty="0">
                <a:solidFill>
                  <a:srgbClr val="3333FF"/>
                </a:solidFill>
              </a:rPr>
              <a:t>@</a:t>
            </a:r>
            <a:r>
              <a:rPr lang="en-IN" sz="2000" b="1" dirty="0" err="1">
                <a:solidFill>
                  <a:srgbClr val="3333FF"/>
                </a:solidFill>
              </a:rPr>
              <a:t>ManyToOne</a:t>
            </a:r>
            <a:endParaRPr lang="en-IN" sz="2000" b="1" dirty="0">
              <a:solidFill>
                <a:srgbClr val="3333FF"/>
              </a:solidFill>
            </a:endParaRPr>
          </a:p>
          <a:p>
            <a:r>
              <a:rPr lang="en-IN" sz="2000" b="1" dirty="0">
                <a:solidFill>
                  <a:srgbClr val="3333FF"/>
                </a:solidFill>
              </a:rPr>
              <a:t> 		                                                              @</a:t>
            </a:r>
            <a:r>
              <a:rPr lang="en-IN" sz="2000" b="1" dirty="0" err="1">
                <a:solidFill>
                  <a:srgbClr val="3333FF"/>
                </a:solidFill>
              </a:rPr>
              <a:t>JoinColumn</a:t>
            </a:r>
            <a:endParaRPr lang="en-IN" sz="2000" b="1" dirty="0">
              <a:solidFill>
                <a:srgbClr val="3333FF"/>
              </a:solidFill>
            </a:endParaRPr>
          </a:p>
          <a:p>
            <a:r>
              <a:rPr lang="en-IN" sz="2000" b="1" dirty="0">
                <a:solidFill>
                  <a:srgbClr val="3333FF"/>
                </a:solidFill>
              </a:rPr>
              <a:t>private List&lt;Product&gt;products                              private Merchant </a:t>
            </a:r>
            <a:r>
              <a:rPr lang="en-IN" sz="2000" b="1" dirty="0" err="1">
                <a:solidFill>
                  <a:srgbClr val="3333FF"/>
                </a:solidFill>
              </a:rPr>
              <a:t>merchant</a:t>
            </a:r>
            <a:endParaRPr lang="en-IN" sz="2000" b="1" dirty="0">
              <a:solidFill>
                <a:srgbClr val="3333FF"/>
              </a:solidFill>
            </a:endParaRPr>
          </a:p>
          <a:p>
            <a:endParaRPr lang="en-IN" dirty="0"/>
          </a:p>
        </p:txBody>
      </p:sp>
    </p:spTree>
    <p:extLst>
      <p:ext uri="{BB962C8B-B14F-4D97-AF65-F5344CB8AC3E}">
        <p14:creationId xmlns:p14="http://schemas.microsoft.com/office/powerpoint/2010/main" val="293239358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709683"/>
            <a:ext cx="10863618" cy="5571397"/>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Here in this case we will get 3 tables (Whenever we establish a relationship)</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1&gt;Merchant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id|name|gst_number|phone|password</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2&gt;Product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id|name|brand|category|description|</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merchant_id</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(FK)</a:t>
            </a:r>
            <a:r>
              <a:rPr lang="en-IN" kern="100" dirty="0">
                <a:latin typeface="Calibri" panose="020F0502020204030204" pitchFamily="34" charset="0"/>
                <a:ea typeface="Calibri" panose="020F0502020204030204" pitchFamily="34" charset="0"/>
                <a:cs typeface="Times New Roman" panose="02020603050405020304" pitchFamily="18" charset="0"/>
              </a:rPr>
              <a:t>(this we will get because of </a:t>
            </a:r>
            <a:r>
              <a:rPr lang="en-IN"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merchant_product</a:t>
            </a:r>
            <a:r>
              <a:rPr lang="en-IN" kern="100" dirty="0">
                <a:latin typeface="Calibri" panose="020F0502020204030204" pitchFamily="34" charset="0"/>
                <a:ea typeface="Calibri" panose="020F0502020204030204" pitchFamily="34" charset="0"/>
                <a:cs typeface="Times New Roman" panose="02020603050405020304" pitchFamily="18" charset="0"/>
              </a:rPr>
              <a:t>(We will get this  table because of </a:t>
            </a:r>
            <a:r>
              <a:rPr lang="en-IN"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Merchant_id</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(PK)</a:t>
            </a:r>
            <a:r>
              <a:rPr lang="en-IN" dirty="0"/>
              <a:t>|</a:t>
            </a:r>
            <a:r>
              <a:rPr lang="en-IN" kern="100" dirty="0" err="1">
                <a:latin typeface="Calibri" panose="020F0502020204030204" pitchFamily="34" charset="0"/>
                <a:ea typeface="Calibri" panose="020F0502020204030204" pitchFamily="34" charset="0"/>
                <a:cs typeface="Times New Roman" panose="02020603050405020304" pitchFamily="18" charset="0"/>
              </a:rPr>
              <a:t>products_id</a:t>
            </a:r>
            <a:r>
              <a:rPr lang="en-IN" kern="100" dirty="0">
                <a:latin typeface="Calibri" panose="020F0502020204030204" pitchFamily="34" charset="0"/>
                <a:ea typeface="Calibri" panose="020F0502020204030204" pitchFamily="34" charset="0"/>
                <a:cs typeface="Times New Roman" panose="02020603050405020304" pitchFamily="18" charset="0"/>
              </a:rPr>
              <a:t>(PK)</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Already </a:t>
            </a:r>
            <a:r>
              <a:rPr lang="en-IN" kern="100" dirty="0" err="1">
                <a:latin typeface="Calibri" panose="020F0502020204030204" pitchFamily="34" charset="0"/>
                <a:ea typeface="Calibri" panose="020F0502020204030204" pitchFamily="34" charset="0"/>
                <a:cs typeface="Times New Roman" panose="02020603050405020304" pitchFamily="18" charset="0"/>
              </a:rPr>
              <a:t>merchant_id</a:t>
            </a:r>
            <a:r>
              <a:rPr lang="en-IN" kern="100" dirty="0">
                <a:latin typeface="Calibri" panose="020F0502020204030204" pitchFamily="34" charset="0"/>
                <a:ea typeface="Calibri" panose="020F0502020204030204" pitchFamily="34" charset="0"/>
                <a:cs typeface="Times New Roman" panose="02020603050405020304" pitchFamily="18" charset="0"/>
              </a:rPr>
              <a:t> column is there in the Product table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 need of 3</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rd</a:t>
            </a:r>
            <a:r>
              <a:rPr lang="en-IN" kern="100" dirty="0">
                <a:latin typeface="Calibri" panose="020F0502020204030204" pitchFamily="34" charset="0"/>
                <a:ea typeface="Calibri" panose="020F0502020204030204" pitchFamily="34" charset="0"/>
                <a:cs typeface="Times New Roman" panose="02020603050405020304" pitchFamily="18" charset="0"/>
              </a:rPr>
              <a:t> table</a:t>
            </a:r>
          </a:p>
          <a:p>
            <a:pPr>
              <a:lnSpc>
                <a:spcPct val="107000"/>
              </a:lnSpc>
              <a:spcAft>
                <a:spcPts val="800"/>
              </a:spcAft>
              <a:tabLst>
                <a:tab pos="3954145" algn="l"/>
              </a:tabLst>
            </a:pP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How to avoid the creation of 3</a:t>
            </a:r>
            <a:r>
              <a:rPr lang="en-US" sz="2400" b="1" kern="100" baseline="30000" dirty="0">
                <a:solidFill>
                  <a:srgbClr val="3333FF"/>
                </a:solidFill>
                <a:latin typeface="Calibri" panose="020F0502020204030204" pitchFamily="34" charset="0"/>
                <a:ea typeface="Calibri" panose="020F0502020204030204" pitchFamily="34" charset="0"/>
                <a:cs typeface="Times New Roman" panose="02020603050405020304" pitchFamily="18" charset="0"/>
              </a:rPr>
              <a:t>rd</a:t>
            </a: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Table? </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err="1">
                <a:latin typeface="Calibri" panose="020F0502020204030204" pitchFamily="34" charset="0"/>
                <a:ea typeface="Calibri" panose="020F0502020204030204" pitchFamily="34" charset="0"/>
                <a:cs typeface="Times New Roman" panose="02020603050405020304" pitchFamily="18" charset="0"/>
              </a:rPr>
              <a:t>ie</a:t>
            </a:r>
            <a:r>
              <a:rPr lang="en-US" sz="2400" kern="100" dirty="0">
                <a:latin typeface="Calibri" panose="020F0502020204030204" pitchFamily="34" charset="0"/>
                <a:ea typeface="Calibri" panose="020F0502020204030204" pitchFamily="34" charset="0"/>
                <a:cs typeface="Times New Roman" panose="02020603050405020304" pitchFamily="18" charset="0"/>
              </a:rPr>
              <a:t> with the help of @</a:t>
            </a:r>
            <a:r>
              <a:rPr lang="en-US" sz="2400" kern="100" dirty="0" err="1">
                <a:latin typeface="Calibri" panose="020F0502020204030204" pitchFamily="34" charset="0"/>
                <a:ea typeface="Calibri" panose="020F0502020204030204" pitchFamily="34" charset="0"/>
                <a:cs typeface="Times New Roman" panose="02020603050405020304" pitchFamily="18" charset="0"/>
              </a:rPr>
              <a:t>JoinColumn</a:t>
            </a:r>
            <a:r>
              <a:rPr lang="en-US" sz="2400" kern="100" dirty="0">
                <a:latin typeface="Calibri" panose="020F0502020204030204" pitchFamily="34" charset="0"/>
                <a:ea typeface="Calibri" panose="020F0502020204030204" pitchFamily="34" charset="0"/>
                <a:cs typeface="Times New Roman" panose="02020603050405020304" pitchFamily="18" charset="0"/>
              </a:rPr>
              <a:t> and </a:t>
            </a:r>
            <a:r>
              <a:rPr lang="en-US" sz="2400" kern="100" dirty="0" err="1">
                <a:latin typeface="Calibri" panose="020F0502020204030204" pitchFamily="34" charset="0"/>
                <a:ea typeface="Calibri" panose="020F0502020204030204" pitchFamily="34" charset="0"/>
                <a:cs typeface="Times New Roman" panose="02020603050405020304" pitchFamily="18" charset="0"/>
              </a:rPr>
              <a:t>mappedBy</a:t>
            </a:r>
            <a:r>
              <a:rPr lang="en-US" sz="2400" kern="100" dirty="0">
                <a:latin typeface="Calibri" panose="020F0502020204030204" pitchFamily="34" charset="0"/>
                <a:ea typeface="Calibri" panose="020F0502020204030204" pitchFamily="34" charset="0"/>
                <a:cs typeface="Times New Roman" panose="02020603050405020304" pitchFamily="18" charset="0"/>
              </a:rPr>
              <a:t> attribute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613381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655093"/>
            <a:ext cx="10849970" cy="5830699"/>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So, the class which contains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400" kern="100" dirty="0">
                <a:latin typeface="Calibri" panose="020F0502020204030204" pitchFamily="34" charset="0"/>
                <a:ea typeface="Calibri" panose="020F0502020204030204" pitchFamily="34" charset="0"/>
                <a:cs typeface="Times New Roman" panose="02020603050405020304" pitchFamily="18" charset="0"/>
              </a:rPr>
              <a:t> is responsible to generate 3</a:t>
            </a:r>
            <a:r>
              <a:rPr lang="en-IN" sz="2400" kern="100" baseline="30000" dirty="0">
                <a:latin typeface="Calibri" panose="020F0502020204030204" pitchFamily="34" charset="0"/>
                <a:ea typeface="Calibri" panose="020F0502020204030204" pitchFamily="34" charset="0"/>
                <a:cs typeface="Times New Roman" panose="02020603050405020304" pitchFamily="18" charset="0"/>
              </a:rPr>
              <a:t>rd</a:t>
            </a:r>
            <a:r>
              <a:rPr lang="en-IN" sz="2400" kern="100" dirty="0">
                <a:latin typeface="Calibri" panose="020F0502020204030204" pitchFamily="34" charset="0"/>
                <a:ea typeface="Calibri" panose="020F0502020204030204" pitchFamily="34" charset="0"/>
                <a:cs typeface="Times New Roman" panose="02020603050405020304" pitchFamily="18" charset="0"/>
              </a:rPr>
              <a:t> table will be------------- non-owning side(use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mappedBy</a:t>
            </a:r>
            <a:r>
              <a:rPr lang="en-IN" sz="2400" kern="100" dirty="0">
                <a:latin typeface="Calibri" panose="020F0502020204030204" pitchFamily="34" charset="0"/>
                <a:ea typeface="Calibri" panose="020F0502020204030204" pitchFamily="34" charset="0"/>
                <a:cs typeface="Times New Roman" panose="02020603050405020304" pitchFamily="18" charset="0"/>
              </a:rPr>
              <a:t> Here)----</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in Merchant class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-The class which contains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sz="2400" kern="100" dirty="0">
                <a:latin typeface="Calibri" panose="020F0502020204030204" pitchFamily="34" charset="0"/>
                <a:ea typeface="Calibri" panose="020F0502020204030204" pitchFamily="34" charset="0"/>
                <a:cs typeface="Times New Roman" panose="02020603050405020304" pitchFamily="18" charset="0"/>
              </a:rPr>
              <a:t> is responsible to generate column will be ---------owning side(use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JoinColumn</a:t>
            </a:r>
            <a:r>
              <a:rPr lang="en-IN" sz="2400" kern="100" dirty="0">
                <a:latin typeface="Calibri" panose="020F0502020204030204" pitchFamily="34" charset="0"/>
                <a:ea typeface="Calibri" panose="020F0502020204030204" pitchFamily="34" charset="0"/>
                <a:cs typeface="Times New Roman" panose="02020603050405020304" pitchFamily="18" charset="0"/>
              </a:rPr>
              <a:t> here)----</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in Product class </a:t>
            </a:r>
          </a:p>
          <a:p>
            <a:r>
              <a:rPr lang="en-IN" sz="2800" b="1" dirty="0">
                <a:solidFill>
                  <a:srgbClr val="CC00CC"/>
                </a:solidFill>
              </a:rPr>
              <a:t>Example Program to understand </a:t>
            </a:r>
            <a:r>
              <a:rPr lang="en-IN" sz="2800" b="1" dirty="0" err="1">
                <a:solidFill>
                  <a:srgbClr val="CC00CC"/>
                </a:solidFill>
              </a:rPr>
              <a:t>OneToMany</a:t>
            </a:r>
            <a:r>
              <a:rPr lang="en-IN" sz="2800" b="1" dirty="0">
                <a:solidFill>
                  <a:srgbClr val="CC00CC"/>
                </a:solidFill>
              </a:rPr>
              <a:t> Bi-Directional Mapping </a:t>
            </a:r>
          </a:p>
          <a:p>
            <a:r>
              <a:rPr lang="en-IN" sz="2400" dirty="0"/>
              <a:t> </a:t>
            </a:r>
          </a:p>
          <a:p>
            <a:r>
              <a:rPr lang="en-IN" sz="2400" dirty="0"/>
              <a:t>Merchant.java</a:t>
            </a:r>
          </a:p>
          <a:p>
            <a:r>
              <a:rPr lang="en-IN" sz="2400" dirty="0"/>
              <a:t>Product.java</a:t>
            </a:r>
          </a:p>
          <a:p>
            <a:r>
              <a:rPr lang="en-IN" sz="2400" b="1" dirty="0" err="1">
                <a:solidFill>
                  <a:srgbClr val="FF0000"/>
                </a:solidFill>
              </a:rPr>
              <a:t>SaveMerchantAndProduct</a:t>
            </a:r>
            <a:endParaRPr lang="en-IN" sz="2400" b="1" dirty="0">
              <a:solidFill>
                <a:srgbClr val="FF0000"/>
              </a:solidFill>
            </a:endParaRPr>
          </a:p>
          <a:p>
            <a:r>
              <a:rPr lang="en-IN" sz="2400" dirty="0"/>
              <a:t>              Merchant m=new Merchant();</a:t>
            </a:r>
          </a:p>
          <a:p>
            <a:r>
              <a:rPr lang="en-IN" sz="2400" dirty="0"/>
              <a:t>              Product p1=new Product();</a:t>
            </a:r>
          </a:p>
          <a:p>
            <a:r>
              <a:rPr lang="en-IN" sz="2400" dirty="0"/>
              <a:t>p1.setMerchant(m);//Assign merchant to the product</a:t>
            </a:r>
          </a:p>
          <a:p>
            <a:r>
              <a:rPr lang="en-IN" sz="2400" dirty="0"/>
              <a:t>             Product p2=new Product();</a:t>
            </a:r>
          </a:p>
          <a:p>
            <a:r>
              <a:rPr lang="en-IN" sz="2400" dirty="0"/>
              <a:t>p2.setMerchant(m);</a:t>
            </a:r>
          </a:p>
          <a:p>
            <a:pPr marL="171450" indent="-171450">
              <a:lnSpc>
                <a:spcPct val="107000"/>
              </a:lnSpc>
              <a:spcAft>
                <a:spcPts val="800"/>
              </a:spcAft>
              <a:buFontTx/>
              <a:buChar char="-"/>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19961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880" y="725532"/>
            <a:ext cx="10722591" cy="5526834"/>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//Assign all the products to one merchant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m.setProducts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Arrays.asList</a:t>
            </a:r>
            <a:r>
              <a:rPr lang="en-IN" sz="2400" kern="100" dirty="0">
                <a:latin typeface="Calibri" panose="020F0502020204030204" pitchFamily="34" charset="0"/>
                <a:ea typeface="Calibri" panose="020F0502020204030204" pitchFamily="34" charset="0"/>
                <a:cs typeface="Times New Roman" panose="02020603050405020304" pitchFamily="18" charset="0"/>
              </a:rPr>
              <a:t>(p1,p2));</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//Save merchant automatically child entity is going to be saved</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manager.persist</a:t>
            </a:r>
            <a:r>
              <a:rPr lang="en-IN" sz="2400" kern="100" dirty="0">
                <a:latin typeface="Calibri" panose="020F0502020204030204" pitchFamily="34" charset="0"/>
                <a:ea typeface="Calibri" panose="020F0502020204030204" pitchFamily="34" charset="0"/>
                <a:cs typeface="Times New Roman" panose="02020603050405020304" pitchFamily="18" charset="0"/>
              </a:rPr>
              <a:t>(m);</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Note:-</a:t>
            </a:r>
            <a:r>
              <a:rPr lang="en-US" sz="2400" kern="100" dirty="0" err="1">
                <a:latin typeface="Calibri" panose="020F0502020204030204" pitchFamily="34" charset="0"/>
                <a:ea typeface="Calibri" panose="020F0502020204030204" pitchFamily="34" charset="0"/>
                <a:cs typeface="Times New Roman" panose="02020603050405020304" pitchFamily="18" charset="0"/>
              </a:rPr>
              <a:t>Eventhough</a:t>
            </a:r>
            <a:r>
              <a:rPr lang="en-US" sz="2400" kern="100" dirty="0">
                <a:latin typeface="Calibri" panose="020F0502020204030204" pitchFamily="34" charset="0"/>
                <a:ea typeface="Calibri" panose="020F0502020204030204" pitchFamily="34" charset="0"/>
                <a:cs typeface="Times New Roman" panose="02020603050405020304" pitchFamily="18" charset="0"/>
              </a:rPr>
              <a:t> Product class(Parent Entity)owns association since it is bi-directional mapping </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Both the classes are aware of relationship so </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persist merchant that is enough</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3333FF"/>
                </a:solidFill>
              </a:rPr>
              <a:t>What is the use of owning side and non-owning side ?</a:t>
            </a:r>
          </a:p>
          <a:p>
            <a:r>
              <a:rPr lang="en-IN" sz="2400" dirty="0"/>
              <a:t>Using this we can avoid the creation of multiple FK’s we use this</a:t>
            </a:r>
          </a:p>
          <a:p>
            <a:endParaRPr lang="en-IN" sz="1000" dirty="0"/>
          </a:p>
          <a:p>
            <a:pPr>
              <a:lnSpc>
                <a:spcPct val="107000"/>
              </a:lnSpc>
              <a:spcAft>
                <a:spcPts val="800"/>
              </a:spcAft>
              <a:tabLst>
                <a:tab pos="3954145" algn="l"/>
              </a:tabLs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54872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787400"/>
            <a:ext cx="10909300" cy="3218573"/>
          </a:xfrm>
          <a:prstGeom prst="rect">
            <a:avLst/>
          </a:prstGeom>
        </p:spPr>
        <p:txBody>
          <a:bodyPr wrap="square">
            <a:spAutoFit/>
          </a:bodyPr>
          <a:lstStyle/>
          <a:p>
            <a:pPr algn="ctr">
              <a:lnSpc>
                <a:spcPct val="107000"/>
              </a:lnSpc>
              <a:spcAft>
                <a:spcPts val="800"/>
              </a:spcAft>
            </a:pPr>
            <a:r>
              <a:rPr lang="en-IN" sz="3200" b="1" kern="100" dirty="0">
                <a:solidFill>
                  <a:srgbClr val="7030A0"/>
                </a:solidFill>
                <a:latin typeface="+mj-lt"/>
                <a:ea typeface="Calibri" panose="020F0502020204030204" pitchFamily="34" charset="0"/>
                <a:cs typeface="Times New Roman" panose="02020603050405020304" pitchFamily="18" charset="0"/>
              </a:rPr>
              <a:t>HQL(Hibernate</a:t>
            </a:r>
            <a:r>
              <a:rPr lang="en-IN" sz="32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Query Language)</a:t>
            </a:r>
          </a:p>
          <a:p>
            <a:r>
              <a:rPr lang="en-IN" sz="2400" dirty="0"/>
              <a:t>*HQL is database independent.</a:t>
            </a:r>
          </a:p>
          <a:p>
            <a:r>
              <a:rPr lang="en-IN" sz="2400" dirty="0"/>
              <a:t>*It is a query language which is similar to SQL using which we can write database independent queries .</a:t>
            </a:r>
          </a:p>
          <a:p>
            <a:r>
              <a:rPr lang="en-IN" sz="2400" dirty="0"/>
              <a:t>*In HQL we use entity class name  instead of using the table name in the query.</a:t>
            </a:r>
          </a:p>
          <a:p>
            <a:endParaRPr lang="en-IN" sz="32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32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43541102"/>
              </p:ext>
            </p:extLst>
          </p:nvPr>
        </p:nvGraphicFramePr>
        <p:xfrm>
          <a:off x="723900" y="3035300"/>
          <a:ext cx="10756900" cy="3086100"/>
        </p:xfrm>
        <a:graphic>
          <a:graphicData uri="http://schemas.openxmlformats.org/drawingml/2006/table">
            <a:tbl>
              <a:tblPr firstRow="1" firstCol="1" bandRow="1">
                <a:tableStyleId>{5C22544A-7EE6-4342-B048-85BDC9FD1C3A}</a:tableStyleId>
              </a:tblPr>
              <a:tblGrid>
                <a:gridCol w="5152154">
                  <a:extLst>
                    <a:ext uri="{9D8B030D-6E8A-4147-A177-3AD203B41FA5}">
                      <a16:colId xmlns:a16="http://schemas.microsoft.com/office/drawing/2014/main" val="2774134332"/>
                    </a:ext>
                  </a:extLst>
                </a:gridCol>
                <a:gridCol w="5604746">
                  <a:extLst>
                    <a:ext uri="{9D8B030D-6E8A-4147-A177-3AD203B41FA5}">
                      <a16:colId xmlns:a16="http://schemas.microsoft.com/office/drawing/2014/main" val="4210100191"/>
                    </a:ext>
                  </a:extLst>
                </a:gridCol>
              </a:tblGrid>
              <a:tr h="620001">
                <a:tc>
                  <a:txBody>
                    <a:bodyPr/>
                    <a:lstStyle/>
                    <a:p>
                      <a:pPr algn="ctr">
                        <a:lnSpc>
                          <a:spcPct val="107000"/>
                        </a:lnSpc>
                        <a:spcAft>
                          <a:spcPts val="0"/>
                        </a:spcAft>
                      </a:pPr>
                      <a:r>
                        <a:rPr lang="en-IN" sz="1800" kern="100" dirty="0">
                          <a:solidFill>
                            <a:schemeClr val="tx1"/>
                          </a:solidFill>
                          <a:effectLst/>
                        </a:rPr>
                        <a:t>  SQL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800" kern="100" dirty="0">
                          <a:solidFill>
                            <a:schemeClr val="tx1"/>
                          </a:solidFill>
                          <a:effectLst/>
                        </a:rPr>
                        <a:t>                                        HQL</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9472541"/>
                  </a:ext>
                </a:extLst>
              </a:tr>
              <a:tr h="482328">
                <a:tc>
                  <a:txBody>
                    <a:bodyPr/>
                    <a:lstStyle/>
                    <a:p>
                      <a:pPr algn="ctr">
                        <a:lnSpc>
                          <a:spcPct val="107000"/>
                        </a:lnSpc>
                        <a:spcAft>
                          <a:spcPts val="0"/>
                        </a:spcAft>
                      </a:pPr>
                      <a:r>
                        <a:rPr lang="en-IN" sz="1800" kern="100" dirty="0">
                          <a:effectLst/>
                        </a:rPr>
                        <a:t>select * from Employee;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kern="100" dirty="0">
                          <a:effectLst/>
                        </a:rPr>
                        <a:t>select  e from Employee 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125931"/>
                  </a:ext>
                </a:extLst>
              </a:tr>
              <a:tr h="715435">
                <a:tc>
                  <a:txBody>
                    <a:bodyPr/>
                    <a:lstStyle/>
                    <a:p>
                      <a:pPr algn="ctr">
                        <a:lnSpc>
                          <a:spcPct val="107000"/>
                        </a:lnSpc>
                        <a:spcAft>
                          <a:spcPts val="0"/>
                        </a:spcAft>
                      </a:pPr>
                      <a:r>
                        <a:rPr lang="en-IN" sz="1800" kern="100" dirty="0">
                          <a:effectLst/>
                        </a:rPr>
                        <a:t>select * from Employee where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kern="100" dirty="0">
                          <a:effectLst/>
                        </a:rPr>
                        <a:t>select  e from Employee e where e.id=:id(named parameter)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304118"/>
                  </a:ext>
                </a:extLst>
              </a:tr>
              <a:tr h="841853">
                <a:tc>
                  <a:txBody>
                    <a:bodyPr/>
                    <a:lstStyle/>
                    <a:p>
                      <a:pPr algn="ctr">
                        <a:lnSpc>
                          <a:spcPct val="107000"/>
                        </a:lnSpc>
                        <a:spcAft>
                          <a:spcPts val="0"/>
                        </a:spcAft>
                      </a:pPr>
                      <a:r>
                        <a:rPr lang="en-IN" sz="1800" kern="100" dirty="0">
                          <a:effectLst/>
                        </a:rPr>
                        <a:t>select * from Employee where salary=?;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kern="100" dirty="0">
                          <a:effectLst/>
                        </a:rPr>
                        <a:t>select e from Employee e where </a:t>
                      </a:r>
                      <a:r>
                        <a:rPr lang="en-IN" sz="1800" kern="100" dirty="0" err="1">
                          <a:effectLst/>
                        </a:rPr>
                        <a:t>e.salary</a:t>
                      </a:r>
                      <a:r>
                        <a:rPr lang="en-IN" sz="1800" kern="100" dirty="0">
                          <a:effectLst/>
                        </a:rPr>
                        <a:t>=?1(numbered parameter)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6512332"/>
                  </a:ext>
                </a:extLst>
              </a:tr>
              <a:tr h="426483">
                <a:tc>
                  <a:txBody>
                    <a:bodyPr/>
                    <a:lstStyle/>
                    <a:p>
                      <a:pPr algn="ctr">
                        <a:lnSpc>
                          <a:spcPct val="107000"/>
                        </a:lnSpc>
                        <a:spcAft>
                          <a:spcPts val="0"/>
                        </a:spcAft>
                        <a:tabLst>
                          <a:tab pos="1033780" algn="l"/>
                        </a:tabLst>
                      </a:pPr>
                      <a:r>
                        <a:rPr lang="en-IN" sz="1800" kern="100" dirty="0">
                          <a:effectLst/>
                        </a:rPr>
                        <a:t>	select name from Employee;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800" kern="100" dirty="0">
                          <a:effectLst/>
                        </a:rPr>
                        <a:t>Select e.name from Employee 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5159542"/>
                  </a:ext>
                </a:extLst>
              </a:tr>
            </a:tbl>
          </a:graphicData>
        </a:graphic>
      </p:graphicFrame>
    </p:spTree>
    <p:extLst>
      <p:ext uri="{BB962C8B-B14F-4D97-AF65-F5344CB8AC3E}">
        <p14:creationId xmlns:p14="http://schemas.microsoft.com/office/powerpoint/2010/main" val="109285101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27797"/>
            <a:ext cx="10713493" cy="5365956"/>
          </a:xfrm>
          <a:prstGeom prst="rect">
            <a:avLst/>
          </a:prstGeom>
        </p:spPr>
        <p:txBody>
          <a:bodyPr wrap="square">
            <a:spAutoFit/>
          </a:bodyPr>
          <a:lstStyle/>
          <a:p>
            <a:r>
              <a:rPr lang="en-IN" sz="3200" b="1" dirty="0">
                <a:solidFill>
                  <a:srgbClr val="CC00CC"/>
                </a:solidFill>
              </a:rPr>
              <a:t>Assignment(</a:t>
            </a:r>
            <a:r>
              <a:rPr lang="en-IN" sz="3200" b="1" dirty="0" err="1">
                <a:solidFill>
                  <a:srgbClr val="CC00CC"/>
                </a:solidFill>
              </a:rPr>
              <a:t>OneToMany</a:t>
            </a:r>
            <a:r>
              <a:rPr lang="en-IN" sz="3200" b="1" dirty="0">
                <a:solidFill>
                  <a:srgbClr val="CC00CC"/>
                </a:solidFill>
              </a:rPr>
              <a:t> Bi or </a:t>
            </a:r>
            <a:r>
              <a:rPr lang="en-IN" sz="3200" b="1" dirty="0" err="1">
                <a:solidFill>
                  <a:srgbClr val="CC00CC"/>
                </a:solidFill>
              </a:rPr>
              <a:t>ManyToOne</a:t>
            </a:r>
            <a:r>
              <a:rPr lang="en-IN" sz="3200" b="1" dirty="0">
                <a:solidFill>
                  <a:srgbClr val="CC00CC"/>
                </a:solidFill>
              </a:rPr>
              <a:t> Bi)</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Merchant by id</a:t>
            </a:r>
          </a:p>
          <a:p>
            <a:r>
              <a:rPr lang="en-IN" sz="2400" dirty="0"/>
              <a:t>       find(</a:t>
            </a:r>
            <a:r>
              <a:rPr lang="en-IN" sz="2400" dirty="0" err="1"/>
              <a:t>Merchant.class,id</a:t>
            </a:r>
            <a:r>
              <a:rPr lang="en-IN" sz="2400" dirty="0"/>
              <a:t>) </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Merchant by name</a:t>
            </a:r>
          </a:p>
          <a:p>
            <a:r>
              <a:rPr lang="en-US" sz="2400" dirty="0"/>
              <a:t>       select m from Merchant m where m.name=?1</a:t>
            </a:r>
            <a:endParaRPr lang="en-IN" sz="2400" dirty="0"/>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Merchant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gst_number</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US" sz="2400" dirty="0"/>
              <a:t>       select m from merchant m where </a:t>
            </a:r>
            <a:r>
              <a:rPr lang="en-US" sz="2400" dirty="0" err="1"/>
              <a:t>m.gst_number</a:t>
            </a:r>
            <a:r>
              <a:rPr lang="en-US" sz="2400" dirty="0"/>
              <a:t>=?1</a:t>
            </a:r>
            <a:endParaRPr lang="en-IN" sz="2400" dirty="0"/>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4&gt;Verify merchant by phone and password</a:t>
            </a:r>
          </a:p>
          <a:p>
            <a:r>
              <a:rPr lang="en-US" sz="2400" dirty="0"/>
              <a:t>       select m from Merchant m where </a:t>
            </a:r>
            <a:r>
              <a:rPr lang="en-US" sz="2400" dirty="0" err="1"/>
              <a:t>m.phone</a:t>
            </a:r>
            <a:r>
              <a:rPr lang="en-US" sz="2400" dirty="0"/>
              <a:t>=?1 and </a:t>
            </a:r>
            <a:r>
              <a:rPr lang="en-US" sz="2400" dirty="0" err="1"/>
              <a:t>m.password</a:t>
            </a:r>
            <a:r>
              <a:rPr lang="en-US" sz="2400" dirty="0"/>
              <a:t>=?2</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5&gt;Verify Merchant by id and password</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select m from Merchant m where m.id=?1 and </a:t>
            </a:r>
            <a:r>
              <a:rPr lang="en-US" sz="2400" kern="100" dirty="0" err="1">
                <a:latin typeface="Calibri" panose="020F0502020204030204" pitchFamily="34" charset="0"/>
                <a:ea typeface="Calibri" panose="020F0502020204030204" pitchFamily="34" charset="0"/>
                <a:cs typeface="Times New Roman" panose="02020603050405020304" pitchFamily="18" charset="0"/>
              </a:rPr>
              <a:t>m.password</a:t>
            </a:r>
            <a:r>
              <a:rPr lang="en-US" sz="2400" kern="100" dirty="0">
                <a:latin typeface="Calibri" panose="020F0502020204030204" pitchFamily="34" charset="0"/>
                <a:ea typeface="Calibri" panose="020F0502020204030204" pitchFamily="34" charset="0"/>
                <a:cs typeface="Times New Roman" panose="02020603050405020304" pitchFamily="18" charset="0"/>
              </a:rPr>
              <a:t>=?2</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a:p>
            <a:endParaRPr lang="en-IN" dirty="0"/>
          </a:p>
        </p:txBody>
      </p:sp>
    </p:spTree>
    <p:extLst>
      <p:ext uri="{BB962C8B-B14F-4D97-AF65-F5344CB8AC3E}">
        <p14:creationId xmlns:p14="http://schemas.microsoft.com/office/powerpoint/2010/main" val="5807970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668740"/>
            <a:ext cx="10590663" cy="5556073"/>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6&gt;Find Merchant by Product id</a:t>
            </a:r>
          </a:p>
          <a:p>
            <a:r>
              <a:rPr lang="en-US" sz="2400" dirty="0"/>
              <a:t>Query q=</a:t>
            </a:r>
            <a:r>
              <a:rPr lang="en-US" sz="2400" dirty="0" err="1"/>
              <a:t>man.createQuery</a:t>
            </a:r>
            <a:r>
              <a:rPr lang="en-US" sz="2400" dirty="0"/>
              <a:t>("select </a:t>
            </a:r>
            <a:r>
              <a:rPr lang="en-US" sz="2400" dirty="0" err="1"/>
              <a:t>p.merchant</a:t>
            </a:r>
            <a:r>
              <a:rPr lang="en-US" sz="2400" dirty="0"/>
              <a:t> from Product p where p.id=?1");</a:t>
            </a:r>
          </a:p>
          <a:p>
            <a:r>
              <a:rPr lang="en-IN" sz="2400" dirty="0" err="1"/>
              <a:t>q.setParameter</a:t>
            </a:r>
            <a:r>
              <a:rPr lang="en-IN" sz="2400" dirty="0"/>
              <a:t>(1,pid);</a:t>
            </a:r>
          </a:p>
          <a:p>
            <a:r>
              <a:rPr lang="en-IN" sz="2400" b="1" dirty="0"/>
              <a:t>try {</a:t>
            </a:r>
          </a:p>
          <a:p>
            <a:r>
              <a:rPr lang="en-IN" sz="2400" dirty="0"/>
              <a:t>Merchant m=(Merchant) </a:t>
            </a:r>
            <a:r>
              <a:rPr lang="en-IN" sz="2400" dirty="0" err="1"/>
              <a:t>q.getSingleResult</a:t>
            </a:r>
            <a:r>
              <a:rPr lang="en-IN" sz="2400" dirty="0"/>
              <a:t>();  </a:t>
            </a:r>
          </a:p>
          <a:p>
            <a:r>
              <a:rPr lang="en-IN" sz="2400" dirty="0" err="1"/>
              <a:t>System.</a:t>
            </a:r>
            <a:r>
              <a:rPr lang="en-IN" sz="2400" b="1" i="1" dirty="0" err="1"/>
              <a:t>out.println</a:t>
            </a:r>
            <a:r>
              <a:rPr lang="en-IN" sz="2400" b="1" i="1" dirty="0"/>
              <a:t>(m);</a:t>
            </a:r>
          </a:p>
          <a:p>
            <a:r>
              <a:rPr lang="en-IN" sz="2400" dirty="0"/>
              <a:t>} </a:t>
            </a:r>
            <a:r>
              <a:rPr lang="en-IN" sz="2400" b="1" dirty="0"/>
              <a:t>catch (</a:t>
            </a:r>
            <a:r>
              <a:rPr lang="en-IN" sz="2400" b="1" dirty="0" err="1"/>
              <a:t>NoResultException</a:t>
            </a:r>
            <a:r>
              <a:rPr lang="en-IN" sz="2400" b="1" dirty="0"/>
              <a:t> e) {</a:t>
            </a:r>
          </a:p>
          <a:p>
            <a:r>
              <a:rPr lang="en-US" sz="2400" dirty="0"/>
              <a:t>                 </a:t>
            </a:r>
            <a:r>
              <a:rPr lang="en-US" sz="2400" dirty="0" err="1"/>
              <a:t>System.</a:t>
            </a:r>
            <a:r>
              <a:rPr lang="en-US" sz="2400" b="1" i="1" dirty="0" err="1"/>
              <a:t>out.println</a:t>
            </a:r>
            <a:r>
              <a:rPr lang="en-US" sz="2400" b="1" i="1" dirty="0"/>
              <a:t>("No Merchant found since the Product id is wrong");</a:t>
            </a:r>
          </a:p>
          <a:p>
            <a:r>
              <a:rPr lang="en-IN" sz="2400" dirty="0"/>
              <a:t>}</a:t>
            </a:r>
          </a:p>
          <a:p>
            <a:endParaRPr lang="en-US" sz="2400" dirty="0"/>
          </a:p>
          <a:p>
            <a:r>
              <a:rPr lang="en-US" sz="2400" b="1" dirty="0">
                <a:solidFill>
                  <a:srgbClr val="3333FF"/>
                </a:solidFill>
              </a:rPr>
              <a:t>Note:-In the above example </a:t>
            </a:r>
            <a:r>
              <a:rPr lang="en-IN" sz="2400" b="1" dirty="0">
                <a:solidFill>
                  <a:srgbClr val="3333FF"/>
                </a:solidFill>
              </a:rPr>
              <a:t>//Don’t use reference of both the classes </a:t>
            </a:r>
            <a:r>
              <a:rPr lang="en-IN" sz="2400" b="1" i="1" dirty="0">
                <a:solidFill>
                  <a:srgbClr val="3333FF"/>
                </a:solidFill>
              </a:rPr>
              <a:t>while overriding </a:t>
            </a:r>
            <a:r>
              <a:rPr lang="en-IN" sz="2400" b="1" i="1" dirty="0" err="1">
                <a:solidFill>
                  <a:srgbClr val="3333FF"/>
                </a:solidFill>
              </a:rPr>
              <a:t>toString</a:t>
            </a:r>
            <a:r>
              <a:rPr lang="en-IN" sz="2400" b="1" i="1" dirty="0">
                <a:solidFill>
                  <a:srgbClr val="3333FF"/>
                </a:solidFill>
              </a:rPr>
              <a:t>() else you will get </a:t>
            </a:r>
            <a:r>
              <a:rPr lang="en-IN" sz="2400" b="1" i="1" dirty="0" err="1">
                <a:solidFill>
                  <a:srgbClr val="3333FF"/>
                </a:solidFill>
              </a:rPr>
              <a:t>StackOverFlowError</a:t>
            </a:r>
            <a:endParaRPr lang="en-IN" sz="2400" b="1" i="1" dirty="0">
              <a:solidFill>
                <a:srgbClr val="3333FF"/>
              </a:solidFill>
            </a:endParaRPr>
          </a:p>
          <a:p>
            <a:endParaRPr lang="en-IN" sz="2400" dirty="0"/>
          </a:p>
          <a:p>
            <a:pPr>
              <a:lnSpc>
                <a:spcPct val="107000"/>
              </a:lnSpc>
              <a:spcAft>
                <a:spcPts val="800"/>
              </a:spcAft>
              <a:tabLst>
                <a:tab pos="3954145" algn="l"/>
              </a:tabLs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03131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27796"/>
            <a:ext cx="11020234" cy="4154984"/>
          </a:xfrm>
          <a:prstGeom prst="rect">
            <a:avLst/>
          </a:prstGeom>
        </p:spPr>
        <p:txBody>
          <a:bodyPr wrap="square">
            <a:spAutoFit/>
          </a:bodyPr>
          <a:lstStyle/>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7&gt;Find Product by id</a:t>
            </a:r>
          </a:p>
          <a:p>
            <a:r>
              <a:rPr lang="en-US" sz="2400" dirty="0"/>
              <a:t>    find(</a:t>
            </a:r>
            <a:r>
              <a:rPr lang="en-US" sz="2400" dirty="0" err="1"/>
              <a:t>Product.class,id</a:t>
            </a:r>
            <a:r>
              <a:rPr lang="en-US" sz="2400" dirty="0"/>
              <a:t>);</a:t>
            </a:r>
            <a:endParaRPr lang="en-IN" sz="2400" dirty="0"/>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8&gt;Find Products by name</a:t>
            </a:r>
          </a:p>
          <a:p>
            <a:r>
              <a:rPr lang="en-US" sz="2400" dirty="0"/>
              <a:t>    select p from Product p where p.name=?1</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9&gt;Find Products by brand</a:t>
            </a:r>
          </a:p>
          <a:p>
            <a:r>
              <a:rPr lang="en-US" sz="2400" dirty="0"/>
              <a:t>    select p from Product p where </a:t>
            </a:r>
            <a:r>
              <a:rPr lang="en-US" sz="2400" dirty="0" err="1"/>
              <a:t>p.brand</a:t>
            </a:r>
            <a:r>
              <a:rPr lang="en-US" sz="2400" dirty="0"/>
              <a:t>=?1</a:t>
            </a:r>
            <a:endParaRPr lang="en-IN" sz="2400" dirty="0"/>
          </a:p>
          <a:p>
            <a:r>
              <a:rPr lang="en-IN" sz="2400" dirty="0"/>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10&gt;Find Products by category</a:t>
            </a:r>
          </a:p>
          <a:p>
            <a:r>
              <a:rPr lang="en-US" sz="2400" dirty="0"/>
              <a:t>    select p from Product p  where </a:t>
            </a:r>
            <a:r>
              <a:rPr lang="en-US" sz="2400" dirty="0" err="1"/>
              <a:t>p.category</a:t>
            </a:r>
            <a:r>
              <a:rPr lang="en-US" sz="2400" dirty="0"/>
              <a:t>=?1</a:t>
            </a:r>
            <a:endParaRPr lang="en-IN" sz="2400" dirty="0"/>
          </a:p>
          <a:p>
            <a:r>
              <a:rPr lang="en-IN" sz="2400" dirty="0"/>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11&gt;Filter Products between a price range</a:t>
            </a:r>
          </a:p>
          <a:p>
            <a:r>
              <a:rPr lang="en-US" sz="2400" dirty="0"/>
              <a:t>       select p from Product p where </a:t>
            </a:r>
            <a:r>
              <a:rPr lang="en-US" sz="2400" dirty="0" err="1"/>
              <a:t>p.price</a:t>
            </a:r>
            <a:r>
              <a:rPr lang="en-US" sz="2400" dirty="0"/>
              <a:t> between </a:t>
            </a:r>
            <a:r>
              <a:rPr lang="en-US" sz="2400" dirty="0" err="1"/>
              <a:t>p.min</a:t>
            </a:r>
            <a:r>
              <a:rPr lang="en-US" sz="2400" dirty="0"/>
              <a:t>=?1 and </a:t>
            </a:r>
            <a:r>
              <a:rPr lang="en-US" sz="2400" dirty="0" err="1"/>
              <a:t>p.max</a:t>
            </a:r>
            <a:r>
              <a:rPr lang="en-US" sz="2400" dirty="0"/>
              <a:t>=?2</a:t>
            </a:r>
            <a:endParaRPr lang="en-IN" sz="2400" dirty="0"/>
          </a:p>
          <a:p>
            <a:r>
              <a:rPr lang="en-IN" sz="2400" dirty="0"/>
              <a:t> </a:t>
            </a:r>
          </a:p>
        </p:txBody>
      </p:sp>
    </p:spTree>
    <p:extLst>
      <p:ext uri="{BB962C8B-B14F-4D97-AF65-F5344CB8AC3E}">
        <p14:creationId xmlns:p14="http://schemas.microsoft.com/office/powerpoint/2010/main" val="302072565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00501"/>
            <a:ext cx="11081982" cy="5632311"/>
          </a:xfrm>
          <a:prstGeom prst="rect">
            <a:avLst/>
          </a:prstGeom>
        </p:spPr>
        <p:txBody>
          <a:bodyPr wrap="square">
            <a:spAutoFit/>
          </a:bodyPr>
          <a:lstStyle/>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12&gt;Find Products by merchant id</a:t>
            </a:r>
          </a:p>
          <a:p>
            <a:r>
              <a:rPr lang="en-IN" dirty="0"/>
              <a:t>        select p from Product p where p.m.id=?1</a:t>
            </a:r>
          </a:p>
          <a:p>
            <a:r>
              <a:rPr lang="en-US" dirty="0"/>
              <a:t>Query q=</a:t>
            </a:r>
            <a:r>
              <a:rPr lang="en-US" dirty="0" err="1"/>
              <a:t>man.createQuery</a:t>
            </a:r>
            <a:r>
              <a:rPr lang="en-US" dirty="0"/>
              <a:t>("select </a:t>
            </a:r>
            <a:r>
              <a:rPr lang="en-US" dirty="0" err="1"/>
              <a:t>m.products</a:t>
            </a:r>
            <a:r>
              <a:rPr lang="en-US" dirty="0"/>
              <a:t> from Merchant m where m.id=?1");</a:t>
            </a:r>
          </a:p>
          <a:p>
            <a:r>
              <a:rPr lang="en-IN" dirty="0" err="1"/>
              <a:t>q.setParameter</a:t>
            </a:r>
            <a:r>
              <a:rPr lang="en-IN" dirty="0"/>
              <a:t>(1,mid);</a:t>
            </a:r>
          </a:p>
          <a:p>
            <a:r>
              <a:rPr lang="en-IN" dirty="0"/>
              <a:t>List&lt;Product&gt; </a:t>
            </a:r>
            <a:r>
              <a:rPr lang="en-IN" dirty="0" err="1"/>
              <a:t>lps</a:t>
            </a:r>
            <a:r>
              <a:rPr lang="en-IN" dirty="0"/>
              <a:t>=</a:t>
            </a:r>
            <a:r>
              <a:rPr lang="en-IN" u="sng" dirty="0" err="1"/>
              <a:t>q.getResultList</a:t>
            </a:r>
            <a:r>
              <a:rPr lang="en-IN" u="sng" dirty="0"/>
              <a:t>();</a:t>
            </a:r>
          </a:p>
          <a:p>
            <a:r>
              <a:rPr lang="en-IN" b="1" dirty="0"/>
              <a:t>if(</a:t>
            </a:r>
            <a:r>
              <a:rPr lang="en-IN" b="1" dirty="0" err="1"/>
              <a:t>lps.size</a:t>
            </a:r>
            <a:r>
              <a:rPr lang="en-IN" b="1" dirty="0"/>
              <a:t>()&gt;0)</a:t>
            </a:r>
          </a:p>
          <a:p>
            <a:r>
              <a:rPr lang="en-IN" dirty="0"/>
              <a:t>       {</a:t>
            </a:r>
          </a:p>
          <a:p>
            <a:r>
              <a:rPr lang="en-IN" b="1" dirty="0"/>
              <a:t>                         for (Product </a:t>
            </a:r>
            <a:r>
              <a:rPr lang="en-IN" b="1" dirty="0" err="1"/>
              <a:t>product</a:t>
            </a:r>
            <a:r>
              <a:rPr lang="en-IN" b="1" dirty="0"/>
              <a:t> : </a:t>
            </a:r>
            <a:r>
              <a:rPr lang="en-IN" b="1" dirty="0" err="1"/>
              <a:t>lps</a:t>
            </a:r>
            <a:r>
              <a:rPr lang="en-IN" b="1" dirty="0"/>
              <a:t>) </a:t>
            </a:r>
            <a:r>
              <a:rPr lang="en-IN" dirty="0"/>
              <a:t>{</a:t>
            </a:r>
          </a:p>
          <a:p>
            <a:r>
              <a:rPr lang="en-IN" dirty="0"/>
              <a:t>                                                                  </a:t>
            </a:r>
            <a:r>
              <a:rPr lang="en-IN" dirty="0" err="1"/>
              <a:t>System.</a:t>
            </a:r>
            <a:r>
              <a:rPr lang="en-IN" i="1" dirty="0" err="1"/>
              <a:t>out.println</a:t>
            </a:r>
            <a:r>
              <a:rPr lang="en-IN" i="1" dirty="0"/>
              <a:t>(product);</a:t>
            </a:r>
          </a:p>
          <a:p>
            <a:endParaRPr lang="en-IN" dirty="0"/>
          </a:p>
          <a:p>
            <a:r>
              <a:rPr lang="en-IN" dirty="0"/>
              <a:t>                                                                      }</a:t>
            </a:r>
          </a:p>
          <a:p>
            <a:r>
              <a:rPr lang="en-IN" dirty="0"/>
              <a:t>        }</a:t>
            </a:r>
          </a:p>
          <a:p>
            <a:r>
              <a:rPr lang="en-IN" b="1" dirty="0"/>
              <a:t>else</a:t>
            </a:r>
          </a:p>
          <a:p>
            <a:r>
              <a:rPr lang="en-IN" dirty="0"/>
              <a:t>      {</a:t>
            </a:r>
          </a:p>
          <a:p>
            <a:r>
              <a:rPr lang="en-US" dirty="0"/>
              <a:t>                 </a:t>
            </a:r>
            <a:r>
              <a:rPr lang="en-US" dirty="0" err="1"/>
              <a:t>System.</a:t>
            </a:r>
            <a:r>
              <a:rPr lang="en-US" b="1" i="1" dirty="0" err="1"/>
              <a:t>out.println</a:t>
            </a:r>
            <a:r>
              <a:rPr lang="en-US" b="1" i="1" dirty="0"/>
              <a:t>("No Products Found since the merchant id is wrong");</a:t>
            </a:r>
          </a:p>
          <a:p>
            <a:r>
              <a:rPr lang="en-IN" dirty="0"/>
              <a:t>      }</a:t>
            </a:r>
          </a:p>
          <a:p>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13&gt;Find Products by merchant phone and password</a:t>
            </a:r>
          </a:p>
          <a:p>
            <a:r>
              <a:rPr lang="en-US" dirty="0"/>
              <a:t>    select </a:t>
            </a:r>
            <a:r>
              <a:rPr lang="en-US" dirty="0" err="1"/>
              <a:t>m.products</a:t>
            </a:r>
            <a:r>
              <a:rPr lang="en-US" dirty="0"/>
              <a:t> from Merchant m where </a:t>
            </a:r>
            <a:r>
              <a:rPr lang="en-US" dirty="0" err="1"/>
              <a:t>m.phone</a:t>
            </a:r>
            <a:r>
              <a:rPr lang="en-US" dirty="0"/>
              <a:t>=?1 and </a:t>
            </a:r>
            <a:r>
              <a:rPr lang="en-US" dirty="0" err="1"/>
              <a:t>m.password</a:t>
            </a:r>
            <a:r>
              <a:rPr lang="en-US" dirty="0"/>
              <a:t>=?2 </a:t>
            </a:r>
            <a:endParaRPr lang="en-IN" dirty="0"/>
          </a:p>
        </p:txBody>
      </p:sp>
    </p:spTree>
    <p:extLst>
      <p:ext uri="{BB962C8B-B14F-4D97-AF65-F5344CB8AC3E}">
        <p14:creationId xmlns:p14="http://schemas.microsoft.com/office/powerpoint/2010/main" val="109666564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barn(inVertical)">
                                      <p:cBhvr>
                                        <p:cTn id="72" dur="500"/>
                                        <p:tgtEl>
                                          <p:spTgt spid="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barn(inVertical)">
                                      <p:cBhvr>
                                        <p:cTn id="77" dur="500"/>
                                        <p:tgtEl>
                                          <p:spTgt spid="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7" end="17"/>
                                            </p:txEl>
                                          </p:spTgt>
                                        </p:tgtEl>
                                        <p:attrNameLst>
                                          <p:attrName>style.visibility</p:attrName>
                                        </p:attrNameLst>
                                      </p:cBhvr>
                                      <p:to>
                                        <p:strVal val="visible"/>
                                      </p:to>
                                    </p:set>
                                    <p:animEffect transition="in" filter="barn(inVertical)">
                                      <p:cBhvr>
                                        <p:cTn id="82" dur="500"/>
                                        <p:tgtEl>
                                          <p:spTgt spid="2">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8" end="18"/>
                                            </p:txEl>
                                          </p:spTgt>
                                        </p:tgtEl>
                                        <p:attrNameLst>
                                          <p:attrName>style.visibility</p:attrName>
                                        </p:attrNameLst>
                                      </p:cBhvr>
                                      <p:to>
                                        <p:strVal val="visible"/>
                                      </p:to>
                                    </p:set>
                                    <p:animEffect transition="in" filter="barn(inVertical)">
                                      <p:cBhvr>
                                        <p:cTn id="8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14149"/>
            <a:ext cx="10631606" cy="5571397"/>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14&gt;Find Products by Merchant id and password</a:t>
            </a: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dirty="0"/>
              <a:t>select  </a:t>
            </a:r>
            <a:r>
              <a:rPr lang="en-US" dirty="0" err="1"/>
              <a:t>m.products</a:t>
            </a:r>
            <a:r>
              <a:rPr lang="en-US" dirty="0"/>
              <a:t> from Merchant m where m.id=?1 and </a:t>
            </a:r>
            <a:r>
              <a:rPr lang="en-US" dirty="0" err="1"/>
              <a:t>m.password</a:t>
            </a:r>
            <a:r>
              <a:rPr lang="en-US" dirty="0"/>
              <a:t>=?2</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15&gt;Find Products by merchant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gst_number</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select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m.products</a:t>
            </a:r>
            <a:r>
              <a:rPr lang="en-US" sz="2400" kern="100" dirty="0">
                <a:latin typeface="Calibri" panose="020F0502020204030204" pitchFamily="34" charset="0"/>
                <a:ea typeface="Calibri" panose="020F0502020204030204" pitchFamily="34" charset="0"/>
                <a:cs typeface="Times New Roman" panose="02020603050405020304" pitchFamily="18" charset="0"/>
              </a:rPr>
              <a:t>  from Merchant m where  </a:t>
            </a:r>
            <a:r>
              <a:rPr lang="en-US" sz="2400" kern="100" dirty="0" err="1">
                <a:latin typeface="Calibri" panose="020F0502020204030204" pitchFamily="34" charset="0"/>
                <a:ea typeface="Calibri" panose="020F0502020204030204" pitchFamily="34" charset="0"/>
                <a:cs typeface="Times New Roman" panose="02020603050405020304" pitchFamily="18" charset="0"/>
              </a:rPr>
              <a:t>m.gst_num</a:t>
            </a:r>
            <a:r>
              <a:rPr lang="en-US" sz="2400" kern="100" dirty="0">
                <a:latin typeface="Calibri" panose="020F0502020204030204" pitchFamily="34" charset="0"/>
                <a:ea typeface="Calibri" panose="020F0502020204030204" pitchFamily="34" charset="0"/>
                <a:cs typeface="Times New Roman" panose="02020603050405020304" pitchFamily="18" charset="0"/>
              </a:rPr>
              <a:t>=?1</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ManyToManyUni</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a:t>
            </a:r>
            <a:r>
              <a:rPr lang="en-IN"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Many Batches are attended by many Students</a:t>
            </a:r>
            <a:endParaRPr lang="en-IN" sz="10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Batch</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Student</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                                                                                                              -id                                                             </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batch_code</a:t>
            </a:r>
            <a:r>
              <a:rPr lang="en-IN" kern="100" dirty="0">
                <a:latin typeface="Calibri" panose="020F0502020204030204" pitchFamily="34" charset="0"/>
                <a:ea typeface="Calibri" panose="020F0502020204030204" pitchFamily="34" charset="0"/>
                <a:cs typeface="Times New Roman" panose="02020603050405020304" pitchFamily="18" charset="0"/>
              </a:rPr>
              <a:t>                                                                                             -name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-trainer                                                                                                      -phone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-subject                                                                                                     -perc</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a:t>
            </a:r>
            <a:r>
              <a:rPr lang="en-IN"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ManyToMany</a:t>
            </a:r>
            <a:r>
              <a:rPr lang="en-IN"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(cascade=</a:t>
            </a:r>
            <a:r>
              <a:rPr lang="en-IN"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CascadeType.All</a:t>
            </a:r>
            <a:r>
              <a:rPr lang="en-IN"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a:t>
            </a:r>
            <a:endParaRPr lang="en-IN" sz="10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private List&lt;Student&gt;students;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82941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8" y="641445"/>
            <a:ext cx="11122924" cy="3416320"/>
          </a:xfrm>
          <a:prstGeom prst="rect">
            <a:avLst/>
          </a:prstGeom>
        </p:spPr>
        <p:txBody>
          <a:bodyPr wrap="square">
            <a:spAutoFit/>
          </a:bodyPr>
          <a:lstStyle/>
          <a:p>
            <a:r>
              <a:rPr lang="en-US" dirty="0"/>
              <a:t>3 Tables are going to create like below </a:t>
            </a:r>
          </a:p>
          <a:p>
            <a:r>
              <a:rPr lang="en-US" dirty="0"/>
              <a:t>             </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batch </a:t>
            </a:r>
            <a:r>
              <a:rPr lang="en-US" dirty="0"/>
              <a:t>                                                                                                         </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student</a:t>
            </a:r>
          </a:p>
          <a:p>
            <a:r>
              <a:rPr lang="en-US" sz="2000" dirty="0" err="1"/>
              <a:t>id|subject|batch_code|trainer</a:t>
            </a:r>
            <a:r>
              <a:rPr lang="en-US" sz="2000" dirty="0"/>
              <a:t>                                                                </a:t>
            </a:r>
            <a:r>
              <a:rPr lang="en-US" sz="2000" dirty="0" err="1"/>
              <a:t>id|name|perc|phone</a:t>
            </a:r>
            <a:endParaRPr lang="en-US" sz="2000" dirty="0"/>
          </a:p>
          <a:p>
            <a:endParaRPr lang="en-US" dirty="0"/>
          </a:p>
          <a:p>
            <a:endParaRPr lang="en-US" dirty="0"/>
          </a:p>
          <a:p>
            <a:r>
              <a:rPr lang="en-US" sz="2400" dirty="0"/>
              <a:t>                                                       </a:t>
            </a:r>
            <a:r>
              <a:rPr lang="en-US"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batch_student</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2400" dirty="0"/>
              <a:t>    </a:t>
            </a:r>
          </a:p>
          <a:p>
            <a:r>
              <a:rPr lang="en-US" sz="2400" dirty="0"/>
              <a:t>                                                    </a:t>
            </a:r>
            <a:r>
              <a:rPr lang="en-US" sz="2400" dirty="0" err="1"/>
              <a:t>Batch_id|students_id</a:t>
            </a:r>
            <a:endParaRPr lang="en-US" sz="2400" dirty="0"/>
          </a:p>
          <a:p>
            <a:r>
              <a:rPr lang="en-US" sz="2400" dirty="0"/>
              <a:t>*We can not avoid the </a:t>
            </a:r>
            <a:r>
              <a:rPr lang="en-US" sz="2400" dirty="0" err="1"/>
              <a:t>craeation</a:t>
            </a:r>
            <a:r>
              <a:rPr lang="en-US" sz="2400" dirty="0"/>
              <a:t> of 3</a:t>
            </a:r>
            <a:r>
              <a:rPr lang="en-US" sz="2400" baseline="30000" dirty="0"/>
              <a:t>rd</a:t>
            </a:r>
            <a:r>
              <a:rPr lang="en-US" sz="2400" dirty="0"/>
              <a:t> Table since it is required to build relationship between batch and student table</a:t>
            </a:r>
          </a:p>
          <a:p>
            <a:r>
              <a:rPr lang="en-US" sz="2400" dirty="0"/>
              <a:t>                                                                                                         </a:t>
            </a:r>
          </a:p>
        </p:txBody>
      </p:sp>
    </p:spTree>
    <p:extLst>
      <p:ext uri="{BB962C8B-B14F-4D97-AF65-F5344CB8AC3E}">
        <p14:creationId xmlns:p14="http://schemas.microsoft.com/office/powerpoint/2010/main" val="149387655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709684"/>
            <a:ext cx="11368585" cy="4454425"/>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not avoid the creation of Extra table(3</a:t>
            </a:r>
            <a:r>
              <a:rPr lang="en-IN" sz="2400" kern="100" baseline="30000" dirty="0">
                <a:latin typeface="Calibri" panose="020F0502020204030204" pitchFamily="34" charset="0"/>
                <a:ea typeface="Calibri" panose="020F0502020204030204" pitchFamily="34" charset="0"/>
                <a:cs typeface="Times New Roman" panose="02020603050405020304" pitchFamily="18" charset="0"/>
              </a:rPr>
              <a:t>rd  Table</a:t>
            </a:r>
            <a:r>
              <a:rPr lang="en-IN" sz="2400" kern="100" dirty="0">
                <a:latin typeface="Calibri" panose="020F0502020204030204" pitchFamily="34" charset="0"/>
                <a:ea typeface="Calibri" panose="020F0502020204030204" pitchFamily="34" charset="0"/>
                <a:cs typeface="Times New Roman" panose="02020603050405020304" pitchFamily="18" charset="0"/>
              </a:rPr>
              <a: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ManyToManyUni</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batch_student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Batch_id</a:t>
            </a:r>
            <a:r>
              <a:rPr lang="en-IN" sz="2400" kern="100" dirty="0">
                <a:latin typeface="Calibri" panose="020F0502020204030204" pitchFamily="34" charset="0"/>
                <a:ea typeface="Calibri" panose="020F0502020204030204" pitchFamily="34" charset="0"/>
                <a:cs typeface="Times New Roman" panose="02020603050405020304" pitchFamily="18" charset="0"/>
              </a:rPr>
              <a:t> |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Student_id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1                           1</a:t>
            </a: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1                           2</a:t>
            </a: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1                           3</a:t>
            </a: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2</a:t>
            </a:r>
            <a:r>
              <a:rPr lang="en-IN" sz="2400" kern="100" dirty="0">
                <a:latin typeface="Calibri" panose="020F0502020204030204" pitchFamily="34" charset="0"/>
                <a:ea typeface="Calibri" panose="020F0502020204030204" pitchFamily="34" charset="0"/>
                <a:cs typeface="Times New Roman" panose="02020603050405020304" pitchFamily="18" charset="0"/>
              </a:rPr>
              <a:t>                           1</a:t>
            </a: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2                           2</a:t>
            </a:r>
          </a:p>
          <a:p>
            <a:pPr lvl="0">
              <a:lnSpc>
                <a:spcPct val="107000"/>
              </a:lnSpc>
              <a:spcAft>
                <a:spcPts val="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2                           3</a:t>
            </a:r>
          </a:p>
        </p:txBody>
      </p:sp>
    </p:spTree>
    <p:extLst>
      <p:ext uri="{BB962C8B-B14F-4D97-AF65-F5344CB8AC3E}">
        <p14:creationId xmlns:p14="http://schemas.microsoft.com/office/powerpoint/2010/main" val="206022824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668740"/>
            <a:ext cx="10727140" cy="6393160"/>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oneToOneUni</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2 Tables----</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1FK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(Owning Side and Non-Owning side is not required)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OneToOneBi</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2 Tables---</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2FK’s </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(To avoid the FK –we need owning side and non owning side)</a:t>
            </a:r>
          </a:p>
          <a:p>
            <a:r>
              <a:rPr lang="en-IN" sz="2400" dirty="0"/>
              <a:t>In </a:t>
            </a:r>
            <a:r>
              <a:rPr lang="en-IN" sz="2400" dirty="0" err="1"/>
              <a:t>OneToManyUni</a:t>
            </a:r>
            <a:r>
              <a:rPr lang="en-IN" sz="2400" dirty="0"/>
              <a:t>-----------</a:t>
            </a:r>
            <a:r>
              <a:rPr lang="en-IN" sz="2400" dirty="0">
                <a:sym typeface="Wingdings" panose="05000000000000000000" pitchFamily="2" charset="2"/>
              </a:rPr>
              <a:t></a:t>
            </a:r>
            <a:r>
              <a:rPr lang="en-IN" sz="2400" dirty="0"/>
              <a:t>3 Tables,3</a:t>
            </a:r>
            <a:r>
              <a:rPr lang="en-IN" sz="2400" baseline="30000" dirty="0"/>
              <a:t>rd</a:t>
            </a:r>
            <a:r>
              <a:rPr lang="en-IN" sz="2400" dirty="0"/>
              <a:t> Table is required</a:t>
            </a:r>
          </a:p>
          <a:p>
            <a:r>
              <a:rPr lang="en-IN" sz="2400" dirty="0"/>
              <a:t>In </a:t>
            </a:r>
            <a:r>
              <a:rPr lang="en-IN" sz="2400" dirty="0" err="1"/>
              <a:t>ManyToOne</a:t>
            </a:r>
            <a:r>
              <a:rPr lang="en-IN" sz="2400" dirty="0"/>
              <a:t>--------------</a:t>
            </a:r>
            <a:r>
              <a:rPr lang="en-IN" sz="2400" dirty="0">
                <a:sym typeface="Wingdings" panose="05000000000000000000" pitchFamily="2" charset="2"/>
              </a:rPr>
              <a:t></a:t>
            </a:r>
            <a:r>
              <a:rPr lang="en-IN" sz="2400" dirty="0"/>
              <a:t>2 Tables-----</a:t>
            </a:r>
            <a:r>
              <a:rPr lang="en-IN" sz="2400" dirty="0">
                <a:sym typeface="Wingdings" panose="05000000000000000000" pitchFamily="2" charset="2"/>
              </a:rPr>
              <a:t></a:t>
            </a:r>
            <a:r>
              <a:rPr lang="en-IN" sz="2400" dirty="0"/>
              <a:t>1FK</a:t>
            </a:r>
          </a:p>
          <a:p>
            <a:r>
              <a:rPr lang="en-IN" sz="2400" dirty="0"/>
              <a:t>In </a:t>
            </a:r>
            <a:r>
              <a:rPr lang="en-IN" sz="2400" dirty="0" err="1"/>
              <a:t>OneToManyBi</a:t>
            </a:r>
            <a:r>
              <a:rPr lang="en-IN" sz="2400" dirty="0"/>
              <a:t>-----------</a:t>
            </a:r>
            <a:r>
              <a:rPr lang="en-IN" sz="2400" dirty="0">
                <a:sym typeface="Wingdings" panose="05000000000000000000" pitchFamily="2" charset="2"/>
              </a:rPr>
              <a:t></a:t>
            </a:r>
            <a:r>
              <a:rPr lang="en-IN" sz="2400" dirty="0"/>
              <a:t>3 Tables---</a:t>
            </a:r>
            <a:r>
              <a:rPr lang="en-IN" sz="2400" dirty="0">
                <a:sym typeface="Wingdings" panose="05000000000000000000" pitchFamily="2" charset="2"/>
              </a:rPr>
              <a:t></a:t>
            </a:r>
            <a:r>
              <a:rPr lang="en-IN" sz="2400" dirty="0"/>
              <a:t>We can avoid the creation of 3</a:t>
            </a:r>
            <a:r>
              <a:rPr lang="en-IN" sz="2400" baseline="30000" dirty="0"/>
              <a:t>rd</a:t>
            </a:r>
            <a:r>
              <a:rPr lang="en-IN" sz="2400" dirty="0"/>
              <a:t> table</a:t>
            </a:r>
          </a:p>
          <a:p>
            <a:r>
              <a:rPr lang="en-IN" sz="2400" dirty="0"/>
              <a:t>                                we retain one column using owning and Non-owning side</a:t>
            </a:r>
          </a:p>
          <a:p>
            <a:r>
              <a:rPr lang="en-IN" sz="2400" dirty="0"/>
              <a:t>In </a:t>
            </a:r>
            <a:r>
              <a:rPr lang="en-IN" sz="2400" dirty="0" err="1"/>
              <a:t>ManyToManyUni</a:t>
            </a:r>
            <a:r>
              <a:rPr lang="en-IN" sz="2400" dirty="0"/>
              <a:t>----</a:t>
            </a:r>
            <a:r>
              <a:rPr lang="en-IN" sz="2400" dirty="0">
                <a:sym typeface="Wingdings" panose="05000000000000000000" pitchFamily="2" charset="2"/>
              </a:rPr>
              <a:t></a:t>
            </a:r>
            <a:r>
              <a:rPr lang="en-IN" sz="2400" dirty="0"/>
              <a:t>3 Tables-</a:t>
            </a:r>
            <a:r>
              <a:rPr lang="en-IN" sz="2400" dirty="0">
                <a:sym typeface="Wingdings" panose="05000000000000000000" pitchFamily="2" charset="2"/>
              </a:rPr>
              <a:t>3</a:t>
            </a:r>
            <a:r>
              <a:rPr lang="en-IN" sz="2400" baseline="30000" dirty="0">
                <a:sym typeface="Wingdings" panose="05000000000000000000" pitchFamily="2" charset="2"/>
              </a:rPr>
              <a:t>rd</a:t>
            </a:r>
            <a:r>
              <a:rPr lang="en-IN" sz="2400" dirty="0">
                <a:sym typeface="Wingdings" panose="05000000000000000000" pitchFamily="2" charset="2"/>
              </a:rPr>
              <a:t> Table is required to build relationship</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06672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709683"/>
            <a:ext cx="10822675" cy="5651291"/>
          </a:xfrm>
          <a:prstGeom prst="rect">
            <a:avLst/>
          </a:prstGeom>
        </p:spPr>
        <p:txBody>
          <a:bodyPr wrap="square">
            <a:spAutoFit/>
          </a:bodyPr>
          <a:lstStyle/>
          <a:p>
            <a:pPr>
              <a:lnSpc>
                <a:spcPct val="107000"/>
              </a:lnSpc>
              <a:spcAft>
                <a:spcPts val="800"/>
              </a:spcAft>
              <a:tabLst>
                <a:tab pos="3954145" algn="l"/>
              </a:tabLst>
            </a:pPr>
            <a:r>
              <a:rPr lang="en-US"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Points:-</a:t>
            </a:r>
          </a:p>
          <a:p>
            <a:pPr>
              <a:lnSpc>
                <a:spcPct val="107000"/>
              </a:lnSpc>
              <a:spcAft>
                <a:spcPts val="800"/>
              </a:spcAft>
              <a:tabLst>
                <a:tab pos="3954145" algn="l"/>
              </a:tabLst>
            </a:pPr>
            <a:r>
              <a:rPr lang="en-US" sz="2400" b="1" dirty="0">
                <a:solidFill>
                  <a:srgbClr val="3333FF"/>
                </a:solidFill>
              </a:rPr>
              <a:t>                                                         @</a:t>
            </a:r>
            <a:r>
              <a:rPr lang="en-US" sz="2400" b="1" dirty="0" err="1">
                <a:solidFill>
                  <a:srgbClr val="3333FF"/>
                </a:solidFill>
              </a:rPr>
              <a:t>ManyToMany</a:t>
            </a:r>
            <a:endParaRPr lang="en-US" sz="2400" b="1" kern="100" dirty="0">
              <a:solidFill>
                <a:srgbClr val="3333FF"/>
              </a:solidFill>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is an annotation belongs to JPA and present in </a:t>
            </a:r>
            <a:r>
              <a:rPr lang="en-IN"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kern="100" dirty="0">
                <a:latin typeface="Calibri" panose="020F0502020204030204" pitchFamily="34" charset="0"/>
                <a:ea typeface="Calibri" panose="020F0502020204030204" pitchFamily="34" charset="0"/>
                <a:cs typeface="Times New Roman" panose="02020603050405020304" pitchFamily="18" charset="0"/>
              </a:rPr>
              <a:t> package.</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is used to map </a:t>
            </a:r>
            <a:r>
              <a:rPr lang="en-IN"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many instances of an entity class </a:t>
            </a:r>
            <a:r>
              <a:rPr lang="en-IN" kern="100" dirty="0">
                <a:latin typeface="Calibri" panose="020F0502020204030204" pitchFamily="34" charset="0"/>
                <a:ea typeface="Calibri" panose="020F0502020204030204" pitchFamily="34" charset="0"/>
                <a:cs typeface="Times New Roman" panose="02020603050405020304" pitchFamily="18" charset="0"/>
              </a:rPr>
              <a:t>with the </a:t>
            </a:r>
            <a:r>
              <a:rPr lang="en-IN"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many instances of another entity class</a:t>
            </a:r>
            <a:endParaRPr lang="en-IN" sz="12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-We will get exception if we use it on a field which is not a collection.</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Uni</a:t>
            </a: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p>
          <a:p>
            <a:r>
              <a:rPr lang="en-IN" sz="2000" dirty="0"/>
              <a:t>Here 17 insert statements </a:t>
            </a:r>
          </a:p>
          <a:p>
            <a:r>
              <a:rPr lang="en-IN" sz="2000" dirty="0"/>
              <a:t>To Show Demo Remove </a:t>
            </a:r>
            <a:r>
              <a:rPr lang="en-IN" sz="2000" dirty="0" err="1"/>
              <a:t>format_sql</a:t>
            </a:r>
            <a:r>
              <a:rPr lang="en-IN" sz="2000" dirty="0"/>
              <a:t> in persistence.xml</a:t>
            </a:r>
          </a:p>
          <a:p>
            <a:r>
              <a:rPr lang="en-IN" sz="2000" dirty="0"/>
              <a:t> </a:t>
            </a:r>
          </a:p>
          <a:p>
            <a:r>
              <a:rPr lang="en-IN" sz="2000" dirty="0"/>
              <a:t>Batch.java(Parent Entity)</a:t>
            </a:r>
          </a:p>
          <a:p>
            <a:r>
              <a:rPr lang="en-IN" sz="2000" dirty="0"/>
              <a:t>   -id</a:t>
            </a:r>
          </a:p>
          <a:p>
            <a:r>
              <a:rPr lang="en-IN" sz="2000" dirty="0"/>
              <a:t>  -</a:t>
            </a:r>
            <a:r>
              <a:rPr lang="en-IN" sz="2000" dirty="0" err="1"/>
              <a:t>batch_code</a:t>
            </a:r>
            <a:endParaRPr lang="en-IN" sz="2000" dirty="0"/>
          </a:p>
          <a:p>
            <a:r>
              <a:rPr lang="en-IN" sz="2000" dirty="0"/>
              <a:t>  -</a:t>
            </a:r>
            <a:r>
              <a:rPr lang="en-IN" sz="2000" dirty="0" err="1"/>
              <a:t>subject,trainer</a:t>
            </a:r>
            <a:endParaRPr lang="en-IN" sz="2000" dirty="0"/>
          </a:p>
          <a:p>
            <a:r>
              <a:rPr lang="en-IN" sz="2000" dirty="0"/>
              <a:t>  -@</a:t>
            </a:r>
            <a:r>
              <a:rPr lang="en-IN" sz="2000" dirty="0" err="1"/>
              <a:t>ManyToMany</a:t>
            </a:r>
            <a:r>
              <a:rPr lang="en-IN" sz="2000" dirty="0"/>
              <a:t>(cascade)</a:t>
            </a:r>
          </a:p>
          <a:p>
            <a:r>
              <a:rPr lang="en-IN" sz="2000" dirty="0"/>
              <a:t>     private List&lt;Student&gt;students;</a:t>
            </a:r>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91850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55094"/>
            <a:ext cx="10849970" cy="5077865"/>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Student.java</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-name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-phone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perc</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SaveBatchesAndStudents.java</a:t>
            </a:r>
            <a:endParaRPr lang="en-IN" sz="2400" b="1" dirty="0">
              <a:solidFill>
                <a:srgbClr val="CC00CC"/>
              </a:solidFill>
            </a:endParaRPr>
          </a:p>
          <a:p>
            <a:r>
              <a:rPr lang="en-IN" b="1" dirty="0">
                <a:solidFill>
                  <a:srgbClr val="3333FF"/>
                </a:solidFill>
              </a:rPr>
              <a:t>Batch b1=new Batch();</a:t>
            </a:r>
          </a:p>
          <a:p>
            <a:r>
              <a:rPr lang="en-IN" dirty="0"/>
              <a:t>b1.setSubject("Java");</a:t>
            </a:r>
          </a:p>
          <a:p>
            <a:r>
              <a:rPr lang="en-IN" dirty="0"/>
              <a:t>b1.setBatch_code("JAVAB1");</a:t>
            </a:r>
          </a:p>
          <a:p>
            <a:r>
              <a:rPr lang="en-IN" dirty="0"/>
              <a:t>b1.setTrainer("</a:t>
            </a:r>
            <a:r>
              <a:rPr lang="en-IN" dirty="0" err="1"/>
              <a:t>Abhishek</a:t>
            </a:r>
            <a:r>
              <a:rPr lang="en-IN" dirty="0"/>
              <a:t>");</a:t>
            </a:r>
          </a:p>
          <a:p>
            <a:endParaRPr lang="en-IN" dirty="0"/>
          </a:p>
          <a:p>
            <a:r>
              <a:rPr lang="en-IN" b="1" dirty="0">
                <a:solidFill>
                  <a:srgbClr val="3333FF"/>
                </a:solidFill>
              </a:rPr>
              <a:t>Batch b2=new Batch();</a:t>
            </a:r>
          </a:p>
          <a:p>
            <a:r>
              <a:rPr lang="en-IN" dirty="0"/>
              <a:t>b2.setSubject("J2EE");</a:t>
            </a:r>
          </a:p>
          <a:p>
            <a:r>
              <a:rPr lang="en-IN" dirty="0"/>
              <a:t>b2.setBatch_code("J2EEB2");</a:t>
            </a:r>
          </a:p>
          <a:p>
            <a:r>
              <a:rPr lang="en-IN" dirty="0"/>
              <a:t>b2.setTrainer("Guru");</a:t>
            </a:r>
          </a:p>
        </p:txBody>
      </p:sp>
    </p:spTree>
    <p:extLst>
      <p:ext uri="{BB962C8B-B14F-4D97-AF65-F5344CB8AC3E}">
        <p14:creationId xmlns:p14="http://schemas.microsoft.com/office/powerpoint/2010/main" val="19343839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350" y="626680"/>
            <a:ext cx="10655299" cy="6032805"/>
          </a:xfrm>
          <a:prstGeom prst="rect">
            <a:avLst/>
          </a:prstGeom>
        </p:spPr>
        <p:txBody>
          <a:bodyPr wrap="square">
            <a:spAutoFit/>
          </a:bodyPr>
          <a:lstStyle/>
          <a:p>
            <a:pP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Coding :-</a:t>
            </a:r>
          </a:p>
          <a:p>
            <a:r>
              <a:rPr lang="en-IN" sz="3200" b="1" dirty="0"/>
              <a:t>Steps to create a Hibernate Project</a:t>
            </a:r>
          </a:p>
          <a:p>
            <a:r>
              <a:rPr lang="en-IN" sz="2400" dirty="0"/>
              <a:t>Step 1:- Create a Simple Maven Project </a:t>
            </a:r>
          </a:p>
          <a:p>
            <a:r>
              <a:rPr lang="en-IN" sz="2400" dirty="0"/>
              <a:t>Step 2:- Add the following dependencies in pom.xml</a:t>
            </a:r>
          </a:p>
          <a:p>
            <a:r>
              <a:rPr lang="en-IN" sz="2400" dirty="0"/>
              <a:t>         1&gt;Hibernate Core-Relocation(5.6.15 Final)</a:t>
            </a:r>
          </a:p>
          <a:p>
            <a:r>
              <a:rPr lang="en-IN" sz="2400" dirty="0"/>
              <a:t>         2&gt;MySQL Connector Java(5.1.6)</a:t>
            </a:r>
          </a:p>
          <a:p>
            <a:r>
              <a:rPr lang="en-IN" sz="2400" dirty="0"/>
              <a:t>*The root tag for pom.xml--------&gt; &lt;project&gt;</a:t>
            </a:r>
          </a:p>
          <a:p>
            <a:endParaRPr lang="en-US" sz="2400" dirty="0"/>
          </a:p>
          <a:p>
            <a:r>
              <a:rPr lang="en-IN" sz="3200" b="1" dirty="0"/>
              <a:t>Steps to add Hibernate Core-Relocation Dependency</a:t>
            </a:r>
          </a:p>
          <a:p>
            <a:r>
              <a:rPr lang="en-IN" sz="2400" dirty="0"/>
              <a:t>*Open the browser and Search for Maven Repository.</a:t>
            </a:r>
          </a:p>
          <a:p>
            <a:r>
              <a:rPr lang="en-IN" sz="2400" dirty="0"/>
              <a:t>*Open MavenRepository.com and search for Hibernate core-relocation.</a:t>
            </a:r>
          </a:p>
          <a:p>
            <a:r>
              <a:rPr lang="en-IN" sz="2400" dirty="0"/>
              <a:t>*Click on Hibernate core-relocation and open </a:t>
            </a:r>
          </a:p>
          <a:p>
            <a:endParaRPr lang="en-IN" sz="2400" b="1" dirty="0"/>
          </a:p>
          <a:p>
            <a:endParaRPr lang="en-IN" sz="2400" dirty="0"/>
          </a:p>
          <a:p>
            <a:pPr>
              <a:lnSpc>
                <a:spcPct val="107000"/>
              </a:lnSpc>
              <a:spcAft>
                <a:spcPts val="800"/>
              </a:spcAft>
            </a:pPr>
            <a:endParaRPr lang="en-IN" sz="24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18260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655093"/>
            <a:ext cx="10631606" cy="5632311"/>
          </a:xfrm>
          <a:prstGeom prst="rect">
            <a:avLst/>
          </a:prstGeom>
        </p:spPr>
        <p:txBody>
          <a:bodyPr wrap="square">
            <a:spAutoFit/>
          </a:bodyPr>
          <a:lstStyle/>
          <a:p>
            <a:r>
              <a:rPr lang="en-IN" b="1" dirty="0">
                <a:solidFill>
                  <a:srgbClr val="3333FF"/>
                </a:solidFill>
              </a:rPr>
              <a:t>Student s1=new Student();</a:t>
            </a:r>
          </a:p>
          <a:p>
            <a:r>
              <a:rPr lang="en-IN" dirty="0"/>
              <a:t>s1.setName("Guru");</a:t>
            </a:r>
          </a:p>
          <a:p>
            <a:r>
              <a:rPr lang="en-IN" dirty="0"/>
              <a:t>s1.setPerc(78.40);</a:t>
            </a:r>
          </a:p>
          <a:p>
            <a:r>
              <a:rPr lang="en-IN" dirty="0"/>
              <a:t>s1.setPhone(9483663883l);</a:t>
            </a:r>
          </a:p>
          <a:p>
            <a:endParaRPr lang="en-IN" dirty="0"/>
          </a:p>
          <a:p>
            <a:r>
              <a:rPr lang="en-IN" b="1" dirty="0">
                <a:solidFill>
                  <a:srgbClr val="3333FF"/>
                </a:solidFill>
              </a:rPr>
              <a:t>Student s2=new Student();</a:t>
            </a:r>
          </a:p>
          <a:p>
            <a:r>
              <a:rPr lang="en-IN" dirty="0"/>
              <a:t>s2.setName("Raj");</a:t>
            </a:r>
          </a:p>
          <a:p>
            <a:r>
              <a:rPr lang="en-IN" dirty="0"/>
              <a:t>s2.setPerc(80.00);</a:t>
            </a:r>
          </a:p>
          <a:p>
            <a:r>
              <a:rPr lang="en-IN" dirty="0"/>
              <a:t>s2.setPhone(9482205408l);</a:t>
            </a:r>
          </a:p>
          <a:p>
            <a:endParaRPr lang="en-IN" dirty="0"/>
          </a:p>
          <a:p>
            <a:r>
              <a:rPr lang="en-IN" b="1" dirty="0">
                <a:solidFill>
                  <a:srgbClr val="3333FF"/>
                </a:solidFill>
              </a:rPr>
              <a:t>Student s3=new Student();</a:t>
            </a:r>
          </a:p>
          <a:p>
            <a:r>
              <a:rPr lang="en-IN" dirty="0"/>
              <a:t>s3.setName("Rahul");</a:t>
            </a:r>
          </a:p>
          <a:p>
            <a:r>
              <a:rPr lang="en-IN" dirty="0"/>
              <a:t>s3.setPerc(35.35);</a:t>
            </a:r>
          </a:p>
          <a:p>
            <a:r>
              <a:rPr lang="en-IN" dirty="0"/>
              <a:t>s3.setPhone(9483663889l);</a:t>
            </a:r>
          </a:p>
          <a:p>
            <a:r>
              <a:rPr lang="en-IN" dirty="0"/>
              <a:t>//Since it is </a:t>
            </a:r>
            <a:r>
              <a:rPr lang="en-IN" u="sng" dirty="0" err="1"/>
              <a:t>uni</a:t>
            </a:r>
            <a:endParaRPr lang="en-IN" u="sng" dirty="0"/>
          </a:p>
          <a:p>
            <a:r>
              <a:rPr lang="en-IN" b="1" dirty="0">
                <a:solidFill>
                  <a:srgbClr val="3333FF"/>
                </a:solidFill>
              </a:rPr>
              <a:t>b1.setStudents(</a:t>
            </a:r>
            <a:r>
              <a:rPr lang="en-IN" b="1" dirty="0" err="1">
                <a:solidFill>
                  <a:srgbClr val="3333FF"/>
                </a:solidFill>
              </a:rPr>
              <a:t>Arrays.</a:t>
            </a:r>
            <a:r>
              <a:rPr lang="en-IN" b="1" i="1" dirty="0" err="1">
                <a:solidFill>
                  <a:srgbClr val="3333FF"/>
                </a:solidFill>
              </a:rPr>
              <a:t>asList</a:t>
            </a:r>
            <a:r>
              <a:rPr lang="en-IN" b="1" i="1" dirty="0">
                <a:solidFill>
                  <a:srgbClr val="3333FF"/>
                </a:solidFill>
              </a:rPr>
              <a:t>(s1,s2));</a:t>
            </a:r>
          </a:p>
          <a:p>
            <a:r>
              <a:rPr lang="en-IN" b="1" dirty="0">
                <a:solidFill>
                  <a:srgbClr val="3333FF"/>
                </a:solidFill>
              </a:rPr>
              <a:t>b2.setStudents(</a:t>
            </a:r>
            <a:r>
              <a:rPr lang="en-IN" b="1" dirty="0" err="1">
                <a:solidFill>
                  <a:srgbClr val="3333FF"/>
                </a:solidFill>
              </a:rPr>
              <a:t>Arrays.</a:t>
            </a:r>
            <a:r>
              <a:rPr lang="en-IN" b="1" i="1" dirty="0" err="1">
                <a:solidFill>
                  <a:srgbClr val="3333FF"/>
                </a:solidFill>
              </a:rPr>
              <a:t>asList</a:t>
            </a:r>
            <a:r>
              <a:rPr lang="en-IN" b="1" i="1" dirty="0">
                <a:solidFill>
                  <a:srgbClr val="3333FF"/>
                </a:solidFill>
              </a:rPr>
              <a:t>(s1,s2,s3));</a:t>
            </a:r>
          </a:p>
          <a:p>
            <a:r>
              <a:rPr lang="en-IN" dirty="0"/>
              <a:t>          </a:t>
            </a:r>
            <a:r>
              <a:rPr lang="en-IN" dirty="0" err="1"/>
              <a:t>man.persist</a:t>
            </a:r>
            <a:r>
              <a:rPr lang="en-IN" dirty="0"/>
              <a:t>(b1);</a:t>
            </a:r>
          </a:p>
          <a:p>
            <a:r>
              <a:rPr lang="en-IN" dirty="0"/>
              <a:t>          </a:t>
            </a:r>
            <a:r>
              <a:rPr lang="en-IN" dirty="0" err="1"/>
              <a:t>man.persist</a:t>
            </a:r>
            <a:r>
              <a:rPr lang="en-IN" dirty="0"/>
              <a:t>(b2);</a:t>
            </a:r>
          </a:p>
          <a:p>
            <a:r>
              <a:rPr lang="en-IN" dirty="0"/>
              <a:t>         </a:t>
            </a:r>
            <a:r>
              <a:rPr lang="en-IN" dirty="0" err="1"/>
              <a:t>tran.commit</a:t>
            </a:r>
            <a:r>
              <a:rPr lang="en-IN" dirty="0"/>
              <a:t>();</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161392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285" y="711200"/>
            <a:ext cx="10617200" cy="5663089"/>
          </a:xfrm>
          <a:prstGeom prst="rect">
            <a:avLst/>
          </a:prstGeom>
        </p:spPr>
        <p:txBody>
          <a:bodyPr wrap="square">
            <a:spAutoFit/>
          </a:bodyPr>
          <a:lstStyle/>
          <a:p>
            <a:r>
              <a:rPr lang="en-IN" sz="2800" b="1" dirty="0" err="1">
                <a:solidFill>
                  <a:srgbClr val="000000"/>
                </a:solidFill>
                <a:highlight>
                  <a:srgbClr val="CC00CC"/>
                </a:highlight>
                <a:latin typeface="Consolas" panose="020B0609020204030204" pitchFamily="49" charset="0"/>
              </a:rPr>
              <a:t>ManyToManyUni</a:t>
            </a:r>
            <a:r>
              <a:rPr lang="en-IN" sz="2800" b="1" dirty="0">
                <a:solidFill>
                  <a:srgbClr val="000000"/>
                </a:solidFill>
                <a:highlight>
                  <a:srgbClr val="CC00CC"/>
                </a:highlight>
                <a:latin typeface="Consolas" panose="020B0609020204030204" pitchFamily="49" charset="0"/>
              </a:rPr>
              <a:t> (Assignment Questions)</a:t>
            </a:r>
          </a:p>
          <a:p>
            <a:endParaRPr lang="en-IN" sz="2800" b="1" dirty="0">
              <a:solidFill>
                <a:srgbClr val="000000"/>
              </a:solidFill>
              <a:highlight>
                <a:srgbClr val="CC00CC"/>
              </a:highlight>
              <a:latin typeface="Consolas" panose="020B0609020204030204" pitchFamily="49" charset="0"/>
            </a:endParaRP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batch by id</a:t>
            </a:r>
          </a:p>
          <a:p>
            <a:r>
              <a:rPr lang="en-IN" sz="2400" dirty="0">
                <a:solidFill>
                  <a:srgbClr val="000000"/>
                </a:solidFill>
                <a:latin typeface="Consolas" panose="020B0609020204030204" pitchFamily="49" charset="0"/>
              </a:rPr>
              <a:t>    find(</a:t>
            </a:r>
            <a:r>
              <a:rPr lang="en-IN" sz="2400" dirty="0" err="1">
                <a:solidFill>
                  <a:srgbClr val="000000"/>
                </a:solidFill>
                <a:latin typeface="Consolas" panose="020B0609020204030204" pitchFamily="49" charset="0"/>
              </a:rPr>
              <a:t>Batch.class,id</a:t>
            </a:r>
            <a:r>
              <a:rPr lang="en-IN" sz="2400" dirty="0">
                <a:solidFill>
                  <a:srgbClr val="000000"/>
                </a:solidFill>
                <a:latin typeface="Consolas" panose="020B0609020204030204" pitchFamily="49" charset="0"/>
              </a:rPr>
              <a:t>)</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Batch by subject</a:t>
            </a:r>
          </a:p>
          <a:p>
            <a:r>
              <a:rPr lang="en-IN" sz="2400" dirty="0"/>
              <a:t>       select b from Batch b where </a:t>
            </a:r>
            <a:r>
              <a:rPr lang="en-IN" sz="2400" dirty="0" err="1"/>
              <a:t>b.subject</a:t>
            </a:r>
            <a:r>
              <a:rPr lang="en-IN" sz="2400" dirty="0"/>
              <a:t>=?1</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Batch By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batch_code</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IN" sz="2400" dirty="0"/>
              <a:t>        select b from Batch b where </a:t>
            </a:r>
            <a:r>
              <a:rPr lang="en-IN" sz="2400" dirty="0" err="1"/>
              <a:t>b.batch_code</a:t>
            </a:r>
            <a:r>
              <a:rPr lang="en-IN" sz="2400" dirty="0"/>
              <a:t>=?1</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4&gt;Find Batch by trainer name</a:t>
            </a:r>
          </a:p>
          <a:p>
            <a:r>
              <a:rPr lang="en-IN" sz="2400" dirty="0"/>
              <a:t>       select b from Batch b where </a:t>
            </a:r>
            <a:r>
              <a:rPr lang="en-IN" sz="2400" dirty="0" err="1"/>
              <a:t>b.batch_code</a:t>
            </a:r>
            <a:r>
              <a:rPr lang="en-IN" sz="2400" dirty="0"/>
              <a:t>=?1</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5&gt;Find Student by id</a:t>
            </a:r>
          </a:p>
          <a:p>
            <a:r>
              <a:rPr lang="en-IN" sz="2400" dirty="0"/>
              <a:t>         find(Student.class,1)</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6&gt;Find Students by name</a:t>
            </a:r>
          </a:p>
          <a:p>
            <a:r>
              <a:rPr lang="en-IN" sz="2400" dirty="0"/>
              <a:t>        select s from Student s where s.name=?1</a:t>
            </a:r>
          </a:p>
          <a:p>
            <a:endParaRPr lang="en-I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084701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A5429-7597-0120-2FA6-ADDA2B99EC52}"/>
              </a:ext>
            </a:extLst>
          </p:cNvPr>
          <p:cNvSpPr txBox="1"/>
          <p:nvPr/>
        </p:nvSpPr>
        <p:spPr>
          <a:xfrm>
            <a:off x="627961" y="605928"/>
            <a:ext cx="8518793" cy="3323987"/>
          </a:xfrm>
          <a:prstGeom prst="rect">
            <a:avLst/>
          </a:prstGeom>
          <a:noFill/>
        </p:spPr>
        <p:txBody>
          <a:bodyPr wrap="square">
            <a:spAutoFit/>
          </a:bodyPr>
          <a:lstStyle/>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7&gt;Find students whose percentage is &gt;=60</a:t>
            </a:r>
          </a:p>
          <a:p>
            <a:r>
              <a:rPr lang="en-IN" sz="2400" dirty="0"/>
              <a:t>       select s from Student s where </a:t>
            </a:r>
            <a:r>
              <a:rPr lang="en-IN" sz="2400" dirty="0" err="1"/>
              <a:t>s.perc</a:t>
            </a:r>
            <a:r>
              <a:rPr lang="en-IN" sz="2400" dirty="0"/>
              <a:t>&gt;=60</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8&gt;Filter Students between a Percentage range.</a:t>
            </a:r>
          </a:p>
          <a:p>
            <a:r>
              <a:rPr lang="en-IN" sz="2400" dirty="0"/>
              <a:t>     select s from Student s where </a:t>
            </a:r>
            <a:r>
              <a:rPr lang="en-IN" sz="2400" dirty="0" err="1"/>
              <a:t>s.perc</a:t>
            </a:r>
            <a:r>
              <a:rPr lang="en-IN" sz="2400"/>
              <a:t> between ?1 and ?2</a:t>
            </a:r>
            <a:endParaRPr lang="en-IN" sz="2400" dirty="0"/>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9&gt;Find Students by batch id</a:t>
            </a:r>
          </a:p>
          <a:p>
            <a:r>
              <a:rPr lang="en-IN" sz="2400" dirty="0"/>
              <a:t>     select </a:t>
            </a:r>
            <a:r>
              <a:rPr lang="en-IN" sz="2400" dirty="0" err="1"/>
              <a:t>b.students</a:t>
            </a:r>
            <a:r>
              <a:rPr lang="en-IN" sz="2400" dirty="0"/>
              <a:t> from Batch b where b.id=?1</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10&gt;Find Students by batch code</a:t>
            </a:r>
          </a:p>
          <a:p>
            <a:r>
              <a:rPr lang="en-IN" sz="2400" dirty="0"/>
              <a:t>select </a:t>
            </a:r>
            <a:r>
              <a:rPr lang="en-IN" sz="2400" dirty="0" err="1"/>
              <a:t>b.students</a:t>
            </a:r>
            <a:r>
              <a:rPr lang="en-IN" sz="2400" dirty="0"/>
              <a:t> from Batch b where </a:t>
            </a:r>
            <a:r>
              <a:rPr lang="en-IN" sz="2400" dirty="0" err="1"/>
              <a:t>b.batch_code</a:t>
            </a:r>
            <a:r>
              <a:rPr lang="en-IN" sz="2400" dirty="0"/>
              <a:t>=?1</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9952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41445"/>
            <a:ext cx="10822674" cy="4889095"/>
          </a:xfrm>
          <a:prstGeom prst="rect">
            <a:avLst/>
          </a:prstGeom>
        </p:spPr>
        <p:txBody>
          <a:bodyPr wrap="square">
            <a:spAutoFit/>
          </a:bodyPr>
          <a:lstStyle/>
          <a:p>
            <a:pPr algn="ctr">
              <a:lnSpc>
                <a:spcPct val="107000"/>
              </a:lnSpc>
              <a:spcAft>
                <a:spcPts val="800"/>
              </a:spcAft>
              <a:tabLst>
                <a:tab pos="3954145" algn="l"/>
              </a:tabLst>
            </a:pPr>
            <a:r>
              <a:rPr lang="en-IN" sz="28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ManyToManyBi</a:t>
            </a:r>
            <a:r>
              <a:rPr lang="en-IN" sz="28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dirty="0"/>
              <a:t>          </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 Batch  </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Student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@ManyToMany                                                      @ManyToMany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private List&lt;Student&gt;students                        private List&lt;Batch&gt;batches</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Totally 4 tables are a going to create --------------2 Extra tables</a:t>
            </a:r>
          </a:p>
          <a:p>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batch                                                                                           student</a:t>
            </a:r>
          </a:p>
          <a:p>
            <a:r>
              <a:rPr lang="en-US" dirty="0" err="1"/>
              <a:t>id|subject|batch_code|trainer</a:t>
            </a:r>
            <a:r>
              <a:rPr lang="en-US" dirty="0"/>
              <a:t>                                                                               </a:t>
            </a:r>
            <a:r>
              <a:rPr lang="en-US" dirty="0" err="1"/>
              <a:t>id|name|perc|phone</a:t>
            </a:r>
            <a:endParaRPr lang="en-US" dirty="0"/>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batch_student</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Use @</a:t>
            </a:r>
            <a:r>
              <a:rPr lang="en-IN" kern="100" dirty="0" err="1">
                <a:latin typeface="Calibri" panose="020F0502020204030204" pitchFamily="34" charset="0"/>
                <a:ea typeface="Calibri" panose="020F0502020204030204" pitchFamily="34" charset="0"/>
                <a:cs typeface="Times New Roman" panose="02020603050405020304" pitchFamily="18" charset="0"/>
              </a:rPr>
              <a:t>JoinTable</a:t>
            </a:r>
            <a:r>
              <a:rPr lang="en-IN" kern="100" dirty="0">
                <a:latin typeface="Calibri" panose="020F0502020204030204" pitchFamily="34" charset="0"/>
                <a:ea typeface="Calibri" panose="020F0502020204030204" pitchFamily="34" charset="0"/>
                <a:cs typeface="Times New Roman" panose="02020603050405020304" pitchFamily="18" charset="0"/>
              </a:rPr>
              <a:t> to retain this)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student_batch</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Batch_id|students_id</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Student_id|batches_id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8678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23330"/>
            <a:ext cx="10918209" cy="4951420"/>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-Remove one table and retain one table(Any one table is fine)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-Here we are retaining  the table so use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JoinTable</a:t>
            </a:r>
            <a:r>
              <a:rPr lang="en-IN" sz="2400" kern="100" dirty="0">
                <a:latin typeface="Calibri" panose="020F0502020204030204" pitchFamily="34" charset="0"/>
                <a:ea typeface="Calibri" panose="020F0502020204030204" pitchFamily="34" charset="0"/>
                <a:cs typeface="Times New Roman" panose="02020603050405020304" pitchFamily="18" charset="0"/>
              </a:rPr>
              <a:t> in association mapping .</a:t>
            </a:r>
          </a:p>
          <a:p>
            <a:pPr>
              <a:lnSpc>
                <a:spcPct val="107000"/>
              </a:lnSpc>
              <a:spcAft>
                <a:spcPts val="800"/>
              </a:spcAft>
              <a:tabLst>
                <a:tab pos="3954145" algn="l"/>
              </a:tabLst>
            </a:pPr>
            <a:r>
              <a:rPr lang="en-IN" sz="2400" kern="100" dirty="0" err="1">
                <a:latin typeface="Calibri" panose="020F0502020204030204" pitchFamily="34" charset="0"/>
                <a:ea typeface="Calibri" panose="020F0502020204030204" pitchFamily="34" charset="0"/>
                <a:cs typeface="Times New Roman" panose="02020603050405020304" pitchFamily="18" charset="0"/>
              </a:rPr>
              <a:t>joinColumns</a:t>
            </a:r>
            <a:r>
              <a:rPr lang="en-IN" sz="2400" kern="100" dirty="0">
                <a:latin typeface="Calibri" panose="020F0502020204030204" pitchFamily="34" charset="0"/>
                <a:ea typeface="Calibri" panose="020F0502020204030204" pitchFamily="34" charset="0"/>
                <a:cs typeface="Times New Roman" panose="02020603050405020304" pitchFamily="18" charset="0"/>
              </a:rPr>
              <a:t> and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inverseJoinColmns</a:t>
            </a:r>
            <a:r>
              <a:rPr lang="en-IN" sz="2400" kern="100" dirty="0">
                <a:latin typeface="Calibri" panose="020F0502020204030204" pitchFamily="34" charset="0"/>
                <a:ea typeface="Calibri" panose="020F0502020204030204" pitchFamily="34" charset="0"/>
                <a:cs typeface="Times New Roman" panose="02020603050405020304" pitchFamily="18" charset="0"/>
              </a:rPr>
              <a:t> are the attributes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JoinTable</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joinColumns</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 it is an attribute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JoinTable</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Type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JoinColumn</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used to provide the details of column which is referring owning side) </a:t>
            </a:r>
          </a:p>
          <a:p>
            <a:r>
              <a:rPr lang="en-IN" sz="2400" dirty="0">
                <a:sym typeface="Wingdings" panose="05000000000000000000" pitchFamily="2" charset="2"/>
              </a:rPr>
              <a:t></a:t>
            </a:r>
            <a:r>
              <a:rPr lang="en-IN" sz="2400" dirty="0" err="1"/>
              <a:t>inverseJoinColumn</a:t>
            </a:r>
            <a:r>
              <a:rPr lang="en-IN" sz="2400" dirty="0"/>
              <a:t>:-Which is used to provide the details of the column which is </a:t>
            </a:r>
            <a:r>
              <a:rPr lang="en-IN" sz="2400" dirty="0" err="1"/>
              <a:t>referering</a:t>
            </a:r>
            <a:r>
              <a:rPr lang="en-IN" sz="2400" dirty="0"/>
              <a:t> to non-owning side </a:t>
            </a:r>
          </a:p>
          <a:p>
            <a:r>
              <a:rPr lang="en-IN" sz="2400" dirty="0">
                <a:sym typeface="Wingdings" panose="05000000000000000000" pitchFamily="2" charset="2"/>
              </a:rPr>
              <a:t></a:t>
            </a:r>
            <a:r>
              <a:rPr lang="en-IN" sz="2400" dirty="0"/>
              <a:t>name is the attribute which is used to change the table name of owning side.</a:t>
            </a:r>
          </a:p>
          <a:p>
            <a:endParaRPr lang="en-IN" sz="2400" dirty="0"/>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46320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437" y="655093"/>
            <a:ext cx="10727141" cy="5281639"/>
          </a:xfrm>
          <a:prstGeom prst="rect">
            <a:avLst/>
          </a:prstGeom>
        </p:spPr>
        <p:txBody>
          <a:bodyPr wrap="square">
            <a:spAutoFit/>
          </a:bodyPr>
          <a:lstStyle/>
          <a:p>
            <a:r>
              <a:rPr lang="en-IN" dirty="0">
                <a:highlight>
                  <a:srgbClr val="CC00CC"/>
                </a:highlight>
              </a:rPr>
              <a:t>Points:-</a:t>
            </a:r>
            <a:r>
              <a:rPr lang="en-IN" dirty="0"/>
              <a:t>                                                                     </a:t>
            </a:r>
          </a:p>
          <a:p>
            <a:r>
              <a:rPr lang="en-IN" sz="2400" b="1" dirty="0">
                <a:solidFill>
                  <a:srgbClr val="3333FF"/>
                </a:solidFill>
              </a:rPr>
              <a:t>                                                            @</a:t>
            </a:r>
            <a:r>
              <a:rPr lang="en-IN" sz="2400" b="1" dirty="0" err="1">
                <a:solidFill>
                  <a:srgbClr val="3333FF"/>
                </a:solidFill>
              </a:rPr>
              <a:t>JoinTable</a:t>
            </a:r>
            <a:r>
              <a:rPr lang="en-IN" sz="2400" b="1" dirty="0">
                <a:solidFill>
                  <a:srgbClr val="3333FF"/>
                </a:solidFill>
              </a:rPr>
              <a:t>              </a:t>
            </a:r>
            <a:endParaRPr lang="en-IN" sz="2400" b="1" dirty="0">
              <a:solidFill>
                <a:srgbClr val="3333FF"/>
              </a:solidFill>
              <a:highlight>
                <a:srgbClr val="CC00CC"/>
              </a:highlight>
            </a:endParaRPr>
          </a:p>
          <a:p>
            <a:r>
              <a:rPr lang="en-IN" sz="2400" dirty="0">
                <a:latin typeface="Calibri" panose="020F0502020204030204" pitchFamily="34" charset="0"/>
                <a:cs typeface="Calibri" panose="020F0502020204030204" pitchFamily="34" charset="0"/>
              </a:rPr>
              <a:t>-It is an annotation belongs to JPA and present in</a:t>
            </a:r>
            <a:r>
              <a:rPr lang="en-IN" sz="2400" dirty="0">
                <a:solidFill>
                  <a:srgbClr val="CC00CC"/>
                </a:solidFill>
                <a:latin typeface="Calibri" panose="020F0502020204030204" pitchFamily="34" charset="0"/>
                <a:cs typeface="Calibri" panose="020F0502020204030204" pitchFamily="34" charset="0"/>
              </a:rPr>
              <a:t> </a:t>
            </a:r>
            <a:r>
              <a:rPr lang="en-IN" sz="2400" dirty="0" err="1">
                <a:solidFill>
                  <a:srgbClr val="CC00CC"/>
                </a:solidFill>
                <a:latin typeface="Calibri" panose="020F0502020204030204" pitchFamily="34" charset="0"/>
                <a:cs typeface="Calibri" panose="020F0502020204030204" pitchFamily="34" charset="0"/>
              </a:rPr>
              <a:t>javax.persistence</a:t>
            </a:r>
            <a:r>
              <a:rPr lang="en-IN" sz="2400" dirty="0">
                <a:solidFill>
                  <a:srgbClr val="CC00CC"/>
                </a:solidFill>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package.</a:t>
            </a:r>
          </a:p>
          <a:p>
            <a:r>
              <a:rPr lang="en-IN" sz="2400" dirty="0">
                <a:latin typeface="Calibri" panose="020F0502020204030204" pitchFamily="34" charset="0"/>
                <a:cs typeface="Calibri" panose="020F0502020204030204" pitchFamily="34" charset="0"/>
              </a:rPr>
              <a:t>-It is used to represents the owning side of association in bi-directional mapping.</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Calibri" panose="020F0502020204030204" pitchFamily="34" charset="0"/>
              </a:rPr>
              <a:t>-It is used to provide the </a:t>
            </a:r>
            <a:r>
              <a:rPr lang="en-IN" sz="2400" kern="100" dirty="0">
                <a:solidFill>
                  <a:srgbClr val="CC00CC"/>
                </a:solidFill>
                <a:latin typeface="Calibri" panose="020F0502020204030204" pitchFamily="34" charset="0"/>
                <a:ea typeface="Calibri" panose="020F0502020204030204" pitchFamily="34" charset="0"/>
                <a:cs typeface="Calibri" panose="020F0502020204030204" pitchFamily="34" charset="0"/>
              </a:rPr>
              <a:t>details of </a:t>
            </a:r>
            <a:r>
              <a:rPr lang="en-IN" sz="2400" kern="100" dirty="0" err="1">
                <a:solidFill>
                  <a:srgbClr val="CC00CC"/>
                </a:solidFill>
                <a:latin typeface="Calibri" panose="020F0502020204030204" pitchFamily="34" charset="0"/>
                <a:ea typeface="Calibri" panose="020F0502020204030204" pitchFamily="34" charset="0"/>
                <a:cs typeface="Calibri" panose="020F0502020204030204" pitchFamily="34" charset="0"/>
              </a:rPr>
              <a:t>JoinTable</a:t>
            </a:r>
            <a:r>
              <a:rPr lang="en-IN" sz="2400" kern="100" dirty="0">
                <a:latin typeface="Calibri" panose="020F0502020204030204" pitchFamily="34" charset="0"/>
                <a:ea typeface="Calibri" panose="020F0502020204030204" pitchFamily="34" charset="0"/>
                <a:cs typeface="Calibri" panose="020F0502020204030204" pitchFamily="34" charset="0"/>
              </a:rPr>
              <a:t>(The table which you want to retain) in association mapping .</a:t>
            </a: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-Following are the important </a:t>
            </a:r>
            <a:r>
              <a:rPr lang="en-IN" sz="2400" dirty="0">
                <a:solidFill>
                  <a:srgbClr val="CC00CC"/>
                </a:solidFill>
                <a:latin typeface="Calibri" panose="020F0502020204030204" pitchFamily="34" charset="0"/>
                <a:cs typeface="Calibri" panose="020F0502020204030204" pitchFamily="34" charset="0"/>
              </a:rPr>
              <a:t>attributes </a:t>
            </a:r>
            <a:r>
              <a:rPr lang="en-IN" sz="2400" dirty="0">
                <a:latin typeface="Calibri" panose="020F0502020204030204" pitchFamily="34" charset="0"/>
                <a:cs typeface="Calibri" panose="020F0502020204030204" pitchFamily="34" charset="0"/>
              </a:rPr>
              <a:t>present in @</a:t>
            </a:r>
            <a:r>
              <a:rPr lang="en-IN" sz="2400" dirty="0" err="1">
                <a:latin typeface="Calibri" panose="020F0502020204030204" pitchFamily="34" charset="0"/>
                <a:cs typeface="Calibri" panose="020F0502020204030204" pitchFamily="34" charset="0"/>
              </a:rPr>
              <a:t>JoinTable</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1&gt;</a:t>
            </a:r>
            <a:r>
              <a:rPr lang="en-IN" sz="2400" b="1" dirty="0">
                <a:solidFill>
                  <a:srgbClr val="3333FF"/>
                </a:solidFill>
                <a:latin typeface="Calibri" panose="020F0502020204030204" pitchFamily="34" charset="0"/>
                <a:cs typeface="Calibri" panose="020F0502020204030204" pitchFamily="34" charset="0"/>
              </a:rPr>
              <a:t>name:-</a:t>
            </a:r>
            <a:r>
              <a:rPr lang="en-IN" sz="2400" dirty="0">
                <a:latin typeface="Calibri" panose="020F0502020204030204" pitchFamily="34" charset="0"/>
                <a:cs typeface="Calibri" panose="020F0502020204030204" pitchFamily="34" charset="0"/>
              </a:rPr>
              <a:t>It is used to specify the table name</a:t>
            </a:r>
          </a:p>
          <a:p>
            <a:r>
              <a:rPr lang="en-IN" sz="2400" dirty="0">
                <a:latin typeface="Calibri" panose="020F0502020204030204" pitchFamily="34" charset="0"/>
                <a:cs typeface="Calibri" panose="020F0502020204030204" pitchFamily="34" charset="0"/>
              </a:rPr>
              <a:t>      2&gt;</a:t>
            </a:r>
            <a:r>
              <a:rPr lang="en-IN" sz="2400" b="1" dirty="0" err="1">
                <a:solidFill>
                  <a:srgbClr val="3333FF"/>
                </a:solidFill>
                <a:latin typeface="Calibri" panose="020F0502020204030204" pitchFamily="34" charset="0"/>
                <a:cs typeface="Calibri" panose="020F0502020204030204" pitchFamily="34" charset="0"/>
              </a:rPr>
              <a:t>joinColumns</a:t>
            </a:r>
            <a:r>
              <a:rPr lang="en-IN" sz="2400" b="1" dirty="0">
                <a:solidFill>
                  <a:srgbClr val="3333FF"/>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It is used to provide the details of the column in the join table which is referring to the owning side of association.</a:t>
            </a:r>
          </a:p>
          <a:p>
            <a:r>
              <a:rPr lang="en-IN" sz="2400" dirty="0">
                <a:latin typeface="Calibri" panose="020F0502020204030204" pitchFamily="34" charset="0"/>
                <a:cs typeface="Calibri" panose="020F0502020204030204" pitchFamily="34" charset="0"/>
              </a:rPr>
              <a:t>      3&gt;</a:t>
            </a:r>
            <a:r>
              <a:rPr lang="en-IN" sz="2400" b="1" dirty="0" err="1">
                <a:solidFill>
                  <a:srgbClr val="3333FF"/>
                </a:solidFill>
                <a:latin typeface="Calibri" panose="020F0502020204030204" pitchFamily="34" charset="0"/>
                <a:cs typeface="Calibri" panose="020F0502020204030204" pitchFamily="34" charset="0"/>
              </a:rPr>
              <a:t>inverseJoinColumns</a:t>
            </a:r>
            <a:r>
              <a:rPr lang="en-IN" sz="2400" b="1" dirty="0">
                <a:solidFill>
                  <a:srgbClr val="3333FF"/>
                </a:solidFill>
                <a:latin typeface="Calibri" panose="020F0502020204030204" pitchFamily="34" charset="0"/>
                <a:cs typeface="Calibri" panose="020F0502020204030204" pitchFamily="34" charset="0"/>
              </a:rPr>
              <a:t>:</a:t>
            </a:r>
            <a:r>
              <a:rPr lang="en-IN" sz="2400" dirty="0">
                <a:solidFill>
                  <a:srgbClr val="3333FF"/>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It is used to provide the details of the column in the join table which is referring to the non-owning  side of association .</a:t>
            </a:r>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320495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arn(inVertical)">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82388"/>
            <a:ext cx="10781732" cy="5135765"/>
          </a:xfrm>
          <a:prstGeom prst="rect">
            <a:avLst/>
          </a:prstGeom>
        </p:spPr>
        <p:txBody>
          <a:bodyPr wrap="square">
            <a:spAutoFit/>
          </a:bodyPr>
          <a:lstStyle/>
          <a:p>
            <a:pPr>
              <a:lnSpc>
                <a:spcPct val="107000"/>
              </a:lnSpc>
              <a:spcAft>
                <a:spcPts val="800"/>
              </a:spcAft>
              <a:tabLst>
                <a:tab pos="3954145" algn="l"/>
              </a:tabLst>
            </a:pPr>
            <a:r>
              <a:rPr lang="en-IN" sz="28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sz="28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ManyToManyBi</a:t>
            </a:r>
            <a:r>
              <a:rPr lang="en-IN" sz="28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you don’t use owing side and non-----------owning side 4 tables will be created.</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batch</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student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id|batch_code|subject|trainer</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id|name|perc|phone</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batch_student</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student_batch</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Batch_id|students_id</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Student_id|batches_id</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cs typeface="Times New Roman" panose="02020603050405020304" pitchFamily="18" charset="0"/>
              </a:rPr>
              <a:t>Two tables are not required to build relationship so delete one table by using @</a:t>
            </a:r>
            <a:r>
              <a:rPr lang="en-IN" sz="2400" kern="100" dirty="0" err="1">
                <a:latin typeface="Calibri" panose="020F0502020204030204" pitchFamily="34" charset="0"/>
                <a:cs typeface="Times New Roman" panose="02020603050405020304" pitchFamily="18" charset="0"/>
              </a:rPr>
              <a:t>JoinTable</a:t>
            </a:r>
            <a:r>
              <a:rPr lang="en-IN" sz="2400" kern="100" dirty="0">
                <a:latin typeface="Calibri" panose="020F0502020204030204" pitchFamily="34" charset="0"/>
                <a:cs typeface="Times New Roman" panose="02020603050405020304" pitchFamily="18" charset="0"/>
              </a:rPr>
              <a:t> annotation and </a:t>
            </a:r>
            <a:r>
              <a:rPr lang="en-IN" sz="2400" kern="100" dirty="0" err="1">
                <a:latin typeface="Calibri" panose="020F0502020204030204" pitchFamily="34" charset="0"/>
                <a:cs typeface="Times New Roman" panose="02020603050405020304" pitchFamily="18" charset="0"/>
              </a:rPr>
              <a:t>mappedBy</a:t>
            </a:r>
            <a:r>
              <a:rPr lang="en-IN" sz="2400" kern="100" dirty="0">
                <a:latin typeface="Calibri" panose="020F0502020204030204" pitchFamily="34" charset="0"/>
                <a:cs typeface="Times New Roman" panose="02020603050405020304" pitchFamily="18" charset="0"/>
              </a:rPr>
              <a:t> attribute</a:t>
            </a:r>
          </a:p>
          <a:p>
            <a:pPr>
              <a:lnSpc>
                <a:spcPct val="107000"/>
              </a:lnSpc>
              <a:spcAft>
                <a:spcPts val="800"/>
              </a:spcAft>
              <a:tabLst>
                <a:tab pos="3954145" algn="l"/>
              </a:tabLst>
            </a:pPr>
            <a:r>
              <a:rPr lang="en-IN" sz="2400" kern="100" dirty="0">
                <a:latin typeface="Calibri" panose="020F0502020204030204" pitchFamily="34" charset="0"/>
                <a:cs typeface="Times New Roman" panose="02020603050405020304" pitchFamily="18" charset="0"/>
              </a:rPr>
              <a:t>@</a:t>
            </a:r>
            <a:r>
              <a:rPr lang="en-IN" sz="2400" kern="100" dirty="0" err="1">
                <a:latin typeface="Calibri" panose="020F0502020204030204" pitchFamily="34" charset="0"/>
                <a:cs typeface="Times New Roman" panose="02020603050405020304" pitchFamily="18" charset="0"/>
              </a:rPr>
              <a:t>JoinTable</a:t>
            </a:r>
            <a:r>
              <a:rPr lang="en-IN" sz="2400" kern="100" dirty="0">
                <a:latin typeface="Calibri" panose="020F0502020204030204" pitchFamily="34" charset="0"/>
                <a:cs typeface="Times New Roman" panose="02020603050405020304" pitchFamily="18" charset="0"/>
              </a:rPr>
              <a:t> in ----------------</a:t>
            </a:r>
            <a:r>
              <a:rPr lang="en-IN" sz="2400" kern="100" dirty="0">
                <a:latin typeface="Calibri" panose="020F0502020204030204" pitchFamily="34" charset="0"/>
                <a:cs typeface="Times New Roman" panose="02020603050405020304" pitchFamily="18" charset="0"/>
                <a:sym typeface="Wingdings" panose="05000000000000000000" pitchFamily="2" charset="2"/>
              </a:rPr>
              <a:t>Batch class</a:t>
            </a:r>
          </a:p>
          <a:p>
            <a:pPr>
              <a:lnSpc>
                <a:spcPct val="107000"/>
              </a:lnSpc>
              <a:spcAft>
                <a:spcPts val="800"/>
              </a:spcAft>
              <a:tabLst>
                <a:tab pos="3954145" algn="l"/>
              </a:tabLst>
            </a:pPr>
            <a:r>
              <a:rPr lang="en-IN" sz="2400" kern="100" dirty="0" err="1">
                <a:latin typeface="Calibri" panose="020F0502020204030204" pitchFamily="34" charset="0"/>
                <a:cs typeface="Times New Roman" panose="02020603050405020304" pitchFamily="18" charset="0"/>
                <a:sym typeface="Wingdings" panose="05000000000000000000" pitchFamily="2" charset="2"/>
              </a:rPr>
              <a:t>mappedBy</a:t>
            </a:r>
            <a:r>
              <a:rPr lang="en-IN" sz="2400" kern="100" dirty="0">
                <a:latin typeface="Calibri" panose="020F0502020204030204" pitchFamily="34" charset="0"/>
                <a:cs typeface="Times New Roman" panose="02020603050405020304" pitchFamily="18" charset="0"/>
                <a:sym typeface="Wingdings" panose="05000000000000000000" pitchFamily="2" charset="2"/>
              </a:rPr>
              <a:t> attribute in------Student class</a:t>
            </a:r>
          </a:p>
          <a:p>
            <a:pPr>
              <a:lnSpc>
                <a:spcPct val="107000"/>
              </a:lnSpc>
              <a:spcAft>
                <a:spcPts val="800"/>
              </a:spcAft>
              <a:tabLst>
                <a:tab pos="3954145" algn="l"/>
              </a:tabLs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57713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96036"/>
            <a:ext cx="10836322" cy="5294911"/>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Batch.java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batch_code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-subject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-trainer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ManyToMany</a:t>
            </a:r>
            <a:r>
              <a:rPr lang="en-IN" sz="2400" kern="100" dirty="0">
                <a:latin typeface="Calibri" panose="020F0502020204030204" pitchFamily="34" charset="0"/>
                <a:ea typeface="Calibri" panose="020F0502020204030204" pitchFamily="34" charset="0"/>
                <a:cs typeface="Times New Roman" panose="02020603050405020304" pitchFamily="18" charset="0"/>
              </a:rPr>
              <a:t>(cascade)</a:t>
            </a:r>
          </a:p>
          <a:p>
            <a:r>
              <a:rPr lang="en-IN" sz="2400" dirty="0">
                <a:solidFill>
                  <a:srgbClr val="CC00CC"/>
                </a:solidFill>
              </a:rPr>
              <a:t>@JoinTable(name=”batch_student”,joinColumns={@JoinColumn(name=”batch_id”)},</a:t>
            </a:r>
          </a:p>
          <a:p>
            <a:r>
              <a:rPr lang="en-IN" sz="2400" dirty="0" err="1">
                <a:solidFill>
                  <a:srgbClr val="CC00CC"/>
                </a:solidFill>
              </a:rPr>
              <a:t>inverseJoinColumns</a:t>
            </a:r>
            <a:r>
              <a:rPr lang="en-IN" sz="2400" dirty="0">
                <a:solidFill>
                  <a:srgbClr val="CC00CC"/>
                </a:solidFill>
              </a:rPr>
              <a:t>={@JoinColumn(name=”student_id”)})</a:t>
            </a:r>
          </a:p>
          <a:p>
            <a:r>
              <a:rPr lang="en-IN" sz="2400" dirty="0"/>
              <a:t>private List&lt;Student&gt;students; </a:t>
            </a:r>
          </a:p>
          <a:p>
            <a:r>
              <a:rPr lang="en-IN" sz="2400" dirty="0"/>
              <a:t> </a:t>
            </a:r>
          </a:p>
          <a:p>
            <a:r>
              <a:rPr lang="en-IN" sz="2400" b="1" dirty="0">
                <a:solidFill>
                  <a:srgbClr val="3333FF"/>
                </a:solidFill>
              </a:rPr>
              <a:t>Note:-</a:t>
            </a:r>
            <a:r>
              <a:rPr lang="en-IN" sz="2400" dirty="0" err="1"/>
              <a:t>inverseJoinColumns</a:t>
            </a:r>
            <a:r>
              <a:rPr lang="en-IN" sz="2400" dirty="0"/>
              <a:t>--</a:t>
            </a:r>
            <a:r>
              <a:rPr lang="en-IN" sz="2400" dirty="0">
                <a:sym typeface="Wingdings" panose="05000000000000000000" pitchFamily="2" charset="2"/>
              </a:rPr>
              <a:t></a:t>
            </a:r>
            <a:r>
              <a:rPr lang="en-IN" sz="2400" dirty="0"/>
              <a:t>is used to specify the non-owning side component in the table.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53806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614150"/>
            <a:ext cx="10768083" cy="5097165"/>
          </a:xfrm>
          <a:prstGeom prst="rect">
            <a:avLst/>
          </a:prstGeom>
        </p:spPr>
        <p:txBody>
          <a:bodyPr wrap="squar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Student.java</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-name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-phone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perc</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ManyToMany</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mappedBy</a:t>
            </a:r>
            <a:r>
              <a:rPr lang="en-IN" kern="100" dirty="0">
                <a:latin typeface="Calibri" panose="020F0502020204030204" pitchFamily="34" charset="0"/>
                <a:ea typeface="Calibri" panose="020F0502020204030204" pitchFamily="34" charset="0"/>
                <a:cs typeface="Times New Roman" panose="02020603050405020304" pitchFamily="18" charset="0"/>
              </a:rPr>
              <a:t>=”students”)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private List&lt;Batch&gt;batches;</a:t>
            </a:r>
          </a:p>
          <a:p>
            <a:pPr>
              <a:lnSpc>
                <a:spcPct val="107000"/>
              </a:lnSpc>
              <a:spcAft>
                <a:spcPts val="800"/>
              </a:spcAft>
              <a:tabLst>
                <a:tab pos="3954145" algn="l"/>
              </a:tabLst>
            </a:pPr>
            <a:endParaRPr lang="en-IN" sz="1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SaveBatchAndStudents.java</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SAME as </a:t>
            </a:r>
            <a:r>
              <a:rPr lang="en-IN" kern="100" dirty="0" err="1">
                <a:latin typeface="Calibri" panose="020F0502020204030204" pitchFamily="34" charset="0"/>
                <a:ea typeface="Calibri" panose="020F0502020204030204" pitchFamily="34" charset="0"/>
                <a:cs typeface="Times New Roman" panose="02020603050405020304" pitchFamily="18" charset="0"/>
              </a:rPr>
              <a:t>ManyToMany</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s1.setBatches(</a:t>
            </a:r>
            <a:r>
              <a:rPr lang="en-IN" kern="100" dirty="0" err="1">
                <a:latin typeface="Calibri" panose="020F0502020204030204" pitchFamily="34" charset="0"/>
                <a:ea typeface="Calibri" panose="020F0502020204030204" pitchFamily="34" charset="0"/>
                <a:cs typeface="Times New Roman" panose="02020603050405020304" pitchFamily="18" charset="0"/>
              </a:rPr>
              <a:t>Arrays.asList</a:t>
            </a:r>
            <a:r>
              <a:rPr lang="en-IN" kern="100" dirty="0">
                <a:latin typeface="Calibri" panose="020F0502020204030204" pitchFamily="34" charset="0"/>
                <a:ea typeface="Calibri" panose="020F0502020204030204" pitchFamily="34" charset="0"/>
                <a:cs typeface="Times New Roman" panose="02020603050405020304" pitchFamily="18" charset="0"/>
              </a:rPr>
              <a:t>(b1,b2,b3));</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s2.setBatches(</a:t>
            </a:r>
            <a:r>
              <a:rPr lang="en-IN" kern="100" dirty="0" err="1">
                <a:latin typeface="Calibri" panose="020F0502020204030204" pitchFamily="34" charset="0"/>
                <a:ea typeface="Calibri" panose="020F0502020204030204" pitchFamily="34" charset="0"/>
                <a:cs typeface="Times New Roman" panose="02020603050405020304" pitchFamily="18" charset="0"/>
              </a:rPr>
              <a:t>Arrays.asList</a:t>
            </a:r>
            <a:r>
              <a:rPr lang="en-IN" kern="100" dirty="0">
                <a:latin typeface="Calibri" panose="020F0502020204030204" pitchFamily="34" charset="0"/>
                <a:ea typeface="Calibri" panose="020F0502020204030204" pitchFamily="34" charset="0"/>
                <a:cs typeface="Times New Roman" panose="02020603050405020304" pitchFamily="18" charset="0"/>
              </a:rPr>
              <a:t>(b1,b2,b4));</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s3.setBatches(</a:t>
            </a:r>
            <a:r>
              <a:rPr lang="en-IN" kern="100" dirty="0" err="1">
                <a:latin typeface="Calibri" panose="020F0502020204030204" pitchFamily="34" charset="0"/>
                <a:ea typeface="Calibri" panose="020F0502020204030204" pitchFamily="34" charset="0"/>
                <a:cs typeface="Times New Roman" panose="02020603050405020304" pitchFamily="18" charset="0"/>
              </a:rPr>
              <a:t>Arrays.asList</a:t>
            </a:r>
            <a:r>
              <a:rPr lang="en-IN" kern="100" dirty="0">
                <a:latin typeface="Calibri" panose="020F0502020204030204" pitchFamily="34" charset="0"/>
                <a:ea typeface="Calibri" panose="020F0502020204030204" pitchFamily="34" charset="0"/>
                <a:cs typeface="Times New Roman" panose="02020603050405020304" pitchFamily="18" charset="0"/>
              </a:rPr>
              <a:t>(b1,b2,b3,b4));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99379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 y="660400"/>
            <a:ext cx="11036300" cy="6555641"/>
          </a:xfrm>
          <a:prstGeom prst="rect">
            <a:avLst/>
          </a:prstGeom>
        </p:spPr>
        <p:txBody>
          <a:bodyPr wrap="square">
            <a:spAutoFit/>
          </a:bodyPr>
          <a:lstStyle/>
          <a:p>
            <a:r>
              <a:rPr lang="en-IN" b="1" dirty="0">
                <a:solidFill>
                  <a:srgbClr val="FF0000"/>
                </a:solidFill>
                <a:latin typeface="Calibri" panose="020F0502020204030204" pitchFamily="34" charset="0"/>
                <a:cs typeface="Calibri" panose="020F0502020204030204" pitchFamily="34" charset="0"/>
              </a:rPr>
              <a:t>In Batch Class</a:t>
            </a:r>
          </a:p>
          <a:p>
            <a:r>
              <a:rPr lang="en-IN" dirty="0">
                <a:latin typeface="Calibri" panose="020F0502020204030204" pitchFamily="34" charset="0"/>
                <a:cs typeface="Calibri" panose="020F0502020204030204" pitchFamily="34" charset="0"/>
              </a:rPr>
              <a:t>@</a:t>
            </a:r>
            <a:r>
              <a:rPr lang="en-IN" dirty="0" err="1">
                <a:latin typeface="Calibri" panose="020F0502020204030204" pitchFamily="34" charset="0"/>
                <a:cs typeface="Calibri" panose="020F0502020204030204" pitchFamily="34" charset="0"/>
              </a:rPr>
              <a:t>ManyToMany</a:t>
            </a:r>
            <a:r>
              <a:rPr lang="en-IN" dirty="0">
                <a:latin typeface="Calibri" panose="020F0502020204030204" pitchFamily="34" charset="0"/>
                <a:cs typeface="Calibri" panose="020F0502020204030204" pitchFamily="34" charset="0"/>
              </a:rPr>
              <a:t>(cascade=</a:t>
            </a:r>
            <a:r>
              <a:rPr lang="en-IN" dirty="0" err="1">
                <a:latin typeface="Calibri" panose="020F0502020204030204" pitchFamily="34" charset="0"/>
                <a:cs typeface="Calibri" panose="020F0502020204030204" pitchFamily="34" charset="0"/>
              </a:rPr>
              <a:t>CascadeType.</a:t>
            </a:r>
            <a:r>
              <a:rPr lang="en-IN" b="1" i="1" dirty="0" err="1">
                <a:latin typeface="Calibri" panose="020F0502020204030204" pitchFamily="34" charset="0"/>
                <a:cs typeface="Calibri" panose="020F0502020204030204" pitchFamily="34" charset="0"/>
              </a:rPr>
              <a:t>ALL</a:t>
            </a:r>
            <a:r>
              <a:rPr lang="en-IN" b="1" i="1"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@JoinTable(joinColumns= {@</a:t>
            </a:r>
            <a:r>
              <a:rPr lang="en-IN" dirty="0">
                <a:highlight>
                  <a:srgbClr val="D4D4D4"/>
                </a:highlight>
                <a:latin typeface="Calibri" panose="020F0502020204030204" pitchFamily="34" charset="0"/>
                <a:cs typeface="Calibri" panose="020F0502020204030204" pitchFamily="34" charset="0"/>
              </a:rPr>
              <a:t>JoinColumn},                (or)                             only @JoinTable only also fine</a:t>
            </a:r>
          </a:p>
          <a:p>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inverseJoinColumns</a:t>
            </a:r>
            <a:r>
              <a:rPr lang="en-IN" dirty="0">
                <a:latin typeface="Calibri" panose="020F0502020204030204" pitchFamily="34" charset="0"/>
                <a:cs typeface="Calibri" panose="020F0502020204030204" pitchFamily="34" charset="0"/>
              </a:rPr>
              <a:t>= {@</a:t>
            </a:r>
            <a:r>
              <a:rPr lang="en-IN" dirty="0" err="1">
                <a:highlight>
                  <a:srgbClr val="D4D4D4"/>
                </a:highlight>
                <a:latin typeface="Calibri" panose="020F0502020204030204" pitchFamily="34" charset="0"/>
                <a:cs typeface="Calibri" panose="020F0502020204030204" pitchFamily="34" charset="0"/>
              </a:rPr>
              <a:t>JoinColumn</a:t>
            </a:r>
            <a:r>
              <a:rPr lang="en-IN" dirty="0">
                <a:highlight>
                  <a:srgbClr val="D4D4D4"/>
                </a:highlight>
                <a:latin typeface="Calibri" panose="020F0502020204030204" pitchFamily="34" charset="0"/>
                <a:cs typeface="Calibri" panose="020F0502020204030204" pitchFamily="34" charset="0"/>
              </a:rPr>
              <a:t>})</a:t>
            </a:r>
          </a:p>
          <a:p>
            <a:r>
              <a:rPr lang="en-IN" b="1" dirty="0">
                <a:latin typeface="Calibri" panose="020F0502020204030204" pitchFamily="34" charset="0"/>
                <a:cs typeface="Calibri" panose="020F0502020204030204" pitchFamily="34" charset="0"/>
              </a:rPr>
              <a:t>private List&lt;Student&gt;students;</a:t>
            </a:r>
          </a:p>
          <a:p>
            <a:endParaRPr lang="en-IN" b="1" dirty="0">
              <a:latin typeface="Calibri" panose="020F0502020204030204" pitchFamily="34" charset="0"/>
              <a:cs typeface="Calibri" panose="020F0502020204030204" pitchFamily="34" charset="0"/>
            </a:endParaRPr>
          </a:p>
          <a:p>
            <a:r>
              <a:rPr lang="en-IN" b="1" dirty="0">
                <a:solidFill>
                  <a:srgbClr val="FF0000"/>
                </a:solidFill>
                <a:latin typeface="Calibri" panose="020F0502020204030204" pitchFamily="34" charset="0"/>
                <a:cs typeface="Calibri" panose="020F0502020204030204" pitchFamily="34" charset="0"/>
              </a:rPr>
              <a:t>In Student Class</a:t>
            </a:r>
          </a:p>
          <a:p>
            <a:r>
              <a:rPr lang="en-IN" dirty="0"/>
              <a:t>@</a:t>
            </a:r>
            <a:r>
              <a:rPr lang="en-IN" dirty="0" err="1"/>
              <a:t>ManyToMany</a:t>
            </a:r>
            <a:r>
              <a:rPr lang="en-IN" dirty="0"/>
              <a:t>(</a:t>
            </a:r>
            <a:r>
              <a:rPr lang="en-IN" dirty="0" err="1"/>
              <a:t>mappedBy</a:t>
            </a:r>
            <a:r>
              <a:rPr lang="en-IN" dirty="0"/>
              <a:t>="students")</a:t>
            </a:r>
          </a:p>
          <a:p>
            <a:r>
              <a:rPr lang="en-IN" b="1" dirty="0"/>
              <a:t>private List&lt;Batch&gt; batches;</a:t>
            </a:r>
          </a:p>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Enough to remove 4</a:t>
            </a:r>
            <a:r>
              <a:rPr lang="en-IN" b="1" baseline="30000" dirty="0">
                <a:latin typeface="Calibri" panose="020F0502020204030204" pitchFamily="34" charset="0"/>
                <a:cs typeface="Calibri" panose="020F0502020204030204" pitchFamily="34" charset="0"/>
              </a:rPr>
              <a:t>th</a:t>
            </a:r>
            <a:r>
              <a:rPr lang="en-IN" b="1" dirty="0">
                <a:latin typeface="Calibri" panose="020F0502020204030204" pitchFamily="34" charset="0"/>
                <a:cs typeface="Calibri" panose="020F0502020204030204" pitchFamily="34" charset="0"/>
              </a:rPr>
              <a:t> table which is not necessary Now 3</a:t>
            </a:r>
            <a:r>
              <a:rPr lang="en-IN" b="1" baseline="30000" dirty="0">
                <a:latin typeface="Calibri" panose="020F0502020204030204" pitchFamily="34" charset="0"/>
                <a:cs typeface="Calibri" panose="020F0502020204030204" pitchFamily="34" charset="0"/>
              </a:rPr>
              <a:t>rd</a:t>
            </a:r>
            <a:r>
              <a:rPr lang="en-IN" b="1" dirty="0">
                <a:latin typeface="Calibri" panose="020F0502020204030204" pitchFamily="34" charset="0"/>
                <a:cs typeface="Calibri" panose="020F0502020204030204" pitchFamily="34" charset="0"/>
              </a:rPr>
              <a:t> table will be</a:t>
            </a:r>
          </a:p>
          <a:p>
            <a:r>
              <a:rPr lang="en-IN" b="1" dirty="0">
                <a:latin typeface="Calibri" panose="020F0502020204030204" pitchFamily="34" charset="0"/>
                <a:cs typeface="Calibri" panose="020F0502020204030204" pitchFamily="34" charset="0"/>
              </a:rPr>
              <a:t>                           </a:t>
            </a:r>
            <a:r>
              <a:rPr lang="en-IN" sz="2400" b="1" dirty="0" err="1">
                <a:solidFill>
                  <a:srgbClr val="3333FF"/>
                </a:solidFill>
                <a:latin typeface="Calibri" panose="020F0502020204030204" pitchFamily="34" charset="0"/>
                <a:cs typeface="Calibri" panose="020F0502020204030204" pitchFamily="34" charset="0"/>
              </a:rPr>
              <a:t>batch_student</a:t>
            </a:r>
            <a:endParaRPr lang="en-IN" sz="2400" b="1" dirty="0">
              <a:solidFill>
                <a:srgbClr val="3333FF"/>
              </a:solidFill>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Bataches_id|students_id</a:t>
            </a:r>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Note:--Only to provide the info of 3</a:t>
            </a:r>
            <a:r>
              <a:rPr lang="en-IN" b="1" baseline="30000" dirty="0">
                <a:latin typeface="Calibri" panose="020F0502020204030204" pitchFamily="34" charset="0"/>
                <a:cs typeface="Calibri" panose="020F0502020204030204" pitchFamily="34" charset="0"/>
              </a:rPr>
              <a:t>rd</a:t>
            </a:r>
            <a:r>
              <a:rPr lang="en-IN" b="1" dirty="0">
                <a:latin typeface="Calibri" panose="020F0502020204030204" pitchFamily="34" charset="0"/>
                <a:cs typeface="Calibri" panose="020F0502020204030204" pitchFamily="34" charset="0"/>
              </a:rPr>
              <a:t> table which we are going to retain we are using </a:t>
            </a:r>
            <a:r>
              <a:rPr lang="en-IN" b="1" dirty="0" err="1">
                <a:latin typeface="Calibri" panose="020F0502020204030204" pitchFamily="34" charset="0"/>
                <a:cs typeface="Calibri" panose="020F0502020204030204" pitchFamily="34" charset="0"/>
              </a:rPr>
              <a:t>joinColumns</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inverseJinColmns</a:t>
            </a:r>
            <a:r>
              <a:rPr lang="en-IN" b="1" dirty="0">
                <a:latin typeface="Calibri" panose="020F0502020204030204" pitchFamily="34" charset="0"/>
                <a:cs typeface="Calibri" panose="020F0502020204030204" pitchFamily="34" charset="0"/>
              </a:rPr>
              <a:t>  attributes that’s it where I can remove like above only using @JoinTable</a:t>
            </a:r>
          </a:p>
          <a:p>
            <a:r>
              <a:rPr lang="en-IN" b="1" dirty="0">
                <a:latin typeface="Calibri" panose="020F0502020204030204" pitchFamily="34" charset="0"/>
                <a:cs typeface="Calibri" panose="020F0502020204030204" pitchFamily="34" charset="0"/>
              </a:rPr>
              <a:t>-Both </a:t>
            </a:r>
            <a:r>
              <a:rPr lang="en-IN" b="1" dirty="0" err="1">
                <a:latin typeface="Calibri" panose="020F0502020204030204" pitchFamily="34" charset="0"/>
                <a:cs typeface="Calibri" panose="020F0502020204030204" pitchFamily="34" charset="0"/>
              </a:rPr>
              <a:t>joinColumns</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inverseJoinColumns</a:t>
            </a:r>
            <a:r>
              <a:rPr lang="en-IN" b="1" dirty="0">
                <a:latin typeface="Calibri" panose="020F0502020204030204" pitchFamily="34" charset="0"/>
                <a:cs typeface="Calibri" panose="020F0502020204030204" pitchFamily="34" charset="0"/>
              </a:rPr>
              <a:t> are used to represent the FK’s in third table.</a:t>
            </a:r>
          </a:p>
          <a:p>
            <a:r>
              <a:rPr lang="en-IN" b="1" dirty="0">
                <a:latin typeface="Calibri" panose="020F0502020204030204" pitchFamily="34" charset="0"/>
                <a:cs typeface="Calibri" panose="020F0502020204030204" pitchFamily="34" charset="0"/>
              </a:rPr>
              <a:t>One is used to represent the FK of owning side.</a:t>
            </a:r>
          </a:p>
          <a:p>
            <a:r>
              <a:rPr lang="en-IN" b="1" dirty="0">
                <a:latin typeface="Calibri" panose="020F0502020204030204" pitchFamily="34" charset="0"/>
                <a:cs typeface="Calibri" panose="020F0502020204030204" pitchFamily="34" charset="0"/>
              </a:rPr>
              <a:t>One more is used to represent the FK column of non-owning side.</a:t>
            </a:r>
            <a:br>
              <a:rPr lang="en-IN" b="1" dirty="0">
                <a:latin typeface="Calibri" panose="020F0502020204030204" pitchFamily="34" charset="0"/>
                <a:cs typeface="Calibri" panose="020F0502020204030204" pitchFamily="34" charset="0"/>
              </a:rPr>
            </a:br>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753028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723900"/>
            <a:ext cx="10604500" cy="7448193"/>
          </a:xfrm>
          <a:prstGeom prst="rect">
            <a:avLst/>
          </a:prstGeom>
        </p:spPr>
        <p:txBody>
          <a:bodyPr wrap="square">
            <a:spAutoFit/>
          </a:bodyPr>
          <a:lstStyle/>
          <a:p>
            <a:r>
              <a:rPr lang="en-IN" sz="2400" dirty="0"/>
              <a:t>*Select 5.6.15 final version and open it.</a:t>
            </a:r>
          </a:p>
          <a:p>
            <a:r>
              <a:rPr lang="en-IN" sz="2400" dirty="0"/>
              <a:t>*Copy the dependency and paste it in pom.xml inside</a:t>
            </a:r>
          </a:p>
          <a:p>
            <a:r>
              <a:rPr lang="en-IN" sz="2400" dirty="0"/>
              <a:t>&lt;dependencies&gt;    &lt;/dependencies&gt;</a:t>
            </a:r>
          </a:p>
          <a:p>
            <a:r>
              <a:rPr lang="en-IN" sz="2400" dirty="0"/>
              <a:t>*Follow the Steps from 1 to 5 to add </a:t>
            </a:r>
            <a:r>
              <a:rPr lang="en-IN" sz="2400" dirty="0" err="1"/>
              <a:t>mysql</a:t>
            </a:r>
            <a:r>
              <a:rPr lang="en-IN" sz="2400" dirty="0"/>
              <a:t> connector java dependency</a:t>
            </a:r>
            <a:r>
              <a:rPr lang="en-IN" dirty="0"/>
              <a:t>.</a:t>
            </a:r>
          </a:p>
          <a:p>
            <a:endParaRPr lang="en-US" dirty="0"/>
          </a:p>
          <a:p>
            <a:r>
              <a:rPr lang="en-IN" sz="2800" b="1" dirty="0">
                <a:solidFill>
                  <a:srgbClr val="7030A0"/>
                </a:solidFill>
              </a:rPr>
              <a:t>Note:-</a:t>
            </a:r>
          </a:p>
          <a:p>
            <a:r>
              <a:rPr lang="en-IN" sz="2400" dirty="0"/>
              <a:t>We need to give info to the hibernate regarding database with the help of configuration file. </a:t>
            </a:r>
          </a:p>
          <a:p>
            <a:pPr algn="ctr"/>
            <a:endParaRPr lang="en-US" sz="2800" b="1" dirty="0"/>
          </a:p>
          <a:p>
            <a:pPr algn="ctr"/>
            <a:r>
              <a:rPr lang="en-IN" sz="2800" b="1" dirty="0">
                <a:solidFill>
                  <a:srgbClr val="7030A0"/>
                </a:solidFill>
              </a:rPr>
              <a:t>Hibernate Configuration File</a:t>
            </a:r>
          </a:p>
          <a:p>
            <a:r>
              <a:rPr lang="en-IN" sz="2400" dirty="0"/>
              <a:t>*It is a file which is used to specify the resources required for the hibernate to connect with the database server.</a:t>
            </a:r>
          </a:p>
          <a:p>
            <a:r>
              <a:rPr lang="en-IN" sz="2400" dirty="0"/>
              <a:t>*This file must be created in </a:t>
            </a:r>
            <a:r>
              <a:rPr lang="en-IN" sz="2400" dirty="0" err="1"/>
              <a:t>src</a:t>
            </a:r>
            <a:r>
              <a:rPr lang="en-IN" sz="2400" dirty="0"/>
              <a:t>/main/resources and it must be saved with an extension of .cfg.xml</a:t>
            </a:r>
          </a:p>
          <a:p>
            <a:pPr algn="ctr"/>
            <a:endParaRPr lang="en-IN" sz="2800" b="1" dirty="0">
              <a:solidFill>
                <a:srgbClr val="7030A0"/>
              </a:solidFill>
            </a:endParaRPr>
          </a:p>
          <a:p>
            <a:pPr algn="ctr"/>
            <a:endParaRPr lang="en-IN" sz="2800" b="1" dirty="0">
              <a:solidFill>
                <a:srgbClr val="7030A0"/>
              </a:solidFill>
            </a:endParaRPr>
          </a:p>
          <a:p>
            <a:pPr algn="ctr"/>
            <a:endParaRPr lang="en-IN" sz="2800" b="1" dirty="0">
              <a:solidFill>
                <a:srgbClr val="7030A0"/>
              </a:solidFill>
            </a:endParaRPr>
          </a:p>
          <a:p>
            <a:pPr algn="ctr"/>
            <a:endParaRPr lang="en-IN" sz="2800" b="1" dirty="0"/>
          </a:p>
          <a:p>
            <a:endParaRPr lang="en-IN" sz="2400" dirty="0"/>
          </a:p>
        </p:txBody>
      </p:sp>
    </p:spTree>
    <p:extLst>
      <p:ext uri="{BB962C8B-B14F-4D97-AF65-F5344CB8AC3E}">
        <p14:creationId xmlns:p14="http://schemas.microsoft.com/office/powerpoint/2010/main" val="317171402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545E5B-A53D-834E-7606-E50CF49B5B4C}"/>
              </a:ext>
            </a:extLst>
          </p:cNvPr>
          <p:cNvSpPr txBox="1"/>
          <p:nvPr/>
        </p:nvSpPr>
        <p:spPr>
          <a:xfrm>
            <a:off x="637953" y="691116"/>
            <a:ext cx="11302410" cy="5355312"/>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Batch </a:t>
            </a:r>
          </a:p>
          <a:p>
            <a:pPr algn="l"/>
            <a:r>
              <a:rPr lang="en-IN" sz="1800" dirty="0">
                <a:solidFill>
                  <a:srgbClr val="000000"/>
                </a:solidFill>
                <a:latin typeface="Consolas" panose="020B0609020204030204" pitchFamily="49" charset="0"/>
              </a:rPr>
              <a:t>{</a:t>
            </a:r>
          </a:p>
          <a:p>
            <a:pPr algn="l"/>
            <a:r>
              <a:rPr lang="en-IN" sz="1800" dirty="0">
                <a:solidFill>
                  <a:srgbClr val="646464"/>
                </a:solidFill>
                <a:latin typeface="Consolas" panose="020B0609020204030204" pitchFamily="49" charset="0"/>
              </a:rPr>
              <a:t>@Id</a:t>
            </a:r>
          </a:p>
          <a:p>
            <a:pPr algn="l"/>
            <a:r>
              <a:rPr lang="en-IN" sz="1800" dirty="0">
                <a:solidFill>
                  <a:srgbClr val="646464"/>
                </a:solidFill>
                <a:latin typeface="Consolas" panose="020B0609020204030204" pitchFamily="49" charset="0"/>
              </a:rPr>
              <a:t>@GeneratedValue</a:t>
            </a:r>
            <a:r>
              <a:rPr lang="en-IN" sz="1800" dirty="0">
                <a:solidFill>
                  <a:srgbClr val="000000"/>
                </a:solidFill>
                <a:latin typeface="Consolas" panose="020B0609020204030204" pitchFamily="49" charset="0"/>
              </a:rPr>
              <a:t>(strategy = </a:t>
            </a:r>
            <a:r>
              <a:rPr lang="en-IN" sz="1800" dirty="0" err="1">
                <a:solidFill>
                  <a:srgbClr val="000000"/>
                </a:solidFill>
                <a:latin typeface="Consolas" panose="020B0609020204030204" pitchFamily="49" charset="0"/>
              </a:rPr>
              <a:t>GenerationType.</a:t>
            </a:r>
            <a:r>
              <a:rPr lang="en-IN" sz="1800" b="1" i="1" dirty="0" err="1">
                <a:solidFill>
                  <a:srgbClr val="0000C0"/>
                </a:solidFill>
                <a:latin typeface="Consolas" panose="020B0609020204030204" pitchFamily="49" charset="0"/>
              </a:rPr>
              <a:t>IDENTITY</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batch_code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trainer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subject</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@ManyToMany</a:t>
            </a:r>
            <a:r>
              <a:rPr lang="en-IN" sz="1800" dirty="0">
                <a:solidFill>
                  <a:srgbClr val="000000"/>
                </a:solidFill>
                <a:latin typeface="Consolas" panose="020B0609020204030204" pitchFamily="49" charset="0"/>
              </a:rPr>
              <a:t>(cascade = </a:t>
            </a:r>
            <a:r>
              <a:rPr lang="en-IN" sz="1800" dirty="0" err="1">
                <a:solidFill>
                  <a:srgbClr val="000000"/>
                </a:solidFill>
                <a:latin typeface="Consolas" panose="020B0609020204030204" pitchFamily="49" charset="0"/>
              </a:rPr>
              <a:t>CascadeType.</a:t>
            </a:r>
            <a:r>
              <a:rPr lang="en-IN" sz="1800" b="1" i="1" dirty="0" err="1">
                <a:solidFill>
                  <a:srgbClr val="0000C0"/>
                </a:solidFill>
                <a:latin typeface="Consolas" panose="020B0609020204030204" pitchFamily="49" charset="0"/>
              </a:rPr>
              <a:t>ALL</a:t>
            </a:r>
            <a:r>
              <a:rPr lang="en-IN" sz="1800" b="1" i="1" dirty="0">
                <a:solidFill>
                  <a:srgbClr val="000000"/>
                </a:solidFill>
                <a:latin typeface="Consolas" panose="020B0609020204030204" pitchFamily="49" charset="0"/>
              </a:rPr>
              <a:t>)</a:t>
            </a:r>
          </a:p>
          <a:p>
            <a:pPr algn="l"/>
            <a:r>
              <a:rPr lang="en-IN" sz="1800" dirty="0">
                <a:solidFill>
                  <a:srgbClr val="646464"/>
                </a:solidFill>
                <a:latin typeface="Consolas" panose="020B0609020204030204" pitchFamily="49" charset="0"/>
              </a:rPr>
              <a:t>@JoinTable</a:t>
            </a:r>
            <a:r>
              <a:rPr lang="en-IN" sz="1800" dirty="0">
                <a:solidFill>
                  <a:srgbClr val="000000"/>
                </a:solidFill>
                <a:latin typeface="Consolas" panose="020B0609020204030204" pitchFamily="49" charset="0"/>
              </a:rPr>
              <a:t>(name = </a:t>
            </a:r>
            <a:r>
              <a:rPr lang="en-IN" sz="1800" dirty="0">
                <a:solidFill>
                  <a:srgbClr val="2A00FF"/>
                </a:solidFill>
                <a:latin typeface="Consolas" panose="020B0609020204030204" pitchFamily="49" charset="0"/>
              </a:rPr>
              <a:t>"</a:t>
            </a:r>
            <a:r>
              <a:rPr lang="en-IN" sz="1800" dirty="0" err="1">
                <a:solidFill>
                  <a:srgbClr val="2A00FF"/>
                </a:solidFill>
                <a:latin typeface="Consolas" panose="020B0609020204030204" pitchFamily="49" charset="0"/>
              </a:rPr>
              <a:t>Batches_Students</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s-ES" sz="1800" dirty="0" err="1">
                <a:solidFill>
                  <a:srgbClr val="000000"/>
                </a:solidFill>
                <a:latin typeface="Consolas" panose="020B0609020204030204" pitchFamily="49" charset="0"/>
              </a:rPr>
              <a:t>joinColumns</a:t>
            </a:r>
            <a:r>
              <a:rPr lang="es-ES" sz="1800" dirty="0">
                <a:solidFill>
                  <a:srgbClr val="000000"/>
                </a:solidFill>
                <a:latin typeface="Consolas" panose="020B0609020204030204" pitchFamily="49" charset="0"/>
              </a:rPr>
              <a:t> = {</a:t>
            </a:r>
            <a:r>
              <a:rPr lang="es-ES" sz="1800" dirty="0">
                <a:solidFill>
                  <a:srgbClr val="646464"/>
                </a:solidFill>
                <a:latin typeface="Consolas" panose="020B0609020204030204" pitchFamily="49" charset="0"/>
              </a:rPr>
              <a:t>@JoinColumn</a:t>
            </a:r>
            <a:r>
              <a:rPr lang="es-ES" sz="1800" dirty="0">
                <a:solidFill>
                  <a:srgbClr val="000000"/>
                </a:solidFill>
                <a:latin typeface="Consolas" panose="020B0609020204030204" pitchFamily="49" charset="0"/>
              </a:rPr>
              <a:t>(name=</a:t>
            </a:r>
            <a:r>
              <a:rPr lang="es-ES" sz="1800" dirty="0">
                <a:solidFill>
                  <a:srgbClr val="2A00FF"/>
                </a:solidFill>
                <a:latin typeface="Consolas" panose="020B0609020204030204" pitchFamily="49" charset="0"/>
              </a:rPr>
              <a:t>"Batches_id"</a:t>
            </a:r>
            <a:r>
              <a:rPr lang="es-ES" sz="1800" dirty="0">
                <a:solidFill>
                  <a:srgbClr val="000000"/>
                </a:solidFill>
                <a:latin typeface="Consolas" panose="020B0609020204030204" pitchFamily="49" charset="0"/>
              </a:rPr>
              <a:t>)},</a:t>
            </a:r>
          </a:p>
          <a:p>
            <a:pPr algn="l"/>
            <a:r>
              <a:rPr lang="es-ES" sz="1800" dirty="0" err="1">
                <a:solidFill>
                  <a:srgbClr val="000000"/>
                </a:solidFill>
                <a:latin typeface="Consolas" panose="020B0609020204030204" pitchFamily="49" charset="0"/>
              </a:rPr>
              <a:t>inverseJoinColumns</a:t>
            </a:r>
            <a:r>
              <a:rPr lang="es-ES" sz="1800" dirty="0">
                <a:solidFill>
                  <a:srgbClr val="000000"/>
                </a:solidFill>
                <a:latin typeface="Consolas" panose="020B0609020204030204" pitchFamily="49" charset="0"/>
              </a:rPr>
              <a:t>  = {</a:t>
            </a:r>
            <a:r>
              <a:rPr lang="es-ES" sz="1800" dirty="0">
                <a:solidFill>
                  <a:srgbClr val="646464"/>
                </a:solidFill>
                <a:latin typeface="Consolas" panose="020B0609020204030204" pitchFamily="49" charset="0"/>
              </a:rPr>
              <a:t>@JoinColumn</a:t>
            </a:r>
            <a:r>
              <a:rPr lang="es-ES" sz="1800" dirty="0">
                <a:solidFill>
                  <a:srgbClr val="000000"/>
                </a:solidFill>
                <a:latin typeface="Consolas" panose="020B0609020204030204" pitchFamily="49" charset="0"/>
              </a:rPr>
              <a:t>(name=</a:t>
            </a:r>
            <a:r>
              <a:rPr lang="es-ES" sz="1800" dirty="0">
                <a:solidFill>
                  <a:srgbClr val="2A00FF"/>
                </a:solidFill>
                <a:latin typeface="Consolas" panose="020B0609020204030204" pitchFamily="49" charset="0"/>
              </a:rPr>
              <a:t>"Students_id"</a:t>
            </a:r>
            <a:r>
              <a:rPr lang="es-ES"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List&lt;Student&gt;</a:t>
            </a:r>
            <a:r>
              <a:rPr lang="en-IN" sz="1800" b="1" dirty="0">
                <a:solidFill>
                  <a:srgbClr val="0000C0"/>
                </a:solidFill>
                <a:latin typeface="Consolas" panose="020B0609020204030204" pitchFamily="49" charset="0"/>
              </a:rPr>
              <a:t>students</a:t>
            </a:r>
            <a:r>
              <a:rPr lang="en-IN" sz="1800" b="1" dirty="0">
                <a:solidFill>
                  <a:srgbClr val="000000"/>
                </a:solidFill>
                <a:latin typeface="Consolas" panose="020B0609020204030204" pitchFamily="49" charset="0"/>
              </a:rPr>
              <a:t>;</a:t>
            </a:r>
          </a:p>
          <a:p>
            <a:pPr algn="l"/>
            <a:r>
              <a:rPr lang="en-IN" b="1" dirty="0">
                <a:solidFill>
                  <a:srgbClr val="000000"/>
                </a:solidFill>
                <a:latin typeface="Consolas" panose="020B0609020204030204" pitchFamily="49" charset="0"/>
              </a:rPr>
              <a:t>//Getters and Setters</a:t>
            </a:r>
          </a:p>
          <a:p>
            <a:pPr algn="l"/>
            <a:r>
              <a:rPr lang="en-IN" b="1" dirty="0">
                <a:solidFill>
                  <a:srgbClr val="000000"/>
                </a:solidFill>
                <a:latin typeface="Consolas" panose="020B0609020204030204" pitchFamily="49" charset="0"/>
              </a:rPr>
              <a:t>//</a:t>
            </a:r>
            <a:r>
              <a:rPr lang="en-IN" b="1" dirty="0" err="1">
                <a:solidFill>
                  <a:srgbClr val="000000"/>
                </a:solidFill>
                <a:latin typeface="Consolas" panose="020B0609020204030204" pitchFamily="49" charset="0"/>
              </a:rPr>
              <a:t>toString</a:t>
            </a:r>
            <a:r>
              <a:rPr lang="en-IN" b="1" dirty="0">
                <a:solidFill>
                  <a:srgbClr val="000000"/>
                </a:solidFill>
                <a:latin typeface="Consolas" panose="020B0609020204030204" pitchFamily="49" charset="0"/>
              </a:rPr>
              <a:t>()</a:t>
            </a:r>
          </a:p>
          <a:p>
            <a:pPr algn="l"/>
            <a:endParaRPr lang="en-IN"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4149407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15044-F1B8-B527-7CA4-DDBD1D3BDE6B}"/>
              </a:ext>
            </a:extLst>
          </p:cNvPr>
          <p:cNvSpPr txBox="1"/>
          <p:nvPr/>
        </p:nvSpPr>
        <p:spPr>
          <a:xfrm>
            <a:off x="648586" y="595423"/>
            <a:ext cx="11961628" cy="4524315"/>
          </a:xfrm>
          <a:prstGeom prst="rect">
            <a:avLst/>
          </a:prstGeom>
          <a:noFill/>
        </p:spPr>
        <p:txBody>
          <a:bodyPr wrap="square">
            <a:spAutoFit/>
          </a:bodyPr>
          <a:lstStyle/>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Student </a:t>
            </a:r>
          </a:p>
          <a:p>
            <a:pPr algn="l"/>
            <a:r>
              <a:rPr lang="en-IN" sz="1800" dirty="0">
                <a:solidFill>
                  <a:srgbClr val="000000"/>
                </a:solidFill>
                <a:latin typeface="Consolas" panose="020B0609020204030204" pitchFamily="49" charset="0"/>
              </a:rPr>
              <a:t>{</a:t>
            </a:r>
          </a:p>
          <a:p>
            <a:pPr algn="l"/>
            <a:r>
              <a:rPr lang="en-IN" sz="1800" dirty="0">
                <a:solidFill>
                  <a:srgbClr val="646464"/>
                </a:solidFill>
                <a:latin typeface="Consolas" panose="020B0609020204030204" pitchFamily="49" charset="0"/>
              </a:rPr>
              <a:t>@Id</a:t>
            </a:r>
          </a:p>
          <a:p>
            <a:pPr algn="l"/>
            <a:r>
              <a:rPr lang="en-IN" sz="1800" dirty="0">
                <a:solidFill>
                  <a:srgbClr val="646464"/>
                </a:solidFill>
                <a:latin typeface="Consolas" panose="020B0609020204030204" pitchFamily="49" charset="0"/>
              </a:rPr>
              <a:t>@GeneratedValue</a:t>
            </a:r>
            <a:r>
              <a:rPr lang="en-IN" sz="1800" dirty="0">
                <a:solidFill>
                  <a:srgbClr val="000000"/>
                </a:solidFill>
                <a:latin typeface="Consolas" panose="020B0609020204030204" pitchFamily="49" charset="0"/>
              </a:rPr>
              <a:t>(strategy =</a:t>
            </a:r>
            <a:r>
              <a:rPr lang="en-IN" sz="1800" dirty="0" err="1">
                <a:solidFill>
                  <a:srgbClr val="000000"/>
                </a:solidFill>
                <a:latin typeface="Consolas" panose="020B0609020204030204" pitchFamily="49" charset="0"/>
              </a:rPr>
              <a:t>GenerationType.</a:t>
            </a:r>
            <a:r>
              <a:rPr lang="en-IN" sz="1800" b="1" i="1" dirty="0" err="1">
                <a:solidFill>
                  <a:srgbClr val="0000C0"/>
                </a:solidFill>
                <a:latin typeface="Consolas" panose="020B0609020204030204" pitchFamily="49" charset="0"/>
              </a:rPr>
              <a:t>IDENTITY</a:t>
            </a:r>
            <a:r>
              <a:rPr lang="en-IN"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long</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phone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double</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perc</a:t>
            </a:r>
            <a:r>
              <a:rPr lang="en-IN" sz="1800" b="1" dirty="0">
                <a:solidFill>
                  <a:srgbClr val="000000"/>
                </a:solidFill>
                <a:latin typeface="Consolas" panose="020B0609020204030204" pitchFamily="49" charset="0"/>
              </a:rPr>
              <a:t>;</a:t>
            </a:r>
          </a:p>
          <a:p>
            <a:pPr algn="l"/>
            <a:r>
              <a:rPr lang="en-IN" sz="1800" dirty="0">
                <a:solidFill>
                  <a:srgbClr val="646464"/>
                </a:solidFill>
                <a:latin typeface="Consolas" panose="020B0609020204030204" pitchFamily="49" charset="0"/>
              </a:rPr>
              <a:t>@ManyToMany</a:t>
            </a:r>
            <a:r>
              <a:rPr lang="en-IN" sz="1800" dirty="0">
                <a:solidFill>
                  <a:srgbClr val="000000"/>
                </a:solidFill>
                <a:latin typeface="Consolas" panose="020B0609020204030204" pitchFamily="49" charset="0"/>
              </a:rPr>
              <a:t>(mappedBy = </a:t>
            </a:r>
            <a:r>
              <a:rPr lang="en-IN" sz="1800" dirty="0">
                <a:solidFill>
                  <a:srgbClr val="2A00FF"/>
                </a:solidFill>
                <a:latin typeface="Consolas" panose="020B0609020204030204" pitchFamily="49" charset="0"/>
              </a:rPr>
              <a:t>"students"</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List&lt;Batch&gt;</a:t>
            </a:r>
            <a:r>
              <a:rPr lang="en-IN" sz="1800" b="1" dirty="0">
                <a:solidFill>
                  <a:srgbClr val="0000C0"/>
                </a:solidFill>
                <a:latin typeface="Consolas" panose="020B0609020204030204" pitchFamily="49" charset="0"/>
              </a:rPr>
              <a:t>batches</a:t>
            </a:r>
            <a:r>
              <a:rPr lang="en-IN" sz="1800" b="1" dirty="0">
                <a:solidFill>
                  <a:srgbClr val="000000"/>
                </a:solidFill>
                <a:latin typeface="Consolas" panose="020B0609020204030204" pitchFamily="49" charset="0"/>
              </a:rPr>
              <a:t>;</a:t>
            </a:r>
          </a:p>
          <a:p>
            <a:pPr algn="l"/>
            <a:endParaRPr lang="en-IN" b="1" dirty="0">
              <a:solidFill>
                <a:srgbClr val="000000"/>
              </a:solidFill>
              <a:latin typeface="Consolas" panose="020B0609020204030204" pitchFamily="49" charset="0"/>
            </a:endParaRPr>
          </a:p>
          <a:p>
            <a:pPr algn="l"/>
            <a:r>
              <a:rPr lang="en-IN" sz="1800" b="1" dirty="0">
                <a:solidFill>
                  <a:srgbClr val="000000"/>
                </a:solidFill>
                <a:latin typeface="Consolas" panose="020B0609020204030204" pitchFamily="49" charset="0"/>
              </a:rPr>
              <a:t>//Getters and Setters</a:t>
            </a:r>
          </a:p>
          <a:p>
            <a:pPr algn="l"/>
            <a:r>
              <a:rPr lang="en-IN" b="1" dirty="0">
                <a:solidFill>
                  <a:srgbClr val="000000"/>
                </a:solidFill>
                <a:latin typeface="Consolas" panose="020B0609020204030204" pitchFamily="49" charset="0"/>
              </a:rPr>
              <a:t>//override </a:t>
            </a:r>
            <a:r>
              <a:rPr lang="en-IN" b="1" dirty="0" err="1">
                <a:solidFill>
                  <a:srgbClr val="000000"/>
                </a:solidFill>
                <a:latin typeface="Consolas" panose="020B0609020204030204" pitchFamily="49" charset="0"/>
              </a:rPr>
              <a:t>toString</a:t>
            </a:r>
            <a:r>
              <a:rPr lang="en-IN" b="1" dirty="0">
                <a:solidFill>
                  <a:srgbClr val="000000"/>
                </a:solidFill>
                <a:latin typeface="Consolas" panose="020B0609020204030204" pitchFamily="49" charset="0"/>
              </a:rPr>
              <a:t>()</a:t>
            </a:r>
            <a:endParaRPr lang="en-IN" sz="1800" b="1" dirty="0">
              <a:solidFill>
                <a:srgbClr val="000000"/>
              </a:solidFill>
              <a:latin typeface="Consolas" panose="020B0609020204030204" pitchFamily="49" charset="0"/>
            </a:endParaRPr>
          </a:p>
          <a:p>
            <a:pPr algn="l"/>
            <a:endParaRPr lang="en-IN" sz="1800"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253199788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8A3AF-D3E7-D158-BEDB-5820835988AD}"/>
              </a:ext>
            </a:extLst>
          </p:cNvPr>
          <p:cNvSpPr txBox="1"/>
          <p:nvPr/>
        </p:nvSpPr>
        <p:spPr>
          <a:xfrm>
            <a:off x="637953" y="595423"/>
            <a:ext cx="10855842" cy="4801314"/>
          </a:xfrm>
          <a:prstGeom prst="rect">
            <a:avLst/>
          </a:prstGeom>
          <a:noFill/>
        </p:spPr>
        <p:txBody>
          <a:bodyPr wrap="square">
            <a:spAutoFit/>
          </a:bodyPr>
          <a:lstStyle/>
          <a:p>
            <a:r>
              <a:rPr lang="en-IN" dirty="0"/>
              <a:t>import </a:t>
            </a:r>
            <a:r>
              <a:rPr lang="en-IN" dirty="0" err="1"/>
              <a:t>java.util.Arrays</a:t>
            </a:r>
            <a:r>
              <a:rPr lang="en-IN" dirty="0"/>
              <a:t>;</a:t>
            </a:r>
          </a:p>
          <a:p>
            <a:r>
              <a:rPr lang="en-IN" dirty="0"/>
              <a:t>import </a:t>
            </a:r>
            <a:r>
              <a:rPr lang="en-IN" dirty="0" err="1"/>
              <a:t>javax.persistence</a:t>
            </a:r>
            <a:r>
              <a:rPr lang="en-IN" dirty="0"/>
              <a:t>.*;</a:t>
            </a:r>
          </a:p>
          <a:p>
            <a:r>
              <a:rPr lang="en-IN" dirty="0"/>
              <a:t>public class </a:t>
            </a:r>
            <a:r>
              <a:rPr lang="en-IN" dirty="0" err="1">
                <a:highlight>
                  <a:srgbClr val="FFFF00"/>
                </a:highlight>
              </a:rPr>
              <a:t>SaveBatchesAndStudents</a:t>
            </a:r>
            <a:r>
              <a:rPr lang="en-IN" dirty="0">
                <a:highlight>
                  <a:srgbClr val="FFFF00"/>
                </a:highlight>
              </a:rPr>
              <a:t> </a:t>
            </a:r>
          </a:p>
          <a:p>
            <a:r>
              <a:rPr lang="en-IN" dirty="0"/>
              <a:t>{</a:t>
            </a:r>
          </a:p>
          <a:p>
            <a:r>
              <a:rPr lang="en-IN" dirty="0"/>
              <a:t>	public static void main(String[] </a:t>
            </a:r>
            <a:r>
              <a:rPr lang="en-IN" dirty="0" err="1"/>
              <a:t>args</a:t>
            </a:r>
            <a:r>
              <a:rPr lang="en-IN" dirty="0"/>
              <a:t>)</a:t>
            </a:r>
          </a:p>
          <a:p>
            <a:r>
              <a:rPr lang="en-IN" dirty="0"/>
              <a:t>	{</a:t>
            </a:r>
          </a:p>
          <a:p>
            <a:r>
              <a:rPr lang="en-IN" dirty="0"/>
              <a:t>		</a:t>
            </a:r>
            <a:r>
              <a:rPr lang="en-IN" dirty="0" err="1"/>
              <a:t>EntityManagerFactory</a:t>
            </a:r>
            <a:r>
              <a:rPr lang="en-IN" dirty="0"/>
              <a:t> </a:t>
            </a:r>
            <a:r>
              <a:rPr lang="en-IN" dirty="0" err="1"/>
              <a:t>fac</a:t>
            </a:r>
            <a:r>
              <a:rPr lang="en-IN" dirty="0"/>
              <a:t>=</a:t>
            </a:r>
            <a:r>
              <a:rPr lang="en-IN" dirty="0" err="1"/>
              <a:t>Persistence.createEntityManagerFactory</a:t>
            </a:r>
            <a:r>
              <a:rPr lang="en-IN" dirty="0"/>
              <a:t>("dev");</a:t>
            </a:r>
          </a:p>
          <a:p>
            <a:r>
              <a:rPr lang="en-IN" dirty="0"/>
              <a:t>		</a:t>
            </a:r>
            <a:r>
              <a:rPr lang="en-IN" dirty="0" err="1"/>
              <a:t>EntityManager</a:t>
            </a:r>
            <a:r>
              <a:rPr lang="en-IN" dirty="0"/>
              <a:t> man=</a:t>
            </a:r>
            <a:r>
              <a:rPr lang="en-IN" dirty="0" err="1"/>
              <a:t>fac.createEntityManager</a:t>
            </a:r>
            <a:r>
              <a:rPr lang="en-IN" dirty="0"/>
              <a:t>();</a:t>
            </a:r>
          </a:p>
          <a:p>
            <a:r>
              <a:rPr lang="en-IN" dirty="0"/>
              <a:t>		</a:t>
            </a:r>
            <a:r>
              <a:rPr lang="en-IN" dirty="0" err="1"/>
              <a:t>EntityTransaction</a:t>
            </a:r>
            <a:r>
              <a:rPr lang="en-IN" dirty="0"/>
              <a:t> </a:t>
            </a:r>
            <a:r>
              <a:rPr lang="en-IN" dirty="0" err="1"/>
              <a:t>tran</a:t>
            </a:r>
            <a:r>
              <a:rPr lang="en-IN" dirty="0"/>
              <a:t>=</a:t>
            </a:r>
            <a:r>
              <a:rPr lang="en-IN" dirty="0" err="1"/>
              <a:t>man.getTransaction</a:t>
            </a:r>
            <a:r>
              <a:rPr lang="en-IN" dirty="0"/>
              <a:t>();</a:t>
            </a:r>
          </a:p>
          <a:p>
            <a:r>
              <a:rPr lang="en-IN" dirty="0"/>
              <a:t>		</a:t>
            </a:r>
            <a:r>
              <a:rPr lang="en-IN" dirty="0" err="1"/>
              <a:t>tran.begin</a:t>
            </a:r>
            <a:r>
              <a:rPr lang="en-IN" dirty="0"/>
              <a:t>();</a:t>
            </a:r>
          </a:p>
          <a:p>
            <a:r>
              <a:rPr lang="en-IN" dirty="0"/>
              <a:t>		</a:t>
            </a:r>
          </a:p>
          <a:p>
            <a:r>
              <a:rPr lang="en-IN" dirty="0"/>
              <a:t>		Batch b1=new Batch();</a:t>
            </a:r>
          </a:p>
          <a:p>
            <a:r>
              <a:rPr lang="en-IN" dirty="0"/>
              <a:t>		b1.setSubject("Java");</a:t>
            </a:r>
          </a:p>
          <a:p>
            <a:r>
              <a:rPr lang="en-IN" dirty="0"/>
              <a:t>		b1.setTrainer("Abhishek");</a:t>
            </a:r>
          </a:p>
          <a:p>
            <a:r>
              <a:rPr lang="en-IN" dirty="0"/>
              <a:t>		b1.setBatch_code("JavaB1");</a:t>
            </a:r>
          </a:p>
          <a:p>
            <a:r>
              <a:rPr lang="en-IN" dirty="0"/>
              <a:t>		</a:t>
            </a:r>
          </a:p>
          <a:p>
            <a:r>
              <a:rPr lang="en-IN" dirty="0"/>
              <a:t>		</a:t>
            </a:r>
          </a:p>
        </p:txBody>
      </p:sp>
    </p:spTree>
    <p:extLst>
      <p:ext uri="{BB962C8B-B14F-4D97-AF65-F5344CB8AC3E}">
        <p14:creationId xmlns:p14="http://schemas.microsoft.com/office/powerpoint/2010/main" val="151471776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778A2-F182-AA71-1B62-766B17DE886F}"/>
              </a:ext>
            </a:extLst>
          </p:cNvPr>
          <p:cNvSpPr txBox="1"/>
          <p:nvPr/>
        </p:nvSpPr>
        <p:spPr>
          <a:xfrm>
            <a:off x="733647" y="627321"/>
            <a:ext cx="11458353" cy="6463308"/>
          </a:xfrm>
          <a:prstGeom prst="rect">
            <a:avLst/>
          </a:prstGeom>
          <a:noFill/>
        </p:spPr>
        <p:txBody>
          <a:bodyPr wrap="square">
            <a:spAutoFit/>
          </a:bodyPr>
          <a:lstStyle/>
          <a:p>
            <a:r>
              <a:rPr lang="en-IN" dirty="0"/>
              <a:t>                                </a:t>
            </a:r>
            <a:r>
              <a:rPr lang="en-IN" dirty="0">
                <a:highlight>
                  <a:srgbClr val="FFFF00"/>
                </a:highlight>
              </a:rPr>
              <a:t>Batch b2=new Batch();</a:t>
            </a:r>
          </a:p>
          <a:p>
            <a:r>
              <a:rPr lang="en-IN" dirty="0"/>
              <a:t>		b2.setSubject("J2ee");</a:t>
            </a:r>
          </a:p>
          <a:p>
            <a:r>
              <a:rPr lang="en-IN" dirty="0"/>
              <a:t>		b2.setTrainer("Guru");</a:t>
            </a:r>
          </a:p>
          <a:p>
            <a:r>
              <a:rPr lang="en-IN" dirty="0"/>
              <a:t>		b2.setBatch_code("J2eeB2");</a:t>
            </a:r>
          </a:p>
          <a:p>
            <a:r>
              <a:rPr lang="en-IN" dirty="0"/>
              <a:t>		</a:t>
            </a:r>
          </a:p>
          <a:p>
            <a:r>
              <a:rPr lang="en-IN" dirty="0"/>
              <a:t>		</a:t>
            </a:r>
            <a:r>
              <a:rPr lang="en-IN" dirty="0">
                <a:highlight>
                  <a:srgbClr val="FFFF00"/>
                </a:highlight>
              </a:rPr>
              <a:t>Student s1=new Student();</a:t>
            </a:r>
          </a:p>
          <a:p>
            <a:r>
              <a:rPr lang="en-IN" dirty="0"/>
              <a:t>		s1.setName("Guru");</a:t>
            </a:r>
          </a:p>
          <a:p>
            <a:r>
              <a:rPr lang="en-IN" dirty="0"/>
              <a:t>		s1.setPhone(9483663883l);</a:t>
            </a:r>
          </a:p>
          <a:p>
            <a:r>
              <a:rPr lang="en-IN" dirty="0"/>
              <a:t>		s1.setPerc(63.45);</a:t>
            </a:r>
          </a:p>
          <a:p>
            <a:r>
              <a:rPr lang="en-IN" dirty="0"/>
              <a:t>		</a:t>
            </a:r>
          </a:p>
          <a:p>
            <a:r>
              <a:rPr lang="en-IN" dirty="0"/>
              <a:t>                                </a:t>
            </a:r>
            <a:r>
              <a:rPr lang="en-IN" dirty="0">
                <a:highlight>
                  <a:srgbClr val="FFFF00"/>
                </a:highlight>
              </a:rPr>
              <a:t>Student s2=new Student();</a:t>
            </a:r>
          </a:p>
          <a:p>
            <a:r>
              <a:rPr lang="en-IN" dirty="0"/>
              <a:t>		s2.setName("Ram");</a:t>
            </a:r>
          </a:p>
          <a:p>
            <a:r>
              <a:rPr lang="en-IN" dirty="0"/>
              <a:t>		s2.setPhone(9483663882l);</a:t>
            </a:r>
          </a:p>
          <a:p>
            <a:r>
              <a:rPr lang="en-IN" dirty="0"/>
              <a:t>		s2.setPerc(45.12);</a:t>
            </a:r>
          </a:p>
          <a:p>
            <a:r>
              <a:rPr lang="en-IN" dirty="0"/>
              <a:t>		</a:t>
            </a:r>
          </a:p>
          <a:p>
            <a:r>
              <a:rPr lang="en-IN" dirty="0"/>
              <a:t>		</a:t>
            </a:r>
            <a:r>
              <a:rPr lang="en-IN" dirty="0">
                <a:highlight>
                  <a:srgbClr val="FFFF00"/>
                </a:highlight>
              </a:rPr>
              <a:t>Student s3=new Student();</a:t>
            </a:r>
          </a:p>
          <a:p>
            <a:r>
              <a:rPr lang="en-IN" dirty="0"/>
              <a:t>		s3.setName("Rahim");</a:t>
            </a:r>
          </a:p>
          <a:p>
            <a:r>
              <a:rPr lang="en-IN" dirty="0"/>
              <a:t>		s3.setPhone(9483663886l);</a:t>
            </a:r>
          </a:p>
          <a:p>
            <a:r>
              <a:rPr lang="en-IN" dirty="0"/>
              <a:t>		s3.setPerc(35.45);</a:t>
            </a:r>
          </a:p>
          <a:p>
            <a:r>
              <a:rPr lang="en-IN" dirty="0"/>
              <a:t>		</a:t>
            </a:r>
          </a:p>
          <a:p>
            <a:r>
              <a:rPr lang="en-IN" dirty="0"/>
              <a:t>		</a:t>
            </a:r>
          </a:p>
          <a:p>
            <a:r>
              <a:rPr lang="en-IN" dirty="0"/>
              <a:t>		</a:t>
            </a:r>
          </a:p>
          <a:p>
            <a:r>
              <a:rPr lang="en-IN" dirty="0"/>
              <a:t>		</a:t>
            </a:r>
          </a:p>
        </p:txBody>
      </p:sp>
    </p:spTree>
    <p:extLst>
      <p:ext uri="{BB962C8B-B14F-4D97-AF65-F5344CB8AC3E}">
        <p14:creationId xmlns:p14="http://schemas.microsoft.com/office/powerpoint/2010/main" val="92637491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80B74-0418-C3DB-F8BE-81A3BB2841E8}"/>
              </a:ext>
            </a:extLst>
          </p:cNvPr>
          <p:cNvSpPr txBox="1"/>
          <p:nvPr/>
        </p:nvSpPr>
        <p:spPr>
          <a:xfrm>
            <a:off x="691116" y="563526"/>
            <a:ext cx="10781414" cy="5543130"/>
          </a:xfrm>
          <a:prstGeom prst="rect">
            <a:avLst/>
          </a:prstGeom>
          <a:noFill/>
        </p:spPr>
        <p:txBody>
          <a:bodyPr wrap="square">
            <a:spAutoFit/>
          </a:bodyPr>
          <a:lstStyle/>
          <a:p>
            <a:r>
              <a:rPr lang="en-IN" dirty="0"/>
              <a:t>                                </a:t>
            </a:r>
            <a:r>
              <a:rPr lang="en-IN" dirty="0">
                <a:highlight>
                  <a:srgbClr val="FFFF00"/>
                </a:highlight>
              </a:rPr>
              <a:t>//Assign Students to the batches</a:t>
            </a:r>
          </a:p>
          <a:p>
            <a:r>
              <a:rPr lang="en-IN" dirty="0"/>
              <a:t>		b1.setStudents(</a:t>
            </a:r>
            <a:r>
              <a:rPr lang="en-IN" dirty="0" err="1"/>
              <a:t>Arrays.asList</a:t>
            </a:r>
            <a:r>
              <a:rPr lang="en-IN" dirty="0"/>
              <a:t>(s1,s2,s3));</a:t>
            </a:r>
          </a:p>
          <a:p>
            <a:r>
              <a:rPr lang="en-IN" dirty="0"/>
              <a:t>		b2.setStudents(</a:t>
            </a:r>
            <a:r>
              <a:rPr lang="en-IN" dirty="0" err="1"/>
              <a:t>Arrays.asList</a:t>
            </a:r>
            <a:r>
              <a:rPr lang="en-IN" dirty="0"/>
              <a:t>(s1,s2));</a:t>
            </a:r>
          </a:p>
          <a:p>
            <a:r>
              <a:rPr lang="en-IN" dirty="0"/>
              <a:t>		</a:t>
            </a:r>
          </a:p>
          <a:p>
            <a:r>
              <a:rPr lang="en-IN" dirty="0"/>
              <a:t>		</a:t>
            </a:r>
            <a:r>
              <a:rPr lang="en-IN" dirty="0">
                <a:highlight>
                  <a:srgbClr val="FFFF00"/>
                </a:highlight>
              </a:rPr>
              <a:t>//Assign batches to the Students </a:t>
            </a:r>
          </a:p>
          <a:p>
            <a:r>
              <a:rPr lang="en-IN" dirty="0"/>
              <a:t>		s1.setBatches(</a:t>
            </a:r>
            <a:r>
              <a:rPr lang="en-IN" dirty="0" err="1"/>
              <a:t>Arrays.asList</a:t>
            </a:r>
            <a:r>
              <a:rPr lang="en-IN" dirty="0"/>
              <a:t>(b1,b2));</a:t>
            </a:r>
          </a:p>
          <a:p>
            <a:r>
              <a:rPr lang="en-IN" dirty="0"/>
              <a:t>		s2.setBatches(</a:t>
            </a:r>
            <a:r>
              <a:rPr lang="en-IN" dirty="0" err="1"/>
              <a:t>Arrays.asList</a:t>
            </a:r>
            <a:r>
              <a:rPr lang="en-IN" dirty="0"/>
              <a:t>(b1,b2));</a:t>
            </a:r>
          </a:p>
          <a:p>
            <a:r>
              <a:rPr lang="en-IN" dirty="0"/>
              <a:t>		s3.setBatches(</a:t>
            </a:r>
            <a:r>
              <a:rPr lang="en-IN" dirty="0" err="1"/>
              <a:t>Arrays.asList</a:t>
            </a:r>
            <a:r>
              <a:rPr lang="en-IN" dirty="0"/>
              <a:t>(b1));</a:t>
            </a:r>
          </a:p>
          <a:p>
            <a:r>
              <a:rPr lang="en-IN" dirty="0"/>
              <a:t>		</a:t>
            </a:r>
          </a:p>
          <a:p>
            <a:r>
              <a:rPr lang="en-IN" dirty="0"/>
              <a:t>		</a:t>
            </a:r>
            <a:r>
              <a:rPr lang="en-IN" dirty="0" err="1"/>
              <a:t>man.persist</a:t>
            </a:r>
            <a:r>
              <a:rPr lang="en-IN" dirty="0"/>
              <a:t>(b1);</a:t>
            </a:r>
          </a:p>
          <a:p>
            <a:r>
              <a:rPr lang="en-IN" dirty="0"/>
              <a:t>		</a:t>
            </a:r>
            <a:r>
              <a:rPr lang="en-IN" dirty="0" err="1"/>
              <a:t>man.persist</a:t>
            </a:r>
            <a:r>
              <a:rPr lang="en-IN" dirty="0"/>
              <a:t>(b2);</a:t>
            </a:r>
          </a:p>
          <a:p>
            <a:r>
              <a:rPr lang="en-IN" dirty="0"/>
              <a:t>		</a:t>
            </a:r>
          </a:p>
          <a:p>
            <a:r>
              <a:rPr lang="en-IN" dirty="0"/>
              <a:t>		</a:t>
            </a:r>
            <a:r>
              <a:rPr lang="en-IN" dirty="0" err="1"/>
              <a:t>tran.commit</a:t>
            </a:r>
            <a:r>
              <a:rPr lang="en-IN" dirty="0"/>
              <a:t>();</a:t>
            </a:r>
          </a:p>
          <a:p>
            <a:r>
              <a:rPr lang="en-IN" dirty="0"/>
              <a:t>		</a:t>
            </a:r>
          </a:p>
          <a:p>
            <a:r>
              <a:rPr lang="en-IN" dirty="0"/>
              <a:t>		</a:t>
            </a:r>
          </a:p>
          <a:p>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15522870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55093"/>
            <a:ext cx="10945505" cy="4294252"/>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Output:-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Total 3 tables will be there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batch_student</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batch_id|student_id</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1                              1</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1                              2</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1                              3</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2                              1</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2                              2</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2                              3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57308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68740"/>
            <a:ext cx="10768083" cy="6484789"/>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Assignment Question on :-</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ManyToManyBi</a:t>
            </a: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-Directional Mapping</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Batch by Batch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find(Batch.class,1)</a:t>
            </a: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Batch by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Batch_Code</a:t>
            </a:r>
            <a:endPar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b from Batch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Batch by Subject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b from Batch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b.subject</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4.Find Batch by trainer name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b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fromBatch</a:t>
            </a:r>
            <a:r>
              <a:rPr lang="en-IN" sz="2000" kern="100" dirty="0">
                <a:latin typeface="Calibri" panose="020F0502020204030204" pitchFamily="34" charset="0"/>
                <a:ea typeface="Calibri" panose="020F0502020204030204" pitchFamily="34" charset="0"/>
                <a:cs typeface="Times New Roman" panose="02020603050405020304" pitchFamily="18" charset="0"/>
              </a:rPr>
              <a:t>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b.trainer</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5&gt;Find Batches by Student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sz="2000" kern="100" dirty="0">
                <a:latin typeface="Calibri" panose="020F0502020204030204" pitchFamily="34" charset="0"/>
                <a:ea typeface="Calibri" panose="020F0502020204030204" pitchFamily="34" charset="0"/>
                <a:cs typeface="Times New Roman" panose="02020603050405020304" pitchFamily="18" charset="0"/>
              </a:rPr>
              <a:t> from Student s where s.id=?1//</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sz="2000" kern="100" dirty="0">
                <a:latin typeface="Calibri" panose="020F0502020204030204" pitchFamily="34" charset="0"/>
                <a:ea typeface="Calibri" panose="020F0502020204030204" pitchFamily="34" charset="0"/>
                <a:cs typeface="Times New Roman" panose="02020603050405020304" pitchFamily="18" charset="0"/>
              </a:rPr>
              <a:t> means list of batches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b from Batch b where b.students.id=?1///</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is wrong </a:t>
            </a:r>
            <a:r>
              <a:rPr lang="en-IN" sz="2000" kern="100" dirty="0">
                <a:latin typeface="Calibri" panose="020F0502020204030204" pitchFamily="34" charset="0"/>
                <a:ea typeface="Calibri" panose="020F0502020204030204" pitchFamily="34" charset="0"/>
                <a:cs typeface="Times New Roman" panose="02020603050405020304" pitchFamily="18" charset="0"/>
              </a:rPr>
              <a:t>//Since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 refers to List of Students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Not one student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303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7A87B-2639-A5E3-626B-ED096636797F}"/>
              </a:ext>
            </a:extLst>
          </p:cNvPr>
          <p:cNvSpPr txBox="1"/>
          <p:nvPr/>
        </p:nvSpPr>
        <p:spPr>
          <a:xfrm>
            <a:off x="642257" y="696686"/>
            <a:ext cx="11190514" cy="5713937"/>
          </a:xfrm>
          <a:prstGeom prst="rect">
            <a:avLst/>
          </a:prstGeom>
          <a:noFill/>
        </p:spPr>
        <p:txBody>
          <a:bodyPr wrap="square">
            <a:spAutoFit/>
          </a:bodyPr>
          <a:lstStyle/>
          <a:p>
            <a:pPr>
              <a:lnSpc>
                <a:spcPct val="107000"/>
              </a:lnSpc>
              <a:spcAft>
                <a:spcPts val="800"/>
              </a:spcAft>
              <a:tabLst>
                <a:tab pos="3954145" algn="l"/>
              </a:tabLst>
            </a:pP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6&gt;Find Batches by Student id and name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from Student s where s.id=?1 and s.name=?2//</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means list of batches</a:t>
            </a:r>
            <a:endPar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b from Batch b where b.students.id=?1 and b.students.name=?2</a:t>
            </a:r>
            <a:r>
              <a:rPr lang="en-IN"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is wrong</a:t>
            </a:r>
          </a:p>
          <a:p>
            <a:pPr>
              <a:lnSpc>
                <a:spcPct val="107000"/>
              </a:lnSpc>
              <a:spcAft>
                <a:spcPts val="800"/>
              </a:spcAft>
              <a:tabLst>
                <a:tab pos="3954145" algn="l"/>
              </a:tabLst>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7&gt;Find Batches </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by</a:t>
            </a: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Student phone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from Student s where </a:t>
            </a:r>
            <a:r>
              <a:rPr lang="en-IN" kern="100" dirty="0" err="1">
                <a:latin typeface="Calibri" panose="020F0502020204030204" pitchFamily="34" charset="0"/>
                <a:ea typeface="Calibri" panose="020F0502020204030204" pitchFamily="34" charset="0"/>
                <a:cs typeface="Times New Roman" panose="02020603050405020304" pitchFamily="18" charset="0"/>
              </a:rPr>
              <a:t>s.phone</a:t>
            </a:r>
            <a:r>
              <a:rPr lang="en-IN" kern="100" dirty="0">
                <a:latin typeface="Calibri" panose="020F0502020204030204" pitchFamily="34" charset="0"/>
                <a:ea typeface="Calibri" panose="020F0502020204030204" pitchFamily="34" charset="0"/>
                <a:cs typeface="Times New Roman" panose="02020603050405020304" pitchFamily="18" charset="0"/>
              </a:rPr>
              <a:t>=?1//</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means list of batches</a:t>
            </a:r>
            <a:endPar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b from Batch b where </a:t>
            </a:r>
            <a:r>
              <a:rPr lang="en-IN" kern="100" dirty="0" err="1">
                <a:latin typeface="Calibri" panose="020F0502020204030204" pitchFamily="34" charset="0"/>
                <a:ea typeface="Calibri" panose="020F0502020204030204" pitchFamily="34" charset="0"/>
                <a:cs typeface="Times New Roman" panose="02020603050405020304" pitchFamily="18" charset="0"/>
              </a:rPr>
              <a:t>b.students.phone</a:t>
            </a:r>
            <a:r>
              <a:rPr lang="en-IN" kern="100" dirty="0">
                <a:latin typeface="Calibri" panose="020F0502020204030204" pitchFamily="34" charset="0"/>
                <a:ea typeface="Calibri" panose="020F0502020204030204" pitchFamily="34" charset="0"/>
                <a:cs typeface="Times New Roman" panose="02020603050405020304" pitchFamily="18" charset="0"/>
              </a:rPr>
              <a:t>=?1</a:t>
            </a:r>
            <a:r>
              <a:rPr lang="en-IN"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is wrong</a:t>
            </a:r>
          </a:p>
          <a:p>
            <a:pPr>
              <a:lnSpc>
                <a:spcPct val="107000"/>
              </a:lnSpc>
              <a:spcAft>
                <a:spcPts val="800"/>
              </a:spcAft>
              <a:tabLst>
                <a:tab pos="3954145" algn="l"/>
              </a:tabLst>
            </a:pP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8&gt;Find Batches by student phone and name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from Student s where </a:t>
            </a:r>
            <a:r>
              <a:rPr lang="en-IN" kern="100" dirty="0" err="1">
                <a:latin typeface="Calibri" panose="020F0502020204030204" pitchFamily="34" charset="0"/>
                <a:ea typeface="Calibri" panose="020F0502020204030204" pitchFamily="34" charset="0"/>
                <a:cs typeface="Times New Roman" panose="02020603050405020304" pitchFamily="18" charset="0"/>
              </a:rPr>
              <a:t>s.phone</a:t>
            </a:r>
            <a:r>
              <a:rPr lang="en-IN" kern="100" dirty="0">
                <a:latin typeface="Calibri" panose="020F0502020204030204" pitchFamily="34" charset="0"/>
                <a:ea typeface="Calibri" panose="020F0502020204030204" pitchFamily="34" charset="0"/>
                <a:cs typeface="Times New Roman" panose="02020603050405020304" pitchFamily="18" charset="0"/>
              </a:rPr>
              <a:t>=?1 and s.name=?2//</a:t>
            </a:r>
            <a:r>
              <a:rPr lang="en-IN" kern="100" dirty="0" err="1">
                <a:latin typeface="Calibri" panose="020F0502020204030204" pitchFamily="34" charset="0"/>
                <a:ea typeface="Calibri" panose="020F0502020204030204" pitchFamily="34" charset="0"/>
                <a:cs typeface="Times New Roman" panose="02020603050405020304" pitchFamily="18" charset="0"/>
              </a:rPr>
              <a:t>s.batches</a:t>
            </a:r>
            <a:r>
              <a:rPr lang="en-IN" kern="100" dirty="0">
                <a:latin typeface="Calibri" panose="020F0502020204030204" pitchFamily="34" charset="0"/>
                <a:ea typeface="Calibri" panose="020F0502020204030204" pitchFamily="34" charset="0"/>
                <a:cs typeface="Times New Roman" panose="02020603050405020304" pitchFamily="18" charset="0"/>
              </a:rPr>
              <a:t> means list of batches</a:t>
            </a:r>
            <a:endPar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select b from Batch b where </a:t>
            </a:r>
            <a:r>
              <a:rPr lang="en-IN" kern="100" dirty="0" err="1">
                <a:latin typeface="Calibri" panose="020F0502020204030204" pitchFamily="34" charset="0"/>
                <a:ea typeface="Calibri" panose="020F0502020204030204" pitchFamily="34" charset="0"/>
                <a:cs typeface="Times New Roman" panose="02020603050405020304" pitchFamily="18" charset="0"/>
              </a:rPr>
              <a:t>b.phone</a:t>
            </a:r>
            <a:r>
              <a:rPr lang="en-IN" kern="100" dirty="0">
                <a:latin typeface="Calibri" panose="020F0502020204030204" pitchFamily="34" charset="0"/>
                <a:ea typeface="Calibri" panose="020F0502020204030204" pitchFamily="34" charset="0"/>
                <a:cs typeface="Times New Roman" panose="02020603050405020304" pitchFamily="18" charset="0"/>
              </a:rPr>
              <a:t>=?1 and b.name=?2</a:t>
            </a:r>
            <a:r>
              <a:rPr lang="en-IN"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is wrong</a:t>
            </a:r>
            <a:endParaRPr lang="en-IN" sz="105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9&gt;Find Student by id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find(Student.class,1)</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10&gt;Find Students by name</a:t>
            </a:r>
          </a:p>
          <a:p>
            <a:pPr>
              <a:lnSpc>
                <a:spcPct val="107000"/>
              </a:lnSpc>
              <a:spcAft>
                <a:spcPts val="800"/>
              </a:spcAft>
              <a:tabLst>
                <a:tab pos="3954145"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    select s from Student s where s.name=?1</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20995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barn(inVertical)">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arn(inVertical)">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barn(inVertical)">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5093" y="655093"/>
            <a:ext cx="10945504" cy="5024517"/>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11&gt;Find Student by phone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s.phone</a:t>
            </a:r>
            <a:r>
              <a:rPr lang="en-IN" sz="2000" kern="100" dirty="0">
                <a:latin typeface="Calibri" panose="020F0502020204030204" pitchFamily="34" charset="0"/>
                <a:ea typeface="Calibri" panose="020F0502020204030204" pitchFamily="34" charset="0"/>
                <a:cs typeface="Times New Roman" panose="02020603050405020304" pitchFamily="18" charset="0"/>
              </a:rPr>
              <a:t>=?1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12&gt;Find Students whose percentage is greater than 35</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s.percentage</a:t>
            </a:r>
            <a:r>
              <a:rPr lang="en-IN" sz="2000" kern="100" dirty="0">
                <a:latin typeface="Calibri" panose="020F0502020204030204" pitchFamily="34" charset="0"/>
                <a:ea typeface="Calibri" panose="020F0502020204030204" pitchFamily="34" charset="0"/>
                <a:cs typeface="Times New Roman" panose="02020603050405020304" pitchFamily="18" charset="0"/>
              </a:rPr>
              <a:t>&gt;35</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13&gt;Display the student details whose percentage is more than 60</a:t>
            </a: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14&gt;Filter the students between a Percentage range.</a:t>
            </a:r>
          </a:p>
          <a:p>
            <a:pPr>
              <a:lnSpc>
                <a:spcPct val="107000"/>
              </a:lnSpc>
              <a:spcAft>
                <a:spcPts val="800"/>
              </a:spcAft>
              <a:tabLst>
                <a:tab pos="3954145" algn="l"/>
              </a:tabLst>
            </a:pPr>
            <a:r>
              <a:rPr lang="en-US" sz="2000" kern="100" dirty="0">
                <a:latin typeface="Calibri" panose="020F0502020204030204" pitchFamily="34" charset="0"/>
                <a:ea typeface="Calibri" panose="020F0502020204030204" pitchFamily="34" charset="0"/>
                <a:cs typeface="Times New Roman" panose="02020603050405020304" pitchFamily="18" charset="0"/>
              </a:rPr>
              <a:t>     select s fro Student s where </a:t>
            </a:r>
            <a:r>
              <a:rPr lang="en-US" sz="2000" kern="100" dirty="0" err="1">
                <a:latin typeface="Calibri" panose="020F0502020204030204" pitchFamily="34" charset="0"/>
                <a:ea typeface="Calibri" panose="020F0502020204030204" pitchFamily="34" charset="0"/>
                <a:cs typeface="Times New Roman" panose="02020603050405020304" pitchFamily="18" charset="0"/>
              </a:rPr>
              <a:t>s.perc</a:t>
            </a:r>
            <a:r>
              <a:rPr lang="en-US" sz="2000" kern="100" dirty="0">
                <a:latin typeface="Calibri" panose="020F0502020204030204" pitchFamily="34" charset="0"/>
                <a:ea typeface="Calibri" panose="020F0502020204030204" pitchFamily="34" charset="0"/>
                <a:cs typeface="Times New Roman" panose="02020603050405020304" pitchFamily="18" charset="0"/>
              </a:rPr>
              <a:t> between ?1 and ?2</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15&gt;Display the student details whose percentage is greater than 85</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s.percentage</a:t>
            </a:r>
            <a:r>
              <a:rPr lang="en-IN" sz="2000" kern="100" dirty="0">
                <a:latin typeface="Calibri" panose="020F0502020204030204" pitchFamily="34" charset="0"/>
                <a:ea typeface="Calibri" panose="020F0502020204030204" pitchFamily="34" charset="0"/>
                <a:cs typeface="Times New Roman" panose="02020603050405020304" pitchFamily="18" charset="0"/>
              </a:rPr>
              <a:t>&gt; 85</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24367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668739"/>
            <a:ext cx="11095630" cy="7021281"/>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16&gt;Find Students by Batch id</a:t>
            </a:r>
          </a:p>
          <a:p>
            <a:pPr>
              <a:lnSpc>
                <a:spcPct val="107000"/>
              </a:lnSpc>
              <a:spcAft>
                <a:spcPts val="800"/>
              </a:spcAft>
              <a:tabLst>
                <a:tab pos="3954145" algn="l"/>
              </a:tabLst>
            </a:pPr>
            <a:r>
              <a:rPr lang="en-IN" sz="2000" dirty="0"/>
              <a:t>      select </a:t>
            </a:r>
            <a:r>
              <a:rPr lang="en-IN" sz="2000" dirty="0" err="1"/>
              <a:t>b.students</a:t>
            </a:r>
            <a:r>
              <a:rPr lang="en-IN" sz="2000" dirty="0"/>
              <a:t> from Batch b where b.id=?1//</a:t>
            </a:r>
            <a:r>
              <a:rPr lang="en-IN" sz="2000" dirty="0" err="1"/>
              <a:t>b.students</a:t>
            </a:r>
            <a:r>
              <a:rPr lang="en-IN" sz="2000" dirty="0"/>
              <a:t>----</a:t>
            </a:r>
            <a:r>
              <a:rPr lang="en-IN" sz="2000" dirty="0">
                <a:sym typeface="Wingdings" panose="05000000000000000000" pitchFamily="2" charset="2"/>
              </a:rPr>
              <a:t>Refers to List of Students</a:t>
            </a:r>
            <a:endParaRPr lang="en-IN" sz="2000" dirty="0"/>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s.batches.id=?1//</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It is wrong //</a:t>
            </a:r>
            <a:r>
              <a:rPr lang="en-IN" sz="2000"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s.batches</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means it is list of batches </a:t>
            </a:r>
          </a:p>
          <a:p>
            <a:pPr>
              <a:lnSpc>
                <a:spcPct val="107000"/>
              </a:lnSpc>
              <a:spcAft>
                <a:spcPts val="800"/>
              </a:spcAft>
              <a:tabLst>
                <a:tab pos="3954145" algn="l"/>
              </a:tabLst>
            </a:pP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not one batch</a:t>
            </a: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17&gt;Find Students by batch code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 from Batch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 is List of Students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//It is Wrong </a:t>
            </a:r>
            <a:endParaRPr lang="en-IN" sz="2000" kern="100"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18&gt;Find Students by subject and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batch_code</a:t>
            </a:r>
            <a:endPar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 from Batch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b.subject</a:t>
            </a:r>
            <a:r>
              <a:rPr lang="en-IN" sz="2000" kern="100" dirty="0">
                <a:latin typeface="Calibri" panose="020F0502020204030204" pitchFamily="34" charset="0"/>
                <a:ea typeface="Calibri" panose="020F0502020204030204" pitchFamily="34" charset="0"/>
                <a:cs typeface="Times New Roman" panose="02020603050405020304" pitchFamily="18" charset="0"/>
              </a:rPr>
              <a:t>=?1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s.batches.subject</a:t>
            </a:r>
            <a:r>
              <a:rPr lang="en-IN" sz="2000" kern="100" dirty="0">
                <a:latin typeface="Calibri" panose="020F0502020204030204" pitchFamily="34" charset="0"/>
                <a:ea typeface="Calibri" panose="020F0502020204030204" pitchFamily="34" charset="0"/>
                <a:cs typeface="Times New Roman" panose="02020603050405020304" pitchFamily="18" charset="0"/>
              </a:rPr>
              <a:t>=?1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//It is wrong</a:t>
            </a: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9&gt;Find students by trainer and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batch_code</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 from Batch b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b.trainer</a:t>
            </a:r>
            <a:r>
              <a:rPr lang="en-IN" sz="2000" kern="100" dirty="0">
                <a:latin typeface="Calibri" panose="020F0502020204030204" pitchFamily="34" charset="0"/>
                <a:ea typeface="Calibri" panose="020F0502020204030204" pitchFamily="34" charset="0"/>
                <a:cs typeface="Times New Roman" panose="02020603050405020304" pitchFamily="18" charset="0"/>
              </a:rPr>
              <a:t>=?1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b.batch_code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s from Student s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s.batches.trainer</a:t>
            </a:r>
            <a:r>
              <a:rPr lang="en-IN" sz="2000" kern="100" dirty="0">
                <a:latin typeface="Calibri" panose="020F0502020204030204" pitchFamily="34" charset="0"/>
                <a:ea typeface="Calibri" panose="020F0502020204030204" pitchFamily="34" charset="0"/>
                <a:cs typeface="Times New Roman" panose="02020603050405020304" pitchFamily="18" charset="0"/>
              </a:rPr>
              <a:t>=?1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s.batches.batch_code</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//It is wrong</a:t>
            </a:r>
            <a:endParaRPr lang="en-IN" sz="11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041656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711200"/>
            <a:ext cx="10782300" cy="4893647"/>
          </a:xfrm>
          <a:prstGeom prst="rect">
            <a:avLst/>
          </a:prstGeom>
        </p:spPr>
        <p:txBody>
          <a:bodyPr wrap="square">
            <a:spAutoFit/>
          </a:bodyPr>
          <a:lstStyle/>
          <a:p>
            <a:r>
              <a:rPr lang="en-IN" sz="2400" dirty="0"/>
              <a:t>*The root tag of this file is </a:t>
            </a:r>
          </a:p>
          <a:p>
            <a:r>
              <a:rPr lang="en-IN" sz="2400" dirty="0"/>
              <a:t>        &lt;hibernate-configuration&gt;</a:t>
            </a:r>
          </a:p>
          <a:p>
            <a:endParaRPr lang="en-IN" sz="2400" dirty="0"/>
          </a:p>
          <a:p>
            <a:r>
              <a:rPr lang="en-IN" sz="2400" dirty="0"/>
              <a:t>*The child element of &lt;hibernate-configuration&gt; is</a:t>
            </a:r>
          </a:p>
          <a:p>
            <a:r>
              <a:rPr lang="en-IN" sz="2400" dirty="0"/>
              <a:t> &lt;session-factory&gt;</a:t>
            </a:r>
          </a:p>
          <a:p>
            <a:endParaRPr lang="en-IN" sz="2400" dirty="0"/>
          </a:p>
          <a:p>
            <a:r>
              <a:rPr lang="en-IN" sz="2400" dirty="0"/>
              <a:t>*The child element of &lt;hibernate-configuration&gt; is</a:t>
            </a:r>
          </a:p>
          <a:p>
            <a:r>
              <a:rPr lang="en-IN" sz="2400" dirty="0"/>
              <a:t> &lt;session-factory&gt;</a:t>
            </a:r>
          </a:p>
          <a:p>
            <a:endParaRPr lang="en-IN" sz="2400" dirty="0"/>
          </a:p>
          <a:p>
            <a:r>
              <a:rPr lang="en-IN" sz="2400" dirty="0"/>
              <a:t>*&lt;property&gt; is a child element of &lt;session-factory&gt;</a:t>
            </a:r>
          </a:p>
          <a:p>
            <a:r>
              <a:rPr lang="en-IN" sz="2400" dirty="0"/>
              <a:t>Which is used to configure the properties like driver class ,username,password,url,hbm2ddl.auto,dialect,show_sql,format_sql,etc…</a:t>
            </a:r>
          </a:p>
          <a:p>
            <a:endParaRPr lang="en-IN" sz="2400" dirty="0"/>
          </a:p>
        </p:txBody>
      </p:sp>
    </p:spTree>
    <p:extLst>
      <p:ext uri="{BB962C8B-B14F-4D97-AF65-F5344CB8AC3E}">
        <p14:creationId xmlns:p14="http://schemas.microsoft.com/office/powerpoint/2010/main" val="12647786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arn(inVertical)">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arn(inVertical)">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668740"/>
            <a:ext cx="10890913" cy="6654450"/>
          </a:xfrm>
          <a:prstGeom prst="rect">
            <a:avLst/>
          </a:prstGeom>
        </p:spPr>
        <p:txBody>
          <a:bodyPr wrap="square">
            <a:spAutoFit/>
          </a:bodyPr>
          <a:lstStyle/>
          <a:p>
            <a:pPr algn="ct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Fetch Attribute</a:t>
            </a: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Why its required?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Whenever we load the parent entity whether the child entity has to be loaded or not?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When to use cascade?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Whenever we modify the state of parent entity then the state of child entity has to be modified then we use cascade.</a:t>
            </a:r>
          </a:p>
          <a:p>
            <a:pPr>
              <a:lnSpc>
                <a:spcPct val="107000"/>
              </a:lnSpc>
              <a:spcAft>
                <a:spcPts val="800"/>
              </a:spcAft>
              <a:tabLst>
                <a:tab pos="3954145" algn="l"/>
              </a:tabLs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FetchType.Eager</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If we fetch the parent entity it will fetch child entity also.</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FetchType.Lazy</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If we use this it will fetch parent entity but not child entity (It will fetch or child entity will be loaded on demand)</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dirty="0"/>
          </a:p>
        </p:txBody>
      </p:sp>
    </p:spTree>
    <p:extLst>
      <p:ext uri="{BB962C8B-B14F-4D97-AF65-F5344CB8AC3E}">
        <p14:creationId xmlns:p14="http://schemas.microsoft.com/office/powerpoint/2010/main" val="341793513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035" y="627796"/>
            <a:ext cx="10686197" cy="5243230"/>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Person and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PanCard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In </a:t>
            </a:r>
            <a:r>
              <a:rPr lang="en-IN" sz="20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oneToOne</a:t>
            </a:r>
            <a:r>
              <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association </a:t>
            </a:r>
            <a:r>
              <a:rPr lang="en-IN" sz="2000" kern="100" dirty="0">
                <a:latin typeface="Calibri" panose="020F0502020204030204" pitchFamily="34" charset="0"/>
                <a:ea typeface="Calibri" panose="020F0502020204030204" pitchFamily="34" charset="0"/>
                <a:cs typeface="Times New Roman" panose="02020603050405020304" pitchFamily="18" charset="0"/>
              </a:rPr>
              <a:t>mapping since the </a:t>
            </a:r>
            <a:r>
              <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default </a:t>
            </a:r>
            <a:r>
              <a:rPr lang="en-IN" sz="2000"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fetchType</a:t>
            </a:r>
            <a:r>
              <a:rPr lang="en-IN" sz="20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is eager</a:t>
            </a:r>
            <a:endParaRPr lang="en-IN" sz="11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Because of which if we try to fetch Person, along with Person </a:t>
            </a:r>
            <a:r>
              <a:rPr lang="en-IN" sz="20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000" kern="100" dirty="0">
                <a:latin typeface="Calibri" panose="020F0502020204030204" pitchFamily="34" charset="0"/>
                <a:ea typeface="Calibri" panose="020F0502020204030204" pitchFamily="34" charset="0"/>
                <a:cs typeface="Times New Roman" panose="02020603050405020304" pitchFamily="18" charset="0"/>
              </a:rPr>
              <a:t> will be loaded.</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Imp Note:-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Even though we are not using fetch attribute in association mapping  don’t you think that some default fetch types are present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Yes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Because while in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onetoone</a:t>
            </a:r>
            <a:r>
              <a:rPr lang="en-IN" sz="2000" kern="100" dirty="0">
                <a:latin typeface="Calibri" panose="020F0502020204030204" pitchFamily="34" charset="0"/>
                <a:ea typeface="Calibri" panose="020F0502020204030204" pitchFamily="34" charset="0"/>
                <a:cs typeface="Times New Roman" panose="02020603050405020304" pitchFamily="18" charset="0"/>
              </a:rPr>
              <a:t> association mapping  even though if I fetch Person, the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Pancard</a:t>
            </a:r>
            <a:r>
              <a:rPr lang="en-IN" sz="2000" kern="100" dirty="0">
                <a:latin typeface="Calibri" panose="020F0502020204030204" pitchFamily="34" charset="0"/>
                <a:ea typeface="Calibri" panose="020F0502020204030204" pitchFamily="34" charset="0"/>
                <a:cs typeface="Times New Roman" panose="02020603050405020304" pitchFamily="18" charset="0"/>
              </a:rPr>
              <a:t> information is going to load  </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97151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55093"/>
            <a:ext cx="10836322" cy="6358087"/>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sz="2400" kern="100" dirty="0">
                <a:latin typeface="Calibri" panose="020F0502020204030204" pitchFamily="34" charset="0"/>
                <a:ea typeface="Calibri" panose="020F0502020204030204" pitchFamily="34" charset="0"/>
                <a:cs typeface="Times New Roman" panose="02020603050405020304" pitchFamily="18" charset="0"/>
              </a:rPr>
              <a:t> the default fetch type is eager.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Ex:-Many Products belongs to one Merchant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FindProductById.java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Product p=</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400" kern="100" dirty="0">
                <a:latin typeface="Calibri" panose="020F0502020204030204" pitchFamily="34" charset="0"/>
                <a:ea typeface="Calibri" panose="020F0502020204030204" pitchFamily="34" charset="0"/>
                <a:cs typeface="Times New Roman" panose="02020603050405020304" pitchFamily="18" charset="0"/>
              </a:rPr>
              <a:t>(Product.class,1);</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we try to fetch product it will load Merchant also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In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ManyToMany</a:t>
            </a:r>
            <a:r>
              <a:rPr lang="en-IN" sz="2400" kern="100" dirty="0">
                <a:latin typeface="Calibri" panose="020F0502020204030204" pitchFamily="34" charset="0"/>
                <a:ea typeface="Calibri" panose="020F0502020204030204" pitchFamily="34" charset="0"/>
                <a:cs typeface="Times New Roman" panose="02020603050405020304" pitchFamily="18" charset="0"/>
              </a:rPr>
              <a:t>-----The default fetch type is lazy</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Ex:-Batches and Students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FindBatchById.java</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Batch b=</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manager.find</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(Batch.class,1);//</a:t>
            </a:r>
            <a:r>
              <a:rPr lang="en-IN" sz="2400" kern="100" dirty="0">
                <a:latin typeface="Calibri" panose="020F0502020204030204" pitchFamily="34" charset="0"/>
                <a:ea typeface="Calibri" panose="020F0502020204030204" pitchFamily="34" charset="0"/>
                <a:cs typeface="Times New Roman" panose="02020603050405020304" pitchFamily="18" charset="0"/>
              </a:rPr>
              <a:t>To fetch Parent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S.O.P(</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b.getStudents</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//Since the default fetch type is lazy we need to use this ,on demand only we will get the child entity.</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220416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709684"/>
            <a:ext cx="10918209" cy="3935116"/>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rgbClr val="3333FF"/>
                </a:solidFill>
              </a:rPr>
              <a:t>Points:-</a:t>
            </a:r>
            <a:endParaRPr lang="en-IN" sz="2800" b="1" dirty="0">
              <a:solidFill>
                <a:srgbClr val="3333FF"/>
              </a:solidFill>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It is an attribute used in association mapping using which we can decide whether the child entity has to be loaded  along with the parent entity or not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This attribute is present in below annotations</a:t>
            </a:r>
          </a:p>
          <a:p>
            <a:pPr>
              <a:lnSpc>
                <a:spcPct val="107000"/>
              </a:lnSpc>
              <a:spcAft>
                <a:spcPts val="800"/>
              </a:spcAft>
              <a:tabLst>
                <a:tab pos="3954145" algn="l"/>
              </a:tabLst>
            </a:pPr>
            <a:r>
              <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1&gt;@</a:t>
            </a:r>
            <a:r>
              <a:rPr lang="en-IN" sz="2400"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OnToOne</a:t>
            </a:r>
            <a:endPar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2&gt;@</a:t>
            </a:r>
            <a:r>
              <a:rPr lang="en-IN" sz="2400"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OneToMany</a:t>
            </a:r>
            <a:endPar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3&gt;@</a:t>
            </a:r>
            <a:r>
              <a:rPr lang="en-IN" sz="2400"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ManyToOne</a:t>
            </a:r>
            <a:endPar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4&gt;@</a:t>
            </a:r>
            <a:r>
              <a:rPr lang="en-IN" sz="2400" b="1"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ManyToMany</a:t>
            </a:r>
            <a:endParaRPr lang="en-IN" sz="2400" b="1" kern="100" dirty="0">
              <a:solidFill>
                <a:srgbClr val="CC00C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1260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23331"/>
            <a:ext cx="10877266" cy="5331781"/>
          </a:xfrm>
          <a:prstGeom prst="rect">
            <a:avLst/>
          </a:prstGeom>
        </p:spPr>
        <p:txBody>
          <a:bodyPr wrap="square">
            <a:spAutoFit/>
          </a:bodyPr>
          <a:lstStyle/>
          <a:p>
            <a:pPr>
              <a:lnSpc>
                <a:spcPct val="200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-We can assign the values for </a:t>
            </a:r>
            <a:r>
              <a:rPr lang="en-IN"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fetch attribute</a:t>
            </a:r>
            <a:r>
              <a:rPr lang="en-IN" kern="100" dirty="0">
                <a:latin typeface="Calibri" panose="020F0502020204030204" pitchFamily="34" charset="0"/>
                <a:ea typeface="Calibri" panose="020F0502020204030204" pitchFamily="34" charset="0"/>
                <a:cs typeface="Times New Roman" panose="02020603050405020304" pitchFamily="18" charset="0"/>
              </a:rPr>
              <a:t> by using the </a:t>
            </a:r>
            <a:r>
              <a:rPr lang="en-IN"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FetchType</a:t>
            </a:r>
            <a:r>
              <a:rPr lang="en-IN"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a:t>
            </a:r>
            <a:endParaRPr lang="en-IN" sz="1100"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-Following  are the two different  types of </a:t>
            </a:r>
            <a:r>
              <a:rPr lang="en-IN" kern="100" dirty="0" err="1">
                <a:latin typeface="Calibri" panose="020F0502020204030204" pitchFamily="34" charset="0"/>
                <a:ea typeface="Calibri" panose="020F0502020204030204" pitchFamily="34" charset="0"/>
                <a:cs typeface="Times New Roman" panose="02020603050405020304" pitchFamily="18" charset="0"/>
              </a:rPr>
              <a:t>FetchType</a:t>
            </a:r>
            <a:r>
              <a:rPr lang="en-IN" kern="100" dirty="0">
                <a:latin typeface="Calibri" panose="020F0502020204030204" pitchFamily="34" charset="0"/>
                <a:ea typeface="Calibri" panose="020F0502020204030204" pitchFamily="34" charset="0"/>
                <a:cs typeface="Times New Roman" panose="02020603050405020304" pitchFamily="18" charset="0"/>
              </a:rPr>
              <a:t> available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FetchType.EAGER</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the child entity gets loaded along with the parent entity if we use this </a:t>
            </a:r>
            <a:r>
              <a:rPr lang="en-IN" kern="100" dirty="0" err="1">
                <a:latin typeface="Calibri" panose="020F0502020204030204" pitchFamily="34" charset="0"/>
                <a:ea typeface="Calibri" panose="020F0502020204030204" pitchFamily="34" charset="0"/>
                <a:cs typeface="Times New Roman" panose="02020603050405020304" pitchFamily="18" charset="0"/>
              </a:rPr>
              <a:t>FetchType</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FetchType.LAZY</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the child entity will not be loaded along with the parent entity .If we use this </a:t>
            </a:r>
            <a:r>
              <a:rPr lang="en-IN" kern="100" dirty="0" err="1">
                <a:latin typeface="Calibri" panose="020F0502020204030204" pitchFamily="34" charset="0"/>
                <a:ea typeface="Calibri" panose="020F0502020204030204" pitchFamily="34" charset="0"/>
                <a:cs typeface="Times New Roman" panose="02020603050405020304" pitchFamily="18" charset="0"/>
              </a:rPr>
              <a:t>FetchType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-But the child entity is going to load on demand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Ex:--Student and Trainer Assignment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Whenever trainer asks for assignment to do some students by default they complete the assignment we can consider them as eager students to do the assignment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the same way some students are lazy once after some punishment they complete their assignment that’s why they are lazy.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75036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764275"/>
            <a:ext cx="10699845" cy="5984074"/>
          </a:xfrm>
          <a:prstGeom prst="rect">
            <a:avLst/>
          </a:prstGeom>
        </p:spPr>
        <p:txBody>
          <a:bodyPr wrap="square">
            <a:spAutoFit/>
          </a:bodyPr>
          <a:lstStyle/>
          <a:p>
            <a:pPr>
              <a:lnSpc>
                <a:spcPct val="107000"/>
              </a:lnSpc>
              <a:spcAft>
                <a:spcPts val="800"/>
              </a:spcAft>
              <a:tabLst>
                <a:tab pos="3954145" algn="l"/>
              </a:tabLst>
            </a:pPr>
            <a:r>
              <a:rPr lang="en-US" sz="2400" b="1" dirty="0">
                <a:solidFill>
                  <a:srgbClr val="3333FF"/>
                </a:solidFill>
              </a:rPr>
              <a:t>These are some default </a:t>
            </a:r>
            <a:r>
              <a:rPr lang="en-US" sz="2400" b="1" dirty="0" err="1">
                <a:solidFill>
                  <a:srgbClr val="3333FF"/>
                </a:solidFill>
              </a:rPr>
              <a:t>FetchTypes</a:t>
            </a:r>
            <a:r>
              <a:rPr lang="en-US" sz="2400" b="1" dirty="0">
                <a:solidFill>
                  <a:srgbClr val="3333FF"/>
                </a:solidFill>
              </a:rPr>
              <a:t>:-</a:t>
            </a:r>
            <a:endParaRPr lang="en-IN" sz="2400" b="1" dirty="0">
              <a:solidFill>
                <a:srgbClr val="3333FF"/>
              </a:solidFill>
            </a:endParaRPr>
          </a:p>
          <a:p>
            <a:pPr>
              <a:lnSpc>
                <a:spcPct val="107000"/>
              </a:lnSpc>
              <a:spcAft>
                <a:spcPts val="800"/>
              </a:spcAft>
              <a:tabLst>
                <a:tab pos="3954145" algn="l"/>
              </a:tabLst>
            </a:pPr>
            <a:r>
              <a:rPr lang="en-IN" sz="2400" b="1" dirty="0">
                <a:solidFill>
                  <a:srgbClr val="FF0000"/>
                </a:solidFill>
              </a:rPr>
              <a:t>Annotation   </a:t>
            </a:r>
            <a:r>
              <a:rPr lang="en-IN" sz="2400" dirty="0"/>
              <a:t>                                </a:t>
            </a:r>
            <a:r>
              <a:rPr lang="en-IN" sz="2400" b="1" dirty="0">
                <a:solidFill>
                  <a:srgbClr val="FF0000"/>
                </a:solidFill>
              </a:rPr>
              <a:t>Default </a:t>
            </a:r>
            <a:r>
              <a:rPr lang="en-IN" sz="2400" b="1" dirty="0" err="1">
                <a:solidFill>
                  <a:srgbClr val="FF0000"/>
                </a:solidFill>
              </a:rPr>
              <a:t>FetchType</a:t>
            </a:r>
            <a:endParaRPr lang="en-IN" sz="2400" b="1" dirty="0">
              <a:solidFill>
                <a:srgbClr val="FF0000"/>
              </a:solidFill>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OneToOne</a:t>
            </a:r>
            <a:r>
              <a:rPr lang="en-IN" sz="2000" kern="100" dirty="0">
                <a:latin typeface="Calibri" panose="020F0502020204030204" pitchFamily="34" charset="0"/>
                <a:ea typeface="Calibri" panose="020F0502020204030204" pitchFamily="34" charset="0"/>
                <a:cs typeface="Times New Roman" panose="02020603050405020304" pitchFamily="18" charset="0"/>
              </a:rPr>
              <a:t>                                                           Eager</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000" kern="100" dirty="0">
                <a:latin typeface="Calibri" panose="020F0502020204030204" pitchFamily="34" charset="0"/>
                <a:ea typeface="Calibri" panose="020F0502020204030204" pitchFamily="34" charset="0"/>
                <a:cs typeface="Times New Roman" panose="02020603050405020304" pitchFamily="18" charset="0"/>
              </a:rPr>
              <a:t>                                                         Lazy</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sz="2000" kern="100" dirty="0">
                <a:latin typeface="Calibri" panose="020F0502020204030204" pitchFamily="34" charset="0"/>
                <a:ea typeface="Calibri" panose="020F0502020204030204" pitchFamily="34" charset="0"/>
                <a:cs typeface="Times New Roman" panose="02020603050405020304" pitchFamily="18" charset="0"/>
              </a:rPr>
              <a:t>                                                          Eager</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ManyToMany</a:t>
            </a:r>
            <a:r>
              <a:rPr lang="en-IN" sz="2000" kern="100" dirty="0">
                <a:latin typeface="Calibri" panose="020F0502020204030204" pitchFamily="34" charset="0"/>
                <a:ea typeface="Calibri" panose="020F0502020204030204" pitchFamily="34" charset="0"/>
                <a:cs typeface="Times New Roman" panose="02020603050405020304" pitchFamily="18" charset="0"/>
              </a:rPr>
              <a:t>                                                        Lazy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Ex:-</a:t>
            </a: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OneToOne</a:t>
            </a: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Uni</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User.java</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OneToOne</a:t>
            </a:r>
            <a:r>
              <a:rPr lang="en-IN" sz="2000" kern="100" dirty="0">
                <a:latin typeface="Calibri" panose="020F0502020204030204" pitchFamily="34" charset="0"/>
                <a:ea typeface="Calibri" panose="020F0502020204030204" pitchFamily="34" charset="0"/>
                <a:cs typeface="Times New Roman" panose="02020603050405020304" pitchFamily="18" charset="0"/>
              </a:rPr>
              <a:t>(cascade=</a:t>
            </a:r>
            <a:r>
              <a:rPr lang="en-IN" sz="2000" kern="100" dirty="0" err="1">
                <a:latin typeface="Calibri" panose="020F0502020204030204" pitchFamily="34" charset="0"/>
                <a:ea typeface="Calibri" panose="020F0502020204030204" pitchFamily="34" charset="0"/>
                <a:cs typeface="Times New Roman" panose="02020603050405020304" pitchFamily="18" charset="0"/>
              </a:rPr>
              <a:t>CascadeType.ALL,fetch</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FetchType.EAGER</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FindUserById.java</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User u=</a:t>
            </a:r>
            <a:r>
              <a:rPr lang="en-IN"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kern="100" dirty="0">
                <a:latin typeface="Calibri" panose="020F0502020204030204" pitchFamily="34" charset="0"/>
                <a:ea typeface="Calibri" panose="020F0502020204030204" pitchFamily="34" charset="0"/>
                <a:cs typeface="Times New Roman" panose="02020603050405020304" pitchFamily="18" charset="0"/>
              </a:rPr>
              <a:t>(User.class,1);</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//It will fetch User and </a:t>
            </a:r>
            <a:r>
              <a:rPr lang="en-IN" kern="100" dirty="0" err="1">
                <a:latin typeface="Calibri" panose="020F0502020204030204" pitchFamily="34" charset="0"/>
                <a:ea typeface="Calibri" panose="020F0502020204030204" pitchFamily="34" charset="0"/>
                <a:cs typeface="Times New Roman" panose="02020603050405020304" pitchFamily="18" charset="0"/>
              </a:rPr>
              <a:t>Pancard</a:t>
            </a:r>
            <a:r>
              <a:rPr lang="en-IN" kern="100" dirty="0">
                <a:latin typeface="Calibri" panose="020F0502020204030204" pitchFamily="34" charset="0"/>
                <a:ea typeface="Calibri" panose="020F0502020204030204" pitchFamily="34" charset="0"/>
                <a:cs typeface="Times New Roman" panose="02020603050405020304" pitchFamily="18" charset="0"/>
              </a:rPr>
              <a:t> Details if I use the above line since the default fetch type is eager</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S.O.P(</a:t>
            </a:r>
            <a:r>
              <a:rPr lang="en-IN" kern="100" dirty="0" err="1">
                <a:latin typeface="Calibri" panose="020F0502020204030204" pitchFamily="34" charset="0"/>
                <a:ea typeface="Calibri" panose="020F0502020204030204" pitchFamily="34" charset="0"/>
                <a:cs typeface="Times New Roman" panose="02020603050405020304" pitchFamily="18" charset="0"/>
              </a:rPr>
              <a:t>u.getUser</a:t>
            </a:r>
            <a:r>
              <a:rPr lang="en-IN" kern="100" dirty="0">
                <a:latin typeface="Calibri" panose="020F0502020204030204" pitchFamily="34" charset="0"/>
                <a:ea typeface="Calibri" panose="020F0502020204030204" pitchFamily="34" charset="0"/>
                <a:cs typeface="Times New Roman" panose="02020603050405020304" pitchFamily="18" charset="0"/>
              </a:rPr>
              <a:t>());//If we use </a:t>
            </a:r>
            <a:r>
              <a:rPr lang="en-IN" kern="100" dirty="0" err="1">
                <a:latin typeface="Calibri" panose="020F0502020204030204" pitchFamily="34" charset="0"/>
                <a:ea typeface="Calibri" panose="020F0502020204030204" pitchFamily="34" charset="0"/>
                <a:cs typeface="Times New Roman" panose="02020603050405020304" pitchFamily="18" charset="0"/>
              </a:rPr>
              <a:t>FetchType</a:t>
            </a:r>
            <a:r>
              <a:rPr lang="en-IN" kern="100" dirty="0">
                <a:latin typeface="Calibri" panose="020F0502020204030204" pitchFamily="34" charset="0"/>
                <a:ea typeface="Calibri" panose="020F0502020204030204" pitchFamily="34" charset="0"/>
                <a:cs typeface="Times New Roman" panose="02020603050405020304" pitchFamily="18" charset="0"/>
              </a:rPr>
              <a:t> as lazy then this line is </a:t>
            </a:r>
            <a:r>
              <a:rPr lang="en-IN" kern="100" dirty="0" err="1">
                <a:latin typeface="Calibri" panose="020F0502020204030204" pitchFamily="34" charset="0"/>
                <a:ea typeface="Calibri" panose="020F0502020204030204" pitchFamily="34" charset="0"/>
                <a:cs typeface="Times New Roman" panose="02020603050405020304" pitchFamily="18" charset="0"/>
              </a:rPr>
              <a:t>required.In</a:t>
            </a:r>
            <a:r>
              <a:rPr lang="en-IN" kern="100" dirty="0">
                <a:latin typeface="Calibri" panose="020F0502020204030204" pitchFamily="34" charset="0"/>
                <a:ea typeface="Calibri" panose="020F0502020204030204" pitchFamily="34" charset="0"/>
                <a:cs typeface="Times New Roman" panose="02020603050405020304" pitchFamily="18" charset="0"/>
              </a:rPr>
              <a:t> this case only user will be loaded</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74220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14149"/>
            <a:ext cx="10727141" cy="5399683"/>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Here in this case</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If we use the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FetchType</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as lazy</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S.O.P(u);//It will fetch only User info not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aadhar</a:t>
            </a:r>
            <a:r>
              <a:rPr lang="en-IN" sz="2000" kern="100" dirty="0">
                <a:latin typeface="Calibri" panose="020F0502020204030204" pitchFamily="34" charset="0"/>
                <a:ea typeface="Calibri" panose="020F0502020204030204" pitchFamily="34" charset="0"/>
                <a:cs typeface="Times New Roman" panose="02020603050405020304" pitchFamily="18" charset="0"/>
              </a:rPr>
              <a:t> card info</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S.O.P(</a:t>
            </a:r>
            <a:r>
              <a:rPr lang="en-IN" sz="2000" kern="100" dirty="0" err="1">
                <a:latin typeface="Calibri" panose="020F0502020204030204" pitchFamily="34" charset="0"/>
                <a:ea typeface="Calibri" panose="020F0502020204030204" pitchFamily="34" charset="0"/>
                <a:cs typeface="Times New Roman" panose="02020603050405020304" pitchFamily="18" charset="0"/>
              </a:rPr>
              <a:t>u.getAadhar</a:t>
            </a:r>
            <a:r>
              <a:rPr lang="en-IN" sz="2000" kern="100" dirty="0">
                <a:latin typeface="Calibri" panose="020F0502020204030204" pitchFamily="34" charset="0"/>
                <a:ea typeface="Calibri" panose="020F0502020204030204" pitchFamily="34" charset="0"/>
                <a:cs typeface="Times New Roman" panose="02020603050405020304" pitchFamily="18" charset="0"/>
              </a:rPr>
              <a:t>());//Now it will load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aadhar</a:t>
            </a:r>
            <a:r>
              <a:rPr lang="en-IN" sz="2000" kern="100" dirty="0">
                <a:latin typeface="Calibri" panose="020F0502020204030204" pitchFamily="34" charset="0"/>
                <a:ea typeface="Calibri" panose="020F0502020204030204" pitchFamily="34" charset="0"/>
                <a:cs typeface="Times New Roman" panose="02020603050405020304" pitchFamily="18" charset="0"/>
              </a:rPr>
              <a:t> card info also</a:t>
            </a:r>
          </a:p>
          <a:p>
            <a:pPr>
              <a:lnSpc>
                <a:spcPct val="107000"/>
              </a:lnSpc>
              <a:spcAft>
                <a:spcPts val="800"/>
              </a:spcAft>
              <a:tabLst>
                <a:tab pos="3954145" algn="l"/>
              </a:tabLst>
            </a:pPr>
            <a:endPar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In @OneToMany</a:t>
            </a:r>
          </a:p>
          <a:p>
            <a:pPr>
              <a:lnSpc>
                <a:spcPct val="107000"/>
              </a:lnSpc>
              <a:spcAft>
                <a:spcPts val="800"/>
              </a:spcAft>
              <a:tabLst>
                <a:tab pos="3954145" algn="l"/>
              </a:tabLst>
            </a:pPr>
            <a:r>
              <a:rPr lang="en-US" dirty="0"/>
              <a:t>In case  of </a:t>
            </a:r>
            <a:r>
              <a:rPr lang="en-US" dirty="0" err="1"/>
              <a:t>oneToMany</a:t>
            </a:r>
            <a:r>
              <a:rPr lang="en-US" dirty="0"/>
              <a:t> the default fetch Type is lazy so,</a:t>
            </a:r>
            <a:endParaRPr lang="en-IN" dirty="0"/>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Merchant.java</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OneToMany</a:t>
            </a:r>
            <a:r>
              <a:rPr lang="en-IN" sz="2000" kern="100" dirty="0">
                <a:latin typeface="Calibri" panose="020F0502020204030204" pitchFamily="34" charset="0"/>
                <a:ea typeface="Calibri" panose="020F0502020204030204" pitchFamily="34" charset="0"/>
                <a:cs typeface="Times New Roman" panose="02020603050405020304" pitchFamily="18" charset="0"/>
              </a:rPr>
              <a:t>(cascade=</a:t>
            </a:r>
            <a:r>
              <a:rPr lang="en-IN" sz="2000" kern="100" dirty="0" err="1">
                <a:latin typeface="Calibri" panose="020F0502020204030204" pitchFamily="34" charset="0"/>
                <a:ea typeface="Calibri" panose="020F0502020204030204" pitchFamily="34" charset="0"/>
                <a:cs typeface="Times New Roman" panose="02020603050405020304" pitchFamily="18" charset="0"/>
              </a:rPr>
              <a:t>CascadeType.ALL,mappedBy</a:t>
            </a:r>
            <a:r>
              <a:rPr lang="en-IN" sz="2000" kern="100" dirty="0">
                <a:latin typeface="Calibri" panose="020F0502020204030204" pitchFamily="34" charset="0"/>
                <a:ea typeface="Calibri" panose="020F0502020204030204" pitchFamily="34" charset="0"/>
                <a:cs typeface="Times New Roman" panose="02020603050405020304" pitchFamily="18" charset="0"/>
              </a:rPr>
              <a:t>=,fetch=</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FetchType.LAZY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Since it is lazy only Merchant is going to load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If you use EAGER then both Merchant and Products are going to load.</a:t>
            </a:r>
          </a:p>
          <a:p>
            <a:pPr>
              <a:lnSpc>
                <a:spcPct val="107000"/>
              </a:lnSpc>
              <a:spcAft>
                <a:spcPts val="800"/>
              </a:spcAft>
              <a:tabLst>
                <a:tab pos="3954145" algn="l"/>
              </a:tabLs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400244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96036"/>
            <a:ext cx="10937183" cy="6171946"/>
          </a:xfrm>
          <a:prstGeom prst="rect">
            <a:avLst/>
          </a:prstGeom>
        </p:spPr>
        <p:txBody>
          <a:bodyPr wrap="square">
            <a:spAutoFit/>
          </a:bodyPr>
          <a:lstStyle/>
          <a:p>
            <a:pPr>
              <a:lnSpc>
                <a:spcPct val="107000"/>
              </a:lnSpc>
              <a:spcAft>
                <a:spcPts val="800"/>
              </a:spcAft>
              <a:tabLst>
                <a:tab pos="3954145" algn="l"/>
              </a:tabLst>
            </a:pP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FindMerchantById.java:-</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Merchant m=</a:t>
            </a:r>
            <a:r>
              <a:rPr lang="en-IN"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kern="100" dirty="0">
                <a:latin typeface="Calibri" panose="020F0502020204030204" pitchFamily="34" charset="0"/>
                <a:ea typeface="Calibri" panose="020F0502020204030204" pitchFamily="34" charset="0"/>
                <a:cs typeface="Times New Roman" panose="02020603050405020304" pitchFamily="18" charset="0"/>
              </a:rPr>
              <a:t>(Merchant.class,1);</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use the above only Merchant will be loaded </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Since the </a:t>
            </a:r>
            <a:r>
              <a:rPr lang="en-IN" kern="100" dirty="0" err="1">
                <a:latin typeface="Calibri" panose="020F0502020204030204" pitchFamily="34" charset="0"/>
                <a:ea typeface="Calibri" panose="020F0502020204030204" pitchFamily="34" charset="0"/>
                <a:cs typeface="Times New Roman" panose="02020603050405020304" pitchFamily="18" charset="0"/>
              </a:rPr>
              <a:t>FetchType</a:t>
            </a:r>
            <a:r>
              <a:rPr lang="en-IN" kern="100" dirty="0">
                <a:latin typeface="Calibri" panose="020F0502020204030204" pitchFamily="34" charset="0"/>
                <a:ea typeface="Calibri" panose="020F0502020204030204" pitchFamily="34" charset="0"/>
                <a:cs typeface="Times New Roman" panose="02020603050405020304" pitchFamily="18" charset="0"/>
              </a:rPr>
              <a:t> is lazy//only Merchant is going to load Product  will be loaded on demand like below</a:t>
            </a:r>
          </a:p>
          <a:p>
            <a:pPr>
              <a:lnSpc>
                <a:spcPct val="107000"/>
              </a:lnSpc>
              <a:spcAft>
                <a:spcPts val="800"/>
              </a:spcAft>
              <a:tabLst>
                <a:tab pos="3954145"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If you want the product info here then use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S.O.P(</a:t>
            </a:r>
            <a:r>
              <a:rPr lang="en-IN" sz="2000" kern="100" dirty="0" err="1">
                <a:latin typeface="Calibri" panose="020F0502020204030204" pitchFamily="34" charset="0"/>
                <a:ea typeface="Calibri" panose="020F0502020204030204" pitchFamily="34" charset="0"/>
                <a:cs typeface="Times New Roman" panose="02020603050405020304" pitchFamily="18" charset="0"/>
              </a:rPr>
              <a:t>m.getProducts</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ManyToOne</a:t>
            </a:r>
            <a:endPar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dirty="0"/>
              <a:t>In </a:t>
            </a:r>
            <a:r>
              <a:rPr lang="en-US" dirty="0" err="1"/>
              <a:t>ManyToOne</a:t>
            </a:r>
            <a:r>
              <a:rPr lang="en-US" dirty="0"/>
              <a:t> the default </a:t>
            </a:r>
            <a:r>
              <a:rPr lang="en-US" dirty="0" err="1"/>
              <a:t>fetchType</a:t>
            </a:r>
            <a:r>
              <a:rPr lang="en-US" dirty="0"/>
              <a:t> is Eager</a:t>
            </a:r>
            <a:endParaRPr lang="en-IN" dirty="0"/>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Product.java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ManyToOne</a:t>
            </a:r>
            <a:r>
              <a:rPr lang="en-IN" sz="2000" kern="100" dirty="0">
                <a:latin typeface="Calibri" panose="020F0502020204030204" pitchFamily="34" charset="0"/>
                <a:ea typeface="Calibri" panose="020F0502020204030204" pitchFamily="34" charset="0"/>
                <a:cs typeface="Times New Roman" panose="02020603050405020304" pitchFamily="18" charset="0"/>
              </a:rPr>
              <a:t>(fetch=</a:t>
            </a:r>
            <a:r>
              <a:rPr lang="en-IN" sz="2000" kern="100" dirty="0" err="1">
                <a:latin typeface="Calibri" panose="020F0502020204030204" pitchFamily="34" charset="0"/>
                <a:ea typeface="Calibri" panose="020F0502020204030204" pitchFamily="34" charset="0"/>
                <a:cs typeface="Times New Roman" panose="02020603050405020304" pitchFamily="18" charset="0"/>
              </a:rPr>
              <a:t>FetchType.LAZY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FindProductById.java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Product p=</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(Product.class,1)</a:t>
            </a:r>
          </a:p>
          <a:p>
            <a:pPr>
              <a:lnSpc>
                <a:spcPct val="107000"/>
              </a:lnSpc>
              <a:spcAft>
                <a:spcPts val="800"/>
              </a:spcAft>
              <a:tabLst>
                <a:tab pos="3954145" algn="l"/>
              </a:tabLs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63770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arn(inVertical)">
                                      <p:cBhvr>
                                        <p:cTn id="57" dur="500"/>
                                        <p:tgtEl>
                                          <p:spTgt spid="2">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barn(inVertical)">
                                      <p:cBhvr>
                                        <p:cTn id="6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709683"/>
            <a:ext cx="10768084" cy="4275914"/>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a:t>
            </a:r>
            <a:endPar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In </a:t>
            </a:r>
            <a:r>
              <a:rPr lang="en-US" sz="2000"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ManyToMany</a:t>
            </a:r>
            <a:r>
              <a:rPr lang="en-US"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the default fetch type is  lazy</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Batch.java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ManyToMany</a:t>
            </a:r>
            <a:r>
              <a:rPr lang="en-IN" sz="2000" kern="100" dirty="0">
                <a:latin typeface="Calibri" panose="020F0502020204030204" pitchFamily="34" charset="0"/>
                <a:ea typeface="Calibri" panose="020F0502020204030204" pitchFamily="34" charset="0"/>
                <a:cs typeface="Times New Roman" panose="02020603050405020304" pitchFamily="18" charset="0"/>
              </a:rPr>
              <a:t>(cascade=</a:t>
            </a:r>
            <a:r>
              <a:rPr lang="en-IN" sz="2000" kern="100" dirty="0" err="1">
                <a:latin typeface="Calibri" panose="020F0502020204030204" pitchFamily="34" charset="0"/>
                <a:ea typeface="Calibri" panose="020F0502020204030204" pitchFamily="34" charset="0"/>
                <a:cs typeface="Times New Roman" panose="02020603050405020304" pitchFamily="18" charset="0"/>
              </a:rPr>
              <a:t>CascadeType.ALL,fetch</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FetchType.EAGER</a:t>
            </a:r>
            <a:r>
              <a:rPr lang="en-IN" sz="2000" kern="100" dirty="0">
                <a:latin typeface="Calibri" panose="020F0502020204030204" pitchFamily="34" charset="0"/>
                <a:ea typeface="Calibri" panose="020F0502020204030204" pitchFamily="34" charset="0"/>
                <a:cs typeface="Times New Roman" panose="02020603050405020304" pitchFamily="18" charset="0"/>
              </a:rPr>
              <a:t>)//Default fetch type is lazy</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List&lt;student&gt;students;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FindBatchById.java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Batch b=</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(Batch.class,1);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S.O.P(</a:t>
            </a:r>
            <a:r>
              <a:rPr lang="en-IN" sz="2000" kern="100" dirty="0" err="1">
                <a:latin typeface="Calibri" panose="020F0502020204030204" pitchFamily="34" charset="0"/>
                <a:ea typeface="Calibri" panose="020F0502020204030204" pitchFamily="34" charset="0"/>
                <a:cs typeface="Times New Roman" panose="02020603050405020304" pitchFamily="18" charset="0"/>
              </a:rPr>
              <a:t>b.getStudents</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150873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2388" y="655093"/>
            <a:ext cx="10754436" cy="5351080"/>
          </a:xfrm>
          <a:prstGeom prst="rect">
            <a:avLst/>
          </a:prstGeom>
        </p:spPr>
        <p:txBody>
          <a:bodyPr wrap="square">
            <a:spAutoFit/>
          </a:bodyPr>
          <a:lstStyle/>
          <a:p>
            <a:pPr>
              <a:lnSpc>
                <a:spcPct val="107000"/>
              </a:lnSpc>
              <a:spcAft>
                <a:spcPts val="800"/>
              </a:spcAft>
              <a:tabLst>
                <a:tab pos="3954145" algn="l"/>
              </a:tabLst>
            </a:pP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Example Program to understand </a:t>
            </a:r>
            <a:r>
              <a:rPr lang="en-US"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fetch</a:t>
            </a: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attribute in </a:t>
            </a:r>
            <a:r>
              <a:rPr lang="en-US"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OneToOne</a:t>
            </a:r>
            <a:r>
              <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 </a:t>
            </a:r>
            <a:r>
              <a:rPr lang="en-US" sz="2400" b="1" kern="100" dirty="0" err="1">
                <a:solidFill>
                  <a:srgbClr val="3333FF"/>
                </a:solidFill>
                <a:latin typeface="Calibri" panose="020F0502020204030204" pitchFamily="34" charset="0"/>
                <a:ea typeface="Calibri" panose="020F0502020204030204" pitchFamily="34" charset="0"/>
                <a:cs typeface="Times New Roman" panose="02020603050405020304" pitchFamily="18" charset="0"/>
              </a:rPr>
              <a:t>Uni</a:t>
            </a:r>
            <a:endParaRPr lang="en-US" sz="2400" b="1"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Here we have person class and </a:t>
            </a:r>
            <a:r>
              <a:rPr lang="en-US" kern="100" dirty="0" err="1">
                <a:latin typeface="Calibri" panose="020F0502020204030204" pitchFamily="34" charset="0"/>
                <a:ea typeface="Calibri" panose="020F0502020204030204" pitchFamily="34" charset="0"/>
                <a:cs typeface="Times New Roman" panose="02020603050405020304" pitchFamily="18" charset="0"/>
              </a:rPr>
              <a:t>PanCard</a:t>
            </a:r>
            <a:r>
              <a:rPr lang="en-US" kern="100" dirty="0">
                <a:latin typeface="Calibri" panose="020F0502020204030204" pitchFamily="34" charset="0"/>
                <a:ea typeface="Calibri" panose="020F0502020204030204" pitchFamily="34" charset="0"/>
                <a:cs typeface="Times New Roman" panose="02020603050405020304" pitchFamily="18" charset="0"/>
              </a:rPr>
              <a:t> class</a:t>
            </a: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In Case of </a:t>
            </a:r>
            <a:r>
              <a:rPr lang="en-US" kern="100" dirty="0" err="1">
                <a:latin typeface="Calibri" panose="020F0502020204030204" pitchFamily="34" charset="0"/>
                <a:ea typeface="Calibri" panose="020F0502020204030204" pitchFamily="34" charset="0"/>
                <a:cs typeface="Times New Roman" panose="02020603050405020304" pitchFamily="18" charset="0"/>
              </a:rPr>
              <a:t>oneToOne</a:t>
            </a:r>
            <a:r>
              <a:rPr lang="en-US" kern="100" dirty="0">
                <a:latin typeface="Calibri" panose="020F0502020204030204" pitchFamily="34" charset="0"/>
                <a:ea typeface="Calibri" panose="020F0502020204030204" pitchFamily="34" charset="0"/>
                <a:cs typeface="Times New Roman" panose="02020603050405020304" pitchFamily="18" charset="0"/>
              </a:rPr>
              <a:t> Relationship the default fetch type is Eager</a:t>
            </a:r>
          </a:p>
          <a:p>
            <a:pPr>
              <a:lnSpc>
                <a:spcPct val="107000"/>
              </a:lnSpc>
              <a:spcAft>
                <a:spcPts val="800"/>
              </a:spcAft>
              <a:tabLst>
                <a:tab pos="3954145"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So whenever we try to find Person without using any “fetch” attribute,  along with the Person, </a:t>
            </a:r>
            <a:r>
              <a:rPr lang="en-US" kern="100" dirty="0" err="1">
                <a:latin typeface="Calibri" panose="020F0502020204030204" pitchFamily="34" charset="0"/>
                <a:ea typeface="Calibri" panose="020F0502020204030204" pitchFamily="34" charset="0"/>
                <a:cs typeface="Times New Roman" panose="02020603050405020304" pitchFamily="18" charset="0"/>
              </a:rPr>
              <a:t>PanCard</a:t>
            </a:r>
            <a:r>
              <a:rPr lang="en-US" kern="100" dirty="0">
                <a:latin typeface="Calibri" panose="020F0502020204030204" pitchFamily="34" charset="0"/>
                <a:ea typeface="Calibri" panose="020F0502020204030204" pitchFamily="34" charset="0"/>
                <a:cs typeface="Times New Roman" panose="02020603050405020304" pitchFamily="18" charset="0"/>
              </a:rPr>
              <a:t> will be loaded in the console like below</a:t>
            </a:r>
          </a:p>
          <a:p>
            <a:pPr>
              <a:lnSpc>
                <a:spcPct val="107000"/>
              </a:lnSpc>
              <a:spcAft>
                <a:spcPts val="800"/>
              </a:spcAft>
              <a:tabLst>
                <a:tab pos="3954145" algn="l"/>
              </a:tabLst>
            </a:pPr>
            <a:r>
              <a:rPr lang="en-US" sz="2400" b="1"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FindPersonById.java</a:t>
            </a:r>
          </a:p>
          <a:p>
            <a:r>
              <a:rPr lang="en-IN" dirty="0"/>
              <a:t>Person p=</a:t>
            </a:r>
            <a:r>
              <a:rPr lang="en-IN" dirty="0" err="1"/>
              <a:t>manager.find</a:t>
            </a:r>
            <a:r>
              <a:rPr lang="en-IN" dirty="0"/>
              <a:t>(</a:t>
            </a:r>
            <a:r>
              <a:rPr lang="en-IN" dirty="0" err="1"/>
              <a:t>Person.</a:t>
            </a:r>
            <a:r>
              <a:rPr lang="en-IN" b="1" dirty="0" err="1"/>
              <a:t>class</a:t>
            </a:r>
            <a:r>
              <a:rPr lang="en-IN" b="1" dirty="0"/>
              <a:t>, 1);</a:t>
            </a:r>
          </a:p>
          <a:p>
            <a:endParaRPr lang="en-IN" dirty="0"/>
          </a:p>
          <a:p>
            <a:r>
              <a:rPr lang="en-IN" b="1" dirty="0"/>
              <a:t>if(p!=null)</a:t>
            </a:r>
          </a:p>
          <a:p>
            <a:r>
              <a:rPr lang="en-IN" dirty="0"/>
              <a:t>{</a:t>
            </a:r>
          </a:p>
          <a:p>
            <a:r>
              <a:rPr lang="en-IN" dirty="0" err="1"/>
              <a:t>System.</a:t>
            </a:r>
            <a:r>
              <a:rPr lang="en-IN" b="1" i="1" dirty="0" err="1"/>
              <a:t>out.println</a:t>
            </a:r>
            <a:r>
              <a:rPr lang="en-IN" b="1" i="1" dirty="0"/>
              <a:t>(p);</a:t>
            </a:r>
          </a:p>
          <a:p>
            <a:r>
              <a:rPr lang="en-IN" dirty="0"/>
              <a:t>}</a:t>
            </a:r>
          </a:p>
          <a:p>
            <a:r>
              <a:rPr lang="en-IN" b="1" dirty="0"/>
              <a:t>else</a:t>
            </a:r>
          </a:p>
          <a:p>
            <a:r>
              <a:rPr lang="en-IN" dirty="0"/>
              <a:t>{</a:t>
            </a:r>
          </a:p>
          <a:p>
            <a:r>
              <a:rPr lang="en-IN" dirty="0" err="1"/>
              <a:t>System.</a:t>
            </a:r>
            <a:r>
              <a:rPr lang="en-IN" b="1" i="1" dirty="0" err="1"/>
              <a:t>out.println</a:t>
            </a:r>
            <a:r>
              <a:rPr lang="en-IN" b="1" i="1" dirty="0"/>
              <a:t>("No Person found");</a:t>
            </a:r>
          </a:p>
          <a:p>
            <a:r>
              <a:rPr lang="en-IN" dirty="0"/>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818964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arn(inVertical)">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barn(inVertical)">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829" y="680224"/>
            <a:ext cx="10794381" cy="5818003"/>
          </a:xfrm>
          <a:prstGeom prst="rect">
            <a:avLst/>
          </a:prstGeom>
        </p:spPr>
        <p:txBody>
          <a:bodyPr wrap="square">
            <a:spAutoFit/>
          </a:bodyPr>
          <a:lstStyle/>
          <a:p>
            <a:pPr>
              <a:lnSpc>
                <a:spcPct val="107000"/>
              </a:lnSpc>
              <a:spcAft>
                <a:spcPts val="800"/>
              </a:spcAft>
            </a:pPr>
            <a:r>
              <a:rPr lang="en-IN" sz="2000" b="1" dirty="0">
                <a:solidFill>
                  <a:srgbClr val="7030A0"/>
                </a:solidFill>
                <a:latin typeface="Arial Black" panose="020B0A04020102020204" pitchFamily="34" charset="0"/>
              </a:rPr>
              <a:t>What is Framework?</a:t>
            </a:r>
          </a:p>
          <a:p>
            <a:r>
              <a:rPr lang="en-IN" sz="2400" b="1" dirty="0"/>
              <a:t>*A framework is a body or platform of pre-written code which can be used by a programmer for the development of an application.</a:t>
            </a:r>
          </a:p>
          <a:p>
            <a:r>
              <a:rPr lang="en-IN" sz="2400" b="1" dirty="0"/>
              <a:t>*A framework will not do anything by itself and it has to be controlled by a programmer.</a:t>
            </a:r>
          </a:p>
          <a:p>
            <a:r>
              <a:rPr lang="en-IN" sz="2400" b="1" dirty="0"/>
              <a:t>*A java framework </a:t>
            </a:r>
            <a:r>
              <a:rPr lang="en-IN" sz="2400" b="1"/>
              <a:t>is a collection </a:t>
            </a:r>
            <a:r>
              <a:rPr lang="en-IN" sz="2400" b="1" dirty="0"/>
              <a:t>of classes, interfaces and some tools.</a:t>
            </a:r>
          </a:p>
          <a:p>
            <a:r>
              <a:rPr lang="en-IN" sz="2400" b="1" dirty="0"/>
              <a:t>Ex:--Hibernate ,Spring , </a:t>
            </a:r>
            <a:r>
              <a:rPr lang="en-IN" sz="2400" b="1" dirty="0" err="1"/>
              <a:t>Ibatis</a:t>
            </a:r>
            <a:r>
              <a:rPr lang="en-IN" sz="2400" b="1" dirty="0"/>
              <a:t>, Tapestry, </a:t>
            </a:r>
            <a:r>
              <a:rPr lang="en-IN" sz="2400" b="1" dirty="0" err="1"/>
              <a:t>Struts,etc</a:t>
            </a:r>
            <a:r>
              <a:rPr lang="en-IN" sz="2400" b="1" dirty="0"/>
              <a:t>…</a:t>
            </a:r>
          </a:p>
          <a:p>
            <a:endParaRPr lang="en-IN" sz="2400" b="1" dirty="0"/>
          </a:p>
          <a:p>
            <a:r>
              <a:rPr lang="en-IN" sz="32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Types of Framework</a:t>
            </a:r>
            <a:r>
              <a:rPr lang="en-IN" sz="3200" b="1" dirty="0">
                <a:solidFill>
                  <a:srgbClr val="7030A0"/>
                </a:solidFill>
              </a:rPr>
              <a:t>:-</a:t>
            </a:r>
          </a:p>
          <a:p>
            <a:r>
              <a:rPr lang="en-US" sz="2400" b="1" dirty="0">
                <a:ea typeface="Calibri" panose="020F0502020204030204" pitchFamily="34" charset="0"/>
                <a:cs typeface="Times New Roman" panose="02020603050405020304" pitchFamily="18" charset="0"/>
              </a:rPr>
              <a:t>           There are 2 Different types of Framework</a:t>
            </a:r>
          </a:p>
          <a:p>
            <a:r>
              <a:rPr lang="en-US" sz="2400" b="1" dirty="0">
                <a:ea typeface="Calibri" panose="020F0502020204030204" pitchFamily="34" charset="0"/>
                <a:cs typeface="Times New Roman" panose="02020603050405020304" pitchFamily="18" charset="0"/>
              </a:rPr>
              <a:t>                    1&gt;Invasive Framework</a:t>
            </a:r>
          </a:p>
          <a:p>
            <a:r>
              <a:rPr lang="en-US" sz="2400" b="1" dirty="0">
                <a:ea typeface="Calibri" panose="020F0502020204030204" pitchFamily="34" charset="0"/>
                <a:cs typeface="Times New Roman" panose="02020603050405020304" pitchFamily="18" charset="0"/>
              </a:rPr>
              <a:t>                    2&gt;Non-Invasive Framework</a:t>
            </a:r>
          </a:p>
          <a:p>
            <a:endParaRPr lang="en-IN" sz="2400" dirty="0"/>
          </a:p>
          <a:p>
            <a:endParaRPr lang="en-IN" sz="2400" b="1" dirty="0"/>
          </a:p>
          <a:p>
            <a:endParaRPr lang="en-IN" sz="2400" b="1" dirty="0"/>
          </a:p>
        </p:txBody>
      </p:sp>
    </p:spTree>
    <p:extLst>
      <p:ext uri="{BB962C8B-B14F-4D97-AF65-F5344CB8AC3E}">
        <p14:creationId xmlns:p14="http://schemas.microsoft.com/office/powerpoint/2010/main" val="84283305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36600"/>
            <a:ext cx="11137900" cy="5611049"/>
          </a:xfrm>
          <a:prstGeom prst="rect">
            <a:avLst/>
          </a:prstGeom>
        </p:spPr>
        <p:txBody>
          <a:bodyPr wrap="square">
            <a:spAutoFit/>
          </a:bodyPr>
          <a:lstStyle/>
          <a:p>
            <a:pPr>
              <a:lnSpc>
                <a:spcPct val="107000"/>
              </a:lnSpc>
              <a:spcAft>
                <a:spcPts val="800"/>
              </a:spcAft>
            </a:pPr>
            <a:r>
              <a:rPr lang="en-IN" sz="28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a:latin typeface="Calibri" panose="020F0502020204030204" pitchFamily="34" charset="0"/>
                <a:ea typeface="Calibri" panose="020F0502020204030204" pitchFamily="34" charset="0"/>
                <a:cs typeface="Times New Roman" panose="02020603050405020304" pitchFamily="18" charset="0"/>
              </a:rPr>
              <a:t>&lt;hibernate-configuration&gt;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&lt;session-factory&gt;</a:t>
            </a:r>
          </a:p>
          <a:p>
            <a:pPr>
              <a:lnSpc>
                <a:spcPct val="107000"/>
              </a:lnSpc>
              <a:spcAft>
                <a:spcPts val="800"/>
              </a:spcAft>
            </a:pPr>
            <a:r>
              <a:rPr lang="en-IN" sz="1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&lt;!—Database  Properties--&gt;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connection.driver_class</a:t>
            </a:r>
            <a:r>
              <a:rPr lang="en-IN" sz="1400" kern="100" dirty="0">
                <a:latin typeface="Calibri" panose="020F0502020204030204" pitchFamily="34" charset="0"/>
                <a:ea typeface="Calibri" panose="020F0502020204030204" pitchFamily="34" charset="0"/>
                <a:cs typeface="Times New Roman" panose="02020603050405020304" pitchFamily="18" charset="0"/>
              </a:rPr>
              <a:t>”&gt;</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com.mysql.jdbc.Driver</a:t>
            </a:r>
            <a:r>
              <a:rPr lang="en-IN" sz="1400" kern="100" dirty="0">
                <a:latin typeface="Calibri" panose="020F0502020204030204" pitchFamily="34" charset="0"/>
                <a:ea typeface="Calibri" panose="020F0502020204030204" pitchFamily="34" charset="0"/>
                <a:cs typeface="Times New Roman" panose="02020603050405020304" pitchFamily="18" charset="0"/>
              </a:rPr>
              <a:t>  &lt;/property&gt;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name=”connection.url”&gt;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jdbc:mysql</a:t>
            </a:r>
            <a:r>
              <a:rPr lang="en-IN" sz="1400" kern="100" dirty="0">
                <a:latin typeface="Calibri" panose="020F0502020204030204" pitchFamily="34" charset="0"/>
                <a:ea typeface="Calibri" panose="020F0502020204030204" pitchFamily="34" charset="0"/>
                <a:cs typeface="Times New Roman" panose="02020603050405020304" pitchFamily="18" charset="0"/>
              </a:rPr>
              <a:t>://localhost:3306/</a:t>
            </a:r>
            <a:r>
              <a:rPr lang="en-IN" sz="1400" kern="100" dirty="0" err="1">
                <a:latin typeface="Calibri" panose="020F0502020204030204" pitchFamily="34" charset="0"/>
                <a:ea typeface="Calibri" panose="020F0502020204030204" pitchFamily="34" charset="0"/>
                <a:cs typeface="Times New Roman" panose="02020603050405020304" pitchFamily="18" charset="0"/>
              </a:rPr>
              <a:t>hibdb?createDatabaseIfNotExist</a:t>
            </a:r>
            <a:r>
              <a:rPr lang="en-IN" sz="1400" kern="100" dirty="0">
                <a:latin typeface="Calibri" panose="020F0502020204030204" pitchFamily="34" charset="0"/>
                <a:ea typeface="Calibri" panose="020F0502020204030204" pitchFamily="34" charset="0"/>
                <a:cs typeface="Times New Roman" panose="02020603050405020304" pitchFamily="18" charset="0"/>
              </a:rPr>
              <a:t>=true&lt;/property&gt;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connection.username</a:t>
            </a:r>
            <a:r>
              <a:rPr lang="en-IN" sz="1400" kern="100" dirty="0">
                <a:latin typeface="Calibri" panose="020F0502020204030204" pitchFamily="34" charset="0"/>
                <a:ea typeface="Calibri" panose="020F0502020204030204" pitchFamily="34" charset="0"/>
                <a:cs typeface="Times New Roman" panose="02020603050405020304" pitchFamily="18" charset="0"/>
              </a:rPr>
              <a:t>”&gt;root&lt;/property&gt;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connection.password</a:t>
            </a:r>
            <a:r>
              <a:rPr lang="en-IN" sz="1400" kern="100" dirty="0">
                <a:latin typeface="Calibri" panose="020F0502020204030204" pitchFamily="34" charset="0"/>
                <a:ea typeface="Calibri" panose="020F0502020204030204" pitchFamily="34" charset="0"/>
                <a:cs typeface="Times New Roman" panose="02020603050405020304" pitchFamily="18" charset="0"/>
              </a:rPr>
              <a:t>”&gt;admin&lt;/property&gt;</a:t>
            </a:r>
          </a:p>
          <a:p>
            <a:pPr>
              <a:lnSpc>
                <a:spcPct val="107000"/>
              </a:lnSpc>
              <a:spcAft>
                <a:spcPts val="800"/>
              </a:spcAft>
            </a:pPr>
            <a:r>
              <a:rPr lang="en-IN" sz="1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&lt;!--Hibernate Properties--&gt;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name=”hbm2ddl.auto”&gt;update&lt;/property&gt;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(1</a:t>
            </a:r>
            <a:r>
              <a:rPr lang="en-IN" sz="1400" kern="100" baseline="30000" dirty="0">
                <a:latin typeface="Calibri" panose="020F0502020204030204" pitchFamily="34" charset="0"/>
                <a:ea typeface="Calibri" panose="020F0502020204030204" pitchFamily="34" charset="0"/>
                <a:cs typeface="Times New Roman" panose="02020603050405020304" pitchFamily="18" charset="0"/>
              </a:rPr>
              <a:t>st</a:t>
            </a:r>
            <a:r>
              <a:rPr lang="en-IN" sz="1400" kern="100" dirty="0">
                <a:latin typeface="Calibri" panose="020F0502020204030204" pitchFamily="34" charset="0"/>
                <a:ea typeface="Calibri" panose="020F0502020204030204" pitchFamily="34" charset="0"/>
                <a:cs typeface="Times New Roman" panose="02020603050405020304" pitchFamily="18" charset="0"/>
              </a:rPr>
              <a:t> time it will create later it will update)</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1400" kern="100" dirty="0" err="1">
                <a:latin typeface="Calibri" panose="020F0502020204030204" pitchFamily="34" charset="0"/>
                <a:ea typeface="Calibri" panose="020F0502020204030204" pitchFamily="34" charset="0"/>
                <a:cs typeface="Times New Roman" panose="02020603050405020304" pitchFamily="18" charset="0"/>
              </a:rPr>
              <a:t>show_sql</a:t>
            </a:r>
            <a:r>
              <a:rPr lang="en-IN" sz="1400" kern="100" dirty="0">
                <a:latin typeface="Calibri" panose="020F0502020204030204" pitchFamily="34" charset="0"/>
                <a:ea typeface="Calibri" panose="020F0502020204030204" pitchFamily="34" charset="0"/>
                <a:cs typeface="Times New Roman" panose="02020603050405020304" pitchFamily="18" charset="0"/>
              </a:rPr>
              <a:t>”&gt;true&lt;/property&gt;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(To display SQL query on Console window)</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name=”dialect”&gt;org.hibernate.dialect.MySQL55Dialect&lt;/property&gt;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1400" kern="100" dirty="0" err="1">
                <a:latin typeface="Calibri" panose="020F0502020204030204" pitchFamily="34" charset="0"/>
                <a:ea typeface="Calibri" panose="020F0502020204030204" pitchFamily="34" charset="0"/>
                <a:cs typeface="Times New Roman" panose="02020603050405020304" pitchFamily="18" charset="0"/>
              </a:rPr>
              <a:t>format_sql</a:t>
            </a:r>
            <a:r>
              <a:rPr lang="en-IN" sz="1400" kern="100" dirty="0">
                <a:latin typeface="Calibri" panose="020F0502020204030204" pitchFamily="34" charset="0"/>
                <a:ea typeface="Calibri" panose="020F0502020204030204" pitchFamily="34" charset="0"/>
                <a:cs typeface="Times New Roman" panose="02020603050405020304" pitchFamily="18" charset="0"/>
              </a:rPr>
              <a:t>”&gt;true&lt;/property&gt;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&lt;/session-factory&gt;</a:t>
            </a:r>
          </a:p>
          <a:p>
            <a:r>
              <a:rPr lang="en-IN" sz="1400" dirty="0">
                <a:latin typeface="Calibri" panose="020F0502020204030204" pitchFamily="34" charset="0"/>
                <a:ea typeface="Calibri" panose="020F0502020204030204" pitchFamily="34" charset="0"/>
                <a:cs typeface="Times New Roman" panose="02020603050405020304" pitchFamily="18" charset="0"/>
              </a:rPr>
              <a:t>&lt;/hibernate-configuration&gt;</a:t>
            </a:r>
            <a:endParaRPr lang="en-IN" sz="1400" dirty="0"/>
          </a:p>
        </p:txBody>
      </p:sp>
    </p:spTree>
    <p:extLst>
      <p:ext uri="{BB962C8B-B14F-4D97-AF65-F5344CB8AC3E}">
        <p14:creationId xmlns:p14="http://schemas.microsoft.com/office/powerpoint/2010/main" val="223443299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arn(inVertical)">
                                      <p:cBhvr>
                                        <p:cTn id="8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68740"/>
            <a:ext cx="8475260" cy="5355312"/>
          </a:xfrm>
          <a:prstGeom prst="rect">
            <a:avLst/>
          </a:prstGeom>
        </p:spPr>
        <p:txBody>
          <a:bodyPr wrap="square">
            <a:spAutoFit/>
          </a:bodyPr>
          <a:lstStyle/>
          <a:p>
            <a:r>
              <a:rPr lang="en-US" b="1" dirty="0" err="1">
                <a:solidFill>
                  <a:srgbClr val="CC00CC"/>
                </a:solidFill>
                <a:latin typeface="Consolas" panose="020B0609020204030204" pitchFamily="49" charset="0"/>
              </a:rPr>
              <a:t>OutPut</a:t>
            </a:r>
            <a:r>
              <a:rPr lang="en-US" b="1" dirty="0">
                <a:solidFill>
                  <a:srgbClr val="CC00CC"/>
                </a:solidFill>
                <a:latin typeface="Consolas" panose="020B0609020204030204" pitchFamily="49" charset="0"/>
              </a:rPr>
              <a:t> in Console Window:-</a:t>
            </a:r>
            <a:endParaRPr lang="en-IN" b="1" dirty="0">
              <a:solidFill>
                <a:srgbClr val="CC00CC"/>
              </a:solidFill>
              <a:latin typeface="Consolas" panose="020B0609020204030204" pitchFamily="49" charset="0"/>
            </a:endParaRP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Hibernate: </a:t>
            </a:r>
          </a:p>
          <a:p>
            <a:r>
              <a:rPr lang="en-IN" dirty="0">
                <a:solidFill>
                  <a:srgbClr val="000000"/>
                </a:solidFill>
                <a:latin typeface="Consolas" panose="020B0609020204030204" pitchFamily="49" charset="0"/>
              </a:rPr>
              <a:t>    select</a:t>
            </a:r>
          </a:p>
          <a:p>
            <a:r>
              <a:rPr lang="en-IN" dirty="0">
                <a:solidFill>
                  <a:srgbClr val="000000"/>
                </a:solidFill>
                <a:latin typeface="Consolas" panose="020B0609020204030204" pitchFamily="49" charset="0"/>
              </a:rPr>
              <a:t>        person0_.id as id1_1_0_,</a:t>
            </a:r>
          </a:p>
          <a:p>
            <a:r>
              <a:rPr lang="en-IN" dirty="0">
                <a:solidFill>
                  <a:srgbClr val="000000"/>
                </a:solidFill>
                <a:latin typeface="Consolas" panose="020B0609020204030204" pitchFamily="49" charset="0"/>
              </a:rPr>
              <a:t>        person0_.card_id as card_id4_1_0_,</a:t>
            </a:r>
          </a:p>
          <a:p>
            <a:r>
              <a:rPr lang="en-IN" dirty="0">
                <a:solidFill>
                  <a:srgbClr val="000000"/>
                </a:solidFill>
                <a:latin typeface="Consolas" panose="020B0609020204030204" pitchFamily="49" charset="0"/>
              </a:rPr>
              <a:t>        person0_.name as name2_1_0_,</a:t>
            </a:r>
          </a:p>
          <a:p>
            <a:r>
              <a:rPr lang="en-IN" dirty="0">
                <a:solidFill>
                  <a:srgbClr val="000000"/>
                </a:solidFill>
                <a:latin typeface="Consolas" panose="020B0609020204030204" pitchFamily="49" charset="0"/>
              </a:rPr>
              <a:t>        person0_.phone as phone3_1_0_,</a:t>
            </a:r>
          </a:p>
          <a:p>
            <a:r>
              <a:rPr lang="en-IN" dirty="0">
                <a:solidFill>
                  <a:srgbClr val="000000"/>
                </a:solidFill>
                <a:latin typeface="Consolas" panose="020B0609020204030204" pitchFamily="49" charset="0"/>
              </a:rPr>
              <a:t>        pancard1_.id as id1_0_1_,</a:t>
            </a:r>
          </a:p>
          <a:p>
            <a:r>
              <a:rPr lang="en-IN" dirty="0">
                <a:solidFill>
                  <a:srgbClr val="000000"/>
                </a:solidFill>
                <a:latin typeface="Consolas" panose="020B0609020204030204" pitchFamily="49" charset="0"/>
              </a:rPr>
              <a:t>        pancard1_.number as number2_0_1_,</a:t>
            </a:r>
          </a:p>
          <a:p>
            <a:r>
              <a:rPr lang="en-IN" dirty="0">
                <a:solidFill>
                  <a:srgbClr val="000000"/>
                </a:solidFill>
                <a:latin typeface="Consolas" panose="020B0609020204030204" pitchFamily="49" charset="0"/>
              </a:rPr>
              <a:t>        pancard1_.pincode as pincode3_0_1_ </a:t>
            </a:r>
          </a:p>
          <a:p>
            <a:r>
              <a:rPr lang="en-IN" dirty="0">
                <a:solidFill>
                  <a:srgbClr val="000000"/>
                </a:solidFill>
                <a:latin typeface="Consolas" panose="020B0609020204030204" pitchFamily="49" charset="0"/>
              </a:rPr>
              <a:t>    from</a:t>
            </a:r>
          </a:p>
          <a:p>
            <a:r>
              <a:rPr lang="en-IN" dirty="0">
                <a:solidFill>
                  <a:srgbClr val="000000"/>
                </a:solidFill>
                <a:latin typeface="Consolas" panose="020B0609020204030204" pitchFamily="49" charset="0"/>
              </a:rPr>
              <a:t>        Person person0_ </a:t>
            </a:r>
          </a:p>
          <a:p>
            <a:r>
              <a:rPr lang="en-IN" dirty="0">
                <a:solidFill>
                  <a:srgbClr val="000000"/>
                </a:solidFill>
                <a:latin typeface="Consolas" panose="020B0609020204030204" pitchFamily="49" charset="0"/>
              </a:rPr>
              <a:t>    left outer join</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PanCard</a:t>
            </a:r>
            <a:r>
              <a:rPr lang="en-IN" dirty="0">
                <a:solidFill>
                  <a:srgbClr val="000000"/>
                </a:solidFill>
                <a:latin typeface="Consolas" panose="020B0609020204030204" pitchFamily="49" charset="0"/>
              </a:rPr>
              <a:t> pancard1_ </a:t>
            </a:r>
          </a:p>
          <a:p>
            <a:r>
              <a:rPr lang="en-IN" dirty="0">
                <a:solidFill>
                  <a:srgbClr val="000000"/>
                </a:solidFill>
                <a:latin typeface="Consolas" panose="020B0609020204030204" pitchFamily="49" charset="0"/>
              </a:rPr>
              <a:t>            on person0_.card_id=pancard1_.id </a:t>
            </a:r>
          </a:p>
          <a:p>
            <a:r>
              <a:rPr lang="en-IN" dirty="0">
                <a:solidFill>
                  <a:srgbClr val="000000"/>
                </a:solidFill>
                <a:latin typeface="Consolas" panose="020B0609020204030204" pitchFamily="49" charset="0"/>
              </a:rPr>
              <a:t>    where</a:t>
            </a:r>
          </a:p>
          <a:p>
            <a:r>
              <a:rPr lang="en-IN" dirty="0">
                <a:solidFill>
                  <a:srgbClr val="000000"/>
                </a:solidFill>
                <a:latin typeface="Consolas" panose="020B0609020204030204" pitchFamily="49" charset="0"/>
              </a:rPr>
              <a:t>        person0_.id=?</a:t>
            </a:r>
          </a:p>
          <a:p>
            <a:r>
              <a:rPr lang="en-IN" dirty="0">
                <a:solidFill>
                  <a:srgbClr val="000000"/>
                </a:solidFill>
                <a:latin typeface="Consolas" panose="020B0609020204030204" pitchFamily="49" charset="0"/>
              </a:rPr>
              <a:t>Person [id=1, name=Raj, phone=9482025408]</a:t>
            </a:r>
            <a:endParaRPr lang="en-IN" dirty="0"/>
          </a:p>
        </p:txBody>
      </p:sp>
    </p:spTree>
    <p:extLst>
      <p:ext uri="{BB962C8B-B14F-4D97-AF65-F5344CB8AC3E}">
        <p14:creationId xmlns:p14="http://schemas.microsoft.com/office/powerpoint/2010/main" val="362124130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614149"/>
            <a:ext cx="11095630" cy="5447645"/>
          </a:xfrm>
          <a:prstGeom prst="rect">
            <a:avLst/>
          </a:prstGeom>
        </p:spPr>
        <p:txBody>
          <a:bodyPr wrap="square">
            <a:spAutoFit/>
          </a:bodyPr>
          <a:lstStyle/>
          <a:p>
            <a:r>
              <a:rPr lang="en-US" dirty="0">
                <a:solidFill>
                  <a:srgbClr val="000000"/>
                </a:solidFill>
                <a:latin typeface="Consolas" panose="020B0609020204030204" pitchFamily="49" charset="0"/>
              </a:rPr>
              <a:t>Now add fetch attribute in Person Class like below</a:t>
            </a:r>
          </a:p>
          <a:p>
            <a:endParaRPr lang="en-US" dirty="0">
              <a:solidFill>
                <a:srgbClr val="000000"/>
              </a:solidFill>
              <a:latin typeface="Consolas" panose="020B0609020204030204" pitchFamily="49" charset="0"/>
            </a:endParaRPr>
          </a:p>
          <a:p>
            <a:r>
              <a:rPr lang="en-IN" dirty="0"/>
              <a:t>@</a:t>
            </a:r>
            <a:r>
              <a:rPr lang="en-IN" dirty="0" err="1"/>
              <a:t>OneToOne</a:t>
            </a:r>
            <a:r>
              <a:rPr lang="en-IN" dirty="0"/>
              <a:t>(cascade = </a:t>
            </a:r>
            <a:r>
              <a:rPr lang="en-IN" dirty="0" err="1"/>
              <a:t>CascadeType.</a:t>
            </a:r>
            <a:r>
              <a:rPr lang="en-IN" b="1" i="1" dirty="0" err="1"/>
              <a:t>ALL,</a:t>
            </a:r>
            <a:r>
              <a:rPr lang="en-IN" b="1" i="1" dirty="0" err="1">
                <a:solidFill>
                  <a:srgbClr val="3333FF"/>
                </a:solidFill>
              </a:rPr>
              <a:t>fetch</a:t>
            </a:r>
            <a:r>
              <a:rPr lang="en-IN" b="1" i="1" dirty="0">
                <a:solidFill>
                  <a:srgbClr val="3333FF"/>
                </a:solidFill>
              </a:rPr>
              <a:t>=</a:t>
            </a:r>
            <a:r>
              <a:rPr lang="en-IN" b="1" i="1" dirty="0" err="1">
                <a:solidFill>
                  <a:srgbClr val="3333FF"/>
                </a:solidFill>
              </a:rPr>
              <a:t>FetchType.LAZY</a:t>
            </a:r>
            <a:r>
              <a:rPr lang="en-IN" b="1" i="1" dirty="0"/>
              <a:t>)</a:t>
            </a:r>
          </a:p>
          <a:p>
            <a:r>
              <a:rPr lang="en-IN" b="1" dirty="0"/>
              <a:t>private </a:t>
            </a:r>
            <a:r>
              <a:rPr lang="en-IN" b="1" dirty="0" err="1"/>
              <a:t>PanCard</a:t>
            </a:r>
            <a:r>
              <a:rPr lang="en-IN" b="1" dirty="0"/>
              <a:t> card; //then only </a:t>
            </a:r>
            <a:r>
              <a:rPr lang="en-IN" b="1"/>
              <a:t>Person information </a:t>
            </a:r>
            <a:r>
              <a:rPr lang="en-IN" b="1" dirty="0"/>
              <a:t>will be loaded like below</a:t>
            </a:r>
          </a:p>
          <a:p>
            <a:endParaRPr lang="en-US" b="1" dirty="0"/>
          </a:p>
          <a:p>
            <a:r>
              <a:rPr lang="en-US" sz="2400" b="1" dirty="0">
                <a:solidFill>
                  <a:srgbClr val="CC00CC"/>
                </a:solidFill>
              </a:rPr>
              <a:t>After adding </a:t>
            </a:r>
            <a:r>
              <a:rPr lang="en-US" sz="2400" b="1" dirty="0" err="1">
                <a:solidFill>
                  <a:srgbClr val="CC00CC"/>
                </a:solidFill>
              </a:rPr>
              <a:t>fetchtype</a:t>
            </a:r>
            <a:r>
              <a:rPr lang="en-US" sz="2400" b="1" dirty="0">
                <a:solidFill>
                  <a:srgbClr val="CC00CC"/>
                </a:solidFill>
              </a:rPr>
              <a:t> Output in Console window</a:t>
            </a:r>
            <a:endParaRPr lang="en-IN" sz="2400" b="1" dirty="0">
              <a:solidFill>
                <a:srgbClr val="CC00CC"/>
              </a:solidFill>
            </a:endParaRPr>
          </a:p>
          <a:p>
            <a:r>
              <a:rPr lang="en-IN" dirty="0"/>
              <a:t>Hibernate: </a:t>
            </a:r>
          </a:p>
          <a:p>
            <a:r>
              <a:rPr lang="en-IN" dirty="0"/>
              <a:t>    select</a:t>
            </a:r>
          </a:p>
          <a:p>
            <a:r>
              <a:rPr lang="en-IN" dirty="0"/>
              <a:t>        person0_.id as id1_1_0_,</a:t>
            </a:r>
          </a:p>
          <a:p>
            <a:r>
              <a:rPr lang="en-IN" dirty="0"/>
              <a:t>        person0_.card_id as card_id4_1_0_,</a:t>
            </a:r>
          </a:p>
          <a:p>
            <a:r>
              <a:rPr lang="en-IN" dirty="0"/>
              <a:t>        person0_.name as name2_1_0_,</a:t>
            </a:r>
          </a:p>
          <a:p>
            <a:r>
              <a:rPr lang="en-IN" dirty="0"/>
              <a:t>        person0_.phone as phone3_1_0_ </a:t>
            </a:r>
          </a:p>
          <a:p>
            <a:r>
              <a:rPr lang="en-IN" dirty="0"/>
              <a:t>    from</a:t>
            </a:r>
          </a:p>
          <a:p>
            <a:r>
              <a:rPr lang="en-IN" dirty="0"/>
              <a:t>        Person person0_ </a:t>
            </a:r>
          </a:p>
          <a:p>
            <a:r>
              <a:rPr lang="en-IN" dirty="0"/>
              <a:t>    where</a:t>
            </a:r>
          </a:p>
          <a:p>
            <a:r>
              <a:rPr lang="en-IN" dirty="0"/>
              <a:t>        person0_.id=?</a:t>
            </a:r>
          </a:p>
          <a:p>
            <a:r>
              <a:rPr lang="en-IN" dirty="0"/>
              <a:t>Person [id=1, name=Raj, phone=9482025408]</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Now if you want </a:t>
            </a:r>
            <a:r>
              <a:rPr lang="en-US" dirty="0" err="1">
                <a:solidFill>
                  <a:srgbClr val="000000"/>
                </a:solidFill>
                <a:latin typeface="Consolas" panose="020B0609020204030204" pitchFamily="49" charset="0"/>
              </a:rPr>
              <a:t>PanCard</a:t>
            </a:r>
            <a:r>
              <a:rPr lang="en-US" dirty="0">
                <a:solidFill>
                  <a:srgbClr val="000000"/>
                </a:solidFill>
                <a:latin typeface="Consolas" panose="020B0609020204030204" pitchFamily="49" charset="0"/>
              </a:rPr>
              <a:t> information then on demand </a:t>
            </a:r>
            <a:r>
              <a:rPr lang="en-US" dirty="0" err="1">
                <a:solidFill>
                  <a:srgbClr val="000000"/>
                </a:solidFill>
                <a:latin typeface="Consolas" panose="020B0609020204030204" pitchFamily="49" charset="0"/>
              </a:rPr>
              <a:t>PanCard</a:t>
            </a:r>
            <a:r>
              <a:rPr lang="en-US" dirty="0">
                <a:solidFill>
                  <a:srgbClr val="000000"/>
                </a:solidFill>
                <a:latin typeface="Consolas" panose="020B0609020204030204" pitchFamily="49" charset="0"/>
              </a:rPr>
              <a:t> will be loaded like below</a:t>
            </a:r>
            <a:endParaRPr lang="en-I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3937074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655093"/>
            <a:ext cx="8898340" cy="2862322"/>
          </a:xfrm>
          <a:prstGeom prst="rect">
            <a:avLst/>
          </a:prstGeom>
        </p:spPr>
        <p:txBody>
          <a:bodyPr wrap="square">
            <a:spAutoFit/>
          </a:bodyPr>
          <a:lstStyle/>
          <a:p>
            <a:r>
              <a:rPr lang="en-IN" dirty="0">
                <a:solidFill>
                  <a:srgbClr val="000000"/>
                </a:solidFill>
                <a:latin typeface="Consolas" panose="020B0609020204030204" pitchFamily="49" charset="0"/>
              </a:rPr>
              <a:t>Person </a:t>
            </a:r>
            <a:r>
              <a:rPr lang="en-IN" dirty="0">
                <a:solidFill>
                  <a:srgbClr val="6A3E3E"/>
                </a:solidFill>
                <a:latin typeface="Consolas" panose="020B0609020204030204" pitchFamily="49" charset="0"/>
              </a:rPr>
              <a:t>p</a:t>
            </a:r>
            <a:r>
              <a:rPr lang="en-IN" dirty="0">
                <a:solidFill>
                  <a:srgbClr val="000000"/>
                </a:solidFill>
                <a:latin typeface="Consolas" panose="020B0609020204030204" pitchFamily="49" charset="0"/>
              </a:rPr>
              <a:t>=</a:t>
            </a:r>
            <a:r>
              <a:rPr lang="en-IN" dirty="0" err="1">
                <a:solidFill>
                  <a:srgbClr val="6A3E3E"/>
                </a:solidFill>
                <a:latin typeface="Consolas" panose="020B0609020204030204" pitchFamily="49" charset="0"/>
              </a:rPr>
              <a:t>manager</a:t>
            </a:r>
            <a:r>
              <a:rPr lang="en-IN" dirty="0" err="1">
                <a:solidFill>
                  <a:srgbClr val="000000"/>
                </a:solidFill>
                <a:latin typeface="Consolas" panose="020B0609020204030204" pitchFamily="49" charset="0"/>
              </a:rPr>
              <a:t>.find</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Person.</a:t>
            </a:r>
            <a:r>
              <a:rPr lang="en-IN" b="1" dirty="0" err="1">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1);</a:t>
            </a:r>
          </a:p>
          <a:p>
            <a:endParaRPr lang="en-IN" dirty="0">
              <a:latin typeface="Consolas" panose="020B0609020204030204" pitchFamily="49" charset="0"/>
            </a:endParaRPr>
          </a:p>
          <a:p>
            <a:r>
              <a:rPr lang="en-IN" b="1" dirty="0">
                <a:solidFill>
                  <a:srgbClr val="7F0055"/>
                </a:solidFill>
                <a:latin typeface="Consolas" panose="020B0609020204030204" pitchFamily="49" charset="0"/>
              </a:rPr>
              <a:t>if</a:t>
            </a:r>
            <a:r>
              <a:rPr lang="en-IN" b="1" dirty="0">
                <a:solidFill>
                  <a:srgbClr val="000000"/>
                </a:solidFill>
                <a:latin typeface="Consolas" panose="020B0609020204030204" pitchFamily="49" charset="0"/>
              </a:rPr>
              <a:t>(</a:t>
            </a:r>
            <a:r>
              <a:rPr lang="en-IN" b="1" dirty="0">
                <a:solidFill>
                  <a:srgbClr val="6A3E3E"/>
                </a:solidFill>
                <a:latin typeface="Consolas" panose="020B0609020204030204" pitchFamily="49" charset="0"/>
              </a:rPr>
              <a:t>p</a:t>
            </a:r>
            <a:r>
              <a:rPr lang="en-IN" b="1" dirty="0">
                <a:solidFill>
                  <a:srgbClr val="000000"/>
                </a:solidFill>
                <a:latin typeface="Consolas" panose="020B0609020204030204" pitchFamily="49" charset="0"/>
              </a:rPr>
              <a:t>!=</a:t>
            </a:r>
            <a:r>
              <a:rPr lang="en-IN" b="1" dirty="0">
                <a:solidFill>
                  <a:srgbClr val="7F0055"/>
                </a:solidFill>
                <a:latin typeface="Consolas" panose="020B0609020204030204" pitchFamily="49" charset="0"/>
              </a:rPr>
              <a:t>null</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err="1">
                <a:solidFill>
                  <a:srgbClr val="6A3E3E"/>
                </a:solidFill>
                <a:latin typeface="Consolas" panose="020B0609020204030204" pitchFamily="49" charset="0"/>
              </a:rPr>
              <a:t>p</a:t>
            </a:r>
            <a:r>
              <a:rPr lang="en-IN" b="1" i="1" dirty="0" err="1">
                <a:solidFill>
                  <a:srgbClr val="000000"/>
                </a:solidFill>
                <a:latin typeface="Consolas" panose="020B0609020204030204" pitchFamily="49" charset="0"/>
              </a:rPr>
              <a:t>.getCard</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else</a:t>
            </a:r>
          </a:p>
          <a:p>
            <a:r>
              <a:rPr lang="en-IN" dirty="0">
                <a:solidFill>
                  <a:srgbClr val="000000"/>
                </a:solidFill>
                <a:latin typeface="Consolas" panose="020B0609020204030204" pitchFamily="49" charset="0"/>
              </a:rPr>
              <a:t>{</a:t>
            </a:r>
          </a:p>
          <a:p>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"No Person found"</a:t>
            </a:r>
            <a:r>
              <a:rPr lang="en-IN" b="1"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18030069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736979"/>
            <a:ext cx="10467833" cy="5632311"/>
          </a:xfrm>
          <a:prstGeom prst="rect">
            <a:avLst/>
          </a:prstGeom>
        </p:spPr>
        <p:txBody>
          <a:bodyPr wrap="square">
            <a:spAutoFit/>
          </a:bodyPr>
          <a:lstStyle/>
          <a:p>
            <a:r>
              <a:rPr lang="en-IN" dirty="0">
                <a:solidFill>
                  <a:srgbClr val="000000"/>
                </a:solidFill>
                <a:latin typeface="Consolas" panose="020B0609020204030204" pitchFamily="49" charset="0"/>
              </a:rPr>
              <a:t>Hibernate: </a:t>
            </a:r>
          </a:p>
          <a:p>
            <a:r>
              <a:rPr lang="en-IN" dirty="0">
                <a:solidFill>
                  <a:srgbClr val="000000"/>
                </a:solidFill>
                <a:latin typeface="Consolas" panose="020B0609020204030204" pitchFamily="49" charset="0"/>
              </a:rPr>
              <a:t>    select</a:t>
            </a:r>
          </a:p>
          <a:p>
            <a:r>
              <a:rPr lang="en-IN" dirty="0">
                <a:solidFill>
                  <a:srgbClr val="000000"/>
                </a:solidFill>
                <a:latin typeface="Consolas" panose="020B0609020204030204" pitchFamily="49" charset="0"/>
              </a:rPr>
              <a:t>        person0_.id as id1_1_0_,</a:t>
            </a:r>
          </a:p>
          <a:p>
            <a:r>
              <a:rPr lang="en-IN" dirty="0">
                <a:solidFill>
                  <a:srgbClr val="000000"/>
                </a:solidFill>
                <a:latin typeface="Consolas" panose="020B0609020204030204" pitchFamily="49" charset="0"/>
              </a:rPr>
              <a:t>        person0_.card_id as card_id4_1_0_,</a:t>
            </a:r>
          </a:p>
          <a:p>
            <a:r>
              <a:rPr lang="en-IN" dirty="0">
                <a:solidFill>
                  <a:srgbClr val="000000"/>
                </a:solidFill>
                <a:latin typeface="Consolas" panose="020B0609020204030204" pitchFamily="49" charset="0"/>
              </a:rPr>
              <a:t>        person0_.name as name2_1_0_,</a:t>
            </a:r>
          </a:p>
          <a:p>
            <a:r>
              <a:rPr lang="en-IN" dirty="0">
                <a:solidFill>
                  <a:srgbClr val="000000"/>
                </a:solidFill>
                <a:latin typeface="Consolas" panose="020B0609020204030204" pitchFamily="49" charset="0"/>
              </a:rPr>
              <a:t>        person0_.phone as phone3_1_0_ </a:t>
            </a:r>
          </a:p>
          <a:p>
            <a:r>
              <a:rPr lang="en-IN" dirty="0">
                <a:solidFill>
                  <a:srgbClr val="000000"/>
                </a:solidFill>
                <a:latin typeface="Consolas" panose="020B0609020204030204" pitchFamily="49" charset="0"/>
              </a:rPr>
              <a:t>    from</a:t>
            </a:r>
          </a:p>
          <a:p>
            <a:r>
              <a:rPr lang="en-IN" dirty="0">
                <a:solidFill>
                  <a:srgbClr val="000000"/>
                </a:solidFill>
                <a:latin typeface="Consolas" panose="020B0609020204030204" pitchFamily="49" charset="0"/>
              </a:rPr>
              <a:t>        Person person0_ </a:t>
            </a:r>
          </a:p>
          <a:p>
            <a:r>
              <a:rPr lang="en-IN" dirty="0">
                <a:solidFill>
                  <a:srgbClr val="000000"/>
                </a:solidFill>
                <a:latin typeface="Consolas" panose="020B0609020204030204" pitchFamily="49" charset="0"/>
              </a:rPr>
              <a:t>    where</a:t>
            </a:r>
          </a:p>
          <a:p>
            <a:r>
              <a:rPr lang="en-IN" dirty="0">
                <a:solidFill>
                  <a:srgbClr val="000000"/>
                </a:solidFill>
                <a:latin typeface="Consolas" panose="020B0609020204030204" pitchFamily="49" charset="0"/>
              </a:rPr>
              <a:t>        person0_.id=?          </a:t>
            </a:r>
            <a:r>
              <a:rPr lang="en-IN" dirty="0">
                <a:solidFill>
                  <a:srgbClr val="CC00CC"/>
                </a:solidFill>
                <a:latin typeface="Consolas" panose="020B0609020204030204" pitchFamily="49" charset="0"/>
              </a:rPr>
              <a:t>//Same thing is applied to </a:t>
            </a:r>
            <a:r>
              <a:rPr lang="en-IN" dirty="0" err="1">
                <a:solidFill>
                  <a:srgbClr val="CC00CC"/>
                </a:solidFill>
                <a:latin typeface="Consolas" panose="020B0609020204030204" pitchFamily="49" charset="0"/>
              </a:rPr>
              <a:t>oneToOneBi</a:t>
            </a:r>
            <a:r>
              <a:rPr lang="en-IN" dirty="0">
                <a:solidFill>
                  <a:srgbClr val="CC00CC"/>
                </a:solidFill>
                <a:latin typeface="Consolas" panose="020B0609020204030204" pitchFamily="49" charset="0"/>
              </a:rPr>
              <a:t>(No Changes)</a:t>
            </a:r>
          </a:p>
          <a:p>
            <a:r>
              <a:rPr lang="en-IN" dirty="0">
                <a:solidFill>
                  <a:srgbClr val="000000"/>
                </a:solidFill>
                <a:latin typeface="Consolas" panose="020B0609020204030204" pitchFamily="49" charset="0"/>
              </a:rPr>
              <a:t>Hibernate:                                             </a:t>
            </a:r>
          </a:p>
          <a:p>
            <a:r>
              <a:rPr lang="en-IN" dirty="0">
                <a:solidFill>
                  <a:srgbClr val="000000"/>
                </a:solidFill>
                <a:latin typeface="Consolas" panose="020B0609020204030204" pitchFamily="49" charset="0"/>
              </a:rPr>
              <a:t>    select</a:t>
            </a:r>
          </a:p>
          <a:p>
            <a:r>
              <a:rPr lang="en-IN" dirty="0">
                <a:solidFill>
                  <a:srgbClr val="000000"/>
                </a:solidFill>
                <a:latin typeface="Consolas" panose="020B0609020204030204" pitchFamily="49" charset="0"/>
              </a:rPr>
              <a:t>        pancard0_.id as id1_0_0_,</a:t>
            </a:r>
          </a:p>
          <a:p>
            <a:r>
              <a:rPr lang="en-IN" dirty="0">
                <a:solidFill>
                  <a:srgbClr val="000000"/>
                </a:solidFill>
                <a:latin typeface="Consolas" panose="020B0609020204030204" pitchFamily="49" charset="0"/>
              </a:rPr>
              <a:t>        pancard0_.number as number2_0_0_,</a:t>
            </a:r>
          </a:p>
          <a:p>
            <a:r>
              <a:rPr lang="en-IN" dirty="0">
                <a:solidFill>
                  <a:srgbClr val="000000"/>
                </a:solidFill>
                <a:latin typeface="Consolas" panose="020B0609020204030204" pitchFamily="49" charset="0"/>
              </a:rPr>
              <a:t>        pancard0_.pincode as pincode3_0_0_ </a:t>
            </a:r>
          </a:p>
          <a:p>
            <a:r>
              <a:rPr lang="en-IN" dirty="0">
                <a:solidFill>
                  <a:srgbClr val="000000"/>
                </a:solidFill>
                <a:latin typeface="Consolas" panose="020B0609020204030204" pitchFamily="49" charset="0"/>
              </a:rPr>
              <a:t>    from</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PanCard</a:t>
            </a:r>
            <a:r>
              <a:rPr lang="en-IN" dirty="0">
                <a:solidFill>
                  <a:srgbClr val="000000"/>
                </a:solidFill>
                <a:latin typeface="Consolas" panose="020B0609020204030204" pitchFamily="49" charset="0"/>
              </a:rPr>
              <a:t> pancard0_ </a:t>
            </a:r>
          </a:p>
          <a:p>
            <a:r>
              <a:rPr lang="en-IN" dirty="0">
                <a:solidFill>
                  <a:srgbClr val="000000"/>
                </a:solidFill>
                <a:latin typeface="Consolas" panose="020B0609020204030204" pitchFamily="49" charset="0"/>
              </a:rPr>
              <a:t>    where</a:t>
            </a:r>
          </a:p>
          <a:p>
            <a:r>
              <a:rPr lang="en-IN" dirty="0">
                <a:solidFill>
                  <a:srgbClr val="000000"/>
                </a:solidFill>
                <a:latin typeface="Consolas" panose="020B0609020204030204" pitchFamily="49" charset="0"/>
              </a:rPr>
              <a:t>        pancard0_.id=?</a:t>
            </a:r>
          </a:p>
          <a:p>
            <a:r>
              <a:rPr lang="en-IN" dirty="0" err="1">
                <a:solidFill>
                  <a:srgbClr val="000000"/>
                </a:solidFill>
                <a:latin typeface="Consolas" panose="020B0609020204030204" pitchFamily="49" charset="0"/>
              </a:rPr>
              <a:t>PanCard</a:t>
            </a:r>
            <a:r>
              <a:rPr lang="en-IN" dirty="0">
                <a:solidFill>
                  <a:srgbClr val="000000"/>
                </a:solidFill>
                <a:latin typeface="Consolas" panose="020B0609020204030204" pitchFamily="49" charset="0"/>
              </a:rPr>
              <a:t> [id=1, number=Raj1234, </a:t>
            </a:r>
            <a:r>
              <a:rPr lang="en-IN" dirty="0" err="1">
                <a:solidFill>
                  <a:srgbClr val="000000"/>
                </a:solidFill>
                <a:latin typeface="Consolas" panose="020B0609020204030204" pitchFamily="49" charset="0"/>
              </a:rPr>
              <a:t>pincode</a:t>
            </a:r>
            <a:r>
              <a:rPr lang="en-IN" dirty="0">
                <a:solidFill>
                  <a:srgbClr val="000000"/>
                </a:solidFill>
                <a:latin typeface="Consolas" panose="020B0609020204030204" pitchFamily="49" charset="0"/>
              </a:rPr>
              <a:t>=577419]</a:t>
            </a:r>
            <a:endParaRPr lang="en-IN" dirty="0"/>
          </a:p>
        </p:txBody>
      </p:sp>
    </p:spTree>
    <p:extLst>
      <p:ext uri="{BB962C8B-B14F-4D97-AF65-F5344CB8AC3E}">
        <p14:creationId xmlns:p14="http://schemas.microsoft.com/office/powerpoint/2010/main" val="309928320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2">
                                            <p:txEl>
                                              <p:pRg st="15" end="15"/>
                                            </p:txEl>
                                          </p:spTgt>
                                        </p:tgtEl>
                                        <p:attrNameLst>
                                          <p:attrName>style.visibility</p:attrName>
                                        </p:attrNameLst>
                                      </p:cBhvr>
                                      <p:to>
                                        <p:strVal val="visible"/>
                                      </p:to>
                                    </p:set>
                                    <p:animEffect transition="in" filter="barn(inVertical)">
                                      <p:cBhvr>
                                        <p:cTn id="82" dur="500"/>
                                        <p:tgtEl>
                                          <p:spTgt spid="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2">
                                            <p:txEl>
                                              <p:pRg st="16" end="16"/>
                                            </p:txEl>
                                          </p:spTgt>
                                        </p:tgtEl>
                                        <p:attrNameLst>
                                          <p:attrName>style.visibility</p:attrName>
                                        </p:attrNameLst>
                                      </p:cBhvr>
                                      <p:to>
                                        <p:strVal val="visible"/>
                                      </p:to>
                                    </p:set>
                                    <p:animEffect transition="in" filter="barn(inVertical)">
                                      <p:cBhvr>
                                        <p:cTn id="87" dur="500"/>
                                        <p:tgtEl>
                                          <p:spTgt spid="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2">
                                            <p:txEl>
                                              <p:pRg st="17" end="17"/>
                                            </p:txEl>
                                          </p:spTgt>
                                        </p:tgtEl>
                                        <p:attrNameLst>
                                          <p:attrName>style.visibility</p:attrName>
                                        </p:attrNameLst>
                                      </p:cBhvr>
                                      <p:to>
                                        <p:strVal val="visible"/>
                                      </p:to>
                                    </p:set>
                                    <p:animEffect transition="in" filter="barn(inVertical)">
                                      <p:cBhvr>
                                        <p:cTn id="92" dur="500"/>
                                        <p:tgtEl>
                                          <p:spTgt spid="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arn(inVertical)">
                                      <p:cBhvr>
                                        <p:cTn id="97" dur="500"/>
                                        <p:tgtEl>
                                          <p:spTgt spid="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2">
                                            <p:txEl>
                                              <p:pRg st="19" end="19"/>
                                            </p:txEl>
                                          </p:spTgt>
                                        </p:tgtEl>
                                        <p:attrNameLst>
                                          <p:attrName>style.visibility</p:attrName>
                                        </p:attrNameLst>
                                      </p:cBhvr>
                                      <p:to>
                                        <p:strVal val="visible"/>
                                      </p:to>
                                    </p:set>
                                    <p:animEffect transition="in" filter="barn(inVertical)">
                                      <p:cBhvr>
                                        <p:cTn id="102" dur="500"/>
                                        <p:tgtEl>
                                          <p:spTgt spid="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8" y="627797"/>
            <a:ext cx="10931857" cy="5078313"/>
          </a:xfrm>
          <a:prstGeom prst="rect">
            <a:avLst/>
          </a:prstGeom>
        </p:spPr>
        <p:txBody>
          <a:bodyPr wrap="square">
            <a:spAutoFit/>
          </a:bodyPr>
          <a:lstStyle/>
          <a:p>
            <a:r>
              <a:rPr lang="en-US" dirty="0">
                <a:solidFill>
                  <a:srgbClr val="000000"/>
                </a:solidFill>
                <a:highlight>
                  <a:srgbClr val="00FF00"/>
                </a:highlight>
                <a:latin typeface="Consolas" panose="020B0609020204030204" pitchFamily="49" charset="0"/>
              </a:rPr>
              <a:t>In Case of </a:t>
            </a:r>
            <a:r>
              <a:rPr lang="en-US" dirty="0" err="1">
                <a:solidFill>
                  <a:srgbClr val="000000"/>
                </a:solidFill>
                <a:highlight>
                  <a:srgbClr val="00FF00"/>
                </a:highlight>
                <a:latin typeface="Consolas" panose="020B0609020204030204" pitchFamily="49" charset="0"/>
              </a:rPr>
              <a:t>OneToMany</a:t>
            </a:r>
            <a:r>
              <a:rPr lang="en-US" dirty="0">
                <a:solidFill>
                  <a:srgbClr val="000000"/>
                </a:solidFill>
                <a:highlight>
                  <a:srgbClr val="00FF00"/>
                </a:highlight>
                <a:latin typeface="Consolas" panose="020B0609020204030204" pitchFamily="49" charset="0"/>
              </a:rPr>
              <a:t> </a:t>
            </a:r>
            <a:r>
              <a:rPr lang="en-US" dirty="0" err="1">
                <a:solidFill>
                  <a:srgbClr val="000000"/>
                </a:solidFill>
                <a:highlight>
                  <a:srgbClr val="00FF00"/>
                </a:highlight>
                <a:latin typeface="Consolas" panose="020B0609020204030204" pitchFamily="49" charset="0"/>
              </a:rPr>
              <a:t>Uni</a:t>
            </a:r>
            <a:r>
              <a:rPr lang="en-US" dirty="0">
                <a:solidFill>
                  <a:srgbClr val="000000"/>
                </a:solidFill>
                <a:highlight>
                  <a:srgbClr val="00FF00"/>
                </a:highlight>
                <a:latin typeface="Consolas" panose="020B0609020204030204" pitchFamily="49" charset="0"/>
              </a:rPr>
              <a:t>/Bi</a:t>
            </a:r>
          </a:p>
          <a:p>
            <a:r>
              <a:rPr lang="en-US" dirty="0">
                <a:solidFill>
                  <a:srgbClr val="000000"/>
                </a:solidFill>
                <a:latin typeface="Consolas" panose="020B0609020204030204" pitchFamily="49" charset="0"/>
              </a:rPr>
              <a:t>EX:-One Department  can have many Employees</a:t>
            </a:r>
          </a:p>
          <a:p>
            <a:r>
              <a:rPr lang="en-US" dirty="0">
                <a:solidFill>
                  <a:srgbClr val="000000"/>
                </a:solidFill>
                <a:highlight>
                  <a:srgbClr val="FFFF00"/>
                </a:highlight>
                <a:latin typeface="Consolas" panose="020B0609020204030204" pitchFamily="49" charset="0"/>
              </a:rPr>
              <a:t>In this </a:t>
            </a:r>
            <a:r>
              <a:rPr lang="en-US" dirty="0" err="1">
                <a:solidFill>
                  <a:srgbClr val="000000"/>
                </a:solidFill>
                <a:highlight>
                  <a:srgbClr val="FFFF00"/>
                </a:highlight>
                <a:latin typeface="Consolas" panose="020B0609020204030204" pitchFamily="49" charset="0"/>
              </a:rPr>
              <a:t>oneToMany</a:t>
            </a:r>
            <a:r>
              <a:rPr lang="en-US" dirty="0">
                <a:solidFill>
                  <a:srgbClr val="000000"/>
                </a:solidFill>
                <a:highlight>
                  <a:srgbClr val="FFFF00"/>
                </a:highlight>
                <a:latin typeface="Consolas" panose="020B0609020204030204" pitchFamily="49" charset="0"/>
              </a:rPr>
              <a:t> Uni/Bi </a:t>
            </a:r>
            <a:r>
              <a:rPr lang="en-US" dirty="0">
                <a:solidFill>
                  <a:srgbClr val="000000"/>
                </a:solidFill>
                <a:latin typeface="Consolas" panose="020B0609020204030204" pitchFamily="49" charset="0"/>
              </a:rPr>
              <a:t>the </a:t>
            </a:r>
            <a:r>
              <a:rPr lang="en-US" dirty="0">
                <a:solidFill>
                  <a:srgbClr val="000000"/>
                </a:solidFill>
                <a:highlight>
                  <a:srgbClr val="FFFF00"/>
                </a:highlight>
                <a:latin typeface="Consolas" panose="020B0609020204030204" pitchFamily="49" charset="0"/>
              </a:rPr>
              <a:t>default fetch type is Lazy.</a:t>
            </a:r>
          </a:p>
          <a:p>
            <a:r>
              <a:rPr lang="en-US" dirty="0">
                <a:solidFill>
                  <a:srgbClr val="000000"/>
                </a:solidFill>
                <a:latin typeface="Consolas" panose="020B0609020204030204" pitchFamily="49" charset="0"/>
              </a:rPr>
              <a:t>Here if you try to </a:t>
            </a:r>
            <a:r>
              <a:rPr lang="en-US" dirty="0">
                <a:solidFill>
                  <a:srgbClr val="000000"/>
                </a:solidFill>
                <a:highlight>
                  <a:srgbClr val="FFFF00"/>
                </a:highlight>
                <a:latin typeface="Consolas" panose="020B0609020204030204" pitchFamily="49" charset="0"/>
              </a:rPr>
              <a:t>fetch Department using id</a:t>
            </a:r>
            <a:r>
              <a:rPr lang="en-US" dirty="0">
                <a:solidFill>
                  <a:srgbClr val="000000"/>
                </a:solidFill>
                <a:latin typeface="Consolas" panose="020B0609020204030204" pitchFamily="49" charset="0"/>
              </a:rPr>
              <a:t>, since it is lazy only Department class will be loaded Employee class will not be loaded.</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 ,in  Department class if you make the fetch type as Eager  then </a:t>
            </a:r>
          </a:p>
          <a:p>
            <a:r>
              <a:rPr lang="en-US" dirty="0">
                <a:solidFill>
                  <a:srgbClr val="000000"/>
                </a:solidFill>
                <a:latin typeface="Consolas" panose="020B0609020204030204" pitchFamily="49" charset="0"/>
              </a:rPr>
              <a:t>Even though you are trying to fetch  Department using department id, along with it All Employees info are going to load.</a:t>
            </a:r>
          </a:p>
          <a:p>
            <a:endParaRPr lang="en-US" dirty="0">
              <a:solidFill>
                <a:srgbClr val="000000"/>
              </a:solidFill>
              <a:latin typeface="Consolas" panose="020B0609020204030204" pitchFamily="49" charset="0"/>
            </a:endParaRPr>
          </a:p>
          <a:p>
            <a:r>
              <a:rPr lang="en-US" dirty="0">
                <a:solidFill>
                  <a:srgbClr val="000000"/>
                </a:solidFill>
                <a:highlight>
                  <a:srgbClr val="00FF00"/>
                </a:highlight>
                <a:latin typeface="Consolas" panose="020B0609020204030204" pitchFamily="49" charset="0"/>
              </a:rPr>
              <a:t>In case of </a:t>
            </a:r>
            <a:r>
              <a:rPr lang="en-US" dirty="0" err="1">
                <a:solidFill>
                  <a:srgbClr val="000000"/>
                </a:solidFill>
                <a:highlight>
                  <a:srgbClr val="00FF00"/>
                </a:highlight>
                <a:latin typeface="Consolas" panose="020B0609020204030204" pitchFamily="49" charset="0"/>
              </a:rPr>
              <a:t>ManyToOne</a:t>
            </a:r>
            <a:r>
              <a:rPr lang="en-US" dirty="0">
                <a:solidFill>
                  <a:srgbClr val="000000"/>
                </a:solidFill>
                <a:highlight>
                  <a:srgbClr val="00FF00"/>
                </a:highlight>
                <a:latin typeface="Consolas" panose="020B0609020204030204" pitchFamily="49" charset="0"/>
              </a:rPr>
              <a:t> Uni/Bi</a:t>
            </a:r>
          </a:p>
          <a:p>
            <a:r>
              <a:rPr lang="en-US" dirty="0">
                <a:solidFill>
                  <a:srgbClr val="000000"/>
                </a:solidFill>
                <a:latin typeface="Consolas" panose="020B0609020204030204" pitchFamily="49" charset="0"/>
              </a:rPr>
              <a:t>Ex:-Many Answers will have one question</a:t>
            </a:r>
          </a:p>
          <a:p>
            <a:r>
              <a:rPr lang="en-US" dirty="0">
                <a:solidFill>
                  <a:srgbClr val="000000"/>
                </a:solidFill>
                <a:latin typeface="Consolas" panose="020B0609020204030204" pitchFamily="49" charset="0"/>
              </a:rPr>
              <a:t>Here </a:t>
            </a:r>
            <a:r>
              <a:rPr lang="en-US" dirty="0" err="1">
                <a:solidFill>
                  <a:srgbClr val="000000"/>
                </a:solidFill>
                <a:latin typeface="Consolas" panose="020B0609020204030204" pitchFamily="49" charset="0"/>
              </a:rPr>
              <a:t>AnswerData</a:t>
            </a:r>
            <a:r>
              <a:rPr lang="en-US" dirty="0">
                <a:solidFill>
                  <a:srgbClr val="000000"/>
                </a:solidFill>
                <a:latin typeface="Consolas" panose="020B0609020204030204" pitchFamily="49" charset="0"/>
              </a:rPr>
              <a:t> is the </a:t>
            </a:r>
            <a:r>
              <a:rPr lang="en-US">
                <a:solidFill>
                  <a:srgbClr val="000000"/>
                </a:solidFill>
                <a:latin typeface="Consolas" panose="020B0609020204030204" pitchFamily="49" charset="0"/>
              </a:rPr>
              <a:t>Parent Entity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The </a:t>
            </a:r>
            <a:r>
              <a:rPr lang="en-US" dirty="0">
                <a:solidFill>
                  <a:srgbClr val="000000"/>
                </a:solidFill>
                <a:highlight>
                  <a:srgbClr val="00FFFF"/>
                </a:highlight>
                <a:latin typeface="Consolas" panose="020B0609020204030204" pitchFamily="49" charset="0"/>
              </a:rPr>
              <a:t>default fetch type is Eager</a:t>
            </a:r>
            <a:r>
              <a:rPr lang="en-US" dirty="0">
                <a:solidFill>
                  <a:srgbClr val="000000"/>
                </a:solidFill>
                <a:latin typeface="Consolas" panose="020B0609020204030204" pitchFamily="49" charset="0"/>
              </a:rPr>
              <a:t>------so If you if you try to fetch </a:t>
            </a:r>
            <a:r>
              <a:rPr lang="en-US" dirty="0" err="1">
                <a:solidFill>
                  <a:srgbClr val="000000"/>
                </a:solidFill>
                <a:latin typeface="Consolas" panose="020B0609020204030204" pitchFamily="49" charset="0"/>
              </a:rPr>
              <a:t>AnswerData</a:t>
            </a:r>
            <a:r>
              <a:rPr lang="en-US" dirty="0">
                <a:solidFill>
                  <a:srgbClr val="000000"/>
                </a:solidFill>
                <a:latin typeface="Consolas" panose="020B0609020204030204" pitchFamily="49" charset="0"/>
              </a:rPr>
              <a:t> by using answer id it will load </a:t>
            </a:r>
            <a:r>
              <a:rPr lang="en-US" dirty="0" err="1">
                <a:solidFill>
                  <a:srgbClr val="000000"/>
                </a:solidFill>
                <a:latin typeface="Consolas" panose="020B0609020204030204" pitchFamily="49" charset="0"/>
              </a:rPr>
              <a:t>QuestionData</a:t>
            </a:r>
            <a:r>
              <a:rPr lang="en-US" dirty="0">
                <a:solidFill>
                  <a:srgbClr val="000000"/>
                </a:solidFill>
                <a:latin typeface="Consolas" panose="020B0609020204030204" pitchFamily="49" charset="0"/>
              </a:rPr>
              <a:t> information also </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So,in</a:t>
            </a:r>
            <a:r>
              <a:rPr lang="en-US" dirty="0">
                <a:solidFill>
                  <a:srgbClr val="000000"/>
                </a:solidFill>
                <a:latin typeface="Consolas" panose="020B0609020204030204" pitchFamily="49" charset="0"/>
              </a:rPr>
              <a:t> </a:t>
            </a:r>
            <a:r>
              <a:rPr lang="en-US" dirty="0" err="1">
                <a:solidFill>
                  <a:srgbClr val="000000"/>
                </a:solidFill>
                <a:highlight>
                  <a:srgbClr val="00FFFF"/>
                </a:highlight>
                <a:latin typeface="Consolas" panose="020B0609020204030204" pitchFamily="49" charset="0"/>
              </a:rPr>
              <a:t>AnwerData</a:t>
            </a:r>
            <a:r>
              <a:rPr lang="en-US" dirty="0">
                <a:solidFill>
                  <a:srgbClr val="000000"/>
                </a:solidFill>
                <a:highlight>
                  <a:srgbClr val="00FFFF"/>
                </a:highlight>
                <a:latin typeface="Consolas" panose="020B0609020204030204" pitchFamily="49" charset="0"/>
              </a:rPr>
              <a:t> Class </a:t>
            </a:r>
            <a:r>
              <a:rPr lang="en-US" dirty="0">
                <a:solidFill>
                  <a:srgbClr val="000000"/>
                </a:solidFill>
                <a:latin typeface="Consolas" panose="020B0609020204030204" pitchFamily="49" charset="0"/>
              </a:rPr>
              <a:t>if you make the </a:t>
            </a:r>
            <a:r>
              <a:rPr lang="en-US" dirty="0">
                <a:solidFill>
                  <a:srgbClr val="000000"/>
                </a:solidFill>
                <a:highlight>
                  <a:srgbClr val="00FFFF"/>
                </a:highlight>
                <a:latin typeface="Consolas" panose="020B0609020204030204" pitchFamily="49" charset="0"/>
              </a:rPr>
              <a:t>fetch type as Lazy </a:t>
            </a:r>
            <a:r>
              <a:rPr lang="en-US" dirty="0" err="1">
                <a:solidFill>
                  <a:srgbClr val="000000"/>
                </a:solidFill>
                <a:highlight>
                  <a:srgbClr val="00FFFF"/>
                </a:highlight>
                <a:latin typeface="Consolas" panose="020B0609020204030204" pitchFamily="49" charset="0"/>
              </a:rPr>
              <a:t>Explicitely</a:t>
            </a:r>
            <a:r>
              <a:rPr lang="en-US" dirty="0">
                <a:solidFill>
                  <a:srgbClr val="000000"/>
                </a:solidFill>
                <a:latin typeface="Consolas" panose="020B0609020204030204" pitchFamily="49" charset="0"/>
              </a:rPr>
              <a:t> then </a:t>
            </a:r>
          </a:p>
          <a:p>
            <a:r>
              <a:rPr lang="en-US" dirty="0">
                <a:solidFill>
                  <a:srgbClr val="000000"/>
                </a:solidFill>
                <a:latin typeface="Consolas" panose="020B0609020204030204" pitchFamily="49" charset="0"/>
              </a:rPr>
              <a:t>It will not load </a:t>
            </a:r>
            <a:r>
              <a:rPr lang="en-US" dirty="0" err="1">
                <a:solidFill>
                  <a:srgbClr val="000000"/>
                </a:solidFill>
                <a:latin typeface="Consolas" panose="020B0609020204030204" pitchFamily="49" charset="0"/>
              </a:rPr>
              <a:t>QuestionData</a:t>
            </a:r>
            <a:r>
              <a:rPr lang="en-US" dirty="0">
                <a:solidFill>
                  <a:srgbClr val="000000"/>
                </a:solidFill>
                <a:latin typeface="Consolas" panose="020B0609020204030204" pitchFamily="49" charset="0"/>
              </a:rPr>
              <a:t>.</a:t>
            </a:r>
            <a:endParaRPr lang="en-I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6242860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barn(inVertical)">
                                      <p:cBhvr>
                                        <p:cTn id="5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7D28D0-EAF9-5F53-904E-1E5444876511}"/>
              </a:ext>
            </a:extLst>
          </p:cNvPr>
          <p:cNvSpPr txBox="1"/>
          <p:nvPr/>
        </p:nvSpPr>
        <p:spPr>
          <a:xfrm>
            <a:off x="544286" y="587829"/>
            <a:ext cx="8599714" cy="3416320"/>
          </a:xfrm>
          <a:prstGeom prst="rect">
            <a:avLst/>
          </a:prstGeom>
          <a:noFill/>
        </p:spPr>
        <p:txBody>
          <a:bodyPr wrap="square">
            <a:spAutoFit/>
          </a:bodyPr>
          <a:lstStyle/>
          <a:p>
            <a:pPr algn="l"/>
            <a:r>
              <a:rPr lang="en-IN" sz="2400" dirty="0">
                <a:highlight>
                  <a:srgbClr val="00FF00"/>
                </a:highlight>
                <a:latin typeface="Calibri" panose="020F0502020204030204" pitchFamily="34" charset="0"/>
                <a:ea typeface="Calibri" panose="020F0502020204030204" pitchFamily="34" charset="0"/>
                <a:cs typeface="Calibri" panose="020F0502020204030204" pitchFamily="34" charset="0"/>
              </a:rPr>
              <a:t>In Many To Many Uni </a:t>
            </a:r>
          </a:p>
          <a:p>
            <a:pPr algn="l"/>
            <a:r>
              <a:rPr lang="en-IN" sz="2400" dirty="0">
                <a:latin typeface="Calibri" panose="020F0502020204030204" pitchFamily="34" charset="0"/>
                <a:ea typeface="Calibri" panose="020F0502020204030204" pitchFamily="34" charset="0"/>
                <a:cs typeface="Calibri" panose="020F0502020204030204" pitchFamily="34" charset="0"/>
              </a:rPr>
              <a:t>Ex-Student and Batch</a:t>
            </a:r>
          </a:p>
          <a:p>
            <a:pPr algn="l"/>
            <a:r>
              <a:rPr lang="en-IN" sz="2400" dirty="0">
                <a:latin typeface="Calibri" panose="020F0502020204030204" pitchFamily="34" charset="0"/>
                <a:ea typeface="Calibri" panose="020F0502020204030204" pitchFamily="34" charset="0"/>
                <a:cs typeface="Calibri" panose="020F0502020204030204" pitchFamily="34" charset="0"/>
              </a:rPr>
              <a:t>One Student can attend many Batches .Each Batch will have many Students</a:t>
            </a:r>
          </a:p>
          <a:p>
            <a:pPr algn="l"/>
            <a:r>
              <a:rPr lang="en-IN" sz="2400" dirty="0">
                <a:latin typeface="Calibri" panose="020F0502020204030204" pitchFamily="34" charset="0"/>
                <a:ea typeface="Calibri" panose="020F0502020204030204" pitchFamily="34" charset="0"/>
                <a:cs typeface="Calibri" panose="020F0502020204030204" pitchFamily="34" charset="0"/>
              </a:rPr>
              <a:t>Here the default fetch type is -</a:t>
            </a:r>
            <a:r>
              <a:rPr lang="en-IN"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Lazy</a:t>
            </a:r>
          </a:p>
          <a:p>
            <a:pPr algn="l"/>
            <a:r>
              <a:rPr lang="en-IN"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If you try </a:t>
            </a:r>
            <a:r>
              <a:rPr lang="en-IN"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to fetch Batch by Batch id --- Student will not be loaded.</a:t>
            </a:r>
          </a:p>
          <a:p>
            <a:pPr algn="l"/>
            <a:r>
              <a:rPr lang="en-IN"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Now If you add the fetch type as eager in the Batch Class, because of this fetch type along with Batch even Student will be loaded</a:t>
            </a:r>
          </a:p>
          <a:p>
            <a:pPr algn="l"/>
            <a:r>
              <a:rPr lang="en-IN"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endParaRPr lang="en-IN" dirty="0">
              <a:latin typeface="Calibri" panose="020F0502020204030204" pitchFamily="34" charset="0"/>
              <a:ea typeface="Calibri" panose="020F0502020204030204" pitchFamily="34" charset="0"/>
              <a:cs typeface="Calibri" panose="020F0502020204030204" pitchFamily="34" charset="0"/>
            </a:endParaRPr>
          </a:p>
          <a:p>
            <a:pPr algn="l"/>
            <a:r>
              <a:rPr lang="en-IN" dirty="0">
                <a:latin typeface="Calibri" panose="020F0502020204030204" pitchFamily="34" charset="0"/>
                <a:ea typeface="Calibri" panose="020F0502020204030204" pitchFamily="34" charset="0"/>
                <a:cs typeface="Calibri" panose="020F0502020204030204" pitchFamily="34" charset="0"/>
              </a:rPr>
              <a:t> </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972368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36EC5-D1F8-4DF8-3783-5B4EB26CD293}"/>
              </a:ext>
            </a:extLst>
          </p:cNvPr>
          <p:cNvSpPr txBox="1"/>
          <p:nvPr/>
        </p:nvSpPr>
        <p:spPr>
          <a:xfrm>
            <a:off x="705080" y="638978"/>
            <a:ext cx="10906698" cy="6209520"/>
          </a:xfrm>
          <a:prstGeom prst="rect">
            <a:avLst/>
          </a:prstGeom>
          <a:noFill/>
        </p:spPr>
        <p:txBody>
          <a:bodyPr wrap="square">
            <a:spAutoFit/>
          </a:bodyPr>
          <a:lstStyle/>
          <a:p>
            <a:pPr algn="ctr">
              <a:lnSpc>
                <a:spcPct val="107000"/>
              </a:lnSpc>
              <a:spcAft>
                <a:spcPts val="800"/>
              </a:spcAft>
              <a:tabLst>
                <a:tab pos="3954145" algn="l"/>
              </a:tabLst>
            </a:pPr>
            <a:r>
              <a:rPr lang="en-IN" sz="26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Annotations</a:t>
            </a:r>
          </a:p>
          <a:p>
            <a:pPr>
              <a:lnSpc>
                <a:spcPct val="107000"/>
              </a:lnSpc>
              <a:spcAft>
                <a:spcPts val="800"/>
              </a:spcAft>
              <a:tabLst>
                <a:tab pos="3954145" algn="l"/>
              </a:tabLst>
            </a:pP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What is </a:t>
            </a:r>
            <a:r>
              <a:rPr lang="en-IN" sz="26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600" kern="100" dirty="0" err="1">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latin typeface="Calibri" panose="020F0502020204030204" pitchFamily="34" charset="0"/>
                <a:ea typeface="Calibri" panose="020F0502020204030204" pitchFamily="34" charset="0"/>
                <a:cs typeface="Times New Roman" panose="02020603050405020304" pitchFamily="18" charset="0"/>
              </a:rPr>
              <a:t> is a datatype used to represent(store)  date and time </a:t>
            </a: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It is commonly used track the event or operation which are performed based on date and time .</a:t>
            </a: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Ex:--</a:t>
            </a:r>
            <a:r>
              <a:rPr lang="en-IN" sz="2600" kern="100" dirty="0" err="1">
                <a:latin typeface="Calibri" panose="020F0502020204030204" pitchFamily="34" charset="0"/>
                <a:ea typeface="Calibri" panose="020F0502020204030204" pitchFamily="34" charset="0"/>
                <a:cs typeface="Times New Roman" panose="02020603050405020304" pitchFamily="18" charset="0"/>
              </a:rPr>
              <a:t>FlipKart</a:t>
            </a:r>
            <a:r>
              <a:rPr lang="en-IN" sz="2600" kern="100" dirty="0">
                <a:latin typeface="Calibri" panose="020F0502020204030204" pitchFamily="34" charset="0"/>
                <a:ea typeface="Calibri" panose="020F0502020204030204" pitchFamily="34" charset="0"/>
                <a:cs typeface="Times New Roman" panose="02020603050405020304" pitchFamily="18" charset="0"/>
              </a:rPr>
              <a:t> App or Swiggy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Whenever we order food User will not provide the below information .Application is responsible to provide this</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Like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Order id (To generate this Generation Strategy is there)-----It Can not be changed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Ordered time(</a:t>
            </a:r>
            <a:r>
              <a:rPr lang="en-IN" kern="100" dirty="0" err="1">
                <a:latin typeface="Calibri" panose="020F0502020204030204" pitchFamily="34" charset="0"/>
                <a:ea typeface="Calibri" panose="020F0502020204030204" pitchFamily="34" charset="0"/>
                <a:cs typeface="Times New Roman" panose="02020603050405020304" pitchFamily="18" charset="0"/>
              </a:rPr>
              <a:t>Odered</a:t>
            </a:r>
            <a:r>
              <a:rPr lang="en-IN" kern="100" dirty="0">
                <a:latin typeface="Calibri" panose="020F0502020204030204" pitchFamily="34" charset="0"/>
                <a:ea typeface="Calibri" panose="020F0502020204030204" pitchFamily="34" charset="0"/>
                <a:cs typeface="Times New Roman" panose="02020603050405020304" pitchFamily="18" charset="0"/>
              </a:rPr>
              <a:t> time and Delivery time has to generated by the application)---It can not be changed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ordertime</a:t>
            </a:r>
            <a:r>
              <a:rPr lang="en-IN" sz="2000" kern="100" dirty="0">
                <a:latin typeface="Calibri" panose="020F0502020204030204" pitchFamily="34" charset="0"/>
                <a:ea typeface="Calibri" panose="020F0502020204030204" pitchFamily="34" charset="0"/>
                <a:cs typeface="Times New Roman" panose="02020603050405020304" pitchFamily="18" charset="0"/>
              </a:rPr>
              <a:t> remains the same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Delivery time(ETA---Estimated Time of Arrival)---This depends on some parameters like (Distance + Time Taken To Prepare food)----It can be changed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55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B98304-5F2E-3285-DBEE-B657638334BB}"/>
              </a:ext>
            </a:extLst>
          </p:cNvPr>
          <p:cNvSpPr txBox="1"/>
          <p:nvPr/>
        </p:nvSpPr>
        <p:spPr>
          <a:xfrm>
            <a:off x="662577" y="467428"/>
            <a:ext cx="10624590" cy="4957832"/>
          </a:xfrm>
          <a:prstGeom prst="rect">
            <a:avLst/>
          </a:prstGeom>
          <a:noFill/>
        </p:spPr>
        <p:txBody>
          <a:bodyPr wrap="square">
            <a:spAutoFit/>
          </a:bodyPr>
          <a:lstStyle/>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If I place an order the application should assign the Current virtual machine date and time and it should assign the value to a field(</a:t>
            </a:r>
            <a:r>
              <a:rPr lang="en-IN" sz="1800" kern="100" dirty="0" err="1">
                <a:latin typeface="Calibri" panose="020F0502020204030204" pitchFamily="34" charset="0"/>
                <a:ea typeface="Calibri" panose="020F0502020204030204" pitchFamily="34" charset="0"/>
                <a:cs typeface="Times New Roman" panose="02020603050405020304" pitchFamily="18" charset="0"/>
              </a:rPr>
              <a:t>ie</a:t>
            </a:r>
            <a:r>
              <a:rPr lang="en-IN" sz="1800" kern="100" dirty="0">
                <a:latin typeface="Calibri" panose="020F0502020204030204" pitchFamily="34" charset="0"/>
                <a:ea typeface="Calibri" panose="020F0502020204030204" pitchFamily="34" charset="0"/>
                <a:cs typeface="Times New Roman" panose="02020603050405020304" pitchFamily="18" charset="0"/>
              </a:rPr>
              <a:t> ordered time)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value will be assigned for Delivery time whenever we update the </a:t>
            </a:r>
            <a:r>
              <a:rPr lang="en-IN" kern="100" dirty="0" err="1">
                <a:latin typeface="Calibri" panose="020F0502020204030204" pitchFamily="34" charset="0"/>
                <a:ea typeface="Calibri" panose="020F0502020204030204" pitchFamily="34" charset="0"/>
                <a:cs typeface="Times New Roman" panose="02020603050405020304" pitchFamily="18" charset="0"/>
              </a:rPr>
              <a:t>oder</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ie</a:t>
            </a:r>
            <a:r>
              <a:rPr lang="en-IN" kern="100" dirty="0">
                <a:latin typeface="Calibri" panose="020F0502020204030204" pitchFamily="34" charset="0"/>
                <a:ea typeface="Calibri" panose="020F0502020204030204" pitchFamily="34" charset="0"/>
                <a:cs typeface="Times New Roman" panose="02020603050405020304" pitchFamily="18" charset="0"/>
              </a:rPr>
              <a:t> multiple time)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1800" kern="100" dirty="0">
                <a:latin typeface="Calibri" panose="020F0502020204030204" pitchFamily="34" charset="0"/>
                <a:ea typeface="Calibri" panose="020F0502020204030204" pitchFamily="34" charset="0"/>
                <a:cs typeface="Times New Roman" panose="02020603050405020304" pitchFamily="18" charset="0"/>
              </a:rPr>
              <a:t> is the Class present in </a:t>
            </a:r>
            <a:r>
              <a:rPr lang="en-IN" sz="1800" kern="100" dirty="0" err="1">
                <a:latin typeface="Calibri" panose="020F0502020204030204" pitchFamily="34" charset="0"/>
                <a:ea typeface="Calibri" panose="020F0502020204030204" pitchFamily="34" charset="0"/>
                <a:cs typeface="Times New Roman" panose="02020603050405020304" pitchFamily="18" charset="0"/>
              </a:rPr>
              <a:t>java.time</a:t>
            </a:r>
            <a:r>
              <a:rPr lang="en-IN" sz="18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represents a date and time without time zone component. </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*It is imm</a:t>
            </a:r>
            <a:r>
              <a:rPr lang="en-IN" kern="100" dirty="0">
                <a:latin typeface="Calibri" panose="020F0502020204030204" pitchFamily="34" charset="0"/>
                <a:ea typeface="Calibri" panose="020F0502020204030204" pitchFamily="34" charset="0"/>
                <a:cs typeface="Times New Roman" panose="02020603050405020304" pitchFamily="18" charset="0"/>
              </a:rPr>
              <a:t>utable class and thread safe.</a:t>
            </a:r>
          </a:p>
          <a:p>
            <a:pPr>
              <a:lnSpc>
                <a:spcPct val="107000"/>
              </a:lnSpc>
              <a:spcAft>
                <a:spcPts val="800"/>
              </a:spcAft>
              <a:tabLst>
                <a:tab pos="3954145" algn="l"/>
              </a:tabLst>
            </a:pPr>
            <a:r>
              <a:rPr lang="en-IN" sz="1800" kern="100" dirty="0" err="1">
                <a:latin typeface="Calibri" panose="020F0502020204030204" pitchFamily="34" charset="0"/>
                <a:ea typeface="Calibri" panose="020F0502020204030204" pitchFamily="34" charset="0"/>
                <a:cs typeface="Times New Roman" panose="02020603050405020304" pitchFamily="18" charset="0"/>
              </a:rPr>
              <a:t>LocaDateTime</a:t>
            </a:r>
            <a:r>
              <a:rPr lang="en-IN" sz="1800" kern="100" dirty="0">
                <a:latin typeface="Calibri" panose="020F0502020204030204" pitchFamily="34" charset="0"/>
                <a:ea typeface="Calibri" panose="020F0502020204030204" pitchFamily="34" charset="0"/>
                <a:cs typeface="Times New Roman" panose="02020603050405020304" pitchFamily="18" charset="0"/>
              </a:rPr>
              <a:t> instances are created b</a:t>
            </a:r>
            <a:r>
              <a:rPr lang="en-IN" kern="100" dirty="0">
                <a:latin typeface="Calibri" panose="020F0502020204030204" pitchFamily="34" charset="0"/>
                <a:ea typeface="Calibri" panose="020F0502020204030204" pitchFamily="34" charset="0"/>
                <a:cs typeface="Times New Roman" panose="02020603050405020304" pitchFamily="18" charset="0"/>
              </a:rPr>
              <a:t>y factory or helper methods Including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now()----It is a static  method which is used to retrieve current date and time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Of()---It is a static method which is used to create the instance date and time classes by specifying specific values for </a:t>
            </a:r>
            <a:r>
              <a:rPr lang="en-IN" kern="100" dirty="0" err="1">
                <a:latin typeface="Calibri" panose="020F0502020204030204" pitchFamily="34" charset="0"/>
                <a:ea typeface="Calibri" panose="020F0502020204030204" pitchFamily="34" charset="0"/>
                <a:cs typeface="Times New Roman" panose="02020603050405020304" pitchFamily="18" charset="0"/>
              </a:rPr>
              <a:t>year,month,day,hour,minute,second</a:t>
            </a:r>
            <a:r>
              <a:rPr lang="en-IN" kern="100" dirty="0">
                <a:latin typeface="Calibri" panose="020F0502020204030204" pitchFamily="34" charset="0"/>
                <a:ea typeface="Calibri" panose="020F0502020204030204" pitchFamily="34" charset="0"/>
                <a:cs typeface="Times New Roman" panose="02020603050405020304" pitchFamily="18" charset="0"/>
              </a:rPr>
              <a:t> and nano second.</a:t>
            </a: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8">
            <a:extLst>
              <a:ext uri="{FF2B5EF4-FFF2-40B4-BE49-F238E27FC236}">
                <a16:creationId xmlns:a16="http://schemas.microsoft.com/office/drawing/2014/main" id="{EBA89E3D-F6D6-C71C-49E8-15C7E1DFD21B}"/>
              </a:ext>
            </a:extLst>
          </p:cNvPr>
          <p:cNvSpPr>
            <a:spLocks noChangeArrowheads="1"/>
          </p:cNvSpPr>
          <p:nvPr/>
        </p:nvSpPr>
        <p:spPr bwMode="auto">
          <a:xfrm>
            <a:off x="662577" y="4271098"/>
            <a:ext cx="123259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Comparison with Other Types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LocalDateTime</a:t>
            </a:r>
            <a:r>
              <a:rPr kumimoji="0" lang="en-US" altLang="en-US" b="1" i="0" u="none" strike="noStrike" cap="none" normalizeH="0" baseline="0" dirty="0">
                <a:ln>
                  <a:noFill/>
                </a:ln>
                <a:solidFill>
                  <a:schemeClr val="tx1"/>
                </a:solidFill>
                <a:effectLst/>
                <a:latin typeface="Arial" panose="020B0604020202020204" pitchFamily="34" charset="0"/>
              </a:rPr>
              <a:t> vs </a:t>
            </a:r>
            <a:r>
              <a:rPr kumimoji="0" lang="en-US" altLang="en-US" b="1" i="0" u="none" strike="noStrike" cap="none" normalizeH="0" baseline="0" dirty="0" err="1">
                <a:ln>
                  <a:noFill/>
                </a:ln>
                <a:solidFill>
                  <a:schemeClr val="tx1"/>
                </a:solidFill>
                <a:effectLst/>
                <a:latin typeface="Arial" panose="020B0604020202020204" pitchFamily="34" charset="0"/>
              </a:rPr>
              <a:t>LocalDate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LocalDateTime</a:t>
            </a:r>
            <a:r>
              <a:rPr kumimoji="0" lang="en-US" altLang="en-US" b="0" i="0" u="none" strike="noStrike" cap="none" normalizeH="0" baseline="0" dirty="0">
                <a:ln>
                  <a:noFill/>
                </a:ln>
                <a:solidFill>
                  <a:schemeClr val="tx1"/>
                </a:solidFill>
                <a:effectLst/>
              </a:rPr>
              <a:t> includes time components (hour, minute, second), </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b="0" i="0" u="none" strike="noStrike" cap="none" normalizeH="0" baseline="0" dirty="0">
                <a:ln>
                  <a:noFill/>
                </a:ln>
                <a:solidFill>
                  <a:schemeClr val="tx1"/>
                </a:solidFill>
                <a:effectLst/>
              </a:rPr>
              <a:t>while </a:t>
            </a:r>
            <a:r>
              <a:rPr kumimoji="0" lang="en-US" altLang="en-US" b="0" i="0" u="none" strike="noStrike" cap="none" normalizeH="0" baseline="0" dirty="0" err="1">
                <a:ln>
                  <a:noFill/>
                </a:ln>
                <a:solidFill>
                  <a:schemeClr val="tx1"/>
                </a:solidFill>
                <a:effectLst/>
                <a:latin typeface="Arial Unicode MS"/>
              </a:rPr>
              <a:t>LocalDate</a:t>
            </a:r>
            <a:r>
              <a:rPr kumimoji="0" lang="en-US" altLang="en-US" b="0" i="0" u="none" strike="noStrike" cap="none" normalizeH="0" baseline="0" dirty="0">
                <a:ln>
                  <a:noFill/>
                </a:ln>
                <a:solidFill>
                  <a:schemeClr val="tx1"/>
                </a:solidFill>
                <a:effectLst/>
              </a:rPr>
              <a:t> represents a date without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LocalDateTime</a:t>
            </a:r>
            <a:r>
              <a:rPr kumimoji="0" lang="en-US" altLang="en-US" b="1" i="0" u="none" strike="noStrike" cap="none" normalizeH="0" baseline="0" dirty="0">
                <a:ln>
                  <a:noFill/>
                </a:ln>
                <a:solidFill>
                  <a:schemeClr val="tx1"/>
                </a:solidFill>
                <a:effectLst/>
                <a:latin typeface="Arial" panose="020B0604020202020204" pitchFamily="34" charset="0"/>
              </a:rPr>
              <a:t> vs </a:t>
            </a:r>
            <a:r>
              <a:rPr kumimoji="0" lang="en-US" altLang="en-US" b="1" i="0" u="none" strike="noStrike" cap="none" normalizeH="0" baseline="0" dirty="0" err="1">
                <a:ln>
                  <a:noFill/>
                </a:ln>
                <a:solidFill>
                  <a:schemeClr val="tx1"/>
                </a:solidFill>
                <a:effectLst/>
                <a:latin typeface="Arial" panose="020B0604020202020204" pitchFamily="34" charset="0"/>
              </a:rPr>
              <a:t>ZonedDateTime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ZonedDateTime</a:t>
            </a:r>
            <a:r>
              <a:rPr kumimoji="0" lang="en-US" altLang="en-US" b="0" i="0" u="none" strike="noStrike" cap="none" normalizeH="0" baseline="0" dirty="0">
                <a:ln>
                  <a:noFill/>
                </a:ln>
                <a:solidFill>
                  <a:schemeClr val="tx1"/>
                </a:solidFill>
                <a:effectLst/>
              </a:rPr>
              <a:t> includes a time zone, </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b="0" i="0" u="none" strike="noStrike" cap="none" normalizeH="0" baseline="0" dirty="0">
                <a:ln>
                  <a:noFill/>
                </a:ln>
                <a:solidFill>
                  <a:schemeClr val="tx1"/>
                </a:solidFill>
                <a:effectLst/>
              </a:rPr>
              <a:t>making it suitable for handling dates and times across different time zones.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1595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32A523-B4B6-81DE-7308-65C022AEF367}"/>
              </a:ext>
            </a:extLst>
          </p:cNvPr>
          <p:cNvSpPr txBox="1"/>
          <p:nvPr/>
        </p:nvSpPr>
        <p:spPr>
          <a:xfrm>
            <a:off x="866648" y="751344"/>
            <a:ext cx="10616184" cy="5355312"/>
          </a:xfrm>
          <a:prstGeom prst="rect">
            <a:avLst/>
          </a:prstGeom>
          <a:noFill/>
        </p:spPr>
        <p:txBody>
          <a:bodyPr wrap="square">
            <a:spAutoFit/>
          </a:bodyPr>
          <a:lstStyle/>
          <a:p>
            <a:r>
              <a:rPr lang="en-IN" dirty="0"/>
              <a:t>import </a:t>
            </a:r>
            <a:r>
              <a:rPr lang="en-IN" dirty="0" err="1"/>
              <a:t>java.time.LocalDateTime</a:t>
            </a:r>
            <a:r>
              <a:rPr lang="en-IN" dirty="0"/>
              <a:t>;</a:t>
            </a:r>
          </a:p>
          <a:p>
            <a:r>
              <a:rPr lang="en-IN" dirty="0"/>
              <a:t>import </a:t>
            </a:r>
            <a:r>
              <a:rPr lang="en-IN" dirty="0" err="1"/>
              <a:t>java.time.format.DateTimeFormatter</a:t>
            </a:r>
            <a:r>
              <a:rPr lang="en-IN" dirty="0"/>
              <a:t>;</a:t>
            </a:r>
          </a:p>
          <a:p>
            <a:endParaRPr lang="en-IN" dirty="0"/>
          </a:p>
          <a:p>
            <a:r>
              <a:rPr lang="en-IN" dirty="0"/>
              <a:t>public class Example {</a:t>
            </a:r>
          </a:p>
          <a:p>
            <a:r>
              <a:rPr lang="en-IN" dirty="0"/>
              <a:t>    public static void main(String[] </a:t>
            </a:r>
            <a:r>
              <a:rPr lang="en-IN" dirty="0" err="1"/>
              <a:t>args</a:t>
            </a:r>
            <a:r>
              <a:rPr lang="en-IN" dirty="0"/>
              <a:t>) {</a:t>
            </a:r>
          </a:p>
          <a:p>
            <a:r>
              <a:rPr lang="en-IN" dirty="0"/>
              <a:t>        // Current date and time</a:t>
            </a:r>
          </a:p>
          <a:p>
            <a:r>
              <a:rPr lang="en-IN" dirty="0"/>
              <a:t>        </a:t>
            </a:r>
            <a:r>
              <a:rPr lang="en-IN" dirty="0" err="1"/>
              <a:t>LocalDateTime</a:t>
            </a:r>
            <a:r>
              <a:rPr lang="en-IN" dirty="0"/>
              <a:t> now = </a:t>
            </a:r>
            <a:r>
              <a:rPr lang="en-IN" dirty="0" err="1"/>
              <a:t>LocalDateTime.now</a:t>
            </a:r>
            <a:r>
              <a:rPr lang="en-IN" dirty="0"/>
              <a:t>();</a:t>
            </a:r>
          </a:p>
          <a:p>
            <a:r>
              <a:rPr lang="en-IN" dirty="0"/>
              <a:t>        </a:t>
            </a:r>
            <a:r>
              <a:rPr lang="en-IN" dirty="0" err="1"/>
              <a:t>System.out.println</a:t>
            </a:r>
            <a:r>
              <a:rPr lang="en-IN" dirty="0"/>
              <a:t>("Current </a:t>
            </a:r>
            <a:r>
              <a:rPr lang="en-IN" dirty="0" err="1"/>
              <a:t>LocalDateTime</a:t>
            </a:r>
            <a:r>
              <a:rPr lang="en-IN" dirty="0"/>
              <a:t>: " + now);</a:t>
            </a:r>
          </a:p>
          <a:p>
            <a:endParaRPr lang="en-IN" dirty="0"/>
          </a:p>
          <a:p>
            <a:r>
              <a:rPr lang="en-IN" dirty="0"/>
              <a:t>        // Create a specific </a:t>
            </a:r>
            <a:r>
              <a:rPr lang="en-IN" dirty="0" err="1"/>
              <a:t>LocalDateTime</a:t>
            </a:r>
            <a:endParaRPr lang="en-IN" dirty="0"/>
          </a:p>
          <a:p>
            <a:r>
              <a:rPr lang="en-IN" dirty="0"/>
              <a:t>        </a:t>
            </a:r>
            <a:r>
              <a:rPr lang="en-IN" dirty="0" err="1"/>
              <a:t>LocalDateTime</a:t>
            </a:r>
            <a:r>
              <a:rPr lang="en-IN" dirty="0"/>
              <a:t> </a:t>
            </a:r>
            <a:r>
              <a:rPr lang="en-IN" dirty="0" err="1"/>
              <a:t>specificDateTime</a:t>
            </a:r>
            <a:r>
              <a:rPr lang="en-IN" dirty="0"/>
              <a:t> = </a:t>
            </a:r>
            <a:r>
              <a:rPr lang="en-IN" dirty="0" err="1"/>
              <a:t>LocalDateTime.of</a:t>
            </a:r>
            <a:r>
              <a:rPr lang="en-IN" dirty="0"/>
              <a:t>(2024, 7, 15, 12, 30);</a:t>
            </a:r>
          </a:p>
          <a:p>
            <a:r>
              <a:rPr lang="en-IN" dirty="0"/>
              <a:t>        </a:t>
            </a:r>
            <a:r>
              <a:rPr lang="en-IN" dirty="0" err="1"/>
              <a:t>System.out.println</a:t>
            </a:r>
            <a:r>
              <a:rPr lang="en-IN" dirty="0"/>
              <a:t>("Specific </a:t>
            </a:r>
            <a:r>
              <a:rPr lang="en-IN" dirty="0" err="1"/>
              <a:t>LocalDateTime</a:t>
            </a:r>
            <a:r>
              <a:rPr lang="en-IN" dirty="0"/>
              <a:t>: " + </a:t>
            </a:r>
            <a:r>
              <a:rPr lang="en-IN" dirty="0" err="1"/>
              <a:t>specificDateTime</a:t>
            </a:r>
            <a:r>
              <a:rPr lang="en-IN" dirty="0"/>
              <a:t>);</a:t>
            </a:r>
          </a:p>
          <a:p>
            <a:endParaRPr lang="en-IN" dirty="0"/>
          </a:p>
          <a:p>
            <a:r>
              <a:rPr lang="en-IN" dirty="0"/>
              <a:t>        // Formatting </a:t>
            </a:r>
            <a:r>
              <a:rPr lang="en-IN" dirty="0" err="1"/>
              <a:t>LocalDateTime</a:t>
            </a:r>
            <a:endParaRPr lang="en-IN" dirty="0"/>
          </a:p>
          <a:p>
            <a:r>
              <a:rPr lang="en-IN" dirty="0"/>
              <a:t>        </a:t>
            </a:r>
            <a:r>
              <a:rPr lang="en-IN" dirty="0" err="1"/>
              <a:t>DateTimeFormatter</a:t>
            </a:r>
            <a:r>
              <a:rPr lang="en-IN" dirty="0"/>
              <a:t> formatter = </a:t>
            </a:r>
            <a:r>
              <a:rPr lang="en-IN" dirty="0" err="1"/>
              <a:t>DateTimeFormatter.ofPattern</a:t>
            </a:r>
            <a:r>
              <a:rPr lang="en-IN" dirty="0"/>
              <a:t>("</a:t>
            </a:r>
            <a:r>
              <a:rPr lang="en-IN" dirty="0" err="1"/>
              <a:t>yyyy</a:t>
            </a:r>
            <a:r>
              <a:rPr lang="en-IN" dirty="0"/>
              <a:t>-MM-dd </a:t>
            </a:r>
            <a:r>
              <a:rPr lang="en-IN" dirty="0" err="1"/>
              <a:t>HH:mm:ss</a:t>
            </a:r>
            <a:r>
              <a:rPr lang="en-IN" dirty="0"/>
              <a:t>");</a:t>
            </a:r>
          </a:p>
          <a:p>
            <a:r>
              <a:rPr lang="en-IN" dirty="0"/>
              <a:t>        String </a:t>
            </a:r>
            <a:r>
              <a:rPr lang="en-IN" dirty="0" err="1"/>
              <a:t>formattedDateTime</a:t>
            </a:r>
            <a:r>
              <a:rPr lang="en-IN" dirty="0"/>
              <a:t> = </a:t>
            </a:r>
            <a:r>
              <a:rPr lang="en-IN" dirty="0" err="1"/>
              <a:t>now.format</a:t>
            </a:r>
            <a:r>
              <a:rPr lang="en-IN" dirty="0"/>
              <a:t>(formatter);</a:t>
            </a:r>
          </a:p>
          <a:p>
            <a:r>
              <a:rPr lang="en-IN" dirty="0"/>
              <a:t>        </a:t>
            </a:r>
            <a:r>
              <a:rPr lang="en-IN" dirty="0" err="1"/>
              <a:t>System.out.println</a:t>
            </a:r>
            <a:r>
              <a:rPr lang="en-IN" dirty="0"/>
              <a:t>("Formatted </a:t>
            </a:r>
            <a:r>
              <a:rPr lang="en-IN" dirty="0" err="1"/>
              <a:t>LocalDateTime</a:t>
            </a:r>
            <a:r>
              <a:rPr lang="en-IN" dirty="0"/>
              <a:t>: " + </a:t>
            </a:r>
            <a:r>
              <a:rPr lang="en-IN" dirty="0" err="1"/>
              <a:t>formattedDateTime</a:t>
            </a:r>
            <a:r>
              <a:rPr lang="en-IN" dirty="0"/>
              <a:t>);</a:t>
            </a:r>
          </a:p>
          <a:p>
            <a:r>
              <a:rPr lang="en-IN" dirty="0"/>
              <a:t>    }</a:t>
            </a:r>
          </a:p>
          <a:p>
            <a:r>
              <a:rPr lang="en-IN" dirty="0"/>
              <a:t>}</a:t>
            </a:r>
          </a:p>
        </p:txBody>
      </p:sp>
    </p:spTree>
    <p:extLst>
      <p:ext uri="{BB962C8B-B14F-4D97-AF65-F5344CB8AC3E}">
        <p14:creationId xmlns:p14="http://schemas.microsoft.com/office/powerpoint/2010/main" val="40579626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68739"/>
            <a:ext cx="11054688" cy="5487400"/>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Whenever we update the  data(Distance) there is possibility of changing the delivery time.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But ordered time will not change.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FoodOrder.java</a:t>
            </a:r>
            <a:r>
              <a:rPr lang="en-IN" sz="2000" kern="100" dirty="0">
                <a:latin typeface="Calibri" panose="020F0502020204030204" pitchFamily="34" charset="0"/>
                <a:ea typeface="Calibri" panose="020F0502020204030204" pitchFamily="34" charset="0"/>
                <a:cs typeface="Times New Roman" panose="02020603050405020304" pitchFamily="18" charset="0"/>
              </a:rPr>
              <a:t>(Don’t give the name as Order  because Order is the keyword in SQL)</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You will get Exception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@Table you can use to give different name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(it is order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-cost</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@creationTimeStamp(B</a:t>
            </a:r>
            <a:r>
              <a:rPr lang="en-IN" sz="2000" kern="100" dirty="0">
                <a:latin typeface="Calibri" panose="020F0502020204030204" pitchFamily="34" charset="0"/>
                <a:ea typeface="Calibri" panose="020F0502020204030204" pitchFamily="34" charset="0"/>
                <a:cs typeface="Times New Roman" panose="02020603050405020304" pitchFamily="18" charset="0"/>
              </a:rPr>
              <a:t>oth the annotations are from Hibernate not from JPA)</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ordered_time</a:t>
            </a:r>
            <a:r>
              <a:rPr lang="en-IN" sz="2000" kern="100" dirty="0">
                <a:latin typeface="Calibri" panose="020F0502020204030204" pitchFamily="34" charset="0"/>
                <a:ea typeface="Calibri" panose="020F0502020204030204" pitchFamily="34" charset="0"/>
                <a:cs typeface="Times New Roman" panose="02020603050405020304" pitchFamily="18" charset="0"/>
              </a:rPr>
              <a:t>;//The value will be assigned only once.</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UpdateTimeStamp</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delivery_time</a:t>
            </a:r>
            <a:r>
              <a:rPr lang="en-IN" sz="2000" kern="100" dirty="0">
                <a:latin typeface="Calibri" panose="020F0502020204030204" pitchFamily="34" charset="0"/>
                <a:ea typeface="Calibri" panose="020F0502020204030204" pitchFamily="34" charset="0"/>
                <a:cs typeface="Times New Roman" panose="02020603050405020304" pitchFamily="18" charset="0"/>
              </a:rPr>
              <a:t>;//value will be assigned every time whenever you update </a:t>
            </a:r>
            <a:r>
              <a:rPr lang="en-IN" sz="2000" kern="100">
                <a:latin typeface="Calibri" panose="020F0502020204030204" pitchFamily="34" charset="0"/>
                <a:ea typeface="Calibri" panose="020F0502020204030204" pitchFamily="34" charset="0"/>
                <a:cs typeface="Times New Roman" panose="02020603050405020304" pitchFamily="18" charset="0"/>
              </a:rPr>
              <a:t>the order.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24956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4E853C-8518-1121-ECF5-F798EB091389}"/>
              </a:ext>
            </a:extLst>
          </p:cNvPr>
          <p:cNvSpPr>
            <a:spLocks noChangeArrowheads="1"/>
          </p:cNvSpPr>
          <p:nvPr/>
        </p:nvSpPr>
        <p:spPr bwMode="auto">
          <a:xfrm>
            <a:off x="533400" y="654909"/>
            <a:ext cx="10940143"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Common Values for </a:t>
            </a:r>
            <a:r>
              <a:rPr kumimoji="0" lang="en-US" altLang="en-US" sz="1600" b="1" i="0" u="none" strike="noStrike" cap="none" normalizeH="0" baseline="0" dirty="0">
                <a:ln>
                  <a:noFill/>
                </a:ln>
                <a:solidFill>
                  <a:schemeClr val="tx1"/>
                </a:solidFill>
                <a:effectLst/>
                <a:latin typeface="Arial Unicode MS" panose="020B0604020202020204"/>
              </a:rPr>
              <a:t>hbm2ddl.auto</a:t>
            </a:r>
            <a:r>
              <a:rPr kumimoji="0" lang="en-US" altLang="en-US" sz="1600" b="1" i="0" u="none" strike="noStrike" cap="none" normalizeH="0" baseline="0" dirty="0">
                <a:ln>
                  <a:noFill/>
                </a:ln>
                <a:solidFill>
                  <a:schemeClr val="tx1"/>
                </a:solidFill>
                <a:effectLst/>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none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No action will be performed.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When you don't want Hibernate to alter the database schema in any way.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validate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Hibernate will validate the database schema. It ensures that the schema matches the entities' mappings but does not make any changes to the schema.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Useful in production to ensure that the schema is as expected without making any modifications.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update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Hibernate will update the database schema. It will try to alter the existing schema to match the entities' mappings, adding missing tables, columns, etc., but it will not remove existing database objects.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Suitable for development environments where you want to keep the schema in sync with your entity mappings without losing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create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Hibernate will create the database schema, dropping any existing tables and data first.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Useful for initial development and testing where you want a fresh schema on each run.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create-drop</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Hibernate will create the database schema at startup and drop it at shutdown.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Ideal for testing scenarios where you want a clean schema at the start and end of each test session.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none</a:t>
            </a:r>
            <a:r>
              <a:rPr kumimoji="0" lang="en-US" altLang="en-US" sz="1600" b="0" i="0" u="none" strike="noStrike" cap="none" normalizeH="0" baseline="0" dirty="0">
                <a:ln>
                  <a:noFill/>
                </a:ln>
                <a:solidFill>
                  <a:schemeClr val="tx1"/>
                </a:solidFill>
                <a:effectLst/>
                <a:latin typeface="Arial" panose="020B0604020202020204" pitchFamily="34" charset="0"/>
              </a:rPr>
              <a:t> (alternative):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In some configurations, setting this to </a:t>
            </a:r>
            <a:r>
              <a:rPr kumimoji="0" lang="en-US" altLang="en-US" sz="1600" b="0" i="0" u="none" strike="noStrike" cap="none" normalizeH="0" baseline="0" dirty="0">
                <a:ln>
                  <a:noFill/>
                </a:ln>
                <a:solidFill>
                  <a:schemeClr val="tx1"/>
                </a:solidFill>
                <a:effectLst/>
                <a:latin typeface="Arial Unicode MS" panose="020B0604020202020204"/>
              </a:rPr>
              <a:t>none</a:t>
            </a:r>
            <a:r>
              <a:rPr kumimoji="0" lang="en-US" altLang="en-US" sz="1600" b="0" i="0" u="none" strike="noStrike" cap="none" normalizeH="0" baseline="0" dirty="0">
                <a:ln>
                  <a:noFill/>
                </a:ln>
                <a:solidFill>
                  <a:schemeClr val="tx1"/>
                </a:solidFill>
                <a:effectLst/>
              </a:rPr>
              <a:t> or leaving it unset means no action will be taken, similar to </a:t>
            </a:r>
            <a:r>
              <a:rPr kumimoji="0" lang="en-US" altLang="en-US" sz="1600" b="0" i="0" u="none" strike="noStrike" cap="none" normalizeH="0" baseline="0" dirty="0">
                <a:ln>
                  <a:noFill/>
                </a:ln>
                <a:solidFill>
                  <a:schemeClr val="tx1"/>
                </a:solidFill>
                <a:effectLst/>
                <a:latin typeface="Arial Unicode MS" panose="020B0604020202020204"/>
              </a:rPr>
              <a:t>validate</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 Case</a:t>
            </a:r>
            <a:r>
              <a:rPr kumimoji="0" lang="en-US" altLang="en-US" sz="1600" b="0" i="0" u="none" strike="noStrike" cap="none" normalizeH="0" baseline="0" dirty="0">
                <a:ln>
                  <a:noFill/>
                </a:ln>
                <a:solidFill>
                  <a:schemeClr val="tx1"/>
                </a:solidFill>
                <a:effectLst/>
                <a:latin typeface="Arial" panose="020B0604020202020204" pitchFamily="34" charset="0"/>
              </a:rPr>
              <a:t>: When schema management is handled entirely outside of Hibernate.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27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82388"/>
            <a:ext cx="10768084" cy="5611536"/>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Points:-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-These are the annotations which are used in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Hibernate</a:t>
            </a:r>
            <a:r>
              <a:rPr lang="en-IN" sz="2000" kern="100" dirty="0">
                <a:latin typeface="Calibri" panose="020F0502020204030204" pitchFamily="34" charset="0"/>
                <a:ea typeface="Calibri" panose="020F0502020204030204" pitchFamily="34" charset="0"/>
                <a:cs typeface="Times New Roman" panose="02020603050405020304" pitchFamily="18" charset="0"/>
              </a:rPr>
              <a:t> to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generate the date and time</a:t>
            </a:r>
            <a:r>
              <a:rPr lang="en-IN" sz="2000" kern="100" dirty="0">
                <a:latin typeface="Calibri" panose="020F0502020204030204" pitchFamily="34" charset="0"/>
                <a:ea typeface="Calibri" panose="020F0502020204030204" pitchFamily="34" charset="0"/>
                <a:cs typeface="Times New Roman" panose="02020603050405020304" pitchFamily="18" charset="0"/>
              </a:rPr>
              <a:t> to assign the value for annotated field.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-These annotations are present in </a:t>
            </a:r>
            <a:r>
              <a:rPr lang="en-IN" sz="2000"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org.hibernate.annoatations</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 package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-Following are the important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TimeStamp</a:t>
            </a:r>
            <a:r>
              <a:rPr lang="en-IN" sz="2000" kern="100" dirty="0">
                <a:latin typeface="Calibri" panose="020F0502020204030204" pitchFamily="34" charset="0"/>
                <a:ea typeface="Calibri" panose="020F0502020204030204" pitchFamily="34" charset="0"/>
                <a:cs typeface="Times New Roman" panose="02020603050405020304" pitchFamily="18" charset="0"/>
              </a:rPr>
              <a:t> annotations.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UpdateTimeStamp</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1&gt;@CreationTimeStamp:-</a:t>
            </a: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-This annotation will assign the annotated filed within the entity class with the current virtual machine date and time whenever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we save the entity for the first time </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Ie</a:t>
            </a:r>
            <a:r>
              <a:rPr lang="en-IN" sz="2000" kern="100" dirty="0">
                <a:latin typeface="Calibri" panose="020F0502020204030204" pitchFamily="34" charset="0"/>
                <a:ea typeface="Calibri" panose="020F0502020204030204" pitchFamily="34" charset="0"/>
                <a:cs typeface="Times New Roman" panose="02020603050405020304" pitchFamily="18" charset="0"/>
              </a:rPr>
              <a:t> the field in the entity class which is annotated with @CreationTimeStamp will hold the current virtual machine date and time whenever we try to persist the entity into database.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 time and date which is inserted into the database server will not be updated or modified afterwards.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Eventhough</a:t>
            </a:r>
            <a:r>
              <a:rPr lang="en-IN" sz="2000" kern="100" dirty="0">
                <a:latin typeface="Calibri" panose="020F0502020204030204" pitchFamily="34" charset="0"/>
                <a:ea typeface="Calibri" panose="020F0502020204030204" pitchFamily="34" charset="0"/>
                <a:cs typeface="Times New Roman" panose="02020603050405020304" pitchFamily="18" charset="0"/>
              </a:rPr>
              <a:t> if you update the other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fileds</a:t>
            </a:r>
            <a:r>
              <a:rPr lang="en-IN" sz="2000" kern="100" dirty="0">
                <a:latin typeface="Calibri" panose="020F0502020204030204" pitchFamily="34" charset="0"/>
                <a:ea typeface="Calibri" panose="020F0502020204030204" pitchFamily="34" charset="0"/>
                <a:cs typeface="Times New Roman" panose="02020603050405020304" pitchFamily="18" charset="0"/>
              </a:rPr>
              <a:t> of entity .</a:t>
            </a:r>
          </a:p>
        </p:txBody>
      </p:sp>
    </p:spTree>
    <p:extLst>
      <p:ext uri="{BB962C8B-B14F-4D97-AF65-F5344CB8AC3E}">
        <p14:creationId xmlns:p14="http://schemas.microsoft.com/office/powerpoint/2010/main" val="22027985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9684" y="668740"/>
            <a:ext cx="10836322" cy="5037276"/>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UpdateTimeStamp</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annotation will assign the annotated filed with the current virtual machine date and time when we </a:t>
            </a:r>
            <a:r>
              <a:rPr lang="en-IN" sz="24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save or update the entity.</a:t>
            </a:r>
          </a:p>
          <a:p>
            <a:pPr>
              <a:lnSpc>
                <a:spcPct val="107000"/>
              </a:lnSpc>
              <a:spcAft>
                <a:spcPts val="800"/>
              </a:spcAft>
              <a:tabLst>
                <a:tab pos="3954145" algn="l"/>
              </a:tabLst>
            </a:pP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the field which is annotated with @UpdateTimeStamp in the entity class can be updateable later.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When we place an order and when we update the distance by default delivery time will be updated )</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400" kern="100" dirty="0">
                <a:latin typeface="Calibri" panose="020F0502020204030204" pitchFamily="34" charset="0"/>
                <a:ea typeface="Calibri" panose="020F0502020204030204" pitchFamily="34" charset="0"/>
                <a:cs typeface="Times New Roman" panose="02020603050405020304" pitchFamily="18" charset="0"/>
              </a:rPr>
              <a:t>:- It is not supported by MySQL 5.5 --</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You will get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SQLSyntaxException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so change the MySQL 5Dialect to MySQL8Dialect in persistence.xml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20090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036" y="696036"/>
            <a:ext cx="10822674" cy="5858848"/>
          </a:xfrm>
          <a:prstGeom prst="rect">
            <a:avLst/>
          </a:prstGeom>
        </p:spPr>
        <p:txBody>
          <a:bodyPr wrap="square">
            <a:spAutoFit/>
          </a:bodyPr>
          <a:lstStyle/>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Note:-If we update the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oder</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distance,food</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,then the delivery time should change but not ordered time.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To update the order use UpdateOder.java class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To update first you fetch---</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Using find() you update it from Biryani to Chicken Biryani</a:t>
            </a:r>
          </a:p>
          <a:p>
            <a:pPr>
              <a:lnSpc>
                <a:spcPct val="107000"/>
              </a:lnSpc>
              <a:spcAft>
                <a:spcPts val="800"/>
              </a:spcAft>
              <a:tabLst>
                <a:tab pos="3954145" algn="l"/>
              </a:tabLst>
            </a:pP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and </a:t>
            </a:r>
            <a:r>
              <a:rPr lang="en-IN"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UpdateTimeStamp</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@Entity</a:t>
            </a: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FoodOrder.java                                                      //Hibernate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WorkSpace</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ZomatoApp</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-cost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Ordered time will not change)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-private </a:t>
            </a:r>
            <a:r>
              <a:rPr lang="en-IN"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ordered_time</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UpdateTimeStamp</a:t>
            </a:r>
            <a:r>
              <a:rPr lang="en-IN" kern="100" dirty="0">
                <a:latin typeface="Calibri" panose="020F0502020204030204" pitchFamily="34" charset="0"/>
                <a:ea typeface="Calibri" panose="020F0502020204030204" pitchFamily="34" charset="0"/>
                <a:cs typeface="Times New Roman" panose="02020603050405020304" pitchFamily="18" charset="0"/>
              </a:rPr>
              <a:t>(delivery time would update)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-private </a:t>
            </a:r>
            <a:r>
              <a:rPr lang="en-IN"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delivery_time</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//Getters and Setters//</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444582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723331"/>
            <a:ext cx="10768083" cy="484728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PlaceOder.java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EMF(If you give persistence unit name wrongly you will get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PersistenceException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EM</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400" kern="100" dirty="0">
                <a:latin typeface="Calibri" panose="020F0502020204030204" pitchFamily="34" charset="0"/>
                <a:ea typeface="Calibri" panose="020F0502020204030204" pitchFamily="34" charset="0"/>
                <a:cs typeface="Times New Roman" panose="02020603050405020304" pitchFamily="18" charset="0"/>
              </a:rPr>
              <a:t>  order=new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order.setFood_item</a:t>
            </a:r>
            <a:r>
              <a:rPr lang="en-IN" sz="2400" kern="100" dirty="0">
                <a:latin typeface="Calibri" panose="020F0502020204030204" pitchFamily="34" charset="0"/>
                <a:ea typeface="Calibri" panose="020F0502020204030204" pitchFamily="34" charset="0"/>
                <a:cs typeface="Times New Roman" panose="02020603050405020304" pitchFamily="18" charset="0"/>
              </a:rPr>
              <a:t>(“Biryani”);</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order.setCost</a:t>
            </a:r>
            <a:r>
              <a:rPr lang="en-IN" sz="2400" kern="100" dirty="0">
                <a:latin typeface="Calibri" panose="020F0502020204030204" pitchFamily="34" charset="0"/>
                <a:ea typeface="Calibri" panose="020F0502020204030204" pitchFamily="34" charset="0"/>
                <a:cs typeface="Times New Roman" panose="02020603050405020304" pitchFamily="18" charset="0"/>
              </a:rPr>
              <a:t>(150);</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manager.persist</a:t>
            </a:r>
            <a:r>
              <a:rPr lang="en-IN" sz="2400" kern="100" dirty="0">
                <a:latin typeface="Calibri" panose="020F0502020204030204" pitchFamily="34" charset="0"/>
                <a:ea typeface="Calibri" panose="020F0502020204030204" pitchFamily="34" charset="0"/>
                <a:cs typeface="Times New Roman" panose="02020603050405020304" pitchFamily="18" charset="0"/>
              </a:rPr>
              <a:t>(order);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819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68740"/>
            <a:ext cx="10972800" cy="4740785"/>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UpdateOrder.java</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EMF</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//Before you update first you fetch</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oder</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(FoodOrder.class,1));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//Update the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Order.setFood_item</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Panner</a:t>
            </a:r>
            <a:r>
              <a:rPr lang="en-IN" sz="2000" kern="100" dirty="0">
                <a:latin typeface="Calibri" panose="020F0502020204030204" pitchFamily="34" charset="0"/>
                <a:ea typeface="Calibri" panose="020F0502020204030204" pitchFamily="34" charset="0"/>
                <a:cs typeface="Times New Roman" panose="02020603050405020304" pitchFamily="18" charset="0"/>
              </a:rPr>
              <a:t> Biryani”);</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transacation.begin</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transaction.commit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0191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96035"/>
            <a:ext cx="10604311" cy="5622950"/>
          </a:xfrm>
          <a:prstGeom prst="rect">
            <a:avLst/>
          </a:prstGeom>
        </p:spPr>
        <p:txBody>
          <a:bodyPr wrap="square">
            <a:spAutoFit/>
          </a:bodyPr>
          <a:lstStyle/>
          <a:p>
            <a:pPr>
              <a:lnSpc>
                <a:spcPct val="107000"/>
              </a:lnSpc>
              <a:spcAft>
                <a:spcPts val="800"/>
              </a:spcAft>
              <a:tabLst>
                <a:tab pos="3954145" algn="l"/>
              </a:tabLst>
            </a:pPr>
            <a:r>
              <a:rPr lang="en-IN" sz="22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Assignment Questions:-</a:t>
            </a:r>
            <a:endParaRPr lang="en-IN" sz="11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Food order by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find(FoodOrder.class,1)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FoodOrders</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food item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f.food</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getResultList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id and food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f.id=?1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f.food</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getSingleResult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4&gt;Find Food Orders by cost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f.cost</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5&gt;Filter food orders between a range of cost.</a:t>
            </a:r>
          </a:p>
          <a:p>
            <a:pPr>
              <a:lnSpc>
                <a:spcPct val="107000"/>
              </a:lnSpc>
              <a:spcAft>
                <a:spcPts val="800"/>
              </a:spcAft>
              <a:tabLst>
                <a:tab pos="395414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select f from</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f.cost</a:t>
            </a:r>
            <a:r>
              <a:rPr lang="en-IN" sz="2000" kern="100" dirty="0">
                <a:latin typeface="Calibri" panose="020F0502020204030204" pitchFamily="34" charset="0"/>
                <a:ea typeface="Calibri" panose="020F0502020204030204" pitchFamily="34" charset="0"/>
                <a:cs typeface="Times New Roman" panose="02020603050405020304" pitchFamily="18" charset="0"/>
              </a:rPr>
              <a:t> between ?1 and ?2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54962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B335C-6FD7-8755-722D-7A2B284AD476}"/>
              </a:ext>
            </a:extLst>
          </p:cNvPr>
          <p:cNvSpPr txBox="1"/>
          <p:nvPr/>
        </p:nvSpPr>
        <p:spPr>
          <a:xfrm>
            <a:off x="653143" y="718457"/>
            <a:ext cx="10874828" cy="5632311"/>
          </a:xfrm>
          <a:prstGeom prst="rect">
            <a:avLst/>
          </a:prstGeom>
          <a:noFill/>
        </p:spPr>
        <p:txBody>
          <a:bodyPr wrap="square">
            <a:spAutoFit/>
          </a:bodyPr>
          <a:lstStyle/>
          <a:p>
            <a:r>
              <a:rPr lang="en-IN" dirty="0"/>
              <a:t>import </a:t>
            </a:r>
            <a:r>
              <a:rPr lang="en-IN" dirty="0" err="1"/>
              <a:t>java.time.LocalDateTime</a:t>
            </a:r>
            <a:r>
              <a:rPr lang="en-IN" dirty="0"/>
              <a:t>;</a:t>
            </a:r>
          </a:p>
          <a:p>
            <a:r>
              <a:rPr lang="en-IN" dirty="0"/>
              <a:t>import </a:t>
            </a:r>
            <a:r>
              <a:rPr lang="en-IN" dirty="0" err="1"/>
              <a:t>org.hibernate.annotations.CreationTimestamp</a:t>
            </a:r>
            <a:r>
              <a:rPr lang="en-IN" dirty="0"/>
              <a:t>;</a:t>
            </a:r>
          </a:p>
          <a:p>
            <a:r>
              <a:rPr lang="en-IN" dirty="0"/>
              <a:t>import </a:t>
            </a:r>
            <a:r>
              <a:rPr lang="en-IN" dirty="0" err="1"/>
              <a:t>org.hibernate.annotations.UpdateTimestamp</a:t>
            </a:r>
            <a:r>
              <a:rPr lang="en-IN" dirty="0"/>
              <a:t>;</a:t>
            </a:r>
          </a:p>
          <a:p>
            <a:endParaRPr lang="en-IN" dirty="0"/>
          </a:p>
          <a:p>
            <a:r>
              <a:rPr lang="en-IN" dirty="0"/>
              <a:t>@Entity</a:t>
            </a:r>
          </a:p>
          <a:p>
            <a:r>
              <a:rPr lang="en-IN" dirty="0"/>
              <a:t>public class </a:t>
            </a:r>
            <a:r>
              <a:rPr lang="en-IN" dirty="0" err="1"/>
              <a:t>FoodOrder</a:t>
            </a:r>
            <a:r>
              <a:rPr lang="en-IN" dirty="0"/>
              <a:t> </a:t>
            </a:r>
          </a:p>
          <a:p>
            <a:r>
              <a:rPr lang="en-IN" dirty="0"/>
              <a:t>{</a:t>
            </a:r>
          </a:p>
          <a:p>
            <a:r>
              <a:rPr lang="en-IN" dirty="0"/>
              <a:t>	@Id</a:t>
            </a:r>
          </a:p>
          <a:p>
            <a:r>
              <a:rPr lang="en-IN" dirty="0"/>
              <a:t>	@GeneratedValue(strategy = </a:t>
            </a:r>
            <a:r>
              <a:rPr lang="en-IN" dirty="0" err="1"/>
              <a:t>GenerationType.IDENTITY</a:t>
            </a:r>
            <a:r>
              <a:rPr lang="en-IN" dirty="0"/>
              <a:t>)</a:t>
            </a:r>
          </a:p>
          <a:p>
            <a:r>
              <a:rPr lang="en-IN" dirty="0"/>
              <a:t>	private int id;</a:t>
            </a:r>
          </a:p>
          <a:p>
            <a:r>
              <a:rPr lang="en-IN" dirty="0"/>
              <a:t>	private String </a:t>
            </a:r>
            <a:r>
              <a:rPr lang="en-IN" dirty="0" err="1"/>
              <a:t>food_item</a:t>
            </a:r>
            <a:r>
              <a:rPr lang="en-IN" dirty="0"/>
              <a:t>;</a:t>
            </a:r>
          </a:p>
          <a:p>
            <a:r>
              <a:rPr lang="en-IN" dirty="0"/>
              <a:t>	private int cost;</a:t>
            </a:r>
          </a:p>
          <a:p>
            <a:r>
              <a:rPr lang="en-IN" dirty="0"/>
              <a:t>	</a:t>
            </a:r>
          </a:p>
          <a:p>
            <a:r>
              <a:rPr lang="en-IN" dirty="0"/>
              <a:t>	private </a:t>
            </a:r>
            <a:r>
              <a:rPr lang="en-IN" dirty="0" err="1"/>
              <a:t>LocalDateTime</a:t>
            </a:r>
            <a:r>
              <a:rPr lang="en-IN" dirty="0"/>
              <a:t> </a:t>
            </a:r>
            <a:r>
              <a:rPr lang="en-IN" dirty="0" err="1"/>
              <a:t>deliverytime</a:t>
            </a:r>
            <a:r>
              <a:rPr lang="en-IN" dirty="0"/>
              <a:t>;</a:t>
            </a:r>
          </a:p>
          <a:p>
            <a:r>
              <a:rPr lang="en-IN" dirty="0"/>
              <a:t>	</a:t>
            </a:r>
          </a:p>
          <a:p>
            <a:r>
              <a:rPr lang="en-IN" dirty="0"/>
              <a:t>	@CreationTimestamp</a:t>
            </a:r>
          </a:p>
          <a:p>
            <a:r>
              <a:rPr lang="en-IN" dirty="0"/>
              <a:t>	private </a:t>
            </a:r>
            <a:r>
              <a:rPr lang="en-IN" dirty="0" err="1"/>
              <a:t>LocalDateTime</a:t>
            </a:r>
            <a:r>
              <a:rPr lang="en-IN" dirty="0"/>
              <a:t>  </a:t>
            </a:r>
            <a:r>
              <a:rPr lang="en-IN" dirty="0" err="1"/>
              <a:t>ordered_time</a:t>
            </a:r>
            <a:r>
              <a:rPr lang="en-IN" dirty="0"/>
              <a:t>;</a:t>
            </a:r>
          </a:p>
          <a:p>
            <a:r>
              <a:rPr lang="en-IN" dirty="0"/>
              <a:t>	</a:t>
            </a:r>
          </a:p>
          <a:p>
            <a:r>
              <a:rPr lang="en-IN" dirty="0"/>
              <a:t>	@UpdateTimestamp</a:t>
            </a:r>
          </a:p>
          <a:p>
            <a:r>
              <a:rPr lang="en-IN" dirty="0"/>
              <a:t>	private </a:t>
            </a:r>
            <a:r>
              <a:rPr lang="en-IN" dirty="0" err="1"/>
              <a:t>LocalDateTime</a:t>
            </a:r>
            <a:r>
              <a:rPr lang="en-IN" dirty="0"/>
              <a:t> </a:t>
            </a:r>
            <a:r>
              <a:rPr lang="en-IN" dirty="0" err="1"/>
              <a:t>OrderUpdateTime</a:t>
            </a:r>
            <a:r>
              <a:rPr lang="en-IN" dirty="0"/>
              <a:t>;</a:t>
            </a:r>
          </a:p>
        </p:txBody>
      </p:sp>
    </p:spTree>
    <p:extLst>
      <p:ext uri="{BB962C8B-B14F-4D97-AF65-F5344CB8AC3E}">
        <p14:creationId xmlns:p14="http://schemas.microsoft.com/office/powerpoint/2010/main" val="102814645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859E3-C472-B59C-D6A5-1D078D468747}"/>
              </a:ext>
            </a:extLst>
          </p:cNvPr>
          <p:cNvSpPr txBox="1"/>
          <p:nvPr/>
        </p:nvSpPr>
        <p:spPr>
          <a:xfrm>
            <a:off x="707571" y="674914"/>
            <a:ext cx="10918372" cy="5816977"/>
          </a:xfrm>
          <a:prstGeom prst="rect">
            <a:avLst/>
          </a:prstGeom>
          <a:noFill/>
        </p:spPr>
        <p:txBody>
          <a:bodyPr wrap="square">
            <a:spAutoFit/>
          </a:bodyPr>
          <a:lstStyle/>
          <a:p>
            <a:pPr algn="l"/>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PlaceOrder</a:t>
            </a:r>
            <a:r>
              <a:rPr lang="en-IN" sz="1600" b="1"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US" sz="1600" dirty="0" err="1">
                <a:solidFill>
                  <a:srgbClr val="000000"/>
                </a:solidFill>
                <a:latin typeface="Consolas" panose="020B0609020204030204" pitchFamily="49" charset="0"/>
              </a:rPr>
              <a:t>EntityManagerFactory</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fac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Persistence.</a:t>
            </a:r>
            <a:r>
              <a:rPr lang="en-US" sz="1600" i="1" dirty="0" err="1">
                <a:solidFill>
                  <a:srgbClr val="000000"/>
                </a:solidFill>
                <a:latin typeface="Consolas" panose="020B0609020204030204" pitchFamily="49" charset="0"/>
              </a:rPr>
              <a:t>createEntityManagerFactory</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"dev"</a:t>
            </a:r>
            <a:r>
              <a:rPr lang="en-US" sz="1600"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EntityTransaction</a:t>
            </a:r>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man</a:t>
            </a:r>
            <a:r>
              <a:rPr lang="en-IN" sz="1600" dirty="0" err="1">
                <a:solidFill>
                  <a:srgbClr val="000000"/>
                </a:solidFill>
                <a:latin typeface="Consolas" panose="020B0609020204030204" pitchFamily="49" charset="0"/>
              </a:rPr>
              <a:t>.getTransaction</a:t>
            </a:r>
            <a:r>
              <a:rPr lang="en-IN" sz="1600"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err="1">
                <a:solidFill>
                  <a:srgbClr val="000000"/>
                </a:solidFill>
                <a:latin typeface="Consolas" panose="020B0609020204030204" pitchFamily="49" charset="0"/>
              </a:rPr>
              <a:t>.begin</a:t>
            </a:r>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FoodOrder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od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FoodOrder</a:t>
            </a:r>
            <a:r>
              <a:rPr lang="en-IN" sz="1600" b="1"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.setFood_item</a:t>
            </a:r>
            <a:r>
              <a:rPr lang="en-IN" sz="1600" dirty="0">
                <a:solidFill>
                  <a:srgbClr val="000000"/>
                </a:solidFill>
                <a:latin typeface="Consolas" panose="020B0609020204030204" pitchFamily="49" charset="0"/>
              </a:rPr>
              <a:t>(</a:t>
            </a:r>
            <a:r>
              <a:rPr lang="en-IN" sz="1600" dirty="0">
                <a:solidFill>
                  <a:srgbClr val="2A00FF"/>
                </a:solidFill>
                <a:latin typeface="Consolas" panose="020B0609020204030204" pitchFamily="49" charset="0"/>
              </a:rPr>
              <a:t>"</a:t>
            </a:r>
            <a:r>
              <a:rPr lang="en-IN" sz="1600" dirty="0" err="1">
                <a:solidFill>
                  <a:srgbClr val="2A00FF"/>
                </a:solidFill>
                <a:latin typeface="Consolas" panose="020B0609020204030204" pitchFamily="49" charset="0"/>
              </a:rPr>
              <a:t>Pulav</a:t>
            </a:r>
            <a:r>
              <a:rPr lang="en-IN" sz="1600" dirty="0">
                <a:solidFill>
                  <a:srgbClr val="2A00FF"/>
                </a:solidFill>
                <a:latin typeface="Consolas" panose="020B0609020204030204" pitchFamily="49" charset="0"/>
              </a:rPr>
              <a:t>"</a:t>
            </a:r>
            <a:r>
              <a:rPr lang="en-IN" sz="1600"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.setCost</a:t>
            </a:r>
            <a:r>
              <a:rPr lang="en-IN" sz="1600" dirty="0">
                <a:solidFill>
                  <a:srgbClr val="000000"/>
                </a:solidFill>
                <a:latin typeface="Consolas" panose="020B0609020204030204" pitchFamily="49" charset="0"/>
              </a:rPr>
              <a:t>(50);</a:t>
            </a:r>
          </a:p>
          <a:p>
            <a:pPr algn="l"/>
            <a:r>
              <a:rPr lang="en-US" sz="1600" dirty="0">
                <a:solidFill>
                  <a:srgbClr val="3F7F5F"/>
                </a:solidFill>
                <a:latin typeface="Consolas" panose="020B0609020204030204" pitchFamily="49" charset="0"/>
              </a:rPr>
              <a:t>//To get the current system date and time</a:t>
            </a:r>
          </a:p>
          <a:p>
            <a:pPr algn="l"/>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LocalDateTime</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now</a:t>
            </a:r>
            <a:r>
              <a:rPr lang="en-IN" sz="1600" dirty="0">
                <a:solidFill>
                  <a:srgbClr val="000000"/>
                </a:solidFill>
                <a:latin typeface="Consolas" panose="020B0609020204030204" pitchFamily="49" charset="0"/>
              </a:rPr>
              <a:t> = </a:t>
            </a:r>
            <a:r>
              <a:rPr lang="en-IN" sz="1600" dirty="0" err="1">
                <a:solidFill>
                  <a:srgbClr val="000000"/>
                </a:solidFill>
                <a:latin typeface="Consolas" panose="020B0609020204030204" pitchFamily="49" charset="0"/>
              </a:rPr>
              <a:t>LocalDateTime.</a:t>
            </a:r>
            <a:r>
              <a:rPr lang="en-IN" sz="1600" i="1" dirty="0" err="1">
                <a:solidFill>
                  <a:srgbClr val="000000"/>
                </a:solidFill>
                <a:latin typeface="Consolas" panose="020B0609020204030204" pitchFamily="49" charset="0"/>
              </a:rPr>
              <a:t>now</a:t>
            </a:r>
            <a:r>
              <a:rPr lang="en-IN" sz="1600" i="1" dirty="0">
                <a:solidFill>
                  <a:srgbClr val="000000"/>
                </a:solidFill>
                <a:latin typeface="Consolas" panose="020B0609020204030204" pitchFamily="49" charset="0"/>
              </a:rPr>
              <a:t>();</a:t>
            </a:r>
          </a:p>
          <a:p>
            <a:pPr algn="l"/>
            <a:r>
              <a:rPr lang="en-US" sz="1600" dirty="0">
                <a:solidFill>
                  <a:srgbClr val="3F7F5F"/>
                </a:solidFill>
                <a:latin typeface="Consolas" panose="020B0609020204030204" pitchFamily="49" charset="0"/>
              </a:rPr>
              <a:t>//add 20 minutes to the current time that will be the delivery time</a:t>
            </a:r>
          </a:p>
          <a:p>
            <a:pPr algn="l"/>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LocalDateTime</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deliverytime</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now</a:t>
            </a:r>
            <a:r>
              <a:rPr lang="en-US" sz="1600" dirty="0" err="1">
                <a:solidFill>
                  <a:srgbClr val="000000"/>
                </a:solidFill>
                <a:latin typeface="Consolas" panose="020B0609020204030204" pitchFamily="49" charset="0"/>
              </a:rPr>
              <a:t>.plusMinutes</a:t>
            </a:r>
            <a:r>
              <a:rPr lang="en-US" sz="1600" dirty="0">
                <a:solidFill>
                  <a:srgbClr val="000000"/>
                </a:solidFill>
                <a:latin typeface="Consolas" panose="020B0609020204030204" pitchFamily="49" charset="0"/>
              </a:rPr>
              <a:t>(20);</a:t>
            </a:r>
          </a:p>
          <a:p>
            <a:pPr algn="l"/>
            <a:r>
              <a:rPr lang="en-IN" sz="1600"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.setDeliverytime</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deliverytime</a:t>
            </a:r>
            <a:r>
              <a:rPr lang="en-IN" sz="1600"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man</a:t>
            </a:r>
            <a:r>
              <a:rPr lang="en-IN" sz="1600" dirty="0" err="1">
                <a:solidFill>
                  <a:srgbClr val="000000"/>
                </a:solidFill>
                <a:latin typeface="Consolas" panose="020B0609020204030204" pitchFamily="49" charset="0"/>
              </a:rPr>
              <a:t>.persist</a:t>
            </a:r>
            <a:r>
              <a:rPr lang="en-IN" sz="1600" dirty="0">
                <a:solidFill>
                  <a:srgbClr val="000000"/>
                </a:solidFill>
                <a:latin typeface="Consolas" panose="020B0609020204030204" pitchFamily="49" charset="0"/>
              </a:rPr>
              <a:t>(</a:t>
            </a:r>
            <a:r>
              <a:rPr lang="en-IN" sz="1600" dirty="0">
                <a:solidFill>
                  <a:srgbClr val="6A3E3E"/>
                </a:solidFill>
                <a:latin typeface="Consolas" panose="020B0609020204030204" pitchFamily="49" charset="0"/>
              </a:rPr>
              <a:t>od</a:t>
            </a:r>
            <a:r>
              <a:rPr lang="en-IN" sz="1600"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err="1">
                <a:solidFill>
                  <a:srgbClr val="000000"/>
                </a:solidFill>
                <a:latin typeface="Consolas" panose="020B0609020204030204" pitchFamily="49" charset="0"/>
              </a:rPr>
              <a:t>.commit</a:t>
            </a:r>
            <a:r>
              <a:rPr lang="en-IN" sz="16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4948042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barn(inVertical)">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arn(inVertical)">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barn(inVertical)">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barn(inVertical)">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barn(inVertical)">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barn(inVertical)">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barn(inVertical)">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barn(inVertical)">
                                      <p:cBhvr>
                                        <p:cTn id="92" dur="5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barn(inVertical)">
                                      <p:cBhvr>
                                        <p:cTn id="97" dur="500"/>
                                        <p:tgtEl>
                                          <p:spTgt spid="3">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
                                            <p:txEl>
                                              <p:pRg st="21" end="21"/>
                                            </p:txEl>
                                          </p:spTgt>
                                        </p:tgtEl>
                                        <p:attrNameLst>
                                          <p:attrName>style.visibility</p:attrName>
                                        </p:attrNameLst>
                                      </p:cBhvr>
                                      <p:to>
                                        <p:strVal val="visible"/>
                                      </p:to>
                                    </p:set>
                                    <p:animEffect transition="in" filter="barn(inVertical)">
                                      <p:cBhvr>
                                        <p:cTn id="102" dur="500"/>
                                        <p:tgtEl>
                                          <p:spTgt spid="3">
                                            <p:txEl>
                                              <p:pRg st="21" end="2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
                                            <p:txEl>
                                              <p:pRg st="22" end="22"/>
                                            </p:txEl>
                                          </p:spTgt>
                                        </p:tgtEl>
                                        <p:attrNameLst>
                                          <p:attrName>style.visibility</p:attrName>
                                        </p:attrNameLst>
                                      </p:cBhvr>
                                      <p:to>
                                        <p:strVal val="visible"/>
                                      </p:to>
                                    </p:set>
                                    <p:animEffect transition="in" filter="barn(inVertical)">
                                      <p:cBhvr>
                                        <p:cTn id="107"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B047A-DC7E-CADC-69C6-B21BC191186A}"/>
              </a:ext>
            </a:extLst>
          </p:cNvPr>
          <p:cNvSpPr txBox="1"/>
          <p:nvPr/>
        </p:nvSpPr>
        <p:spPr>
          <a:xfrm>
            <a:off x="729343" y="653143"/>
            <a:ext cx="10874828" cy="6340197"/>
          </a:xfrm>
          <a:prstGeom prst="rect">
            <a:avLst/>
          </a:prstGeom>
          <a:noFill/>
        </p:spPr>
        <p:txBody>
          <a:bodyPr wrap="square">
            <a:spAutoFit/>
          </a:bodyPr>
          <a:lstStyle/>
          <a:p>
            <a:pPr algn="l"/>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UpdateOrder</a:t>
            </a:r>
            <a:r>
              <a:rPr lang="en-IN" sz="1400" b="1" dirty="0">
                <a:solidFill>
                  <a:srgbClr val="000000"/>
                </a:solidFill>
                <a:latin typeface="Consolas" panose="020B0609020204030204" pitchFamily="49" charset="0"/>
              </a:rPr>
              <a:t> </a:t>
            </a:r>
            <a:r>
              <a:rPr lang="en-IN" sz="1400" dirty="0">
                <a:solidFill>
                  <a:srgbClr val="000000"/>
                </a:solidFill>
                <a:latin typeface="Consolas" panose="020B0609020204030204" pitchFamily="49" charset="0"/>
              </a:rPr>
              <a:t>{</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Scanner </a:t>
            </a:r>
            <a:r>
              <a:rPr lang="en-US" sz="1400" u="sng" dirty="0" err="1">
                <a:solidFill>
                  <a:srgbClr val="6A3E3E"/>
                </a:solidFill>
                <a:latin typeface="Consolas" panose="020B0609020204030204" pitchFamily="49" charset="0"/>
              </a:rPr>
              <a:t>sc</a:t>
            </a:r>
            <a:r>
              <a:rPr lang="en-US" sz="1400" u="sng" dirty="0">
                <a:solidFill>
                  <a:srgbClr val="000000"/>
                </a:solidFill>
                <a:latin typeface="Consolas" panose="020B0609020204030204" pitchFamily="49" charset="0"/>
              </a:rPr>
              <a:t>=</a:t>
            </a:r>
            <a:r>
              <a:rPr lang="en-US" sz="1400" b="1" u="sng" dirty="0">
                <a:solidFill>
                  <a:srgbClr val="7F0055"/>
                </a:solidFill>
                <a:latin typeface="Consolas" panose="020B0609020204030204" pitchFamily="49" charset="0"/>
              </a:rPr>
              <a:t>new</a:t>
            </a:r>
            <a:r>
              <a:rPr lang="en-US" sz="1400" b="1" u="sng" dirty="0">
                <a:solidFill>
                  <a:srgbClr val="000000"/>
                </a:solidFill>
                <a:latin typeface="Consolas" panose="020B0609020204030204" pitchFamily="49" charset="0"/>
              </a:rPr>
              <a:t> Scanner(System.</a:t>
            </a:r>
            <a:r>
              <a:rPr lang="en-US" sz="1400" b="1" i="1" u="sng" dirty="0">
                <a:solidFill>
                  <a:srgbClr val="0000C0"/>
                </a:solidFill>
                <a:latin typeface="Consolas" panose="020B0609020204030204" pitchFamily="49" charset="0"/>
              </a:rPr>
              <a:t>in</a:t>
            </a:r>
            <a:r>
              <a:rPr lang="en-US" sz="1400" b="1" i="1" u="sng"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"Enter order id to update"</a:t>
            </a:r>
            <a:r>
              <a:rPr lang="en-US" sz="1400" b="1" i="1" dirty="0">
                <a:solidFill>
                  <a:srgbClr val="000000"/>
                </a:solidFill>
                <a:latin typeface="Consolas" panose="020B0609020204030204" pitchFamily="49" charset="0"/>
              </a:rPr>
              <a:t>);</a:t>
            </a:r>
          </a:p>
          <a:p>
            <a:pPr algn="l"/>
            <a:r>
              <a:rPr lang="en-IN" sz="1400" b="1" dirty="0">
                <a:solidFill>
                  <a:srgbClr val="7F0055"/>
                </a:solidFill>
                <a:latin typeface="Consolas" panose="020B0609020204030204" pitchFamily="49" charset="0"/>
              </a:rPr>
              <a:t>    int</a:t>
            </a:r>
            <a:r>
              <a:rPr lang="en-IN" sz="1400" b="1" dirty="0">
                <a:solidFill>
                  <a:srgbClr val="000000"/>
                </a:solidFill>
                <a:latin typeface="Consolas" panose="020B0609020204030204" pitchFamily="49" charset="0"/>
              </a:rPr>
              <a:t> </a:t>
            </a:r>
            <a:r>
              <a:rPr lang="en-IN" sz="1400" b="1" dirty="0" err="1">
                <a:solidFill>
                  <a:srgbClr val="6A3E3E"/>
                </a:solidFill>
                <a:latin typeface="Consolas" panose="020B0609020204030204" pitchFamily="49" charset="0"/>
              </a:rPr>
              <a:t>oid</a:t>
            </a:r>
            <a:r>
              <a:rPr lang="en-IN" sz="1400" b="1" dirty="0">
                <a:solidFill>
                  <a:srgbClr val="000000"/>
                </a:solidFill>
                <a:latin typeface="Consolas" panose="020B0609020204030204" pitchFamily="49" charset="0"/>
              </a:rPr>
              <a:t>=</a:t>
            </a:r>
            <a:r>
              <a:rPr lang="en-IN" sz="1400" b="1" dirty="0" err="1">
                <a:solidFill>
                  <a:srgbClr val="6A3E3E"/>
                </a:solidFill>
                <a:latin typeface="Consolas" panose="020B0609020204030204" pitchFamily="49" charset="0"/>
              </a:rPr>
              <a:t>sc</a:t>
            </a:r>
            <a:r>
              <a:rPr lang="en-IN" sz="1400" b="1" dirty="0" err="1">
                <a:solidFill>
                  <a:srgbClr val="000000"/>
                </a:solidFill>
                <a:latin typeface="Consolas" panose="020B0609020204030204" pitchFamily="49" charset="0"/>
              </a:rPr>
              <a:t>.nextInt</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EntityManagerFactory</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fac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Persistence.</a:t>
            </a:r>
            <a:r>
              <a:rPr lang="en-US" sz="1400" i="1" dirty="0" err="1">
                <a:solidFill>
                  <a:srgbClr val="000000"/>
                </a:solidFill>
                <a:latin typeface="Consolas" panose="020B0609020204030204" pitchFamily="49" charset="0"/>
              </a:rPr>
              <a:t>createEntityManagerFactory</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"dev"</a:t>
            </a:r>
            <a:r>
              <a:rPr lang="en-US" sz="1400"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EntityManager</a:t>
            </a:r>
            <a:r>
              <a:rPr lang="en-IN" sz="1400" dirty="0">
                <a:solidFill>
                  <a:srgbClr val="000000"/>
                </a:solidFill>
                <a:latin typeface="Consolas" panose="020B0609020204030204" pitchFamily="49" charset="0"/>
              </a:rPr>
              <a:t> </a:t>
            </a:r>
            <a:r>
              <a:rPr lang="en-IN" sz="1400" dirty="0">
                <a:solidFill>
                  <a:srgbClr val="6A3E3E"/>
                </a:solidFill>
                <a:latin typeface="Consolas" panose="020B0609020204030204" pitchFamily="49" charset="0"/>
              </a:rPr>
              <a:t>man</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fac</a:t>
            </a:r>
            <a:r>
              <a:rPr lang="en-IN" sz="1400" dirty="0" err="1">
                <a:solidFill>
                  <a:srgbClr val="000000"/>
                </a:solidFill>
                <a:latin typeface="Consolas" panose="020B0609020204030204" pitchFamily="49" charset="0"/>
              </a:rPr>
              <a:t>.createEntityManager</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EntityTransaction</a:t>
            </a:r>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man</a:t>
            </a:r>
            <a:r>
              <a:rPr lang="en-IN" sz="1400" dirty="0" err="1">
                <a:solidFill>
                  <a:srgbClr val="000000"/>
                </a:solidFill>
                <a:latin typeface="Consolas" panose="020B0609020204030204" pitchFamily="49" charset="0"/>
              </a:rPr>
              <a:t>.getTransaction</a:t>
            </a:r>
            <a:r>
              <a:rPr lang="en-IN" sz="1400" dirty="0">
                <a:solidFill>
                  <a:srgbClr val="000000"/>
                </a:solidFill>
                <a:latin typeface="Consolas" panose="020B0609020204030204" pitchFamily="49" charset="0"/>
              </a:rPr>
              <a:t>();</a:t>
            </a:r>
          </a:p>
          <a:p>
            <a:pPr algn="l"/>
            <a:r>
              <a:rPr lang="en-IN" sz="1400" dirty="0">
                <a:solidFill>
                  <a:srgbClr val="6A3E3E"/>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err="1">
                <a:solidFill>
                  <a:srgbClr val="000000"/>
                </a:solidFill>
                <a:latin typeface="Consolas" panose="020B0609020204030204" pitchFamily="49" charset="0"/>
              </a:rPr>
              <a:t>.begin</a:t>
            </a:r>
            <a:r>
              <a:rPr lang="en-IN"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FoodOrder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od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man</a:t>
            </a:r>
            <a:r>
              <a:rPr lang="en-US" sz="1400" dirty="0" err="1">
                <a:solidFill>
                  <a:srgbClr val="000000"/>
                </a:solidFill>
                <a:latin typeface="Consolas" panose="020B0609020204030204" pitchFamily="49" charset="0"/>
              </a:rPr>
              <a:t>.find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FoodOrder.</a:t>
            </a:r>
            <a:r>
              <a:rPr lang="en-US" sz="1400" b="1" dirty="0" err="1">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oid</a:t>
            </a:r>
            <a:r>
              <a:rPr lang="en-US"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if</a:t>
            </a:r>
            <a:r>
              <a:rPr lang="en-IN" sz="1400" b="1" dirty="0">
                <a:solidFill>
                  <a:srgbClr val="000000"/>
                </a:solidFill>
                <a:latin typeface="Consolas" panose="020B0609020204030204" pitchFamily="49" charset="0"/>
              </a:rPr>
              <a:t>(</a:t>
            </a:r>
            <a:r>
              <a:rPr lang="en-IN" sz="1400" b="1" dirty="0">
                <a:solidFill>
                  <a:srgbClr val="6A3E3E"/>
                </a:solidFill>
                <a:latin typeface="Consolas" panose="020B0609020204030204" pitchFamily="49" charset="0"/>
              </a:rPr>
              <a:t>od</a:t>
            </a:r>
            <a:r>
              <a:rPr lang="en-IN" sz="1400" b="1" dirty="0">
                <a:solidFill>
                  <a:srgbClr val="000000"/>
                </a:solidFill>
                <a:latin typeface="Consolas" panose="020B0609020204030204" pitchFamily="49" charset="0"/>
              </a:rPr>
              <a:t>!=</a:t>
            </a:r>
            <a:r>
              <a:rPr lang="en-IN" sz="1400" b="1" dirty="0">
                <a:solidFill>
                  <a:srgbClr val="7F0055"/>
                </a:solidFill>
                <a:latin typeface="Consolas" panose="020B0609020204030204" pitchFamily="49" charset="0"/>
              </a:rPr>
              <a:t>null</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.setFood_item</a:t>
            </a:r>
            <a:r>
              <a:rPr lang="en-IN" sz="1400" dirty="0">
                <a:solidFill>
                  <a:srgbClr val="000000"/>
                </a:solidFill>
                <a:latin typeface="Consolas" panose="020B0609020204030204" pitchFamily="49" charset="0"/>
              </a:rPr>
              <a:t>(</a:t>
            </a:r>
            <a:r>
              <a:rPr lang="en-IN" sz="1400" dirty="0">
                <a:solidFill>
                  <a:srgbClr val="2A00FF"/>
                </a:solidFill>
                <a:latin typeface="Consolas" panose="020B0609020204030204" pitchFamily="49" charset="0"/>
              </a:rPr>
              <a:t>“</a:t>
            </a:r>
            <a:r>
              <a:rPr lang="en-IN" sz="1400" dirty="0" err="1">
                <a:solidFill>
                  <a:srgbClr val="2A00FF"/>
                </a:solidFill>
                <a:latin typeface="Consolas" panose="020B0609020204030204" pitchFamily="49" charset="0"/>
              </a:rPr>
              <a:t>RiceBath</a:t>
            </a:r>
            <a:r>
              <a:rPr lang="en-IN" sz="1400" dirty="0">
                <a:solidFill>
                  <a:srgbClr val="2A00FF"/>
                </a:solidFill>
                <a:latin typeface="Consolas" panose="020B0609020204030204" pitchFamily="49" charset="0"/>
              </a:rPr>
              <a:t>"</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.setCost</a:t>
            </a:r>
            <a:r>
              <a:rPr lang="en-IN" sz="1400" dirty="0">
                <a:solidFill>
                  <a:srgbClr val="000000"/>
                </a:solidFill>
                <a:latin typeface="Consolas" panose="020B0609020204030204" pitchFamily="49" charset="0"/>
              </a:rPr>
              <a:t>(185);//Not Mandatory                  </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LocalDateTime</a:t>
            </a:r>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updateddeliverytime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LocalDateTime.</a:t>
            </a:r>
            <a:r>
              <a:rPr lang="en-IN" sz="1400" i="1" dirty="0" err="1">
                <a:solidFill>
                  <a:srgbClr val="000000"/>
                </a:solidFill>
                <a:latin typeface="Consolas" panose="020B0609020204030204" pitchFamily="49" charset="0"/>
              </a:rPr>
              <a:t>now</a:t>
            </a:r>
            <a:r>
              <a:rPr lang="en-IN" sz="1400" i="1" dirty="0">
                <a:solidFill>
                  <a:srgbClr val="000000"/>
                </a:solidFill>
                <a:latin typeface="Consolas" panose="020B0609020204030204" pitchFamily="49" charset="0"/>
              </a:rPr>
              <a:t>().</a:t>
            </a:r>
            <a:r>
              <a:rPr lang="en-IN" sz="1400" i="1" dirty="0" err="1">
                <a:solidFill>
                  <a:srgbClr val="000000"/>
                </a:solidFill>
                <a:latin typeface="Consolas" panose="020B0609020204030204" pitchFamily="49" charset="0"/>
              </a:rPr>
              <a:t>plusMinutes</a:t>
            </a:r>
            <a:r>
              <a:rPr lang="en-IN" sz="1400" i="1" dirty="0">
                <a:solidFill>
                  <a:srgbClr val="000000"/>
                </a:solidFill>
                <a:latin typeface="Consolas" panose="020B0609020204030204" pitchFamily="49" charset="0"/>
              </a:rPr>
              <a:t>(20);</a:t>
            </a:r>
          </a:p>
          <a:p>
            <a:pPr algn="l"/>
            <a:r>
              <a:rPr lang="en-IN" sz="1400" i="1" dirty="0">
                <a:solidFill>
                  <a:srgbClr val="000000"/>
                </a:solidFill>
                <a:latin typeface="Consolas" panose="020B0609020204030204" pitchFamily="49" charset="0"/>
              </a:rPr>
              <a:t>//It is mandatory to update delivery time whenever you update the food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.setDeliverytime</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updateddeliverytime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od.setDeliverytime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LocalDateTime.now</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plusMinutes</a:t>
            </a:r>
            <a:r>
              <a:rPr lang="en-IN" sz="1400" dirty="0">
                <a:solidFill>
                  <a:srgbClr val="000000"/>
                </a:solidFill>
                <a:latin typeface="Consolas" panose="020B0609020204030204" pitchFamily="49" charset="0"/>
              </a:rPr>
              <a:t>(20));</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err="1">
                <a:solidFill>
                  <a:srgbClr val="000000"/>
                </a:solidFill>
                <a:latin typeface="Consolas" panose="020B0609020204030204" pitchFamily="49" charset="0"/>
              </a:rPr>
              <a:t>.commit</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else</a:t>
            </a:r>
          </a:p>
          <a:p>
            <a:pPr algn="l"/>
            <a:r>
              <a:rPr lang="en-IN"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"Order Can not be updated since order id is wrong"</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endParaRPr lang="en-IN" sz="1400" dirty="0">
              <a:solidFill>
                <a:srgbClr val="000000"/>
              </a:solidFill>
              <a:latin typeface="Consolas" panose="020B0609020204030204" pitchFamily="49" charset="0"/>
            </a:endParaRPr>
          </a:p>
          <a:p>
            <a:pPr algn="l"/>
            <a:endParaRPr lang="en-IN" sz="1400" dirty="0">
              <a:latin typeface="Consolas" panose="020B0609020204030204" pitchFamily="49" charset="0"/>
            </a:endParaRPr>
          </a:p>
        </p:txBody>
      </p:sp>
    </p:spTree>
    <p:extLst>
      <p:ext uri="{BB962C8B-B14F-4D97-AF65-F5344CB8AC3E}">
        <p14:creationId xmlns:p14="http://schemas.microsoft.com/office/powerpoint/2010/main" val="167181377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arn(inVertical)">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barn(inVertical)">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barn(inVertical)">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barn(inVertical)">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barn(inVertical)">
                                      <p:cBhvr>
                                        <p:cTn id="82" dur="5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barn(inVertical)">
                                      <p:cBhvr>
                                        <p:cTn id="87" dur="5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barn(inVertical)">
                                      <p:cBhvr>
                                        <p:cTn id="92" dur="500"/>
                                        <p:tgtEl>
                                          <p:spTgt spid="3">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Effect transition="in" filter="barn(inVertical)">
                                      <p:cBhvr>
                                        <p:cTn id="97" dur="500"/>
                                        <p:tgtEl>
                                          <p:spTgt spid="3">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
                                            <p:txEl>
                                              <p:pRg st="20" end="20"/>
                                            </p:txEl>
                                          </p:spTgt>
                                        </p:tgtEl>
                                        <p:attrNameLst>
                                          <p:attrName>style.visibility</p:attrName>
                                        </p:attrNameLst>
                                      </p:cBhvr>
                                      <p:to>
                                        <p:strVal val="visible"/>
                                      </p:to>
                                    </p:set>
                                    <p:animEffect transition="in" filter="barn(inVertical)">
                                      <p:cBhvr>
                                        <p:cTn id="102" dur="500"/>
                                        <p:tgtEl>
                                          <p:spTgt spid="3">
                                            <p:txEl>
                                              <p:pRg st="20" end="2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
                                            <p:txEl>
                                              <p:pRg st="21" end="21"/>
                                            </p:txEl>
                                          </p:spTgt>
                                        </p:tgtEl>
                                        <p:attrNameLst>
                                          <p:attrName>style.visibility</p:attrName>
                                        </p:attrNameLst>
                                      </p:cBhvr>
                                      <p:to>
                                        <p:strVal val="visible"/>
                                      </p:to>
                                    </p:set>
                                    <p:animEffect transition="in" filter="barn(inVertical)">
                                      <p:cBhvr>
                                        <p:cTn id="107" dur="500"/>
                                        <p:tgtEl>
                                          <p:spTgt spid="3">
                                            <p:txEl>
                                              <p:pRg st="21" end="2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3">
                                            <p:txEl>
                                              <p:pRg st="22" end="22"/>
                                            </p:txEl>
                                          </p:spTgt>
                                        </p:tgtEl>
                                        <p:attrNameLst>
                                          <p:attrName>style.visibility</p:attrName>
                                        </p:attrNameLst>
                                      </p:cBhvr>
                                      <p:to>
                                        <p:strVal val="visible"/>
                                      </p:to>
                                    </p:set>
                                    <p:animEffect transition="in" filter="barn(inVertical)">
                                      <p:cBhvr>
                                        <p:cTn id="112" dur="500"/>
                                        <p:tgtEl>
                                          <p:spTgt spid="3">
                                            <p:txEl>
                                              <p:pRg st="22" end="2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3">
                                            <p:txEl>
                                              <p:pRg st="23" end="23"/>
                                            </p:txEl>
                                          </p:spTgt>
                                        </p:tgtEl>
                                        <p:attrNameLst>
                                          <p:attrName>style.visibility</p:attrName>
                                        </p:attrNameLst>
                                      </p:cBhvr>
                                      <p:to>
                                        <p:strVal val="visible"/>
                                      </p:to>
                                    </p:set>
                                    <p:animEffect transition="in" filter="barn(inVertical)">
                                      <p:cBhvr>
                                        <p:cTn id="117" dur="500"/>
                                        <p:tgtEl>
                                          <p:spTgt spid="3">
                                            <p:txEl>
                                              <p:pRg st="23" end="2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3">
                                            <p:txEl>
                                              <p:pRg st="24" end="24"/>
                                            </p:txEl>
                                          </p:spTgt>
                                        </p:tgtEl>
                                        <p:attrNameLst>
                                          <p:attrName>style.visibility</p:attrName>
                                        </p:attrNameLst>
                                      </p:cBhvr>
                                      <p:to>
                                        <p:strVal val="visible"/>
                                      </p:to>
                                    </p:set>
                                    <p:animEffect transition="in" filter="barn(inVertical)">
                                      <p:cBhvr>
                                        <p:cTn id="122" dur="500"/>
                                        <p:tgtEl>
                                          <p:spTgt spid="3">
                                            <p:txEl>
                                              <p:pRg st="24" end="2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3">
                                            <p:txEl>
                                              <p:pRg st="25" end="25"/>
                                            </p:txEl>
                                          </p:spTgt>
                                        </p:tgtEl>
                                        <p:attrNameLst>
                                          <p:attrName>style.visibility</p:attrName>
                                        </p:attrNameLst>
                                      </p:cBhvr>
                                      <p:to>
                                        <p:strVal val="visible"/>
                                      </p:to>
                                    </p:set>
                                    <p:animEffect transition="in" filter="barn(inVertical)">
                                      <p:cBhvr>
                                        <p:cTn id="12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79102-4EEF-80CD-17F4-DD926811E184}"/>
              </a:ext>
            </a:extLst>
          </p:cNvPr>
          <p:cNvSpPr txBox="1"/>
          <p:nvPr/>
        </p:nvSpPr>
        <p:spPr>
          <a:xfrm>
            <a:off x="751113" y="544286"/>
            <a:ext cx="11332029" cy="5819927"/>
          </a:xfrm>
          <a:prstGeom prst="rect">
            <a:avLst/>
          </a:prstGeom>
          <a:noFill/>
        </p:spPr>
        <p:txBody>
          <a:bodyPr wrap="square">
            <a:spAutoFit/>
          </a:bodyPr>
          <a:lstStyle/>
          <a:p>
            <a:pPr algn="ct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Composite Key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PK is used to identify the record uniquely.</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The combination of two </a:t>
            </a:r>
            <a:r>
              <a:rPr lang="en-IN" kern="100" dirty="0">
                <a:latin typeface="Calibri" panose="020F0502020204030204" pitchFamily="34" charset="0"/>
                <a:ea typeface="Calibri" panose="020F0502020204030204" pitchFamily="34" charset="0"/>
                <a:cs typeface="Times New Roman" panose="02020603050405020304" pitchFamily="18" charset="0"/>
              </a:rPr>
              <a:t>o</a:t>
            </a:r>
            <a:r>
              <a:rPr lang="en-IN" sz="1800" kern="100" dirty="0">
                <a:latin typeface="Calibri" panose="020F0502020204030204" pitchFamily="34" charset="0"/>
                <a:ea typeface="Calibri" panose="020F0502020204030204" pitchFamily="34" charset="0"/>
                <a:cs typeface="Times New Roman" panose="02020603050405020304" pitchFamily="18" charset="0"/>
              </a:rPr>
              <a:t>r more columns to form a PK </a:t>
            </a:r>
            <a:r>
              <a:rPr lang="en-IN" kern="100" dirty="0">
                <a:latin typeface="Calibri" panose="020F0502020204030204" pitchFamily="34" charset="0"/>
                <a:ea typeface="Calibri" panose="020F0502020204030204" pitchFamily="34" charset="0"/>
                <a:cs typeface="Times New Roman" panose="02020603050405020304" pitchFamily="18" charset="0"/>
              </a:rPr>
              <a:t>is</a:t>
            </a:r>
            <a:r>
              <a:rPr lang="en-IN" sz="1800" kern="100" dirty="0">
                <a:latin typeface="Calibri" panose="020F0502020204030204" pitchFamily="34" charset="0"/>
                <a:ea typeface="Calibri" panose="020F0502020204030204" pitchFamily="34" charset="0"/>
                <a:cs typeface="Times New Roman" panose="02020603050405020304" pitchFamily="18" charset="0"/>
              </a:rPr>
              <a:t> known as Composite Key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Composition means combining more than one thing</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In a table it is always recommended that only one PK must be there</a:t>
            </a:r>
          </a:p>
          <a:p>
            <a:pPr>
              <a:lnSpc>
                <a:spcPct val="107000"/>
              </a:lnSpc>
              <a:spcAft>
                <a:spcPts val="800"/>
              </a:spcAft>
              <a:tabLst>
                <a:tab pos="3954145" algn="l"/>
              </a:tabLst>
            </a:pPr>
            <a:r>
              <a:rPr lang="en-US" sz="2000" dirty="0"/>
              <a:t>It is a combination of two or more columns (fields) that together uniquely identify a record in a table.</a:t>
            </a:r>
          </a:p>
          <a:p>
            <a:pPr>
              <a:lnSpc>
                <a:spcPct val="107000"/>
              </a:lnSpc>
              <a:spcAft>
                <a:spcPts val="800"/>
              </a:spcAft>
              <a:tabLst>
                <a:tab pos="3954145" algn="l"/>
              </a:tabLst>
            </a:pPr>
            <a:r>
              <a:rPr lang="en-US" sz="2000" dirty="0"/>
              <a:t>Each combination of values in the composite key must be unique within the table. </a:t>
            </a:r>
          </a:p>
          <a:p>
            <a:pPr>
              <a:lnSpc>
                <a:spcPct val="107000"/>
              </a:lnSpc>
              <a:spcAft>
                <a:spcPts val="800"/>
              </a:spcAft>
              <a:tabLst>
                <a:tab pos="3954145" algn="l"/>
              </a:tabLst>
            </a:pPr>
            <a:r>
              <a:rPr lang="en-US" sz="2000" dirty="0"/>
              <a:t>This means no two rows can have the same combination of values across all columns that make up the composite key.</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In Primary key -----column means single column but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Composite Key------ Column means multiple columns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When we can use this?</a:t>
            </a:r>
          </a:p>
          <a:p>
            <a:pPr>
              <a:lnSpc>
                <a:spcPct val="107000"/>
              </a:lnSpc>
              <a:spcAft>
                <a:spcPts val="800"/>
              </a:spcAft>
              <a:tabLst>
                <a:tab pos="3954145" algn="l"/>
              </a:tabLst>
            </a:pPr>
            <a:r>
              <a:rPr lang="en-US" sz="2000" dirty="0"/>
              <a:t>Composite keys are often used when no single column can uniquely identify a record, but the combination of several columns can.</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5129007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92100"/>
            <a:ext cx="10591800" cy="6924203"/>
          </a:xfrm>
          <a:prstGeom prst="rect">
            <a:avLst/>
          </a:prstGeom>
        </p:spPr>
        <p:txBody>
          <a:bodyPr wrap="square">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err="1">
                <a:solidFill>
                  <a:srgbClr val="7030A0"/>
                </a:solidFill>
                <a:ea typeface="Calibri" panose="020F0502020204030204" pitchFamily="34" charset="0"/>
                <a:cs typeface="Times New Roman" panose="02020603050405020304" pitchFamily="18" charset="0"/>
              </a:rPr>
              <a:t>org.hibernate.cfg.Configuration</a:t>
            </a:r>
            <a:endParaRPr lang="en-IN" sz="2400" b="1" kern="100" dirty="0">
              <a:solidFill>
                <a:srgbClr val="7030A0"/>
              </a:solidFill>
              <a:ea typeface="Calibri" panose="020F0502020204030204" pitchFamily="34" charset="0"/>
              <a:cs typeface="Times New Roman" panose="02020603050405020304" pitchFamily="18" charset="0"/>
            </a:endParaRPr>
          </a:p>
          <a:p>
            <a:r>
              <a:rPr lang="en-IN" sz="2400" dirty="0"/>
              <a:t>*It is a class belongs to Hibernate which represents the hibernate configuration.</a:t>
            </a:r>
          </a:p>
          <a:p>
            <a:r>
              <a:rPr lang="en-IN" sz="2400" dirty="0"/>
              <a:t>*This class will provide the methods to load the hibernate configuration file and also to build </a:t>
            </a:r>
            <a:r>
              <a:rPr lang="en-IN" sz="2400" dirty="0" err="1"/>
              <a:t>SessionFactory</a:t>
            </a:r>
            <a:r>
              <a:rPr lang="en-IN" sz="2400" dirty="0"/>
              <a:t>.</a:t>
            </a:r>
          </a:p>
          <a:p>
            <a:r>
              <a:rPr lang="en-IN" sz="2400" dirty="0"/>
              <a:t>*Following are the important methods of Configuration Class</a:t>
            </a:r>
          </a:p>
          <a:p>
            <a:endParaRPr lang="en-US" sz="2400" dirty="0"/>
          </a:p>
          <a:p>
            <a:r>
              <a:rPr lang="en-IN" sz="2400" b="1" dirty="0"/>
              <a:t>1&gt;configure()</a:t>
            </a:r>
          </a:p>
          <a:p>
            <a:r>
              <a:rPr lang="en-IN" sz="2400" dirty="0"/>
              <a:t>   This method will consider hibernate.cfg.xml as the default configuration resource and returns Configuration Object.</a:t>
            </a:r>
          </a:p>
          <a:p>
            <a:r>
              <a:rPr lang="en-US" sz="2400" dirty="0"/>
              <a:t>*It is used to load the hibernate configuration file to the Hibernate.</a:t>
            </a:r>
            <a:endParaRPr lang="en-IN" sz="2400" dirty="0"/>
          </a:p>
          <a:p>
            <a:r>
              <a:rPr lang="en-IN" sz="2400" dirty="0"/>
              <a:t>*The return-type of this method is Configuration.</a:t>
            </a:r>
          </a:p>
          <a:p>
            <a:r>
              <a:rPr lang="en-IN" sz="2400" b="1" dirty="0"/>
              <a:t>2&gt;configure(String file)</a:t>
            </a:r>
          </a:p>
          <a:p>
            <a:r>
              <a:rPr lang="en-IN" sz="2400" dirty="0"/>
              <a:t>This method will consider the argument as the configuration resource and returns the configuration object.</a:t>
            </a:r>
          </a:p>
          <a:p>
            <a:r>
              <a:rPr lang="en-IN" sz="2400" dirty="0"/>
              <a:t>*The return-type of this method is Configuration.</a:t>
            </a:r>
          </a:p>
          <a:p>
            <a:endParaRPr lang="en-IN" sz="2400" dirty="0"/>
          </a:p>
          <a:p>
            <a:pPr>
              <a:lnSpc>
                <a:spcPct val="107000"/>
              </a:lnSpc>
              <a:spcAft>
                <a:spcPts val="800"/>
              </a:spcAft>
            </a:pPr>
            <a:endParaRPr lang="en-IN" sz="2400" b="1" kern="100" dirty="0">
              <a:solidFill>
                <a:srgbClr val="7030A0"/>
              </a:solidFill>
              <a:effectLst/>
              <a:ea typeface="Calibri" panose="020F0502020204030204" pitchFamily="34" charset="0"/>
              <a:cs typeface="Times New Roman" panose="02020603050405020304" pitchFamily="18" charset="0"/>
            </a:endParaRPr>
          </a:p>
        </p:txBody>
      </p:sp>
      <p:sp>
        <p:nvSpPr>
          <p:cNvPr id="3" name="Rectangle 1"/>
          <p:cNvSpPr>
            <a:spLocks noChangeArrowheads="1"/>
          </p:cNvSpPr>
          <p:nvPr/>
        </p:nvSpPr>
        <p:spPr bwMode="auto">
          <a:xfrm>
            <a:off x="0" y="-115416"/>
            <a:ext cx="21352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457200" y="334089"/>
            <a:ext cx="2423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l</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9439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arn(inVertical)">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5738FD-A99C-9028-A6AD-9F838D95C1D8}"/>
              </a:ext>
            </a:extLst>
          </p:cNvPr>
          <p:cNvSpPr txBox="1"/>
          <p:nvPr/>
        </p:nvSpPr>
        <p:spPr>
          <a:xfrm>
            <a:off x="718457" y="609600"/>
            <a:ext cx="10668000" cy="7971413"/>
          </a:xfrm>
          <a:prstGeom prst="rect">
            <a:avLst/>
          </a:prstGeom>
          <a:noFill/>
        </p:spPr>
        <p:txBody>
          <a:bodyPr wrap="square">
            <a:spAutoFit/>
          </a:bodyPr>
          <a:lstStyle/>
          <a:p>
            <a:r>
              <a:rPr lang="en-US" dirty="0"/>
              <a:t>Take One Example where </a:t>
            </a:r>
            <a:r>
              <a:rPr lang="en-IN" dirty="0"/>
              <a:t>one column is not enough to identity the record uniquely in the table</a:t>
            </a:r>
          </a:p>
          <a:p>
            <a:endParaRPr lang="en-IN" dirty="0"/>
          </a:p>
          <a:p>
            <a:r>
              <a:rPr lang="en-IN" dirty="0"/>
              <a:t>Lets consider One Training Institution -----BTM </a:t>
            </a:r>
            <a:r>
              <a:rPr lang="en-IN" dirty="0" err="1"/>
              <a:t>Jspiders</a:t>
            </a:r>
            <a:r>
              <a:rPr lang="en-IN" dirty="0"/>
              <a:t>-----</a:t>
            </a:r>
            <a:r>
              <a:rPr lang="en-IN" dirty="0">
                <a:sym typeface="Wingdings" panose="05000000000000000000" pitchFamily="2" charset="2"/>
              </a:rPr>
              <a:t>One </a:t>
            </a:r>
            <a:r>
              <a:rPr lang="en-IN" dirty="0" err="1">
                <a:sym typeface="Wingdings" panose="05000000000000000000" pitchFamily="2" charset="2"/>
              </a:rPr>
              <a:t>DataBase</a:t>
            </a:r>
            <a:r>
              <a:rPr lang="en-IN" dirty="0">
                <a:sym typeface="Wingdings" panose="05000000000000000000" pitchFamily="2" charset="2"/>
              </a:rPr>
              <a:t> as BTM</a:t>
            </a:r>
            <a:endParaRPr lang="en-IN" dirty="0"/>
          </a:p>
          <a:p>
            <a:r>
              <a:rPr lang="en-IN" dirty="0"/>
              <a:t>In BTM </a:t>
            </a:r>
            <a:r>
              <a:rPr lang="en-IN" dirty="0" err="1"/>
              <a:t>Databse</a:t>
            </a:r>
            <a:r>
              <a:rPr lang="en-IN" dirty="0"/>
              <a:t> Lets consider 3 tables</a:t>
            </a:r>
          </a:p>
          <a:p>
            <a:r>
              <a:rPr lang="en-IN" sz="2000" b="1" dirty="0">
                <a:highlight>
                  <a:srgbClr val="FFFF00"/>
                </a:highlight>
              </a:rPr>
              <a:t>        Student Table                                                          Course Table</a:t>
            </a:r>
          </a:p>
          <a:p>
            <a:r>
              <a:rPr lang="en-IN" sz="2400" dirty="0"/>
              <a:t>    </a:t>
            </a:r>
            <a:r>
              <a:rPr lang="en-IN" sz="2400" b="1" dirty="0" err="1"/>
              <a:t>sid</a:t>
            </a:r>
            <a:r>
              <a:rPr lang="en-IN" sz="2400" b="1" dirty="0"/>
              <a:t>  |   </a:t>
            </a:r>
            <a:r>
              <a:rPr lang="en-IN" sz="2400" b="1" dirty="0" err="1"/>
              <a:t>sname</a:t>
            </a:r>
            <a:r>
              <a:rPr lang="en-IN" sz="2400" b="1" dirty="0"/>
              <a:t>                                             </a:t>
            </a:r>
            <a:r>
              <a:rPr lang="en-IN" sz="2400" b="1" dirty="0" err="1"/>
              <a:t>cid</a:t>
            </a:r>
            <a:r>
              <a:rPr lang="en-IN" sz="2400" b="1" dirty="0"/>
              <a:t>   |    </a:t>
            </a:r>
            <a:r>
              <a:rPr lang="en-IN" sz="2400" b="1" dirty="0" err="1"/>
              <a:t>cname</a:t>
            </a:r>
            <a:r>
              <a:rPr lang="en-IN" sz="2400" b="1" dirty="0"/>
              <a:t>      </a:t>
            </a:r>
          </a:p>
          <a:p>
            <a:r>
              <a:rPr lang="en-IN" dirty="0"/>
              <a:t>      1                Guru                                                                  101               J2EE            </a:t>
            </a:r>
          </a:p>
          <a:p>
            <a:r>
              <a:rPr lang="en-IN" dirty="0"/>
              <a:t>      2                 Raj                                                                    102                 Java           </a:t>
            </a:r>
          </a:p>
          <a:p>
            <a:endParaRPr lang="en-IN" dirty="0"/>
          </a:p>
          <a:p>
            <a:endParaRPr lang="en-IN" dirty="0"/>
          </a:p>
          <a:p>
            <a:pPr algn="ctr"/>
            <a:r>
              <a:rPr lang="en-IN" sz="2400" b="1" dirty="0">
                <a:highlight>
                  <a:srgbClr val="FFFF00"/>
                </a:highlight>
              </a:rPr>
              <a:t>Master Table</a:t>
            </a:r>
          </a:p>
          <a:p>
            <a:pPr algn="ctr"/>
            <a:r>
              <a:rPr lang="en-IN" sz="2400" b="1" dirty="0"/>
              <a:t> </a:t>
            </a:r>
            <a:r>
              <a:rPr lang="en-IN" sz="2400" b="1" dirty="0" err="1"/>
              <a:t>sid</a:t>
            </a:r>
            <a:r>
              <a:rPr lang="en-IN" sz="2400" b="1" dirty="0"/>
              <a:t>      |    </a:t>
            </a:r>
            <a:r>
              <a:rPr lang="en-IN" sz="2400" b="1" dirty="0" err="1"/>
              <a:t>sname</a:t>
            </a:r>
            <a:r>
              <a:rPr lang="en-IN" sz="2400" b="1" dirty="0"/>
              <a:t>      |    </a:t>
            </a:r>
            <a:r>
              <a:rPr lang="en-IN" sz="2400" b="1" dirty="0" err="1"/>
              <a:t>cid</a:t>
            </a:r>
            <a:r>
              <a:rPr lang="en-IN" sz="2400" b="1" dirty="0"/>
              <a:t>   |</a:t>
            </a:r>
            <a:r>
              <a:rPr lang="en-IN" sz="2400" b="1" dirty="0" err="1"/>
              <a:t>cname</a:t>
            </a:r>
            <a:endParaRPr lang="en-IN" sz="2400" b="1" dirty="0"/>
          </a:p>
          <a:p>
            <a:r>
              <a:rPr lang="en-IN" sz="2400" b="1" dirty="0"/>
              <a:t>                                        1               Guru             101       J2EE            </a:t>
            </a:r>
          </a:p>
          <a:p>
            <a:r>
              <a:rPr lang="en-IN" sz="2400" b="1" dirty="0"/>
              <a:t>                                        2                Raj               102        Java     </a:t>
            </a:r>
          </a:p>
          <a:p>
            <a:r>
              <a:rPr lang="en-IN" sz="2400" b="1" dirty="0"/>
              <a:t>                                        1                Guru            102        Java    </a:t>
            </a:r>
          </a:p>
          <a:p>
            <a:r>
              <a:rPr lang="en-IN" sz="2400" b="1" dirty="0"/>
              <a:t>                                        2                Raj               101        J2EE   </a:t>
            </a:r>
          </a:p>
          <a:p>
            <a:r>
              <a:rPr lang="en-IN" sz="2400" b="1" dirty="0"/>
              <a:t>Here the combination of </a:t>
            </a:r>
            <a:r>
              <a:rPr lang="en-IN" sz="2400" b="1" dirty="0" err="1"/>
              <a:t>sid</a:t>
            </a:r>
            <a:r>
              <a:rPr lang="en-IN" sz="2400" b="1" dirty="0"/>
              <a:t> and </a:t>
            </a:r>
            <a:r>
              <a:rPr lang="en-IN" sz="2400" b="1" dirty="0" err="1"/>
              <a:t>cid</a:t>
            </a:r>
            <a:r>
              <a:rPr lang="en-IN" sz="2400" b="1" dirty="0"/>
              <a:t> forms composite key                      </a:t>
            </a:r>
          </a:p>
          <a:p>
            <a:pPr algn="ctr"/>
            <a:endParaRPr lang="en-IN" sz="2400" b="1" dirty="0"/>
          </a:p>
          <a:p>
            <a:pPr algn="ctr"/>
            <a:endParaRPr lang="en-IN" sz="2400" b="1"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427699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arn(inVertic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arn(inVertical)">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barn(inVertical)">
                                      <p:cBhvr>
                                        <p:cTn id="47" dur="500"/>
                                        <p:tgtEl>
                                          <p:spTgt spid="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barn(inVertical)">
                                      <p:cBhvr>
                                        <p:cTn id="52" dur="500"/>
                                        <p:tgtEl>
                                          <p:spTgt spid="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animEffect transition="in" filter="barn(inVertical)">
                                      <p:cBhvr>
                                        <p:cTn id="57" dur="500"/>
                                        <p:tgtEl>
                                          <p:spTgt spid="5">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4" end="14"/>
                                            </p:txEl>
                                          </p:spTgt>
                                        </p:tgtEl>
                                        <p:attrNameLst>
                                          <p:attrName>style.visibility</p:attrName>
                                        </p:attrNameLst>
                                      </p:cBhvr>
                                      <p:to>
                                        <p:strVal val="visible"/>
                                      </p:to>
                                    </p:set>
                                    <p:animEffect transition="in" filter="barn(inVertical)">
                                      <p:cBhvr>
                                        <p:cTn id="62" dur="500"/>
                                        <p:tgtEl>
                                          <p:spTgt spid="5">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Effect transition="in" filter="barn(inVertical)">
                                      <p:cBhvr>
                                        <p:cTn id="67" dur="500"/>
                                        <p:tgtEl>
                                          <p:spTgt spid="5">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6" end="16"/>
                                            </p:txEl>
                                          </p:spTgt>
                                        </p:tgtEl>
                                        <p:attrNameLst>
                                          <p:attrName>style.visibility</p:attrName>
                                        </p:attrNameLst>
                                      </p:cBhvr>
                                      <p:to>
                                        <p:strVal val="visible"/>
                                      </p:to>
                                    </p:set>
                                    <p:animEffect transition="in" filter="barn(inVertical)">
                                      <p:cBhvr>
                                        <p:cTn id="72"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DD2119-D527-23AD-9BD6-02AB64A23371}"/>
              </a:ext>
            </a:extLst>
          </p:cNvPr>
          <p:cNvSpPr txBox="1"/>
          <p:nvPr/>
        </p:nvSpPr>
        <p:spPr>
          <a:xfrm>
            <a:off x="609599" y="642257"/>
            <a:ext cx="11027229" cy="5632311"/>
          </a:xfrm>
          <a:prstGeom prst="rect">
            <a:avLst/>
          </a:prstGeom>
          <a:noFill/>
        </p:spPr>
        <p:txBody>
          <a:bodyPr wrap="square">
            <a:spAutoFit/>
          </a:bodyPr>
          <a:lstStyle/>
          <a:p>
            <a:r>
              <a:rPr lang="en-US" dirty="0"/>
              <a:t>If you want to save the data in Master Table then you Should create an entity class (Master) like </a:t>
            </a:r>
            <a:r>
              <a:rPr lang="en-US" dirty="0" err="1"/>
              <a:t>bleow</a:t>
            </a:r>
            <a:endParaRPr lang="en-US" dirty="0"/>
          </a:p>
          <a:p>
            <a:r>
              <a:rPr lang="en-US" dirty="0"/>
              <a:t>Now Our Master Class is Composite key class .</a:t>
            </a:r>
          </a:p>
          <a:p>
            <a:r>
              <a:rPr lang="en-US" dirty="0"/>
              <a:t>It is a rule that Composite Key class must implement Serializable but it violets the rule of POJO</a:t>
            </a:r>
          </a:p>
          <a:p>
            <a:endParaRPr lang="en-US" dirty="0"/>
          </a:p>
          <a:p>
            <a:r>
              <a:rPr lang="en-US" dirty="0"/>
              <a:t>@Entity</a:t>
            </a:r>
          </a:p>
          <a:p>
            <a:r>
              <a:rPr lang="en-US" dirty="0"/>
              <a:t>class Master implements Serializable</a:t>
            </a:r>
          </a:p>
          <a:p>
            <a:r>
              <a:rPr lang="en-US" dirty="0"/>
              <a:t>@Id</a:t>
            </a:r>
          </a:p>
          <a:p>
            <a:r>
              <a:rPr lang="en-US" dirty="0"/>
              <a:t>-</a:t>
            </a:r>
            <a:r>
              <a:rPr lang="en-US" dirty="0" err="1"/>
              <a:t>sid</a:t>
            </a:r>
            <a:r>
              <a:rPr lang="en-US" dirty="0"/>
              <a:t>  </a:t>
            </a:r>
          </a:p>
          <a:p>
            <a:r>
              <a:rPr lang="en-US" dirty="0"/>
              <a:t>@Id</a:t>
            </a:r>
          </a:p>
          <a:p>
            <a:r>
              <a:rPr lang="en-US" dirty="0"/>
              <a:t>-</a:t>
            </a:r>
            <a:r>
              <a:rPr lang="en-US" dirty="0" err="1"/>
              <a:t>cid</a:t>
            </a:r>
            <a:endParaRPr lang="en-US" dirty="0"/>
          </a:p>
          <a:p>
            <a:r>
              <a:rPr lang="en-US" dirty="0"/>
              <a:t>-</a:t>
            </a:r>
            <a:r>
              <a:rPr lang="en-US" dirty="0" err="1"/>
              <a:t>sname</a:t>
            </a:r>
            <a:endParaRPr lang="en-US" dirty="0"/>
          </a:p>
          <a:p>
            <a:r>
              <a:rPr lang="en-US" dirty="0"/>
              <a:t>-</a:t>
            </a:r>
            <a:r>
              <a:rPr lang="en-US" dirty="0" err="1"/>
              <a:t>cname</a:t>
            </a:r>
            <a:r>
              <a:rPr lang="en-US" dirty="0"/>
              <a:t>                          Output</a:t>
            </a:r>
          </a:p>
          <a:p>
            <a:endParaRPr lang="en-US" dirty="0"/>
          </a:p>
          <a:p>
            <a:pPr algn="l"/>
            <a:r>
              <a:rPr lang="en-IN" sz="1800" dirty="0">
                <a:solidFill>
                  <a:srgbClr val="000000"/>
                </a:solidFill>
                <a:latin typeface="Consolas" panose="020B0609020204030204" pitchFamily="49" charset="0"/>
              </a:rPr>
              <a:t>create table Master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cid</a:t>
            </a:r>
            <a:r>
              <a:rPr lang="en-IN" sz="1800" dirty="0">
                <a:solidFill>
                  <a:srgbClr val="000000"/>
                </a:solidFill>
                <a:latin typeface="Consolas" panose="020B0609020204030204" pitchFamily="49" charset="0"/>
              </a:rPr>
              <a:t> integer not null,</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sid</a:t>
            </a:r>
            <a:r>
              <a:rPr lang="en-IN" sz="1800" dirty="0">
                <a:solidFill>
                  <a:srgbClr val="000000"/>
                </a:solidFill>
                <a:latin typeface="Consolas" panose="020B0609020204030204" pitchFamily="49" charset="0"/>
              </a:rPr>
              <a:t> integer not null,</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cname</a:t>
            </a:r>
            <a:r>
              <a:rPr lang="en-IN" sz="1800" dirty="0">
                <a:solidFill>
                  <a:srgbClr val="000000"/>
                </a:solidFill>
                <a:latin typeface="Consolas" panose="020B0609020204030204" pitchFamily="49" charset="0"/>
              </a:rPr>
              <a:t> varchar(255),</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sname</a:t>
            </a:r>
            <a:r>
              <a:rPr lang="en-IN" sz="1800" dirty="0">
                <a:solidFill>
                  <a:srgbClr val="000000"/>
                </a:solidFill>
                <a:latin typeface="Consolas" panose="020B0609020204030204" pitchFamily="49" charset="0"/>
              </a:rPr>
              <a:t> varchar(255),</a:t>
            </a:r>
          </a:p>
          <a:p>
            <a:pPr algn="l"/>
            <a:r>
              <a:rPr lang="en-IN" sz="1800" dirty="0">
                <a:solidFill>
                  <a:srgbClr val="000000"/>
                </a:solidFill>
                <a:latin typeface="Consolas" panose="020B0609020204030204" pitchFamily="49" charset="0"/>
              </a:rPr>
              <a:t>        </a:t>
            </a:r>
            <a:r>
              <a:rPr lang="en-IN" sz="1800" dirty="0">
                <a:solidFill>
                  <a:srgbClr val="000000"/>
                </a:solidFill>
                <a:highlight>
                  <a:srgbClr val="FFFF00"/>
                </a:highlight>
                <a:latin typeface="Consolas" panose="020B0609020204030204" pitchFamily="49" charset="0"/>
              </a:rPr>
              <a:t>primary key (</a:t>
            </a:r>
            <a:r>
              <a:rPr lang="en-IN" sz="1800" dirty="0" err="1">
                <a:solidFill>
                  <a:srgbClr val="000000"/>
                </a:solidFill>
                <a:highlight>
                  <a:srgbClr val="FFFF00"/>
                </a:highlight>
                <a:latin typeface="Consolas" panose="020B0609020204030204" pitchFamily="49" charset="0"/>
              </a:rPr>
              <a:t>cid</a:t>
            </a:r>
            <a:r>
              <a:rPr lang="en-IN" sz="1800" dirty="0">
                <a:solidFill>
                  <a:srgbClr val="000000"/>
                </a:solidFill>
                <a:highlight>
                  <a:srgbClr val="FFFF00"/>
                </a:highlight>
                <a:latin typeface="Consolas" panose="020B0609020204030204" pitchFamily="49" charset="0"/>
              </a:rPr>
              <a:t>, </a:t>
            </a:r>
            <a:r>
              <a:rPr lang="en-IN" sz="1800" dirty="0" err="1">
                <a:solidFill>
                  <a:srgbClr val="000000"/>
                </a:solidFill>
                <a:highlight>
                  <a:srgbClr val="FFFF00"/>
                </a:highlight>
                <a:latin typeface="Consolas" panose="020B0609020204030204" pitchFamily="49" charset="0"/>
              </a:rPr>
              <a:t>sid</a:t>
            </a:r>
            <a:r>
              <a:rPr lang="en-IN" sz="1800" dirty="0">
                <a:solidFill>
                  <a:srgbClr val="000000"/>
                </a:solidFill>
                <a:highlight>
                  <a:srgbClr val="FFFF00"/>
                </a:highlight>
                <a:latin typeface="Consolas" panose="020B0609020204030204" pitchFamily="49" charset="0"/>
              </a:rPr>
              <a:t>)</a:t>
            </a:r>
          </a:p>
          <a:p>
            <a:pPr algn="l"/>
            <a:r>
              <a:rPr lang="en-IN" sz="1800" dirty="0">
                <a:solidFill>
                  <a:srgbClr val="000000"/>
                </a:solidFill>
                <a:latin typeface="Consolas" panose="020B0609020204030204" pitchFamily="49" charset="0"/>
              </a:rPr>
              <a:t>    ) engine=</a:t>
            </a:r>
            <a:r>
              <a:rPr lang="en-IN" sz="1800" dirty="0" err="1">
                <a:solidFill>
                  <a:srgbClr val="000000"/>
                </a:solidFill>
                <a:latin typeface="Consolas" panose="020B0609020204030204" pitchFamily="49" charset="0"/>
              </a:rPr>
              <a:t>MyISAM</a:t>
            </a:r>
            <a:endParaRPr lang="en-IN" dirty="0"/>
          </a:p>
        </p:txBody>
      </p:sp>
    </p:spTree>
    <p:extLst>
      <p:ext uri="{BB962C8B-B14F-4D97-AF65-F5344CB8AC3E}">
        <p14:creationId xmlns:p14="http://schemas.microsoft.com/office/powerpoint/2010/main" val="12705921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arn(inVertic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arn(inVertic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arn(inVertic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arn(inVertical)">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barn(inVertical)">
                                      <p:cBhvr>
                                        <p:cTn id="62" dur="500"/>
                                        <p:tgtEl>
                                          <p:spTgt spid="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barn(inVertical)">
                                      <p:cBhvr>
                                        <p:cTn id="67" dur="500"/>
                                        <p:tgtEl>
                                          <p:spTgt spid="5">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5" end="15"/>
                                            </p:txEl>
                                          </p:spTgt>
                                        </p:tgtEl>
                                        <p:attrNameLst>
                                          <p:attrName>style.visibility</p:attrName>
                                        </p:attrNameLst>
                                      </p:cBhvr>
                                      <p:to>
                                        <p:strVal val="visible"/>
                                      </p:to>
                                    </p:set>
                                    <p:animEffect transition="in" filter="barn(inVertical)">
                                      <p:cBhvr>
                                        <p:cTn id="72" dur="500"/>
                                        <p:tgtEl>
                                          <p:spTgt spid="5">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barn(inVertical)">
                                      <p:cBhvr>
                                        <p:cTn id="77" dur="500"/>
                                        <p:tgtEl>
                                          <p:spTgt spid="5">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
                                            <p:txEl>
                                              <p:pRg st="17" end="17"/>
                                            </p:txEl>
                                          </p:spTgt>
                                        </p:tgtEl>
                                        <p:attrNameLst>
                                          <p:attrName>style.visibility</p:attrName>
                                        </p:attrNameLst>
                                      </p:cBhvr>
                                      <p:to>
                                        <p:strVal val="visible"/>
                                      </p:to>
                                    </p:set>
                                    <p:animEffect transition="in" filter="barn(inVertical)">
                                      <p:cBhvr>
                                        <p:cTn id="82" dur="500"/>
                                        <p:tgtEl>
                                          <p:spTgt spid="5">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18" end="18"/>
                                            </p:txEl>
                                          </p:spTgt>
                                        </p:tgtEl>
                                        <p:attrNameLst>
                                          <p:attrName>style.visibility</p:attrName>
                                        </p:attrNameLst>
                                      </p:cBhvr>
                                      <p:to>
                                        <p:strVal val="visible"/>
                                      </p:to>
                                    </p:set>
                                    <p:animEffect transition="in" filter="barn(inVertical)">
                                      <p:cBhvr>
                                        <p:cTn id="87" dur="500"/>
                                        <p:tgtEl>
                                          <p:spTgt spid="5">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
                                            <p:txEl>
                                              <p:pRg st="19" end="19"/>
                                            </p:txEl>
                                          </p:spTgt>
                                        </p:tgtEl>
                                        <p:attrNameLst>
                                          <p:attrName>style.visibility</p:attrName>
                                        </p:attrNameLst>
                                      </p:cBhvr>
                                      <p:to>
                                        <p:strVal val="visible"/>
                                      </p:to>
                                    </p:set>
                                    <p:animEffect transition="in" filter="barn(inVertical)">
                                      <p:cBhvr>
                                        <p:cTn id="9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E7137E-AED8-25E3-FBFE-5C2292A0B26D}"/>
              </a:ext>
            </a:extLst>
          </p:cNvPr>
          <p:cNvSpPr txBox="1"/>
          <p:nvPr/>
        </p:nvSpPr>
        <p:spPr>
          <a:xfrm>
            <a:off x="930861" y="683144"/>
            <a:ext cx="10937754" cy="830997"/>
          </a:xfrm>
          <a:prstGeom prst="rect">
            <a:avLst/>
          </a:prstGeom>
          <a:noFill/>
        </p:spPr>
        <p:txBody>
          <a:bodyPr wrap="square">
            <a:spAutoFit/>
          </a:bodyPr>
          <a:lstStyle/>
          <a:p>
            <a:r>
              <a:rPr lang="en-US" sz="2400" b="1" dirty="0">
                <a:solidFill>
                  <a:srgbClr val="CC00CC"/>
                </a:solidFill>
                <a:highlight>
                  <a:srgbClr val="FFFF00"/>
                </a:highlight>
              </a:rPr>
              <a:t>It is not recommended to have 2 PK’s in a Entity class for Below Reasons</a:t>
            </a:r>
          </a:p>
          <a:p>
            <a:endParaRPr lang="en-US" sz="2400" dirty="0"/>
          </a:p>
        </p:txBody>
      </p:sp>
      <p:sp>
        <p:nvSpPr>
          <p:cNvPr id="5" name="Rectangle 2">
            <a:extLst>
              <a:ext uri="{FF2B5EF4-FFF2-40B4-BE49-F238E27FC236}">
                <a16:creationId xmlns:a16="http://schemas.microsoft.com/office/drawing/2014/main" id="{4092DEC5-418C-2C5F-B86C-E7F9F555FFDF}"/>
              </a:ext>
            </a:extLst>
          </p:cNvPr>
          <p:cNvSpPr>
            <a:spLocks noChangeArrowheads="1"/>
          </p:cNvSpPr>
          <p:nvPr/>
        </p:nvSpPr>
        <p:spPr bwMode="auto">
          <a:xfrm>
            <a:off x="557560" y="1215472"/>
            <a:ext cx="122997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Normalization</a:t>
            </a:r>
            <a:r>
              <a:rPr kumimoji="0" lang="en-US" altLang="en-US" sz="1800" b="0" i="0" u="none" strike="noStrike" cap="none" normalizeH="0" baseline="0" dirty="0">
                <a:ln>
                  <a:noFill/>
                </a:ln>
                <a:solidFill>
                  <a:schemeClr val="tx1"/>
                </a:solidFill>
                <a:effectLst/>
                <a:latin typeface="Arial" panose="020B0604020202020204" pitchFamily="34" charset="0"/>
              </a:rPr>
              <a:t>: Having two separate primary keys implies that each one independently identifies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 unique record, which can violate normalization principles. Proper normalization usually involves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ensuring that a table has a single, unique primary key.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Referential Integrity</a:t>
            </a:r>
            <a:r>
              <a:rPr kumimoji="0" lang="en-US" altLang="en-US" sz="1800" b="0" i="0" u="none" strike="noStrike" cap="none" normalizeH="0" baseline="0" dirty="0">
                <a:ln>
                  <a:noFill/>
                </a:ln>
                <a:solidFill>
                  <a:schemeClr val="tx1"/>
                </a:solidFill>
                <a:effectLst/>
                <a:latin typeface="Arial" panose="020B0604020202020204" pitchFamily="34" charset="0"/>
              </a:rPr>
              <a:t>: Foreign key constraints and other relational database features are designed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work with a single primary key. Having multiple primary keys would complicate these relationships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and potentially lead to data integrity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2030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12729-4D77-B1E3-0483-6B9DE36AE7DA}"/>
              </a:ext>
            </a:extLst>
          </p:cNvPr>
          <p:cNvSpPr txBox="1"/>
          <p:nvPr/>
        </p:nvSpPr>
        <p:spPr>
          <a:xfrm>
            <a:off x="642257" y="533400"/>
            <a:ext cx="11013589" cy="5355312"/>
          </a:xfrm>
          <a:prstGeom prst="rect">
            <a:avLst/>
          </a:prstGeom>
          <a:noFill/>
        </p:spPr>
        <p:txBody>
          <a:bodyPr wrap="square">
            <a:spAutoFit/>
          </a:bodyPr>
          <a:lstStyle/>
          <a:p>
            <a:r>
              <a:rPr lang="en-US" dirty="0"/>
              <a:t>import </a:t>
            </a:r>
            <a:r>
              <a:rPr lang="en-US" dirty="0" err="1"/>
              <a:t>java.io.Serializable</a:t>
            </a:r>
            <a:r>
              <a:rPr lang="en-US" dirty="0"/>
              <a:t>;</a:t>
            </a:r>
          </a:p>
          <a:p>
            <a:r>
              <a:rPr lang="en-US" dirty="0"/>
              <a:t>import </a:t>
            </a:r>
            <a:r>
              <a:rPr lang="en-US" dirty="0" err="1"/>
              <a:t>javax.persistence.Embeddable</a:t>
            </a:r>
            <a:r>
              <a:rPr lang="en-US" dirty="0"/>
              <a:t>;</a:t>
            </a:r>
          </a:p>
          <a:p>
            <a:endParaRPr lang="en-US" dirty="0"/>
          </a:p>
          <a:p>
            <a:r>
              <a:rPr lang="en-US" b="1" dirty="0">
                <a:highlight>
                  <a:srgbClr val="FFFF00"/>
                </a:highlight>
              </a:rPr>
              <a:t>@Embeddable</a:t>
            </a:r>
          </a:p>
          <a:p>
            <a:r>
              <a:rPr lang="en-US" dirty="0"/>
              <a:t>public class </a:t>
            </a:r>
            <a:r>
              <a:rPr lang="en-US" dirty="0" err="1"/>
              <a:t>MasterId</a:t>
            </a:r>
            <a:r>
              <a:rPr lang="en-US" dirty="0"/>
              <a:t> implements Serializable</a:t>
            </a:r>
          </a:p>
          <a:p>
            <a:r>
              <a:rPr lang="en-US" dirty="0"/>
              <a:t>{</a:t>
            </a:r>
          </a:p>
          <a:p>
            <a:r>
              <a:rPr lang="en-US" dirty="0"/>
              <a:t>	private int </a:t>
            </a:r>
            <a:r>
              <a:rPr lang="en-US" dirty="0" err="1"/>
              <a:t>sid</a:t>
            </a:r>
            <a:r>
              <a:rPr lang="en-US" dirty="0"/>
              <a:t>;   //Embeddable Class which includes the  all the fields  which are responsible for composite Key  </a:t>
            </a:r>
          </a:p>
          <a:p>
            <a:r>
              <a:rPr lang="en-US" dirty="0"/>
              <a:t>	private int </a:t>
            </a:r>
            <a:r>
              <a:rPr lang="en-US" dirty="0" err="1"/>
              <a:t>cid</a:t>
            </a:r>
            <a:r>
              <a:rPr lang="en-US" dirty="0"/>
              <a:t>;  //No need of @Id</a:t>
            </a:r>
          </a:p>
          <a:p>
            <a:endParaRPr lang="en-US" dirty="0"/>
          </a:p>
          <a:p>
            <a:r>
              <a:rPr lang="en-US" dirty="0"/>
              <a:t>          //Setters </a:t>
            </a:r>
            <a:r>
              <a:rPr lang="en-US" dirty="0" err="1"/>
              <a:t>nad</a:t>
            </a:r>
            <a:r>
              <a:rPr lang="en-US" dirty="0"/>
              <a:t> Getters</a:t>
            </a:r>
          </a:p>
          <a:p>
            <a:r>
              <a:rPr lang="en-US" dirty="0"/>
              <a:t>         //Override </a:t>
            </a:r>
            <a:r>
              <a:rPr lang="en-US" dirty="0" err="1"/>
              <a:t>toString</a:t>
            </a:r>
            <a:r>
              <a:rPr lang="en-US" dirty="0"/>
              <a:t>()</a:t>
            </a:r>
          </a:p>
          <a:p>
            <a:r>
              <a:rPr lang="en-US" dirty="0"/>
              <a:t>}</a:t>
            </a:r>
          </a:p>
          <a:p>
            <a:endParaRPr lang="en-US" dirty="0"/>
          </a:p>
          <a:p>
            <a:pPr algn="l"/>
            <a:r>
              <a:rPr lang="en-IN" sz="2400" b="1" dirty="0">
                <a:solidFill>
                  <a:srgbClr val="CC00CC"/>
                </a:solidFill>
              </a:rPr>
              <a:t>Note:-</a:t>
            </a:r>
            <a:r>
              <a:rPr lang="en-IN" sz="2400" dirty="0"/>
              <a:t>If you don’t implement this </a:t>
            </a:r>
            <a:r>
              <a:rPr lang="en-IN" sz="2400" dirty="0" err="1"/>
              <a:t>MasterId</a:t>
            </a:r>
            <a:r>
              <a:rPr lang="en-IN" sz="2400" dirty="0"/>
              <a:t> class with Serializable then you will get </a:t>
            </a:r>
            <a:r>
              <a:rPr lang="en-IN" sz="2400" dirty="0" err="1"/>
              <a:t>PersistenceException</a:t>
            </a:r>
            <a:r>
              <a:rPr lang="en-IN" sz="2400" dirty="0"/>
              <a:t> with a root cause </a:t>
            </a:r>
            <a:r>
              <a:rPr lang="en-IN" sz="2400" dirty="0" err="1"/>
              <a:t>MappingException</a:t>
            </a:r>
            <a:endParaRPr lang="en-IN" sz="2400" dirty="0"/>
          </a:p>
          <a:p>
            <a:pPr algn="l"/>
            <a:r>
              <a:rPr lang="en-US" sz="1800" dirty="0">
                <a:solidFill>
                  <a:srgbClr val="FF0000"/>
                </a:solidFill>
                <a:latin typeface="Consolas" panose="020B0609020204030204" pitchFamily="49" charset="0"/>
              </a:rPr>
              <a:t>Message:-Composite-id class must implement Serializable</a:t>
            </a:r>
          </a:p>
          <a:p>
            <a:pPr algn="l"/>
            <a:endParaRPr lang="en-US" dirty="0">
              <a:solidFill>
                <a:srgbClr val="FF0000"/>
              </a:solidFill>
              <a:latin typeface="Consolas" panose="020B0609020204030204" pitchFamily="49" charset="0"/>
            </a:endParaRPr>
          </a:p>
          <a:p>
            <a:pPr algn="l"/>
            <a:r>
              <a:rPr lang="en-US" sz="2400" dirty="0">
                <a:solidFill>
                  <a:srgbClr val="FF0000"/>
                </a:solidFill>
                <a:latin typeface="Consolas" panose="020B0609020204030204" pitchFamily="49" charset="0"/>
              </a:rPr>
              <a:t>Note:-</a:t>
            </a:r>
            <a:r>
              <a:rPr lang="en-US" sz="2400" dirty="0">
                <a:latin typeface="Consolas" panose="020B0609020204030204" pitchFamily="49" charset="0"/>
              </a:rPr>
              <a:t>Hibernate </a:t>
            </a:r>
            <a:r>
              <a:rPr lang="en-US" sz="2400" dirty="0" err="1">
                <a:latin typeface="Consolas" panose="020B0609020204030204" pitchFamily="49" charset="0"/>
              </a:rPr>
              <a:t>WorkSpace</a:t>
            </a:r>
            <a:r>
              <a:rPr lang="en-US" sz="2400" dirty="0">
                <a:latin typeface="Consolas" panose="020B0609020204030204" pitchFamily="49" charset="0"/>
              </a:rPr>
              <a:t>/</a:t>
            </a:r>
            <a:r>
              <a:rPr lang="en-US" sz="2400" dirty="0" err="1">
                <a:latin typeface="Consolas" panose="020B0609020204030204" pitchFamily="49" charset="0"/>
              </a:rPr>
              <a:t>CompositeKeyFinal</a:t>
            </a:r>
            <a:r>
              <a:rPr lang="en-US" sz="2400" dirty="0">
                <a:latin typeface="Consolas" panose="020B0609020204030204" pitchFamily="49" charset="0"/>
              </a:rPr>
              <a:t> </a:t>
            </a:r>
            <a:endParaRPr lang="en-IN" sz="2400" dirty="0"/>
          </a:p>
        </p:txBody>
      </p:sp>
    </p:spTree>
    <p:extLst>
      <p:ext uri="{BB962C8B-B14F-4D97-AF65-F5344CB8AC3E}">
        <p14:creationId xmlns:p14="http://schemas.microsoft.com/office/powerpoint/2010/main" val="33656625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96504-EFD7-A269-A9B8-2F853CBB6A6B}"/>
              </a:ext>
            </a:extLst>
          </p:cNvPr>
          <p:cNvSpPr txBox="1"/>
          <p:nvPr/>
        </p:nvSpPr>
        <p:spPr>
          <a:xfrm>
            <a:off x="692390" y="603836"/>
            <a:ext cx="11093985" cy="3970318"/>
          </a:xfrm>
          <a:prstGeom prst="rect">
            <a:avLst/>
          </a:prstGeom>
          <a:noFill/>
        </p:spPr>
        <p:txBody>
          <a:bodyPr wrap="square">
            <a:spAutoFit/>
          </a:bodyPr>
          <a:lstStyle/>
          <a:p>
            <a:pPr algn="l"/>
            <a:r>
              <a:rPr lang="en-IN" sz="1800" dirty="0">
                <a:solidFill>
                  <a:srgbClr val="646464"/>
                </a:solidFill>
                <a:highlight>
                  <a:srgbClr val="FFFF00"/>
                </a:highlight>
                <a:latin typeface="Consolas" panose="020B0609020204030204" pitchFamily="49" charset="0"/>
              </a:rPr>
              <a:t>@Entity        //Don’t Forget this</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MasterStudentInfo</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sname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cname</a:t>
            </a:r>
            <a:r>
              <a:rPr lang="en-IN" sz="1800" b="1" dirty="0">
                <a:solidFill>
                  <a:srgbClr val="000000"/>
                </a:solidFill>
                <a:latin typeface="Consolas" panose="020B0609020204030204" pitchFamily="49" charset="0"/>
              </a:rPr>
              <a:t>;</a:t>
            </a:r>
            <a:endParaRPr lang="en-IN" b="1" dirty="0">
              <a:solidFill>
                <a:srgbClr val="000000"/>
              </a:solidFill>
              <a:latin typeface="Consolas" panose="020B0609020204030204" pitchFamily="49" charset="0"/>
            </a:endParaRPr>
          </a:p>
          <a:p>
            <a:pPr algn="l"/>
            <a:r>
              <a:rPr lang="en-IN" dirty="0">
                <a:solidFill>
                  <a:srgbClr val="646464"/>
                </a:solidFill>
                <a:latin typeface="Consolas" panose="020B0609020204030204" pitchFamily="49" charset="0"/>
              </a:rPr>
              <a:t>@EmbeddedId               //In this line it shows error ignore it //It will force you                              </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mid</a:t>
            </a:r>
            <a:r>
              <a:rPr lang="en-IN" sz="1800" b="1" dirty="0">
                <a:solidFill>
                  <a:srgbClr val="000000"/>
                </a:solidFill>
                <a:latin typeface="Consolas" panose="020B0609020204030204" pitchFamily="49" charset="0"/>
              </a:rPr>
              <a:t>;     //to override equals() and </a:t>
            </a:r>
            <a:r>
              <a:rPr lang="en-IN" sz="1800" b="1" dirty="0" err="1">
                <a:solidFill>
                  <a:srgbClr val="000000"/>
                </a:solidFill>
                <a:latin typeface="Consolas" panose="020B0609020204030204" pitchFamily="49" charset="0"/>
              </a:rPr>
              <a:t>hashcode</a:t>
            </a:r>
            <a:r>
              <a:rPr lang="en-IN" sz="1800" b="1" dirty="0">
                <a:solidFill>
                  <a:srgbClr val="000000"/>
                </a:solidFill>
                <a:latin typeface="Consolas" panose="020B0609020204030204" pitchFamily="49" charset="0"/>
              </a:rPr>
              <a:t>()//Not Mandatory</a:t>
            </a:r>
          </a:p>
          <a:p>
            <a:pPr algn="l"/>
            <a:r>
              <a:rPr lang="en-IN" b="1" dirty="0">
                <a:solidFill>
                  <a:srgbClr val="000000"/>
                </a:solidFill>
                <a:latin typeface="Consolas" panose="020B0609020204030204" pitchFamily="49" charset="0"/>
              </a:rPr>
              <a:t>//Above Declare the variable of </a:t>
            </a:r>
            <a:r>
              <a:rPr lang="en-IN" b="1" dirty="0" err="1">
                <a:solidFill>
                  <a:srgbClr val="000000"/>
                </a:solidFill>
                <a:latin typeface="Consolas" panose="020B0609020204030204" pitchFamily="49" charset="0"/>
              </a:rPr>
              <a:t>MasterId</a:t>
            </a:r>
            <a:endParaRPr lang="en-IN"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	Setters and Getters  //</a:t>
            </a:r>
          </a:p>
          <a:p>
            <a:pPr algn="l"/>
            <a:r>
              <a:rPr lang="en-IN" b="1" dirty="0">
                <a:solidFill>
                  <a:srgbClr val="000000"/>
                </a:solidFill>
                <a:latin typeface="Consolas" panose="020B0609020204030204" pitchFamily="49" charset="0"/>
              </a:rPr>
              <a:t>//      Override </a:t>
            </a:r>
            <a:r>
              <a:rPr lang="en-IN" b="1" dirty="0" err="1">
                <a:solidFill>
                  <a:srgbClr val="000000"/>
                </a:solidFill>
                <a:latin typeface="Consolas" panose="020B0609020204030204" pitchFamily="49" charset="0"/>
              </a:rPr>
              <a:t>toString</a:t>
            </a:r>
            <a:r>
              <a:rPr lang="en-IN" b="1" dirty="0">
                <a:solidFill>
                  <a:srgbClr val="000000"/>
                </a:solidFill>
                <a:latin typeface="Consolas" panose="020B0609020204030204" pitchFamily="49" charset="0"/>
              </a:rPr>
              <a:t>()  //</a:t>
            </a:r>
          </a:p>
          <a:p>
            <a:pPr algn="l"/>
            <a:endParaRPr lang="en-IN"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a:t>
            </a:r>
          </a:p>
          <a:p>
            <a:pPr algn="l"/>
            <a:endParaRPr lang="en-IN" b="1" dirty="0">
              <a:solidFill>
                <a:srgbClr val="000000"/>
              </a:solidFill>
              <a:latin typeface="Consolas" panose="020B0609020204030204" pitchFamily="49" charset="0"/>
            </a:endParaRPr>
          </a:p>
          <a:p>
            <a:pPr algn="l"/>
            <a:endParaRPr lang="en-IN" dirty="0"/>
          </a:p>
        </p:txBody>
      </p:sp>
      <p:sp>
        <p:nvSpPr>
          <p:cNvPr id="2" name="Rectangle 1">
            <a:extLst>
              <a:ext uri="{FF2B5EF4-FFF2-40B4-BE49-F238E27FC236}">
                <a16:creationId xmlns:a16="http://schemas.microsoft.com/office/drawing/2014/main" id="{2654E914-8A40-140F-BD8A-0F607DC653AC}"/>
              </a:ext>
            </a:extLst>
          </p:cNvPr>
          <p:cNvSpPr>
            <a:spLocks noChangeArrowheads="1"/>
          </p:cNvSpPr>
          <p:nvPr/>
        </p:nvSpPr>
        <p:spPr bwMode="auto">
          <a:xfrm>
            <a:off x="564091" y="4149794"/>
            <a:ext cx="119533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Composite key instances are often used in collections such as </a:t>
            </a:r>
            <a:r>
              <a:rPr kumimoji="0" lang="en-US" altLang="en-US" sz="2000" b="0" i="0" u="none" strike="noStrike" cap="none" normalizeH="0" baseline="0" dirty="0">
                <a:ln>
                  <a:noFill/>
                </a:ln>
                <a:solidFill>
                  <a:schemeClr val="tx1"/>
                </a:solidFill>
                <a:effectLst/>
                <a:latin typeface="Arial Unicode MS"/>
              </a:rPr>
              <a:t>HashSet</a:t>
            </a:r>
            <a:r>
              <a:rPr kumimoji="0" lang="en-US" altLang="en-US" sz="2000" b="0" i="0" u="none" strike="noStrike" cap="none" normalizeH="0" baseline="0" dirty="0">
                <a:ln>
                  <a:noFill/>
                </a:ln>
                <a:solidFill>
                  <a:schemeClr val="tx1"/>
                </a:solidFill>
                <a:effectLst/>
              </a:rPr>
              <a:t> or as keys in </a:t>
            </a:r>
            <a:r>
              <a:rPr kumimoji="0" lang="en-US" altLang="en-US" sz="2000" b="0" i="0" u="none" strike="noStrike" cap="none" normalizeH="0" baseline="0" dirty="0">
                <a:ln>
                  <a:noFill/>
                </a:ln>
                <a:solidFill>
                  <a:schemeClr val="tx1"/>
                </a:solidFill>
                <a:effectLst/>
                <a:latin typeface="Arial Unicode MS"/>
              </a:rPr>
              <a:t>HashMap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These collections rely on </a:t>
            </a:r>
            <a:r>
              <a:rPr kumimoji="0" lang="en-US" altLang="en-US" sz="2000" b="0" i="0" u="none" strike="noStrike" cap="none" normalizeH="0" baseline="0" dirty="0">
                <a:ln>
                  <a:noFill/>
                </a:ln>
                <a:solidFill>
                  <a:schemeClr val="tx1"/>
                </a:solidFill>
                <a:effectLst/>
                <a:latin typeface="Arial Unicode MS"/>
              </a:rPr>
              <a:t>equals()</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hashCode</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to determine object equality and to manage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storage efficiently.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6833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210CF-3A3D-F70B-D870-1225921EE300}"/>
              </a:ext>
            </a:extLst>
          </p:cNvPr>
          <p:cNvSpPr txBox="1"/>
          <p:nvPr/>
        </p:nvSpPr>
        <p:spPr>
          <a:xfrm>
            <a:off x="566057" y="674914"/>
            <a:ext cx="10972800" cy="4801314"/>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SaveMasterStudentInfo</a:t>
            </a:r>
            <a:endParaRPr lang="en-IN" sz="1800" b="1"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EntityTransaction</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tran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.getTransaction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.begin</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MasterId</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mi</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mi</a:t>
            </a:r>
            <a:r>
              <a:rPr lang="en-IN" sz="1800" dirty="0" err="1">
                <a:solidFill>
                  <a:srgbClr val="000000"/>
                </a:solidFill>
                <a:latin typeface="Consolas" panose="020B0609020204030204" pitchFamily="49" charset="0"/>
              </a:rPr>
              <a:t>.setSid</a:t>
            </a:r>
            <a:r>
              <a:rPr lang="en-IN" sz="1800" dirty="0">
                <a:solidFill>
                  <a:srgbClr val="000000"/>
                </a:solidFill>
                <a:latin typeface="Consolas" panose="020B0609020204030204" pitchFamily="49" charset="0"/>
              </a:rPr>
              <a:t>(2);</a:t>
            </a:r>
          </a:p>
          <a:p>
            <a:pPr algn="l"/>
            <a:r>
              <a:rPr lang="en-IN" sz="1800" dirty="0" err="1">
                <a:solidFill>
                  <a:srgbClr val="6A3E3E"/>
                </a:solidFill>
                <a:latin typeface="Consolas" panose="020B0609020204030204" pitchFamily="49" charset="0"/>
              </a:rPr>
              <a:t>mi</a:t>
            </a:r>
            <a:r>
              <a:rPr lang="en-IN" sz="1800" dirty="0" err="1">
                <a:solidFill>
                  <a:srgbClr val="000000"/>
                </a:solidFill>
                <a:latin typeface="Consolas" panose="020B0609020204030204" pitchFamily="49" charset="0"/>
              </a:rPr>
              <a:t>.setCid</a:t>
            </a:r>
            <a:r>
              <a:rPr lang="en-IN" sz="1800" dirty="0">
                <a:solidFill>
                  <a:srgbClr val="000000"/>
                </a:solidFill>
                <a:latin typeface="Consolas" panose="020B0609020204030204" pitchFamily="49" charset="0"/>
              </a:rPr>
              <a:t>(102);</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MasterStudentInfo</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msi</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MasterStudentInfo</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.setSname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"Raj"</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.setCname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"Java"</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.setMid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mi</a:t>
            </a:r>
            <a:r>
              <a:rPr lang="en-IN" sz="1800" dirty="0">
                <a:solidFill>
                  <a:srgbClr val="000000"/>
                </a:solidFill>
                <a:latin typeface="Consolas" panose="020B0609020204030204" pitchFamily="49" charset="0"/>
              </a:rPr>
              <a:t>);</a:t>
            </a:r>
            <a:r>
              <a:rPr lang="en-IN" sz="1800" dirty="0">
                <a:solidFill>
                  <a:srgbClr val="3F7F5F"/>
                </a:solidFill>
                <a:latin typeface="Consolas" panose="020B0609020204030204" pitchFamily="49" charset="0"/>
              </a:rPr>
              <a:t>//</a:t>
            </a:r>
          </a:p>
          <a:p>
            <a:pPr algn="l"/>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.persist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msi</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5950029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83CD7A-FBD9-9A39-A7CF-5A609009CF00}"/>
              </a:ext>
            </a:extLst>
          </p:cNvPr>
          <p:cNvSpPr txBox="1"/>
          <p:nvPr/>
        </p:nvSpPr>
        <p:spPr>
          <a:xfrm>
            <a:off x="707571" y="664029"/>
            <a:ext cx="10787743" cy="5632311"/>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FetchStudentInfo</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MasterId</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mid</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();//Composite Key Class</a:t>
            </a:r>
          </a:p>
          <a:p>
            <a:pPr algn="l"/>
            <a:r>
              <a:rPr lang="en-IN" b="1" dirty="0">
                <a:solidFill>
                  <a:srgbClr val="000000"/>
                </a:solidFill>
                <a:latin typeface="Consolas" panose="020B0609020204030204" pitchFamily="49" charset="0"/>
              </a:rPr>
              <a:t>//Find the Student info based on Composite Key</a:t>
            </a:r>
            <a:endParaRPr lang="en-IN" sz="1800" b="1" dirty="0">
              <a:solidFill>
                <a:srgbClr val="000000"/>
              </a:solidFill>
              <a:latin typeface="Consolas" panose="020B0609020204030204" pitchFamily="49" charset="0"/>
            </a:endParaRPr>
          </a:p>
          <a:p>
            <a:pPr algn="l"/>
            <a:r>
              <a:rPr lang="en-IN" sz="1800" dirty="0" err="1">
                <a:solidFill>
                  <a:srgbClr val="6A3E3E"/>
                </a:solidFill>
                <a:latin typeface="Consolas" panose="020B0609020204030204" pitchFamily="49" charset="0"/>
              </a:rPr>
              <a:t>mid</a:t>
            </a:r>
            <a:r>
              <a:rPr lang="en-IN" sz="1800" dirty="0" err="1">
                <a:solidFill>
                  <a:srgbClr val="000000"/>
                </a:solidFill>
                <a:latin typeface="Consolas" panose="020B0609020204030204" pitchFamily="49" charset="0"/>
              </a:rPr>
              <a:t>.setSid</a:t>
            </a:r>
            <a:r>
              <a:rPr lang="en-IN" sz="1800" dirty="0">
                <a:solidFill>
                  <a:srgbClr val="000000"/>
                </a:solidFill>
                <a:latin typeface="Consolas" panose="020B0609020204030204" pitchFamily="49" charset="0"/>
              </a:rPr>
              <a:t>(1);</a:t>
            </a:r>
          </a:p>
          <a:p>
            <a:pPr algn="l"/>
            <a:r>
              <a:rPr lang="en-IN" sz="1800" dirty="0" err="1">
                <a:solidFill>
                  <a:srgbClr val="6A3E3E"/>
                </a:solidFill>
                <a:latin typeface="Consolas" panose="020B0609020204030204" pitchFamily="49" charset="0"/>
              </a:rPr>
              <a:t>mid</a:t>
            </a:r>
            <a:r>
              <a:rPr lang="en-IN" sz="1800" dirty="0" err="1">
                <a:solidFill>
                  <a:srgbClr val="000000"/>
                </a:solidFill>
                <a:latin typeface="Consolas" panose="020B0609020204030204" pitchFamily="49" charset="0"/>
              </a:rPr>
              <a:t>.setCid</a:t>
            </a:r>
            <a:r>
              <a:rPr lang="en-IN" sz="1800" dirty="0">
                <a:solidFill>
                  <a:srgbClr val="000000"/>
                </a:solidFill>
                <a:latin typeface="Consolas" panose="020B0609020204030204" pitchFamily="49" charset="0"/>
              </a:rPr>
              <a:t>(101);</a:t>
            </a:r>
          </a:p>
          <a:p>
            <a:pPr algn="l"/>
            <a:r>
              <a:rPr lang="en-IN" sz="1800"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MasterStudentInfo</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msinfo</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.find</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MasterStudentInfo.</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msinfo</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msinfo</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"either student id or course id is wrong"</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17605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3330" y="655092"/>
            <a:ext cx="11000097" cy="5615255"/>
          </a:xfrm>
          <a:prstGeom prst="rect">
            <a:avLst/>
          </a:prstGeom>
        </p:spPr>
        <p:txBody>
          <a:bodyPr wrap="square">
            <a:spAutoFit/>
          </a:bodyPr>
          <a:lstStyle/>
          <a:p>
            <a:pPr algn="ct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Composite Key</a:t>
            </a:r>
            <a:r>
              <a:rPr lang="en-IN" sz="28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you want to give the PK column by combining more than one column then we use Composite Key concept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Ex:-Lets consider         User table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Id|name|phone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if I make the id column as PK column then duplicates will not be allowed here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make the phone column as PK column again duplicates will not be allowed here.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Lets consider User table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Name |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Phone|Email</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Composite Key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case of Composite  Key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 combination of more than one column must be unique in each record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dirty="0"/>
          </a:p>
        </p:txBody>
      </p:sp>
    </p:spTree>
    <p:extLst>
      <p:ext uri="{BB962C8B-B14F-4D97-AF65-F5344CB8AC3E}">
        <p14:creationId xmlns:p14="http://schemas.microsoft.com/office/powerpoint/2010/main" val="331876603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8252" y="1350845"/>
            <a:ext cx="1964690" cy="10306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kern="100" dirty="0">
                <a:effectLst/>
                <a:ea typeface="Calibri" panose="020F0502020204030204" pitchFamily="34" charset="0"/>
                <a:cs typeface="Times New Roman" panose="02020603050405020304" pitchFamily="18" charset="0"/>
              </a:rPr>
              <a:t>The combination must be unique</a:t>
            </a:r>
            <a:endParaRPr lang="en-IN" sz="1100" kern="100" dirty="0">
              <a:effectLst/>
              <a:ea typeface="Calibri" panose="020F0502020204030204" pitchFamily="34" charset="0"/>
              <a:cs typeface="Times New Roman" panose="02020603050405020304" pitchFamily="18" charset="0"/>
            </a:endParaRPr>
          </a:p>
        </p:txBody>
      </p:sp>
      <p:cxnSp>
        <p:nvCxnSpPr>
          <p:cNvPr id="3" name="Straight Arrow Connector 2"/>
          <p:cNvCxnSpPr/>
          <p:nvPr/>
        </p:nvCxnSpPr>
        <p:spPr>
          <a:xfrm>
            <a:off x="5143406" y="1783896"/>
            <a:ext cx="39878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p:cNvSpPr>
            <a:spLocks noChangeArrowheads="1"/>
          </p:cNvSpPr>
          <p:nvPr/>
        </p:nvSpPr>
        <p:spPr bwMode="auto">
          <a:xfrm>
            <a:off x="807492" y="8694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User</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947477" y="1326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Name | </a:t>
            </a:r>
            <a:r>
              <a:rPr kumimoji="0" 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Phone|Email</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947477" y="1458120"/>
            <a:ext cx="42026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Xyz       888          </a:t>
            </a: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xyz@gmail.com</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Xyz       888          abc@gmail.com</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807492" y="2707226"/>
            <a:ext cx="1038367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(Composite key class must implement </a:t>
            </a:r>
            <a:r>
              <a:rPr kumimoji="0" 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Serializable</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Why the composite key class should implement </a:t>
            </a:r>
            <a:r>
              <a:rPr kumimoji="0" lang="en-US" sz="2000" b="1" i="0" u="none" strike="noStrike" cap="none" normalizeH="0" baseline="0" dirty="0" err="1">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Serializable</a:t>
            </a:r>
            <a:r>
              <a:rPr kumimoji="0" lang="en-US" sz="20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000" b="1" i="0" u="none" strike="noStrike" cap="none" normalizeH="0" baseline="0" dirty="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By implementing </a:t>
            </a:r>
            <a:r>
              <a:rPr kumimoji="0" lang="en-US" sz="2000" b="0" i="0" u="none" strike="noStrike" cap="none" normalizeH="0" baseline="0" dirty="0" err="1">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Serializable</a:t>
            </a: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you ensure that instances of </a:t>
            </a:r>
            <a:r>
              <a:rPr kumimoji="0" lang="en-US" sz="2000" b="1" i="0" u="none" strike="noStrike" cap="none" normalizeH="0" baseline="0" dirty="0" err="1">
                <a:ln>
                  <a:noFill/>
                </a:ln>
                <a:solidFill>
                  <a:srgbClr val="0D0D0D"/>
                </a:solidFill>
                <a:effectLst/>
                <a:latin typeface="Arial Unicode MS" panose="020B0604020202020204" pitchFamily="34" charset="-128"/>
                <a:ea typeface="Calibri" panose="020F0502020204030204" pitchFamily="34" charset="0"/>
                <a:cs typeface="Calibri" panose="020F0502020204030204" pitchFamily="34" charset="0"/>
              </a:rPr>
              <a:t>CompositeKey</a:t>
            </a: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can be serialized and used in scenarios where serialization is required, enhancing the flexibility and compatibility of your Hibernate-based application.</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lang="en-US" sz="2000" dirty="0">
              <a:solidFill>
                <a:srgbClr val="0D0D0D"/>
              </a:solidFill>
              <a:latin typeface="Calibri" panose="020F0502020204030204" pitchFamily="34" charset="0"/>
              <a:cs typeface="Calibri" panose="020F0502020204030204" pitchFamily="34" charset="0"/>
            </a:endParaRPr>
          </a:p>
          <a:p>
            <a:r>
              <a:rPr lang="en-IN" sz="2000" dirty="0"/>
              <a:t>Implementing </a:t>
            </a:r>
            <a:r>
              <a:rPr lang="en-IN" sz="2000" dirty="0" err="1"/>
              <a:t>Serializable</a:t>
            </a:r>
            <a:r>
              <a:rPr lang="en-IN" sz="2000" dirty="0"/>
              <a:t> allows instances of the composite key class to be serialized, which is essential for various use cases, such as caching, distributed computing, or passing objects between different layers of an application.</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6449373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68739"/>
            <a:ext cx="10740788" cy="4308872"/>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@Entity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public class User implements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Serializable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//No this class contains 2 PK’s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phone;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name;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password;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There are 2 different way in which we can create composite key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9048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711200"/>
            <a:ext cx="10795000" cy="5757730"/>
          </a:xfrm>
          <a:prstGeom prst="rect">
            <a:avLst/>
          </a:prstGeom>
        </p:spPr>
        <p:txBody>
          <a:bodyPr wrap="square">
            <a:spAutoFit/>
          </a:bodyPr>
          <a:lstStyle/>
          <a:p>
            <a:pPr>
              <a:lnSpc>
                <a:spcPct val="107000"/>
              </a:lnSpc>
              <a:spcAft>
                <a:spcPts val="800"/>
              </a:spcAft>
            </a:pPr>
            <a:r>
              <a:rPr lang="en-IN" sz="2400" b="1" kern="100" dirty="0" err="1">
                <a:solidFill>
                  <a:srgbClr val="7030A0"/>
                </a:solidFill>
                <a:ea typeface="Calibri" panose="020F0502020204030204" pitchFamily="34" charset="0"/>
                <a:cs typeface="Times New Roman" panose="02020603050405020304" pitchFamily="18" charset="0"/>
              </a:rPr>
              <a:t>org.hibernate.SessionFactory</a:t>
            </a:r>
            <a:endParaRPr lang="en-IN" sz="2400" b="1" kern="100" dirty="0">
              <a:solidFill>
                <a:srgbClr val="7030A0"/>
              </a:solidFill>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*It is an interface belongs to hibernate Framework.</a:t>
            </a:r>
          </a:p>
          <a:p>
            <a:pPr>
              <a:lnSpc>
                <a:spcPct val="107000"/>
              </a:lnSpc>
              <a:spcAft>
                <a:spcPts val="800"/>
              </a:spcAft>
            </a:pPr>
            <a:r>
              <a:rPr lang="en-US" sz="2400" kern="100" dirty="0">
                <a:ea typeface="Calibri" panose="020F0502020204030204" pitchFamily="34" charset="0"/>
                <a:cs typeface="Times New Roman" panose="02020603050405020304" pitchFamily="18" charset="0"/>
              </a:rPr>
              <a:t>*It is used to check the configuration settings.</a:t>
            </a:r>
          </a:p>
          <a:p>
            <a:pPr>
              <a:lnSpc>
                <a:spcPct val="107000"/>
              </a:lnSpc>
              <a:spcAft>
                <a:spcPts val="800"/>
              </a:spcAft>
            </a:pPr>
            <a:r>
              <a:rPr lang="en-US" sz="2400" kern="100" dirty="0">
                <a:ea typeface="Calibri" panose="020F0502020204030204" pitchFamily="34" charset="0"/>
                <a:cs typeface="Times New Roman" panose="02020603050405020304" pitchFamily="18" charset="0"/>
              </a:rPr>
              <a:t>*</a:t>
            </a:r>
            <a:r>
              <a:rPr lang="en-US" sz="2400" kern="100" dirty="0" err="1">
                <a:ea typeface="Calibri" panose="020F0502020204030204" pitchFamily="34" charset="0"/>
                <a:cs typeface="Times New Roman" panose="02020603050405020304" pitchFamily="18" charset="0"/>
              </a:rPr>
              <a:t>SessionFactory</a:t>
            </a:r>
            <a:r>
              <a:rPr lang="en-US" sz="2400" kern="100" dirty="0">
                <a:ea typeface="Calibri" panose="020F0502020204030204" pitchFamily="34" charset="0"/>
                <a:cs typeface="Times New Roman" panose="02020603050405020304" pitchFamily="18" charset="0"/>
              </a:rPr>
              <a:t> provides a pool of sessions.</a:t>
            </a:r>
          </a:p>
          <a:p>
            <a:pPr>
              <a:lnSpc>
                <a:spcPct val="107000"/>
              </a:lnSpc>
              <a:spcAft>
                <a:spcPts val="800"/>
              </a:spcAft>
            </a:pPr>
            <a:r>
              <a:rPr lang="en-US" sz="2400" kern="100" dirty="0">
                <a:ea typeface="Calibri" panose="020F0502020204030204" pitchFamily="34" charset="0"/>
                <a:cs typeface="Times New Roman" panose="02020603050405020304" pitchFamily="18" charset="0"/>
              </a:rPr>
              <a:t>*When your application needs to interact with the database ,it typically requests a Session from the </a:t>
            </a:r>
            <a:r>
              <a:rPr lang="en-US" sz="2400" kern="100" dirty="0" err="1">
                <a:ea typeface="Calibri" panose="020F0502020204030204" pitchFamily="34" charset="0"/>
                <a:cs typeface="Times New Roman" panose="02020603050405020304" pitchFamily="18" charset="0"/>
              </a:rPr>
              <a:t>SessionFactory</a:t>
            </a:r>
            <a:r>
              <a:rPr lang="en-US" sz="2400" kern="100" dirty="0">
                <a:ea typeface="Calibri" panose="020F0502020204030204" pitchFamily="34" charset="0"/>
                <a:cs typeface="Times New Roman" panose="02020603050405020304" pitchFamily="18" charset="0"/>
              </a:rPr>
              <a:t>.</a:t>
            </a:r>
          </a:p>
          <a:p>
            <a:pPr>
              <a:lnSpc>
                <a:spcPct val="107000"/>
              </a:lnSpc>
              <a:spcAft>
                <a:spcPts val="800"/>
              </a:spcAft>
            </a:pPr>
            <a:endParaRPr lang="en-US" sz="2400" b="1" kern="100" dirty="0">
              <a:solidFill>
                <a:srgbClr val="7030A0"/>
              </a:solidFill>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err="1">
                <a:solidFill>
                  <a:srgbClr val="7030A0"/>
                </a:solidFill>
                <a:ea typeface="Calibri" panose="020F0502020204030204" pitchFamily="34" charset="0"/>
                <a:cs typeface="Times New Roman" panose="02020603050405020304" pitchFamily="18" charset="0"/>
              </a:rPr>
              <a:t>buildSessionFactory</a:t>
            </a:r>
            <a:r>
              <a:rPr lang="en-IN" sz="2400" b="1" kern="100" dirty="0">
                <a:solidFill>
                  <a:srgbClr val="7030A0"/>
                </a:solidFill>
                <a:ea typeface="Calibri" panose="020F0502020204030204" pitchFamily="34" charset="0"/>
                <a:cs typeface="Times New Roman" panose="02020603050405020304" pitchFamily="18" charset="0"/>
              </a:rPr>
              <a:t>()</a:t>
            </a:r>
          </a:p>
          <a:p>
            <a:pPr>
              <a:lnSpc>
                <a:spcPct val="107000"/>
              </a:lnSpc>
              <a:spcAft>
                <a:spcPts val="800"/>
              </a:spcAft>
            </a:pPr>
            <a:r>
              <a:rPr lang="en-US" sz="2400" kern="100" dirty="0">
                <a:ea typeface="Calibri" panose="020F0502020204030204" pitchFamily="34" charset="0"/>
                <a:cs typeface="Times New Roman" panose="02020603050405020304" pitchFamily="18" charset="0"/>
              </a:rPr>
              <a:t>*It is a no-static factory /helper method which is used to create and return the implementation class object of Session Factory.</a:t>
            </a:r>
          </a:p>
          <a:p>
            <a:pPr>
              <a:lnSpc>
                <a:spcPct val="107000"/>
              </a:lnSpc>
              <a:spcAft>
                <a:spcPts val="800"/>
              </a:spcAft>
            </a:pPr>
            <a:r>
              <a:rPr lang="en-US" sz="2400" kern="100" dirty="0">
                <a:ea typeface="Calibri" panose="020F0502020204030204" pitchFamily="34" charset="0"/>
                <a:cs typeface="Times New Roman" panose="02020603050405020304" pitchFamily="18" charset="0"/>
              </a:rPr>
              <a:t>Hence the return type of this method is </a:t>
            </a:r>
            <a:r>
              <a:rPr lang="en-US" sz="2400" kern="100" dirty="0" err="1">
                <a:ea typeface="Calibri" panose="020F0502020204030204" pitchFamily="34" charset="0"/>
                <a:cs typeface="Times New Roman" panose="02020603050405020304" pitchFamily="18" charset="0"/>
              </a:rPr>
              <a:t>SessionFactory</a:t>
            </a:r>
            <a:r>
              <a:rPr lang="en-US" sz="2400" kern="100" dirty="0">
                <a:ea typeface="Calibri" panose="020F0502020204030204" pitchFamily="34" charset="0"/>
                <a:cs typeface="Times New Roman" panose="02020603050405020304" pitchFamily="18" charset="0"/>
              </a:rPr>
              <a:t> interface.</a:t>
            </a:r>
            <a:endParaRPr lang="en-IN" sz="2400" kern="100" dirty="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 </a:t>
            </a:r>
            <a:endParaRPr lang="en-IN" sz="2400" kern="100" dirty="0">
              <a:solidFill>
                <a:srgbClr val="7030A0"/>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26271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96036"/>
            <a:ext cx="10890914" cy="4361322"/>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Note:-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a:t>
            </a:r>
            <a:r>
              <a:rPr lang="en-IN" kern="100" baseline="300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way:-</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We need to make the class which includes the composite key as Serializable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 first way would violets the rule of POJO since the </a:t>
            </a:r>
            <a:r>
              <a:rPr lang="en-IN" kern="100" dirty="0" err="1">
                <a:latin typeface="Calibri" panose="020F0502020204030204" pitchFamily="34" charset="0"/>
                <a:ea typeface="Calibri" panose="020F0502020204030204" pitchFamily="34" charset="0"/>
                <a:cs typeface="Times New Roman" panose="02020603050405020304" pitchFamily="18" charset="0"/>
              </a:rPr>
              <a:t>pojo</a:t>
            </a:r>
            <a:r>
              <a:rPr lang="en-IN" kern="100" dirty="0">
                <a:latin typeface="Calibri" panose="020F0502020204030204" pitchFamily="34" charset="0"/>
                <a:ea typeface="Calibri" panose="020F0502020204030204" pitchFamily="34" charset="0"/>
                <a:cs typeface="Times New Roman" panose="02020603050405020304" pitchFamily="18" charset="0"/>
              </a:rPr>
              <a:t> class must not implement any interface.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But here it is implementing </a:t>
            </a:r>
            <a:r>
              <a:rPr lang="en-IN" kern="100" dirty="0" err="1">
                <a:latin typeface="Calibri" panose="020F0502020204030204" pitchFamily="34" charset="0"/>
                <a:ea typeface="Calibri" panose="020F0502020204030204" pitchFamily="34" charset="0"/>
                <a:cs typeface="Times New Roman" panose="02020603050405020304" pitchFamily="18" charset="0"/>
              </a:rPr>
              <a:t>Serializable</a:t>
            </a:r>
            <a:r>
              <a:rPr lang="en-IN" kern="100" dirty="0">
                <a:latin typeface="Calibri" panose="020F0502020204030204" pitchFamily="34" charset="0"/>
                <a:ea typeface="Calibri" panose="020F0502020204030204" pitchFamily="34" charset="0"/>
                <a:cs typeface="Times New Roman" panose="02020603050405020304" pitchFamily="18" charset="0"/>
              </a:rPr>
              <a:t> interface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a:t>
            </a:r>
            <a:r>
              <a:rPr lang="en-IN" kern="100" baseline="300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nd</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way:-</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Write one class(</a:t>
            </a:r>
            <a:r>
              <a:rPr lang="en-IN" kern="100" dirty="0" err="1">
                <a:latin typeface="Calibri" panose="020F0502020204030204" pitchFamily="34" charset="0"/>
                <a:ea typeface="Calibri" panose="020F0502020204030204" pitchFamily="34" charset="0"/>
                <a:cs typeface="Times New Roman" panose="02020603050405020304" pitchFamily="18" charset="0"/>
              </a:rPr>
              <a:t>UserId</a:t>
            </a:r>
            <a:r>
              <a:rPr lang="en-IN" kern="100" dirty="0">
                <a:latin typeface="Calibri" panose="020F0502020204030204" pitchFamily="34" charset="0"/>
                <a:ea typeface="Calibri" panose="020F0502020204030204" pitchFamily="34" charset="0"/>
                <a:cs typeface="Times New Roman" panose="02020603050405020304" pitchFamily="18" charset="0"/>
              </a:rPr>
              <a:t>), there  have all the attribute of user class which are responsible to create composite key(</a:t>
            </a:r>
            <a:r>
              <a:rPr lang="en-IN" kern="100" dirty="0" err="1">
                <a:latin typeface="Calibri" panose="020F0502020204030204" pitchFamily="34" charset="0"/>
                <a:ea typeface="Calibri" panose="020F0502020204030204" pitchFamily="34" charset="0"/>
                <a:cs typeface="Times New Roman" panose="02020603050405020304" pitchFamily="18" charset="0"/>
              </a:rPr>
              <a:t>ie</a:t>
            </a:r>
            <a:r>
              <a:rPr lang="en-IN" kern="100" dirty="0">
                <a:latin typeface="Calibri" panose="020F0502020204030204" pitchFamily="34" charset="0"/>
                <a:ea typeface="Calibri" panose="020F0502020204030204" pitchFamily="34" charset="0"/>
                <a:cs typeface="Times New Roman" panose="02020603050405020304" pitchFamily="18" charset="0"/>
              </a:rPr>
              <a:t> email and phone)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Now the </a:t>
            </a:r>
            <a:r>
              <a:rPr lang="en-IN" kern="100" dirty="0" err="1">
                <a:latin typeface="Calibri" panose="020F0502020204030204" pitchFamily="34" charset="0"/>
                <a:ea typeface="Calibri" panose="020F0502020204030204" pitchFamily="34" charset="0"/>
                <a:cs typeface="Times New Roman" panose="02020603050405020304" pitchFamily="18" charset="0"/>
              </a:rPr>
              <a:t>UserId</a:t>
            </a:r>
            <a:r>
              <a:rPr lang="en-IN" kern="100" dirty="0">
                <a:latin typeface="Calibri" panose="020F0502020204030204" pitchFamily="34" charset="0"/>
                <a:ea typeface="Calibri" panose="020F0502020204030204" pitchFamily="34" charset="0"/>
                <a:cs typeface="Times New Roman" panose="02020603050405020304" pitchFamily="18" charset="0"/>
              </a:rPr>
              <a:t> class will be embedded class it should implements </a:t>
            </a:r>
            <a:r>
              <a:rPr lang="en-IN" kern="100" dirty="0" err="1">
                <a:latin typeface="Calibri" panose="020F0502020204030204" pitchFamily="34" charset="0"/>
                <a:ea typeface="Calibri" panose="020F0502020204030204" pitchFamily="34" charset="0"/>
                <a:cs typeface="Times New Roman" panose="02020603050405020304" pitchFamily="18" charset="0"/>
              </a:rPr>
              <a:t>Serilaizable</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Embedde</a:t>
            </a:r>
            <a:r>
              <a:rPr lang="en-IN" kern="100" dirty="0">
                <a:latin typeface="Calibri" panose="020F0502020204030204" pitchFamily="34" charset="0"/>
                <a:ea typeface="Calibri" panose="020F0502020204030204" pitchFamily="34" charset="0"/>
                <a:cs typeface="Times New Roman" panose="02020603050405020304" pitchFamily="18" charset="0"/>
              </a:rPr>
              <a:t>d class means class is fixed or Embedded in another class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4188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00502"/>
            <a:ext cx="10617958" cy="3225242"/>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Points:--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 The combination of more than one column to form a PK(Primary Key) is called as Composite Key.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 If we combine more than one column to form a composite key the combination of those columns must be unique in every record of the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Lets consider user table having the columns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email,phone,name</a:t>
            </a:r>
            <a:r>
              <a:rPr lang="en-IN" sz="2000" kern="100" dirty="0">
                <a:latin typeface="Calibri" panose="020F0502020204030204" pitchFamily="34" charset="0"/>
                <a:ea typeface="Calibri" panose="020F0502020204030204" pitchFamily="34" charset="0"/>
                <a:cs typeface="Times New Roman" panose="02020603050405020304" pitchFamily="18" charset="0"/>
              </a:rPr>
              <a:t> and password where the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the</a:t>
            </a:r>
            <a:r>
              <a:rPr lang="en-IN" sz="2000" kern="100" dirty="0">
                <a:latin typeface="Calibri" panose="020F0502020204030204" pitchFamily="34" charset="0"/>
                <a:ea typeface="Calibri" panose="020F0502020204030204" pitchFamily="34" charset="0"/>
                <a:cs typeface="Times New Roman" panose="02020603050405020304" pitchFamily="18" charset="0"/>
              </a:rPr>
              <a:t> combination of email and phone number are considered as Primary key(Composite key)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9293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1"/>
          <p:cNvSpPr/>
          <p:nvPr/>
        </p:nvSpPr>
        <p:spPr>
          <a:xfrm rot="16200000">
            <a:off x="2653181" y="3368012"/>
            <a:ext cx="650875" cy="1955165"/>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Left Brace 2"/>
          <p:cNvSpPr/>
          <p:nvPr/>
        </p:nvSpPr>
        <p:spPr>
          <a:xfrm>
            <a:off x="1280794" y="2539185"/>
            <a:ext cx="242570" cy="41783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Rectangle 3"/>
          <p:cNvSpPr>
            <a:spLocks noChangeArrowheads="1"/>
          </p:cNvSpPr>
          <p:nvPr/>
        </p:nvSpPr>
        <p:spPr bwMode="auto">
          <a:xfrm>
            <a:off x="1523364" y="1752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below table represents the working of Composite Key</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Composite Key</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                     |    phone     |    name    |     password</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1523364" y="29570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888              ABC               abc123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888               XYZ               xyz123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XYZ                abc123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523364" y="3598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pqr@gmail.com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ABC               xyz123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pqr@gmail.com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XYZ                abc123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888461" y="4671074"/>
            <a:ext cx="4601131" cy="421654"/>
          </a:xfrm>
          <a:prstGeom prst="rect">
            <a:avLst/>
          </a:prstGeom>
        </p:spPr>
        <p:txBody>
          <a:bodyPr wrap="non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These two combination should not repeat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15415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0" y="416633"/>
            <a:ext cx="10959151" cy="5670463"/>
          </a:xfrm>
          <a:prstGeom prst="rect">
            <a:avLst/>
          </a:prstGeom>
        </p:spPr>
        <p:txBody>
          <a:bodyPr wrap="square">
            <a:spAutoFit/>
          </a:bodyPr>
          <a:lstStyle/>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Points: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@Embeddable</a:t>
            </a:r>
          </a:p>
          <a:p>
            <a:pPr algn="ct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-It is a class level annotation belongs to JPA and present in </a:t>
            </a:r>
            <a:r>
              <a:rPr lang="en-IN" sz="1600" kern="100" dirty="0" err="1">
                <a:latin typeface="Calibri" panose="020F0502020204030204" pitchFamily="34" charset="0"/>
                <a:ea typeface="Calibri" panose="020F0502020204030204" pitchFamily="34" charset="0"/>
                <a:cs typeface="Times New Roman" panose="02020603050405020304" pitchFamily="18" charset="0"/>
              </a:rPr>
              <a:t>javax.pesistence</a:t>
            </a:r>
            <a:r>
              <a:rPr lang="en-IN" sz="16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US" dirty="0">
                <a:latin typeface="Arial Unicode MS" panose="020B0604020202020204" pitchFamily="34" charset="-128"/>
              </a:rPr>
              <a:t>@Embeddable</a:t>
            </a:r>
            <a:r>
              <a:rPr lang="en-US" dirty="0"/>
              <a:t> annotation is used to indicate that a class can be embedded(fit) within an entity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-It is used to mark the class as Embeddable class.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-An Embeddable class will have all the fields which are responsible for the creation of Composite Key.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-An embeddable class must implements </a:t>
            </a:r>
            <a:r>
              <a:rPr lang="en-IN" sz="1600" kern="100" dirty="0" err="1">
                <a:latin typeface="Calibri" panose="020F0502020204030204" pitchFamily="34" charset="0"/>
                <a:ea typeface="Calibri" panose="020F0502020204030204" pitchFamily="34" charset="0"/>
                <a:cs typeface="Times New Roman" panose="02020603050405020304" pitchFamily="18" charset="0"/>
              </a:rPr>
              <a:t>java.io.Serializable</a:t>
            </a:r>
            <a:r>
              <a:rPr lang="en-IN" sz="1600" kern="100" dirty="0">
                <a:latin typeface="Calibri" panose="020F0502020204030204" pitchFamily="34" charset="0"/>
                <a:ea typeface="Calibri" panose="020F0502020204030204" pitchFamily="34" charset="0"/>
                <a:cs typeface="Times New Roman" panose="02020603050405020304" pitchFamily="18" charset="0"/>
              </a:rPr>
              <a:t> interface.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EmbeddedId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annotation belongs to JPA and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400" kern="100" dirty="0">
                <a:latin typeface="Calibri" panose="020F0502020204030204" pitchFamily="34" charset="0"/>
                <a:ea typeface="Calibri" panose="020F0502020204030204" pitchFamily="34" charset="0"/>
                <a:cs typeface="Times New Roman" panose="02020603050405020304" pitchFamily="18" charset="0"/>
              </a:rPr>
              <a:t> package.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-This annotation is used to mark the filed as Embedded id(Composite Key)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-The field which is annotated with @Embeddable must be of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Serializable</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type</a:t>
            </a:r>
            <a:r>
              <a:rPr lang="en-IN" sz="2400" kern="100" dirty="0">
                <a:latin typeface="Calibri" panose="020F0502020204030204" pitchFamily="34" charset="0"/>
                <a:ea typeface="Calibri" panose="020F0502020204030204" pitchFamily="34" charset="0"/>
                <a:cs typeface="Times New Roman" panose="02020603050405020304" pitchFamily="18" charset="0"/>
              </a:rPr>
              <a:t> else we will get exception.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p:cNvSpPr>
            <a:spLocks noChangeArrowheads="1"/>
          </p:cNvSpPr>
          <p:nvPr/>
        </p:nvSpPr>
        <p:spPr bwMode="auto">
          <a:xfrm>
            <a:off x="723330" y="1858355"/>
            <a:ext cx="2503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48513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arn(inVertical)">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668739"/>
            <a:ext cx="10645253" cy="6102376"/>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Demo:-</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Class User implements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Serializable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-name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-phone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If I don’t use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serializable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will get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MappingException</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-email                  Don’t use generated value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-password</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-If I implement we will violet the rule of POJO</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+class Test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EMF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S.O.P(factory);</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53777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36980" y="628698"/>
            <a:ext cx="8592160"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Example program to understand @Embeddable and @EmbeddedId</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Embedddable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UserId</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implements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Serializable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ight Bracket 5"/>
          <p:cNvSpPr/>
          <p:nvPr/>
        </p:nvSpPr>
        <p:spPr>
          <a:xfrm>
            <a:off x="2669416" y="2169993"/>
            <a:ext cx="155671" cy="528689"/>
          </a:xfrm>
          <a:prstGeom prst="rightBracket">
            <a:avLst/>
          </a:prstGeom>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p:cNvSpPr>
            <a:spLocks noChangeArrowheads="1"/>
          </p:cNvSpPr>
          <p:nvPr/>
        </p:nvSpPr>
        <p:spPr bwMode="auto">
          <a:xfrm>
            <a:off x="1178968" y="1995691"/>
            <a:ext cx="1015738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-phone        </a:t>
            </a: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two </a:t>
            </a:r>
            <a:r>
              <a:rPr kumimoji="0" 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attributes of User class</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-email</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contributing to the composite key so write here not in</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user</a:t>
            </a:r>
            <a:r>
              <a:rPr kumimoji="0" 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@Override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toString</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23279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161" y="750627"/>
            <a:ext cx="10440538" cy="4469622"/>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@Entity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User.java</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-name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-password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EmbeddedId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//To support POJO rule in user class use this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//Getters and Setters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toString</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86416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09684"/>
            <a:ext cx="11150221" cy="5172698"/>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SaveUser.java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=new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userid.setEmail</a:t>
            </a:r>
            <a:r>
              <a:rPr lang="en-IN" sz="2000" kern="100" dirty="0">
                <a:latin typeface="Calibri" panose="020F0502020204030204" pitchFamily="34" charset="0"/>
                <a:ea typeface="Calibri" panose="020F0502020204030204" pitchFamily="34" charset="0"/>
                <a:cs typeface="Times New Roman" panose="02020603050405020304" pitchFamily="18" charset="0"/>
              </a:rPr>
              <a:t>(“xyz@gmail.com”);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userid.setPhone</a:t>
            </a:r>
            <a:r>
              <a:rPr lang="en-IN" sz="2000" kern="100" dirty="0">
                <a:latin typeface="Calibri" panose="020F0502020204030204" pitchFamily="34" charset="0"/>
                <a:ea typeface="Calibri" panose="020F0502020204030204" pitchFamily="34" charset="0"/>
                <a:cs typeface="Times New Roman" panose="02020603050405020304" pitchFamily="18" charset="0"/>
              </a:rPr>
              <a:t>(9999);</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User user=new User();</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user.setName</a:t>
            </a:r>
            <a:r>
              <a:rPr lang="en-IN" sz="2000" kern="100" dirty="0">
                <a:latin typeface="Calibri" panose="020F0502020204030204" pitchFamily="34" charset="0"/>
                <a:ea typeface="Calibri" panose="020F0502020204030204" pitchFamily="34" charset="0"/>
                <a:cs typeface="Times New Roman" panose="02020603050405020304" pitchFamily="18" charset="0"/>
              </a:rPr>
              <a:t>(“ABC”);</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user.setPassword</a:t>
            </a:r>
            <a:r>
              <a:rPr lang="en-IN" sz="2000" kern="100" dirty="0">
                <a:latin typeface="Calibri" panose="020F0502020204030204" pitchFamily="34" charset="0"/>
                <a:ea typeface="Calibri" panose="020F0502020204030204" pitchFamily="34" charset="0"/>
                <a:cs typeface="Times New Roman" panose="02020603050405020304" pitchFamily="18" charset="0"/>
              </a:rPr>
              <a:t>(“abc1234”);</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EMF</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ET</a:t>
            </a:r>
          </a:p>
        </p:txBody>
      </p:sp>
    </p:spTree>
    <p:extLst>
      <p:ext uri="{BB962C8B-B14F-4D97-AF65-F5344CB8AC3E}">
        <p14:creationId xmlns:p14="http://schemas.microsoft.com/office/powerpoint/2010/main" val="5346164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573206"/>
            <a:ext cx="11177516" cy="6468437"/>
          </a:xfrm>
          <a:prstGeom prst="rect">
            <a:avLst/>
          </a:prstGeom>
        </p:spPr>
        <p:txBody>
          <a:bodyPr wrap="square">
            <a:spAutoFit/>
          </a:bodyPr>
          <a:lstStyle/>
          <a:p>
            <a:pPr lvl="0">
              <a:lnSpc>
                <a:spcPct val="107000"/>
              </a:lnSpc>
              <a:spcAft>
                <a:spcPts val="800"/>
              </a:spcAft>
              <a:tabLst>
                <a:tab pos="3954145" algn="l"/>
              </a:tabLst>
            </a:pPr>
            <a:r>
              <a:rPr lang="en-IN" sz="2000" kern="1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manager.persist</a:t>
            </a: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(user);</a:t>
            </a:r>
          </a:p>
          <a:p>
            <a:pPr>
              <a:lnSpc>
                <a:spcPct val="107000"/>
              </a:lnSpc>
              <a:spcAft>
                <a:spcPts val="800"/>
              </a:spcAft>
              <a:tabLst>
                <a:tab pos="3954145" algn="l"/>
              </a:tabLst>
            </a:pPr>
            <a:r>
              <a:rPr lang="en-IN" sz="2000" dirty="0" err="1"/>
              <a:t>tran.begin</a:t>
            </a:r>
            <a:r>
              <a:rPr lang="en-IN" sz="2000" dirty="0"/>
              <a:t>();</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FetchUserByPrimaryKey.java</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=new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userid.setEmail</a:t>
            </a:r>
            <a:r>
              <a:rPr lang="en-IN" sz="2000" kern="100" dirty="0">
                <a:latin typeface="Calibri" panose="020F0502020204030204" pitchFamily="34" charset="0"/>
                <a:ea typeface="Calibri" panose="020F0502020204030204" pitchFamily="34" charset="0"/>
                <a:cs typeface="Times New Roman" panose="02020603050405020304" pitchFamily="18" charset="0"/>
              </a:rPr>
              <a:t>(“abc@gmail.com”);</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userid.setPhone</a:t>
            </a:r>
            <a:r>
              <a:rPr lang="en-IN" sz="2000" kern="100" dirty="0">
                <a:latin typeface="Calibri" panose="020F0502020204030204" pitchFamily="34" charset="0"/>
                <a:ea typeface="Calibri" panose="020F0502020204030204" pitchFamily="34" charset="0"/>
                <a:cs typeface="Times New Roman" panose="02020603050405020304" pitchFamily="18" charset="0"/>
              </a:rPr>
              <a:t>(888);</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EMF</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User user=</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User.class,userid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If(user!=null)</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S.O.P(user);</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US" sz="2000" dirty="0"/>
          </a:p>
          <a:p>
            <a:pPr>
              <a:lnSpc>
                <a:spcPct val="107000"/>
              </a:lnSpc>
              <a:spcAft>
                <a:spcPts val="800"/>
              </a:spcAft>
              <a:tabLst>
                <a:tab pos="3954145" algn="l"/>
              </a:tabLst>
            </a:pPr>
            <a:endParaRPr lang="en-IN" sz="2000" dirty="0"/>
          </a:p>
          <a:p>
            <a:pPr lvl="0">
              <a:lnSpc>
                <a:spcPct val="107000"/>
              </a:lnSpc>
              <a:spcAft>
                <a:spcPts val="800"/>
              </a:spcAft>
              <a:tabLst>
                <a:tab pos="3954145" algn="l"/>
              </a:tabLst>
            </a:pPr>
            <a:endPar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096351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50627"/>
            <a:ext cx="10399594" cy="2149306"/>
          </a:xfrm>
          <a:prstGeom prst="rect">
            <a:avLst/>
          </a:prstGeom>
        </p:spPr>
        <p:txBody>
          <a:bodyPr wrap="square">
            <a:spAutoFit/>
          </a:bodyPr>
          <a:lstStyle/>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else</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     S.O.P(Invalid phone number or email)</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Output:-</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User[name=</a:t>
            </a:r>
            <a:r>
              <a:rPr lang="en-IN" sz="2000" kern="1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ABC,password</a:t>
            </a: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=ABCD1234,userId[phone=9999,email=xyz@gmail.com]</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6876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927100"/>
            <a:ext cx="8280400" cy="5465150"/>
          </a:xfrm>
          <a:prstGeom prst="rect">
            <a:avLst/>
          </a:prstGeom>
        </p:spPr>
        <p:txBody>
          <a:bodyPr wrap="square">
            <a:spAutoFit/>
          </a:bodyPr>
          <a:lstStyle/>
          <a:p>
            <a:pPr>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To test the Configuration write the below Code</a:t>
            </a:r>
          </a:p>
          <a:p>
            <a:pPr>
              <a:lnSpc>
                <a:spcPct val="107000"/>
              </a:lnSpc>
              <a:spcAft>
                <a:spcPts val="800"/>
              </a:spcAft>
            </a:pPr>
            <a:r>
              <a:rPr lang="en-IN" sz="2400" kern="100" dirty="0">
                <a:ea typeface="Calibri" panose="020F0502020204030204" pitchFamily="34" charset="0"/>
                <a:cs typeface="Times New Roman" panose="02020603050405020304" pitchFamily="18" charset="0"/>
              </a:rPr>
              <a:t>public class </a:t>
            </a:r>
            <a:r>
              <a:rPr lang="en-IN" sz="2400" kern="100" dirty="0" err="1">
                <a:ea typeface="Calibri" panose="020F0502020204030204" pitchFamily="34" charset="0"/>
                <a:cs typeface="Times New Roman" panose="02020603050405020304" pitchFamily="18" charset="0"/>
              </a:rPr>
              <a:t>TestCfg</a:t>
            </a:r>
            <a:endParaRPr lang="en-IN" sz="2400" kern="100" dirty="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main()</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Configuration </a:t>
            </a:r>
            <a:r>
              <a:rPr lang="en-IN" sz="2400" kern="100" dirty="0" err="1">
                <a:ea typeface="Calibri" panose="020F0502020204030204" pitchFamily="34" charset="0"/>
                <a:cs typeface="Times New Roman" panose="02020603050405020304" pitchFamily="18" charset="0"/>
              </a:rPr>
              <a:t>conf</a:t>
            </a:r>
            <a:r>
              <a:rPr lang="en-IN" sz="2400" kern="100">
                <a:ea typeface="Calibri" panose="020F0502020204030204" pitchFamily="34" charset="0"/>
                <a:cs typeface="Times New Roman" panose="02020603050405020304" pitchFamily="18" charset="0"/>
              </a:rPr>
              <a:t>=new Configuration</a:t>
            </a:r>
            <a:r>
              <a:rPr lang="en-IN" sz="2400" kern="100" dirty="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err="1">
                <a:ea typeface="Calibri" panose="020F0502020204030204" pitchFamily="34" charset="0"/>
                <a:cs typeface="Times New Roman" panose="02020603050405020304" pitchFamily="18" charset="0"/>
              </a:rPr>
              <a:t>conf.configure</a:t>
            </a:r>
            <a:r>
              <a:rPr lang="en-IN" sz="2400" kern="100" dirty="0">
                <a:ea typeface="Calibri" panose="020F0502020204030204" pitchFamily="34" charset="0"/>
                <a:cs typeface="Times New Roman" panose="02020603050405020304" pitchFamily="18" charset="0"/>
              </a:rPr>
              <a:t>();//or//</a:t>
            </a:r>
            <a:r>
              <a:rPr lang="en-IN" sz="2400" kern="100" dirty="0" err="1">
                <a:ea typeface="Calibri" panose="020F0502020204030204" pitchFamily="34" charset="0"/>
                <a:cs typeface="Times New Roman" panose="02020603050405020304" pitchFamily="18" charset="0"/>
              </a:rPr>
              <a:t>conf.configure</a:t>
            </a:r>
            <a:r>
              <a:rPr lang="en-IN" sz="2400" kern="100" dirty="0">
                <a:ea typeface="Calibri" panose="020F0502020204030204" pitchFamily="34" charset="0"/>
                <a:cs typeface="Times New Roman" panose="02020603050405020304" pitchFamily="18" charset="0"/>
              </a:rPr>
              <a:t>(“hib.cfg.xml”);//For loading</a:t>
            </a:r>
          </a:p>
          <a:p>
            <a:pPr>
              <a:lnSpc>
                <a:spcPct val="107000"/>
              </a:lnSpc>
              <a:spcAft>
                <a:spcPts val="800"/>
              </a:spcAft>
            </a:pPr>
            <a:r>
              <a:rPr lang="en-IN" sz="2400" kern="100" dirty="0" err="1">
                <a:ea typeface="Calibri" panose="020F0502020204030204" pitchFamily="34" charset="0"/>
                <a:cs typeface="Times New Roman" panose="02020603050405020304" pitchFamily="18" charset="0"/>
              </a:rPr>
              <a:t>SessionFactory</a:t>
            </a:r>
            <a:r>
              <a:rPr lang="en-IN" sz="2400" kern="100" dirty="0">
                <a:ea typeface="Calibri" panose="020F0502020204030204" pitchFamily="34" charset="0"/>
                <a:cs typeface="Times New Roman" panose="02020603050405020304" pitchFamily="18" charset="0"/>
              </a:rPr>
              <a:t> </a:t>
            </a:r>
            <a:r>
              <a:rPr lang="en-IN" sz="2400" kern="100" dirty="0" err="1">
                <a:ea typeface="Calibri" panose="020F0502020204030204" pitchFamily="34" charset="0"/>
                <a:cs typeface="Times New Roman" panose="02020603050405020304" pitchFamily="18" charset="0"/>
              </a:rPr>
              <a:t>fac</a:t>
            </a:r>
            <a:r>
              <a:rPr lang="en-IN" sz="2400" kern="100" dirty="0">
                <a:ea typeface="Calibri" panose="020F0502020204030204" pitchFamily="34" charset="0"/>
                <a:cs typeface="Times New Roman" panose="02020603050405020304" pitchFamily="18" charset="0"/>
              </a:rPr>
              <a:t>=</a:t>
            </a:r>
            <a:r>
              <a:rPr lang="en-IN" sz="2400" kern="100" dirty="0" err="1">
                <a:ea typeface="Calibri" panose="020F0502020204030204" pitchFamily="34" charset="0"/>
                <a:cs typeface="Times New Roman" panose="02020603050405020304" pitchFamily="18" charset="0"/>
              </a:rPr>
              <a:t>conf.buildSessionFactory</a:t>
            </a:r>
            <a:r>
              <a:rPr lang="en-IN" sz="2400" kern="100" dirty="0">
                <a:ea typeface="Calibri" panose="020F0502020204030204" pitchFamily="34" charset="0"/>
                <a:cs typeface="Times New Roman" panose="02020603050405020304" pitchFamily="18" charset="0"/>
              </a:rPr>
              <a:t>();//For validation</a:t>
            </a:r>
          </a:p>
          <a:p>
            <a:pPr>
              <a:lnSpc>
                <a:spcPct val="107000"/>
              </a:lnSpc>
              <a:spcAft>
                <a:spcPts val="800"/>
              </a:spcAft>
            </a:pPr>
            <a:r>
              <a:rPr lang="en-IN" sz="2400" kern="100" dirty="0">
                <a:ea typeface="Calibri" panose="020F0502020204030204" pitchFamily="34" charset="0"/>
                <a:cs typeface="Times New Roman" panose="02020603050405020304" pitchFamily="18" charset="0"/>
              </a:rPr>
              <a:t>S.O.P(</a:t>
            </a:r>
            <a:r>
              <a:rPr lang="en-IN" sz="2400" kern="100" dirty="0" err="1">
                <a:ea typeface="Calibri" panose="020F0502020204030204" pitchFamily="34" charset="0"/>
                <a:cs typeface="Times New Roman" panose="02020603050405020304" pitchFamily="18" charset="0"/>
              </a:rPr>
              <a:t>fac</a:t>
            </a:r>
            <a:r>
              <a:rPr lang="en-IN" sz="2400" kern="100" dirty="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990233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848" y="641877"/>
            <a:ext cx="10549719" cy="5726632"/>
          </a:xfrm>
          <a:prstGeom prst="rect">
            <a:avLst/>
          </a:prstGeom>
        </p:spPr>
        <p:txBody>
          <a:bodyPr wrap="square">
            <a:spAutoFit/>
          </a:bodyPr>
          <a:lstStyle/>
          <a:p>
            <a:pP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Hibernate </a:t>
            </a:r>
            <a:r>
              <a:rPr lang="en-IN" sz="28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LifeCycle</a:t>
            </a:r>
            <a:endPar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dirty="0"/>
              <a:t>How Human beings are having our own life cycle .Butterfly is having its own life cycle</a:t>
            </a:r>
          </a:p>
          <a:p>
            <a:pPr>
              <a:lnSpc>
                <a:spcPct val="107000"/>
              </a:lnSpc>
              <a:spcAft>
                <a:spcPts val="800"/>
              </a:spcAft>
              <a:tabLst>
                <a:tab pos="3954145" algn="l"/>
              </a:tabLst>
            </a:pPr>
            <a:r>
              <a:rPr lang="en-IN" dirty="0"/>
              <a:t>Is there any lifecycle for Hibernate objects means ---</a:t>
            </a:r>
            <a:r>
              <a:rPr lang="en-IN" dirty="0">
                <a:sym typeface="Wingdings" panose="05000000000000000000" pitchFamily="2" charset="2"/>
              </a:rPr>
              <a:t>yes</a:t>
            </a:r>
          </a:p>
          <a:p>
            <a:pPr>
              <a:lnSpc>
                <a:spcPct val="107000"/>
              </a:lnSpc>
              <a:spcAft>
                <a:spcPts val="800"/>
              </a:spcAft>
              <a:tabLst>
                <a:tab pos="3954145" algn="l"/>
              </a:tabLst>
            </a:pPr>
            <a:r>
              <a:rPr lang="en-IN" dirty="0" err="1">
                <a:sym typeface="Wingdings" panose="05000000000000000000" pitchFamily="2" charset="2"/>
              </a:rPr>
              <a:t>Previouly</a:t>
            </a:r>
            <a:r>
              <a:rPr lang="en-IN" dirty="0">
                <a:sym typeface="Wingdings" panose="05000000000000000000" pitchFamily="2" charset="2"/>
              </a:rPr>
              <a:t> I told you about transient </a:t>
            </a:r>
            <a:r>
              <a:rPr lang="en-IN" dirty="0" err="1">
                <a:sym typeface="Wingdings" panose="05000000000000000000" pitchFamily="2" charset="2"/>
              </a:rPr>
              <a:t>State,Persistent</a:t>
            </a:r>
            <a:r>
              <a:rPr lang="en-IN" dirty="0">
                <a:sym typeface="Wingdings" panose="05000000000000000000" pitchFamily="2" charset="2"/>
              </a:rPr>
              <a:t> </a:t>
            </a:r>
            <a:r>
              <a:rPr lang="en-IN" dirty="0" err="1">
                <a:sym typeface="Wingdings" panose="05000000000000000000" pitchFamily="2" charset="2"/>
              </a:rPr>
              <a:t>State,etc</a:t>
            </a:r>
            <a:r>
              <a:rPr lang="en-IN" dirty="0">
                <a:sym typeface="Wingdings" panose="05000000000000000000" pitchFamily="2" charset="2"/>
              </a:rPr>
              <a:t> still some more states are there</a:t>
            </a:r>
          </a:p>
          <a:p>
            <a:pPr>
              <a:lnSpc>
                <a:spcPct val="107000"/>
              </a:lnSpc>
              <a:spcAft>
                <a:spcPts val="800"/>
              </a:spcAft>
              <a:tabLst>
                <a:tab pos="3954145" algn="l"/>
              </a:tabLst>
            </a:pPr>
            <a:r>
              <a:rPr lang="en-IN" dirty="0">
                <a:sym typeface="Wingdings" panose="05000000000000000000" pitchFamily="2" charset="2"/>
              </a:rPr>
              <a:t>What is the difference between each state and the task performed by an object in each state is different</a:t>
            </a:r>
            <a:endParaRPr lang="en-IN" dirty="0"/>
          </a:p>
          <a:p>
            <a:pPr>
              <a:lnSpc>
                <a:spcPct val="107000"/>
              </a:lnSpc>
              <a:spcAft>
                <a:spcPts val="800"/>
              </a:spcAft>
              <a:tabLst>
                <a:tab pos="3954145" algn="l"/>
              </a:tabLst>
            </a:pPr>
            <a:r>
              <a:rPr lang="en-IN" dirty="0"/>
              <a:t>In Hibernate we have saved the record ,we have up</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-Whenever we create object by using new keyword then the object will be there in  transient state.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-Whenever it is connected with session or </a:t>
            </a:r>
            <a:r>
              <a:rPr lang="en-IN"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kern="100" dirty="0">
                <a:latin typeface="Calibri" panose="020F0502020204030204" pitchFamily="34" charset="0"/>
                <a:ea typeface="Calibri" panose="020F0502020204030204" pitchFamily="34" charset="0"/>
                <a:cs typeface="Times New Roman" panose="02020603050405020304" pitchFamily="18" charset="0"/>
              </a:rPr>
              <a:t> then it will enter into Persistent state.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 the object  goes from Transient State to Persistent State means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we call save()or update() or </a:t>
            </a:r>
            <a:r>
              <a:rPr lang="en-IN" kern="100" dirty="0" err="1">
                <a:latin typeface="Calibri" panose="020F0502020204030204" pitchFamily="34" charset="0"/>
                <a:ea typeface="Calibri" panose="020F0502020204030204" pitchFamily="34" charset="0"/>
                <a:cs typeface="Times New Roman" panose="02020603050405020304" pitchFamily="18" charset="0"/>
              </a:rPr>
              <a:t>saveOrUpdate</a:t>
            </a:r>
            <a:r>
              <a:rPr lang="en-IN" kern="100" dirty="0">
                <a:latin typeface="Calibri" panose="020F0502020204030204" pitchFamily="34" charset="0"/>
                <a:ea typeface="Calibri" panose="020F0502020204030204" pitchFamily="34" charset="0"/>
                <a:cs typeface="Times New Roman" panose="02020603050405020304" pitchFamily="18" charset="0"/>
              </a:rPr>
              <a:t>() or persist() or merge()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transient State object will not represents any record in the table any modification will not affect the record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object in persistent state will represents a record in the table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We were using find() or get() to fetch the record --</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That is Persistent State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60290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27798"/>
            <a:ext cx="10754436" cy="6032805"/>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the object is connected to the session then it is said to be Persistent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the object is disconnected from the session –it will go to the Detached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you close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or Session it goes to detached State or if you call detach() the object in the persistent state will go to detached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-Is there any possibility to move the object which is there in Detached State to Persistent State?---yes by calling find()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Once we close the program or Execution of the Program Completes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Garbage collector will remove all the object from the heap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it removes the implementation class object of Entity Manager from heap that means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is going to close.</a:t>
            </a:r>
          </a:p>
          <a:p>
            <a:pPr>
              <a:lnSpc>
                <a:spcPct val="107000"/>
              </a:lnSpc>
              <a:spcAft>
                <a:spcPts val="800"/>
              </a:spcAft>
              <a:tabLst>
                <a:tab pos="39541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Now the</a:t>
            </a:r>
            <a:r>
              <a:rPr lang="en-IN" sz="2400" kern="100" dirty="0">
                <a:latin typeface="Calibri" panose="020F0502020204030204" pitchFamily="34" charset="0"/>
                <a:ea typeface="Calibri" panose="020F0502020204030204" pitchFamily="34" charset="0"/>
                <a:cs typeface="Times New Roman" panose="02020603050405020304" pitchFamily="18" charset="0"/>
              </a:rPr>
              <a:t> record is there in the database but it is not connected with Session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43360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FF521-B17C-E425-6F13-504B403B467A}"/>
              </a:ext>
            </a:extLst>
          </p:cNvPr>
          <p:cNvSpPr txBox="1"/>
          <p:nvPr/>
        </p:nvSpPr>
        <p:spPr>
          <a:xfrm>
            <a:off x="707571" y="707571"/>
            <a:ext cx="11386458" cy="5759334"/>
          </a:xfrm>
          <a:prstGeom prst="rect">
            <a:avLst/>
          </a:prstGeom>
          <a:noFill/>
        </p:spPr>
        <p:txBody>
          <a:bodyPr wrap="square">
            <a:spAutoFit/>
          </a:bodyPr>
          <a:lstStyle/>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How To move the object from detached State to Persistent state ?For that we can use below methods</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                            get()</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                            load() or find()</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-If we </a:t>
            </a: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change the values of Transient object it will not affect the record in the table.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When do we call an object is in detached State?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When object is disconnected from the </a:t>
            </a:r>
            <a:r>
              <a:rPr lang="en-IN" sz="1600" kern="100" dirty="0" err="1">
                <a:latin typeface="Calibri" panose="020F0502020204030204" pitchFamily="34" charset="0"/>
                <a:ea typeface="Calibri" panose="020F0502020204030204" pitchFamily="34" charset="0"/>
                <a:cs typeface="Times New Roman" panose="02020603050405020304" pitchFamily="18" charset="0"/>
              </a:rPr>
              <a:t>Session.Bou</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have one More State of Hibernate Object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RemovedState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When the object goes to removed State?</a:t>
            </a:r>
          </a:p>
          <a:p>
            <a:pPr>
              <a:lnSpc>
                <a:spcPct val="107000"/>
              </a:lnSpc>
              <a:spcAft>
                <a:spcPts val="800"/>
              </a:spcAft>
              <a:tabLst>
                <a:tab pos="3954145"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Whenever we delete an object it goes to removed State. To delete a Persistent object</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we have we can use delete() or remove()</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elete() </a:t>
            </a:r>
            <a:r>
              <a:rPr lang="en-IN" sz="1600" kern="100" dirty="0">
                <a:latin typeface="Calibri" panose="020F0502020204030204" pitchFamily="34" charset="0"/>
                <a:ea typeface="Calibri" panose="020F0502020204030204" pitchFamily="34" charset="0"/>
                <a:cs typeface="Times New Roman" panose="02020603050405020304" pitchFamily="18" charset="0"/>
              </a:rPr>
              <a:t>can delete both Persistent object and Detached Object </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but remove() can delete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Only delete persistent object //</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So if you try to delete using detached object using remove() -</a:t>
            </a:r>
            <a:r>
              <a:rPr lang="en-IN" sz="16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you will get </a:t>
            </a:r>
            <a:r>
              <a:rPr lang="en-IN" sz="1600"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IllegleArgumentException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So What are the States of an object in Hibernate </a:t>
            </a:r>
            <a:r>
              <a:rPr lang="en-IN" sz="1600" kern="100" dirty="0" err="1">
                <a:latin typeface="Calibri" panose="020F0502020204030204" pitchFamily="34" charset="0"/>
                <a:ea typeface="Calibri" panose="020F0502020204030204" pitchFamily="34" charset="0"/>
                <a:cs typeface="Times New Roman" panose="02020603050405020304" pitchFamily="18" charset="0"/>
              </a:rPr>
              <a:t>LifeCycle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3285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23331"/>
            <a:ext cx="10768083" cy="5683094"/>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-Whenever we use delete() or remove() then the object will go to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Removed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Detached State object will be there in Database but not connected with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not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delete</a:t>
            </a:r>
            <a:r>
              <a:rPr lang="en-IN" sz="2400" kern="100" dirty="0">
                <a:latin typeface="Calibri" panose="020F0502020204030204" pitchFamily="34" charset="0"/>
                <a:ea typeface="Calibri" panose="020F0502020204030204" pitchFamily="34" charset="0"/>
                <a:cs typeface="Times New Roman" panose="02020603050405020304" pitchFamily="18" charset="0"/>
              </a:rPr>
              <a:t> the object which is there in detached State because it is not connected with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a:t>
            </a:r>
            <a:r>
              <a:rPr lang="en-IN" sz="2400" kern="100" dirty="0">
                <a:latin typeface="Calibri" panose="020F0502020204030204" pitchFamily="34" charset="0"/>
                <a:ea typeface="Calibri" panose="020F0502020204030204" pitchFamily="34" charset="0"/>
                <a:cs typeface="Times New Roman" panose="02020603050405020304" pitchFamily="18" charset="0"/>
              </a:rPr>
              <a:t> is used to move the object from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detached state</a:t>
            </a:r>
            <a:r>
              <a:rPr lang="en-IN" sz="2400" kern="100" dirty="0">
                <a:latin typeface="Calibri" panose="020F0502020204030204" pitchFamily="34" charset="0"/>
                <a:ea typeface="Calibri" panose="020F0502020204030204" pitchFamily="34" charset="0"/>
                <a:cs typeface="Times New Roman" panose="02020603050405020304" pitchFamily="18" charset="0"/>
              </a:rPr>
              <a:t> to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persistent state.</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-Hibernate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LifeCycle</a:t>
            </a:r>
            <a:r>
              <a:rPr lang="en-IN" sz="2000" kern="100" dirty="0">
                <a:latin typeface="Calibri" panose="020F0502020204030204" pitchFamily="34" charset="0"/>
                <a:ea typeface="Calibri" panose="020F0502020204030204" pitchFamily="34" charset="0"/>
                <a:cs typeface="Times New Roman" panose="02020603050405020304" pitchFamily="18" charset="0"/>
              </a:rPr>
              <a:t> is used to depict(Represent) the different state of an object in Hibernate.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-Following are state of an object in Hibernate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LifeCycle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1&gt;Transient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2&gt;Persistent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3&gt;Detached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4&gt;Removed State</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88821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05218" y="723331"/>
            <a:ext cx="10372298" cy="5336275"/>
          </a:xfrm>
          <a:prstGeom prst="rect">
            <a:avLst/>
          </a:prstGeom>
        </p:spPr>
      </p:pic>
    </p:spTree>
    <p:extLst>
      <p:ext uri="{BB962C8B-B14F-4D97-AF65-F5344CB8AC3E}">
        <p14:creationId xmlns:p14="http://schemas.microsoft.com/office/powerpoint/2010/main" val="382894648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68739"/>
            <a:ext cx="10713493" cy="465960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1&gt;Transient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transient state when it is newly created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transient state will not represent any record in the table ,modification on the transient object will not have any effect on the record in the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2&gt;Persistent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persistent state once it is connected with the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persistent state will represents a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-The modification on the state of a persistent object will change the record it is representing.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622184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276" y="735911"/>
            <a:ext cx="11000095" cy="5362558"/>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3&gt;Detached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detached state once it is disconnected from the session(Entity Manager).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detached state will not represent any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So modification of detached object will not affect any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333750"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4&gt;Removed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removed state once it is deleted from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not delete an object in the detached State by remove(object)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-remove(object) can only delete persistent object.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324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27797"/>
            <a:ext cx="10904561" cy="5660780"/>
          </a:xfrm>
          <a:prstGeom prst="rect">
            <a:avLst/>
          </a:prstGeom>
        </p:spPr>
        <p:txBody>
          <a:bodyPr wrap="square">
            <a:spAutoFit/>
          </a:bodyPr>
          <a:lstStyle/>
          <a:p>
            <a:pPr>
              <a:lnSpc>
                <a:spcPct val="107000"/>
              </a:lnSpc>
              <a:spcAft>
                <a:spcPts val="800"/>
              </a:spcAft>
              <a:tabLst>
                <a:tab pos="3954145" algn="l"/>
              </a:tabLs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HibernateLifeCycle_Proj</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Example Program to understand Hibernate </a:t>
            </a:r>
            <a:r>
              <a:rPr lang="en-IN" kern="100" dirty="0" err="1">
                <a:latin typeface="Calibri" panose="020F0502020204030204" pitchFamily="34" charset="0"/>
                <a:ea typeface="Calibri" panose="020F0502020204030204" pitchFamily="34" charset="0"/>
                <a:cs typeface="Times New Roman" panose="02020603050405020304" pitchFamily="18" charset="0"/>
              </a:rPr>
              <a:t>LifeCycle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Lets Track the Hibernate </a:t>
            </a:r>
            <a:r>
              <a:rPr lang="en-IN" kern="100" dirty="0" err="1">
                <a:latin typeface="Calibri" panose="020F0502020204030204" pitchFamily="34" charset="0"/>
                <a:ea typeface="Calibri" panose="020F0502020204030204" pitchFamily="34" charset="0"/>
                <a:cs typeface="Times New Roman" panose="02020603050405020304" pitchFamily="18" charset="0"/>
              </a:rPr>
              <a:t>LifeCycle</a:t>
            </a: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Test HLC</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-EMF</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-EM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ET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Person p=new Person();//Transient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p.setAge</a:t>
            </a:r>
            <a:r>
              <a:rPr lang="en-IN" kern="100" dirty="0">
                <a:latin typeface="Calibri" panose="020F0502020204030204" pitchFamily="34" charset="0"/>
                <a:ea typeface="Calibri" panose="020F0502020204030204" pitchFamily="34" charset="0"/>
                <a:cs typeface="Times New Roman" panose="02020603050405020304" pitchFamily="18" charset="0"/>
              </a:rPr>
              <a:t>(25);</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p.setName</a:t>
            </a:r>
            <a:r>
              <a:rPr lang="en-IN" kern="100" dirty="0">
                <a:latin typeface="Calibri" panose="020F0502020204030204" pitchFamily="34" charset="0"/>
                <a:ea typeface="Calibri" panose="020F0502020204030204" pitchFamily="34" charset="0"/>
                <a:cs typeface="Times New Roman" panose="02020603050405020304" pitchFamily="18" charset="0"/>
              </a:rPr>
              <a:t>(“ABC”);</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manager.persist</a:t>
            </a:r>
            <a:r>
              <a:rPr lang="en-IN" kern="100" dirty="0">
                <a:latin typeface="Calibri" panose="020F0502020204030204" pitchFamily="34" charset="0"/>
                <a:ea typeface="Calibri" panose="020F0502020204030204" pitchFamily="34" charset="0"/>
                <a:cs typeface="Times New Roman" panose="02020603050405020304" pitchFamily="18" charset="0"/>
              </a:rPr>
              <a:t>(p);//Persistent State//It is connected with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DeletePerson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-EMF</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-EM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101923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750627"/>
            <a:ext cx="11054687" cy="5176161"/>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Person p=</a:t>
            </a:r>
            <a:r>
              <a:rPr lang="en-IN"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kern="100" dirty="0">
                <a:latin typeface="Calibri" panose="020F0502020204030204" pitchFamily="34" charset="0"/>
                <a:ea typeface="Calibri" panose="020F0502020204030204" pitchFamily="34" charset="0"/>
                <a:cs typeface="Times New Roman" panose="02020603050405020304" pitchFamily="18" charset="0"/>
              </a:rPr>
              <a:t>(Person.class,1);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if(p!=null)</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manager.remove</a:t>
            </a:r>
            <a:r>
              <a:rPr lang="en-IN" kern="100" dirty="0">
                <a:latin typeface="Calibri" panose="020F0502020204030204" pitchFamily="34" charset="0"/>
                <a:ea typeface="Calibri" panose="020F0502020204030204" pitchFamily="34" charset="0"/>
                <a:cs typeface="Times New Roman" panose="02020603050405020304" pitchFamily="18" charset="0"/>
              </a:rPr>
              <a:t>(p);</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transaction.begin</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transaction.commit</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if 1 is not present then find() will return null .Now p will hold 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6727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09685"/>
            <a:ext cx="10727140" cy="4875758"/>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directly use it will be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manager.remove</a:t>
            </a:r>
            <a:r>
              <a:rPr lang="en-IN" kern="100" dirty="0">
                <a:latin typeface="Calibri" panose="020F0502020204030204" pitchFamily="34" charset="0"/>
                <a:ea typeface="Calibri" panose="020F0502020204030204" pitchFamily="34" charset="0"/>
                <a:cs typeface="Times New Roman" panose="02020603050405020304" pitchFamily="18" charset="0"/>
              </a:rPr>
              <a:t>(p);//</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//Now it will throw </a:t>
            </a:r>
            <a:r>
              <a:rPr lang="en-IN" kern="100" dirty="0" err="1">
                <a:latin typeface="Calibri" panose="020F0502020204030204" pitchFamily="34" charset="0"/>
                <a:ea typeface="Calibri" panose="020F0502020204030204" pitchFamily="34" charset="0"/>
                <a:cs typeface="Times New Roman" panose="02020603050405020304" pitchFamily="18" charset="0"/>
              </a:rPr>
              <a:t>IllegleArgumentException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 you will get </a:t>
            </a:r>
            <a:r>
              <a:rPr lang="en-IN" kern="100" dirty="0" err="1">
                <a:latin typeface="Calibri" panose="020F0502020204030204" pitchFamily="34" charset="0"/>
                <a:ea typeface="Calibri" panose="020F0502020204030204" pitchFamily="34" charset="0"/>
                <a:cs typeface="Times New Roman" panose="02020603050405020304" pitchFamily="18" charset="0"/>
              </a:rPr>
              <a:t>NullPointerException</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p.setAge</a:t>
            </a:r>
            <a:r>
              <a:rPr lang="en-IN" kern="100" dirty="0">
                <a:latin typeface="Calibri" panose="020F0502020204030204" pitchFamily="34" charset="0"/>
                <a:ea typeface="Calibri" panose="020F0502020204030204" pitchFamily="34" charset="0"/>
                <a:cs typeface="Times New Roman" panose="02020603050405020304" pitchFamily="18" charset="0"/>
              </a:rPr>
              <a:t>(25);</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p is null so any operation on null reference throws an exception called </a:t>
            </a:r>
            <a:r>
              <a:rPr lang="en-IN" kern="100" dirty="0" err="1">
                <a:latin typeface="Calibri" panose="020F0502020204030204" pitchFamily="34" charset="0"/>
                <a:ea typeface="Calibri" panose="020F0502020204030204" pitchFamily="34" charset="0"/>
                <a:cs typeface="Times New Roman" panose="02020603050405020304" pitchFamily="18" charset="0"/>
              </a:rPr>
              <a:t>NullPointerException</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So use if(p!=null)</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100" kern="100">
                <a:latin typeface="Calibri" panose="020F0502020204030204" pitchFamily="34" charset="0"/>
                <a:ea typeface="Calibri" panose="020F0502020204030204" pitchFamily="34" charset="0"/>
                <a:cs typeface="Times New Roman" panose="02020603050405020304" pitchFamily="18" charset="0"/>
              </a:rPr>
              <a:t>9:23 Pending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730339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609601"/>
            <a:ext cx="11163300" cy="5209311"/>
          </a:xfrm>
          <a:prstGeom prst="rect">
            <a:avLst/>
          </a:prstGeom>
        </p:spPr>
        <p:txBody>
          <a:bodyPr wrap="square">
            <a:spAutoFit/>
          </a:bodyPr>
          <a:lstStyle/>
          <a:p>
            <a:pPr algn="ctr">
              <a:lnSpc>
                <a:spcPct val="107000"/>
              </a:lnSpc>
              <a:spcAft>
                <a:spcPts val="800"/>
              </a:spcAft>
            </a:pPr>
            <a:r>
              <a:rPr lang="en-IN" sz="3600" b="1" kern="100" dirty="0">
                <a:solidFill>
                  <a:srgbClr val="7030A0"/>
                </a:solidFill>
                <a:ea typeface="Calibri" panose="020F0502020204030204" pitchFamily="34" charset="0"/>
                <a:cs typeface="Times New Roman" panose="02020603050405020304" pitchFamily="18" charset="0"/>
              </a:rPr>
              <a:t>Hibernate Mapping File</a:t>
            </a:r>
          </a:p>
          <a:p>
            <a:pPr>
              <a:lnSpc>
                <a:spcPct val="107000"/>
              </a:lnSpc>
              <a:spcAft>
                <a:spcPts val="800"/>
              </a:spcAft>
            </a:pPr>
            <a:r>
              <a:rPr lang="en-IN" sz="2400" kern="100" dirty="0">
                <a:latin typeface="+mj-lt"/>
                <a:ea typeface="Calibri" panose="020F0502020204030204" pitchFamily="34" charset="0"/>
                <a:cs typeface="Times New Roman" panose="02020603050405020304" pitchFamily="18" charset="0"/>
              </a:rPr>
              <a:t>The process of mapping an entity class with a database table is called Hibernate Mapping.</a:t>
            </a:r>
          </a:p>
          <a:p>
            <a:r>
              <a:rPr lang="en-IN" sz="2400" dirty="0">
                <a:latin typeface="+mj-lt"/>
              </a:rPr>
              <a:t>*If you want to map the class with table in the database we need to do Hibernate mapping.</a:t>
            </a:r>
          </a:p>
          <a:p>
            <a:r>
              <a:rPr lang="en-IN" sz="2400" dirty="0">
                <a:latin typeface="+mj-lt"/>
              </a:rPr>
              <a:t>*Hibernate mapping can be done in 2 different ways</a:t>
            </a:r>
          </a:p>
          <a:p>
            <a:r>
              <a:rPr lang="en-IN" sz="2400" b="1" dirty="0">
                <a:latin typeface="+mj-lt"/>
              </a:rPr>
              <a:t>1&gt;By using Hibernate mapping file</a:t>
            </a:r>
          </a:p>
          <a:p>
            <a:r>
              <a:rPr lang="en-IN" sz="2400" b="1" dirty="0">
                <a:latin typeface="+mj-lt"/>
              </a:rPr>
              <a:t>2&gt;JPA Annotation</a:t>
            </a:r>
          </a:p>
          <a:p>
            <a:endParaRPr lang="en-US" sz="2400" b="1" dirty="0">
              <a:latin typeface="+mj-lt"/>
            </a:endParaRPr>
          </a:p>
          <a:p>
            <a:r>
              <a:rPr lang="en-IN" sz="2400" b="1" dirty="0"/>
              <a:t>1&gt;Hibernate Mapping File</a:t>
            </a:r>
          </a:p>
          <a:p>
            <a:r>
              <a:rPr lang="en-IN" sz="2400" dirty="0"/>
              <a:t>   * A file which is used to map an entity class with a table in the database server is called as Hibernate Mapping file.</a:t>
            </a:r>
          </a:p>
          <a:p>
            <a:r>
              <a:rPr lang="en-IN" sz="2400" dirty="0"/>
              <a:t>   *A hibernate mapping  file should be saved with an extension of .hbm.xml</a:t>
            </a:r>
          </a:p>
          <a:p>
            <a:r>
              <a:rPr lang="en-IN" sz="2400" dirty="0"/>
              <a:t>   * It must be created in </a:t>
            </a:r>
            <a:r>
              <a:rPr lang="en-IN" sz="2400" dirty="0" err="1"/>
              <a:t>src</a:t>
            </a:r>
            <a:r>
              <a:rPr lang="en-IN" sz="2400" dirty="0"/>
              <a:t>/main/resources folder.</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608109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764275"/>
            <a:ext cx="10836322" cy="3712106"/>
          </a:xfrm>
          <a:prstGeom prst="rect">
            <a:avLst/>
          </a:prstGeom>
        </p:spPr>
        <p:txBody>
          <a:bodyPr wrap="square">
            <a:spAutoFit/>
          </a:bodyPr>
          <a:lstStyle/>
          <a:p>
            <a:pPr algn="ctr">
              <a:lnSpc>
                <a:spcPct val="107000"/>
              </a:lnSpc>
              <a:spcAft>
                <a:spcPts val="800"/>
              </a:spcAft>
              <a:tabLst>
                <a:tab pos="3954145" algn="l"/>
              </a:tabLst>
            </a:pP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Cache Mechanism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Cache Mechanism is use to improve the </a:t>
            </a:r>
            <a:r>
              <a:rPr lang="en-IN" kern="100" dirty="0" err="1">
                <a:latin typeface="Calibri" panose="020F0502020204030204" pitchFamily="34" charset="0"/>
                <a:ea typeface="Calibri" panose="020F0502020204030204" pitchFamily="34" charset="0"/>
                <a:cs typeface="Times New Roman" panose="02020603050405020304" pitchFamily="18" charset="0"/>
              </a:rPr>
              <a:t>performnace</a:t>
            </a:r>
            <a:r>
              <a:rPr lang="en-IN" kern="100" dirty="0">
                <a:latin typeface="Calibri" panose="020F0502020204030204" pitchFamily="34" charset="0"/>
                <a:ea typeface="Calibri" panose="020F0502020204030204" pitchFamily="34" charset="0"/>
                <a:cs typeface="Times New Roman" panose="02020603050405020304" pitchFamily="18" charset="0"/>
              </a:rPr>
              <a:t> of an application.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-Lets consider there is no concept of Cache.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want to fetch the data of an user from the database server where id=1 then SQL query has to be </a:t>
            </a:r>
            <a:r>
              <a:rPr lang="en-IN" kern="100" dirty="0" err="1">
                <a:latin typeface="Calibri" panose="020F0502020204030204" pitchFamily="34" charset="0"/>
                <a:ea typeface="Calibri" panose="020F0502020204030204" pitchFamily="34" charset="0"/>
                <a:cs typeface="Times New Roman" panose="02020603050405020304" pitchFamily="18" charset="0"/>
              </a:rPr>
              <a:t>excecuted</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you don’t use the traffic increases between java application and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*By default hibernate supports First Level Cache.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*2</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kern="100" dirty="0">
                <a:latin typeface="Calibri" panose="020F0502020204030204" pitchFamily="34" charset="0"/>
                <a:ea typeface="Calibri" panose="020F0502020204030204" pitchFamily="34" charset="0"/>
                <a:cs typeface="Times New Roman" panose="02020603050405020304" pitchFamily="18" charset="0"/>
              </a:rPr>
              <a:t> Level cache is not enabled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*Hibernate allocates 1</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st</a:t>
            </a:r>
            <a:r>
              <a:rPr lang="en-IN" kern="100" dirty="0">
                <a:latin typeface="Calibri" panose="020F0502020204030204" pitchFamily="34" charset="0"/>
                <a:ea typeface="Calibri" panose="020F0502020204030204" pitchFamily="34" charset="0"/>
                <a:cs typeface="Times New Roman" panose="02020603050405020304" pitchFamily="18" charset="0"/>
              </a:rPr>
              <a:t> level cache for each Session.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926530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9684" y="723332"/>
            <a:ext cx="10972800" cy="4244454"/>
          </a:xfrm>
          <a:prstGeom prst="rect">
            <a:avLst/>
          </a:prstGeom>
        </p:spPr>
      </p:pic>
    </p:spTree>
    <p:extLst>
      <p:ext uri="{BB962C8B-B14F-4D97-AF65-F5344CB8AC3E}">
        <p14:creationId xmlns:p14="http://schemas.microsoft.com/office/powerpoint/2010/main" val="270903020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64276" y="1651379"/>
            <a:ext cx="10658900" cy="4517408"/>
          </a:xfrm>
          <a:prstGeom prst="rect">
            <a:avLst/>
          </a:prstGeom>
        </p:spPr>
      </p:pic>
      <p:sp>
        <p:nvSpPr>
          <p:cNvPr id="3" name="Rectangle 2"/>
          <p:cNvSpPr/>
          <p:nvPr/>
        </p:nvSpPr>
        <p:spPr>
          <a:xfrm>
            <a:off x="764276" y="1023582"/>
            <a:ext cx="4012440" cy="388696"/>
          </a:xfrm>
          <a:prstGeom prst="rect">
            <a:avLst/>
          </a:prstGeom>
        </p:spPr>
        <p:txBody>
          <a:bodyPr wrap="squar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use of 1</a:t>
            </a:r>
            <a:r>
              <a:rPr lang="en-IN"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level cache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828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36979" y="1201002"/>
            <a:ext cx="10727140" cy="4995081"/>
          </a:xfrm>
          <a:prstGeom prst="rect">
            <a:avLst/>
          </a:prstGeom>
        </p:spPr>
      </p:pic>
      <p:sp>
        <p:nvSpPr>
          <p:cNvPr id="3" name="Rectangle 2"/>
          <p:cNvSpPr/>
          <p:nvPr/>
        </p:nvSpPr>
        <p:spPr>
          <a:xfrm>
            <a:off x="736979" y="1006654"/>
            <a:ext cx="2840008" cy="388696"/>
          </a:xfrm>
          <a:prstGeom prst="rect">
            <a:avLst/>
          </a:prstGeom>
        </p:spPr>
        <p:txBody>
          <a:bodyPr wrap="non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Usage of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SecondLevel</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Cache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99789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36978"/>
            <a:ext cx="10986448" cy="3995902"/>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For 2 </a:t>
            </a:r>
            <a:r>
              <a:rPr lang="en-IN"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kern="100" dirty="0">
                <a:latin typeface="Calibri" panose="020F0502020204030204" pitchFamily="34" charset="0"/>
                <a:ea typeface="Calibri" panose="020F0502020204030204" pitchFamily="34" charset="0"/>
                <a:cs typeface="Times New Roman" panose="02020603050405020304" pitchFamily="18" charset="0"/>
              </a:rPr>
              <a:t> ----2First Level Cache Will be provided by Hibernate.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To enable the 2</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kern="100" dirty="0">
                <a:latin typeface="Calibri" panose="020F0502020204030204" pitchFamily="34" charset="0"/>
                <a:ea typeface="Calibri" panose="020F0502020204030204" pitchFamily="34" charset="0"/>
                <a:cs typeface="Times New Roman" panose="02020603050405020304" pitchFamily="18" charset="0"/>
              </a:rPr>
              <a:t> Level cache ---</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we need to add one dependency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i</a:t>
            </a:r>
            <a:r>
              <a:rPr lang="en-IN" kern="100" dirty="0">
                <a:latin typeface="Calibri" panose="020F0502020204030204" pitchFamily="34" charset="0"/>
                <a:ea typeface="Calibri" panose="020F0502020204030204" pitchFamily="34" charset="0"/>
                <a:cs typeface="Times New Roman" panose="02020603050405020304" pitchFamily="18" charset="0"/>
              </a:rPr>
              <a:t> e </a:t>
            </a:r>
            <a:r>
              <a:rPr lang="en-IN" kern="100" dirty="0" err="1">
                <a:latin typeface="Calibri" panose="020F0502020204030204" pitchFamily="34" charset="0"/>
                <a:ea typeface="Calibri" panose="020F0502020204030204" pitchFamily="34" charset="0"/>
                <a:cs typeface="Times New Roman" panose="02020603050405020304" pitchFamily="18" charset="0"/>
              </a:rPr>
              <a:t>EHCache</a:t>
            </a:r>
            <a:r>
              <a:rPr lang="en-IN" kern="100" dirty="0">
                <a:latin typeface="Calibri" panose="020F0502020204030204" pitchFamily="34" charset="0"/>
                <a:ea typeface="Calibri" panose="020F0502020204030204" pitchFamily="34" charset="0"/>
                <a:cs typeface="Times New Roman" panose="02020603050405020304" pitchFamily="18" charset="0"/>
              </a:rPr>
              <a:t> Relocation in pom.xml</a:t>
            </a:r>
          </a:p>
          <a:p>
            <a:pPr>
              <a:lnSpc>
                <a:spcPct val="107000"/>
              </a:lnSpc>
              <a:spcAft>
                <a:spcPts val="800"/>
              </a:spcAft>
              <a:tabLst>
                <a:tab pos="3954145"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a:t>
            </a:r>
            <a:r>
              <a:rPr lang="en-IN" dirty="0"/>
              <a:t> Version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of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EHCache</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relocation and Hibernate Core-Relocation</a:t>
            </a:r>
            <a:r>
              <a:rPr lang="en-IN" sz="2000" kern="100" dirty="0">
                <a:latin typeface="Calibri" panose="020F0502020204030204" pitchFamily="34" charset="0"/>
                <a:ea typeface="Calibri" panose="020F0502020204030204" pitchFamily="34" charset="0"/>
                <a:cs typeface="Times New Roman" panose="02020603050405020304" pitchFamily="18" charset="0"/>
              </a:rPr>
              <a:t> must be same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-Just go to persistence.xml.txt in </a:t>
            </a:r>
            <a:r>
              <a:rPr lang="en-IN" sz="2000" kern="100" dirty="0" err="1">
                <a:latin typeface="Calibri" panose="020F0502020204030204" pitchFamily="34" charset="0"/>
                <a:ea typeface="Calibri" panose="020F0502020204030204" pitchFamily="34" charset="0"/>
                <a:cs typeface="Times New Roman" panose="02020603050405020304" pitchFamily="18" charset="0"/>
              </a:rPr>
              <a:t>GitHub</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Sathish</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082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9" y="805218"/>
            <a:ext cx="10873155" cy="4782078"/>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Copy &lt;shared-cache-mode&gt; tag and paste it in persistence.xml of your program inside &lt;persistence-unit&gt;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Then add &lt;property name=”</a:t>
            </a:r>
            <a:r>
              <a:rPr lang="en-IN" kern="100" dirty="0" err="1">
                <a:latin typeface="Calibri" panose="020F0502020204030204" pitchFamily="34" charset="0"/>
                <a:ea typeface="Calibri" panose="020F0502020204030204" pitchFamily="34" charset="0"/>
                <a:cs typeface="Times New Roman" panose="02020603050405020304" pitchFamily="18" charset="0"/>
              </a:rPr>
              <a:t>hibernate.cache.use</a:t>
            </a:r>
            <a:r>
              <a:rPr lang="en-IN" kern="100" dirty="0">
                <a:latin typeface="Calibri" panose="020F0502020204030204" pitchFamily="34" charset="0"/>
                <a:ea typeface="Calibri" panose="020F0502020204030204" pitchFamily="34" charset="0"/>
                <a:cs typeface="Times New Roman" panose="02020603050405020304" pitchFamily="18" charset="0"/>
              </a:rPr>
              <a:t>”&gt;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&lt;property   factory class&gt;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Annotate your entity class with @Cacheable</a:t>
            </a:r>
          </a:p>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Points:-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-It is a temporary layer of storage which is used to store the data to serve future request.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-Hibernate Supports 2 levels of cache mechanism using which we can reduce the traffic between the Java application and the database server and increases the performance.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Following are the 2 Levels of Cache Supported by Hibernate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11079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55093"/>
            <a:ext cx="8475260" cy="4897879"/>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1&gt;First Level 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-It is a layer of storage assigned by the hibernate for every session(</a:t>
            </a:r>
            <a:r>
              <a:rPr lang="en-IN" sz="2000" kern="100" dirty="0" err="1">
                <a:latin typeface="Calibri" panose="020F0502020204030204" pitchFamily="34" charset="0"/>
                <a:ea typeface="Calibri" panose="020F0502020204030204" pitchFamily="34" charset="0"/>
                <a:cs typeface="Times New Roman" panose="02020603050405020304" pitchFamily="18" charset="0"/>
              </a:rPr>
              <a:t>EntityManger</a:t>
            </a:r>
            <a:r>
              <a:rPr lang="en-IN" sz="2000" kern="100" dirty="0">
                <a:latin typeface="Calibri" panose="020F0502020204030204" pitchFamily="34" charset="0"/>
                <a:ea typeface="Calibri" panose="020F0502020204030204" pitchFamily="34" charset="0"/>
                <a:cs typeface="Times New Roman" panose="02020603050405020304" pitchFamily="18" charset="0"/>
              </a:rPr>
              <a:t>) to store the data to serve the future request.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-Every Session will have a dedicated first level cache memory and all of them will be connected with Second Level Cache.</a:t>
            </a:r>
          </a:p>
          <a:p>
            <a:pPr>
              <a:lnSpc>
                <a:spcPct val="107000"/>
              </a:lnSpc>
              <a:spcAft>
                <a:spcPts val="800"/>
              </a:spcAft>
              <a:tabLst>
                <a:tab pos="3954145"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2&gt;Second Level 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It is a layer of storage which is shared by all the sessions(Entity Managers) created by a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SessionFactory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EntityMangerFactory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By default only First Level cache is supported by Hibernate and the 2</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sz="2000" kern="100" dirty="0">
                <a:latin typeface="Calibri" panose="020F0502020204030204" pitchFamily="34" charset="0"/>
                <a:ea typeface="Calibri" panose="020F0502020204030204" pitchFamily="34" charset="0"/>
                <a:cs typeface="Times New Roman" panose="02020603050405020304" pitchFamily="18" charset="0"/>
              </a:rPr>
              <a:t> level cache has to be enabled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explicitely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1100" kern="100" dirty="0">
                <a:latin typeface="Calibri" panose="020F0502020204030204" pitchFamily="34" charset="0"/>
                <a:ea typeface="Calibri" panose="020F0502020204030204" pitchFamily="34" charset="0"/>
                <a:cs typeface="Times New Roman" panose="02020603050405020304" pitchFamily="18" charset="0"/>
              </a:rPr>
              <a:t> </a:t>
            </a: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6295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82387"/>
            <a:ext cx="10918208" cy="6936258"/>
          </a:xfrm>
          <a:prstGeom prst="rect">
            <a:avLst/>
          </a:prstGeom>
        </p:spPr>
        <p:txBody>
          <a:bodyPr wrap="square">
            <a:spAutoFit/>
          </a:bodyPr>
          <a:lstStyle/>
          <a:p>
            <a:pPr algn="ctr">
              <a:lnSpc>
                <a:spcPct val="107000"/>
              </a:lnSpc>
              <a:spcAft>
                <a:spcPts val="800"/>
              </a:spcAft>
              <a:tabLst>
                <a:tab pos="3954145" algn="l"/>
              </a:tabLst>
            </a:pP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Steps to enable 2</a:t>
            </a:r>
            <a:r>
              <a:rPr lang="en-IN" sz="2400" b="1"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nd</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Level Cache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Step1:-</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hibernate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EHCacheRelocation</a:t>
            </a:r>
            <a:r>
              <a:rPr lang="en-IN" sz="2400" kern="100" dirty="0">
                <a:latin typeface="Calibri" panose="020F0502020204030204" pitchFamily="34" charset="0"/>
                <a:ea typeface="Calibri" panose="020F0502020204030204" pitchFamily="34" charset="0"/>
                <a:cs typeface="Times New Roman" panose="02020603050405020304" pitchFamily="18" charset="0"/>
              </a:rPr>
              <a:t> dependency in pom.xml</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Step2:-</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following code in &lt;persistence-unit/&gt;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Just above &lt;properties&gt; tag Below the &lt;provider&gt;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&lt;shared-cache-mode&gt;</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Enable_SELECTIVE</a:t>
            </a:r>
            <a:r>
              <a:rPr lang="en-IN" sz="2400" kern="100" dirty="0">
                <a:latin typeface="Calibri" panose="020F0502020204030204" pitchFamily="34" charset="0"/>
                <a:ea typeface="Calibri" panose="020F0502020204030204" pitchFamily="34" charset="0"/>
                <a:cs typeface="Times New Roman" panose="02020603050405020304" pitchFamily="18" charset="0"/>
              </a:rPr>
              <a:t>&lt;/shared-cache-mode&gt;</a:t>
            </a:r>
          </a:p>
          <a:p>
            <a:pPr>
              <a:lnSpc>
                <a:spcPct val="107000"/>
              </a:lnSpc>
              <a:spcAft>
                <a:spcPts val="800"/>
              </a:spcAft>
              <a:tabLst>
                <a:tab pos="3954145" algn="l"/>
              </a:tabLst>
            </a:pPr>
            <a:r>
              <a:rPr lang="en-IN" sz="2400" kern="0" dirty="0">
                <a:effectLst/>
                <a:highlight>
                  <a:srgbClr val="FF00FF"/>
                </a:highlight>
                <a:latin typeface="Courier New" panose="02070309020205020404" pitchFamily="49" charset="0"/>
                <a:ea typeface="Times New Roman" panose="02020603050405020304" pitchFamily="18" charset="0"/>
              </a:rPr>
              <a:t>Note</a:t>
            </a:r>
            <a:r>
              <a:rPr lang="en-IN" sz="2400" kern="0" dirty="0">
                <a:effectLst/>
                <a:latin typeface="Courier New" panose="02070309020205020404" pitchFamily="49" charset="0"/>
                <a:ea typeface="Times New Roman" panose="02020603050405020304" pitchFamily="18" charset="0"/>
              </a:rPr>
              <a:t>:&lt;shared-cache-mode&gt;</a:t>
            </a:r>
            <a:r>
              <a:rPr lang="en-IN" sz="2400" kern="0" dirty="0" err="1">
                <a:effectLst/>
                <a:latin typeface="Courier New" panose="02070309020205020404" pitchFamily="49" charset="0"/>
                <a:ea typeface="Times New Roman" panose="02020603050405020304" pitchFamily="18" charset="0"/>
              </a:rPr>
              <a:t>Enable_SELECTIVE</a:t>
            </a:r>
            <a:r>
              <a:rPr lang="en-IN" sz="2400" kern="0" dirty="0">
                <a:effectLst/>
                <a:latin typeface="Courier New" panose="02070309020205020404" pitchFamily="49" charset="0"/>
                <a:ea typeface="Times New Roman" panose="02020603050405020304" pitchFamily="18" charset="0"/>
              </a:rPr>
              <a:t>&lt;/shared-cache-mode&gt;</a:t>
            </a:r>
            <a:r>
              <a:rPr lang="en-IN" sz="2400" kern="0" dirty="0">
                <a:effectLst/>
                <a:latin typeface="Times New Roman" panose="02020603050405020304" pitchFamily="18" charset="0"/>
                <a:ea typeface="Times New Roman" panose="02020603050405020304" pitchFamily="18" charset="0"/>
              </a:rPr>
              <a:t>, it means that the second-level cache is enabled only for those entities and collections that are explicitly marked as cacheable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 3:-</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following properties in persistence.xml</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a:t>
            </a:r>
            <a:r>
              <a:rPr lang="en-IN" sz="2400" kern="100" dirty="0" err="1">
                <a:latin typeface="Calibri" panose="020F0502020204030204" pitchFamily="34" charset="0"/>
                <a:ea typeface="Calibri" panose="020F0502020204030204" pitchFamily="34" charset="0"/>
                <a:cs typeface="Times New Roman" panose="02020603050405020304" pitchFamily="18" charset="0"/>
              </a:rPr>
              <a:t>proprty</a:t>
            </a:r>
            <a:r>
              <a:rPr lang="en-IN" sz="2400" kern="100" dirty="0">
                <a:latin typeface="Calibri" panose="020F0502020204030204" pitchFamily="34" charset="0"/>
                <a:ea typeface="Calibri" panose="020F0502020204030204" pitchFamily="34" charset="0"/>
                <a:cs typeface="Times New Roman" panose="02020603050405020304" pitchFamily="18" charset="0"/>
              </a:rPr>
              <a:t> 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hibernate.cache.use_second_level_Cache</a:t>
            </a:r>
            <a:r>
              <a:rPr lang="en-IN" sz="2400" kern="100" dirty="0">
                <a:latin typeface="Calibri" panose="020F0502020204030204" pitchFamily="34" charset="0"/>
                <a:ea typeface="Calibri" panose="020F0502020204030204" pitchFamily="34" charset="0"/>
                <a:cs typeface="Times New Roman" panose="02020603050405020304" pitchFamily="18" charset="0"/>
              </a:rPr>
              <a:t>” value=”true”/&gt;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hibernate.cache.region.factory_class</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(To Store) </a:t>
            </a:r>
            <a:r>
              <a:rPr lang="en-IN" sz="2400" kern="100" dirty="0">
                <a:latin typeface="Calibri" panose="020F0502020204030204" pitchFamily="34" charset="0"/>
                <a:ea typeface="Calibri" panose="020F0502020204030204" pitchFamily="34" charset="0"/>
                <a:cs typeface="Times New Roman" panose="02020603050405020304" pitchFamily="18" charset="0"/>
              </a:rPr>
              <a:t>value=”</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org.hibernate.cache.ehcache.EhCacheRegionFactory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000" dirty="0"/>
              <a:t>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A767A9BD-0412-A495-BC37-914581AA90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property </a:t>
            </a:r>
            <a:r>
              <a:rPr kumimoji="0" lang="en-US" altLang="en-US" sz="1000" b="0" i="0" u="none" strike="noStrike" cap="none" normalizeH="0" baseline="0" dirty="0" err="1">
                <a:ln>
                  <a:noFill/>
                </a:ln>
                <a:solidFill>
                  <a:schemeClr val="tx1"/>
                </a:solidFill>
                <a:effectLst/>
                <a:latin typeface="Arial Unicode MS"/>
              </a:rPr>
              <a:t>hibernate.cache.region.factory_class</a:t>
            </a:r>
            <a:r>
              <a:rPr kumimoji="0" lang="en-US" altLang="en-US" sz="800" b="0" i="0" u="none" strike="noStrike" cap="none" normalizeH="0" baseline="0" dirty="0">
                <a:ln>
                  <a:noFill/>
                </a:ln>
                <a:solidFill>
                  <a:schemeClr val="tx1"/>
                </a:solidFill>
                <a:effectLst/>
              </a:rPr>
              <a:t> in your Hibernate configuration specifies the class that Hibernate should use to manage the second-level cache regions. The value </a:t>
            </a:r>
            <a:r>
              <a:rPr kumimoji="0" lang="en-US" altLang="en-US" sz="1000" b="0" i="0" u="none" strike="noStrike" cap="none" normalizeH="0" baseline="0" dirty="0" err="1">
                <a:ln>
                  <a:noFill/>
                </a:ln>
                <a:solidFill>
                  <a:schemeClr val="tx1"/>
                </a:solidFill>
                <a:effectLst/>
                <a:latin typeface="Arial Unicode MS"/>
              </a:rPr>
              <a:t>org.hibernate.cache.ehcache.EhCacheRegionFactory</a:t>
            </a:r>
            <a:r>
              <a:rPr kumimoji="0" lang="en-US" altLang="en-US" sz="800" b="0" i="0" u="none" strike="noStrike" cap="none" normalizeH="0" baseline="0" dirty="0">
                <a:ln>
                  <a:noFill/>
                </a:ln>
                <a:solidFill>
                  <a:schemeClr val="tx1"/>
                </a:solidFill>
                <a:effectLst/>
              </a:rPr>
              <a:t> indicates that Hibernate should use </a:t>
            </a:r>
            <a:r>
              <a:rPr kumimoji="0" lang="en-US" altLang="en-US" sz="800" b="0" i="0" u="none" strike="noStrike" cap="none" normalizeH="0" baseline="0" dirty="0" err="1">
                <a:ln>
                  <a:noFill/>
                </a:ln>
                <a:solidFill>
                  <a:schemeClr val="tx1"/>
                </a:solidFill>
                <a:effectLst/>
              </a:rPr>
              <a:t>EHCache</a:t>
            </a:r>
            <a:r>
              <a:rPr kumimoji="0" lang="en-US" altLang="en-US" sz="800" b="0" i="0" u="none" strike="noStrike" cap="none" normalizeH="0" baseline="0" dirty="0">
                <a:ln>
                  <a:noFill/>
                </a:ln>
                <a:solidFill>
                  <a:schemeClr val="tx1"/>
                </a:solidFill>
                <a:effectLst/>
              </a:rPr>
              <a:t> as the caching provider.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8783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36979"/>
            <a:ext cx="10880061" cy="6024791"/>
          </a:xfrm>
          <a:prstGeom prst="rect">
            <a:avLst/>
          </a:prstGeom>
        </p:spPr>
        <p:txBody>
          <a:bodyPr wrap="square">
            <a:spAutoFit/>
          </a:bodyPr>
          <a:lstStyle/>
          <a:p>
            <a:pPr>
              <a:lnSpc>
                <a:spcPct val="107000"/>
              </a:lnSpc>
              <a:spcAft>
                <a:spcPts val="800"/>
              </a:spcAft>
              <a:tabLst>
                <a:tab pos="3954145" algn="l"/>
              </a:tabLst>
            </a:pPr>
            <a:r>
              <a:rPr lang="en-IN" sz="2800" kern="100" dirty="0">
                <a:latin typeface="Calibri" panose="020F0502020204030204" pitchFamily="34" charset="0"/>
                <a:ea typeface="Calibri" panose="020F0502020204030204" pitchFamily="34" charset="0"/>
                <a:cs typeface="Times New Roman" panose="02020603050405020304" pitchFamily="18" charset="0"/>
              </a:rPr>
              <a:t>-The property </a:t>
            </a:r>
            <a:r>
              <a:rPr lang="en-IN" sz="2800" kern="100" dirty="0" err="1">
                <a:latin typeface="Calibri" panose="020F0502020204030204" pitchFamily="34" charset="0"/>
                <a:ea typeface="Calibri" panose="020F0502020204030204" pitchFamily="34" charset="0"/>
                <a:cs typeface="Times New Roman" panose="02020603050405020304" pitchFamily="18" charset="0"/>
              </a:rPr>
              <a:t>hibernate.cache.region.factory_class</a:t>
            </a:r>
            <a:r>
              <a:rPr lang="en-IN" sz="2800" kern="100" dirty="0">
                <a:latin typeface="Calibri" panose="020F0502020204030204" pitchFamily="34" charset="0"/>
                <a:ea typeface="Calibri" panose="020F0502020204030204" pitchFamily="34" charset="0"/>
                <a:cs typeface="Times New Roman" panose="02020603050405020304" pitchFamily="18" charset="0"/>
              </a:rPr>
              <a:t>  </a:t>
            </a:r>
            <a:r>
              <a:rPr lang="en-US" sz="2800" dirty="0"/>
              <a:t>in your Hibernate configuration specifies the</a:t>
            </a:r>
          </a:p>
          <a:p>
            <a:pPr>
              <a:lnSpc>
                <a:spcPct val="107000"/>
              </a:lnSpc>
              <a:spcAft>
                <a:spcPts val="800"/>
              </a:spcAft>
              <a:tabLst>
                <a:tab pos="3954145" algn="l"/>
              </a:tabLst>
            </a:pPr>
            <a:r>
              <a:rPr lang="en-US" sz="2800" dirty="0"/>
              <a:t>class that Hibernate should use to manage the second-level cache </a:t>
            </a:r>
            <a:r>
              <a:rPr lang="en-US" sz="2800" dirty="0" err="1"/>
              <a:t>regions.The</a:t>
            </a:r>
            <a:r>
              <a:rPr lang="en-US" sz="2800" dirty="0"/>
              <a:t> value </a:t>
            </a:r>
            <a:r>
              <a:rPr lang="en-IN" sz="2800" kern="100" dirty="0" err="1">
                <a:latin typeface="Calibri" panose="020F0502020204030204" pitchFamily="34" charset="0"/>
                <a:ea typeface="Calibri" panose="020F0502020204030204" pitchFamily="34" charset="0"/>
                <a:cs typeface="Times New Roman" panose="02020603050405020304" pitchFamily="18" charset="0"/>
              </a:rPr>
              <a:t>org.hibernate.cache.ehcache.EhCacheRegionFactory</a:t>
            </a:r>
            <a:r>
              <a:rPr lang="en-IN" sz="2800" kern="100" dirty="0">
                <a:latin typeface="Calibri" panose="020F0502020204030204" pitchFamily="34" charset="0"/>
                <a:ea typeface="Calibri" panose="020F0502020204030204" pitchFamily="34" charset="0"/>
                <a:cs typeface="Times New Roman" panose="02020603050405020304" pitchFamily="18" charset="0"/>
              </a:rPr>
              <a:t> indicates that Hibernate should use </a:t>
            </a:r>
            <a:r>
              <a:rPr lang="en-IN" sz="2800" kern="100" dirty="0" err="1">
                <a:latin typeface="Calibri" panose="020F0502020204030204" pitchFamily="34" charset="0"/>
                <a:ea typeface="Calibri" panose="020F0502020204030204" pitchFamily="34" charset="0"/>
                <a:cs typeface="Times New Roman" panose="02020603050405020304" pitchFamily="18" charset="0"/>
              </a:rPr>
              <a:t>EHCache</a:t>
            </a:r>
            <a:r>
              <a:rPr lang="en-IN" sz="2800" kern="100" dirty="0">
                <a:latin typeface="Calibri" panose="020F0502020204030204" pitchFamily="34" charset="0"/>
                <a:ea typeface="Calibri" panose="020F0502020204030204" pitchFamily="34" charset="0"/>
                <a:cs typeface="Times New Roman" panose="02020603050405020304" pitchFamily="18" charset="0"/>
              </a:rPr>
              <a:t> as a </a:t>
            </a:r>
            <a:r>
              <a:rPr lang="en-IN" sz="2800" kern="100">
                <a:latin typeface="Calibri" panose="020F0502020204030204" pitchFamily="34" charset="0"/>
                <a:ea typeface="Calibri" panose="020F0502020204030204" pitchFamily="34" charset="0"/>
                <a:cs typeface="Times New Roman" panose="02020603050405020304" pitchFamily="18" charset="0"/>
              </a:rPr>
              <a:t>Caching Provider.</a:t>
            </a:r>
            <a:endPar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 4:-</a:t>
            </a:r>
            <a:r>
              <a:rPr lang="en-IN" sz="2800" kern="100" dirty="0">
                <a:latin typeface="Calibri" panose="020F0502020204030204" pitchFamily="34" charset="0"/>
                <a:ea typeface="Calibri" panose="020F0502020204030204" pitchFamily="34" charset="0"/>
                <a:cs typeface="Times New Roman" panose="02020603050405020304" pitchFamily="18" charset="0"/>
              </a:rPr>
              <a:t>Annotate your entity class with @Cacheable</a:t>
            </a:r>
          </a:p>
          <a:p>
            <a:pPr>
              <a:lnSpc>
                <a:spcPct val="107000"/>
              </a:lnSpc>
              <a:spcAft>
                <a:spcPts val="800"/>
              </a:spcAft>
              <a:tabLst>
                <a:tab pos="3954145" algn="l"/>
              </a:tabLst>
            </a:pPr>
            <a:r>
              <a:rPr lang="en-IN" sz="12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Program To Understand Cache-Mechanism</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@Cacheable</a:t>
            </a:r>
          </a:p>
          <a:p>
            <a:pPr>
              <a:lnSpc>
                <a:spcPct val="107000"/>
              </a:lnSpc>
              <a:spcAft>
                <a:spcPts val="800"/>
              </a:spcAft>
              <a:tabLst>
                <a:tab pos="3954145" algn="l"/>
              </a:tabLst>
            </a:pPr>
            <a:r>
              <a:rPr lang="en-IN" sz="12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User</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-id                                                 </a:t>
            </a:r>
            <a:r>
              <a:rPr lang="en-IN" sz="1200" kern="100" dirty="0" err="1">
                <a:latin typeface="Calibri" panose="020F0502020204030204" pitchFamily="34" charset="0"/>
                <a:ea typeface="Calibri" panose="020F0502020204030204" pitchFamily="34" charset="0"/>
                <a:cs typeface="Times New Roman" panose="02020603050405020304" pitchFamily="18" charset="0"/>
              </a:rPr>
              <a:t>id</a:t>
            </a:r>
            <a:r>
              <a:rPr lang="en-IN" sz="1200" kern="100" dirty="0">
                <a:latin typeface="Calibri" panose="020F0502020204030204" pitchFamily="34" charset="0"/>
                <a:ea typeface="Calibri" panose="020F0502020204030204" pitchFamily="34" charset="0"/>
                <a:cs typeface="Times New Roman" panose="02020603050405020304" pitchFamily="18" charset="0"/>
              </a:rPr>
              <a:t>| name | phone</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-name                                          1     Guru      9483663883                                       </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-phone                                         3      Raj         9482205408</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//Setters and Getters</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//Override </a:t>
            </a:r>
            <a:r>
              <a:rPr lang="en-IN" sz="1200" kern="100" dirty="0" err="1">
                <a:latin typeface="Calibri" panose="020F0502020204030204" pitchFamily="34" charset="0"/>
                <a:ea typeface="Calibri" panose="020F0502020204030204" pitchFamily="34" charset="0"/>
                <a:cs typeface="Times New Roman" panose="02020603050405020304" pitchFamily="18" charset="0"/>
              </a:rPr>
              <a:t>toString</a:t>
            </a:r>
            <a:r>
              <a:rPr lang="en-IN" sz="12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59186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709684"/>
            <a:ext cx="11550555" cy="5632311"/>
          </a:xfrm>
          <a:prstGeom prst="rect">
            <a:avLst/>
          </a:prstGeom>
        </p:spPr>
        <p:txBody>
          <a:bodyPr wrap="square">
            <a:spAutoFit/>
          </a:bodyPr>
          <a:lstStyle/>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FindUser1</a:t>
            </a:r>
          </a:p>
          <a:p>
            <a:pPr algn="l"/>
            <a:r>
              <a:rPr lang="en-IN" sz="1200" dirty="0">
                <a:solidFill>
                  <a:srgbClr val="000000"/>
                </a:solidFill>
                <a:latin typeface="Consolas" panose="020B0609020204030204" pitchFamily="49" charset="0"/>
              </a:rPr>
              <a:t>{</a:t>
            </a:r>
            <a:endParaRPr lang="en-IN" sz="1200" dirty="0">
              <a:latin typeface="Consolas" panose="020B0609020204030204" pitchFamily="49" charset="0"/>
            </a:endParaRP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r>
              <a:rPr lang="en-US" sz="1200" dirty="0" err="1">
                <a:solidFill>
                  <a:srgbClr val="000000"/>
                </a:solidFill>
                <a:latin typeface="Consolas" panose="020B0609020204030204" pitchFamily="49" charset="0"/>
              </a:rPr>
              <a:t>EntityManagerFactory</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fac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Persistence.</a:t>
            </a:r>
            <a:r>
              <a:rPr lang="en-US" sz="1200" i="1" dirty="0" err="1">
                <a:solidFill>
                  <a:srgbClr val="000000"/>
                </a:solidFill>
                <a:latin typeface="Consolas" panose="020B0609020204030204" pitchFamily="49" charset="0"/>
              </a:rPr>
              <a:t>createEntityManagerFactory</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"dev"</a:t>
            </a:r>
            <a:r>
              <a:rPr lang="en-US" sz="1200" i="1" dirty="0">
                <a:solidFill>
                  <a:srgbClr val="000000"/>
                </a:solidFill>
                <a:latin typeface="Consolas" panose="020B0609020204030204" pitchFamily="49" charset="0"/>
              </a:rPr>
              <a:t>);</a:t>
            </a:r>
          </a:p>
          <a:p>
            <a:pPr algn="l"/>
            <a:r>
              <a:rPr lang="en-IN" sz="1200" dirty="0" err="1">
                <a:solidFill>
                  <a:srgbClr val="000000"/>
                </a:solidFill>
                <a:latin typeface="Consolas" panose="020B0609020204030204" pitchFamily="49" charset="0"/>
              </a:rPr>
              <a:t>EntityManager</a:t>
            </a:r>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man1</a:t>
            </a:r>
            <a:r>
              <a:rPr lang="en-IN" sz="1200" dirty="0">
                <a:solidFill>
                  <a:srgbClr val="000000"/>
                </a:solidFill>
                <a:latin typeface="Consolas" panose="020B0609020204030204" pitchFamily="49" charset="0"/>
              </a:rPr>
              <a:t>=</a:t>
            </a:r>
            <a:r>
              <a:rPr lang="en-IN" sz="1200" dirty="0" err="1">
                <a:solidFill>
                  <a:srgbClr val="6A3E3E"/>
                </a:solidFill>
                <a:latin typeface="Consolas" panose="020B0609020204030204" pitchFamily="49" charset="0"/>
              </a:rPr>
              <a:t>fac</a:t>
            </a:r>
            <a:r>
              <a:rPr lang="en-IN" sz="1200" dirty="0" err="1">
                <a:solidFill>
                  <a:srgbClr val="000000"/>
                </a:solidFill>
                <a:latin typeface="Consolas" panose="020B0609020204030204" pitchFamily="49" charset="0"/>
              </a:rPr>
              <a:t>.createEntityManager</a:t>
            </a:r>
            <a:r>
              <a:rPr lang="en-IN" sz="1200" dirty="0">
                <a:solidFill>
                  <a:srgbClr val="000000"/>
                </a:solidFill>
                <a:latin typeface="Consolas" panose="020B0609020204030204" pitchFamily="49" charset="0"/>
              </a:rPr>
              <a:t>();//one 1</a:t>
            </a:r>
            <a:r>
              <a:rPr lang="en-IN" sz="1200" baseline="30000" dirty="0">
                <a:solidFill>
                  <a:srgbClr val="000000"/>
                </a:solidFill>
                <a:latin typeface="Consolas" panose="020B0609020204030204" pitchFamily="49" charset="0"/>
              </a:rPr>
              <a:t>st</a:t>
            </a:r>
            <a:r>
              <a:rPr lang="en-IN" sz="1200" dirty="0">
                <a:solidFill>
                  <a:srgbClr val="000000"/>
                </a:solidFill>
                <a:latin typeface="Consolas" panose="020B0609020204030204" pitchFamily="49" charset="0"/>
              </a:rPr>
              <a:t> Level cache for man1</a:t>
            </a:r>
          </a:p>
          <a:p>
            <a:r>
              <a:rPr lang="en-IN" sz="1200" dirty="0" err="1">
                <a:solidFill>
                  <a:srgbClr val="000000"/>
                </a:solidFill>
                <a:latin typeface="Consolas" panose="020B0609020204030204" pitchFamily="49" charset="0"/>
              </a:rPr>
              <a:t>EntityManager</a:t>
            </a:r>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man2</a:t>
            </a:r>
            <a:r>
              <a:rPr lang="en-IN" sz="1200" dirty="0">
                <a:solidFill>
                  <a:srgbClr val="000000"/>
                </a:solidFill>
                <a:latin typeface="Consolas" panose="020B0609020204030204" pitchFamily="49" charset="0"/>
              </a:rPr>
              <a:t>=</a:t>
            </a:r>
            <a:r>
              <a:rPr lang="en-IN" sz="1200" dirty="0" err="1">
                <a:solidFill>
                  <a:srgbClr val="6A3E3E"/>
                </a:solidFill>
                <a:latin typeface="Consolas" panose="020B0609020204030204" pitchFamily="49" charset="0"/>
              </a:rPr>
              <a:t>fac</a:t>
            </a:r>
            <a:r>
              <a:rPr lang="en-IN" sz="1200" dirty="0" err="1">
                <a:solidFill>
                  <a:srgbClr val="000000"/>
                </a:solidFill>
                <a:latin typeface="Consolas" panose="020B0609020204030204" pitchFamily="49" charset="0"/>
              </a:rPr>
              <a:t>.createEntityManager</a:t>
            </a:r>
            <a:r>
              <a:rPr lang="en-IN" sz="1200" dirty="0">
                <a:solidFill>
                  <a:srgbClr val="000000"/>
                </a:solidFill>
                <a:latin typeface="Consolas" panose="020B0609020204030204" pitchFamily="49" charset="0"/>
              </a:rPr>
              <a:t>();//one 1</a:t>
            </a:r>
            <a:r>
              <a:rPr lang="en-IN" sz="1200" baseline="30000" dirty="0">
                <a:solidFill>
                  <a:srgbClr val="000000"/>
                </a:solidFill>
                <a:latin typeface="Consolas" panose="020B0609020204030204" pitchFamily="49" charset="0"/>
              </a:rPr>
              <a:t>st</a:t>
            </a:r>
            <a:r>
              <a:rPr lang="en-IN" sz="1200" dirty="0">
                <a:solidFill>
                  <a:srgbClr val="000000"/>
                </a:solidFill>
                <a:latin typeface="Consolas" panose="020B0609020204030204" pitchFamily="49" charset="0"/>
              </a:rPr>
              <a:t> Level cache for man2 </a:t>
            </a:r>
            <a:r>
              <a:rPr lang="en-IN" sz="1200" b="1" dirty="0">
                <a:solidFill>
                  <a:srgbClr val="000000"/>
                </a:solidFill>
                <a:highlight>
                  <a:srgbClr val="FFFF00"/>
                </a:highlight>
                <a:latin typeface="Consolas" panose="020B0609020204030204" pitchFamily="49" charset="0"/>
              </a:rPr>
              <a:t>//</a:t>
            </a:r>
            <a:r>
              <a:rPr lang="en-IN" sz="1200" b="1" dirty="0" err="1">
                <a:solidFill>
                  <a:srgbClr val="000000"/>
                </a:solidFill>
                <a:highlight>
                  <a:srgbClr val="FFFF00"/>
                </a:highlight>
                <a:latin typeface="Consolas" panose="020B0609020204030204" pitchFamily="49" charset="0"/>
              </a:rPr>
              <a:t>Toatally</a:t>
            </a:r>
            <a:r>
              <a:rPr lang="en-IN" sz="1200" b="1" dirty="0">
                <a:solidFill>
                  <a:srgbClr val="000000"/>
                </a:solidFill>
                <a:highlight>
                  <a:srgbClr val="FFFF00"/>
                </a:highlight>
                <a:latin typeface="Consolas" panose="020B0609020204030204" pitchFamily="49" charset="0"/>
              </a:rPr>
              <a:t> 2 First –Level caches will be given </a:t>
            </a:r>
          </a:p>
          <a:p>
            <a:pPr algn="l"/>
            <a:endParaRPr lang="en-IN" sz="1200" dirty="0">
              <a:solidFill>
                <a:srgbClr val="000000"/>
              </a:solidFill>
              <a:latin typeface="Consolas" panose="020B0609020204030204" pitchFamily="49" charset="0"/>
            </a:endParaRPr>
          </a:p>
          <a:p>
            <a:pPr algn="l"/>
            <a:endParaRPr lang="en-IN" sz="1200" dirty="0">
              <a:latin typeface="Consolas" panose="020B0609020204030204" pitchFamily="49" charset="0"/>
            </a:endParaRPr>
          </a:p>
          <a:p>
            <a:pPr algn="l"/>
            <a:r>
              <a:rPr lang="en-US" sz="1200" dirty="0">
                <a:solidFill>
                  <a:srgbClr val="3F7F5F"/>
                </a:solidFill>
                <a:latin typeface="Consolas" panose="020B0609020204030204" pitchFamily="49" charset="0"/>
              </a:rPr>
              <a:t>//Without using Second Level Cache if you execute you totally 4 times it hits the database server</a:t>
            </a:r>
          </a:p>
          <a:p>
            <a:pPr algn="l"/>
            <a:r>
              <a:rPr lang="en-US" sz="1200" dirty="0">
                <a:solidFill>
                  <a:srgbClr val="3F7F5F"/>
                </a:solidFill>
                <a:latin typeface="Consolas" panose="020B0609020204030204" pitchFamily="49" charset="0"/>
              </a:rPr>
              <a:t>//2-1st Level caches are going to create for man1 and man2 here</a:t>
            </a:r>
          </a:p>
          <a:p>
            <a:pPr algn="l"/>
            <a:r>
              <a:rPr lang="en-US" sz="1200" dirty="0">
                <a:solidFill>
                  <a:srgbClr val="3F7F5F"/>
                </a:solidFill>
                <a:latin typeface="Consolas" panose="020B0609020204030204" pitchFamily="49" charset="0"/>
              </a:rPr>
              <a:t>//Here 2 --1st level caches will be there but not 2nd level cache</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Hits the database server</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Hits the database server                 </a:t>
            </a:r>
            <a:r>
              <a:rPr lang="en-US" sz="1200" b="1" dirty="0">
                <a:solidFill>
                  <a:srgbClr val="3F7F5F"/>
                </a:solidFill>
                <a:highlight>
                  <a:srgbClr val="FFFF00"/>
                </a:highlight>
                <a:latin typeface="Consolas" panose="020B0609020204030204" pitchFamily="49" charset="0"/>
              </a:rPr>
              <a:t>// </a:t>
            </a:r>
            <a:r>
              <a:rPr lang="en-US" sz="1200" b="1" dirty="0">
                <a:highlight>
                  <a:srgbClr val="FFFF00"/>
                </a:highlight>
                <a:latin typeface="Consolas" panose="020B0609020204030204" pitchFamily="49" charset="0"/>
              </a:rPr>
              <a:t>Without Using 2</a:t>
            </a:r>
            <a:r>
              <a:rPr lang="en-US" sz="1200" b="1" baseline="30000" dirty="0">
                <a:highlight>
                  <a:srgbClr val="FFFF00"/>
                </a:highlight>
                <a:latin typeface="Consolas" panose="020B0609020204030204" pitchFamily="49" charset="0"/>
              </a:rPr>
              <a:t>nd</a:t>
            </a:r>
            <a:r>
              <a:rPr lang="en-US" sz="1200" b="1" dirty="0">
                <a:highlight>
                  <a:srgbClr val="FFFF00"/>
                </a:highlight>
                <a:latin typeface="Consolas" panose="020B0609020204030204" pitchFamily="49" charset="0"/>
              </a:rPr>
              <a:t> Level Cache</a:t>
            </a:r>
          </a:p>
          <a:p>
            <a:pPr algn="l"/>
            <a:r>
              <a:rPr lang="en-US" sz="1200" b="1" dirty="0">
                <a:latin typeface="Consolas" panose="020B0609020204030204" pitchFamily="49" charset="0"/>
              </a:rPr>
              <a:t>                                                                       </a:t>
            </a:r>
            <a:r>
              <a:rPr lang="en-US" sz="1200" b="1" dirty="0">
                <a:highlight>
                  <a:srgbClr val="FFFF00"/>
                </a:highlight>
                <a:latin typeface="Consolas" panose="020B0609020204030204" pitchFamily="49" charset="0"/>
              </a:rPr>
              <a:t>//It will hit the database server 4 times</a:t>
            </a:r>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hits the database server</a:t>
            </a: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hits the database server</a:t>
            </a:r>
          </a:p>
          <a:p>
            <a:pPr algn="l"/>
            <a:endParaRPr lang="en-IN" sz="1200" dirty="0">
              <a:latin typeface="Consolas" panose="020B0609020204030204" pitchFamily="49" charset="0"/>
            </a:endParaRPr>
          </a:p>
          <a:p>
            <a:pPr algn="l"/>
            <a:r>
              <a:rPr lang="en-US" sz="1200" dirty="0">
                <a:solidFill>
                  <a:srgbClr val="3F7F5F"/>
                </a:solidFill>
                <a:latin typeface="Consolas" panose="020B0609020204030204" pitchFamily="49" charset="0"/>
              </a:rPr>
              <a:t>//Since the data is already present in 2-1st level caches again it will not hit the database server.</a:t>
            </a:r>
          </a:p>
          <a:p>
            <a:pPr algn="l"/>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will not hit the database server</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will not hit the database server</a:t>
            </a:r>
          </a:p>
          <a:p>
            <a:pPr algn="l"/>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will not hit the database server</a:t>
            </a: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will not hit the database server</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8801200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673100"/>
            <a:ext cx="10769600" cy="6278642"/>
          </a:xfrm>
          <a:prstGeom prst="rect">
            <a:avLst/>
          </a:prstGeom>
        </p:spPr>
        <p:txBody>
          <a:bodyPr wrap="square">
            <a:spAutoFit/>
          </a:bodyPr>
          <a:lstStyle/>
          <a:p>
            <a:r>
              <a:rPr lang="en-IN" sz="2400" dirty="0"/>
              <a:t> *The root tag of hibernate mapping file is &lt;hibernate-mapping&gt;</a:t>
            </a:r>
          </a:p>
          <a:p>
            <a:r>
              <a:rPr lang="en-IN" sz="2400" dirty="0"/>
              <a:t> *The &lt;class&gt; tag is the child tag of &lt;hibernate-mapping&gt; which is used to map the entity class with the table in the database.</a:t>
            </a:r>
          </a:p>
          <a:p>
            <a:r>
              <a:rPr lang="en-IN" sz="2400" dirty="0"/>
              <a:t> *The &lt;id&gt; tag is the child tag of &lt;class&gt; tag which  is used to specify the details of primary key(It is used to represents primary key column in the table)</a:t>
            </a:r>
          </a:p>
          <a:p>
            <a:r>
              <a:rPr lang="en-IN" sz="2400" dirty="0"/>
              <a:t> * &lt;generator&gt; tag is the child tag of &lt;id&gt; which is used to provide the generation strategy for primary key </a:t>
            </a:r>
            <a:r>
              <a:rPr lang="en-IN" dirty="0"/>
              <a:t>.</a:t>
            </a:r>
          </a:p>
          <a:p>
            <a:endParaRPr lang="en-US" dirty="0"/>
          </a:p>
          <a:p>
            <a:r>
              <a:rPr lang="en-IN" sz="2400" b="1" dirty="0">
                <a:solidFill>
                  <a:srgbClr val="7030A0"/>
                </a:solidFill>
              </a:rPr>
              <a:t>*Following are the important Generator Classes(Strategies)</a:t>
            </a:r>
          </a:p>
          <a:p>
            <a:r>
              <a:rPr lang="en-IN" dirty="0"/>
              <a:t>   </a:t>
            </a:r>
            <a:r>
              <a:rPr lang="en-IN" sz="2400" dirty="0"/>
              <a:t>assigned           sequence             native                 </a:t>
            </a:r>
            <a:r>
              <a:rPr lang="en-IN" sz="2400" dirty="0" err="1"/>
              <a:t>uuid</a:t>
            </a:r>
            <a:r>
              <a:rPr lang="en-IN" sz="2400" dirty="0"/>
              <a:t>            </a:t>
            </a:r>
            <a:r>
              <a:rPr lang="en-IN" sz="2400" dirty="0" err="1"/>
              <a:t>sequencehilo</a:t>
            </a:r>
            <a:endParaRPr lang="en-IN" sz="2400" dirty="0"/>
          </a:p>
          <a:p>
            <a:r>
              <a:rPr lang="en-IN" sz="2400" dirty="0"/>
              <a:t>   increment        </a:t>
            </a:r>
            <a:r>
              <a:rPr lang="en-IN" sz="2400" dirty="0" err="1"/>
              <a:t>hilo</a:t>
            </a:r>
            <a:r>
              <a:rPr lang="en-IN" sz="2400" dirty="0"/>
              <a:t>                     identity               </a:t>
            </a:r>
            <a:r>
              <a:rPr lang="en-IN" sz="2400" dirty="0" err="1"/>
              <a:t>guid</a:t>
            </a:r>
            <a:endParaRPr lang="en-IN" sz="2400" dirty="0"/>
          </a:p>
          <a:p>
            <a:r>
              <a:rPr lang="en-IN" sz="2400" dirty="0"/>
              <a:t>*The &lt;property&gt; tag is the child tag of &lt;class&gt; which is used to specify the details of column.</a:t>
            </a:r>
          </a:p>
          <a:p>
            <a:r>
              <a:rPr lang="en-IN" sz="2400" b="1" dirty="0">
                <a:solidFill>
                  <a:srgbClr val="7030A0"/>
                </a:solidFill>
              </a:rPr>
              <a:t>Following are the important attributes of &lt;property&gt; tag</a:t>
            </a:r>
          </a:p>
          <a:p>
            <a:r>
              <a:rPr lang="en-IN" sz="2400" dirty="0"/>
              <a:t>   not-null ,unique ,length. </a:t>
            </a:r>
            <a:r>
              <a:rPr lang="en-IN" sz="2400" dirty="0" err="1"/>
              <a:t>etc</a:t>
            </a:r>
            <a:endParaRPr lang="en-IN" sz="2400" dirty="0"/>
          </a:p>
          <a:p>
            <a:endParaRPr lang="en-IN" sz="2400" dirty="0"/>
          </a:p>
          <a:p>
            <a:endParaRPr lang="en-IN" sz="2400" dirty="0"/>
          </a:p>
        </p:txBody>
      </p:sp>
    </p:spTree>
    <p:extLst>
      <p:ext uri="{BB962C8B-B14F-4D97-AF65-F5344CB8AC3E}">
        <p14:creationId xmlns:p14="http://schemas.microsoft.com/office/powerpoint/2010/main" val="161333087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842AB-7396-0AA1-5E72-08D1D546B866}"/>
              </a:ext>
            </a:extLst>
          </p:cNvPr>
          <p:cNvSpPr txBox="1"/>
          <p:nvPr/>
        </p:nvSpPr>
        <p:spPr>
          <a:xfrm>
            <a:off x="528808" y="616945"/>
            <a:ext cx="11387769" cy="6093976"/>
          </a:xfrm>
          <a:prstGeom prst="rect">
            <a:avLst/>
          </a:prstGeom>
          <a:noFill/>
        </p:spPr>
        <p:txBody>
          <a:bodyPr wrap="square">
            <a:spAutoFit/>
          </a:bodyPr>
          <a:lstStyle/>
          <a:p>
            <a:pPr algn="l"/>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FindUser2</a:t>
            </a:r>
          </a:p>
          <a:p>
            <a:pPr algn="l"/>
            <a:r>
              <a:rPr lang="en-IN" sz="1600" dirty="0">
                <a:solidFill>
                  <a:srgbClr val="000000"/>
                </a:solidFill>
                <a:latin typeface="Consolas" panose="020B0609020204030204" pitchFamily="49" charset="0"/>
              </a:rPr>
              <a:t>{</a:t>
            </a:r>
          </a:p>
          <a:p>
            <a:pPr algn="l"/>
            <a:r>
              <a:rPr lang="en-IN" sz="1600" dirty="0">
                <a:latin typeface="Consolas" panose="020B0609020204030204" pitchFamily="49" charset="0"/>
              </a:rPr>
              <a:t>                                            </a:t>
            </a:r>
            <a:r>
              <a:rPr lang="en-IN" sz="1600" dirty="0">
                <a:highlight>
                  <a:srgbClr val="FFFF00"/>
                </a:highlight>
                <a:latin typeface="Consolas" panose="020B0609020204030204" pitchFamily="49" charset="0"/>
              </a:rPr>
              <a:t>//After enabling 2</a:t>
            </a:r>
            <a:r>
              <a:rPr lang="en-IN" sz="1600" baseline="30000" dirty="0">
                <a:highlight>
                  <a:srgbClr val="FFFF00"/>
                </a:highlight>
                <a:latin typeface="Consolas" panose="020B0609020204030204" pitchFamily="49" charset="0"/>
              </a:rPr>
              <a:t>nd </a:t>
            </a:r>
            <a:r>
              <a:rPr lang="en-IN" sz="1600" dirty="0">
                <a:highlight>
                  <a:srgbClr val="FFFF00"/>
                </a:highlight>
                <a:latin typeface="Consolas" panose="020B0609020204030204" pitchFamily="49" charset="0"/>
              </a:rPr>
              <a:t>Level cache</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r>
              <a:rPr lang="en-US" sz="1600" b="1" dirty="0">
                <a:solidFill>
                  <a:srgbClr val="000000"/>
                </a:solidFill>
                <a:highlight>
                  <a:srgbClr val="FFFF00"/>
                </a:highlight>
                <a:latin typeface="Consolas" panose="020B0609020204030204" pitchFamily="49" charset="0"/>
              </a:rPr>
              <a:t>//only 2 times it will hit the database server</a:t>
            </a:r>
          </a:p>
          <a:p>
            <a:pPr algn="l"/>
            <a:r>
              <a:rPr lang="en-IN" sz="1600" dirty="0">
                <a:solidFill>
                  <a:srgbClr val="000000"/>
                </a:solidFill>
                <a:latin typeface="Consolas" panose="020B0609020204030204" pitchFamily="49" charset="0"/>
              </a:rPr>
              <a:t>{</a:t>
            </a:r>
          </a:p>
          <a:p>
            <a:pPr algn="l"/>
            <a:r>
              <a:rPr lang="en-US" sz="1600" dirty="0" err="1">
                <a:solidFill>
                  <a:srgbClr val="000000"/>
                </a:solidFill>
                <a:latin typeface="Consolas" panose="020B0609020204030204" pitchFamily="49" charset="0"/>
              </a:rPr>
              <a:t>EntityManagerFactory</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fac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Persistence.</a:t>
            </a:r>
            <a:r>
              <a:rPr lang="en-US" sz="1600" i="1" dirty="0" err="1">
                <a:solidFill>
                  <a:srgbClr val="000000"/>
                </a:solidFill>
                <a:latin typeface="Consolas" panose="020B0609020204030204" pitchFamily="49" charset="0"/>
              </a:rPr>
              <a:t>createEntityManagerFactory</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"dev"</a:t>
            </a:r>
            <a:r>
              <a:rPr lang="en-US" sz="1600"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man1</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man2</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US" sz="1600" dirty="0">
                <a:solidFill>
                  <a:srgbClr val="3F7F5F"/>
                </a:solidFill>
                <a:latin typeface="Consolas" panose="020B0609020204030204" pitchFamily="49" charset="0"/>
              </a:rPr>
              <a:t>//Here in this code Since we have enabled 2nd level cache only 2 time it will hit the database server</a:t>
            </a:r>
          </a:p>
          <a:p>
            <a:pPr algn="l"/>
            <a:r>
              <a:rPr lang="en-US" sz="1600" dirty="0">
                <a:solidFill>
                  <a:srgbClr val="3F7F5F"/>
                </a:solidFill>
                <a:latin typeface="Consolas" panose="020B0609020204030204" pitchFamily="49" charset="0"/>
              </a:rPr>
              <a:t>//2 times it will hit the database server</a:t>
            </a:r>
          </a:p>
          <a:p>
            <a:pPr algn="l"/>
            <a:r>
              <a:rPr lang="en-US" sz="1600" dirty="0">
                <a:solidFill>
                  <a:srgbClr val="6A3E3E"/>
                </a:solidFill>
                <a:latin typeface="Consolas" panose="020B0609020204030204" pitchFamily="49" charset="0"/>
              </a:rPr>
              <a:t>man1</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1);</a:t>
            </a:r>
            <a:r>
              <a:rPr lang="en-US" sz="1600" b="1" dirty="0">
                <a:solidFill>
                  <a:srgbClr val="3F7F5F"/>
                </a:solidFill>
                <a:latin typeface="Consolas" panose="020B0609020204030204" pitchFamily="49" charset="0"/>
              </a:rPr>
              <a:t>//It will hit the database </a:t>
            </a:r>
            <a:r>
              <a:rPr lang="en-US" sz="1600" b="1" dirty="0" err="1">
                <a:solidFill>
                  <a:srgbClr val="3F7F5F"/>
                </a:solidFill>
                <a:latin typeface="Consolas" panose="020B0609020204030204" pitchFamily="49" charset="0"/>
              </a:rPr>
              <a:t>server,object</a:t>
            </a:r>
            <a:r>
              <a:rPr lang="en-US" sz="1600" b="1" dirty="0">
                <a:solidFill>
                  <a:srgbClr val="3F7F5F"/>
                </a:solidFill>
                <a:latin typeface="Consolas" panose="020B0609020204030204" pitchFamily="49" charset="0"/>
              </a:rPr>
              <a:t> is going to store in 1st and 2nd level cache</a:t>
            </a:r>
          </a:p>
          <a:p>
            <a:pPr algn="l"/>
            <a:r>
              <a:rPr lang="en-US" sz="1600" dirty="0">
                <a:solidFill>
                  <a:srgbClr val="6A3E3E"/>
                </a:solidFill>
                <a:latin typeface="Consolas" panose="020B0609020204030204" pitchFamily="49" charset="0"/>
              </a:rPr>
              <a:t>man1</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2);</a:t>
            </a:r>
            <a:r>
              <a:rPr lang="en-US" sz="1600" b="1" dirty="0">
                <a:solidFill>
                  <a:srgbClr val="3F7F5F"/>
                </a:solidFill>
                <a:latin typeface="Consolas" panose="020B0609020204030204" pitchFamily="49" charset="0"/>
              </a:rPr>
              <a:t>//It will hit the database </a:t>
            </a:r>
            <a:r>
              <a:rPr lang="en-US" sz="1600" b="1" dirty="0" err="1">
                <a:solidFill>
                  <a:srgbClr val="3F7F5F"/>
                </a:solidFill>
                <a:latin typeface="Consolas" panose="020B0609020204030204" pitchFamily="49" charset="0"/>
              </a:rPr>
              <a:t>server,object</a:t>
            </a:r>
            <a:r>
              <a:rPr lang="en-US" sz="1600" b="1" dirty="0">
                <a:solidFill>
                  <a:srgbClr val="3F7F5F"/>
                </a:solidFill>
                <a:latin typeface="Consolas" panose="020B0609020204030204" pitchFamily="49" charset="0"/>
              </a:rPr>
              <a:t> is going to store in 1st and 2nd level cache</a:t>
            </a:r>
          </a:p>
          <a:p>
            <a:pPr algn="l"/>
            <a:r>
              <a:rPr lang="en-US" sz="1600" dirty="0">
                <a:solidFill>
                  <a:srgbClr val="3F7F5F"/>
                </a:solidFill>
                <a:latin typeface="Consolas" panose="020B0609020204030204" pitchFamily="49" charset="0"/>
              </a:rPr>
              <a:t>//It will not hit the database server</a:t>
            </a:r>
          </a:p>
          <a:p>
            <a:pPr algn="l"/>
            <a:r>
              <a:rPr lang="en-US" sz="1600" dirty="0">
                <a:solidFill>
                  <a:srgbClr val="6A3E3E"/>
                </a:solidFill>
                <a:latin typeface="Consolas" panose="020B0609020204030204" pitchFamily="49" charset="0"/>
              </a:rPr>
              <a:t>man2</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1);</a:t>
            </a:r>
            <a:r>
              <a:rPr lang="en-US" sz="1600" b="1" dirty="0">
                <a:solidFill>
                  <a:srgbClr val="3F7F5F"/>
                </a:solidFill>
                <a:latin typeface="Consolas" panose="020B0609020204030204" pitchFamily="49" charset="0"/>
              </a:rPr>
              <a:t>//Nothing is there in 1st Level cache but object is present in 2nd level cache</a:t>
            </a:r>
          </a:p>
          <a:p>
            <a:pPr algn="l"/>
            <a:r>
              <a:rPr lang="en-US" sz="1600" dirty="0">
                <a:solidFill>
                  <a:srgbClr val="6A3E3E"/>
                </a:solidFill>
                <a:latin typeface="Consolas" panose="020B0609020204030204" pitchFamily="49" charset="0"/>
              </a:rPr>
              <a:t>man2</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2);</a:t>
            </a:r>
            <a:r>
              <a:rPr lang="en-US" sz="1600" b="1" dirty="0">
                <a:solidFill>
                  <a:srgbClr val="3F7F5F"/>
                </a:solidFill>
                <a:latin typeface="Consolas" panose="020B0609020204030204" pitchFamily="49" charset="0"/>
              </a:rPr>
              <a:t>//Nothing is there in 1st Level cache but object is present in 2nd level cache</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23233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96036"/>
            <a:ext cx="10863618" cy="5262979"/>
          </a:xfrm>
          <a:prstGeom prst="rect">
            <a:avLst/>
          </a:prstGeom>
        </p:spPr>
        <p:txBody>
          <a:bodyPr wrap="square">
            <a:spAutoFit/>
          </a:bodyPr>
          <a:lstStyle/>
          <a:p>
            <a:r>
              <a:rPr lang="en-US" sz="2400" dirty="0">
                <a:highlight>
                  <a:srgbClr val="FF00FF"/>
                </a:highlight>
              </a:rPr>
              <a:t>Association Mapping Summary</a:t>
            </a:r>
          </a:p>
          <a:p>
            <a:endParaRPr lang="en-US" sz="2400" kern="100" dirty="0">
              <a:highlight>
                <a:srgbClr val="FF00FF"/>
              </a:highlight>
              <a:latin typeface="Calibri" panose="020F0502020204030204" pitchFamily="34" charset="0"/>
              <a:cs typeface="Times New Roman" panose="02020603050405020304" pitchFamily="18" charset="0"/>
            </a:endParaRPr>
          </a:p>
          <a:p>
            <a:r>
              <a:rPr lang="en-US" sz="2400" dirty="0"/>
              <a:t>*In </a:t>
            </a:r>
            <a:r>
              <a:rPr lang="en-US" sz="2400" dirty="0" err="1"/>
              <a:t>oneToOneUni</a:t>
            </a:r>
            <a:r>
              <a:rPr lang="en-US" sz="2400" dirty="0"/>
              <a:t> Mapping -</a:t>
            </a:r>
            <a:r>
              <a:rPr lang="en-US" sz="2400" dirty="0">
                <a:sym typeface="Wingdings" panose="05000000000000000000" pitchFamily="2" charset="2"/>
              </a:rPr>
              <a:t> Totally 2 tables are going to create-1 table will have FK </a:t>
            </a:r>
          </a:p>
          <a:p>
            <a:endParaRPr lang="en-US" sz="2400" dirty="0">
              <a:sym typeface="Wingdings" panose="05000000000000000000" pitchFamily="2" charset="2"/>
            </a:endParaRPr>
          </a:p>
          <a:p>
            <a:r>
              <a:rPr lang="en-US" sz="2400" dirty="0">
                <a:sym typeface="Wingdings" panose="05000000000000000000" pitchFamily="2" charset="2"/>
              </a:rPr>
              <a:t>*In Bi-Directional Mapping owning side and non owning side will come into picture.</a:t>
            </a:r>
          </a:p>
          <a:p>
            <a:endParaRPr lang="en-US" sz="2400" dirty="0">
              <a:sym typeface="Wingdings" panose="05000000000000000000" pitchFamily="2" charset="2"/>
            </a:endParaRPr>
          </a:p>
          <a:p>
            <a:r>
              <a:rPr lang="en-US" sz="2400" b="1" dirty="0">
                <a:solidFill>
                  <a:srgbClr val="FF0000"/>
                </a:solidFill>
                <a:sym typeface="Wingdings" panose="05000000000000000000" pitchFamily="2" charset="2"/>
              </a:rPr>
              <a:t>Note:-</a:t>
            </a:r>
          </a:p>
          <a:p>
            <a:r>
              <a:rPr lang="en-US" sz="2400" dirty="0">
                <a:sym typeface="Wingdings" panose="05000000000000000000" pitchFamily="2" charset="2"/>
              </a:rPr>
              <a:t>In Maven Project if you create  2 packages and in each package if you try to  create same class Maven will not allow you will get Exception----</a:t>
            </a:r>
            <a:r>
              <a:rPr lang="en-US" sz="2400" dirty="0" err="1">
                <a:sym typeface="Wingdings" panose="05000000000000000000" pitchFamily="2" charset="2"/>
              </a:rPr>
              <a:t>DulicateMappingException</a:t>
            </a:r>
            <a:endParaRPr lang="en-US" sz="2400" dirty="0">
              <a:sym typeface="Wingdings" panose="05000000000000000000" pitchFamily="2" charset="2"/>
            </a:endParaRPr>
          </a:p>
          <a:p>
            <a:r>
              <a:rPr lang="en-US" sz="2400" dirty="0"/>
              <a:t>The [</a:t>
            </a:r>
            <a:r>
              <a:rPr lang="en-US" sz="2400" dirty="0" err="1"/>
              <a:t>org.jsp.onetoonebi.PanCard</a:t>
            </a:r>
            <a:r>
              <a:rPr lang="en-US" sz="2400" dirty="0"/>
              <a:t>] and [</a:t>
            </a:r>
            <a:r>
              <a:rPr lang="en-US" sz="2400" dirty="0" err="1"/>
              <a:t>org.jsp.associationpractice.PanCard</a:t>
            </a:r>
            <a:r>
              <a:rPr lang="en-US" sz="2400" dirty="0"/>
              <a:t>] entities share the same JPA entity name: [</a:t>
            </a:r>
            <a:r>
              <a:rPr lang="en-US" sz="2400" dirty="0" err="1"/>
              <a:t>PanCard</a:t>
            </a:r>
            <a:r>
              <a:rPr lang="en-US" sz="2400" dirty="0"/>
              <a:t>] which is not allowed!</a:t>
            </a:r>
          </a:p>
          <a:p>
            <a:endParaRPr lang="en-US" sz="2400" dirty="0"/>
          </a:p>
          <a:p>
            <a:r>
              <a:rPr lang="en-US" sz="2400" dirty="0"/>
              <a:t>*In </a:t>
            </a:r>
            <a:r>
              <a:rPr lang="en-US" sz="2400" dirty="0" err="1"/>
              <a:t>oneToOneBi</a:t>
            </a:r>
            <a:r>
              <a:rPr lang="en-US" sz="2400" dirty="0"/>
              <a:t>-Directional Mapping 2 table are going to create but both the table will have FK which is not required so we need to use owning side and non owning side</a:t>
            </a:r>
            <a:endParaRPr lang="en-IN" sz="2400" dirty="0"/>
          </a:p>
        </p:txBody>
      </p:sp>
    </p:spTree>
    <p:extLst>
      <p:ext uri="{BB962C8B-B14F-4D97-AF65-F5344CB8AC3E}">
        <p14:creationId xmlns:p14="http://schemas.microsoft.com/office/powerpoint/2010/main" val="158362438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638629"/>
            <a:ext cx="10566400" cy="5355312"/>
          </a:xfrm>
          <a:prstGeom prst="rect">
            <a:avLst/>
          </a:prstGeom>
        </p:spPr>
        <p:txBody>
          <a:bodyPr wrap="square">
            <a:spAutoFit/>
          </a:bodyPr>
          <a:lstStyle/>
          <a:p>
            <a:r>
              <a:rPr lang="en-US" dirty="0"/>
              <a:t>*While writing the code in </a:t>
            </a:r>
            <a:r>
              <a:rPr lang="en-US" dirty="0" err="1"/>
              <a:t>OneToOneBi</a:t>
            </a:r>
            <a:r>
              <a:rPr lang="en-US" dirty="0"/>
              <a:t>-Directional Mapping </a:t>
            </a:r>
          </a:p>
          <a:p>
            <a:r>
              <a:rPr lang="en-IN" dirty="0" err="1"/>
              <a:t>p.setCard</a:t>
            </a:r>
            <a:r>
              <a:rPr lang="en-IN" dirty="0"/>
              <a:t>(card);</a:t>
            </a:r>
          </a:p>
          <a:p>
            <a:r>
              <a:rPr lang="en-IN" dirty="0"/>
              <a:t>//</a:t>
            </a:r>
            <a:r>
              <a:rPr lang="en-IN" dirty="0" err="1"/>
              <a:t>card.setPerson</a:t>
            </a:r>
            <a:r>
              <a:rPr lang="en-IN" dirty="0"/>
              <a:t>(p);//If you don’t use this line then in </a:t>
            </a:r>
            <a:r>
              <a:rPr lang="en-IN" dirty="0" err="1"/>
              <a:t>PanCard</a:t>
            </a:r>
            <a:r>
              <a:rPr lang="en-IN" dirty="0"/>
              <a:t> table </a:t>
            </a:r>
            <a:r>
              <a:rPr lang="en-IN" dirty="0" err="1"/>
              <a:t>person_id</a:t>
            </a:r>
            <a:r>
              <a:rPr lang="en-IN" dirty="0"/>
              <a:t>(FK) will be null</a:t>
            </a:r>
          </a:p>
          <a:p>
            <a:r>
              <a:rPr lang="en-IN" dirty="0"/>
              <a:t>But you will not get any exception. </a:t>
            </a:r>
          </a:p>
          <a:p>
            <a:endParaRPr lang="en-US" dirty="0"/>
          </a:p>
          <a:p>
            <a:r>
              <a:rPr lang="en-US" dirty="0"/>
              <a:t>Use cascade attribute to avoid writing multiple persist( );</a:t>
            </a:r>
          </a:p>
          <a:p>
            <a:endParaRPr lang="en-US" dirty="0"/>
          </a:p>
          <a:p>
            <a:r>
              <a:rPr lang="en-US" dirty="0"/>
              <a:t>*</a:t>
            </a:r>
            <a:r>
              <a:rPr lang="en-US" dirty="0" err="1"/>
              <a:t>OneToManyUni</a:t>
            </a:r>
            <a:r>
              <a:rPr lang="en-US" dirty="0"/>
              <a:t> </a:t>
            </a:r>
            <a:r>
              <a:rPr lang="en-US" dirty="0" err="1"/>
              <a:t>Ditectional</a:t>
            </a:r>
            <a:r>
              <a:rPr lang="en-US" dirty="0"/>
              <a:t> mapping ------</a:t>
            </a:r>
            <a:r>
              <a:rPr lang="en-US" dirty="0">
                <a:sym typeface="Wingdings" panose="05000000000000000000" pitchFamily="2" charset="2"/>
              </a:rPr>
              <a:t>3 Tables are going to create but the 3</a:t>
            </a:r>
            <a:r>
              <a:rPr lang="en-US" baseline="30000" dirty="0">
                <a:sym typeface="Wingdings" panose="05000000000000000000" pitchFamily="2" charset="2"/>
              </a:rPr>
              <a:t>rd</a:t>
            </a:r>
            <a:r>
              <a:rPr lang="en-US" dirty="0">
                <a:sym typeface="Wingdings" panose="05000000000000000000" pitchFamily="2" charset="2"/>
              </a:rPr>
              <a:t> Table Contains the PK’s of first two tables..</a:t>
            </a:r>
          </a:p>
          <a:p>
            <a:r>
              <a:rPr lang="en-US" dirty="0">
                <a:sym typeface="Wingdings" panose="05000000000000000000" pitchFamily="2" charset="2"/>
              </a:rPr>
              <a:t>We can not avoid the creation of 3</a:t>
            </a:r>
            <a:r>
              <a:rPr lang="en-US" baseline="30000" dirty="0">
                <a:sym typeface="Wingdings" panose="05000000000000000000" pitchFamily="2" charset="2"/>
              </a:rPr>
              <a:t>rd</a:t>
            </a:r>
            <a:r>
              <a:rPr lang="en-US" dirty="0">
                <a:sym typeface="Wingdings" panose="05000000000000000000" pitchFamily="2" charset="2"/>
              </a:rPr>
              <a:t> table in </a:t>
            </a:r>
            <a:r>
              <a:rPr lang="en-US" dirty="0" err="1">
                <a:sym typeface="Wingdings" panose="05000000000000000000" pitchFamily="2" charset="2"/>
              </a:rPr>
              <a:t>oneToManyUni</a:t>
            </a:r>
            <a:endParaRPr lang="en-US" dirty="0">
              <a:sym typeface="Wingdings" panose="05000000000000000000" pitchFamily="2" charset="2"/>
            </a:endParaRPr>
          </a:p>
          <a:p>
            <a:r>
              <a:rPr lang="en-US" dirty="0">
                <a:sym typeface="Wingdings" panose="05000000000000000000" pitchFamily="2" charset="2"/>
              </a:rPr>
              <a:t>*3</a:t>
            </a:r>
            <a:r>
              <a:rPr lang="en-US" baseline="30000" dirty="0">
                <a:sym typeface="Wingdings" panose="05000000000000000000" pitchFamily="2" charset="2"/>
              </a:rPr>
              <a:t>rd</a:t>
            </a:r>
            <a:r>
              <a:rPr lang="en-US" dirty="0">
                <a:sym typeface="Wingdings" panose="05000000000000000000" pitchFamily="2" charset="2"/>
              </a:rPr>
              <a:t> Table is called as </a:t>
            </a:r>
            <a:r>
              <a:rPr lang="en-US" dirty="0" err="1">
                <a:sym typeface="Wingdings" panose="05000000000000000000" pitchFamily="2" charset="2"/>
              </a:rPr>
              <a:t>JoinTable</a:t>
            </a:r>
            <a:r>
              <a:rPr lang="en-US" dirty="0">
                <a:sym typeface="Wingdings" panose="05000000000000000000" pitchFamily="2" charset="2"/>
              </a:rPr>
              <a:t> ----Which is used to build the relationship</a:t>
            </a:r>
          </a:p>
          <a:p>
            <a:r>
              <a:rPr lang="en-US" dirty="0"/>
              <a:t>*when you do not use a direct foreign key in the child entity. This approach ensures that the relationship is managed via a separate table,</a:t>
            </a:r>
            <a:endParaRPr lang="en-US" dirty="0">
              <a:latin typeface="Calibri" panose="020F0502020204030204" pitchFamily="34" charset="0"/>
              <a:cs typeface="Calibri" panose="020F0502020204030204" pitchFamily="34" charset="0"/>
              <a:sym typeface="Wingdings" panose="05000000000000000000" pitchFamily="2" charset="2"/>
            </a:endParaRPr>
          </a:p>
          <a:p>
            <a:r>
              <a:rPr lang="en-US" b="1" dirty="0">
                <a:solidFill>
                  <a:srgbClr val="FF0000"/>
                </a:solidFill>
                <a:latin typeface="Calibri" panose="020F0502020204030204" pitchFamily="34" charset="0"/>
                <a:cs typeface="Calibri" panose="020F0502020204030204" pitchFamily="34" charset="0"/>
                <a:sym typeface="Wingdings" panose="05000000000000000000" pitchFamily="2" charset="2"/>
              </a:rPr>
              <a:t>Explanation:-</a:t>
            </a:r>
          </a:p>
          <a:p>
            <a:r>
              <a:rPr lang="en-US" b="1" dirty="0">
                <a:solidFill>
                  <a:srgbClr val="3333FF"/>
                </a:solidFill>
                <a:latin typeface="Calibri" panose="020F0502020204030204" pitchFamily="34" charset="0"/>
                <a:cs typeface="Calibri" panose="020F0502020204030204" pitchFamily="34" charset="0"/>
              </a:rPr>
              <a:t>@</a:t>
            </a:r>
            <a:r>
              <a:rPr lang="en-US" b="1" dirty="0" err="1">
                <a:solidFill>
                  <a:srgbClr val="3333FF"/>
                </a:solidFill>
                <a:latin typeface="Calibri" panose="020F0502020204030204" pitchFamily="34" charset="0"/>
                <a:cs typeface="Calibri" panose="020F0502020204030204" pitchFamily="34" charset="0"/>
              </a:rPr>
              <a:t>JoinTable</a:t>
            </a:r>
            <a:r>
              <a:rPr lang="en-US" b="1" dirty="0">
                <a:solidFill>
                  <a:srgbClr val="3333FF"/>
                </a:solidFill>
                <a:latin typeface="Calibri" panose="020F0502020204030204" pitchFamily="34" charset="0"/>
                <a:cs typeface="Calibri" panose="020F0502020204030204" pitchFamily="34" charset="0"/>
              </a:rPr>
              <a:t>(    name = "</a:t>
            </a:r>
            <a:r>
              <a:rPr lang="en-US" b="1" dirty="0" err="1">
                <a:solidFill>
                  <a:srgbClr val="3333FF"/>
                </a:solidFill>
                <a:latin typeface="Calibri" panose="020F0502020204030204" pitchFamily="34" charset="0"/>
                <a:cs typeface="Calibri" panose="020F0502020204030204" pitchFamily="34" charset="0"/>
              </a:rPr>
              <a:t>Department_Employee</a:t>
            </a:r>
            <a:r>
              <a:rPr lang="en-US" b="1" dirty="0">
                <a:solidFill>
                  <a:srgbClr val="3333FF"/>
                </a:solidFill>
                <a:latin typeface="Calibri" panose="020F0502020204030204" pitchFamily="34" charset="0"/>
                <a:cs typeface="Calibri" panose="020F0502020204030204" pitchFamily="34" charset="0"/>
              </a:rPr>
              <a:t>",   </a:t>
            </a:r>
          </a:p>
          <a:p>
            <a:r>
              <a:rPr lang="en-US" b="1" dirty="0">
                <a:solidFill>
                  <a:srgbClr val="3333FF"/>
                </a:solidFill>
                <a:latin typeface="Calibri" panose="020F0502020204030204" pitchFamily="34" charset="0"/>
                <a:cs typeface="Calibri" panose="020F0502020204030204" pitchFamily="34" charset="0"/>
              </a:rPr>
              <a:t> </a:t>
            </a:r>
            <a:r>
              <a:rPr lang="en-US" b="1" dirty="0" err="1">
                <a:solidFill>
                  <a:srgbClr val="3333FF"/>
                </a:solidFill>
                <a:latin typeface="Calibri" panose="020F0502020204030204" pitchFamily="34" charset="0"/>
                <a:cs typeface="Calibri" panose="020F0502020204030204" pitchFamily="34" charset="0"/>
              </a:rPr>
              <a:t>joinColumns</a:t>
            </a:r>
            <a:r>
              <a:rPr lang="en-US" b="1" dirty="0">
                <a:solidFill>
                  <a:srgbClr val="3333FF"/>
                </a:solidFill>
                <a:latin typeface="Calibri" panose="020F0502020204030204" pitchFamily="34" charset="0"/>
                <a:cs typeface="Calibri" panose="020F0502020204030204" pitchFamily="34" charset="0"/>
              </a:rPr>
              <a:t> = @</a:t>
            </a:r>
            <a:r>
              <a:rPr lang="en-US" b="1" dirty="0" err="1">
                <a:solidFill>
                  <a:srgbClr val="3333FF"/>
                </a:solidFill>
                <a:latin typeface="Calibri" panose="020F0502020204030204" pitchFamily="34" charset="0"/>
                <a:cs typeface="Calibri" panose="020F0502020204030204" pitchFamily="34" charset="0"/>
              </a:rPr>
              <a:t>JoinColumn</a:t>
            </a:r>
            <a:r>
              <a:rPr lang="en-US" b="1" dirty="0">
                <a:solidFill>
                  <a:srgbClr val="3333FF"/>
                </a:solidFill>
                <a:latin typeface="Calibri" panose="020F0502020204030204" pitchFamily="34" charset="0"/>
                <a:cs typeface="Calibri" panose="020F0502020204030204" pitchFamily="34" charset="0"/>
              </a:rPr>
              <a:t>(name = "</a:t>
            </a:r>
            <a:r>
              <a:rPr lang="en-US" b="1" dirty="0" err="1">
                <a:solidFill>
                  <a:srgbClr val="3333FF"/>
                </a:solidFill>
                <a:latin typeface="Calibri" panose="020F0502020204030204" pitchFamily="34" charset="0"/>
                <a:cs typeface="Calibri" panose="020F0502020204030204" pitchFamily="34" charset="0"/>
              </a:rPr>
              <a:t>departmentId</a:t>
            </a:r>
            <a:r>
              <a:rPr lang="en-US" b="1" dirty="0">
                <a:solidFill>
                  <a:srgbClr val="3333FF"/>
                </a:solidFill>
                <a:latin typeface="Calibri" panose="020F0502020204030204" pitchFamily="34" charset="0"/>
                <a:cs typeface="Calibri" panose="020F0502020204030204" pitchFamily="34" charset="0"/>
              </a:rPr>
              <a:t>"),   </a:t>
            </a:r>
          </a:p>
          <a:p>
            <a:r>
              <a:rPr lang="en-US" b="1" dirty="0">
                <a:solidFill>
                  <a:srgbClr val="3333FF"/>
                </a:solidFill>
                <a:latin typeface="Calibri" panose="020F0502020204030204" pitchFamily="34" charset="0"/>
                <a:cs typeface="Calibri" panose="020F0502020204030204" pitchFamily="34" charset="0"/>
              </a:rPr>
              <a:t> </a:t>
            </a:r>
            <a:r>
              <a:rPr lang="en-US" b="1" dirty="0" err="1">
                <a:solidFill>
                  <a:srgbClr val="3333FF"/>
                </a:solidFill>
                <a:latin typeface="Calibri" panose="020F0502020204030204" pitchFamily="34" charset="0"/>
                <a:cs typeface="Calibri" panose="020F0502020204030204" pitchFamily="34" charset="0"/>
              </a:rPr>
              <a:t>inverseJoinColumns</a:t>
            </a:r>
            <a:r>
              <a:rPr lang="en-US" b="1" dirty="0">
                <a:solidFill>
                  <a:srgbClr val="3333FF"/>
                </a:solidFill>
                <a:latin typeface="Calibri" panose="020F0502020204030204" pitchFamily="34" charset="0"/>
                <a:cs typeface="Calibri" panose="020F0502020204030204" pitchFamily="34" charset="0"/>
              </a:rPr>
              <a:t> = @</a:t>
            </a:r>
            <a:r>
              <a:rPr lang="en-US" b="1" dirty="0" err="1">
                <a:solidFill>
                  <a:srgbClr val="3333FF"/>
                </a:solidFill>
                <a:latin typeface="Calibri" panose="020F0502020204030204" pitchFamily="34" charset="0"/>
                <a:cs typeface="Calibri" panose="020F0502020204030204" pitchFamily="34" charset="0"/>
              </a:rPr>
              <a:t>JoinColumn</a:t>
            </a:r>
            <a:r>
              <a:rPr lang="en-US" b="1" dirty="0">
                <a:solidFill>
                  <a:srgbClr val="3333FF"/>
                </a:solidFill>
                <a:latin typeface="Calibri" panose="020F0502020204030204" pitchFamily="34" charset="0"/>
                <a:cs typeface="Calibri" panose="020F0502020204030204" pitchFamily="34" charset="0"/>
              </a:rPr>
              <a:t>(name = "</a:t>
            </a:r>
            <a:r>
              <a:rPr lang="en-US" b="1" dirty="0" err="1">
                <a:solidFill>
                  <a:srgbClr val="3333FF"/>
                </a:solidFill>
                <a:latin typeface="Calibri" panose="020F0502020204030204" pitchFamily="34" charset="0"/>
                <a:cs typeface="Calibri" panose="020F0502020204030204" pitchFamily="34" charset="0"/>
              </a:rPr>
              <a:t>employeeId</a:t>
            </a:r>
            <a:r>
              <a:rPr lang="en-US" b="1" dirty="0">
                <a:solidFill>
                  <a:srgbClr val="3333FF"/>
                </a:solidFill>
                <a:latin typeface="Calibri" panose="020F0502020204030204" pitchFamily="34" charset="0"/>
                <a:cs typeface="Calibri" panose="020F0502020204030204" pitchFamily="34" charset="0"/>
              </a:rPr>
              <a:t>"))</a:t>
            </a:r>
          </a:p>
          <a:p>
            <a:endParaRPr lang="en-US" b="1" dirty="0">
              <a:solidFill>
                <a:srgbClr val="3333FF"/>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621380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56334" y="914253"/>
            <a:ext cx="1107933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Department_Employee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Specifies the name of the join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joinColumns</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JoinColumn</a:t>
            </a: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owning entity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Department</a:t>
            </a:r>
            <a:r>
              <a:rPr lang="en-US" altLang="en-US" sz="24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inverseJoinColumns</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JoinColumn</a:t>
            </a: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employeeId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target entity or Non –</a:t>
            </a:r>
            <a:r>
              <a:rPr kumimoji="0" lang="en-US" altLang="en-US" sz="1800" b="0" i="0" u="none" strike="noStrike" cap="none" normalizeH="0" baseline="0" dirty="0" err="1">
                <a:ln>
                  <a:noFill/>
                </a:ln>
                <a:solidFill>
                  <a:schemeClr val="tx1"/>
                </a:solidFill>
                <a:effectLst/>
                <a:latin typeface="Arial" panose="020B0604020202020204" pitchFamily="34" charset="0"/>
              </a:rPr>
              <a:t>Owining</a:t>
            </a:r>
            <a:r>
              <a:rPr kumimoji="0" lang="en-US" altLang="en-US" sz="1800" b="0" i="0" u="none" strike="noStrike" cap="none" normalizeH="0" dirty="0">
                <a:ln>
                  <a:noFill/>
                </a:ln>
                <a:solidFill>
                  <a:schemeClr val="tx1"/>
                </a:solidFill>
                <a:effectLst/>
                <a:latin typeface="Arial" panose="020B0604020202020204" pitchFamily="34" charset="0"/>
              </a:rPr>
              <a:t> Entity</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Employee</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3389989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3827F-A87F-EEC8-BBF9-7646649D3A1D}"/>
              </a:ext>
            </a:extLst>
          </p:cNvPr>
          <p:cNvSpPr txBox="1"/>
          <p:nvPr/>
        </p:nvSpPr>
        <p:spPr>
          <a:xfrm>
            <a:off x="576943" y="642257"/>
            <a:ext cx="10951028" cy="166199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Department_Employee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Specifies the name of the join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joinColumns</a:t>
            </a:r>
            <a:r>
              <a:rPr kumimoji="0" lang="en-US" altLang="en-US" sz="1800" b="1" i="0" u="none" strike="noStrike" cap="none" normalizeH="0" baseline="0" dirty="0">
                <a:ln>
                  <a:noFill/>
                </a:ln>
                <a:solidFill>
                  <a:schemeClr val="tx1"/>
                </a:solidFill>
                <a:effectLst/>
                <a:latin typeface="Arial" panose="020B0604020202020204" pitchFamily="34" charset="0"/>
              </a:rPr>
              <a:t> = @JoinColumn(name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owning entity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Department</a:t>
            </a:r>
            <a:r>
              <a:rPr lang="en-US" altLang="en-US" sz="24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inverseJoinColumns</a:t>
            </a:r>
            <a:r>
              <a:rPr kumimoji="0" lang="en-US" altLang="en-US" sz="1800" b="1" i="0" u="none" strike="noStrike" cap="none" normalizeH="0" baseline="0" dirty="0">
                <a:ln>
                  <a:noFill/>
                </a:ln>
                <a:solidFill>
                  <a:schemeClr val="tx1"/>
                </a:solidFill>
                <a:effectLst/>
                <a:latin typeface="Arial" panose="020B0604020202020204" pitchFamily="34" charset="0"/>
              </a:rPr>
              <a:t> = @JoinColumn(name = "</a:t>
            </a:r>
            <a:r>
              <a:rPr kumimoji="0" lang="en-US" altLang="en-US" sz="1800" b="1" i="0" u="none" strike="noStrike" cap="none" normalizeH="0" baseline="0" dirty="0" err="1">
                <a:ln>
                  <a:noFill/>
                </a:ln>
                <a:solidFill>
                  <a:schemeClr val="tx1"/>
                </a:solidFill>
                <a:effectLst/>
                <a:latin typeface="Arial" panose="020B0604020202020204" pitchFamily="34" charset="0"/>
              </a:rPr>
              <a:t>employeeId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target entity or Non –</a:t>
            </a:r>
            <a:r>
              <a:rPr kumimoji="0" lang="en-US" altLang="en-US" sz="1800" b="0" i="0" u="none" strike="noStrike" cap="none" normalizeH="0" baseline="0" dirty="0" err="1">
                <a:ln>
                  <a:noFill/>
                </a:ln>
                <a:solidFill>
                  <a:schemeClr val="tx1"/>
                </a:solidFill>
                <a:effectLst/>
                <a:latin typeface="Arial" panose="020B0604020202020204" pitchFamily="34" charset="0"/>
              </a:rPr>
              <a:t>Owining</a:t>
            </a:r>
            <a:r>
              <a:rPr kumimoji="0" lang="en-US" altLang="en-US" sz="1800" b="0" i="0" u="none" strike="noStrike" cap="none" normalizeH="0" dirty="0">
                <a:ln>
                  <a:noFill/>
                </a:ln>
                <a:solidFill>
                  <a:schemeClr val="tx1"/>
                </a:solidFill>
                <a:effectLst/>
                <a:latin typeface="Arial" panose="020B0604020202020204" pitchFamily="34" charset="0"/>
              </a:rPr>
              <a:t> Entity</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Employee</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898973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660400"/>
            <a:ext cx="10820400" cy="5442387"/>
          </a:xfrm>
          <a:prstGeom prst="rect">
            <a:avLst/>
          </a:prstGeom>
        </p:spPr>
        <p:txBody>
          <a:bodyPr wrap="square">
            <a:spAutoFit/>
          </a:bodyPr>
          <a:lstStyle/>
          <a:p>
            <a:pPr algn="ct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employee.hbm.xml</a:t>
            </a:r>
          </a:p>
          <a:p>
            <a:pPr>
              <a:lnSpc>
                <a:spcPct val="107000"/>
              </a:lnSpc>
              <a:spcAft>
                <a:spcPts val="800"/>
              </a:spcAft>
            </a:pPr>
            <a:r>
              <a:rPr lang="en-IN" sz="2000" b="1" kern="100" dirty="0">
                <a:ea typeface="Calibri" panose="020F0502020204030204" pitchFamily="34" charset="0"/>
                <a:cs typeface="Times New Roman" panose="02020603050405020304" pitchFamily="18" charset="0"/>
              </a:rPr>
              <a:t>&lt;hibernate-mapping&gt;</a:t>
            </a:r>
          </a:p>
          <a:p>
            <a:pPr>
              <a:lnSpc>
                <a:spcPct val="107000"/>
              </a:lnSpc>
              <a:spcAft>
                <a:spcPts val="800"/>
              </a:spcAft>
            </a:pPr>
            <a:r>
              <a:rPr lang="en-IN" sz="2000" kern="100" dirty="0">
                <a:ea typeface="Calibri" panose="020F0502020204030204" pitchFamily="34" charset="0"/>
                <a:cs typeface="Times New Roman" panose="02020603050405020304" pitchFamily="18" charset="0"/>
              </a:rPr>
              <a:t>             </a:t>
            </a:r>
            <a:r>
              <a:rPr lang="en-IN" sz="2000" b="1" kern="100">
                <a:solidFill>
                  <a:srgbClr val="FF0000"/>
                </a:solidFill>
                <a:ea typeface="Calibri" panose="020F0502020204030204" pitchFamily="34" charset="0"/>
                <a:cs typeface="Times New Roman" panose="02020603050405020304" pitchFamily="18" charset="0"/>
              </a:rPr>
              <a:t>&lt;class  </a:t>
            </a:r>
            <a:r>
              <a:rPr lang="en-IN" sz="2000" kern="100" dirty="0">
                <a:ea typeface="Calibri" panose="020F0502020204030204" pitchFamily="34" charset="0"/>
                <a:cs typeface="Times New Roman" panose="02020603050405020304" pitchFamily="18" charset="0"/>
              </a:rPr>
              <a:t>name=”</a:t>
            </a:r>
            <a:r>
              <a:rPr lang="en-IN" sz="2000" kern="100" dirty="0" err="1">
                <a:ea typeface="Calibri" panose="020F0502020204030204" pitchFamily="34" charset="0"/>
                <a:cs typeface="Times New Roman" panose="02020603050405020304" pitchFamily="18" charset="0"/>
              </a:rPr>
              <a:t>org.jsp.Employee</a:t>
            </a:r>
            <a:r>
              <a:rPr lang="en-IN" sz="2000" kern="100" dirty="0">
                <a:ea typeface="Calibri" panose="020F0502020204030204" pitchFamily="34" charset="0"/>
                <a:cs typeface="Times New Roman" panose="02020603050405020304" pitchFamily="18" charset="0"/>
              </a:rPr>
              <a:t>”  table=”employee”&gt;</a:t>
            </a:r>
          </a:p>
          <a:p>
            <a:pPr>
              <a:lnSpc>
                <a:spcPct val="107000"/>
              </a:lnSpc>
              <a:spcAft>
                <a:spcPts val="800"/>
              </a:spcAft>
            </a:pPr>
            <a:r>
              <a:rPr lang="en-IN" sz="2000" kern="100" dirty="0">
                <a:ea typeface="Calibri" panose="020F0502020204030204" pitchFamily="34" charset="0"/>
                <a:cs typeface="Times New Roman" panose="02020603050405020304" pitchFamily="18" charset="0"/>
              </a:rPr>
              <a:t>                                                         //name is the attribute</a:t>
            </a:r>
          </a:p>
          <a:p>
            <a:pPr>
              <a:lnSpc>
                <a:spcPct val="107000"/>
              </a:lnSpc>
              <a:spcAft>
                <a:spcPts val="800"/>
              </a:spcAft>
            </a:pPr>
            <a:r>
              <a:rPr lang="en-IN" sz="2000" kern="100" dirty="0">
                <a:ea typeface="Calibri" panose="020F0502020204030204" pitchFamily="34" charset="0"/>
                <a:cs typeface="Times New Roman" panose="02020603050405020304" pitchFamily="18" charset="0"/>
              </a:rPr>
              <a:t>                                                        //table attribute is optional</a:t>
            </a:r>
          </a:p>
          <a:p>
            <a:pPr>
              <a:lnSpc>
                <a:spcPct val="107000"/>
              </a:lnSpc>
              <a:spcAft>
                <a:spcPts val="800"/>
              </a:spcAft>
            </a:pPr>
            <a:r>
              <a:rPr lang="en-IN" sz="2000" kern="100" dirty="0">
                <a:ea typeface="Calibri" panose="020F0502020204030204" pitchFamily="34" charset="0"/>
                <a:cs typeface="Times New Roman" panose="02020603050405020304" pitchFamily="18" charset="0"/>
              </a:rPr>
              <a:t>                                                       //If the table is present it will map else it will create .</a:t>
            </a:r>
          </a:p>
          <a:p>
            <a:r>
              <a:rPr lang="en-IN" sz="2000" dirty="0"/>
              <a:t>                                                      //&lt;id&gt; tag represent the primary key</a:t>
            </a:r>
          </a:p>
          <a:p>
            <a:r>
              <a:rPr lang="en-IN" sz="2000" dirty="0"/>
              <a:t>                        </a:t>
            </a:r>
            <a:r>
              <a:rPr lang="en-IN" sz="2000" b="1" dirty="0">
                <a:solidFill>
                  <a:srgbClr val="00B050"/>
                </a:solidFill>
              </a:rPr>
              <a:t> </a:t>
            </a:r>
            <a:r>
              <a:rPr lang="en-IN" sz="2000" b="1" dirty="0">
                <a:solidFill>
                  <a:srgbClr val="002060"/>
                </a:solidFill>
              </a:rPr>
              <a:t>&lt;id </a:t>
            </a:r>
            <a:r>
              <a:rPr lang="en-IN" sz="2000" dirty="0"/>
              <a:t>name =”id”  column=”id”&gt;</a:t>
            </a:r>
          </a:p>
          <a:p>
            <a:r>
              <a:rPr lang="en-IN" sz="2000" dirty="0"/>
              <a:t>                                   &lt;generator  class=”identity”/&gt;  </a:t>
            </a:r>
          </a:p>
          <a:p>
            <a:r>
              <a:rPr lang="en-IN" sz="2000" dirty="0"/>
              <a:t>                        </a:t>
            </a:r>
            <a:r>
              <a:rPr lang="en-IN" sz="2000" b="1" dirty="0">
                <a:solidFill>
                  <a:srgbClr val="002060"/>
                </a:solidFill>
              </a:rPr>
              <a:t>&lt;/id&gt;</a:t>
            </a:r>
          </a:p>
          <a:p>
            <a:r>
              <a:rPr lang="en-IN" sz="2000" dirty="0"/>
              <a:t>                  &lt;property name=”name” column=”name” not-null=”true”/&gt;</a:t>
            </a:r>
          </a:p>
          <a:p>
            <a:r>
              <a:rPr lang="en-IN" sz="2000" dirty="0"/>
              <a:t>                  &lt;property name=”</a:t>
            </a:r>
            <a:r>
              <a:rPr lang="en-IN" sz="2000" dirty="0" err="1"/>
              <a:t>desg</a:t>
            </a:r>
            <a:r>
              <a:rPr lang="en-IN" sz="2000" dirty="0"/>
              <a:t>”   column=”</a:t>
            </a:r>
            <a:r>
              <a:rPr lang="en-IN" sz="2000" dirty="0" err="1"/>
              <a:t>desg</a:t>
            </a:r>
            <a:r>
              <a:rPr lang="en-IN" sz="2000" dirty="0"/>
              <a:t>”   not-null=”true”/&gt;</a:t>
            </a:r>
          </a:p>
          <a:p>
            <a:r>
              <a:rPr lang="en-IN" sz="2000" dirty="0"/>
              <a:t>           </a:t>
            </a:r>
            <a:r>
              <a:rPr lang="en-IN" sz="2000" b="1" dirty="0">
                <a:solidFill>
                  <a:srgbClr val="FF0000"/>
                </a:solidFill>
              </a:rPr>
              <a:t>&lt;/class&gt;</a:t>
            </a:r>
          </a:p>
          <a:p>
            <a:r>
              <a:rPr lang="en-IN" sz="2000" b="1" dirty="0"/>
              <a:t>&lt;/hibernate-mapping&gt;</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3447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711200"/>
            <a:ext cx="10769600" cy="6320833"/>
          </a:xfrm>
          <a:prstGeom prst="rect">
            <a:avLst/>
          </a:prstGeom>
        </p:spPr>
        <p:txBody>
          <a:bodyPr wrap="square">
            <a:spAutoFit/>
          </a:bodyPr>
          <a:lstStyle/>
          <a:p>
            <a:r>
              <a:rPr lang="en-IN" sz="3200" b="1" dirty="0">
                <a:solidFill>
                  <a:srgbClr val="7030A0"/>
                </a:solidFill>
              </a:rPr>
              <a:t>Steps to map Employee class with Employee Table</a:t>
            </a:r>
          </a:p>
          <a:p>
            <a:r>
              <a:rPr lang="en-IN" sz="2400" b="1" dirty="0">
                <a:solidFill>
                  <a:srgbClr val="FF0000"/>
                </a:solidFill>
              </a:rPr>
              <a:t>Step 1:-</a:t>
            </a:r>
          </a:p>
          <a:p>
            <a:r>
              <a:rPr lang="en-IN" sz="2400" dirty="0"/>
              <a:t>       Create Employee class </a:t>
            </a:r>
          </a:p>
          <a:p>
            <a:r>
              <a:rPr lang="en-IN" sz="2400" dirty="0"/>
              <a:t>        Employee</a:t>
            </a:r>
          </a:p>
          <a:p>
            <a:r>
              <a:rPr lang="en-IN" sz="2400" dirty="0"/>
              <a:t>                id, name, </a:t>
            </a:r>
            <a:r>
              <a:rPr lang="en-IN" sz="2400" dirty="0" err="1"/>
              <a:t>desg</a:t>
            </a:r>
            <a:r>
              <a:rPr lang="en-IN" sz="2400" dirty="0"/>
              <a:t>, salary, phone, password</a:t>
            </a:r>
          </a:p>
          <a:p>
            <a:r>
              <a:rPr lang="en-IN" sz="2400" dirty="0"/>
              <a:t>                 //Setters and getters//</a:t>
            </a:r>
          </a:p>
          <a:p>
            <a:r>
              <a:rPr lang="en-IN" sz="2400" b="1" dirty="0">
                <a:solidFill>
                  <a:srgbClr val="FF0000"/>
                </a:solidFill>
              </a:rPr>
              <a:t>Step 2:- </a:t>
            </a:r>
          </a:p>
          <a:p>
            <a:r>
              <a:rPr lang="en-IN" sz="2400" dirty="0"/>
              <a:t>         Create employee.hbm.xml in </a:t>
            </a:r>
            <a:r>
              <a:rPr lang="en-IN" sz="2400" dirty="0" err="1"/>
              <a:t>src</a:t>
            </a:r>
            <a:r>
              <a:rPr lang="en-IN" sz="2400" dirty="0"/>
              <a:t>/main/resources</a:t>
            </a:r>
          </a:p>
          <a:p>
            <a:r>
              <a:rPr lang="en-IN" sz="2400" dirty="0"/>
              <a:t>         Use generator class as identity.</a:t>
            </a:r>
          </a:p>
          <a:p>
            <a:pPr>
              <a:lnSpc>
                <a:spcPct val="107000"/>
              </a:lnSpc>
              <a:spcAft>
                <a:spcPts val="800"/>
              </a:spcAf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Step 3:-</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ea typeface="Calibri" panose="020F0502020204030204" pitchFamily="34" charset="0"/>
                <a:cs typeface="Times New Roman" panose="02020603050405020304" pitchFamily="18" charset="0"/>
              </a:rPr>
              <a:t>Write the following code in hibernate.cfg.xml file inside &lt;session-factory&gt; element of hibernate.cfg.xml</a:t>
            </a:r>
          </a:p>
          <a:p>
            <a:pPr>
              <a:lnSpc>
                <a:spcPct val="107000"/>
              </a:lnSpc>
              <a:spcAft>
                <a:spcPts val="800"/>
              </a:spcAft>
            </a:pPr>
            <a:r>
              <a:rPr lang="en-IN" sz="2400" b="1" kern="100" dirty="0">
                <a:ea typeface="Calibri" panose="020F0502020204030204" pitchFamily="34" charset="0"/>
                <a:cs typeface="Times New Roman" panose="02020603050405020304" pitchFamily="18" charset="0"/>
              </a:rPr>
              <a:t>&lt;mapping resource=”employee.hbm.xml”/&gt;</a:t>
            </a:r>
          </a:p>
          <a:p>
            <a:pPr>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4039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317" y="602166"/>
            <a:ext cx="10983951" cy="5124160"/>
          </a:xfrm>
          <a:prstGeom prst="rect">
            <a:avLst/>
          </a:prstGeom>
        </p:spPr>
        <p:txBody>
          <a:bodyPr wrap="square">
            <a:spAutoFit/>
          </a:bodyPr>
          <a:lstStyle/>
          <a:p>
            <a:r>
              <a:rPr lang="en-IN" sz="2400" b="1" dirty="0">
                <a:solidFill>
                  <a:srgbClr val="FF0000"/>
                </a:solidFill>
              </a:rPr>
              <a:t>Step 4:-</a:t>
            </a:r>
          </a:p>
          <a:p>
            <a:r>
              <a:rPr lang="en-IN" sz="2400" dirty="0"/>
              <a:t>Execute </a:t>
            </a:r>
            <a:r>
              <a:rPr lang="en-IN" sz="2400" dirty="0" err="1"/>
              <a:t>TestCfg</a:t>
            </a:r>
            <a:r>
              <a:rPr lang="en-IN" sz="2400" dirty="0"/>
              <a:t> class</a:t>
            </a:r>
          </a:p>
          <a:p>
            <a:endParaRPr lang="en-IN" sz="2400" dirty="0"/>
          </a:p>
          <a:p>
            <a:r>
              <a:rPr lang="en-IN" sz="2400" dirty="0"/>
              <a:t>+class </a:t>
            </a:r>
            <a:r>
              <a:rPr lang="en-IN" sz="2400" dirty="0" err="1"/>
              <a:t>TestCfg</a:t>
            </a:r>
            <a:endParaRPr lang="en-IN" sz="2400" dirty="0"/>
          </a:p>
          <a:p>
            <a:r>
              <a:rPr lang="en-IN" sz="2400" dirty="0"/>
              <a:t>{</a:t>
            </a:r>
          </a:p>
          <a:p>
            <a:r>
              <a:rPr lang="en-IN" sz="2400" dirty="0"/>
              <a:t>            main()</a:t>
            </a:r>
          </a:p>
          <a:p>
            <a:r>
              <a:rPr lang="en-IN" sz="2400" dirty="0"/>
              <a:t>                  {</a:t>
            </a:r>
          </a:p>
          <a:p>
            <a:r>
              <a:rPr lang="en-IN" sz="2400" dirty="0"/>
              <a:t>                     Configuration </a:t>
            </a:r>
            <a:r>
              <a:rPr lang="en-IN" sz="2400" dirty="0" err="1"/>
              <a:t>conf</a:t>
            </a:r>
            <a:r>
              <a:rPr lang="en-IN" sz="2400" dirty="0"/>
              <a:t>=new Configuration();</a:t>
            </a:r>
          </a:p>
          <a:p>
            <a:r>
              <a:rPr lang="en-IN" sz="2400" dirty="0"/>
              <a:t>                                           </a:t>
            </a:r>
            <a:r>
              <a:rPr lang="en-IN" sz="2400" dirty="0" err="1"/>
              <a:t>conf.configure</a:t>
            </a:r>
            <a:r>
              <a:rPr lang="en-IN" sz="2400" dirty="0"/>
              <a:t>();</a:t>
            </a:r>
          </a:p>
          <a:p>
            <a:r>
              <a:rPr lang="en-IN" sz="2400" dirty="0"/>
              <a:t>                     </a:t>
            </a:r>
            <a:r>
              <a:rPr lang="en-IN" sz="2400" dirty="0" err="1"/>
              <a:t>SessionFactory</a:t>
            </a:r>
            <a:r>
              <a:rPr lang="en-IN" sz="2400" dirty="0"/>
              <a:t> </a:t>
            </a:r>
            <a:r>
              <a:rPr lang="en-IN" sz="2400" dirty="0" err="1"/>
              <a:t>sef</a:t>
            </a:r>
            <a:r>
              <a:rPr lang="en-IN" sz="2400" dirty="0"/>
              <a:t>=</a:t>
            </a:r>
            <a:r>
              <a:rPr lang="en-IN" sz="2400" dirty="0" err="1"/>
              <a:t>conf.buildSessionFactory</a:t>
            </a:r>
            <a:r>
              <a:rPr lang="en-IN" sz="2400" dirty="0"/>
              <a:t>();</a:t>
            </a:r>
          </a:p>
          <a:p>
            <a:r>
              <a:rPr lang="en-IN" sz="2400" dirty="0"/>
              <a:t>                                           SYSO(</a:t>
            </a:r>
            <a:r>
              <a:rPr lang="en-IN" sz="2400" dirty="0" err="1"/>
              <a:t>sef</a:t>
            </a:r>
            <a:r>
              <a:rPr lang="en-IN" sz="2400" dirty="0"/>
              <a:t>);</a:t>
            </a:r>
          </a:p>
          <a:p>
            <a:r>
              <a:rPr lang="en-IN" sz="2400" dirty="0"/>
              <a:t>                }</a:t>
            </a:r>
          </a:p>
          <a:p>
            <a:r>
              <a:rPr lang="en-IN" sz="2400" dirty="0"/>
              <a:t>}</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56712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660400"/>
            <a:ext cx="10871200" cy="830997"/>
          </a:xfrm>
          <a:prstGeom prst="rect">
            <a:avLst/>
          </a:prstGeom>
        </p:spPr>
        <p:txBody>
          <a:bodyPr wrap="square">
            <a:spAutoFit/>
          </a:bodyPr>
          <a:lstStyle/>
          <a:p>
            <a:endParaRPr lang="en-US" sz="2400" b="1" dirty="0">
              <a:latin typeface="+mj-lt"/>
              <a:ea typeface="Calibri" panose="020F0502020204030204" pitchFamily="34" charset="0"/>
              <a:cs typeface="Times New Roman" panose="02020603050405020304" pitchFamily="18" charset="0"/>
            </a:endParaRPr>
          </a:p>
          <a:p>
            <a:endParaRPr lang="en-IN" sz="2400" b="1" dirty="0">
              <a:latin typeface="+mj-lt"/>
              <a:ea typeface="Calibri" panose="020F0502020204030204" pitchFamily="34" charset="0"/>
              <a:cs typeface="Times New Roman" panose="02020603050405020304" pitchFamily="18" charset="0"/>
            </a:endParaRPr>
          </a:p>
        </p:txBody>
      </p:sp>
      <p:sp>
        <p:nvSpPr>
          <p:cNvPr id="3" name="Rectangle 2"/>
          <p:cNvSpPr/>
          <p:nvPr/>
        </p:nvSpPr>
        <p:spPr>
          <a:xfrm>
            <a:off x="660400" y="660399"/>
            <a:ext cx="10871200" cy="3970318"/>
          </a:xfrm>
          <a:prstGeom prst="rect">
            <a:avLst/>
          </a:prstGeom>
        </p:spPr>
        <p:txBody>
          <a:bodyPr wrap="square">
            <a:spAutoFit/>
          </a:bodyPr>
          <a:lstStyle/>
          <a:p>
            <a:r>
              <a:rPr lang="en-IN" sz="2800" b="1" dirty="0">
                <a:highlight>
                  <a:srgbClr val="00FFFF"/>
                </a:highlight>
              </a:rPr>
              <a:t>1&gt;Invasive Framework:-</a:t>
            </a:r>
          </a:p>
          <a:p>
            <a:r>
              <a:rPr lang="en-IN" sz="2800" dirty="0"/>
              <a:t>     A framework which will force the programmer to extends its classes and implement its interfaces is called as invasive framework.</a:t>
            </a:r>
          </a:p>
          <a:p>
            <a:r>
              <a:rPr lang="en-IN" sz="2800" dirty="0">
                <a:solidFill>
                  <a:srgbClr val="CC00CC"/>
                </a:solidFill>
              </a:rPr>
              <a:t>     Ex:-EJB framework, </a:t>
            </a:r>
            <a:r>
              <a:rPr lang="en-IN" sz="2800" dirty="0" err="1">
                <a:solidFill>
                  <a:srgbClr val="CC00CC"/>
                </a:solidFill>
              </a:rPr>
              <a:t>Struts,etc</a:t>
            </a:r>
            <a:r>
              <a:rPr lang="en-IN" sz="2800" dirty="0">
                <a:solidFill>
                  <a:srgbClr val="CC00CC"/>
                </a:solidFill>
              </a:rPr>
              <a:t>…</a:t>
            </a:r>
          </a:p>
          <a:p>
            <a:endParaRPr lang="en-IN" sz="2800" dirty="0"/>
          </a:p>
          <a:p>
            <a:r>
              <a:rPr lang="en-IN" sz="2800" b="1" dirty="0">
                <a:highlight>
                  <a:srgbClr val="00FFFF"/>
                </a:highlight>
              </a:rPr>
              <a:t>2&gt;Non Invasive Framework:-</a:t>
            </a:r>
          </a:p>
          <a:p>
            <a:r>
              <a:rPr lang="en-IN" sz="2800" dirty="0"/>
              <a:t>     A framework which  does not force the programmer to extends its classes and implements its interface is called as Non Invasive Framework. </a:t>
            </a:r>
          </a:p>
          <a:p>
            <a:r>
              <a:rPr lang="en-IN" sz="2800" dirty="0"/>
              <a:t>     </a:t>
            </a:r>
            <a:r>
              <a:rPr lang="en-IN" sz="2800" dirty="0">
                <a:solidFill>
                  <a:srgbClr val="CC00CC"/>
                </a:solidFill>
              </a:rPr>
              <a:t>Ex:-Hibernate, Spring ,</a:t>
            </a:r>
            <a:r>
              <a:rPr lang="en-IN" sz="2800" dirty="0" err="1">
                <a:solidFill>
                  <a:srgbClr val="CC00CC"/>
                </a:solidFill>
              </a:rPr>
              <a:t>TapeStry</a:t>
            </a:r>
            <a:r>
              <a:rPr lang="en-IN" sz="2800" dirty="0">
                <a:solidFill>
                  <a:srgbClr val="CC00CC"/>
                </a:solidFill>
              </a:rPr>
              <a:t>, etc…</a:t>
            </a:r>
          </a:p>
        </p:txBody>
      </p:sp>
    </p:spTree>
    <p:extLst>
      <p:ext uri="{BB962C8B-B14F-4D97-AF65-F5344CB8AC3E}">
        <p14:creationId xmlns:p14="http://schemas.microsoft.com/office/powerpoint/2010/main" val="243076723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29" y="702526"/>
            <a:ext cx="10660566" cy="5699958"/>
          </a:xfrm>
          <a:prstGeom prst="rect">
            <a:avLst/>
          </a:prstGeom>
        </p:spPr>
        <p:txBody>
          <a:bodyPr wrap="square">
            <a:spAutoFit/>
          </a:bodyPr>
          <a:lstStyle/>
          <a:p>
            <a:pPr>
              <a:lnSpc>
                <a:spcPct val="107000"/>
              </a:lnSpc>
              <a:spcAft>
                <a:spcPts val="800"/>
              </a:spcAft>
            </a:pPr>
            <a:r>
              <a:rPr lang="en-IN" sz="2400" kern="100" dirty="0">
                <a:ea typeface="Calibri" panose="020F0502020204030204" pitchFamily="34" charset="0"/>
                <a:cs typeface="Times New Roman" panose="02020603050405020304" pitchFamily="18" charset="0"/>
              </a:rPr>
              <a:t>WE have created Configuration file ,mapping file and we have checked the configuration </a:t>
            </a:r>
            <a:r>
              <a:rPr lang="en-IN" sz="2400" kern="100" dirty="0">
                <a:latin typeface="Calibri" panose="020F0502020204030204" pitchFamily="34" charset="0"/>
                <a:ea typeface="Calibri" panose="020F0502020204030204" pitchFamily="34" charset="0"/>
                <a:cs typeface="Calibri" panose="020F0502020204030204" pitchFamily="34" charset="0"/>
              </a:rPr>
              <a:t>also.</a:t>
            </a:r>
          </a:p>
          <a:p>
            <a:pPr>
              <a:lnSpc>
                <a:spcPct val="107000"/>
              </a:lnSpc>
              <a:spcAft>
                <a:spcPts val="800"/>
              </a:spcAft>
            </a:pPr>
            <a:r>
              <a:rPr lang="en-IN" sz="2400" b="1" kern="100" dirty="0">
                <a:highlight>
                  <a:srgbClr val="D3D3D3"/>
                </a:highlight>
                <a:latin typeface="Calibri" panose="020F0502020204030204" pitchFamily="34" charset="0"/>
                <a:ea typeface="Calibri" panose="020F0502020204030204" pitchFamily="34" charset="0"/>
                <a:cs typeface="Calibri" panose="020F0502020204030204" pitchFamily="34" charset="0"/>
              </a:rPr>
              <a:t>Now we need to save the record into the table</a:t>
            </a:r>
            <a:r>
              <a:rPr lang="en-IN" sz="2400" b="1" kern="1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For that save( ) is there in the Session interface.</a:t>
            </a:r>
          </a:p>
          <a:p>
            <a:pPr lvl="1"/>
            <a:r>
              <a:rPr lang="en-IN" sz="2400" dirty="0"/>
              <a:t>Configuration </a:t>
            </a:r>
            <a:r>
              <a:rPr lang="en-IN" sz="2400" dirty="0" err="1"/>
              <a:t>conf</a:t>
            </a:r>
            <a:r>
              <a:rPr lang="en-IN" sz="2400" dirty="0"/>
              <a:t>=new Configuration();</a:t>
            </a:r>
          </a:p>
          <a:p>
            <a:pPr lvl="1"/>
            <a:r>
              <a:rPr lang="en-IN" sz="2400" dirty="0" err="1"/>
              <a:t>conf.configure</a:t>
            </a:r>
            <a:r>
              <a:rPr lang="en-IN" sz="2400" dirty="0"/>
              <a:t>();</a:t>
            </a:r>
          </a:p>
          <a:p>
            <a:pPr lvl="1"/>
            <a:r>
              <a:rPr lang="en-IN" sz="2400" dirty="0" err="1"/>
              <a:t>SessionFactory</a:t>
            </a:r>
            <a:r>
              <a:rPr lang="en-IN" sz="2400" dirty="0"/>
              <a:t> </a:t>
            </a:r>
            <a:r>
              <a:rPr lang="en-IN" sz="2400" dirty="0" err="1"/>
              <a:t>sef</a:t>
            </a:r>
            <a:r>
              <a:rPr lang="en-IN" sz="2400" dirty="0"/>
              <a:t>=</a:t>
            </a:r>
            <a:r>
              <a:rPr lang="en-IN" sz="2400" dirty="0" err="1"/>
              <a:t>conf.buildSessionFactory</a:t>
            </a:r>
            <a:r>
              <a:rPr lang="en-IN" sz="2400" dirty="0"/>
              <a:t>();</a:t>
            </a:r>
          </a:p>
          <a:p>
            <a:pPr lvl="1"/>
            <a:r>
              <a:rPr lang="en-IN" sz="2400" dirty="0"/>
              <a:t>Session </a:t>
            </a:r>
            <a:r>
              <a:rPr lang="en-IN" sz="2400" dirty="0" err="1"/>
              <a:t>ses</a:t>
            </a:r>
            <a:r>
              <a:rPr lang="en-IN" sz="2400" dirty="0"/>
              <a:t>=</a:t>
            </a:r>
            <a:r>
              <a:rPr lang="en-IN" sz="2400" dirty="0" err="1"/>
              <a:t>sef.openSesion</a:t>
            </a:r>
            <a:r>
              <a:rPr lang="en-IN" sz="2400" dirty="0"/>
              <a:t>();</a:t>
            </a:r>
          </a:p>
          <a:p>
            <a:pPr lvl="1"/>
            <a:r>
              <a:rPr lang="en-IN" sz="2400" dirty="0" err="1"/>
              <a:t>ses.save</a:t>
            </a:r>
            <a:r>
              <a:rPr lang="en-IN" sz="2400" dirty="0"/>
              <a:t>();</a:t>
            </a:r>
          </a:p>
          <a:p>
            <a:endParaRPr lang="en-US" sz="2400" dirty="0"/>
          </a:p>
          <a:p>
            <a:pPr lvl="1"/>
            <a:endParaRPr lang="en-IN" sz="2400" dirty="0">
              <a:latin typeface="Calibri" panose="020F0502020204030204" pitchFamily="34" charset="0"/>
              <a:cs typeface="Calibri" panose="020F0502020204030204" pitchFamily="34" charset="0"/>
            </a:endParaRPr>
          </a:p>
          <a:p>
            <a:pPr lvl="1"/>
            <a:endParaRPr lang="en-US" sz="2400" dirty="0"/>
          </a:p>
          <a:p>
            <a:pPr lvl="1"/>
            <a:endParaRPr lang="en-IN" sz="2400" dirty="0"/>
          </a:p>
          <a:p>
            <a:pPr>
              <a:lnSpc>
                <a:spcPct val="107000"/>
              </a:lnSpc>
              <a:spcAft>
                <a:spcPts val="800"/>
              </a:spcAft>
            </a:pP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401113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223" y="669072"/>
            <a:ext cx="10872439" cy="6151107"/>
          </a:xfrm>
          <a:prstGeom prst="rect">
            <a:avLst/>
          </a:prstGeom>
        </p:spPr>
        <p:txBody>
          <a:bodyPr wrap="square">
            <a:spAutoFit/>
          </a:bodyPr>
          <a:lstStyle/>
          <a:p>
            <a:pPr>
              <a:lnSpc>
                <a:spcPct val="107000"/>
              </a:lnSpc>
              <a:spcAft>
                <a:spcPts val="800"/>
              </a:spcAft>
            </a:pPr>
            <a:r>
              <a:rPr lang="en-IN" sz="2400" b="1" kern="1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org.hibernate.Session</a:t>
            </a: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interface present in Hibernate Framework.</a:t>
            </a:r>
          </a:p>
          <a:p>
            <a:pPr>
              <a:lnSpc>
                <a:spcPct val="107000"/>
              </a:lnSpc>
              <a:spcAft>
                <a:spcPts val="800"/>
              </a:spcAft>
            </a:pPr>
            <a:r>
              <a:rPr lang="en-IN" sz="2400" dirty="0"/>
              <a:t>*Session in Hibernate like a conversation/interaction between your application and the database.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*Session Interface provides some methods using which we can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save,update</a:t>
            </a:r>
            <a:r>
              <a:rPr lang="en-IN" sz="2400" kern="100" dirty="0">
                <a:latin typeface="Calibri" panose="020F0502020204030204" pitchFamily="34" charset="0"/>
                <a:ea typeface="Calibri" panose="020F0502020204030204" pitchFamily="34" charset="0"/>
                <a:cs typeface="Times New Roman" panose="02020603050405020304" pitchFamily="18" charset="0"/>
              </a:rPr>
              <a:t> ,fetch and delete the records from the database server.</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*Following are the important methods present in Session Interface</a:t>
            </a:r>
          </a:p>
          <a:p>
            <a:r>
              <a:rPr lang="en-IN" sz="2400" dirty="0">
                <a:latin typeface="Calibri" panose="020F0502020204030204" pitchFamily="34" charset="0"/>
                <a:cs typeface="Calibri" panose="020F0502020204030204" pitchFamily="34" charset="0"/>
              </a:rPr>
              <a:t>                       1&gt;save(Object)      </a:t>
            </a:r>
          </a:p>
          <a:p>
            <a:r>
              <a:rPr lang="en-IN" sz="2400" dirty="0">
                <a:latin typeface="Calibri" panose="020F0502020204030204" pitchFamily="34" charset="0"/>
                <a:cs typeface="Calibri" panose="020F0502020204030204" pitchFamily="34" charset="0"/>
              </a:rPr>
              <a:t>                       2&gt;update(Object)</a:t>
            </a:r>
          </a:p>
          <a:p>
            <a:r>
              <a:rPr lang="en-IN" sz="2400" dirty="0">
                <a:latin typeface="Calibri" panose="020F0502020204030204" pitchFamily="34" charset="0"/>
                <a:cs typeface="Calibri" panose="020F0502020204030204" pitchFamily="34" charset="0"/>
              </a:rPr>
              <a:t>                       3&gt;</a:t>
            </a:r>
            <a:r>
              <a:rPr lang="en-IN" sz="2400" dirty="0" err="1">
                <a:latin typeface="Calibri" panose="020F0502020204030204" pitchFamily="34" charset="0"/>
                <a:cs typeface="Calibri" panose="020F0502020204030204" pitchFamily="34" charset="0"/>
              </a:rPr>
              <a:t>saveOrUpdate</a:t>
            </a:r>
            <a:r>
              <a:rPr lang="en-IN" sz="2400" dirty="0">
                <a:latin typeface="Calibri" panose="020F0502020204030204" pitchFamily="34" charset="0"/>
                <a:cs typeface="Calibri" panose="020F0502020204030204" pitchFamily="34" charset="0"/>
              </a:rPr>
              <a:t>(Object)</a:t>
            </a:r>
          </a:p>
          <a:p>
            <a:r>
              <a:rPr lang="en-IN" sz="2400" dirty="0">
                <a:latin typeface="Calibri" panose="020F0502020204030204" pitchFamily="34" charset="0"/>
                <a:cs typeface="Calibri" panose="020F0502020204030204" pitchFamily="34" charset="0"/>
              </a:rPr>
              <a:t>                       4&gt;get(Class&lt;T&gt;,Serializable)</a:t>
            </a:r>
          </a:p>
          <a:p>
            <a:r>
              <a:rPr lang="en-IN" sz="2400" dirty="0">
                <a:latin typeface="Calibri" panose="020F0502020204030204" pitchFamily="34" charset="0"/>
                <a:cs typeface="Calibri" panose="020F0502020204030204" pitchFamily="34" charset="0"/>
              </a:rPr>
              <a:t>                       5&gt;load(Class&lt;T&gt;,Serializable)</a:t>
            </a:r>
          </a:p>
          <a:p>
            <a:r>
              <a:rPr lang="en-IN" sz="2400" dirty="0">
                <a:latin typeface="Calibri" panose="020F0502020204030204" pitchFamily="34" charset="0"/>
                <a:cs typeface="Calibri" panose="020F0502020204030204" pitchFamily="34" charset="0"/>
              </a:rPr>
              <a:t>                       6&gt;delete(Object)</a:t>
            </a: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5029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921" y="616313"/>
            <a:ext cx="10872439" cy="6063711"/>
          </a:xfrm>
          <a:prstGeom prst="rect">
            <a:avLst/>
          </a:prstGeom>
        </p:spPr>
        <p:txBody>
          <a:bodyPr wrap="square">
            <a:spAutoFit/>
          </a:bodyPr>
          <a:lstStyle/>
          <a:p>
            <a:pPr>
              <a:spcAft>
                <a:spcPts val="800"/>
              </a:spcAft>
            </a:pPr>
            <a:r>
              <a:rPr lang="en-US"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Syntax:-</a:t>
            </a:r>
          </a:p>
          <a:p>
            <a:pPr marL="0" lvl="1">
              <a:spcAft>
                <a:spcPts val="800"/>
              </a:spcAft>
            </a:pPr>
            <a:r>
              <a:rPr lang="en-IN" sz="2400" dirty="0"/>
              <a:t>        Session </a:t>
            </a:r>
            <a:r>
              <a:rPr lang="en-IN" sz="2400" dirty="0" err="1"/>
              <a:t>ses</a:t>
            </a:r>
            <a:r>
              <a:rPr lang="en-IN" sz="2400" dirty="0"/>
              <a:t>=</a:t>
            </a:r>
            <a:r>
              <a:rPr lang="en-IN" sz="2400"/>
              <a:t>sef.openSession</a:t>
            </a:r>
            <a:r>
              <a:rPr lang="en-IN" sz="2400" dirty="0"/>
              <a:t>();</a:t>
            </a:r>
          </a:p>
          <a:p>
            <a:r>
              <a:rPr lang="en-IN" sz="2800" b="1" dirty="0" err="1">
                <a:solidFill>
                  <a:srgbClr val="7030A0"/>
                </a:solidFill>
                <a:latin typeface="Calibri" panose="020F0502020204030204" pitchFamily="34" charset="0"/>
                <a:cs typeface="Calibri" panose="020F0502020204030204" pitchFamily="34" charset="0"/>
              </a:rPr>
              <a:t>openSession</a:t>
            </a:r>
            <a:r>
              <a:rPr lang="en-IN" sz="2800" b="1" dirty="0">
                <a:solidFill>
                  <a:srgbClr val="7030A0"/>
                </a:solidFill>
                <a:latin typeface="Calibri" panose="020F0502020204030204" pitchFamily="34" charset="0"/>
                <a:cs typeface="Calibri" panose="020F0502020204030204" pitchFamily="34" charset="0"/>
              </a:rPr>
              <a:t>():-</a:t>
            </a:r>
          </a:p>
          <a:p>
            <a:r>
              <a:rPr lang="en-IN" sz="2000" dirty="0">
                <a:latin typeface="Calibri" panose="020F0502020204030204" pitchFamily="34" charset="0"/>
                <a:cs typeface="Calibri" panose="020F0502020204030204" pitchFamily="34" charset="0"/>
              </a:rPr>
              <a:t>* It is a method present in </a:t>
            </a:r>
            <a:r>
              <a:rPr lang="en-IN" sz="2000" dirty="0" err="1">
                <a:latin typeface="Calibri" panose="020F0502020204030204" pitchFamily="34" charset="0"/>
                <a:cs typeface="Calibri" panose="020F0502020204030204" pitchFamily="34" charset="0"/>
              </a:rPr>
              <a:t>SessionFactory</a:t>
            </a:r>
            <a:r>
              <a:rPr lang="en-IN" sz="2000" dirty="0">
                <a:latin typeface="Calibri" panose="020F0502020204030204" pitchFamily="34" charset="0"/>
                <a:cs typeface="Calibri" panose="020F0502020204030204" pitchFamily="34" charset="0"/>
              </a:rPr>
              <a:t> interface</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a:t>
            </a:r>
            <a:r>
              <a:rPr lang="en-US" sz="2000" kern="100" dirty="0" err="1">
                <a:latin typeface="Calibri" panose="020F0502020204030204" pitchFamily="34" charset="0"/>
                <a:ea typeface="Calibri" panose="020F0502020204030204" pitchFamily="34" charset="0"/>
                <a:cs typeface="Times New Roman" panose="02020603050405020304" pitchFamily="18" charset="0"/>
              </a:rPr>
              <a:t>openSession</a:t>
            </a:r>
            <a:r>
              <a:rPr lang="en-US" sz="2000" kern="100" dirty="0">
                <a:latin typeface="Calibri" panose="020F0502020204030204" pitchFamily="34" charset="0"/>
                <a:ea typeface="Calibri" panose="020F0502020204030204" pitchFamily="34" charset="0"/>
                <a:cs typeface="Times New Roman" panose="02020603050405020304" pitchFamily="18" charset="0"/>
              </a:rPr>
              <a:t>() creates and returns the implementation class object of Session interface.</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*Hence the return type of </a:t>
            </a:r>
            <a:r>
              <a:rPr lang="en-US" sz="2000" kern="100" dirty="0" err="1">
                <a:latin typeface="Calibri" panose="020F0502020204030204" pitchFamily="34" charset="0"/>
                <a:ea typeface="Calibri" panose="020F0502020204030204" pitchFamily="34" charset="0"/>
                <a:cs typeface="Times New Roman" panose="02020603050405020304" pitchFamily="18" charset="0"/>
              </a:rPr>
              <a:t>openSession</a:t>
            </a:r>
            <a:r>
              <a:rPr lang="en-US" sz="2000" kern="100" dirty="0">
                <a:latin typeface="Calibri" panose="020F0502020204030204" pitchFamily="34" charset="0"/>
                <a:ea typeface="Calibri" panose="020F0502020204030204" pitchFamily="34" charset="0"/>
                <a:cs typeface="Times New Roman" panose="02020603050405020304" pitchFamily="18" charset="0"/>
              </a:rPr>
              <a:t>() is Session interface.</a:t>
            </a:r>
          </a:p>
          <a:p>
            <a:pPr>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7030A0"/>
                </a:solidFill>
                <a:latin typeface="Calibri" panose="020F0502020204030204" pitchFamily="34" charset="0"/>
                <a:cs typeface="Calibri" panose="020F0502020204030204" pitchFamily="34" charset="0"/>
              </a:rPr>
              <a:t>save(Object):-</a:t>
            </a:r>
          </a:p>
          <a:p>
            <a:r>
              <a:rPr lang="en-US" sz="2000" dirty="0">
                <a:latin typeface="Calibri" panose="020F0502020204030204" pitchFamily="34" charset="0"/>
                <a:cs typeface="Calibri" panose="020F0502020204030204" pitchFamily="34" charset="0"/>
              </a:rPr>
              <a:t>   *It is a method present in Session Interface</a:t>
            </a:r>
            <a:endParaRPr lang="en-IN" sz="2000" dirty="0">
              <a:latin typeface="Calibri" panose="020F0502020204030204" pitchFamily="34" charset="0"/>
              <a:cs typeface="Calibri" panose="020F0502020204030204" pitchFamily="34" charset="0"/>
            </a:endParaRPr>
          </a:p>
          <a:p>
            <a:r>
              <a:rPr lang="en-IN" sz="2000" dirty="0"/>
              <a:t>  *This method is used to save a record in the database server.</a:t>
            </a:r>
          </a:p>
          <a:p>
            <a:r>
              <a:rPr lang="en-IN" sz="2000" dirty="0"/>
              <a:t>  *This method will save the record either by assigning the generated identifier or by using the assigned identifier(by default) and then returns the generated identifier.</a:t>
            </a:r>
          </a:p>
          <a:p>
            <a:r>
              <a:rPr lang="en-IN" sz="2000" dirty="0"/>
              <a:t>  *The return type of this method is Serializable.</a:t>
            </a:r>
          </a:p>
          <a:p>
            <a:r>
              <a:rPr lang="en-US" altLang="en-US" sz="2000" b="1" dirty="0">
                <a:solidFill>
                  <a:srgbClr val="0D0D0D"/>
                </a:solidFill>
                <a:latin typeface="ui-monospace"/>
              </a:rPr>
              <a:t>  *</a:t>
            </a:r>
            <a:r>
              <a:rPr lang="en-US" altLang="en-US" sz="2000" dirty="0">
                <a:solidFill>
                  <a:srgbClr val="0D0D0D"/>
                </a:solidFill>
                <a:latin typeface="ui-monospace"/>
              </a:rPr>
              <a:t>save()</a:t>
            </a:r>
            <a:r>
              <a:rPr lang="en-US" altLang="en-US" sz="2000" dirty="0">
                <a:solidFill>
                  <a:srgbClr val="0D0D0D"/>
                </a:solidFill>
                <a:latin typeface="ui-sans-serif"/>
              </a:rPr>
              <a:t> returns the identifier (primary key) of the saved entity as a </a:t>
            </a:r>
            <a:r>
              <a:rPr lang="en-US" altLang="en-US" sz="2000" dirty="0">
                <a:solidFill>
                  <a:srgbClr val="0D0D0D"/>
                </a:solidFill>
                <a:latin typeface="ui-monospace"/>
              </a:rPr>
              <a:t>Serializable</a:t>
            </a:r>
            <a:r>
              <a:rPr lang="en-US" altLang="en-US" sz="2000" dirty="0">
                <a:solidFill>
                  <a:srgbClr val="0D0D0D"/>
                </a:solidFill>
                <a:latin typeface="ui-sans-serif"/>
              </a:rPr>
              <a:t> object</a:t>
            </a:r>
            <a:endParaRPr lang="en-IN" sz="2000" dirty="0"/>
          </a:p>
          <a:p>
            <a:endParaRPr lang="en-US" sz="2400" dirty="0"/>
          </a:p>
          <a:p>
            <a:endParaRPr lang="en-IN" sz="2400" dirty="0"/>
          </a:p>
          <a:p>
            <a:pPr>
              <a:lnSpc>
                <a:spcPct val="107000"/>
              </a:lnSpc>
              <a:spcAft>
                <a:spcPts val="800"/>
              </a:spcAf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1232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282" y="635620"/>
            <a:ext cx="10281423" cy="5550237"/>
          </a:xfrm>
          <a:prstGeom prst="rect">
            <a:avLst/>
          </a:prstGeom>
        </p:spPr>
        <p:txBody>
          <a:bodyPr wrap="square">
            <a:spAutoFit/>
          </a:bodyPr>
          <a:lstStyle/>
          <a:p>
            <a:pPr>
              <a:spcAft>
                <a:spcPts val="800"/>
              </a:spcAft>
            </a:pPr>
            <a:r>
              <a:rPr lang="en-US" sz="2800" b="1" kern="1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org.hibernate.Transaction</a:t>
            </a:r>
            <a:endParaRPr lang="en-US" sz="28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*It is an interface present in Hibernate Framework.</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*It is used to represent the hibernate Transaction.</a:t>
            </a:r>
          </a:p>
          <a:p>
            <a:pPr>
              <a:spcAft>
                <a:spcPts val="800"/>
              </a:spcAft>
            </a:pPr>
            <a:r>
              <a:rPr lang="en-US" sz="20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Transaction means</a:t>
            </a:r>
            <a:r>
              <a:rPr lang="en-US" sz="2000" kern="100" dirty="0">
                <a:latin typeface="Calibri" panose="020F0502020204030204" pitchFamily="34" charset="0"/>
                <a:ea typeface="Calibri" panose="020F0502020204030204" pitchFamily="34" charset="0"/>
                <a:cs typeface="Times New Roman" panose="02020603050405020304" pitchFamily="18" charset="0"/>
              </a:rPr>
              <a:t>:-Sequence of operations which are treated as Single unit of work. Either all the operations has to be executed successfully or if any operation fails then rollback the complete operation from the beginning.</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Ex:-Balance Enquiry  or Money Withdrawal at ATM</a:t>
            </a:r>
          </a:p>
          <a:p>
            <a:pPr>
              <a:spcAft>
                <a:spcPts val="800"/>
              </a:spcAft>
            </a:pPr>
            <a:r>
              <a:rPr lang="en-US" sz="20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Syntax:-</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Transaction </a:t>
            </a:r>
            <a:r>
              <a:rPr lang="en-US" sz="2000" kern="100" dirty="0" err="1">
                <a:latin typeface="Calibri" panose="020F0502020204030204" pitchFamily="34" charset="0"/>
                <a:ea typeface="Calibri" panose="020F0502020204030204" pitchFamily="34" charset="0"/>
                <a:cs typeface="Times New Roman" panose="02020603050405020304" pitchFamily="18" charset="0"/>
              </a:rPr>
              <a:t>tran</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r>
              <a:rPr lang="en-US" sz="2000" kern="100" dirty="0" err="1">
                <a:latin typeface="Calibri" panose="020F0502020204030204" pitchFamily="34" charset="0"/>
                <a:ea typeface="Calibri" panose="020F0502020204030204" pitchFamily="34" charset="0"/>
                <a:cs typeface="Times New Roman" panose="02020603050405020304" pitchFamily="18" charset="0"/>
              </a:rPr>
              <a:t>ses.beginTransaction</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IN" sz="2000" b="1" kern="1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beginTransaction</a:t>
            </a:r>
            <a:r>
              <a:rPr lang="en-IN" sz="20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   *It is a method present in Session interface.</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a:t>
            </a:r>
            <a:r>
              <a:rPr lang="en-US" sz="2000" kern="100" dirty="0" err="1">
                <a:latin typeface="Calibri" panose="020F0502020204030204" pitchFamily="34" charset="0"/>
                <a:ea typeface="Calibri" panose="020F0502020204030204" pitchFamily="34" charset="0"/>
                <a:cs typeface="Times New Roman" panose="02020603050405020304" pitchFamily="18" charset="0"/>
              </a:rPr>
              <a:t>beginTransaction</a:t>
            </a:r>
            <a:r>
              <a:rPr lang="en-US" sz="2000" kern="100" dirty="0">
                <a:latin typeface="Calibri" panose="020F0502020204030204" pitchFamily="34" charset="0"/>
                <a:ea typeface="Calibri" panose="020F0502020204030204" pitchFamily="34" charset="0"/>
                <a:cs typeface="Times New Roman" panose="02020603050405020304" pitchFamily="18" charset="0"/>
              </a:rPr>
              <a:t>() is a non-static factory/helper method which is used to create and return the implementation  class object of Transaction interface.</a:t>
            </a:r>
          </a:p>
          <a:p>
            <a:pPr>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*Hence the return type of this method is Transaction.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133116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527" y="735980"/>
            <a:ext cx="9824224" cy="4431983"/>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Note :-</a:t>
            </a:r>
          </a:p>
          <a:p>
            <a:r>
              <a:rPr lang="en-US" sz="2400" b="1" dirty="0">
                <a:solidFill>
                  <a:srgbClr val="7030A0"/>
                </a:solidFill>
                <a:latin typeface="Calibri" panose="020F0502020204030204" pitchFamily="34" charset="0"/>
                <a:cs typeface="Calibri" panose="020F0502020204030204" pitchFamily="34" charset="0"/>
              </a:rPr>
              <a:t>Another Syntax for Transaction</a:t>
            </a:r>
          </a:p>
          <a:p>
            <a:r>
              <a:rPr lang="en-US" sz="2400" b="1" dirty="0">
                <a:latin typeface="Calibri" panose="020F0502020204030204" pitchFamily="34" charset="0"/>
                <a:cs typeface="Calibri" panose="020F0502020204030204" pitchFamily="34" charset="0"/>
              </a:rPr>
              <a:t>Transaction </a:t>
            </a:r>
            <a:r>
              <a:rPr lang="en-US" sz="2400" b="1" dirty="0" err="1">
                <a:latin typeface="Calibri" panose="020F0502020204030204" pitchFamily="34" charset="0"/>
                <a:cs typeface="Calibri" panose="020F0502020204030204" pitchFamily="34" charset="0"/>
              </a:rPr>
              <a:t>tran</a:t>
            </a:r>
            <a:r>
              <a:rPr lang="en-US" sz="2400" b="1" dirty="0">
                <a:latin typeface="Calibri" panose="020F0502020204030204" pitchFamily="34" charset="0"/>
                <a:cs typeface="Calibri" panose="020F0502020204030204" pitchFamily="34" charset="0"/>
              </a:rPr>
              <a:t>=</a:t>
            </a:r>
            <a:r>
              <a:rPr lang="en-US" sz="2400" b="1" dirty="0" err="1">
                <a:latin typeface="Calibri" panose="020F0502020204030204" pitchFamily="34" charset="0"/>
                <a:cs typeface="Calibri" panose="020F0502020204030204" pitchFamily="34" charset="0"/>
              </a:rPr>
              <a:t>ses.getTransaction</a:t>
            </a:r>
            <a:r>
              <a:rPr lang="en-US" sz="2400" b="1"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*Transaction interface provides some methods for Transaction in Hibernate</a:t>
            </a:r>
          </a:p>
          <a:p>
            <a:r>
              <a:rPr lang="en-US" sz="2400" dirty="0">
                <a:latin typeface="Calibri" panose="020F0502020204030204" pitchFamily="34" charset="0"/>
                <a:cs typeface="Calibri" panose="020F0502020204030204" pitchFamily="34" charset="0"/>
              </a:rPr>
              <a:t>     1&gt;begin():-</a:t>
            </a:r>
          </a:p>
          <a:p>
            <a:r>
              <a:rPr lang="en-US" sz="2400" dirty="0">
                <a:latin typeface="Calibri" panose="020F0502020204030204" pitchFamily="34" charset="0"/>
                <a:cs typeface="Calibri" panose="020F0502020204030204" pitchFamily="34" charset="0"/>
              </a:rPr>
              <a:t>     2&gt;commit()</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*Execution:-</a:t>
            </a:r>
          </a:p>
          <a:p>
            <a:r>
              <a:rPr lang="en-IN" sz="2400" dirty="0">
                <a:solidFill>
                  <a:srgbClr val="C00000"/>
                </a:solidFill>
                <a:latin typeface="Calibri" panose="020F0502020204030204" pitchFamily="34" charset="0"/>
                <a:cs typeface="Calibri" panose="020F0502020204030204" pitchFamily="34" charset="0"/>
              </a:rPr>
              <a:t>Code to insert a record into the employee table by using Session interface. </a:t>
            </a:r>
          </a:p>
          <a:p>
            <a:r>
              <a:rPr lang="en-US" sz="2400" dirty="0">
                <a:latin typeface="Calibri" panose="020F0502020204030204" pitchFamily="34" charset="0"/>
                <a:cs typeface="Calibri" panose="020F0502020204030204" pitchFamily="34" charset="0"/>
              </a:rPr>
              <a:t>Use identity and after that assigned that’s fine while inserting</a:t>
            </a:r>
          </a:p>
          <a:p>
            <a:r>
              <a:rPr lang="en-US" sz="2400" dirty="0">
                <a:latin typeface="Calibri" panose="020F0502020204030204" pitchFamily="34" charset="0"/>
                <a:cs typeface="Calibri" panose="020F0502020204030204" pitchFamily="34" charset="0"/>
              </a:rPr>
              <a:t>But first assigned later identity will not work(hibernate will not modify that</a:t>
            </a:r>
            <a:r>
              <a:rPr lang="en-US" b="1" dirty="0">
                <a:latin typeface="Calibri" panose="020F0502020204030204" pitchFamily="34" charset="0"/>
                <a:cs typeface="Calibri" panose="020F0502020204030204" pitchFamily="34" charset="0"/>
              </a:rPr>
              <a:t>)</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67163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132" y="780585"/>
            <a:ext cx="10660565" cy="6284349"/>
          </a:xfrm>
          <a:prstGeom prst="rect">
            <a:avLst/>
          </a:prstGeom>
        </p:spPr>
        <p:txBody>
          <a:bodyPr wrap="square">
            <a:spAutoFit/>
          </a:bodyPr>
          <a:lstStyle/>
          <a:p>
            <a:pPr algn="ct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To Fetch The Record</a:t>
            </a:r>
          </a:p>
          <a:p>
            <a:pP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Eager and Lazy Concept:-</a:t>
            </a:r>
          </a:p>
          <a:p>
            <a:pPr>
              <a:lnSpc>
                <a:spcPct val="150000"/>
              </a:lnSpc>
            </a:pPr>
            <a:r>
              <a:rPr lang="en-IN" sz="2400" b="1" dirty="0">
                <a:latin typeface="Calibri" panose="020F0502020204030204" pitchFamily="34" charset="0"/>
                <a:cs typeface="Calibri" panose="020F0502020204030204" pitchFamily="34" charset="0"/>
              </a:rPr>
              <a:t>get(Class&lt;T&gt;,</a:t>
            </a:r>
            <a:r>
              <a:rPr lang="en-IN" sz="2400" b="1">
                <a:latin typeface="Calibri" panose="020F0502020204030204" pitchFamily="34" charset="0"/>
                <a:cs typeface="Calibri" panose="020F0502020204030204" pitchFamily="34" charset="0"/>
              </a:rPr>
              <a:t>Serializable id):-</a:t>
            </a:r>
            <a:endParaRPr lang="en-IN" sz="2400" b="1"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 *It is a method present in Session interface.</a:t>
            </a:r>
          </a:p>
          <a:p>
            <a:pPr>
              <a:lnSpc>
                <a:spcPct val="150000"/>
              </a:lnSpc>
            </a:pPr>
            <a:r>
              <a:rPr lang="en-IN" sz="2400" dirty="0">
                <a:latin typeface="Calibri" panose="020F0502020204030204" pitchFamily="34" charset="0"/>
                <a:cs typeface="Calibri" panose="020F0502020204030204" pitchFamily="34" charset="0"/>
              </a:rPr>
              <a:t>*This method is used to fetch a record from the table by using an identifier </a:t>
            </a:r>
          </a:p>
          <a:p>
            <a:pPr>
              <a:lnSpc>
                <a:spcPct val="150000"/>
              </a:lnSpc>
            </a:pPr>
            <a:r>
              <a:rPr lang="en-IN" sz="2400" dirty="0">
                <a:latin typeface="Calibri" panose="020F0502020204030204" pitchFamily="34" charset="0"/>
                <a:cs typeface="Calibri" panose="020F0502020204030204" pitchFamily="34" charset="0"/>
              </a:rPr>
              <a:t>*This method will search for the specified identifier in a table which is mapped with the specified entity class.</a:t>
            </a:r>
          </a:p>
          <a:p>
            <a:pPr>
              <a:lnSpc>
                <a:spcPct val="150000"/>
              </a:lnSpc>
            </a:pPr>
            <a:r>
              <a:rPr lang="en-IN" sz="2400" dirty="0">
                <a:latin typeface="Calibri" panose="020F0502020204030204" pitchFamily="34" charset="0"/>
                <a:cs typeface="Calibri" panose="020F0502020204030204" pitchFamily="34" charset="0"/>
              </a:rPr>
              <a:t>*If the table have the specified primary key ,this method will create an object of 1</a:t>
            </a:r>
            <a:r>
              <a:rPr lang="en-IN" sz="2400" baseline="30000" dirty="0">
                <a:latin typeface="Calibri" panose="020F0502020204030204" pitchFamily="34" charset="0"/>
                <a:cs typeface="Calibri" panose="020F0502020204030204" pitchFamily="34" charset="0"/>
              </a:rPr>
              <a:t>st</a:t>
            </a:r>
            <a:r>
              <a:rPr lang="en-IN" sz="2400" dirty="0">
                <a:latin typeface="Calibri" panose="020F0502020204030204" pitchFamily="34" charset="0"/>
                <a:cs typeface="Calibri" panose="020F0502020204030204" pitchFamily="34" charset="0"/>
              </a:rPr>
              <a:t> argument </a:t>
            </a:r>
            <a:r>
              <a:rPr lang="en-IN" sz="2400" dirty="0" err="1">
                <a:latin typeface="Calibri" panose="020F0502020204030204" pitchFamily="34" charset="0"/>
                <a:cs typeface="Calibri" panose="020F0502020204030204" pitchFamily="34" charset="0"/>
              </a:rPr>
              <a:t>type,it</a:t>
            </a:r>
            <a:r>
              <a:rPr lang="en-IN" sz="2400" dirty="0">
                <a:latin typeface="Calibri" panose="020F0502020204030204" pitchFamily="34" charset="0"/>
                <a:cs typeface="Calibri" panose="020F0502020204030204" pitchFamily="34" charset="0"/>
              </a:rPr>
              <a:t> will initialize that object and returns the reference ,else it will return null.</a:t>
            </a:r>
          </a:p>
          <a:p>
            <a:endParaRPr lang="en-IN" sz="2400" dirty="0">
              <a:latin typeface="Calibri" panose="020F0502020204030204" pitchFamily="34" charset="0"/>
              <a:cs typeface="Calibri" panose="020F0502020204030204" pitchFamily="34" charset="0"/>
            </a:endParaRPr>
          </a:p>
          <a:p>
            <a:pPr algn="ctr">
              <a:lnSpc>
                <a:spcPct val="107000"/>
              </a:lnSpc>
              <a:spcAft>
                <a:spcPts val="800"/>
              </a:spcAf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990585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620" y="758283"/>
            <a:ext cx="10816682" cy="4801314"/>
          </a:xfrm>
          <a:prstGeom prst="rect">
            <a:avLst/>
          </a:prstGeom>
        </p:spPr>
        <p:txBody>
          <a:bodyPr wrap="square">
            <a:spAutoFit/>
          </a:bodyPr>
          <a:lstStyle/>
          <a:p>
            <a:endParaRPr lang="en-IN" dirty="0">
              <a:latin typeface="Calibri" panose="020F0502020204030204" pitchFamily="34" charset="0"/>
              <a:cs typeface="Calibri" panose="020F0502020204030204" pitchFamily="34" charset="0"/>
            </a:endParaRPr>
          </a:p>
          <a:p>
            <a:pPr>
              <a:lnSpc>
                <a:spcPct val="150000"/>
              </a:lnSpc>
            </a:pPr>
            <a:r>
              <a:rPr lang="en-IN" sz="2400" dirty="0">
                <a:latin typeface="Calibri" panose="020F0502020204030204" pitchFamily="34" charset="0"/>
                <a:cs typeface="Calibri" panose="020F0502020204030204" pitchFamily="34" charset="0"/>
              </a:rPr>
              <a:t>*It will throw </a:t>
            </a:r>
            <a:r>
              <a:rPr lang="en-IN" sz="2400" dirty="0" err="1">
                <a:latin typeface="Calibri" panose="020F0502020204030204" pitchFamily="34" charset="0"/>
                <a:cs typeface="Calibri" panose="020F0502020204030204" pitchFamily="34" charset="0"/>
              </a:rPr>
              <a:t>TypeMisMatchExeception</a:t>
            </a:r>
            <a:r>
              <a:rPr lang="en-IN" sz="2400" dirty="0">
                <a:latin typeface="Calibri" panose="020F0502020204030204" pitchFamily="34" charset="0"/>
                <a:cs typeface="Calibri" panose="020F0502020204030204" pitchFamily="34" charset="0"/>
              </a:rPr>
              <a:t>, if the second argument type is not same as the type of primary key in the specified entity class.</a:t>
            </a:r>
          </a:p>
          <a:p>
            <a:pPr>
              <a:lnSpc>
                <a:spcPct val="150000"/>
              </a:lnSpc>
            </a:pPr>
            <a:r>
              <a:rPr lang="en-IN" sz="2400" dirty="0">
                <a:latin typeface="Calibri" panose="020F0502020204030204" pitchFamily="34" charset="0"/>
                <a:cs typeface="Calibri" panose="020F0502020204030204" pitchFamily="34" charset="0"/>
              </a:rPr>
              <a:t>*It will throw </a:t>
            </a:r>
            <a:r>
              <a:rPr lang="en-IN" sz="2400" dirty="0" err="1">
                <a:latin typeface="Calibri" panose="020F0502020204030204" pitchFamily="34" charset="0"/>
                <a:cs typeface="Calibri" panose="020F0502020204030204" pitchFamily="34" charset="0"/>
              </a:rPr>
              <a:t>UnKnownEntityException</a:t>
            </a:r>
            <a:r>
              <a:rPr lang="en-IN" sz="2400" dirty="0">
                <a:latin typeface="Calibri" panose="020F0502020204030204" pitchFamily="34" charset="0"/>
                <a:cs typeface="Calibri" panose="020F0502020204030204" pitchFamily="34" charset="0"/>
              </a:rPr>
              <a:t> ,if the 1</a:t>
            </a:r>
            <a:r>
              <a:rPr lang="en-IN" sz="2400" baseline="30000" dirty="0">
                <a:latin typeface="Calibri" panose="020F0502020204030204" pitchFamily="34" charset="0"/>
                <a:cs typeface="Calibri" panose="020F0502020204030204" pitchFamily="34" charset="0"/>
              </a:rPr>
              <a:t>St</a:t>
            </a:r>
            <a:r>
              <a:rPr lang="en-IN" sz="2400" dirty="0">
                <a:latin typeface="Calibri" panose="020F0502020204030204" pitchFamily="34" charset="0"/>
                <a:cs typeface="Calibri" panose="020F0502020204030204" pitchFamily="34" charset="0"/>
              </a:rPr>
              <a:t> argument is not an entity ,it will throw </a:t>
            </a:r>
            <a:r>
              <a:rPr lang="en-IN" sz="2400" dirty="0" err="1">
                <a:latin typeface="Calibri" panose="020F0502020204030204" pitchFamily="34" charset="0"/>
                <a:cs typeface="Calibri" panose="020F0502020204030204" pitchFamily="34" charset="0"/>
              </a:rPr>
              <a:t>IllegleArgumentException</a:t>
            </a:r>
            <a:r>
              <a:rPr lang="en-IN" sz="2400" dirty="0">
                <a:latin typeface="Calibri" panose="020F0502020204030204" pitchFamily="34" charset="0"/>
                <a:cs typeface="Calibri" panose="020F0502020204030204" pitchFamily="34" charset="0"/>
              </a:rPr>
              <a:t> if the second argument Is null.</a:t>
            </a:r>
          </a:p>
          <a:p>
            <a:pPr>
              <a:lnSpc>
                <a:spcPct val="150000"/>
              </a:lnSpc>
            </a:pPr>
            <a:r>
              <a:rPr lang="en-IN" sz="2400" dirty="0">
                <a:latin typeface="Calibri" panose="020F0502020204030204" pitchFamily="34" charset="0"/>
                <a:cs typeface="Calibri" panose="020F0502020204030204" pitchFamily="34" charset="0"/>
              </a:rPr>
              <a:t>*The return type of this method is same as the type of 1</a:t>
            </a:r>
            <a:r>
              <a:rPr lang="en-IN" sz="2400" baseline="30000" dirty="0">
                <a:latin typeface="Calibri" panose="020F0502020204030204" pitchFamily="34" charset="0"/>
                <a:cs typeface="Calibri" panose="020F0502020204030204" pitchFamily="34" charset="0"/>
              </a:rPr>
              <a:t>st</a:t>
            </a:r>
            <a:r>
              <a:rPr lang="en-IN" sz="2400" dirty="0">
                <a:latin typeface="Calibri" panose="020F0502020204030204" pitchFamily="34" charset="0"/>
                <a:cs typeface="Calibri" panose="020F0502020204030204" pitchFamily="34" charset="0"/>
              </a:rPr>
              <a:t> argument.</a:t>
            </a:r>
          </a:p>
          <a:p>
            <a:pPr>
              <a:lnSpc>
                <a:spcPct val="150000"/>
              </a:lnSpc>
            </a:pPr>
            <a:r>
              <a:rPr lang="en-IN" sz="2400" dirty="0">
                <a:latin typeface="Calibri" panose="020F0502020204030204" pitchFamily="34" charset="0"/>
                <a:cs typeface="Calibri" panose="020F0502020204030204" pitchFamily="34" charset="0"/>
              </a:rPr>
              <a:t>(</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If we pass </a:t>
            </a:r>
            <a:r>
              <a:rPr lang="en-IN" sz="2400" dirty="0" err="1">
                <a:latin typeface="Calibri" panose="020F0502020204030204" pitchFamily="34" charset="0"/>
                <a:cs typeface="Calibri" panose="020F0502020204030204" pitchFamily="34" charset="0"/>
              </a:rPr>
              <a:t>Employee.class</a:t>
            </a:r>
            <a:r>
              <a:rPr lang="en-IN" sz="2400" dirty="0">
                <a:latin typeface="Calibri" panose="020F0502020204030204" pitchFamily="34" charset="0"/>
                <a:cs typeface="Calibri" panose="020F0502020204030204" pitchFamily="34" charset="0"/>
              </a:rPr>
              <a:t> as an argument return type would be Employee).</a:t>
            </a:r>
          </a:p>
          <a:p>
            <a:pPr>
              <a:lnSpc>
                <a:spcPct val="150000"/>
              </a:lnSpc>
            </a:pPr>
            <a:endParaRPr lang="en-IN" sz="2400" dirty="0">
              <a:latin typeface="Calibri" panose="020F0502020204030204" pitchFamily="34" charset="0"/>
              <a:cs typeface="Calibri" panose="020F0502020204030204" pitchFamily="34" charset="0"/>
            </a:endParaRPr>
          </a:p>
          <a:p>
            <a:pPr>
              <a:lnSpc>
                <a:spcPct val="150000"/>
              </a:lnSpc>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07752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048" y="777922"/>
            <a:ext cx="10563368" cy="4161845"/>
          </a:xfrm>
          <a:prstGeom prst="rect">
            <a:avLst/>
          </a:prstGeom>
        </p:spPr>
        <p:txBody>
          <a:bodyPr wrap="square">
            <a:spAutoFit/>
          </a:bodyPr>
          <a:lstStyle/>
          <a:p>
            <a:pPr>
              <a:lnSpc>
                <a:spcPct val="107000"/>
              </a:lnSpc>
              <a:spcAft>
                <a:spcPts val="800"/>
              </a:spcAft>
            </a:pPr>
            <a:r>
              <a:rPr lang="en-IN" sz="2400" b="1" dirty="0">
                <a:solidFill>
                  <a:srgbClr val="7030A0"/>
                </a:solidFill>
              </a:rPr>
              <a:t>load(Class&lt;T&gt;,Serializable id):-</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*It is an method present in Session interface</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*This method is used to fetch a record from the table by using an identifier(primary key)</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*This method will assume that identifier is present and returns the proxy object by assigning the passed identifier.</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*This method will initialize the object only when we try to use the object .</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*It will throw </a:t>
            </a:r>
            <a:r>
              <a:rPr lang="en-IN" sz="2400" dirty="0" err="1"/>
              <a:t>ObjectNotFoundException</a:t>
            </a:r>
            <a:r>
              <a:rPr lang="en-IN" sz="2400" kern="100" dirty="0">
                <a:ea typeface="Calibri" panose="020F0502020204030204" pitchFamily="34" charset="0"/>
                <a:cs typeface="Times New Roman" panose="02020603050405020304" pitchFamily="18" charset="0"/>
              </a:rPr>
              <a:t> when we try to use an object which is not there in the database.</a:t>
            </a:r>
          </a:p>
        </p:txBody>
      </p:sp>
    </p:spTree>
    <p:extLst>
      <p:ext uri="{BB962C8B-B14F-4D97-AF65-F5344CB8AC3E}">
        <p14:creationId xmlns:p14="http://schemas.microsoft.com/office/powerpoint/2010/main" val="409596787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96036"/>
            <a:ext cx="10781731" cy="5515228"/>
          </a:xfrm>
          <a:prstGeom prst="rect">
            <a:avLst/>
          </a:prstGeom>
        </p:spPr>
        <p:txBody>
          <a:bodyPr wrap="square">
            <a:spAutoFit/>
          </a:bodyPr>
          <a:lstStyle/>
          <a:p>
            <a:pPr marL="457200" indent="-457200">
              <a:lnSpc>
                <a:spcPct val="107000"/>
              </a:lnSpc>
              <a:spcAft>
                <a:spcPts val="800"/>
              </a:spcAft>
            </a:pPr>
            <a:r>
              <a:rPr lang="en-IN" sz="2400" dirty="0"/>
              <a:t>Note:-Below 3 points are same as get() points </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*It will throw </a:t>
            </a:r>
            <a:r>
              <a:rPr lang="en-IN" sz="2400" dirty="0" err="1"/>
              <a:t>TypeMisMatchException</a:t>
            </a:r>
            <a:r>
              <a:rPr lang="en-IN" sz="2400" dirty="0"/>
              <a:t> if </a:t>
            </a:r>
            <a:r>
              <a:rPr lang="en-IN" sz="2400" kern="100" dirty="0">
                <a:ea typeface="Calibri" panose="020F0502020204030204" pitchFamily="34" charset="0"/>
                <a:cs typeface="Times New Roman" panose="02020603050405020304" pitchFamily="18" charset="0"/>
              </a:rPr>
              <a:t>the 2</a:t>
            </a:r>
            <a:r>
              <a:rPr lang="en-IN" sz="2400" kern="100" baseline="30000" dirty="0">
                <a:ea typeface="Calibri" panose="020F0502020204030204" pitchFamily="34" charset="0"/>
                <a:cs typeface="Times New Roman" panose="02020603050405020304" pitchFamily="18" charset="0"/>
              </a:rPr>
              <a:t>nd</a:t>
            </a:r>
            <a:r>
              <a:rPr lang="en-IN" sz="2400" kern="100" dirty="0">
                <a:ea typeface="Calibri" panose="020F0502020204030204" pitchFamily="34" charset="0"/>
                <a:cs typeface="Times New Roman" panose="02020603050405020304" pitchFamily="18" charset="0"/>
              </a:rPr>
              <a:t> argument type is not same as the type of Primary key in specified entity c</a:t>
            </a:r>
            <a:r>
              <a:rPr lang="en-IN" sz="2400" dirty="0"/>
              <a:t>lass.</a:t>
            </a:r>
          </a:p>
          <a:p>
            <a:pPr marL="457200" indent="-457200">
              <a:lnSpc>
                <a:spcPct val="107000"/>
              </a:lnSpc>
              <a:spcAft>
                <a:spcPts val="800"/>
              </a:spcAft>
            </a:pPr>
            <a:r>
              <a:rPr lang="en-IN" sz="2400" dirty="0"/>
              <a:t>*It will throw </a:t>
            </a:r>
            <a:r>
              <a:rPr lang="en-IN" sz="2400" dirty="0" err="1"/>
              <a:t>UnKnownEntityExeption</a:t>
            </a:r>
            <a:r>
              <a:rPr lang="en-IN" sz="2400" dirty="0"/>
              <a:t> if </a:t>
            </a:r>
            <a:r>
              <a:rPr lang="en-IN" sz="2400" kern="100" dirty="0">
                <a:ea typeface="Calibri" panose="020F0502020204030204" pitchFamily="34" charset="0"/>
                <a:cs typeface="Times New Roman" panose="02020603050405020304" pitchFamily="18" charset="0"/>
              </a:rPr>
              <a:t>the 1</a:t>
            </a:r>
            <a:r>
              <a:rPr lang="en-IN" sz="2400" kern="100" baseline="30000" dirty="0">
                <a:ea typeface="Calibri" panose="020F0502020204030204" pitchFamily="34" charset="0"/>
                <a:cs typeface="Times New Roman" panose="02020603050405020304" pitchFamily="18" charset="0"/>
              </a:rPr>
              <a:t>st</a:t>
            </a:r>
            <a:r>
              <a:rPr lang="en-IN" sz="2400" kern="100" dirty="0">
                <a:ea typeface="Calibri" panose="020F0502020204030204" pitchFamily="34" charset="0"/>
                <a:cs typeface="Times New Roman" panose="02020603050405020304" pitchFamily="18" charset="0"/>
              </a:rPr>
              <a:t> argument is not an </a:t>
            </a:r>
            <a:r>
              <a:rPr lang="en-IN" sz="2400" kern="100" dirty="0" err="1">
                <a:ea typeface="Calibri" panose="020F0502020204030204" pitchFamily="34" charset="0"/>
                <a:cs typeface="Times New Roman" panose="02020603050405020304" pitchFamily="18" charset="0"/>
              </a:rPr>
              <a:t>entity.It</a:t>
            </a:r>
            <a:r>
              <a:rPr lang="en-IN" sz="2400" kern="100" dirty="0">
                <a:ea typeface="Calibri" panose="020F0502020204030204" pitchFamily="34" charset="0"/>
                <a:cs typeface="Times New Roman" panose="02020603050405020304" pitchFamily="18" charset="0"/>
              </a:rPr>
              <a:t> will throw </a:t>
            </a:r>
            <a:r>
              <a:rPr lang="en-IN" sz="2400" kern="100" dirty="0" err="1">
                <a:ea typeface="Calibri" panose="020F0502020204030204" pitchFamily="34" charset="0"/>
                <a:cs typeface="Times New Roman" panose="02020603050405020304" pitchFamily="18" charset="0"/>
              </a:rPr>
              <a:t>IllegleArgumentException</a:t>
            </a:r>
            <a:r>
              <a:rPr lang="en-IN" sz="2400" kern="100" dirty="0">
                <a:ea typeface="Calibri" panose="020F0502020204030204" pitchFamily="34" charset="0"/>
                <a:cs typeface="Times New Roman" panose="02020603050405020304" pitchFamily="18" charset="0"/>
              </a:rPr>
              <a:t> if the 2</a:t>
            </a:r>
            <a:r>
              <a:rPr lang="en-IN" sz="2400" kern="100" baseline="30000" dirty="0">
                <a:ea typeface="Calibri" panose="020F0502020204030204" pitchFamily="34" charset="0"/>
                <a:cs typeface="Times New Roman" panose="02020603050405020304" pitchFamily="18" charset="0"/>
              </a:rPr>
              <a:t>nd</a:t>
            </a:r>
            <a:r>
              <a:rPr lang="en-IN" sz="2400" kern="100" dirty="0">
                <a:ea typeface="Calibri" panose="020F0502020204030204" pitchFamily="34" charset="0"/>
                <a:cs typeface="Times New Roman" panose="02020603050405020304" pitchFamily="18" charset="0"/>
              </a:rPr>
              <a:t> argument is null.</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*The return type of this method is same as the type of 1</a:t>
            </a:r>
            <a:r>
              <a:rPr lang="en-IN" sz="2400" kern="100" baseline="30000" dirty="0">
                <a:ea typeface="Calibri" panose="020F0502020204030204" pitchFamily="34" charset="0"/>
                <a:cs typeface="Times New Roman" panose="02020603050405020304" pitchFamily="18" charset="0"/>
              </a:rPr>
              <a:t>st</a:t>
            </a:r>
            <a:r>
              <a:rPr lang="en-IN" sz="2400" kern="100" dirty="0">
                <a:ea typeface="Calibri" panose="020F0502020204030204" pitchFamily="34" charset="0"/>
                <a:cs typeface="Times New Roman" panose="02020603050405020304" pitchFamily="18" charset="0"/>
              </a:rPr>
              <a:t> argument.</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Note:-One extra thing about load() is it throws </a:t>
            </a:r>
            <a:r>
              <a:rPr lang="en-IN" sz="2400" kern="100" dirty="0" err="1">
                <a:ea typeface="Calibri" panose="020F0502020204030204" pitchFamily="34" charset="0"/>
                <a:cs typeface="Times New Roman" panose="02020603050405020304" pitchFamily="18" charset="0"/>
              </a:rPr>
              <a:t>ObjectNotFoundException</a:t>
            </a:r>
            <a:r>
              <a:rPr lang="en-IN" sz="2400" kern="100" dirty="0">
                <a:ea typeface="Calibri" panose="020F0502020204030204" pitchFamily="34" charset="0"/>
                <a:cs typeface="Times New Roman" panose="02020603050405020304" pitchFamily="18" charset="0"/>
              </a:rPr>
              <a:t> but</a:t>
            </a:r>
          </a:p>
          <a:p>
            <a:pPr marL="457200" indent="-457200">
              <a:lnSpc>
                <a:spcPct val="107000"/>
              </a:lnSpc>
              <a:spcAft>
                <a:spcPts val="800"/>
              </a:spcAft>
            </a:pPr>
            <a:r>
              <a:rPr lang="en-IN" sz="2400" kern="100" dirty="0">
                <a:ea typeface="Calibri" panose="020F0502020204030204" pitchFamily="34" charset="0"/>
                <a:cs typeface="Times New Roman" panose="02020603050405020304" pitchFamily="18" charset="0"/>
              </a:rPr>
              <a:t>          get() returns null .</a:t>
            </a:r>
          </a:p>
          <a:p>
            <a:pPr marL="457200" indent="-457200">
              <a:lnSpc>
                <a:spcPct val="107000"/>
              </a:lnSpc>
              <a:spcAft>
                <a:spcPts val="800"/>
              </a:spcAft>
            </a:pPr>
            <a:r>
              <a:rPr lang="en-IN" sz="2400" b="1" kern="100" dirty="0">
                <a:highlight>
                  <a:srgbClr val="3333FF"/>
                </a:highlight>
                <a:ea typeface="Calibri" panose="020F0502020204030204" pitchFamily="34" charset="0"/>
                <a:cs typeface="Times New Roman" panose="02020603050405020304" pitchFamily="18" charset="0"/>
              </a:rPr>
              <a:t>Usage of Proxy:-</a:t>
            </a:r>
          </a:p>
          <a:p>
            <a:pPr marL="457200" indent="-457200">
              <a:lnSpc>
                <a:spcPct val="107000"/>
              </a:lnSpc>
              <a:spcAft>
                <a:spcPts val="800"/>
              </a:spcAft>
            </a:pPr>
            <a:r>
              <a:rPr lang="en-IN" sz="1600" b="1" kern="100" dirty="0">
                <a:highlight>
                  <a:srgbClr val="FFFF00"/>
                </a:highlight>
                <a:ea typeface="Calibri" panose="020F0502020204030204" pitchFamily="34" charset="0"/>
                <a:cs typeface="Times New Roman" panose="02020603050405020304" pitchFamily="18" charset="0"/>
              </a:rPr>
              <a:t>Imp </a:t>
            </a:r>
            <a:r>
              <a:rPr lang="en-IN" sz="1600" b="1" kern="100" dirty="0" err="1">
                <a:highlight>
                  <a:srgbClr val="FFFF00"/>
                </a:highlight>
                <a:ea typeface="Calibri" panose="020F0502020204030204" pitchFamily="34" charset="0"/>
                <a:cs typeface="Times New Roman" panose="02020603050405020304" pitchFamily="18" charset="0"/>
              </a:rPr>
              <a:t>Note:If</a:t>
            </a:r>
            <a:r>
              <a:rPr lang="en-IN" sz="1600" b="1" kern="100" dirty="0">
                <a:highlight>
                  <a:srgbClr val="FFFF00"/>
                </a:highlight>
                <a:ea typeface="Calibri" panose="020F0502020204030204" pitchFamily="34" charset="0"/>
                <a:cs typeface="Times New Roman" panose="02020603050405020304" pitchFamily="18" charset="0"/>
              </a:rPr>
              <a:t> you want to delete a record from the database normally first you need to fetch by using get() but if you use get() --</a:t>
            </a:r>
            <a:r>
              <a:rPr lang="en-IN" sz="1600" b="1" kern="100" dirty="0">
                <a:highlight>
                  <a:srgbClr val="FFFF00"/>
                </a:highlight>
                <a:ea typeface="Calibri" panose="020F0502020204030204" pitchFamily="34" charset="0"/>
                <a:cs typeface="Times New Roman" panose="02020603050405020304" pitchFamily="18" charset="0"/>
                <a:sym typeface="Wingdings" panose="05000000000000000000" pitchFamily="2" charset="2"/>
              </a:rPr>
              <a:t>it hits the database server and returns the real object </a:t>
            </a:r>
          </a:p>
          <a:p>
            <a:pPr marL="457200" indent="-457200">
              <a:lnSpc>
                <a:spcPct val="107000"/>
              </a:lnSpc>
              <a:spcAft>
                <a:spcPts val="800"/>
              </a:spcAft>
            </a:pPr>
            <a:r>
              <a:rPr lang="en-IN" sz="1600" b="1" kern="100" dirty="0">
                <a:highlight>
                  <a:srgbClr val="FFFF00"/>
                </a:highlight>
                <a:ea typeface="Calibri" panose="020F0502020204030204" pitchFamily="34" charset="0"/>
                <a:cs typeface="Times New Roman" panose="02020603050405020304" pitchFamily="18" charset="0"/>
                <a:sym typeface="Wingdings" panose="05000000000000000000" pitchFamily="2" charset="2"/>
              </a:rPr>
              <a:t>But to delete the record we can use proxy object also using load()-load() will not hit the database server ,it gives proxy object which contains only identifier which is enough to delete the record.</a:t>
            </a:r>
            <a:endParaRPr lang="en-IN" sz="1600" b="1" kern="100" dirty="0">
              <a:highlight>
                <a:srgbClr val="FFFF00"/>
              </a:high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530155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2709737"/>
              </p:ext>
            </p:extLst>
          </p:nvPr>
        </p:nvGraphicFramePr>
        <p:xfrm>
          <a:off x="796314" y="1295874"/>
          <a:ext cx="10612584" cy="4767301"/>
        </p:xfrm>
        <a:graphic>
          <a:graphicData uri="http://schemas.openxmlformats.org/drawingml/2006/table">
            <a:tbl>
              <a:tblPr firstRow="1" firstCol="1" bandRow="1">
                <a:tableStyleId>{5C22544A-7EE6-4342-B048-85BDC9FD1C3A}</a:tableStyleId>
              </a:tblPr>
              <a:tblGrid>
                <a:gridCol w="5306292">
                  <a:extLst>
                    <a:ext uri="{9D8B030D-6E8A-4147-A177-3AD203B41FA5}">
                      <a16:colId xmlns:a16="http://schemas.microsoft.com/office/drawing/2014/main" val="20000"/>
                    </a:ext>
                  </a:extLst>
                </a:gridCol>
                <a:gridCol w="5306292">
                  <a:extLst>
                    <a:ext uri="{9D8B030D-6E8A-4147-A177-3AD203B41FA5}">
                      <a16:colId xmlns:a16="http://schemas.microsoft.com/office/drawing/2014/main" val="20001"/>
                    </a:ext>
                  </a:extLst>
                </a:gridCol>
              </a:tblGrid>
              <a:tr h="432402">
                <a:tc>
                  <a:txBody>
                    <a:bodyPr/>
                    <a:lstStyle/>
                    <a:p>
                      <a:pPr algn="ctr">
                        <a:lnSpc>
                          <a:spcPct val="107000"/>
                        </a:lnSpc>
                        <a:spcAft>
                          <a:spcPts val="0"/>
                        </a:spcAft>
                      </a:pPr>
                      <a:r>
                        <a:rPr lang="en-IN" sz="2400" kern="100" dirty="0">
                          <a:effectLst/>
                        </a:rPr>
                        <a:t>load()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gn="ctr">
                        <a:lnSpc>
                          <a:spcPct val="107000"/>
                        </a:lnSpc>
                        <a:spcAft>
                          <a:spcPts val="0"/>
                        </a:spcAft>
                      </a:pPr>
                      <a:r>
                        <a:rPr lang="en-IN" sz="2400" kern="100" dirty="0">
                          <a:effectLst/>
                        </a:rPr>
                        <a:t>get()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0"/>
                  </a:ext>
                </a:extLst>
              </a:tr>
              <a:tr h="1331533">
                <a:tc>
                  <a:txBody>
                    <a:bodyPr/>
                    <a:lstStyle/>
                    <a:p>
                      <a:pPr marL="457200" indent="-457200">
                        <a:lnSpc>
                          <a:spcPct val="107000"/>
                        </a:lnSpc>
                        <a:spcAft>
                          <a:spcPts val="0"/>
                        </a:spcAft>
                      </a:pPr>
                      <a:r>
                        <a:rPr lang="en-IN" sz="2400" kern="100" dirty="0">
                          <a:effectLst/>
                        </a:rPr>
                        <a:t>1&gt;load() will return a proxy object by assigning the passed identifier</a:t>
                      </a:r>
                    </a:p>
                    <a:p>
                      <a:pPr>
                        <a:lnSpc>
                          <a:spcPct val="107000"/>
                        </a:lnSpc>
                        <a:spcAft>
                          <a:spcPts val="0"/>
                        </a:spcAft>
                      </a:pPr>
                      <a:r>
                        <a:rPr lang="en-IN" sz="2400" kern="100" dirty="0">
                          <a:effectLst/>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nSpc>
                          <a:spcPct val="107000"/>
                        </a:lnSpc>
                        <a:spcAft>
                          <a:spcPts val="0"/>
                        </a:spcAft>
                      </a:pPr>
                      <a:r>
                        <a:rPr lang="en-IN" sz="2400" kern="100" dirty="0">
                          <a:effectLst/>
                        </a:rPr>
                        <a:t>1&gt;It will return an initialized object if the identifier is present else it will return null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1"/>
                  </a:ext>
                </a:extLst>
              </a:tr>
              <a:tr h="408957">
                <a:tc>
                  <a:txBody>
                    <a:bodyPr/>
                    <a:lstStyle/>
                    <a:p>
                      <a:pPr>
                        <a:lnSpc>
                          <a:spcPct val="107000"/>
                        </a:lnSpc>
                        <a:spcAft>
                          <a:spcPts val="0"/>
                        </a:spcAft>
                      </a:pPr>
                      <a:r>
                        <a:rPr lang="en-IN" sz="2400" kern="100" dirty="0">
                          <a:effectLst/>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nSpc>
                          <a:spcPct val="107000"/>
                        </a:lnSpc>
                        <a:spcAft>
                          <a:spcPts val="0"/>
                        </a:spcAft>
                      </a:pPr>
                      <a:r>
                        <a:rPr lang="en-IN" sz="2400" kern="100">
                          <a:effectLst/>
                        </a:rPr>
                        <a:t>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2"/>
                  </a:ext>
                </a:extLst>
              </a:tr>
              <a:tr h="864802">
                <a:tc>
                  <a:txBody>
                    <a:bodyPr/>
                    <a:lstStyle/>
                    <a:p>
                      <a:pPr>
                        <a:lnSpc>
                          <a:spcPct val="107000"/>
                        </a:lnSpc>
                        <a:spcAft>
                          <a:spcPts val="0"/>
                        </a:spcAft>
                      </a:pPr>
                      <a:r>
                        <a:rPr lang="en-IN" sz="2400" kern="100">
                          <a:effectLst/>
                        </a:rPr>
                        <a:t>2&gt;load() is lazy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nSpc>
                          <a:spcPct val="107000"/>
                        </a:lnSpc>
                        <a:spcAft>
                          <a:spcPts val="0"/>
                        </a:spcAft>
                      </a:pPr>
                      <a:r>
                        <a:rPr lang="en-IN" sz="2400" kern="100">
                          <a:effectLst/>
                        </a:rPr>
                        <a:t>2&gt;get() is eager</a:t>
                      </a:r>
                    </a:p>
                    <a:p>
                      <a:pPr>
                        <a:lnSpc>
                          <a:spcPct val="107000"/>
                        </a:lnSpc>
                        <a:spcAft>
                          <a:spcPts val="0"/>
                        </a:spcAft>
                      </a:pPr>
                      <a:r>
                        <a:rPr lang="en-IN" sz="2400" kern="100">
                          <a:effectLst/>
                        </a:rPr>
                        <a:t>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3"/>
                  </a:ext>
                </a:extLst>
              </a:tr>
              <a:tr h="1297205">
                <a:tc>
                  <a:txBody>
                    <a:bodyPr/>
                    <a:lstStyle/>
                    <a:p>
                      <a:pPr>
                        <a:lnSpc>
                          <a:spcPct val="107000"/>
                        </a:lnSpc>
                        <a:spcAft>
                          <a:spcPts val="0"/>
                        </a:spcAft>
                      </a:pPr>
                      <a:r>
                        <a:rPr lang="en-IN" sz="2400" kern="100">
                          <a:effectLst/>
                        </a:rPr>
                        <a:t>3&gt;load() can not be used to check the existence of a record.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nSpc>
                          <a:spcPct val="107000"/>
                        </a:lnSpc>
                        <a:spcAft>
                          <a:spcPts val="0"/>
                        </a:spcAft>
                      </a:pPr>
                      <a:r>
                        <a:rPr lang="en-IN" sz="2400" kern="100">
                          <a:effectLst/>
                        </a:rPr>
                        <a:t>3&gt;get() can be used to check the existence of a record.</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4"/>
                  </a:ext>
                </a:extLst>
              </a:tr>
              <a:tr h="432402">
                <a:tc>
                  <a:txBody>
                    <a:bodyPr/>
                    <a:lstStyle/>
                    <a:p>
                      <a:pPr>
                        <a:lnSpc>
                          <a:spcPct val="107000"/>
                        </a:lnSpc>
                        <a:spcAft>
                          <a:spcPts val="0"/>
                        </a:spcAft>
                      </a:pPr>
                      <a:r>
                        <a:rPr lang="en-IN" sz="2400" kern="100">
                          <a:effectLst/>
                        </a:rPr>
                        <a:t>4&gt;load() is faster than get()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tc>
                  <a:txBody>
                    <a:bodyPr/>
                    <a:lstStyle/>
                    <a:p>
                      <a:pPr>
                        <a:lnSpc>
                          <a:spcPct val="107000"/>
                        </a:lnSpc>
                        <a:spcAft>
                          <a:spcPts val="0"/>
                        </a:spcAft>
                      </a:pPr>
                      <a:r>
                        <a:rPr lang="en-IN" sz="2400" kern="100" dirty="0">
                          <a:effectLst/>
                        </a:rPr>
                        <a:t>4&gt;get() is slower than load().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4606" marR="64606" marT="0" marB="0"/>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768180" y="679465"/>
            <a:ext cx="52842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The Difference between get() and load()</a:t>
            </a:r>
            <a:endParaRPr kumimoji="0" lang="en-US" sz="2400" b="1" i="0" u="none" strike="noStrike" cap="none" normalizeH="0" baseline="0" dirty="0">
              <a:ln>
                <a:noFill/>
              </a:ln>
              <a:solidFill>
                <a:srgbClr val="7030A0"/>
              </a:solidFill>
              <a:effectLst/>
            </a:endParaRPr>
          </a:p>
        </p:txBody>
      </p:sp>
    </p:spTree>
    <p:extLst>
      <p:ext uri="{BB962C8B-B14F-4D97-AF65-F5344CB8AC3E}">
        <p14:creationId xmlns:p14="http://schemas.microsoft.com/office/powerpoint/2010/main" val="98491053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981" y="702527"/>
            <a:ext cx="10760926" cy="6309420"/>
          </a:xfrm>
          <a:prstGeom prst="rect">
            <a:avLst/>
          </a:prstGeom>
        </p:spPr>
        <p:txBody>
          <a:bodyPr wrap="square">
            <a:spAutoFit/>
          </a:bodyPr>
          <a:lstStyle/>
          <a:p>
            <a:pPr algn="ctr"/>
            <a:r>
              <a:rPr lang="en-IN" sz="3600" b="1" dirty="0">
                <a:solidFill>
                  <a:srgbClr val="7030A0"/>
                </a:solidFill>
                <a:latin typeface="Arial Black" panose="020B0A04020102020204" pitchFamily="34" charset="0"/>
              </a:rPr>
              <a:t>Dis-Advantages of JDBC</a:t>
            </a:r>
          </a:p>
          <a:p>
            <a:pPr algn="ctr"/>
            <a:endParaRPr lang="en-IN" sz="3600" b="1" dirty="0">
              <a:solidFill>
                <a:srgbClr val="7030A0"/>
              </a:solidFill>
              <a:latin typeface="Arial Black" panose="020B0A04020102020204" pitchFamily="34" charset="0"/>
            </a:endParaRPr>
          </a:p>
          <a:p>
            <a:r>
              <a:rPr lang="en-IN" sz="2400" b="1" dirty="0">
                <a:latin typeface="Calibri" panose="020F0502020204030204" pitchFamily="34" charset="0"/>
                <a:cs typeface="Calibri" panose="020F0502020204030204" pitchFamily="34" charset="0"/>
              </a:rPr>
              <a:t>1&gt;Duplicate code or Boiler Plate Code</a:t>
            </a:r>
          </a:p>
          <a:p>
            <a:pPr algn="ctr"/>
            <a:r>
              <a:rPr lang="en-IN" sz="2800" cap="none" dirty="0">
                <a:cs typeface="Calibri" panose="020F0502020204030204" pitchFamily="34" charset="0"/>
              </a:rPr>
              <a:t>To </a:t>
            </a:r>
            <a:r>
              <a:rPr lang="en-IN" sz="2800" dirty="0">
                <a:cs typeface="Calibri" panose="020F0502020204030204" pitchFamily="34" charset="0"/>
              </a:rPr>
              <a:t>insert</a:t>
            </a:r>
            <a:r>
              <a:rPr lang="en-IN" sz="2800" cap="none" dirty="0">
                <a:cs typeface="Calibri" panose="020F0502020204030204" pitchFamily="34" charset="0"/>
              </a:rPr>
              <a:t> a record using JDBC we need to execute the following step</a:t>
            </a:r>
          </a:p>
          <a:p>
            <a:r>
              <a:rPr lang="en-IN" sz="2800" cap="none" dirty="0">
                <a:cs typeface="Calibri" panose="020F0502020204030204" pitchFamily="34" charset="0"/>
              </a:rPr>
              <a:t>     1&gt;Load and register the Driver</a:t>
            </a:r>
            <a:br>
              <a:rPr lang="en-IN" sz="2800" cap="none" dirty="0">
                <a:cs typeface="Calibri" panose="020F0502020204030204" pitchFamily="34" charset="0"/>
              </a:rPr>
            </a:br>
            <a:r>
              <a:rPr lang="en-IN" sz="2800" cap="none" dirty="0">
                <a:cs typeface="Calibri" panose="020F0502020204030204" pitchFamily="34" charset="0"/>
              </a:rPr>
              <a:t>     2&gt;Establish a connection with the database server</a:t>
            </a:r>
            <a:br>
              <a:rPr lang="en-IN" sz="2800" cap="none" dirty="0">
                <a:cs typeface="Calibri" panose="020F0502020204030204" pitchFamily="34" charset="0"/>
              </a:rPr>
            </a:br>
            <a:r>
              <a:rPr lang="en-IN" sz="2800" cap="none" dirty="0">
                <a:cs typeface="Calibri" panose="020F0502020204030204" pitchFamily="34" charset="0"/>
              </a:rPr>
              <a:t>     3&gt;Create a statement or a platform </a:t>
            </a:r>
            <a:br>
              <a:rPr lang="en-IN" sz="2800" cap="none" dirty="0">
                <a:cs typeface="Calibri" panose="020F0502020204030204" pitchFamily="34" charset="0"/>
              </a:rPr>
            </a:br>
            <a:r>
              <a:rPr lang="en-IN" sz="2800" cap="none" dirty="0">
                <a:cs typeface="Calibri" panose="020F0502020204030204" pitchFamily="34" charset="0"/>
              </a:rPr>
              <a:t>     4&gt;Execute the SQL queries or statements</a:t>
            </a:r>
            <a:br>
              <a:rPr lang="en-IN" sz="2800" cap="none" dirty="0">
                <a:cs typeface="Calibri" panose="020F0502020204030204" pitchFamily="34" charset="0"/>
              </a:rPr>
            </a:br>
            <a:r>
              <a:rPr lang="en-IN" sz="2800" cap="none" dirty="0">
                <a:cs typeface="Calibri" panose="020F0502020204030204" pitchFamily="34" charset="0"/>
              </a:rPr>
              <a:t>     5&gt;Close all the costly resources </a:t>
            </a:r>
            <a:br>
              <a:rPr lang="en-IN" sz="2800" cap="none" dirty="0">
                <a:cs typeface="Calibri" panose="020F0502020204030204" pitchFamily="34" charset="0"/>
              </a:rPr>
            </a:br>
            <a:r>
              <a:rPr lang="en-IN" sz="2800" cap="none" dirty="0">
                <a:cs typeface="Calibri" panose="020F0502020204030204" pitchFamily="34" charset="0"/>
              </a:rPr>
              <a:t>       -Similarly to update ,delete and fetch we need to follow the same steps which results in </a:t>
            </a:r>
            <a:r>
              <a:rPr lang="en-IN" sz="2800" b="1" cap="none" dirty="0">
                <a:cs typeface="Calibri" panose="020F0502020204030204" pitchFamily="34" charset="0"/>
              </a:rPr>
              <a:t>Boiler plate code or Duplicate code.</a:t>
            </a:r>
            <a:r>
              <a:rPr lang="en-IN" sz="2800" cap="none" dirty="0">
                <a:cs typeface="Calibri" panose="020F0502020204030204" pitchFamily="34" charset="0"/>
              </a:rPr>
              <a:t/>
            </a:r>
            <a:br>
              <a:rPr lang="en-IN" sz="2800" cap="none" dirty="0">
                <a:cs typeface="Calibri" panose="020F0502020204030204" pitchFamily="34" charset="0"/>
              </a:rPr>
            </a:br>
            <a:r>
              <a:rPr lang="en-IN" sz="4000" cap="none" dirty="0">
                <a:latin typeface="Calibri" panose="020F0502020204030204" pitchFamily="34" charset="0"/>
                <a:cs typeface="Calibri" panose="020F0502020204030204" pitchFamily="34" charset="0"/>
              </a:rPr>
              <a:t/>
            </a:r>
            <a:br>
              <a:rPr lang="en-IN" sz="4000" cap="none" dirty="0">
                <a:latin typeface="Calibri" panose="020F0502020204030204" pitchFamily="34" charset="0"/>
                <a:cs typeface="Calibri" panose="020F0502020204030204" pitchFamily="34" charset="0"/>
              </a:rPr>
            </a:br>
            <a:endParaRPr lang="en-IN" sz="3600" b="1" dirty="0">
              <a:solidFill>
                <a:srgbClr val="7030A0"/>
              </a:solidFill>
              <a:latin typeface="Arial Black" panose="020B0A04020102020204" pitchFamily="34" charset="0"/>
            </a:endParaRPr>
          </a:p>
        </p:txBody>
      </p:sp>
    </p:spTree>
    <p:extLst>
      <p:ext uri="{BB962C8B-B14F-4D97-AF65-F5344CB8AC3E}">
        <p14:creationId xmlns:p14="http://schemas.microsoft.com/office/powerpoint/2010/main" val="320766263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586855"/>
            <a:ext cx="11311856" cy="7508402"/>
          </a:xfrm>
          <a:prstGeom prst="rect">
            <a:avLst/>
          </a:prstGeom>
        </p:spPr>
        <p:txBody>
          <a:bodyPr wrap="square">
            <a:spAutoFit/>
          </a:bodyPr>
          <a:lstStyle/>
          <a:p>
            <a:pPr marL="457200" indent="-457200">
              <a:lnSpc>
                <a:spcPct val="107000"/>
              </a:lnSpc>
              <a:spcAft>
                <a:spcPts val="800"/>
              </a:spcAft>
            </a:pPr>
            <a:r>
              <a:rPr lang="en-IN" sz="2400" b="1" dirty="0"/>
              <a:t>Example program to Fetch a record from the Employee Table by using get()</a:t>
            </a:r>
          </a:p>
          <a:p>
            <a:pPr marL="457200" indent="-457200">
              <a:lnSpc>
                <a:spcPct val="107000"/>
              </a:lnSpc>
              <a:spcAft>
                <a:spcPts val="800"/>
              </a:spcAft>
            </a:pPr>
            <a:r>
              <a:rPr lang="en-IN" sz="2400" dirty="0" err="1"/>
              <a:t>Note:Use</a:t>
            </a:r>
            <a:r>
              <a:rPr lang="en-IN" sz="2400" dirty="0"/>
              <a:t> if condition to  avoid </a:t>
            </a:r>
            <a:r>
              <a:rPr lang="en-IN" sz="2400" dirty="0" err="1"/>
              <a:t>NullPointerException</a:t>
            </a:r>
            <a:endParaRPr lang="en-IN" sz="2400" dirty="0"/>
          </a:p>
          <a:p>
            <a:pPr marL="457200" indent="-457200">
              <a:lnSpc>
                <a:spcPct val="107000"/>
              </a:lnSpc>
              <a:spcAft>
                <a:spcPts val="800"/>
              </a:spcAft>
            </a:pPr>
            <a:endParaRPr lang="en-IN" sz="2400" b="1" dirty="0"/>
          </a:p>
          <a:p>
            <a:r>
              <a:rPr lang="en-IN" sz="2400" b="1" dirty="0"/>
              <a:t>Example program to fetch a record from Employee table by using load()</a:t>
            </a:r>
          </a:p>
          <a:p>
            <a:r>
              <a:rPr lang="en-IN" sz="2400" dirty="0"/>
              <a:t>Handle </a:t>
            </a:r>
            <a:r>
              <a:rPr lang="en-IN" sz="2400" dirty="0" err="1"/>
              <a:t>ObjectNotFoundException</a:t>
            </a:r>
            <a:endParaRPr lang="en-IN" sz="2400" dirty="0"/>
          </a:p>
          <a:p>
            <a:r>
              <a:rPr lang="en-IN" sz="2400" b="1" dirty="0">
                <a:highlight>
                  <a:srgbClr val="FFFF00"/>
                </a:highlight>
              </a:rPr>
              <a:t>Usage of Proxies in Association Mapping :</a:t>
            </a:r>
          </a:p>
          <a:p>
            <a:r>
              <a:rPr lang="en-IN" sz="2400" dirty="0"/>
              <a:t>---Ex:-One To Many Relationship</a:t>
            </a:r>
          </a:p>
          <a:p>
            <a:r>
              <a:rPr lang="en-IN" sz="2400" dirty="0"/>
              <a:t>One Department can have many Employees</a:t>
            </a:r>
          </a:p>
          <a:p>
            <a:r>
              <a:rPr lang="en-IN" sz="2400" dirty="0"/>
              <a:t>If I try to fetch Department info Using load(Department.class,1)</a:t>
            </a:r>
          </a:p>
          <a:p>
            <a:r>
              <a:rPr lang="en-IN" sz="2400" dirty="0"/>
              <a:t>It will fetch only Department not all the employees</a:t>
            </a:r>
          </a:p>
          <a:p>
            <a:r>
              <a:rPr lang="en-IN" sz="2400" dirty="0"/>
              <a:t>But if I use get(Department.class,1) ---------It will load Along with the department it will </a:t>
            </a:r>
          </a:p>
          <a:p>
            <a:r>
              <a:rPr lang="en-IN" sz="2400" dirty="0"/>
              <a:t>Load Employee also</a:t>
            </a:r>
          </a:p>
          <a:p>
            <a:r>
              <a:rPr lang="en-IN" sz="2400" dirty="0"/>
              <a:t>Program to update a record in the Employee Table.</a:t>
            </a:r>
          </a:p>
          <a:p>
            <a:r>
              <a:rPr lang="en-IN" sz="2400" dirty="0"/>
              <a:t>Use if condition in the program</a:t>
            </a:r>
          </a:p>
          <a:p>
            <a:endParaRPr lang="en-US" sz="2400" dirty="0"/>
          </a:p>
          <a:p>
            <a:endParaRPr lang="en-IN" sz="2400" dirty="0"/>
          </a:p>
          <a:p>
            <a:endParaRPr lang="en-IN" sz="2400" b="1" dirty="0"/>
          </a:p>
          <a:p>
            <a:endParaRPr lang="en-IN" sz="2400" b="1" dirty="0"/>
          </a:p>
          <a:p>
            <a:pPr marL="457200" indent="-457200">
              <a:lnSpc>
                <a:spcPct val="107000"/>
              </a:lnSpc>
              <a:spcAft>
                <a:spcPts val="800"/>
              </a:spcAft>
            </a:pPr>
            <a:endParaRPr lang="en-US" sz="2400" dirty="0"/>
          </a:p>
        </p:txBody>
      </p:sp>
    </p:spTree>
    <p:extLst>
      <p:ext uri="{BB962C8B-B14F-4D97-AF65-F5344CB8AC3E}">
        <p14:creationId xmlns:p14="http://schemas.microsoft.com/office/powerpoint/2010/main" val="219128831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4C6B6-359C-7C18-0A9E-3B3BEBE219B5}"/>
              </a:ext>
            </a:extLst>
          </p:cNvPr>
          <p:cNvSpPr txBox="1"/>
          <p:nvPr/>
        </p:nvSpPr>
        <p:spPr>
          <a:xfrm>
            <a:off x="627961" y="528810"/>
            <a:ext cx="9981282" cy="6463308"/>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FetchUsingGet</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Configuration </a:t>
            </a:r>
            <a:r>
              <a:rPr lang="en-IN" sz="1800" dirty="0">
                <a:solidFill>
                  <a:srgbClr val="6A3E3E"/>
                </a:solidFill>
                <a:latin typeface="Consolas" panose="020B0609020204030204" pitchFamily="49" charset="0"/>
              </a:rPr>
              <a:t>conf</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Configuration();</a:t>
            </a:r>
          </a:p>
          <a:p>
            <a:pPr algn="l"/>
            <a:r>
              <a:rPr lang="en-IN" sz="1800" dirty="0" err="1">
                <a:solidFill>
                  <a:srgbClr val="6A3E3E"/>
                </a:solidFill>
                <a:latin typeface="Consolas" panose="020B0609020204030204" pitchFamily="49" charset="0"/>
              </a:rPr>
              <a:t>conf</a:t>
            </a:r>
            <a:r>
              <a:rPr lang="en-IN" sz="1800" dirty="0" err="1">
                <a:solidFill>
                  <a:srgbClr val="000000"/>
                </a:solidFill>
                <a:latin typeface="Consolas" panose="020B0609020204030204" pitchFamily="49" charset="0"/>
              </a:rPr>
              <a:t>.configure</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SessionFactory</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sef</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conf</a:t>
            </a:r>
            <a:r>
              <a:rPr lang="en-IN" sz="1800" dirty="0" err="1">
                <a:solidFill>
                  <a:srgbClr val="000000"/>
                </a:solidFill>
                <a:latin typeface="Consolas" panose="020B0609020204030204" pitchFamily="49" charset="0"/>
              </a:rPr>
              <a:t>.buildSessionFactory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Session </a:t>
            </a:r>
            <a:r>
              <a:rPr lang="en-IN" sz="1800" dirty="0" err="1">
                <a:solidFill>
                  <a:srgbClr val="6A3E3E"/>
                </a:solidFill>
                <a:latin typeface="Consolas" panose="020B0609020204030204" pitchFamily="49" charset="0"/>
              </a:rPr>
              <a:t>ses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sef</a:t>
            </a:r>
            <a:r>
              <a:rPr lang="en-IN" sz="1800" dirty="0" err="1">
                <a:solidFill>
                  <a:srgbClr val="000000"/>
                </a:solidFill>
                <a:latin typeface="Consolas" panose="020B0609020204030204" pitchFamily="49" charset="0"/>
              </a:rPr>
              <a:t>.openSession</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Employee </a:t>
            </a:r>
            <a:r>
              <a:rPr lang="en-US" sz="1800" dirty="0">
                <a:solidFill>
                  <a:srgbClr val="6A3E3E"/>
                </a:solidFill>
                <a:latin typeface="Consolas" panose="020B0609020204030204" pitchFamily="49" charset="0"/>
              </a:rPr>
              <a:t>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ses</a:t>
            </a:r>
            <a:r>
              <a:rPr lang="en-US" sz="1800" dirty="0" err="1">
                <a:solidFill>
                  <a:srgbClr val="000000"/>
                </a:solidFill>
                <a:latin typeface="Consolas" panose="020B0609020204030204" pitchFamily="49" charset="0"/>
              </a:rPr>
              <a:t>.get</a:t>
            </a:r>
            <a:r>
              <a:rPr lang="en-US" sz="1800" dirty="0">
                <a:solidFill>
                  <a:srgbClr val="000000"/>
                </a:solidFill>
                <a:latin typeface="Consolas" panose="020B0609020204030204" pitchFamily="49" charset="0"/>
              </a:rPr>
              <a:t>(Employee.</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,1);</a:t>
            </a:r>
          </a:p>
          <a:p>
            <a:pPr lvl="2" algn="ctr"/>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err="1">
                <a:solidFill>
                  <a:srgbClr val="6A3E3E"/>
                </a:solidFill>
                <a:latin typeface="Consolas" panose="020B0609020204030204" pitchFamily="49" charset="0"/>
              </a:rPr>
              <a:t>e</a:t>
            </a:r>
            <a:r>
              <a:rPr lang="en-IN" b="1" i="1" dirty="0" err="1">
                <a:solidFill>
                  <a:srgbClr val="000000"/>
                </a:solidFill>
                <a:latin typeface="Consolas" panose="020B0609020204030204" pitchFamily="49" charset="0"/>
              </a:rPr>
              <a:t>.getId</a:t>
            </a:r>
            <a:r>
              <a:rPr lang="en-IN" b="1" i="1" dirty="0">
                <a:solidFill>
                  <a:srgbClr val="000000"/>
                </a:solidFill>
                <a:latin typeface="Consolas" panose="020B0609020204030204" pitchFamily="49" charset="0"/>
              </a:rPr>
              <a:t>());     /</a:t>
            </a:r>
            <a:r>
              <a:rPr lang="en-IN" dirty="0">
                <a:solidFill>
                  <a:srgbClr val="000000"/>
                </a:solidFill>
                <a:latin typeface="Consolas" panose="020B0609020204030204" pitchFamily="49" charset="0"/>
              </a:rPr>
              <a:t>/Only to show demo //Later use if     condition</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000000"/>
                </a:solidFill>
                <a:highlight>
                  <a:srgbClr val="FFFF00"/>
                </a:highlight>
                <a:latin typeface="Consolas" panose="020B0609020204030204" pitchFamily="49" charset="0"/>
              </a:rPr>
              <a:t>output:</a:t>
            </a:r>
          </a:p>
          <a:p>
            <a:pPr algn="l"/>
            <a:r>
              <a:rPr lang="en-IN" sz="1200" dirty="0">
                <a:solidFill>
                  <a:srgbClr val="000000"/>
                </a:solidFill>
                <a:latin typeface="Consolas" panose="020B0609020204030204" pitchFamily="49" charset="0"/>
              </a:rPr>
              <a:t>Hibernate: </a:t>
            </a:r>
          </a:p>
          <a:p>
            <a:pPr algn="l"/>
            <a:r>
              <a:rPr lang="en-IN" sz="1200" dirty="0">
                <a:solidFill>
                  <a:srgbClr val="000000"/>
                </a:solidFill>
                <a:latin typeface="Consolas" panose="020B0609020204030204" pitchFamily="49" charset="0"/>
              </a:rPr>
              <a:t>    select</a:t>
            </a:r>
          </a:p>
          <a:p>
            <a:pPr algn="l"/>
            <a:r>
              <a:rPr lang="en-IN" sz="1200" dirty="0">
                <a:solidFill>
                  <a:srgbClr val="000000"/>
                </a:solidFill>
                <a:latin typeface="Consolas" panose="020B0609020204030204" pitchFamily="49" charset="0"/>
              </a:rPr>
              <a:t>        employee0_.id as id1_0_0_,</a:t>
            </a:r>
          </a:p>
          <a:p>
            <a:pPr algn="l"/>
            <a:r>
              <a:rPr lang="en-IN" sz="1200" dirty="0">
                <a:solidFill>
                  <a:srgbClr val="000000"/>
                </a:solidFill>
                <a:latin typeface="Consolas" panose="020B0609020204030204" pitchFamily="49" charset="0"/>
              </a:rPr>
              <a:t>        employee0_.name as name2_0_0_,</a:t>
            </a:r>
          </a:p>
          <a:p>
            <a:pPr algn="l"/>
            <a:r>
              <a:rPr lang="en-IN" sz="1200" dirty="0">
                <a:solidFill>
                  <a:srgbClr val="000000"/>
                </a:solidFill>
                <a:latin typeface="Consolas" panose="020B0609020204030204" pitchFamily="49" charset="0"/>
              </a:rPr>
              <a:t>        employee0_.password as password3_0_0_,</a:t>
            </a:r>
          </a:p>
          <a:p>
            <a:pPr algn="l"/>
            <a:r>
              <a:rPr lang="en-IN" sz="1200" dirty="0">
                <a:solidFill>
                  <a:srgbClr val="000000"/>
                </a:solidFill>
                <a:latin typeface="Consolas" panose="020B0609020204030204" pitchFamily="49" charset="0"/>
              </a:rPr>
              <a:t>        employee0_.phone as phone4_0_0_ </a:t>
            </a:r>
          </a:p>
          <a:p>
            <a:pPr algn="l"/>
            <a:r>
              <a:rPr lang="en-IN" sz="1200" dirty="0">
                <a:solidFill>
                  <a:srgbClr val="000000"/>
                </a:solidFill>
                <a:latin typeface="Consolas" panose="020B0609020204030204" pitchFamily="49" charset="0"/>
              </a:rPr>
              <a:t>    from</a:t>
            </a:r>
          </a:p>
          <a:p>
            <a:pPr algn="l"/>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Empployee</a:t>
            </a:r>
            <a:r>
              <a:rPr lang="en-IN" sz="1200" dirty="0">
                <a:solidFill>
                  <a:srgbClr val="000000"/>
                </a:solidFill>
                <a:latin typeface="Consolas" panose="020B0609020204030204" pitchFamily="49" charset="0"/>
              </a:rPr>
              <a:t> employee0_ </a:t>
            </a:r>
          </a:p>
          <a:p>
            <a:pPr algn="l"/>
            <a:r>
              <a:rPr lang="en-IN" sz="1200" dirty="0">
                <a:solidFill>
                  <a:srgbClr val="000000"/>
                </a:solidFill>
                <a:latin typeface="Consolas" panose="020B0609020204030204" pitchFamily="49" charset="0"/>
              </a:rPr>
              <a:t>    where</a:t>
            </a:r>
          </a:p>
          <a:p>
            <a:pPr algn="l"/>
            <a:r>
              <a:rPr lang="en-IN" sz="1200" dirty="0">
                <a:solidFill>
                  <a:srgbClr val="000000"/>
                </a:solidFill>
                <a:latin typeface="Consolas" panose="020B0609020204030204" pitchFamily="49" charset="0"/>
              </a:rPr>
              <a:t>        employee0_.id=?</a:t>
            </a:r>
          </a:p>
          <a:p>
            <a:pPr algn="l"/>
            <a:r>
              <a:rPr lang="en-IN" sz="1200" dirty="0">
                <a:solidFill>
                  <a:srgbClr val="000000"/>
                </a:solidFill>
                <a:latin typeface="Consolas" panose="020B0609020204030204" pitchFamily="49" charset="0"/>
              </a:rPr>
              <a:t>1</a:t>
            </a:r>
          </a:p>
          <a:p>
            <a:pPr algn="l"/>
            <a:endParaRPr lang="en-IN" sz="1800" dirty="0">
              <a:solidFill>
                <a:srgbClr val="000000"/>
              </a:solidFill>
              <a:latin typeface="Consolas" panose="020B0609020204030204" pitchFamily="49" charset="0"/>
            </a:endParaRPr>
          </a:p>
          <a:p>
            <a:pPr algn="l"/>
            <a:endParaRPr lang="en-IN" dirty="0">
              <a:solidFill>
                <a:srgbClr val="000000"/>
              </a:solidFill>
              <a:latin typeface="Consolas" panose="020B0609020204030204" pitchFamily="49" charset="0"/>
            </a:endParaRPr>
          </a:p>
          <a:p>
            <a:pPr algn="l"/>
            <a:endParaRPr lang="en-IN" dirty="0"/>
          </a:p>
        </p:txBody>
      </p:sp>
    </p:spTree>
    <p:extLst>
      <p:ext uri="{BB962C8B-B14F-4D97-AF65-F5344CB8AC3E}">
        <p14:creationId xmlns:p14="http://schemas.microsoft.com/office/powerpoint/2010/main" val="170224625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BD8BB-B289-113A-B7C6-85F58C6D5B44}"/>
              </a:ext>
            </a:extLst>
          </p:cNvPr>
          <p:cNvSpPr txBox="1"/>
          <p:nvPr/>
        </p:nvSpPr>
        <p:spPr>
          <a:xfrm>
            <a:off x="605928" y="572877"/>
            <a:ext cx="10950766" cy="4801314"/>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FetchUsingLoad</a:t>
            </a:r>
            <a:endParaRPr lang="en-IN" sz="1800" b="1"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Configuration </a:t>
            </a:r>
            <a:r>
              <a:rPr lang="en-IN" sz="1800" dirty="0">
                <a:solidFill>
                  <a:srgbClr val="6A3E3E"/>
                </a:solidFill>
                <a:latin typeface="Consolas" panose="020B0609020204030204" pitchFamily="49" charset="0"/>
              </a:rPr>
              <a:t>conf</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Configuration();</a:t>
            </a:r>
          </a:p>
          <a:p>
            <a:pPr algn="l"/>
            <a:r>
              <a:rPr lang="en-IN" sz="1800" dirty="0" err="1">
                <a:solidFill>
                  <a:srgbClr val="6A3E3E"/>
                </a:solidFill>
                <a:latin typeface="Consolas" panose="020B0609020204030204" pitchFamily="49" charset="0"/>
              </a:rPr>
              <a:t>conf</a:t>
            </a:r>
            <a:r>
              <a:rPr lang="en-IN" sz="1800" dirty="0" err="1">
                <a:solidFill>
                  <a:srgbClr val="000000"/>
                </a:solidFill>
                <a:latin typeface="Consolas" panose="020B0609020204030204" pitchFamily="49" charset="0"/>
              </a:rPr>
              <a:t>.configure</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SessionFactory</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sef</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conf</a:t>
            </a:r>
            <a:r>
              <a:rPr lang="en-IN" sz="1800" dirty="0" err="1">
                <a:solidFill>
                  <a:srgbClr val="000000"/>
                </a:solidFill>
                <a:latin typeface="Consolas" panose="020B0609020204030204" pitchFamily="49" charset="0"/>
              </a:rPr>
              <a:t>.buildSessionFactory</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Session </a:t>
            </a:r>
            <a:r>
              <a:rPr lang="en-IN" sz="1800" dirty="0" err="1">
                <a:solidFill>
                  <a:srgbClr val="6A3E3E"/>
                </a:solidFill>
                <a:latin typeface="Consolas" panose="020B0609020204030204" pitchFamily="49" charset="0"/>
              </a:rPr>
              <a:t>ses</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sef</a:t>
            </a:r>
            <a:r>
              <a:rPr lang="en-IN" sz="1800" dirty="0" err="1">
                <a:solidFill>
                  <a:srgbClr val="000000"/>
                </a:solidFill>
                <a:latin typeface="Consolas" panose="020B0609020204030204" pitchFamily="49" charset="0"/>
              </a:rPr>
              <a:t>.openSession</a:t>
            </a:r>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Employee </a:t>
            </a:r>
            <a:r>
              <a:rPr lang="en-US" sz="1800" dirty="0">
                <a:solidFill>
                  <a:srgbClr val="6A3E3E"/>
                </a:solidFill>
                <a:latin typeface="Consolas" panose="020B0609020204030204" pitchFamily="49" charset="0"/>
              </a:rPr>
              <a:t>e</a:t>
            </a:r>
            <a:r>
              <a:rPr lang="en-US" sz="1800" dirty="0">
                <a:solidFill>
                  <a:srgbClr val="000000"/>
                </a:solidFill>
                <a:latin typeface="Consolas" panose="020B0609020204030204" pitchFamily="49" charset="0"/>
              </a:rPr>
              <a:t>=</a:t>
            </a:r>
            <a:r>
              <a:rPr lang="en-US" sz="1800" dirty="0" err="1">
                <a:solidFill>
                  <a:srgbClr val="6A3E3E"/>
                </a:solidFill>
                <a:latin typeface="Consolas" panose="020B0609020204030204" pitchFamily="49" charset="0"/>
              </a:rPr>
              <a:t>ses</a:t>
            </a:r>
            <a:r>
              <a:rPr lang="en-US" sz="1800"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load</a:t>
            </a:r>
            <a:r>
              <a:rPr lang="en-US" sz="1800" dirty="0">
                <a:solidFill>
                  <a:srgbClr val="000000"/>
                </a:solidFill>
                <a:latin typeface="Consolas" panose="020B0609020204030204" pitchFamily="49" charset="0"/>
              </a:rPr>
              <a:t>(Employee.</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,1);</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e</a:t>
            </a:r>
            <a:r>
              <a:rPr lang="en-IN" sz="1800" b="1" i="1" dirty="0" err="1">
                <a:solidFill>
                  <a:srgbClr val="000000"/>
                </a:solidFill>
                <a:latin typeface="Consolas" panose="020B0609020204030204" pitchFamily="49" charset="0"/>
              </a:rPr>
              <a:t>.getId</a:t>
            </a:r>
            <a:r>
              <a:rPr lang="en-IN" sz="1800" b="1" i="1" dirty="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/Only to show demo</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r>
              <a:rPr lang="en-IN" dirty="0">
                <a:solidFill>
                  <a:srgbClr val="000000"/>
                </a:solidFill>
                <a:latin typeface="Consolas" panose="020B0609020204030204" pitchFamily="49" charset="0"/>
              </a:rPr>
              <a:t>  </a:t>
            </a:r>
          </a:p>
          <a:p>
            <a:pPr algn="l"/>
            <a:r>
              <a:rPr lang="en-IN" dirty="0">
                <a:solidFill>
                  <a:srgbClr val="000000"/>
                </a:solidFill>
                <a:highlight>
                  <a:srgbClr val="FFFF00"/>
                </a:highlight>
                <a:latin typeface="Consolas" panose="020B0609020204030204" pitchFamily="49" charset="0"/>
              </a:rPr>
              <a:t>output:</a:t>
            </a:r>
          </a:p>
          <a:p>
            <a:pPr algn="l"/>
            <a:r>
              <a:rPr lang="en-IN" dirty="0">
                <a:solidFill>
                  <a:srgbClr val="000000"/>
                </a:solidFill>
                <a:latin typeface="Consolas" panose="020B0609020204030204" pitchFamily="49" charset="0"/>
              </a:rPr>
              <a:t>1</a:t>
            </a:r>
          </a:p>
          <a:p>
            <a:pPr algn="l"/>
            <a:r>
              <a:rPr lang="en-IN" dirty="0">
                <a:solidFill>
                  <a:srgbClr val="000000"/>
                </a:solidFill>
                <a:latin typeface="Consolas" panose="020B0609020204030204" pitchFamily="49" charset="0"/>
              </a:rPr>
              <a:t>It will not hit the database server so no query is going to generate</a:t>
            </a:r>
          </a:p>
          <a:p>
            <a:pPr algn="l"/>
            <a:r>
              <a:rPr lang="en-IN" dirty="0">
                <a:solidFill>
                  <a:srgbClr val="000000"/>
                </a:solidFill>
                <a:latin typeface="Consolas" panose="020B0609020204030204" pitchFamily="49" charset="0"/>
              </a:rPr>
              <a:t>But in case of get() Query is going to generate </a:t>
            </a:r>
          </a:p>
          <a:p>
            <a:pPr algn="l"/>
            <a:endParaRPr lang="en-I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14571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41445"/>
            <a:ext cx="10836322" cy="5878532"/>
          </a:xfrm>
          <a:prstGeom prst="rect">
            <a:avLst/>
          </a:prstGeom>
        </p:spPr>
        <p:txBody>
          <a:bodyPr wrap="square">
            <a:spAutoFit/>
          </a:bodyPr>
          <a:lstStyle/>
          <a:p>
            <a:r>
              <a:rPr lang="en-US" sz="3200" b="1" dirty="0">
                <a:solidFill>
                  <a:srgbClr val="7030A0"/>
                </a:solidFill>
              </a:rPr>
              <a:t>To Update A Record By Using Hibernate</a:t>
            </a:r>
          </a:p>
          <a:p>
            <a:endParaRPr lang="en-IN" sz="3200" b="1" dirty="0">
              <a:solidFill>
                <a:srgbClr val="7030A0"/>
              </a:solidFill>
            </a:endParaRPr>
          </a:p>
          <a:p>
            <a:r>
              <a:rPr lang="en-IN" sz="2400" dirty="0"/>
              <a:t>There are 3 different ways in which we can update a record in Hibernate</a:t>
            </a:r>
          </a:p>
          <a:p>
            <a:r>
              <a:rPr lang="en-IN" sz="2400" dirty="0"/>
              <a:t>1&gt;Fetch and Update</a:t>
            </a:r>
          </a:p>
          <a:p>
            <a:r>
              <a:rPr lang="en-IN" sz="2400" dirty="0"/>
              <a:t>2&gt;update(Object)</a:t>
            </a:r>
          </a:p>
          <a:p>
            <a:r>
              <a:rPr lang="en-IN" sz="2400" dirty="0"/>
              <a:t>3&gt;</a:t>
            </a:r>
            <a:r>
              <a:rPr lang="en-IN" sz="2400" dirty="0" err="1"/>
              <a:t>saveOrUpdate</a:t>
            </a:r>
            <a:r>
              <a:rPr lang="en-IN" sz="2400" dirty="0"/>
              <a:t>(Object)</a:t>
            </a:r>
          </a:p>
          <a:p>
            <a:endParaRPr lang="en-US" sz="2400" b="1" dirty="0"/>
          </a:p>
          <a:p>
            <a:r>
              <a:rPr lang="en-IN" sz="2400" b="1" dirty="0"/>
              <a:t>1&gt;Fetch and Update</a:t>
            </a:r>
          </a:p>
          <a:p>
            <a:r>
              <a:rPr lang="en-IN" sz="2400" dirty="0"/>
              <a:t>Here you fetch the complete Employee info using get() and update whichever field you want </a:t>
            </a:r>
          </a:p>
          <a:p>
            <a:r>
              <a:rPr lang="en-IN" sz="2400" dirty="0"/>
              <a:t>-Whenever we use get()-</a:t>
            </a:r>
            <a:r>
              <a:rPr lang="en-IN" sz="2400" dirty="0">
                <a:sym typeface="Wingdings" panose="05000000000000000000" pitchFamily="2" charset="2"/>
              </a:rPr>
              <a:t>Object will be there in Persistent State.</a:t>
            </a:r>
          </a:p>
          <a:p>
            <a:r>
              <a:rPr lang="en-IN" sz="2400" dirty="0">
                <a:sym typeface="Wingdings" panose="05000000000000000000" pitchFamily="2" charset="2"/>
              </a:rPr>
              <a:t>Any modification on the persistent object will directly affect </a:t>
            </a:r>
            <a:r>
              <a:rPr lang="en-IN" sz="2400">
                <a:sym typeface="Wingdings" panose="05000000000000000000" pitchFamily="2" charset="2"/>
              </a:rPr>
              <a:t>the record in the table</a:t>
            </a:r>
            <a:endParaRPr lang="en-IN" sz="2400" dirty="0"/>
          </a:p>
          <a:p>
            <a:r>
              <a:rPr lang="en-IN" sz="2400" dirty="0"/>
              <a:t>It is not mandatory that you need to update all the fields.</a:t>
            </a:r>
          </a:p>
          <a:p>
            <a:endParaRPr lang="en-IN" sz="2400" dirty="0"/>
          </a:p>
          <a:p>
            <a:endParaRPr lang="en-IN" sz="2400" dirty="0"/>
          </a:p>
        </p:txBody>
      </p:sp>
    </p:spTree>
    <p:extLst>
      <p:ext uri="{BB962C8B-B14F-4D97-AF65-F5344CB8AC3E}">
        <p14:creationId xmlns:p14="http://schemas.microsoft.com/office/powerpoint/2010/main" val="329042303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376" y="613317"/>
            <a:ext cx="10919040" cy="6682855"/>
          </a:xfrm>
          <a:prstGeom prst="rect">
            <a:avLst/>
          </a:prstGeom>
        </p:spPr>
        <p:txBody>
          <a:bodyPr wrap="square">
            <a:spAutoFit/>
          </a:bodyPr>
          <a:lstStyle/>
          <a:p>
            <a:pPr>
              <a:lnSpc>
                <a:spcPct val="107000"/>
              </a:lnSpc>
              <a:spcAft>
                <a:spcPts val="800"/>
              </a:spcAft>
            </a:pPr>
            <a:r>
              <a:rPr lang="en-IN" sz="2800" b="1" u="sng" dirty="0">
                <a:solidFill>
                  <a:srgbClr val="7030A0"/>
                </a:solidFill>
              </a:rPr>
              <a:t>update(Object)</a:t>
            </a:r>
          </a:p>
          <a:p>
            <a:pPr>
              <a:lnSpc>
                <a:spcPct val="107000"/>
              </a:lnSpc>
              <a:spcAft>
                <a:spcPts val="800"/>
              </a:spcAft>
            </a:pPr>
            <a:r>
              <a:rPr lang="en-IN" sz="2400" dirty="0"/>
              <a:t>*It is a method present in Session interface.</a:t>
            </a:r>
          </a:p>
          <a:p>
            <a:pPr>
              <a:lnSpc>
                <a:spcPct val="107000"/>
              </a:lnSpc>
              <a:spcAft>
                <a:spcPts val="800"/>
              </a:spcAft>
            </a:pPr>
            <a:r>
              <a:rPr lang="en-IN" sz="2400" dirty="0"/>
              <a:t>*This method  will update the record in the database server.</a:t>
            </a:r>
          </a:p>
          <a:p>
            <a:pPr>
              <a:lnSpc>
                <a:spcPct val="107000"/>
              </a:lnSpc>
              <a:spcAft>
                <a:spcPts val="800"/>
              </a:spcAft>
            </a:pPr>
            <a:r>
              <a:rPr lang="en-IN" sz="2400" dirty="0"/>
              <a:t>*This method will update the record if the identifier is present or else it will throw an exception</a:t>
            </a:r>
            <a:r>
              <a:rPr lang="en-IN" sz="2400" b="1" dirty="0">
                <a:solidFill>
                  <a:srgbClr val="FF0000"/>
                </a:solidFill>
              </a:rPr>
              <a:t>(</a:t>
            </a:r>
            <a:r>
              <a:rPr lang="en-IN" sz="2400" b="1" dirty="0" err="1">
                <a:solidFill>
                  <a:srgbClr val="FF0000"/>
                </a:solidFill>
              </a:rPr>
              <a:t>OptimisticLockException</a:t>
            </a:r>
            <a:r>
              <a:rPr lang="en-IN" sz="2400" b="1" dirty="0">
                <a:solidFill>
                  <a:srgbClr val="FF0000"/>
                </a:solidFill>
              </a:rPr>
              <a:t>- Root Cause </a:t>
            </a:r>
            <a:r>
              <a:rPr lang="en-IN" sz="2400" b="1" dirty="0" err="1">
                <a:solidFill>
                  <a:srgbClr val="FF0000"/>
                </a:solidFill>
              </a:rPr>
              <a:t>StaleStateException</a:t>
            </a:r>
            <a:r>
              <a:rPr lang="en-IN" sz="2400" b="1" dirty="0">
                <a:solidFill>
                  <a:srgbClr val="FF0000"/>
                </a:solidFill>
              </a:rPr>
              <a:t>).</a:t>
            </a:r>
          </a:p>
          <a:p>
            <a:pPr>
              <a:lnSpc>
                <a:spcPct val="107000"/>
              </a:lnSpc>
              <a:spcAft>
                <a:spcPts val="800"/>
              </a:spcAft>
            </a:pPr>
            <a:r>
              <a:rPr lang="en-IN" sz="2400" dirty="0"/>
              <a:t> </a:t>
            </a:r>
            <a:r>
              <a:rPr lang="en-US" sz="2400" dirty="0"/>
              <a:t>Note:-While using update() if you provide the complete values of a record that’s ok if not that particular column will be null or 0 or 0.0 </a:t>
            </a:r>
          </a:p>
          <a:p>
            <a:pPr>
              <a:lnSpc>
                <a:spcPct val="107000"/>
              </a:lnSpc>
              <a:spcAft>
                <a:spcPts val="800"/>
              </a:spcAft>
            </a:pPr>
            <a:r>
              <a:rPr lang="en-US" sz="2400" dirty="0"/>
              <a:t>*While updating the record in Hibernate using update(),the object must be there in detached State[</a:t>
            </a:r>
            <a:r>
              <a:rPr lang="en-US" sz="2400" dirty="0" err="1"/>
              <a:t>StaleState</a:t>
            </a:r>
            <a:r>
              <a:rPr lang="en-US" sz="2400" dirty="0"/>
              <a:t> means-----Not Current </a:t>
            </a:r>
            <a:r>
              <a:rPr lang="en-US" sz="2400"/>
              <a:t>or Outdated)</a:t>
            </a:r>
            <a:endParaRPr lang="en-US" sz="2400" dirty="0"/>
          </a:p>
          <a:p>
            <a:r>
              <a:rPr lang="en-IN" sz="2800" b="1" u="sng" dirty="0" err="1">
                <a:solidFill>
                  <a:srgbClr val="7030A0"/>
                </a:solidFill>
              </a:rPr>
              <a:t>saveOrUpdate</a:t>
            </a:r>
            <a:r>
              <a:rPr lang="en-IN" sz="2800" b="1" u="sng" dirty="0">
                <a:solidFill>
                  <a:srgbClr val="7030A0"/>
                </a:solidFill>
              </a:rPr>
              <a:t>( object)</a:t>
            </a:r>
          </a:p>
          <a:p>
            <a:r>
              <a:rPr lang="en-IN" sz="2400" dirty="0"/>
              <a:t>*This method is declared in Session interface.</a:t>
            </a:r>
          </a:p>
          <a:p>
            <a:r>
              <a:rPr lang="en-IN" sz="2400" dirty="0"/>
              <a:t>*This method will either save or update a record in the database server.</a:t>
            </a:r>
          </a:p>
          <a:p>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800" b="1" u="sng" dirty="0">
              <a:solidFill>
                <a:srgbClr val="7030A0"/>
              </a:solidFill>
            </a:endParaRPr>
          </a:p>
          <a:p>
            <a:pPr>
              <a:lnSpc>
                <a:spcPct val="107000"/>
              </a:lnSpc>
              <a:spcAft>
                <a:spcPts val="800"/>
              </a:spcAft>
            </a:pPr>
            <a:endParaRPr lang="en-IN" sz="2400" dirty="0"/>
          </a:p>
        </p:txBody>
      </p:sp>
    </p:spTree>
    <p:extLst>
      <p:ext uri="{BB962C8B-B14F-4D97-AF65-F5344CB8AC3E}">
        <p14:creationId xmlns:p14="http://schemas.microsoft.com/office/powerpoint/2010/main" val="193806841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20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200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1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200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1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200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1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200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1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200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1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200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1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200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1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200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1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96037"/>
            <a:ext cx="10809027" cy="6519029"/>
          </a:xfrm>
          <a:prstGeom prst="rect">
            <a:avLst/>
          </a:prstGeom>
        </p:spPr>
        <p:txBody>
          <a:bodyPr wrap="square">
            <a:spAutoFit/>
          </a:bodyPr>
          <a:lstStyle/>
          <a:p>
            <a:r>
              <a:rPr lang="en-IN" sz="2000" kern="100" dirty="0">
                <a:latin typeface="Calibri" panose="020F0502020204030204" pitchFamily="34" charset="0"/>
                <a:ea typeface="Calibri" panose="020F0502020204030204" pitchFamily="34" charset="0"/>
                <a:cs typeface="Times New Roman" panose="02020603050405020304" pitchFamily="18" charset="0"/>
              </a:rPr>
              <a:t>*This method will</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save </a:t>
            </a:r>
            <a:r>
              <a:rPr lang="en-IN" sz="2000" kern="100" dirty="0">
                <a:latin typeface="Calibri" panose="020F0502020204030204" pitchFamily="34" charset="0"/>
                <a:ea typeface="Calibri" panose="020F0502020204030204" pitchFamily="34" charset="0"/>
                <a:cs typeface="Times New Roman" panose="02020603050405020304" pitchFamily="18" charset="0"/>
              </a:rPr>
              <a:t>a record if the identifier </a:t>
            </a:r>
            <a:r>
              <a:rPr lang="en-IN"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is not present </a:t>
            </a:r>
            <a:r>
              <a:rPr lang="en-IN" sz="2000" kern="100" dirty="0">
                <a:latin typeface="Calibri" panose="020F0502020204030204" pitchFamily="34" charset="0"/>
                <a:ea typeface="Calibri" panose="020F0502020204030204" pitchFamily="34" charset="0"/>
                <a:cs typeface="Times New Roman" panose="02020603050405020304" pitchFamily="18" charset="0"/>
              </a:rPr>
              <a:t>and it will update the record if the identifier is present.</a:t>
            </a:r>
          </a:p>
          <a:p>
            <a:endParaRPr lang="en-IN" sz="2000" dirty="0"/>
          </a:p>
          <a:p>
            <a:r>
              <a:rPr lang="en-IN" sz="2000" dirty="0"/>
              <a:t>Note:-If the generator class is </a:t>
            </a:r>
            <a:r>
              <a:rPr lang="en-IN" sz="2000" b="1" dirty="0">
                <a:solidFill>
                  <a:srgbClr val="FF0000"/>
                </a:solidFill>
              </a:rPr>
              <a:t>assigned</a:t>
            </a:r>
            <a:r>
              <a:rPr lang="en-IN" sz="2000" dirty="0"/>
              <a:t> and if the identifier is </a:t>
            </a:r>
            <a:r>
              <a:rPr lang="en-IN" sz="2000" b="1" dirty="0">
                <a:solidFill>
                  <a:srgbClr val="FF0000"/>
                </a:solidFill>
              </a:rPr>
              <a:t>not present </a:t>
            </a:r>
            <a:r>
              <a:rPr lang="en-IN" sz="2000" dirty="0"/>
              <a:t>then this method will save() that particular record</a:t>
            </a:r>
          </a:p>
          <a:p>
            <a:pPr>
              <a:lnSpc>
                <a:spcPct val="107000"/>
              </a:lnSpc>
              <a:spcAft>
                <a:spcPts val="800"/>
              </a:spcAft>
            </a:pPr>
            <a:r>
              <a:rPr lang="en-US"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*Both update() and </a:t>
            </a:r>
            <a:r>
              <a:rPr lang="en-US" sz="2400" kern="100" dirty="0" err="1">
                <a:latin typeface="Calibri" panose="020F0502020204030204" pitchFamily="34" charset="0"/>
                <a:ea typeface="Calibri" panose="020F0502020204030204" pitchFamily="34" charset="0"/>
                <a:cs typeface="Times New Roman" panose="02020603050405020304" pitchFamily="18" charset="0"/>
              </a:rPr>
              <a:t>saveOrUpdate</a:t>
            </a:r>
            <a:r>
              <a:rPr lang="en-US" sz="2400" kern="100" dirty="0">
                <a:latin typeface="Calibri" panose="020F0502020204030204" pitchFamily="34" charset="0"/>
                <a:ea typeface="Calibri" panose="020F0502020204030204" pitchFamily="34" charset="0"/>
                <a:cs typeface="Times New Roman" panose="02020603050405020304" pitchFamily="18" charset="0"/>
              </a:rPr>
              <a:t>() works in the  same manner if ,the identifier is present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t>*To use </a:t>
            </a:r>
            <a:r>
              <a:rPr lang="en-IN" sz="2400" dirty="0" err="1"/>
              <a:t>saveOrUpdate</a:t>
            </a:r>
            <a:r>
              <a:rPr lang="en-IN" sz="2400" dirty="0"/>
              <a:t>()</a:t>
            </a:r>
          </a:p>
          <a:p>
            <a:r>
              <a:rPr lang="en-IN" sz="2400" dirty="0"/>
              <a:t>- Generator class must be </a:t>
            </a:r>
            <a:r>
              <a:rPr lang="en-IN" sz="2400" b="1" dirty="0">
                <a:solidFill>
                  <a:srgbClr val="FF0000"/>
                </a:solidFill>
              </a:rPr>
              <a:t>assigned.</a:t>
            </a:r>
          </a:p>
          <a:p>
            <a:pPr marL="342900" indent="-342900">
              <a:buFontTx/>
              <a:buChar char="-"/>
            </a:pPr>
            <a:r>
              <a:rPr lang="en-IN" sz="2400" dirty="0"/>
              <a:t>If it is “</a:t>
            </a:r>
            <a:r>
              <a:rPr lang="en-IN" sz="2400" b="1" dirty="0">
                <a:solidFill>
                  <a:srgbClr val="7030A0"/>
                </a:solidFill>
              </a:rPr>
              <a:t>identity</a:t>
            </a:r>
            <a:r>
              <a:rPr lang="en-IN" sz="2400" dirty="0"/>
              <a:t>” it will not </a:t>
            </a:r>
            <a:r>
              <a:rPr lang="en-IN" sz="2400"/>
              <a:t>work  </a:t>
            </a:r>
            <a:r>
              <a:rPr lang="en-IN" sz="2400" dirty="0"/>
              <a:t>so, change it to assigned.</a:t>
            </a:r>
          </a:p>
          <a:p>
            <a:r>
              <a:rPr lang="en-IN" sz="2400" b="1" dirty="0">
                <a:solidFill>
                  <a:srgbClr val="7030A0"/>
                </a:solidFill>
              </a:rPr>
              <a:t>Example program to update a record in the database server by using update(Object) </a:t>
            </a:r>
          </a:p>
          <a:p>
            <a:r>
              <a:rPr lang="en-IN" sz="2400" b="1" dirty="0">
                <a:solidFill>
                  <a:srgbClr val="7030A0"/>
                </a:solidFill>
              </a:rPr>
              <a:t>Example program to update a record in the database server by using </a:t>
            </a:r>
            <a:r>
              <a:rPr lang="en-IN" sz="2400" b="1" dirty="0" err="1">
                <a:solidFill>
                  <a:srgbClr val="7030A0"/>
                </a:solidFill>
              </a:rPr>
              <a:t>saveOrUpdate</a:t>
            </a:r>
            <a:r>
              <a:rPr lang="en-IN" sz="2400" b="1" dirty="0">
                <a:solidFill>
                  <a:srgbClr val="7030A0"/>
                </a:solidFill>
              </a:rPr>
              <a:t>(Object) </a:t>
            </a:r>
          </a:p>
          <a:p>
            <a:endParaRPr lang="en-IN" sz="2400" b="1" dirty="0">
              <a:solidFill>
                <a:srgbClr val="7030A0"/>
              </a:solidFill>
            </a:endParaRPr>
          </a:p>
          <a:p>
            <a:endParaRPr lang="en-IN" sz="2400" dirty="0"/>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605255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70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700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10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700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10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700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10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700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100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700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100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700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100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700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100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700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10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36980"/>
            <a:ext cx="10943341" cy="5690084"/>
          </a:xfrm>
          <a:prstGeom prst="rect">
            <a:avLst/>
          </a:prstGeom>
        </p:spPr>
        <p:txBody>
          <a:bodyPr wrap="square">
            <a:spAutoFit/>
          </a:bodyPr>
          <a:lstStyle/>
          <a:p>
            <a:pPr>
              <a:lnSpc>
                <a:spcPct val="107000"/>
              </a:lnSpc>
              <a:spcAft>
                <a:spcPts val="800"/>
              </a:spcAft>
            </a:pPr>
            <a:r>
              <a:rPr lang="en-IN" sz="2400" b="1" dirty="0">
                <a:solidFill>
                  <a:srgbClr val="7030A0"/>
                </a:solidFill>
              </a:rPr>
              <a:t>delete(Object):-</a:t>
            </a:r>
          </a:p>
          <a:p>
            <a:pPr>
              <a:lnSpc>
                <a:spcPct val="107000"/>
              </a:lnSpc>
              <a:spcAft>
                <a:spcPts val="800"/>
              </a:spcAft>
            </a:pPr>
            <a:r>
              <a:rPr lang="en-IN" sz="2400" dirty="0"/>
              <a:t>*This method is declared in Session Interface.</a:t>
            </a:r>
          </a:p>
          <a:p>
            <a:pPr>
              <a:lnSpc>
                <a:spcPct val="107000"/>
              </a:lnSpc>
              <a:spcAft>
                <a:spcPts val="800"/>
              </a:spcAft>
            </a:pPr>
            <a:r>
              <a:rPr lang="en-IN" sz="2400" dirty="0"/>
              <a:t>*This method is used to delete a record from the database server.</a:t>
            </a:r>
          </a:p>
          <a:p>
            <a:pPr>
              <a:lnSpc>
                <a:spcPct val="107000"/>
              </a:lnSpc>
              <a:spcAft>
                <a:spcPts val="800"/>
              </a:spcAft>
            </a:pPr>
            <a:r>
              <a:rPr lang="en-IN" sz="2400" b="1" dirty="0">
                <a:solidFill>
                  <a:srgbClr val="FF0000"/>
                </a:solidFill>
              </a:rPr>
              <a:t>*First you fetch the object from the database server using get() later you delete</a:t>
            </a:r>
          </a:p>
          <a:p>
            <a:pPr>
              <a:lnSpc>
                <a:spcPct val="107000"/>
              </a:lnSpc>
              <a:spcAft>
                <a:spcPts val="800"/>
              </a:spcAft>
            </a:pPr>
            <a:r>
              <a:rPr lang="en-IN" sz="2400" dirty="0"/>
              <a:t>*Here if you want to delete the record we need to pass the complete object.</a:t>
            </a:r>
          </a:p>
          <a:p>
            <a:pPr>
              <a:lnSpc>
                <a:spcPct val="107000"/>
              </a:lnSpc>
              <a:spcAft>
                <a:spcPts val="800"/>
              </a:spcAft>
            </a:pPr>
            <a:r>
              <a:rPr lang="en-IN" sz="2400" dirty="0"/>
              <a:t>*It will throw</a:t>
            </a:r>
            <a:r>
              <a:rPr lang="en-IN" sz="2400" b="1" dirty="0">
                <a:solidFill>
                  <a:srgbClr val="FF0000"/>
                </a:solidFill>
              </a:rPr>
              <a:t> </a:t>
            </a:r>
            <a:r>
              <a:rPr lang="en-IN" sz="2400" b="1" dirty="0" err="1">
                <a:solidFill>
                  <a:srgbClr val="FF0000"/>
                </a:solidFill>
              </a:rPr>
              <a:t>IllegleArgumentException</a:t>
            </a:r>
            <a:r>
              <a:rPr lang="en-IN" sz="2400" b="1" dirty="0">
                <a:solidFill>
                  <a:srgbClr val="FF0000"/>
                </a:solidFill>
              </a:rPr>
              <a:t> </a:t>
            </a:r>
            <a:r>
              <a:rPr lang="en-IN" sz="2400" dirty="0"/>
              <a:t>if the argument is not an entity or if the argument is null.</a:t>
            </a:r>
          </a:p>
          <a:p>
            <a:r>
              <a:rPr lang="en-IN" sz="2400" dirty="0"/>
              <a:t>delete(10) ----is not possible because that 10 is not representing any record in the </a:t>
            </a:r>
            <a:r>
              <a:rPr lang="en-IN" sz="2400" dirty="0" err="1"/>
              <a:t>table.You</a:t>
            </a:r>
            <a:r>
              <a:rPr lang="en-IN" sz="2400" dirty="0"/>
              <a:t> may get </a:t>
            </a:r>
            <a:r>
              <a:rPr lang="en-IN" sz="2400" b="1" dirty="0" err="1">
                <a:solidFill>
                  <a:srgbClr val="FF0000"/>
                </a:solidFill>
              </a:rPr>
              <a:t>IllegleArgumentException</a:t>
            </a:r>
            <a:r>
              <a:rPr lang="en-IN" sz="2400" dirty="0"/>
              <a:t> with a Root Cause </a:t>
            </a:r>
            <a:r>
              <a:rPr lang="en-IN" sz="2400" b="1" dirty="0" err="1">
                <a:solidFill>
                  <a:srgbClr val="FF0000"/>
                </a:solidFill>
              </a:rPr>
              <a:t>MappingException</a:t>
            </a:r>
            <a:endParaRPr lang="en-IN" sz="2400" b="1" dirty="0">
              <a:solidFill>
                <a:srgbClr val="FF0000"/>
              </a:solidFill>
            </a:endParaRPr>
          </a:p>
          <a:p>
            <a:r>
              <a:rPr lang="en-IN" sz="2400" b="1" dirty="0">
                <a:solidFill>
                  <a:srgbClr val="7030A0"/>
                </a:solidFill>
              </a:rPr>
              <a:t>Example Program to delete a record from the table</a:t>
            </a:r>
          </a:p>
          <a:p>
            <a:r>
              <a:rPr lang="en-IN" sz="2400" dirty="0"/>
              <a:t>After Session s=</a:t>
            </a:r>
            <a:r>
              <a:rPr lang="en-IN" sz="2400" dirty="0" err="1"/>
              <a:t>sef.openSession</a:t>
            </a:r>
            <a:r>
              <a:rPr lang="en-IN" sz="2400" dirty="0"/>
              <a:t>();</a:t>
            </a:r>
          </a:p>
          <a:p>
            <a:r>
              <a:rPr lang="en-IN" sz="2400" dirty="0" err="1"/>
              <a:t>s.delete</a:t>
            </a:r>
            <a:r>
              <a:rPr lang="en-IN" sz="2400" dirty="0"/>
              <a:t>(1);//You will get </a:t>
            </a:r>
            <a:r>
              <a:rPr lang="en-IN" sz="2400" dirty="0" err="1"/>
              <a:t>IllegleArgumentException</a:t>
            </a:r>
            <a:endParaRPr lang="en-IN" sz="2400" dirty="0"/>
          </a:p>
          <a:p>
            <a:endParaRPr lang="en-IN" sz="2400" dirty="0"/>
          </a:p>
        </p:txBody>
      </p:sp>
    </p:spTree>
    <p:extLst>
      <p:ext uri="{BB962C8B-B14F-4D97-AF65-F5344CB8AC3E}">
        <p14:creationId xmlns:p14="http://schemas.microsoft.com/office/powerpoint/2010/main" val="422322028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2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2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2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2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2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2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2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2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2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2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882" y="658179"/>
            <a:ext cx="11305547" cy="4309257"/>
          </a:xfrm>
          <a:prstGeom prst="rect">
            <a:avLst/>
          </a:prstGeom>
        </p:spPr>
        <p:txBody>
          <a:bodyPr wrap="square">
            <a:spAutoFit/>
          </a:bodyPr>
          <a:lstStyle/>
          <a:p>
            <a:pPr>
              <a:lnSpc>
                <a:spcPct val="107000"/>
              </a:lnSpc>
              <a:spcAft>
                <a:spcPts val="800"/>
              </a:spcAft>
            </a:pPr>
            <a:r>
              <a:rPr lang="en-IN" sz="2400"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All CRUD operations are completed</a:t>
            </a:r>
          </a:p>
          <a:p>
            <a:r>
              <a:rPr lang="en-IN" sz="2400" dirty="0"/>
              <a:t>*The limitations with respect to </a:t>
            </a:r>
            <a:r>
              <a:rPr lang="en-IN" sz="2400" b="1" dirty="0">
                <a:solidFill>
                  <a:srgbClr val="FF0000"/>
                </a:solidFill>
              </a:rPr>
              <a:t>get() and load()</a:t>
            </a:r>
            <a:r>
              <a:rPr lang="en-IN" sz="2400" dirty="0"/>
              <a:t> are both methods uses primary key to find the record.</a:t>
            </a:r>
          </a:p>
          <a:p>
            <a:r>
              <a:rPr lang="en-IN" sz="2400" dirty="0"/>
              <a:t>*If I ask you to fetch the record based on the name ,password, phone , email then it is not possible </a:t>
            </a:r>
          </a:p>
          <a:p>
            <a:r>
              <a:rPr lang="en-IN" sz="2400" b="1" dirty="0">
                <a:solidFill>
                  <a:srgbClr val="FF0000"/>
                </a:solidFill>
              </a:rPr>
              <a:t>Because none of them are primary key.</a:t>
            </a:r>
          </a:p>
          <a:p>
            <a:r>
              <a:rPr lang="en-IN" sz="2400" dirty="0"/>
              <a:t>*If you want to fetch all the record from the Employee table there is </a:t>
            </a:r>
            <a:r>
              <a:rPr lang="en-IN" sz="2400" b="1" dirty="0">
                <a:solidFill>
                  <a:srgbClr val="FF0000"/>
                </a:solidFill>
              </a:rPr>
              <a:t>no inbuilt method</a:t>
            </a:r>
            <a:r>
              <a:rPr lang="en-IN" sz="2400" dirty="0"/>
              <a:t>.</a:t>
            </a:r>
          </a:p>
          <a:p>
            <a:r>
              <a:rPr lang="en-IN" sz="2400" dirty="0"/>
              <a:t>*Then the solution is HQL. It is similar to SQL but in </a:t>
            </a:r>
            <a:r>
              <a:rPr lang="en-IN" sz="2400" b="1" dirty="0">
                <a:solidFill>
                  <a:srgbClr val="FF0000"/>
                </a:solidFill>
              </a:rPr>
              <a:t>SQL We write table name </a:t>
            </a:r>
            <a:r>
              <a:rPr lang="en-IN" sz="2400" dirty="0"/>
              <a:t>but in </a:t>
            </a:r>
            <a:r>
              <a:rPr lang="en-IN" sz="2400" b="1" dirty="0">
                <a:solidFill>
                  <a:srgbClr val="FF0000"/>
                </a:solidFill>
              </a:rPr>
              <a:t>HQL we write entity class name</a:t>
            </a:r>
            <a:r>
              <a:rPr lang="en-IN" sz="2400" dirty="0"/>
              <a:t>.</a:t>
            </a:r>
          </a:p>
          <a:p>
            <a:r>
              <a:rPr lang="en-IN" sz="2400" dirty="0"/>
              <a:t>*SQL is database dependent where as HQL is database independent.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910064"/>
      </p:ext>
    </p:extLst>
  </p:cSld>
  <p:clrMapOvr>
    <a:masterClrMapping/>
  </p:clrMapOvr>
  <p:transition advTm="300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1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1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1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1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1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1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723331"/>
            <a:ext cx="10877265" cy="7036991"/>
          </a:xfrm>
          <a:prstGeom prst="rect">
            <a:avLst/>
          </a:prstGeom>
        </p:spPr>
        <p:txBody>
          <a:bodyPr wrap="square">
            <a:spAutoFit/>
          </a:bodyPr>
          <a:lstStyle/>
          <a:p>
            <a:pPr>
              <a:lnSpc>
                <a:spcPct val="107000"/>
              </a:lnSpc>
              <a:spcAft>
                <a:spcPts val="800"/>
              </a:spcAft>
            </a:pPr>
            <a:r>
              <a:rPr lang="en-IN" sz="2400"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org.hibernate.query.Query</a:t>
            </a: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&lt;T&gt;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interface present in Hibernate Framework.</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*This interface is used to execute the HQL queries.</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fetch the results from the database server with the help of the methods which are present in this interface which uses HQL statement or Queries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*The implementation object of this interface can be created with the help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createQuery</a:t>
            </a:r>
            <a:r>
              <a:rPr lang="en-IN" sz="2400" kern="100" dirty="0">
                <a:latin typeface="Calibri" panose="020F0502020204030204" pitchFamily="34" charset="0"/>
                <a:ea typeface="Calibri" panose="020F0502020204030204" pitchFamily="34" charset="0"/>
                <a:cs typeface="Times New Roman" panose="02020603050405020304" pitchFamily="18" charset="0"/>
              </a:rPr>
              <a:t>(String) which is present in Session interface.</a:t>
            </a:r>
          </a:p>
          <a:p>
            <a:pPr>
              <a:lnSpc>
                <a:spcPct val="107000"/>
              </a:lnSpc>
              <a:spcAft>
                <a:spcPts val="800"/>
              </a:spcAft>
            </a:pPr>
            <a:r>
              <a:rPr lang="en-US"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Syntax:-</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Query&lt;T&gt; q=</a:t>
            </a:r>
            <a:r>
              <a:rPr lang="en-US" sz="2400" kern="100" dirty="0" err="1">
                <a:latin typeface="Calibri" panose="020F0502020204030204" pitchFamily="34" charset="0"/>
                <a:ea typeface="Calibri" panose="020F0502020204030204" pitchFamily="34" charset="0"/>
                <a:cs typeface="Times New Roman" panose="02020603050405020304" pitchFamily="18" charset="0"/>
              </a:rPr>
              <a:t>ses.createQuery</a:t>
            </a:r>
            <a:r>
              <a:rPr lang="en-US" sz="2400" kern="100" dirty="0">
                <a:latin typeface="Calibri" panose="020F0502020204030204" pitchFamily="34" charset="0"/>
                <a:ea typeface="Calibri" panose="020F0502020204030204" pitchFamily="34" charset="0"/>
                <a:cs typeface="Times New Roman" panose="02020603050405020304" pitchFamily="18" charset="0"/>
              </a:rPr>
              <a:t>(String HQL);</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NOTE:-Here type of Query it depends on the result </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If the query is returning Employee object then it is Employee</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If it is returning integer then it is integer</a:t>
            </a:r>
          </a:p>
          <a:p>
            <a:pPr>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914573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922" y="680223"/>
            <a:ext cx="10950498" cy="5769656"/>
          </a:xfrm>
          <a:prstGeom prst="rect">
            <a:avLst/>
          </a:prstGeom>
        </p:spPr>
        <p:txBody>
          <a:bodyPr wrap="square">
            <a:spAutoFit/>
          </a:bodyPr>
          <a:lstStyle/>
          <a:p>
            <a:r>
              <a:rPr lang="en-IN" sz="2400" b="1" dirty="0"/>
              <a:t>Following are the important method present in Query interface.</a:t>
            </a:r>
          </a:p>
          <a:p>
            <a:r>
              <a:rPr lang="en-IN" sz="2400" b="1" dirty="0">
                <a:solidFill>
                  <a:srgbClr val="7030A0"/>
                </a:solidFill>
              </a:rPr>
              <a:t>1&gt;</a:t>
            </a:r>
            <a:r>
              <a:rPr lang="en-IN" sz="2400" b="1" dirty="0" err="1">
                <a:solidFill>
                  <a:srgbClr val="7030A0"/>
                </a:solidFill>
              </a:rPr>
              <a:t>getResultList</a:t>
            </a:r>
            <a:r>
              <a:rPr lang="en-IN" sz="2400" b="1" dirty="0">
                <a:solidFill>
                  <a:srgbClr val="7030A0"/>
                </a:solidFill>
              </a:rPr>
              <a:t>():-</a:t>
            </a:r>
          </a:p>
          <a:p>
            <a:r>
              <a:rPr lang="en-IN" sz="2400" dirty="0"/>
              <a:t>     *This method will return a List of results returned by a query object.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We should call this method if the query is returning more than one result ,the return type of this method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java.util.List</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*The Size of the list will be same as the number of results returned  by Query.</a:t>
            </a:r>
          </a:p>
          <a:p>
            <a:pPr>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*If there is </a:t>
            </a:r>
            <a:r>
              <a:rPr lang="en-US"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no result List size will be zero</a:t>
            </a:r>
            <a:endPar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7030A0"/>
                </a:solidFill>
              </a:rPr>
              <a:t>2&gt;</a:t>
            </a:r>
            <a:r>
              <a:rPr lang="en-IN" sz="2400" b="1" dirty="0" err="1">
                <a:solidFill>
                  <a:srgbClr val="7030A0"/>
                </a:solidFill>
              </a:rPr>
              <a:t>getSingleResult</a:t>
            </a:r>
            <a:r>
              <a:rPr lang="en-IN" sz="2400" b="1" dirty="0">
                <a:solidFill>
                  <a:srgbClr val="7030A0"/>
                </a:solidFill>
              </a:rPr>
              <a:t>():-</a:t>
            </a:r>
          </a:p>
          <a:p>
            <a:r>
              <a:rPr lang="en-IN" sz="2400" dirty="0"/>
              <a:t>*We should call this method if the query  returns exactly one result.</a:t>
            </a:r>
            <a:endParaRPr lang="en-IN" sz="2400" b="1" dirty="0">
              <a:solidFill>
                <a:srgbClr val="7030A0"/>
              </a:solidFill>
            </a:endParaRPr>
          </a:p>
          <a:p>
            <a:r>
              <a:rPr lang="en-IN" sz="2400" dirty="0"/>
              <a:t>*This method will return a Single result returned by Query.</a:t>
            </a:r>
          </a:p>
          <a:p>
            <a:r>
              <a:rPr lang="en-IN" sz="2400" dirty="0"/>
              <a:t>*It will throw </a:t>
            </a:r>
            <a:r>
              <a:rPr lang="en-IN" sz="2400" dirty="0" err="1">
                <a:highlight>
                  <a:srgbClr val="FFFF00"/>
                </a:highlight>
              </a:rPr>
              <a:t>NoResultException</a:t>
            </a:r>
            <a:r>
              <a:rPr lang="en-IN" sz="2400" dirty="0"/>
              <a:t> if the query does not have any result .</a:t>
            </a:r>
          </a:p>
          <a:p>
            <a:r>
              <a:rPr lang="en-IN" sz="2400" dirty="0"/>
              <a:t>*It throws </a:t>
            </a:r>
            <a:r>
              <a:rPr lang="en-IN" sz="2400" dirty="0" err="1">
                <a:highlight>
                  <a:srgbClr val="FFFF00"/>
                </a:highlight>
              </a:rPr>
              <a:t>NonUniqueResultException</a:t>
            </a:r>
            <a:r>
              <a:rPr lang="en-IN" sz="2400" dirty="0"/>
              <a:t> if the query have more than one result.</a:t>
            </a:r>
          </a:p>
          <a:p>
            <a:r>
              <a:rPr lang="en-IN" sz="2400" dirty="0"/>
              <a:t>*The return type of this method is same as the type of the Query.</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28299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1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1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1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1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1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1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1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1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1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1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1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341" y="613316"/>
            <a:ext cx="10649415" cy="674030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2&gt;JDBC Does Not Support Automatic Table Creation</a:t>
            </a:r>
          </a:p>
          <a:p>
            <a:r>
              <a:rPr lang="en-IN" sz="2400" b="1" dirty="0">
                <a:latin typeface="Calibri" panose="020F0502020204030204" pitchFamily="34" charset="0"/>
                <a:cs typeface="Calibri" panose="020F0502020204030204" pitchFamily="34" charset="0"/>
              </a:rPr>
              <a:t/>
            </a:r>
            <a:br>
              <a:rPr lang="en-IN" sz="24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3&gt;JDBC Does Not Provide Any Strategy For The Generation Of Primary Key .</a:t>
            </a:r>
          </a:p>
          <a:p>
            <a:r>
              <a:rPr lang="en-IN" sz="2400" b="1" cap="none" dirty="0">
                <a:latin typeface="Calibri" panose="020F0502020204030204" pitchFamily="34" charset="0"/>
                <a:cs typeface="Calibri" panose="020F0502020204030204" pitchFamily="34" charset="0"/>
              </a:rPr>
              <a:t/>
            </a:r>
            <a:br>
              <a:rPr lang="en-IN" sz="2400" b="1" cap="none"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4&gt;Fetching The Data From The Multiple Tables By Using JDBC  Requires Complex Join Queries .</a:t>
            </a:r>
          </a:p>
          <a:p>
            <a:endParaRPr lang="en-US"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5&gt;JDBC does not support cache mechanism because of which the traffic between Java Application and the Database server increases and efficiency decreases.</a:t>
            </a:r>
          </a:p>
          <a:p>
            <a:endParaRPr lang="en-IN" sz="2400" b="1" dirty="0">
              <a:latin typeface="Arial Black" panose="020B0A04020102020204" pitchFamily="34" charset="0"/>
            </a:endParaRPr>
          </a:p>
          <a:p>
            <a:r>
              <a:rPr lang="en-IN" sz="2400" b="1" dirty="0">
                <a:solidFill>
                  <a:srgbClr val="7030A0"/>
                </a:solidFill>
                <a:latin typeface="Calibri" panose="020F0502020204030204" pitchFamily="34" charset="0"/>
                <a:cs typeface="Calibri" panose="020F0502020204030204" pitchFamily="34" charset="0"/>
              </a:rPr>
              <a:t>Cache:-</a:t>
            </a:r>
          </a:p>
          <a:p>
            <a:r>
              <a:rPr lang="en-IN" sz="2400" b="1" dirty="0">
                <a:latin typeface="+mj-lt"/>
              </a:rPr>
              <a:t>       It is a temporary layer of Storage which is used to store the data to serve the   future request</a:t>
            </a:r>
            <a:r>
              <a:rPr lang="en-IN" sz="2400" b="1" dirty="0">
                <a:latin typeface="Arial Black" panose="020B0A04020102020204" pitchFamily="34" charset="0"/>
              </a:rPr>
              <a:t>.</a:t>
            </a:r>
          </a:p>
          <a:p>
            <a:endParaRPr lang="en-IN" sz="2400" b="1" dirty="0">
              <a:latin typeface="Arial Black" panose="020B0A04020102020204" pitchFamily="34" charset="0"/>
            </a:endParaRPr>
          </a:p>
          <a:p>
            <a:endParaRPr lang="en-US" sz="2400" b="1" dirty="0">
              <a:latin typeface="Arial Black" panose="020B0A04020102020204" pitchFamily="34" charset="0"/>
            </a:endParaRPr>
          </a:p>
          <a:p>
            <a:endParaRPr lang="en-IN" sz="2400" b="1" dirty="0">
              <a:latin typeface="Arial Black" panose="020B0A04020102020204" pitchFamily="34" charset="0"/>
            </a:endParaRPr>
          </a:p>
          <a:p>
            <a:r>
              <a:rPr lang="en-IN" sz="2400" b="1" dirty="0">
                <a:latin typeface="Arial Black" panose="020B0A04020102020204" pitchFamily="34" charset="0"/>
              </a:rPr>
              <a:t/>
            </a:r>
            <a:br>
              <a:rPr lang="en-IN" sz="2400" b="1" dirty="0">
                <a:latin typeface="Arial Black" panose="020B0A04020102020204" pitchFamily="34" charset="0"/>
              </a:rPr>
            </a:br>
            <a:endParaRPr lang="en-IN" sz="2400" dirty="0">
              <a:latin typeface="Arial Black" panose="020B0A04020102020204" pitchFamily="34" charset="0"/>
            </a:endParaRPr>
          </a:p>
        </p:txBody>
      </p:sp>
    </p:spTree>
    <p:extLst>
      <p:ext uri="{BB962C8B-B14F-4D97-AF65-F5344CB8AC3E}">
        <p14:creationId xmlns:p14="http://schemas.microsoft.com/office/powerpoint/2010/main" val="25822738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3" y="655092"/>
            <a:ext cx="11151163" cy="4084323"/>
          </a:xfrm>
          <a:prstGeom prst="rect">
            <a:avLst/>
          </a:prstGeom>
        </p:spPr>
        <p:txBody>
          <a:bodyPr wrap="square">
            <a:spAutoFit/>
          </a:bodyPr>
          <a:lstStyle/>
          <a:p>
            <a:pPr algn="ctr">
              <a:lnSpc>
                <a:spcPct val="107000"/>
              </a:lnSpc>
              <a:spcAft>
                <a:spcPts val="800"/>
              </a:spcAft>
            </a:pP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Hibernate Query Parameters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*These are used to hold the dynamic values from the user during the execution time in an HQL Statement.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*We have 2 types of Parameter</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1&gt;Named Parameter(:name)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2&gt;Numbered Parameter(?Integer)</a:t>
            </a:r>
          </a:p>
          <a:p>
            <a:r>
              <a:rPr lang="en-IN" sz="2400" dirty="0">
                <a:latin typeface="Calibri" panose="020F0502020204030204" pitchFamily="34" charset="0"/>
                <a:ea typeface="Calibri" panose="020F0502020204030204" pitchFamily="34" charset="0"/>
                <a:cs typeface="Times New Roman" panose="02020603050405020304" pitchFamily="18" charset="0"/>
              </a:rPr>
              <a:t>*We must assign the values for the Hibernate parameters.</a:t>
            </a:r>
          </a:p>
          <a:p>
            <a:r>
              <a:rPr lang="en-IN" sz="2400" dirty="0">
                <a:latin typeface="Calibri" panose="020F0502020204030204" pitchFamily="34" charset="0"/>
                <a:ea typeface="Calibri" panose="020F0502020204030204" pitchFamily="34" charset="0"/>
                <a:cs typeface="Times New Roman" panose="02020603050405020304" pitchFamily="18" charset="0"/>
              </a:rPr>
              <a:t>*To Set the value we have following methods in Query interface</a:t>
            </a:r>
          </a:p>
          <a:p>
            <a:endParaRPr lang="en-IN" sz="2400" dirty="0"/>
          </a:p>
        </p:txBody>
      </p:sp>
    </p:spTree>
    <p:extLst>
      <p:ext uri="{BB962C8B-B14F-4D97-AF65-F5344CB8AC3E}">
        <p14:creationId xmlns:p14="http://schemas.microsoft.com/office/powerpoint/2010/main" val="9754446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68740"/>
            <a:ext cx="10508776" cy="5575244"/>
          </a:xfrm>
          <a:prstGeom prst="rect">
            <a:avLst/>
          </a:prstGeom>
        </p:spPr>
        <p:txBody>
          <a:bodyPr wrap="square">
            <a:spAutoFit/>
          </a:bodyPr>
          <a:lstStyle/>
          <a:p>
            <a:pPr>
              <a:lnSpc>
                <a:spcPct val="107000"/>
              </a:lnSpc>
              <a:spcAft>
                <a:spcPts val="800"/>
              </a:spcAf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setParameter</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int</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position ,object):-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It is used to assign the value for a numbered parameter.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setParameter</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(String ,object):-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It is used to assign the value for named parameter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dirty="0"/>
          </a:p>
          <a:p>
            <a:pPr>
              <a:lnSpc>
                <a:spcPct val="107000"/>
              </a:lnSpc>
              <a:spcAft>
                <a:spcPts val="800"/>
              </a:spcAft>
            </a:pPr>
            <a:r>
              <a:rPr lang="en-IN" sz="2800" b="1" dirty="0">
                <a:solidFill>
                  <a:srgbClr val="7030A0"/>
                </a:solidFill>
              </a:rPr>
              <a:t>Code to fetch all the record from the Employee Table</a:t>
            </a:r>
          </a:p>
          <a:p>
            <a:pPr>
              <a:lnSpc>
                <a:spcPct val="107000"/>
              </a:lnSpc>
              <a:spcAft>
                <a:spcPts val="800"/>
              </a:spcAft>
            </a:pPr>
            <a:r>
              <a:rPr lang="en-IN" sz="2400" kern="100" dirty="0">
                <a:ea typeface="Calibri" panose="020F0502020204030204" pitchFamily="34" charset="0"/>
                <a:cs typeface="Times New Roman" panose="02020603050405020304" pitchFamily="18" charset="0"/>
              </a:rPr>
              <a:t>Import the Query interface from </a:t>
            </a:r>
            <a:r>
              <a:rPr lang="en-IN" sz="2400" kern="100" dirty="0" err="1">
                <a:ea typeface="Calibri" panose="020F0502020204030204" pitchFamily="34" charset="0"/>
                <a:cs typeface="Times New Roman" panose="02020603050405020304" pitchFamily="18" charset="0"/>
              </a:rPr>
              <a:t>org.hibernate.query.Query</a:t>
            </a:r>
            <a:r>
              <a:rPr lang="en-IN" sz="2400" kern="100" dirty="0">
                <a:ea typeface="Calibri" panose="020F0502020204030204" pitchFamily="34" charset="0"/>
                <a:cs typeface="Times New Roman" panose="02020603050405020304" pitchFamily="18" charset="0"/>
              </a:rPr>
              <a:t>.</a:t>
            </a:r>
          </a:p>
          <a:p>
            <a:r>
              <a:rPr lang="en-IN" sz="2400" dirty="0" err="1"/>
              <a:t>FindAllEmployees</a:t>
            </a:r>
            <a:endParaRPr lang="en-IN" sz="2400" dirty="0"/>
          </a:p>
          <a:p>
            <a:r>
              <a:rPr lang="en-IN" sz="2400" dirty="0"/>
              <a:t>*  Session s=new </a:t>
            </a:r>
            <a:r>
              <a:rPr lang="en-IN" sz="2400" dirty="0" err="1"/>
              <a:t>Configuration.configure</a:t>
            </a:r>
            <a:r>
              <a:rPr lang="en-IN" sz="2400" dirty="0"/>
              <a:t>().</a:t>
            </a:r>
            <a:r>
              <a:rPr lang="en-IN" sz="2400" dirty="0" err="1"/>
              <a:t>buildSessionFactory</a:t>
            </a:r>
            <a:r>
              <a:rPr lang="en-IN" sz="2400" dirty="0"/>
              <a:t>().</a:t>
            </a:r>
            <a:r>
              <a:rPr lang="en-IN" sz="2400" dirty="0" err="1"/>
              <a:t>openSession</a:t>
            </a:r>
            <a:r>
              <a:rPr lang="en-IN" sz="2400" dirty="0"/>
              <a:t>();//This is method chaining.</a:t>
            </a:r>
          </a:p>
          <a:p>
            <a:r>
              <a:rPr lang="en-IN" sz="2400" dirty="0"/>
              <a:t>*HQL is case sensitive.(Otherwise it throws exception)</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432139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96036"/>
            <a:ext cx="10841814" cy="1766766"/>
          </a:xfrm>
          <a:prstGeom prst="rect">
            <a:avLst/>
          </a:prstGeom>
        </p:spPr>
        <p:txBody>
          <a:bodyPr wrap="square">
            <a:spAutoFit/>
          </a:bodyPr>
          <a:lstStyle/>
          <a:p>
            <a:pPr>
              <a:lnSpc>
                <a:spcPct val="107000"/>
              </a:lnSpc>
              <a:spcAft>
                <a:spcPts val="800"/>
              </a:spcAft>
            </a:pPr>
            <a:r>
              <a:rPr lang="en-IN" sz="2400" b="1" dirty="0">
                <a:solidFill>
                  <a:srgbClr val="7030A0"/>
                </a:solidFill>
              </a:rPr>
              <a:t>Code to verify an Employee </a:t>
            </a:r>
            <a:r>
              <a:rPr lang="en-IN" sz="2400" b="1">
                <a:solidFill>
                  <a:srgbClr val="7030A0"/>
                </a:solidFill>
              </a:rPr>
              <a:t>by email </a:t>
            </a:r>
            <a:r>
              <a:rPr lang="en-IN" sz="2400" b="1" dirty="0">
                <a:solidFill>
                  <a:srgbClr val="7030A0"/>
                </a:solidFill>
              </a:rPr>
              <a:t>and Password</a:t>
            </a:r>
          </a:p>
          <a:p>
            <a:pPr>
              <a:lnSpc>
                <a:spcPct val="107000"/>
              </a:lnSpc>
              <a:spcAft>
                <a:spcPts val="800"/>
              </a:spcAft>
            </a:pPr>
            <a:endParaRPr lang="en-US" sz="2400" dirty="0"/>
          </a:p>
          <a:p>
            <a:pPr>
              <a:lnSpc>
                <a:spcPct val="107000"/>
              </a:lnSpc>
              <a:spcAft>
                <a:spcPts val="800"/>
              </a:spcAft>
            </a:pPr>
            <a:endParaRPr lang="en-IN" sz="2400" dirty="0"/>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534553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709684"/>
            <a:ext cx="8434316" cy="5362558"/>
          </a:xfrm>
          <a:prstGeom prst="rect">
            <a:avLst/>
          </a:prstGeom>
        </p:spPr>
        <p:txBody>
          <a:bodyPr wrap="square">
            <a:spAutoFit/>
          </a:bodyPr>
          <a:lstStyle/>
          <a:p>
            <a:pPr lvl="0">
              <a:lnSpc>
                <a:spcPct val="107000"/>
              </a:lnSpc>
              <a:spcAft>
                <a:spcPts val="800"/>
              </a:spcAft>
            </a:pPr>
            <a:r>
              <a:rPr lang="en-IN" sz="2400" b="1" dirty="0">
                <a:solidFill>
                  <a:srgbClr val="7030A0"/>
                </a:solidFill>
              </a:rPr>
              <a:t>Create an Employee </a:t>
            </a:r>
            <a:r>
              <a:rPr lang="en-IN" sz="2400" b="1">
                <a:solidFill>
                  <a:srgbClr val="7030A0"/>
                </a:solidFill>
              </a:rPr>
              <a:t>entity class </a:t>
            </a:r>
            <a:r>
              <a:rPr lang="en-IN" sz="2400" b="1" dirty="0">
                <a:solidFill>
                  <a:srgbClr val="7030A0"/>
                </a:solidFill>
              </a:rPr>
              <a:t>having the following attributes (</a:t>
            </a:r>
            <a:r>
              <a:rPr lang="en-IN" sz="2400" b="1" dirty="0" err="1">
                <a:solidFill>
                  <a:srgbClr val="7030A0"/>
                </a:solidFill>
              </a:rPr>
              <a:t>id,name,phone,email,designation,salary</a:t>
            </a:r>
            <a:r>
              <a:rPr lang="en-IN" sz="2400" b="1" dirty="0">
                <a:solidFill>
                  <a:srgbClr val="7030A0"/>
                </a:solidFill>
              </a:rPr>
              <a:t> and password) and</a:t>
            </a:r>
          </a:p>
          <a:p>
            <a:pPr lvl="0">
              <a:lnSpc>
                <a:spcPct val="107000"/>
              </a:lnSpc>
              <a:spcAft>
                <a:spcPts val="800"/>
              </a:spcAft>
            </a:pPr>
            <a:r>
              <a:rPr lang="en-IN" sz="2400" b="1" dirty="0">
                <a:solidFill>
                  <a:srgbClr val="7030A0"/>
                </a:solidFill>
              </a:rPr>
              <a:t>Perform the following tasks</a:t>
            </a:r>
          </a:p>
          <a:p>
            <a:pPr lvl="0">
              <a:lnSpc>
                <a:spcPct val="107000"/>
              </a:lnSpc>
              <a:spcAft>
                <a:spcPts val="800"/>
              </a:spcAft>
            </a:pPr>
            <a:r>
              <a:rPr lang="en-IN" sz="2400" dirty="0">
                <a:solidFill>
                  <a:prstClr val="black"/>
                </a:solidFill>
              </a:rPr>
              <a:t>1&gt;Save Employee</a:t>
            </a:r>
          </a:p>
          <a:p>
            <a:pPr lvl="0">
              <a:lnSpc>
                <a:spcPct val="107000"/>
              </a:lnSpc>
              <a:spcAft>
                <a:spcPts val="800"/>
              </a:spcAft>
            </a:pPr>
            <a:r>
              <a:rPr lang="en-IN" sz="2400" dirty="0">
                <a:solidFill>
                  <a:prstClr val="black"/>
                </a:solidFill>
              </a:rPr>
              <a:t>2&gt;Update Employee</a:t>
            </a:r>
          </a:p>
          <a:p>
            <a:pPr lvl="0">
              <a:lnSpc>
                <a:spcPct val="107000"/>
              </a:lnSpc>
              <a:spcAft>
                <a:spcPts val="800"/>
              </a:spcAft>
            </a:pPr>
            <a:r>
              <a:rPr lang="en-IN" sz="2400" dirty="0">
                <a:solidFill>
                  <a:prstClr val="black"/>
                </a:solidFill>
              </a:rPr>
              <a:t>3&gt;Find Employee by id</a:t>
            </a:r>
          </a:p>
          <a:p>
            <a:pPr lvl="0">
              <a:lnSpc>
                <a:spcPct val="107000"/>
              </a:lnSpc>
              <a:spcAft>
                <a:spcPts val="800"/>
              </a:spcAft>
            </a:pPr>
            <a:r>
              <a:rPr lang="en-IN" sz="2400" dirty="0">
                <a:solidFill>
                  <a:prstClr val="black"/>
                </a:solidFill>
              </a:rPr>
              <a:t>4&gt;Delete Employee</a:t>
            </a:r>
          </a:p>
          <a:p>
            <a:pPr lvl="0">
              <a:lnSpc>
                <a:spcPct val="107000"/>
              </a:lnSpc>
              <a:spcAft>
                <a:spcPts val="800"/>
              </a:spcAft>
            </a:pPr>
            <a:r>
              <a:rPr lang="en-IN" sz="2400" dirty="0">
                <a:solidFill>
                  <a:prstClr val="black"/>
                </a:solidFill>
              </a:rPr>
              <a:t>5&gt;Verify Employee by phone and password</a:t>
            </a:r>
          </a:p>
          <a:p>
            <a:pPr lvl="0">
              <a:lnSpc>
                <a:spcPct val="107000"/>
              </a:lnSpc>
              <a:spcAft>
                <a:spcPts val="800"/>
              </a:spcAft>
            </a:pPr>
            <a:r>
              <a:rPr lang="en-IN" sz="2400" dirty="0">
                <a:solidFill>
                  <a:prstClr val="black"/>
                </a:solidFill>
              </a:rPr>
              <a:t>6&gt;Verify Employee by email and password</a:t>
            </a:r>
          </a:p>
          <a:p>
            <a:pPr lvl="0">
              <a:lnSpc>
                <a:spcPct val="107000"/>
              </a:lnSpc>
              <a:spcAft>
                <a:spcPts val="800"/>
              </a:spcAft>
            </a:pPr>
            <a:r>
              <a:rPr lang="en-IN" sz="2400" dirty="0">
                <a:solidFill>
                  <a:prstClr val="black"/>
                </a:solidFill>
              </a:rPr>
              <a:t>7&gt;Verify Employee by id and password</a:t>
            </a:r>
          </a:p>
          <a:p>
            <a:pPr lvl="0">
              <a:lnSpc>
                <a:spcPct val="107000"/>
              </a:lnSpc>
              <a:spcAft>
                <a:spcPts val="800"/>
              </a:spcAft>
            </a:pPr>
            <a:r>
              <a:rPr lang="en-IN" sz="2400" dirty="0">
                <a:solidFill>
                  <a:prstClr val="black"/>
                </a:solidFill>
              </a:rPr>
              <a:t>8&gt;Find Employees by name</a:t>
            </a:r>
          </a:p>
        </p:txBody>
      </p:sp>
    </p:spTree>
    <p:extLst>
      <p:ext uri="{BB962C8B-B14F-4D97-AF65-F5344CB8AC3E}">
        <p14:creationId xmlns:p14="http://schemas.microsoft.com/office/powerpoint/2010/main" val="357813808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218" y="723331"/>
            <a:ext cx="6649776" cy="1872692"/>
          </a:xfrm>
          <a:prstGeom prst="rect">
            <a:avLst/>
          </a:prstGeom>
        </p:spPr>
        <p:txBody>
          <a:bodyPr wrap="square">
            <a:spAutoFit/>
          </a:bodyPr>
          <a:lstStyle/>
          <a:p>
            <a:pPr lvl="0">
              <a:lnSpc>
                <a:spcPct val="107000"/>
              </a:lnSpc>
              <a:spcAft>
                <a:spcPts val="800"/>
              </a:spcAft>
            </a:pPr>
            <a:r>
              <a:rPr lang="en-IN" sz="2400" dirty="0">
                <a:solidFill>
                  <a:prstClr val="black"/>
                </a:solidFill>
              </a:rPr>
              <a:t>9&gt;Find Employees by Designation</a:t>
            </a:r>
          </a:p>
          <a:p>
            <a:pPr lvl="0">
              <a:lnSpc>
                <a:spcPct val="107000"/>
              </a:lnSpc>
              <a:spcAft>
                <a:spcPts val="800"/>
              </a:spcAft>
            </a:pPr>
            <a:r>
              <a:rPr lang="en-IN" sz="2400" dirty="0">
                <a:solidFill>
                  <a:prstClr val="black"/>
                </a:solidFill>
              </a:rPr>
              <a:t>10&gt;Find Employees by salary</a:t>
            </a:r>
          </a:p>
          <a:p>
            <a:pPr lvl="0">
              <a:lnSpc>
                <a:spcPct val="107000"/>
              </a:lnSpc>
              <a:spcAft>
                <a:spcPts val="800"/>
              </a:spcAft>
            </a:pPr>
            <a:r>
              <a:rPr lang="en-IN" sz="2400" dirty="0">
                <a:solidFill>
                  <a:prstClr val="black"/>
                </a:solidFill>
              </a:rPr>
              <a:t>11&gt;Find Employees between a salary range</a:t>
            </a:r>
          </a:p>
          <a:p>
            <a:pPr lvl="0">
              <a:lnSpc>
                <a:spcPct val="107000"/>
              </a:lnSpc>
              <a:spcAft>
                <a:spcPts val="800"/>
              </a:spcAft>
            </a:pPr>
            <a:endParaRPr lang="en-IN" dirty="0">
              <a:solidFill>
                <a:prstClr val="black"/>
              </a:solidFill>
            </a:endParaRPr>
          </a:p>
        </p:txBody>
      </p:sp>
    </p:spTree>
    <p:extLst>
      <p:ext uri="{BB962C8B-B14F-4D97-AF65-F5344CB8AC3E}">
        <p14:creationId xmlns:p14="http://schemas.microsoft.com/office/powerpoint/2010/main" val="215151515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5" y="668739"/>
            <a:ext cx="10890913" cy="5073568"/>
          </a:xfrm>
          <a:prstGeom prst="rect">
            <a:avLst/>
          </a:prstGeom>
        </p:spPr>
        <p:txBody>
          <a:bodyPr wrap="square">
            <a:spAutoFit/>
          </a:bodyPr>
          <a:lstStyle/>
          <a:p>
            <a:pPr>
              <a:lnSpc>
                <a:spcPct val="107000"/>
              </a:lnSpc>
              <a:spcAft>
                <a:spcPts val="800"/>
              </a:spcAf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Create the employee entity class having the following attributes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id,name,phone,email,designation,salary</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1&gt;Save Employee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2&gt;Update Employee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3&gt;Find Employee by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4&gt;Delete Employee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5&gt;Verify Employee by phone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6&gt;Verify Employee by email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7&gt;Verify Employee by id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8&gt;Find Employees by name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9&gt;Find Employees by designation</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10&gt;Find Employees by salary</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11&gt;Find Employees between a salary range.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014651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79577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4" y="657922"/>
            <a:ext cx="11033883" cy="6340197"/>
          </a:xfrm>
          <a:prstGeom prst="rect">
            <a:avLst/>
          </a:prstGeom>
        </p:spPr>
        <p:txBody>
          <a:bodyPr wrap="square">
            <a:spAutoFit/>
          </a:bodyPr>
          <a:lstStyle/>
          <a:p>
            <a:pPr algn="ctr"/>
            <a:r>
              <a:rPr lang="en-IN" sz="2800" b="1" dirty="0">
                <a:solidFill>
                  <a:srgbClr val="7030A0"/>
                </a:solidFill>
              </a:rPr>
              <a:t>   JPA Annotations </a:t>
            </a:r>
          </a:p>
          <a:p>
            <a:r>
              <a:rPr lang="en-IN" sz="2400" dirty="0"/>
              <a:t>Till now we have seen how to do mapping using mapping file (</a:t>
            </a:r>
            <a:r>
              <a:rPr lang="en-IN" sz="2400" dirty="0" err="1"/>
              <a:t>ie</a:t>
            </a:r>
            <a:r>
              <a:rPr lang="en-IN" sz="2400" dirty="0"/>
              <a:t> hbm.xml file).</a:t>
            </a:r>
          </a:p>
          <a:p>
            <a:r>
              <a:rPr lang="en-IN" sz="2400" dirty="0"/>
              <a:t>(</a:t>
            </a:r>
            <a:r>
              <a:rPr lang="en-IN" sz="2400" dirty="0" err="1"/>
              <a:t>ie</a:t>
            </a:r>
            <a:r>
              <a:rPr lang="en-IN" sz="2400" dirty="0"/>
              <a:t> to map our entity class with table in the database)</a:t>
            </a:r>
          </a:p>
          <a:p>
            <a:endParaRPr lang="en-US" sz="2400" dirty="0"/>
          </a:p>
          <a:p>
            <a:r>
              <a:rPr lang="en-IN" sz="2400" b="1" dirty="0">
                <a:solidFill>
                  <a:srgbClr val="FF0000"/>
                </a:solidFill>
              </a:rPr>
              <a:t>But Hibernate mapping can be done in 2 different ways </a:t>
            </a:r>
          </a:p>
          <a:p>
            <a:r>
              <a:rPr lang="en-IN" sz="2400" dirty="0"/>
              <a:t>1&gt;By using Hibernate mapping file</a:t>
            </a:r>
          </a:p>
          <a:p>
            <a:r>
              <a:rPr lang="en-IN" sz="2400" dirty="0"/>
              <a:t>2&gt;Using JPA annotation </a:t>
            </a:r>
          </a:p>
          <a:p>
            <a:r>
              <a:rPr lang="en-IN" sz="2400" dirty="0"/>
              <a:t>Previously we were using Hibernate mapping file but here we need to use Annotation.</a:t>
            </a:r>
          </a:p>
          <a:p>
            <a:r>
              <a:rPr lang="en-IN" sz="2400" b="1" dirty="0">
                <a:solidFill>
                  <a:srgbClr val="FF0000"/>
                </a:solidFill>
              </a:rPr>
              <a:t>Note:-</a:t>
            </a:r>
          </a:p>
          <a:p>
            <a:r>
              <a:rPr lang="en-IN" sz="2400" b="1" dirty="0"/>
              <a:t>*If you map the entity class with table in the database using hibernate mapping file(hbm.xml file), in </a:t>
            </a:r>
            <a:r>
              <a:rPr lang="en-IN" sz="2400" b="1" dirty="0">
                <a:solidFill>
                  <a:srgbClr val="FF0000"/>
                </a:solidFill>
              </a:rPr>
              <a:t>Hibernate Configuration File</a:t>
            </a:r>
            <a:r>
              <a:rPr lang="en-IN" sz="2400" b="1" dirty="0"/>
              <a:t> we need to use </a:t>
            </a:r>
            <a:r>
              <a:rPr lang="en-IN" sz="2400" b="1" dirty="0">
                <a:solidFill>
                  <a:srgbClr val="7030A0"/>
                </a:solidFill>
              </a:rPr>
              <a:t>“mapping resource”</a:t>
            </a:r>
          </a:p>
          <a:p>
            <a:r>
              <a:rPr lang="en-US" sz="2400" b="1" dirty="0"/>
              <a:t>*If you want to map Entity class with the table in the database server by using JPA Annotation, in </a:t>
            </a:r>
            <a:r>
              <a:rPr lang="en-US" sz="2400" b="1" dirty="0">
                <a:solidFill>
                  <a:srgbClr val="FF0000"/>
                </a:solidFill>
              </a:rPr>
              <a:t>Hibernate Configuration File</a:t>
            </a:r>
            <a:r>
              <a:rPr lang="en-US" sz="2400" b="1" dirty="0"/>
              <a:t> we need to use </a:t>
            </a:r>
            <a:r>
              <a:rPr lang="en-US" sz="2400" b="1" dirty="0">
                <a:solidFill>
                  <a:srgbClr val="7030A0"/>
                </a:solidFill>
              </a:rPr>
              <a:t>“mapping class” </a:t>
            </a:r>
            <a:endParaRPr lang="en-IN" sz="2400" b="1" dirty="0">
              <a:solidFill>
                <a:srgbClr val="7030A0"/>
              </a:solidFill>
            </a:endParaRPr>
          </a:p>
          <a:p>
            <a:endParaRPr lang="en-IN" sz="2400" dirty="0"/>
          </a:p>
          <a:p>
            <a:endParaRPr lang="en-IN" sz="2400" dirty="0"/>
          </a:p>
          <a:p>
            <a:pPr algn="ctr"/>
            <a:endParaRPr lang="en-IN" dirty="0"/>
          </a:p>
        </p:txBody>
      </p:sp>
    </p:spTree>
    <p:extLst>
      <p:ext uri="{BB962C8B-B14F-4D97-AF65-F5344CB8AC3E}">
        <p14:creationId xmlns:p14="http://schemas.microsoft.com/office/powerpoint/2010/main" val="201374596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0501" y="655093"/>
            <a:ext cx="11019070" cy="7386638"/>
          </a:xfrm>
          <a:prstGeom prst="rect">
            <a:avLst/>
          </a:prstGeom>
        </p:spPr>
        <p:txBody>
          <a:bodyPr wrap="square">
            <a:spAutoFit/>
          </a:bodyPr>
          <a:lstStyle/>
          <a:p>
            <a:r>
              <a:rPr lang="en-IN" sz="2400" dirty="0"/>
              <a:t>*These are the annotations which are used to map an entity class with a table in the database server .These annotations are present in </a:t>
            </a:r>
            <a:r>
              <a:rPr lang="en-IN" sz="2400" b="1" dirty="0" err="1">
                <a:solidFill>
                  <a:srgbClr val="FF0000"/>
                </a:solidFill>
              </a:rPr>
              <a:t>javax.persistence</a:t>
            </a:r>
            <a:r>
              <a:rPr lang="en-IN" sz="2400" dirty="0"/>
              <a:t> package.</a:t>
            </a:r>
          </a:p>
          <a:p>
            <a:endParaRPr lang="en-IN" sz="2400" dirty="0"/>
          </a:p>
          <a:p>
            <a:r>
              <a:rPr lang="en-IN" sz="2400" dirty="0"/>
              <a:t>*Following are the important annotations which are used to map an entity class with a table in the database server.</a:t>
            </a:r>
          </a:p>
          <a:p>
            <a:endParaRPr lang="en-IN" sz="2400" dirty="0"/>
          </a:p>
          <a:p>
            <a:r>
              <a:rPr lang="en-IN" sz="2400" b="1" u="sng" dirty="0">
                <a:solidFill>
                  <a:srgbClr val="7030A0"/>
                </a:solidFill>
              </a:rPr>
              <a:t>@Entity:-</a:t>
            </a:r>
          </a:p>
          <a:p>
            <a:r>
              <a:rPr lang="en-IN" sz="2400" dirty="0"/>
              <a:t>-It is a class level annotation belongs to JPA and present in</a:t>
            </a:r>
            <a:r>
              <a:rPr lang="en-IN" sz="2400" b="1" dirty="0">
                <a:solidFill>
                  <a:srgbClr val="FF0000"/>
                </a:solidFill>
              </a:rPr>
              <a:t> </a:t>
            </a:r>
            <a:r>
              <a:rPr lang="en-IN" sz="2400" b="1" dirty="0" err="1">
                <a:solidFill>
                  <a:srgbClr val="FF0000"/>
                </a:solidFill>
              </a:rPr>
              <a:t>javax.persistence</a:t>
            </a:r>
            <a:r>
              <a:rPr lang="en-IN" sz="2400" b="1" dirty="0">
                <a:solidFill>
                  <a:srgbClr val="FF0000"/>
                </a:solidFill>
              </a:rPr>
              <a:t> </a:t>
            </a:r>
            <a:r>
              <a:rPr lang="en-IN" sz="2400" dirty="0"/>
              <a:t>package.</a:t>
            </a:r>
          </a:p>
          <a:p>
            <a:r>
              <a:rPr lang="en-IN" sz="2400" dirty="0"/>
              <a:t>-This annotation is used to </a:t>
            </a:r>
            <a:r>
              <a:rPr lang="en-IN" sz="2400" b="1" dirty="0">
                <a:solidFill>
                  <a:srgbClr val="FF0000"/>
                </a:solidFill>
              </a:rPr>
              <a:t>mark the class as an entity </a:t>
            </a:r>
            <a:r>
              <a:rPr lang="en-IN" sz="2400" b="1" dirty="0" err="1">
                <a:solidFill>
                  <a:srgbClr val="FF0000"/>
                </a:solidFill>
              </a:rPr>
              <a:t>class.This</a:t>
            </a:r>
            <a:r>
              <a:rPr lang="en-IN" sz="2400" b="1" dirty="0">
                <a:solidFill>
                  <a:srgbClr val="FF0000"/>
                </a:solidFill>
              </a:rPr>
              <a:t> Entity class is going to map as table in the database server because of ORM.</a:t>
            </a:r>
          </a:p>
          <a:p>
            <a:r>
              <a:rPr lang="en-IN" sz="2400" kern="100" dirty="0">
                <a:ea typeface="Calibri" panose="020F0502020204030204" pitchFamily="34" charset="0"/>
                <a:cs typeface="Times New Roman" panose="02020603050405020304" pitchFamily="18" charset="0"/>
              </a:rPr>
              <a:t>-The class which is annotated with @Entity will represents a table in the database.</a:t>
            </a:r>
          </a:p>
          <a:p>
            <a:r>
              <a:rPr lang="en-IN" sz="2400" b="1" u="sng" dirty="0">
                <a:solidFill>
                  <a:srgbClr val="7030A0"/>
                </a:solidFill>
              </a:rPr>
              <a:t>@Table</a:t>
            </a:r>
          </a:p>
          <a:p>
            <a:r>
              <a:rPr lang="en-IN" sz="2400" dirty="0"/>
              <a:t>-It is a class level annotation belongs to JPA and present in </a:t>
            </a:r>
            <a:r>
              <a:rPr lang="en-IN" sz="2400" b="1" dirty="0" err="1">
                <a:solidFill>
                  <a:srgbClr val="FF0000"/>
                </a:solidFill>
              </a:rPr>
              <a:t>javax.persistence</a:t>
            </a:r>
            <a:r>
              <a:rPr lang="en-IN" sz="2400" b="1" dirty="0">
                <a:solidFill>
                  <a:srgbClr val="FF0000"/>
                </a:solidFill>
              </a:rPr>
              <a:t> </a:t>
            </a:r>
            <a:r>
              <a:rPr lang="en-IN" sz="2400" dirty="0"/>
              <a:t>package.</a:t>
            </a:r>
          </a:p>
          <a:p>
            <a:r>
              <a:rPr lang="en-IN" sz="2400" dirty="0"/>
              <a:t>-Since we are using @Entity annotation ,the annotated class is going to represent a table. To provide the details of the table we use this. </a:t>
            </a:r>
          </a:p>
          <a:p>
            <a:endParaRPr lang="en-IN" sz="2400" kern="100" dirty="0">
              <a:ea typeface="Calibri" panose="020F0502020204030204" pitchFamily="34" charset="0"/>
              <a:cs typeface="Times New Roman" panose="02020603050405020304" pitchFamily="18" charset="0"/>
            </a:endParaRPr>
          </a:p>
          <a:p>
            <a:endParaRPr lang="en-US" sz="2400" kern="100" dirty="0">
              <a:ea typeface="Calibri" panose="020F0502020204030204" pitchFamily="34" charset="0"/>
              <a:cs typeface="Times New Roman" panose="02020603050405020304" pitchFamily="18" charset="0"/>
            </a:endParaRPr>
          </a:p>
          <a:p>
            <a:endParaRPr lang="en-IN" sz="2400" kern="100" dirty="0">
              <a:ea typeface="Calibri" panose="020F0502020204030204" pitchFamily="34" charset="0"/>
              <a:cs typeface="Times New Roman" panose="02020603050405020304" pitchFamily="18" charset="0"/>
            </a:endParaRPr>
          </a:p>
          <a:p>
            <a:endParaRPr lang="en-IN" sz="2400" dirty="0"/>
          </a:p>
          <a:p>
            <a:endParaRPr lang="en-IN" dirty="0"/>
          </a:p>
        </p:txBody>
      </p:sp>
    </p:spTree>
    <p:extLst>
      <p:ext uri="{BB962C8B-B14F-4D97-AF65-F5344CB8AC3E}">
        <p14:creationId xmlns:p14="http://schemas.microsoft.com/office/powerpoint/2010/main" val="75213599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0" y="723331"/>
            <a:ext cx="10918543" cy="4330288"/>
          </a:xfrm>
          <a:prstGeom prst="rect">
            <a:avLst/>
          </a:prstGeom>
        </p:spPr>
        <p:txBody>
          <a:bodyPr wrap="square">
            <a:spAutoFit/>
          </a:bodyPr>
          <a:lstStyle/>
          <a:p>
            <a:pPr>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 </a:t>
            </a:r>
            <a:r>
              <a:rPr lang="en-IN" sz="2400" b="1" u="sng" dirty="0">
                <a:solidFill>
                  <a:srgbClr val="7030A0"/>
                </a:solidFill>
              </a:rPr>
              <a:t>@Id:-</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-It is an annotation belongs to JPA and it is present in</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b="1" kern="100" dirty="0" err="1">
                <a:solidFill>
                  <a:srgbClr val="FF0000"/>
                </a:solidFill>
                <a:ea typeface="Calibri" panose="020F0502020204030204" pitchFamily="34" charset="0"/>
                <a:cs typeface="Times New Roman" panose="02020603050405020304" pitchFamily="18" charset="0"/>
              </a:rPr>
              <a:t>javax.persistence</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kern="100" dirty="0">
                <a:latin typeface="Calibri" panose="020F0502020204030204" pitchFamily="34" charset="0"/>
                <a:ea typeface="Calibri" panose="020F0502020204030204" pitchFamily="34" charset="0"/>
                <a:cs typeface="Times New Roman" panose="02020603050405020304" pitchFamily="18" charset="0"/>
              </a:rPr>
              <a:t>package.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-It is used to mark the field as a primary key .</a:t>
            </a:r>
          </a:p>
          <a:p>
            <a:pPr>
              <a:lnSpc>
                <a:spcPct val="107000"/>
              </a:lnSpc>
              <a:spcAft>
                <a:spcPts val="800"/>
              </a:spcAft>
            </a:pPr>
            <a:endParaRPr lang="en-IN" sz="2400" kern="100" dirty="0">
              <a:latin typeface="Calibri" panose="020F0502020204030204" pitchFamily="34" charset="0"/>
              <a:cs typeface="Times New Roman" panose="02020603050405020304" pitchFamily="18" charset="0"/>
            </a:endParaRPr>
          </a:p>
          <a:p>
            <a:pPr>
              <a:lnSpc>
                <a:spcPct val="107000"/>
              </a:lnSpc>
              <a:spcAft>
                <a:spcPts val="800"/>
              </a:spcAft>
            </a:pPr>
            <a:r>
              <a:rPr lang="en-IN" sz="2800" b="1" u="sng" dirty="0">
                <a:solidFill>
                  <a:srgbClr val="7030A0"/>
                </a:solidFill>
              </a:rPr>
              <a:t>@</a:t>
            </a:r>
            <a:r>
              <a:rPr lang="en-IN" sz="2800" b="1" u="sng" dirty="0" err="1">
                <a:solidFill>
                  <a:srgbClr val="7030A0"/>
                </a:solidFill>
              </a:rPr>
              <a:t>GeneratedValue</a:t>
            </a:r>
            <a:r>
              <a:rPr lang="en-IN" sz="2800" b="1" u="sng" dirty="0">
                <a:solidFill>
                  <a:srgbClr val="7030A0"/>
                </a:solidFill>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annotation belongs to JPA and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4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-This annotation is used to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mark the field as Generated value</a:t>
            </a:r>
            <a:r>
              <a:rPr lang="en-IN" sz="2400" kern="100" dirty="0">
                <a:latin typeface="Calibri" panose="020F0502020204030204" pitchFamily="34" charset="0"/>
                <a:ea typeface="Calibri" panose="020F0502020204030204" pitchFamily="34" charset="0"/>
                <a:cs typeface="Times New Roman" panose="02020603050405020304" pitchFamily="18" charset="0"/>
              </a:rPr>
              <a:t>. We can provide the strategy for the generation of primary key by using the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enum</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javax.persistence.GenerationType</a:t>
            </a:r>
            <a:r>
              <a:rPr lang="en-IN" sz="2400" kern="100" dirty="0">
                <a:latin typeface="Calibri" panose="020F0502020204030204" pitchFamily="34" charset="0"/>
                <a:ea typeface="Calibri" panose="020F0502020204030204" pitchFamily="34" charset="0"/>
                <a:cs typeface="Times New Roman" panose="02020603050405020304" pitchFamily="18" charset="0"/>
              </a:rPr>
              <a:t> which belongs to JPA.</a:t>
            </a:r>
          </a:p>
        </p:txBody>
      </p:sp>
    </p:spTree>
    <p:extLst>
      <p:ext uri="{BB962C8B-B14F-4D97-AF65-F5344CB8AC3E}">
        <p14:creationId xmlns:p14="http://schemas.microsoft.com/office/powerpoint/2010/main" val="40925525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arn(inVertic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737" y="769435"/>
            <a:ext cx="10749775" cy="5336717"/>
          </a:xfrm>
          <a:prstGeom prst="rect">
            <a:avLst/>
          </a:prstGeom>
        </p:spPr>
        <p:txBody>
          <a:bodyPr wrap="square">
            <a:spAutoFit/>
          </a:bodyPr>
          <a:lstStyle/>
          <a:p>
            <a:r>
              <a:rPr lang="en-IN" sz="2400" b="1" dirty="0">
                <a:solidFill>
                  <a:srgbClr val="7030A0"/>
                </a:solidFill>
                <a:latin typeface="Arial Black" panose="020B0A04020102020204" pitchFamily="34" charset="0"/>
              </a:rPr>
              <a:t>What is the advantage of Cache ?</a:t>
            </a:r>
          </a:p>
          <a:p>
            <a:pPr>
              <a:lnSpc>
                <a:spcPct val="107000"/>
              </a:lnSpc>
              <a:spcAft>
                <a:spcPts val="800"/>
              </a:spcAft>
            </a:pPr>
            <a:r>
              <a:rPr lang="en-IN" sz="2400" b="1" kern="100" dirty="0">
                <a:ea typeface="Calibri" panose="020F0502020204030204" pitchFamily="34" charset="0"/>
                <a:cs typeface="Calibri" panose="020F0502020204030204" pitchFamily="34" charset="0"/>
              </a:rPr>
              <a:t>It decreases the traffic between Application and the Database server</a:t>
            </a:r>
            <a:r>
              <a:rPr lang="en-IN" sz="2400" kern="100" dirty="0">
                <a:ea typeface="Calibri" panose="020F0502020204030204" pitchFamily="34" charset="0"/>
                <a:cs typeface="Times New Roman" panose="02020603050405020304" pitchFamily="18" charset="0"/>
              </a:rPr>
              <a:t>.</a:t>
            </a:r>
          </a:p>
          <a:p>
            <a:pPr>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400" dirty="0">
              <a:solidFill>
                <a:srgbClr val="002060"/>
              </a:solidFill>
              <a:latin typeface="Arial Black" panose="020B0A04020102020204" pitchFamily="34" charset="0"/>
            </a:endParaRPr>
          </a:p>
          <a:p>
            <a:pPr algn="ctr">
              <a:lnSpc>
                <a:spcPct val="107000"/>
              </a:lnSpc>
              <a:spcAft>
                <a:spcPts val="800"/>
              </a:spcAft>
            </a:pPr>
            <a:endParaRPr lang="en-IN" sz="2400" dirty="0">
              <a:solidFill>
                <a:srgbClr val="002060"/>
              </a:solidFill>
              <a:latin typeface="Arial Black" panose="020B0A04020102020204" pitchFamily="34" charset="0"/>
            </a:endParaRPr>
          </a:p>
          <a:p>
            <a:pPr algn="ctr">
              <a:lnSpc>
                <a:spcPct val="107000"/>
              </a:lnSpc>
              <a:spcAft>
                <a:spcPts val="800"/>
              </a:spcAft>
            </a:pPr>
            <a:r>
              <a:rPr lang="en-IN" sz="2400" dirty="0">
                <a:solidFill>
                  <a:srgbClr val="FF0000"/>
                </a:solidFill>
                <a:latin typeface="Arial Black" panose="020B0A04020102020204" pitchFamily="34" charset="0"/>
              </a:rPr>
              <a:t>***</a:t>
            </a:r>
            <a:r>
              <a:rPr lang="en-IN" sz="2400" dirty="0">
                <a:solidFill>
                  <a:srgbClr val="002060"/>
                </a:solidFill>
                <a:latin typeface="Arial Black" panose="020B0A04020102020204" pitchFamily="34" charset="0"/>
              </a:rPr>
              <a:t>To Solve all these problems Framework is the Solution</a:t>
            </a:r>
            <a:r>
              <a:rPr lang="en-IN" sz="2400" dirty="0">
                <a:solidFill>
                  <a:srgbClr val="FF0000"/>
                </a:solidFill>
                <a:latin typeface="Arial Black" panose="020B0A04020102020204" pitchFamily="34" charset="0"/>
              </a:rPr>
              <a:t>***</a:t>
            </a:r>
            <a:r>
              <a:rPr lang="en-IN" sz="2400" dirty="0">
                <a:solidFill>
                  <a:srgbClr val="002060"/>
                </a:solidFill>
                <a:latin typeface="Arial Black" panose="020B0A04020102020204" pitchFamily="34" charset="0"/>
              </a:rPr>
              <a:t> </a:t>
            </a:r>
          </a:p>
          <a:p>
            <a:pPr>
              <a:lnSpc>
                <a:spcPct val="107000"/>
              </a:lnSpc>
              <a:spcAft>
                <a:spcPts val="800"/>
              </a:spcAft>
            </a:pPr>
            <a:endParaRPr lang="en-US" sz="2400" dirty="0">
              <a:solidFill>
                <a:srgbClr val="002060"/>
              </a:solidFill>
              <a:latin typeface="Arial Black" panose="020B0A04020102020204" pitchFamily="34" charset="0"/>
            </a:endParaRPr>
          </a:p>
          <a:p>
            <a:pPr>
              <a:lnSpc>
                <a:spcPct val="107000"/>
              </a:lnSpc>
              <a:spcAft>
                <a:spcPts val="800"/>
              </a:spcAft>
            </a:pPr>
            <a:endParaRPr lang="en-IN" sz="2800" b="1" dirty="0">
              <a:solidFill>
                <a:srgbClr val="7030A0"/>
              </a:solidFill>
              <a:latin typeface="Arial Black" panose="020B0A04020102020204" pitchFamily="34" charset="0"/>
            </a:endParaRPr>
          </a:p>
          <a:p>
            <a:pPr>
              <a:lnSpc>
                <a:spcPct val="107000"/>
              </a:lnSpc>
              <a:spcAft>
                <a:spcPts val="800"/>
              </a:spcAft>
            </a:pPr>
            <a:endParaRPr lang="en-IN" sz="2800" b="1" dirty="0">
              <a:latin typeface="Arial Black" panose="020B0A04020102020204" pitchFamily="34" charset="0"/>
            </a:endParaRPr>
          </a:p>
          <a:p>
            <a:pPr>
              <a:lnSpc>
                <a:spcPct val="107000"/>
              </a:lnSpc>
              <a:spcAft>
                <a:spcPts val="800"/>
              </a:spcAft>
            </a:pPr>
            <a:endParaRPr lang="en-IN" sz="2400" dirty="0">
              <a:solidFill>
                <a:srgbClr val="002060"/>
              </a:solidFill>
              <a:latin typeface="Arial Black" panose="020B0A04020102020204" pitchFamily="34" charset="0"/>
            </a:endParaRP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3714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586853"/>
            <a:ext cx="11353606" cy="3843424"/>
          </a:xfrm>
          <a:prstGeom prst="rect">
            <a:avLst/>
          </a:prstGeom>
        </p:spPr>
        <p:txBody>
          <a:bodyPr wrap="square">
            <a:spAutoFit/>
          </a:bodyPr>
          <a:lstStyle/>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Following are the important </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GenerationTypes</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1&gt;</a:t>
            </a:r>
            <a:r>
              <a:rPr lang="en-IN" sz="2400" kern="100" dirty="0" err="1">
                <a:latin typeface="Calibri" panose="020F0502020204030204" pitchFamily="34" charset="0"/>
                <a:ea typeface="Calibri" panose="020F0502020204030204" pitchFamily="34" charset="0"/>
                <a:cs typeface="Times New Roman" panose="02020603050405020304" pitchFamily="18" charset="0"/>
              </a:rPr>
              <a:t>GenerationType.IDENTITY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2&gt;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GenerationType.SEQUENCE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3&gt;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GenerationType.AUTO</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4&gt;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GeneratiotType.TABLE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b="1" kern="1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t> </a:t>
            </a:r>
          </a:p>
          <a:p>
            <a:pPr>
              <a:lnSpc>
                <a:spcPct val="107000"/>
              </a:lnSpc>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819427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55094"/>
            <a:ext cx="10986448" cy="5262979"/>
          </a:xfrm>
          <a:prstGeom prst="rect">
            <a:avLst/>
          </a:prstGeom>
        </p:spPr>
        <p:txBody>
          <a:bodyPr wrap="square">
            <a:spAutoFit/>
          </a:bodyPr>
          <a:lstStyle/>
          <a:p>
            <a:r>
              <a:rPr lang="en-IN" sz="2400" b="1" dirty="0">
                <a:solidFill>
                  <a:srgbClr val="7030A0"/>
                </a:solidFill>
              </a:rPr>
              <a:t>@Column:-</a:t>
            </a:r>
          </a:p>
          <a:p>
            <a:r>
              <a:rPr lang="en-IN" sz="2400" dirty="0"/>
              <a:t>-It is an annotation belongs to JPA and present in </a:t>
            </a:r>
            <a:r>
              <a:rPr lang="en-IN" sz="2400" b="1" dirty="0" err="1">
                <a:solidFill>
                  <a:srgbClr val="FF0000"/>
                </a:solidFill>
              </a:rPr>
              <a:t>javax.persistence</a:t>
            </a:r>
            <a:r>
              <a:rPr lang="en-IN" sz="2400" b="1" dirty="0">
                <a:solidFill>
                  <a:srgbClr val="FF0000"/>
                </a:solidFill>
              </a:rPr>
              <a:t> </a:t>
            </a:r>
            <a:r>
              <a:rPr lang="en-IN" sz="2400" dirty="0"/>
              <a:t>package.</a:t>
            </a:r>
          </a:p>
          <a:p>
            <a:r>
              <a:rPr lang="en-US" sz="2400" dirty="0"/>
              <a:t>-We use this annotation </a:t>
            </a:r>
            <a:r>
              <a:rPr lang="en-US" sz="2400" b="1" dirty="0">
                <a:solidFill>
                  <a:srgbClr val="FF0000"/>
                </a:solidFill>
              </a:rPr>
              <a:t>just above the field of entity class to provide the information about the column </a:t>
            </a:r>
            <a:r>
              <a:rPr lang="en-US" sz="2400" dirty="0"/>
              <a:t>which is mapped with the annotated filed.</a:t>
            </a:r>
            <a:endParaRPr lang="en-IN" sz="2400" dirty="0"/>
          </a:p>
          <a:p>
            <a:r>
              <a:rPr lang="en-IN" sz="2400" dirty="0"/>
              <a:t>Following are the important attributes of @Column</a:t>
            </a:r>
          </a:p>
          <a:p>
            <a:r>
              <a:rPr lang="en-IN" sz="2400" dirty="0"/>
              <a:t>1&gt;name </a:t>
            </a:r>
          </a:p>
          <a:p>
            <a:r>
              <a:rPr lang="en-IN" sz="2400" dirty="0"/>
              <a:t>2&gt;unique</a:t>
            </a:r>
          </a:p>
          <a:p>
            <a:r>
              <a:rPr lang="en-IN" sz="2400" dirty="0"/>
              <a:t>3&gt;</a:t>
            </a:r>
            <a:r>
              <a:rPr lang="en-IN" sz="2400" dirty="0" err="1"/>
              <a:t>nullable</a:t>
            </a:r>
            <a:endParaRPr lang="en-IN" sz="2400" dirty="0"/>
          </a:p>
          <a:p>
            <a:r>
              <a:rPr lang="en-IN" sz="2400" dirty="0"/>
              <a:t>4&gt;length </a:t>
            </a:r>
          </a:p>
          <a:p>
            <a:r>
              <a:rPr lang="en-IN" sz="2400" dirty="0"/>
              <a:t>5&gt;</a:t>
            </a:r>
            <a:r>
              <a:rPr lang="en-IN" sz="2400" dirty="0" err="1"/>
              <a:t>precision.etc</a:t>
            </a:r>
            <a:r>
              <a:rPr lang="en-IN" sz="2400" dirty="0"/>
              <a:t>…</a:t>
            </a:r>
          </a:p>
          <a:p>
            <a:endParaRPr lang="en-IN" sz="2400" dirty="0"/>
          </a:p>
          <a:p>
            <a:r>
              <a:rPr lang="en-IN" sz="2400" dirty="0"/>
              <a:t> </a:t>
            </a:r>
          </a:p>
          <a:p>
            <a:r>
              <a:rPr lang="en-IN" sz="2400" b="1" dirty="0"/>
              <a:t>Steps to map User class with User table by JPA annotation.</a:t>
            </a:r>
          </a:p>
          <a:p>
            <a:endParaRPr lang="en-IN" sz="2400" dirty="0"/>
          </a:p>
        </p:txBody>
      </p:sp>
    </p:spTree>
    <p:extLst>
      <p:ext uri="{BB962C8B-B14F-4D97-AF65-F5344CB8AC3E}">
        <p14:creationId xmlns:p14="http://schemas.microsoft.com/office/powerpoint/2010/main" val="391200765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55092"/>
            <a:ext cx="10986449" cy="4876015"/>
          </a:xfrm>
          <a:prstGeom prst="rect">
            <a:avLst/>
          </a:prstGeom>
        </p:spPr>
        <p:txBody>
          <a:bodyPr wrap="square">
            <a:spAutoFit/>
          </a:bodyPr>
          <a:lstStyle/>
          <a:p>
            <a:pPr>
              <a:lnSpc>
                <a:spcPct val="107000"/>
              </a:lnSpc>
              <a:spcAft>
                <a:spcPts val="800"/>
              </a:spcAft>
            </a:pPr>
            <a:r>
              <a:rPr lang="en-IN" sz="2400" b="1" u="sng" dirty="0">
                <a:solidFill>
                  <a:srgbClr val="7030A0"/>
                </a:solidFill>
              </a:rPr>
              <a:t>1&gt;Step:1</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Create User Entity class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package </a:t>
            </a:r>
            <a:r>
              <a:rPr lang="en-IN" kern="100" dirty="0" err="1">
                <a:latin typeface="Calibri" panose="020F0502020204030204" pitchFamily="34" charset="0"/>
                <a:ea typeface="Calibri" panose="020F0502020204030204" pitchFamily="34" charset="0"/>
                <a:cs typeface="Times New Roman" panose="02020603050405020304" pitchFamily="18" charset="0"/>
              </a:rPr>
              <a:t>org.jsp.hibernatedemo</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@Entity</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@Table(name=”User”)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public class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GeneratedValue</a:t>
            </a:r>
            <a:r>
              <a:rPr lang="en-IN" kern="100" dirty="0">
                <a:latin typeface="Calibri" panose="020F0502020204030204" pitchFamily="34" charset="0"/>
                <a:ea typeface="Calibri" panose="020F0502020204030204" pitchFamily="34" charset="0"/>
                <a:cs typeface="Times New Roman" panose="02020603050405020304" pitchFamily="18" charset="0"/>
              </a:rPr>
              <a:t>(strategy=</a:t>
            </a:r>
            <a:r>
              <a:rPr lang="en-IN" kern="100" dirty="0" err="1">
                <a:latin typeface="Calibri" panose="020F0502020204030204" pitchFamily="34" charset="0"/>
                <a:ea typeface="Calibri" panose="020F0502020204030204" pitchFamily="34" charset="0"/>
                <a:cs typeface="Times New Roman" panose="02020603050405020304" pitchFamily="18" charset="0"/>
              </a:rPr>
              <a:t>GenerationType.IDENTITY</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private int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@Column (</a:t>
            </a:r>
            <a:r>
              <a:rPr lang="en-IN" kern="100" dirty="0" err="1">
                <a:latin typeface="Calibri" panose="020F0502020204030204" pitchFamily="34" charset="0"/>
                <a:ea typeface="Calibri" panose="020F0502020204030204" pitchFamily="34" charset="0"/>
                <a:cs typeface="Times New Roman" panose="02020603050405020304" pitchFamily="18" charset="0"/>
              </a:rPr>
              <a:t>nullable</a:t>
            </a:r>
            <a:r>
              <a:rPr lang="en-IN" kern="100" dirty="0">
                <a:latin typeface="Calibri" panose="020F0502020204030204" pitchFamily="34" charset="0"/>
                <a:ea typeface="Calibri" panose="020F0502020204030204" pitchFamily="34" charset="0"/>
                <a:cs typeface="Times New Roman" panose="02020603050405020304" pitchFamily="18" charset="0"/>
              </a:rPr>
              <a:t>=false)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private String name;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12651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668739"/>
            <a:ext cx="10831828" cy="5720284"/>
          </a:xfrm>
          <a:prstGeom prst="rect">
            <a:avLst/>
          </a:prstGeom>
        </p:spPr>
        <p:txBody>
          <a:bodyPr wrap="square">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@Column (</a:t>
            </a:r>
            <a:r>
              <a:rPr lang="en-IN" kern="100" dirty="0" err="1">
                <a:latin typeface="Calibri" panose="020F0502020204030204" pitchFamily="34" charset="0"/>
                <a:ea typeface="Calibri" panose="020F0502020204030204" pitchFamily="34" charset="0"/>
                <a:cs typeface="Times New Roman" panose="02020603050405020304" pitchFamily="18" charset="0"/>
              </a:rPr>
              <a:t>nullable</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false,unique</a:t>
            </a:r>
            <a:r>
              <a:rPr lang="en-IN" kern="100" dirty="0">
                <a:latin typeface="Calibri" panose="020F0502020204030204" pitchFamily="34" charset="0"/>
                <a:ea typeface="Calibri" panose="020F0502020204030204" pitchFamily="34" charset="0"/>
                <a:cs typeface="Times New Roman" panose="02020603050405020304" pitchFamily="18" charset="0"/>
              </a:rPr>
              <a:t>=true)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private long phone;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@Column (</a:t>
            </a:r>
            <a:r>
              <a:rPr lang="en-IN" kern="100" dirty="0" err="1">
                <a:latin typeface="Calibri" panose="020F0502020204030204" pitchFamily="34" charset="0"/>
                <a:ea typeface="Calibri" panose="020F0502020204030204" pitchFamily="34" charset="0"/>
                <a:cs typeface="Times New Roman" panose="02020603050405020304" pitchFamily="18" charset="0"/>
              </a:rPr>
              <a:t>nullable</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false,unique</a:t>
            </a:r>
            <a:r>
              <a:rPr lang="en-IN" kern="100" dirty="0">
                <a:latin typeface="Calibri" panose="020F0502020204030204" pitchFamily="34" charset="0"/>
                <a:ea typeface="Calibri" panose="020F0502020204030204" pitchFamily="34" charset="0"/>
                <a:cs typeface="Times New Roman" panose="02020603050405020304" pitchFamily="18" charset="0"/>
              </a:rPr>
              <a:t>=true)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private String email;</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@Column (</a:t>
            </a:r>
            <a:r>
              <a:rPr lang="en-IN" kern="100" dirty="0" err="1">
                <a:latin typeface="Calibri" panose="020F0502020204030204" pitchFamily="34" charset="0"/>
                <a:ea typeface="Calibri" panose="020F0502020204030204" pitchFamily="34" charset="0"/>
                <a:cs typeface="Times New Roman" panose="02020603050405020304" pitchFamily="18" charset="0"/>
              </a:rPr>
              <a:t>nullable</a:t>
            </a:r>
            <a:r>
              <a:rPr lang="en-IN" kern="100" dirty="0">
                <a:latin typeface="Calibri" panose="020F0502020204030204" pitchFamily="34" charset="0"/>
                <a:ea typeface="Calibri" panose="020F0502020204030204" pitchFamily="34" charset="0"/>
                <a:cs typeface="Times New Roman" panose="02020603050405020304" pitchFamily="18" charset="0"/>
              </a:rPr>
              <a:t>=false)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private String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//getters and </a:t>
            </a:r>
            <a:r>
              <a:rPr lang="en-IN" kern="100" dirty="0" err="1">
                <a:latin typeface="Calibri" panose="020F0502020204030204" pitchFamily="34" charset="0"/>
                <a:ea typeface="Calibri" panose="020F0502020204030204" pitchFamily="34" charset="0"/>
                <a:cs typeface="Times New Roman" panose="02020603050405020304" pitchFamily="18" charset="0"/>
              </a:rPr>
              <a:t>Settters</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r>
              <a:rPr lang="en-IN" sz="2400" b="1" u="sng" dirty="0">
                <a:solidFill>
                  <a:srgbClr val="7030A0"/>
                </a:solidFill>
              </a:rPr>
              <a:t>Step 2:-</a:t>
            </a:r>
          </a:p>
          <a:p>
            <a:r>
              <a:rPr lang="en-IN" sz="2400" dirty="0"/>
              <a:t>Add the following code in hibernate-configuration file</a:t>
            </a:r>
          </a:p>
          <a:p>
            <a:r>
              <a:rPr lang="en-IN" sz="2400" dirty="0"/>
              <a:t>Inside &lt;session-factory&gt; element</a:t>
            </a:r>
          </a:p>
          <a:p>
            <a:r>
              <a:rPr lang="en-IN" sz="2400" b="1" dirty="0">
                <a:solidFill>
                  <a:srgbClr val="FF0000"/>
                </a:solidFill>
              </a:rPr>
              <a:t>&lt;mapping class=”</a:t>
            </a:r>
            <a:r>
              <a:rPr lang="en-IN" sz="2400" b="1" dirty="0" err="1">
                <a:solidFill>
                  <a:srgbClr val="FF0000"/>
                </a:solidFill>
              </a:rPr>
              <a:t>org.jsp.hibernatedemo.User</a:t>
            </a:r>
            <a:r>
              <a:rPr lang="en-IN" sz="2400" b="1" dirty="0">
                <a:solidFill>
                  <a:srgbClr val="FF0000"/>
                </a:solidFill>
              </a:rPr>
              <a:t>”/&gt;</a:t>
            </a:r>
          </a:p>
          <a:p>
            <a:endParaRPr lang="en-IN" sz="2400" b="1" dirty="0">
              <a:solidFill>
                <a:srgbClr val="FF0000"/>
              </a:solidFill>
            </a:endParaRPr>
          </a:p>
          <a:p>
            <a:r>
              <a:rPr lang="en-IN" sz="2400" b="1" dirty="0">
                <a:highlight>
                  <a:srgbClr val="FFFF00"/>
                </a:highlight>
              </a:rPr>
              <a:t>Note:-Only @Entity and @Id is enough in the entity class to create table</a:t>
            </a:r>
          </a:p>
          <a:p>
            <a:pPr>
              <a:lnSpc>
                <a:spcPct val="107000"/>
              </a:lnSpc>
              <a:spcAft>
                <a:spcPts val="800"/>
              </a:spcAft>
            </a:pPr>
            <a:endParaRPr lang="en-IN" sz="1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04810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586854"/>
            <a:ext cx="11136573" cy="5629704"/>
          </a:xfrm>
          <a:prstGeom prst="rect">
            <a:avLst/>
          </a:prstGeom>
        </p:spPr>
        <p:txBody>
          <a:bodyPr wrap="square">
            <a:spAutoFit/>
          </a:bodyPr>
          <a:lstStyle/>
          <a:p>
            <a:pPr>
              <a:lnSpc>
                <a:spcPct val="107000"/>
              </a:lnSpc>
              <a:spcAft>
                <a:spcPts val="800"/>
              </a:spcAf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Perform the following tasks by taking input from the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1&gt;Save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2&gt;Update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3&gt;Find User by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4&gt;Verify user by phone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5&gt;Verify User by email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6&gt; Verify User by id and password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7&gt;Delete User by id</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8&gt;Find User by name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9&gt;Find User by phone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10&gt;Find user by email</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11&gt;Fetch phone number of all Users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12&gt;Fetch all users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13&gt;Fetch the email id of all users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07438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95027D-036B-1C80-DA4E-ECA9848FE591}"/>
              </a:ext>
            </a:extLst>
          </p:cNvPr>
          <p:cNvSpPr txBox="1"/>
          <p:nvPr/>
        </p:nvSpPr>
        <p:spPr>
          <a:xfrm>
            <a:off x="696685" y="620486"/>
            <a:ext cx="10907485" cy="5806974"/>
          </a:xfrm>
          <a:prstGeom prst="rect">
            <a:avLst/>
          </a:prstGeom>
          <a:noFill/>
        </p:spPr>
        <p:txBody>
          <a:bodyPr wrap="square">
            <a:spAutoFit/>
          </a:bodyPr>
          <a:lstStyle/>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Enum:-</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It is used to represents the named constants </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Instead of using arbitrary numbers or Strings to represent constants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r>
              <a:rPr lang="en-IN" sz="1400" kern="100" dirty="0">
                <a:latin typeface="Calibri" panose="020F0502020204030204" pitchFamily="34" charset="0"/>
                <a:ea typeface="Calibri" panose="020F0502020204030204" pitchFamily="34" charset="0"/>
                <a:cs typeface="Times New Roman" panose="02020603050405020304" pitchFamily="18" charset="0"/>
              </a:rPr>
              <a:t> provides meaningful names.</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Enum come with built in methods like values(),name() ,ordinal(),</a:t>
            </a:r>
            <a:r>
              <a:rPr lang="en-IN" sz="1400" kern="100" dirty="0" err="1">
                <a:latin typeface="Calibri" panose="020F0502020204030204" pitchFamily="34" charset="0"/>
                <a:ea typeface="Calibri" panose="020F0502020204030204" pitchFamily="34" charset="0"/>
                <a:cs typeface="Times New Roman" panose="02020603050405020304" pitchFamily="18" charset="0"/>
              </a:rPr>
              <a:t>valuesOf</a:t>
            </a: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public class Status</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public static final int ACTIVE=1;</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public static final int INACTIVE=2;                                  ////If you write same thing using class</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public static final int PENDING=3;</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public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r>
              <a:rPr lang="en-IN" sz="1400" kern="100" dirty="0">
                <a:latin typeface="Calibri" panose="020F0502020204030204" pitchFamily="34" charset="0"/>
                <a:ea typeface="Calibri" panose="020F0502020204030204" pitchFamily="34" charset="0"/>
                <a:cs typeface="Times New Roman" panose="02020603050405020304" pitchFamily="18" charset="0"/>
              </a:rPr>
              <a:t> Status</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ACTIVE,INACTIVE,PENDING                                            //By using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6240624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1F9A8-BD54-182C-961A-35AD9312945E}"/>
              </a:ext>
            </a:extLst>
          </p:cNvPr>
          <p:cNvSpPr txBox="1"/>
          <p:nvPr/>
        </p:nvSpPr>
        <p:spPr>
          <a:xfrm>
            <a:off x="664029" y="598714"/>
            <a:ext cx="8479971" cy="5975418"/>
          </a:xfrm>
          <a:prstGeom prst="rect">
            <a:avLst/>
          </a:prstGeom>
          <a:noFill/>
        </p:spPr>
        <p:txBody>
          <a:bodyPr wrap="square">
            <a:spAutoFit/>
          </a:bodyPr>
          <a:lstStyle/>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Enum is used to represents the group of named constants</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*we can write abstract methods in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Enum can be declared inside the class or outside the class</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In Java by using class if you want to represent named constants we may have to write like this </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class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Color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public static final String RED=“red”;</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public static final String BLUE=“blue”;</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Same thing if you want to write it using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r>
              <a:rPr lang="en-IN" sz="1400" kern="100" dirty="0">
                <a:latin typeface="Calibri" panose="020F0502020204030204" pitchFamily="34" charset="0"/>
                <a:ea typeface="Calibri" panose="020F0502020204030204" pitchFamily="34" charset="0"/>
                <a:cs typeface="Times New Roman" panose="02020603050405020304" pitchFamily="18" charset="0"/>
              </a:rPr>
              <a:t> then</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enum</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Color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RED,BLUE;</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63061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B7DA8-0A2F-31A3-48CB-CBCA84E49B45}"/>
              </a:ext>
            </a:extLst>
          </p:cNvPr>
          <p:cNvSpPr txBox="1"/>
          <p:nvPr/>
        </p:nvSpPr>
        <p:spPr>
          <a:xfrm>
            <a:off x="642257" y="685800"/>
            <a:ext cx="10874829" cy="5724644"/>
          </a:xfrm>
          <a:prstGeom prst="rect">
            <a:avLst/>
          </a:prstGeom>
          <a:noFill/>
        </p:spPr>
        <p:txBody>
          <a:bodyPr wrap="square">
            <a:spAutoFit/>
          </a:bodyPr>
          <a:lstStyle/>
          <a:p>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By default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is final </a:t>
            </a:r>
          </a:p>
          <a:p>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extends </a:t>
            </a:r>
            <a:r>
              <a:rPr lang="en-IN" kern="100" dirty="0" err="1">
                <a:latin typeface="Calibri" panose="020F0502020204030204" pitchFamily="34" charset="0"/>
                <a:ea typeface="Calibri" panose="020F0502020204030204" pitchFamily="34" charset="0"/>
                <a:cs typeface="Times New Roman" panose="02020603050405020304" pitchFamily="18" charset="0"/>
              </a:rPr>
              <a:t>java.lang.Enum</a:t>
            </a:r>
            <a:r>
              <a:rPr lang="en-IN" kern="100" dirty="0">
                <a:latin typeface="Calibri" panose="020F0502020204030204" pitchFamily="34" charset="0"/>
                <a:ea typeface="Calibri" panose="020F0502020204030204" pitchFamily="34" charset="0"/>
                <a:cs typeface="Times New Roman" panose="02020603050405020304" pitchFamily="18" charset="0"/>
              </a:rPr>
              <a:t> class</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Enum is the predefined list written by the Programmer</a:t>
            </a:r>
          </a:p>
          <a:p>
            <a:r>
              <a:rPr lang="en-IN" kern="100" dirty="0">
                <a:latin typeface="Calibri" panose="020F0502020204030204" pitchFamily="34" charset="0"/>
                <a:ea typeface="Calibri" panose="020F0502020204030204" pitchFamily="34" charset="0"/>
                <a:cs typeface="Times New Roman" panose="02020603050405020304" pitchFamily="18" charset="0"/>
              </a:rPr>
              <a:t>We create Software /Program ,so that End User may use it or Software developer may use it </a:t>
            </a:r>
          </a:p>
          <a:p>
            <a:r>
              <a:rPr lang="en-IN" kern="100" dirty="0">
                <a:latin typeface="Calibri" panose="020F0502020204030204" pitchFamily="34" charset="0"/>
                <a:ea typeface="Calibri" panose="020F0502020204030204" pitchFamily="34" charset="0"/>
                <a:cs typeface="Times New Roman" panose="02020603050405020304" pitchFamily="18" charset="0"/>
              </a:rPr>
              <a:t>Ex:---Scanner </a:t>
            </a:r>
            <a:r>
              <a:rPr lang="en-IN" kern="100" dirty="0" err="1">
                <a:latin typeface="Calibri" panose="020F0502020204030204" pitchFamily="34" charset="0"/>
                <a:ea typeface="Calibri" panose="020F0502020204030204" pitchFamily="34" charset="0"/>
                <a:cs typeface="Times New Roman" panose="02020603050405020304" pitchFamily="18" charset="0"/>
              </a:rPr>
              <a:t>class,String</a:t>
            </a:r>
            <a:r>
              <a:rPr lang="en-IN" kern="100" dirty="0">
                <a:latin typeface="Calibri" panose="020F0502020204030204" pitchFamily="34" charset="0"/>
                <a:ea typeface="Calibri" panose="020F0502020204030204" pitchFamily="34" charset="0"/>
                <a:cs typeface="Times New Roman" panose="02020603050405020304" pitchFamily="18" charset="0"/>
              </a:rPr>
              <a:t> class some other developer has written but we need to use it in the same manner in our application  without any modification </a:t>
            </a:r>
          </a:p>
          <a:p>
            <a:r>
              <a:rPr lang="en-IN" kern="100" dirty="0">
                <a:latin typeface="Calibri" panose="020F0502020204030204" pitchFamily="34" charset="0"/>
                <a:ea typeface="Calibri" panose="020F0502020204030204" pitchFamily="34" charset="0"/>
                <a:cs typeface="Times New Roman" panose="02020603050405020304" pitchFamily="18" charset="0"/>
              </a:rPr>
              <a:t>Lets consider being a developer I have written one class </a:t>
            </a:r>
          </a:p>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First Scenario</a:t>
            </a:r>
          </a:p>
          <a:p>
            <a:r>
              <a:rPr lang="en-IN" kern="100" dirty="0">
                <a:latin typeface="Calibri" panose="020F0502020204030204" pitchFamily="34" charset="0"/>
                <a:ea typeface="Calibri" panose="020F0502020204030204" pitchFamily="34" charset="0"/>
                <a:cs typeface="Times New Roman" panose="02020603050405020304" pitchFamily="18" charset="0"/>
              </a:rPr>
              <a:t>class X </a:t>
            </a: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r>
              <a:rPr lang="en-IN" kern="100" dirty="0">
                <a:latin typeface="Calibri" panose="020F0502020204030204" pitchFamily="34" charset="0"/>
                <a:ea typeface="Calibri" panose="020F0502020204030204" pitchFamily="34" charset="0"/>
                <a:cs typeface="Times New Roman" panose="02020603050405020304" pitchFamily="18" charset="0"/>
              </a:rPr>
              <a:t>       void </a:t>
            </a:r>
            <a:r>
              <a:rPr lang="en-IN" kern="100" dirty="0" err="1">
                <a:latin typeface="Calibri" panose="020F0502020204030204" pitchFamily="34" charset="0"/>
                <a:ea typeface="Calibri" panose="020F0502020204030204" pitchFamily="34" charset="0"/>
                <a:cs typeface="Times New Roman" panose="02020603050405020304" pitchFamily="18" charset="0"/>
              </a:rPr>
              <a:t>doWork</a:t>
            </a:r>
            <a:r>
              <a:rPr lang="en-IN" kern="100" dirty="0">
                <a:latin typeface="Calibri" panose="020F0502020204030204" pitchFamily="34" charset="0"/>
                <a:ea typeface="Calibri" panose="020F0502020204030204" pitchFamily="34" charset="0"/>
                <a:cs typeface="Times New Roman" panose="02020603050405020304" pitchFamily="18" charset="0"/>
              </a:rPr>
              <a:t>( int a )</a:t>
            </a:r>
          </a:p>
          <a:p>
            <a:r>
              <a:rPr lang="en-IN" kern="100" dirty="0">
                <a:latin typeface="Calibri" panose="020F0502020204030204" pitchFamily="34" charset="0"/>
                <a:ea typeface="Calibri" panose="020F0502020204030204" pitchFamily="34" charset="0"/>
                <a:cs typeface="Times New Roman" panose="02020603050405020304" pitchFamily="18" charset="0"/>
              </a:rPr>
              <a:t>       {</a:t>
            </a:r>
          </a:p>
          <a:p>
            <a:r>
              <a:rPr lang="en-IN" kern="100" dirty="0">
                <a:latin typeface="Calibri" panose="020F0502020204030204" pitchFamily="34" charset="0"/>
                <a:ea typeface="Calibri" panose="020F0502020204030204" pitchFamily="34" charset="0"/>
                <a:cs typeface="Times New Roman" panose="02020603050405020304" pitchFamily="18" charset="0"/>
              </a:rPr>
              <a:t>            //some code    Being a developer I wish that the user who will use this should pass the int value</a:t>
            </a:r>
          </a:p>
          <a:p>
            <a:r>
              <a:rPr lang="en-IN" kern="100" dirty="0">
                <a:latin typeface="Calibri" panose="020F0502020204030204" pitchFamily="34" charset="0"/>
                <a:ea typeface="Calibri" panose="020F0502020204030204" pitchFamily="34" charset="0"/>
                <a:cs typeface="Times New Roman" panose="02020603050405020304" pitchFamily="18" charset="0"/>
              </a:rPr>
              <a:t>       }</a:t>
            </a: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Now user will create the object of this class then he will use this method </a:t>
            </a:r>
          </a:p>
          <a:p>
            <a:r>
              <a:rPr lang="en-IN" kern="100" dirty="0">
                <a:latin typeface="Calibri" panose="020F0502020204030204" pitchFamily="34" charset="0"/>
                <a:ea typeface="Calibri" panose="020F0502020204030204" pitchFamily="34" charset="0"/>
                <a:cs typeface="Times New Roman" panose="02020603050405020304" pitchFamily="18" charset="0"/>
              </a:rPr>
              <a:t>   X x=new X();</a:t>
            </a:r>
          </a:p>
          <a:p>
            <a:r>
              <a:rPr lang="en-IN" kern="100" dirty="0" err="1">
                <a:latin typeface="Calibri" panose="020F0502020204030204" pitchFamily="34" charset="0"/>
                <a:ea typeface="Calibri" panose="020F0502020204030204" pitchFamily="34" charset="0"/>
                <a:cs typeface="Times New Roman" panose="02020603050405020304" pitchFamily="18" charset="0"/>
              </a:rPr>
              <a:t>x.doWork</a:t>
            </a:r>
            <a:r>
              <a:rPr lang="en-IN" kern="100" dirty="0">
                <a:latin typeface="Calibri" panose="020F0502020204030204" pitchFamily="34" charset="0"/>
                <a:ea typeface="Calibri" panose="020F0502020204030204" pitchFamily="34" charset="0"/>
                <a:cs typeface="Times New Roman" panose="02020603050405020304" pitchFamily="18" charset="0"/>
              </a:rPr>
              <a:t>(10);//I am restricting the user to pass int value only </a:t>
            </a:r>
            <a:endParaRPr lang="en-IN" dirty="0"/>
          </a:p>
        </p:txBody>
      </p:sp>
    </p:spTree>
    <p:extLst>
      <p:ext uri="{BB962C8B-B14F-4D97-AF65-F5344CB8AC3E}">
        <p14:creationId xmlns:p14="http://schemas.microsoft.com/office/powerpoint/2010/main" val="131508713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9DC5D-89BE-9F92-E121-F788245206D2}"/>
              </a:ext>
            </a:extLst>
          </p:cNvPr>
          <p:cNvSpPr txBox="1"/>
          <p:nvPr/>
        </p:nvSpPr>
        <p:spPr>
          <a:xfrm>
            <a:off x="642257" y="609600"/>
            <a:ext cx="11049000" cy="6093976"/>
          </a:xfrm>
          <a:prstGeom prst="rect">
            <a:avLst/>
          </a:prstGeom>
          <a:noFill/>
        </p:spPr>
        <p:txBody>
          <a:bodyPr wrap="square">
            <a:spAutoFit/>
          </a:bodyPr>
          <a:lstStyle/>
          <a:p>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Second Scenario</a:t>
            </a:r>
          </a:p>
          <a:p>
            <a:r>
              <a:rPr lang="en-IN" kern="100" dirty="0">
                <a:latin typeface="Calibri" panose="020F0502020204030204" pitchFamily="34" charset="0"/>
                <a:ea typeface="Calibri" panose="020F0502020204030204" pitchFamily="34" charset="0"/>
                <a:cs typeface="Times New Roman" panose="02020603050405020304" pitchFamily="18" charset="0"/>
              </a:rPr>
              <a:t>class X </a:t>
            </a: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r>
              <a:rPr lang="en-IN" kern="100" dirty="0">
                <a:latin typeface="Calibri" panose="020F0502020204030204" pitchFamily="34" charset="0"/>
                <a:ea typeface="Calibri" panose="020F0502020204030204" pitchFamily="34" charset="0"/>
                <a:cs typeface="Times New Roman" panose="02020603050405020304" pitchFamily="18" charset="0"/>
              </a:rPr>
              <a:t>       void </a:t>
            </a:r>
            <a:r>
              <a:rPr lang="en-IN" kern="100" dirty="0" err="1">
                <a:latin typeface="Calibri" panose="020F0502020204030204" pitchFamily="34" charset="0"/>
                <a:ea typeface="Calibri" panose="020F0502020204030204" pitchFamily="34" charset="0"/>
                <a:cs typeface="Times New Roman" panose="02020603050405020304" pitchFamily="18" charset="0"/>
              </a:rPr>
              <a:t>doWork</a:t>
            </a:r>
            <a:r>
              <a:rPr lang="en-IN" kern="100" dirty="0">
                <a:latin typeface="Calibri" panose="020F0502020204030204" pitchFamily="34" charset="0"/>
                <a:ea typeface="Calibri" panose="020F0502020204030204" pitchFamily="34" charset="0"/>
                <a:cs typeface="Times New Roman" panose="02020603050405020304" pitchFamily="18" charset="0"/>
              </a:rPr>
              <a:t>( String a )</a:t>
            </a:r>
          </a:p>
          <a:p>
            <a:r>
              <a:rPr lang="en-IN" kern="100" dirty="0">
                <a:latin typeface="Calibri" panose="020F0502020204030204" pitchFamily="34" charset="0"/>
                <a:ea typeface="Calibri" panose="020F0502020204030204" pitchFamily="34" charset="0"/>
                <a:cs typeface="Times New Roman" panose="02020603050405020304" pitchFamily="18" charset="0"/>
              </a:rPr>
              <a:t>       {</a:t>
            </a:r>
          </a:p>
          <a:p>
            <a:r>
              <a:rPr lang="en-IN" kern="100" dirty="0">
                <a:latin typeface="Calibri" panose="020F0502020204030204" pitchFamily="34" charset="0"/>
                <a:ea typeface="Calibri" panose="020F0502020204030204" pitchFamily="34" charset="0"/>
                <a:cs typeface="Times New Roman" panose="02020603050405020304" pitchFamily="18" charset="0"/>
              </a:rPr>
              <a:t>            //some code    Being a developer I wish that the user who will use this should pass the String value</a:t>
            </a:r>
          </a:p>
          <a:p>
            <a:r>
              <a:rPr lang="en-IN" kern="100" dirty="0">
                <a:latin typeface="Calibri" panose="020F0502020204030204" pitchFamily="34" charset="0"/>
                <a:ea typeface="Calibri" panose="020F0502020204030204" pitchFamily="34" charset="0"/>
                <a:cs typeface="Times New Roman" panose="02020603050405020304" pitchFamily="18" charset="0"/>
              </a:rPr>
              <a:t>       }</a:t>
            </a: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Now the user who uses this method should pass the String value only </a:t>
            </a:r>
          </a:p>
          <a:p>
            <a:r>
              <a:rPr lang="en-IN" kern="100" dirty="0">
                <a:latin typeface="Calibri" panose="020F0502020204030204" pitchFamily="34" charset="0"/>
                <a:ea typeface="Calibri" panose="020F0502020204030204" pitchFamily="34" charset="0"/>
                <a:cs typeface="Times New Roman" panose="02020603050405020304" pitchFamily="18" charset="0"/>
              </a:rPr>
              <a:t>Like below </a:t>
            </a:r>
          </a:p>
          <a:p>
            <a:r>
              <a:rPr lang="en-IN" kern="100" dirty="0">
                <a:latin typeface="Calibri" panose="020F0502020204030204" pitchFamily="34" charset="0"/>
                <a:ea typeface="Calibri" panose="020F0502020204030204" pitchFamily="34" charset="0"/>
                <a:cs typeface="Times New Roman" panose="02020603050405020304" pitchFamily="18" charset="0"/>
              </a:rPr>
              <a:t> X x=new X();</a:t>
            </a:r>
          </a:p>
          <a:p>
            <a:r>
              <a:rPr lang="en-IN" kern="100" dirty="0" err="1">
                <a:latin typeface="Calibri" panose="020F0502020204030204" pitchFamily="34" charset="0"/>
                <a:ea typeface="Calibri" panose="020F0502020204030204" pitchFamily="34" charset="0"/>
                <a:cs typeface="Times New Roman" panose="02020603050405020304" pitchFamily="18" charset="0"/>
              </a:rPr>
              <a:t>x.doWork</a:t>
            </a:r>
            <a:r>
              <a:rPr lang="en-IN" kern="100" dirty="0">
                <a:latin typeface="Calibri" panose="020F0502020204030204" pitchFamily="34" charset="0"/>
                <a:ea typeface="Calibri" panose="020F0502020204030204" pitchFamily="34" charset="0"/>
                <a:cs typeface="Times New Roman" panose="02020603050405020304" pitchFamily="18" charset="0"/>
              </a:rPr>
              <a:t>(“Guru”);//I am restricting the user to pass String  value only </a:t>
            </a:r>
          </a:p>
          <a:p>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r>
              <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Lets consider the 3</a:t>
            </a:r>
            <a:r>
              <a:rPr lang="en-IN" sz="2800" kern="100" baseline="30000" dirty="0">
                <a:highlight>
                  <a:srgbClr val="FFFF00"/>
                </a:highlight>
                <a:latin typeface="Calibri" panose="020F0502020204030204" pitchFamily="34" charset="0"/>
                <a:ea typeface="Calibri" panose="020F0502020204030204" pitchFamily="34" charset="0"/>
                <a:cs typeface="Times New Roman" panose="02020603050405020304" pitchFamily="18" charset="0"/>
              </a:rPr>
              <a:t>rd</a:t>
            </a:r>
            <a:r>
              <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Scenario</a:t>
            </a:r>
          </a:p>
          <a:p>
            <a:r>
              <a:rPr lang="en-IN" sz="2000" kern="100" dirty="0">
                <a:latin typeface="Calibri" panose="020F0502020204030204" pitchFamily="34" charset="0"/>
                <a:ea typeface="Calibri" panose="020F0502020204030204" pitchFamily="34" charset="0"/>
                <a:cs typeface="Times New Roman" panose="02020603050405020304" pitchFamily="18" charset="0"/>
              </a:rPr>
              <a:t>Now I need to restrict my user to use the predefined list of values which I have defined in List </a:t>
            </a:r>
          </a:p>
          <a:p>
            <a:r>
              <a:rPr lang="en-IN" sz="2000" kern="100" dirty="0">
                <a:latin typeface="Calibri" panose="020F0502020204030204" pitchFamily="34" charset="0"/>
                <a:ea typeface="Calibri" panose="020F0502020204030204" pitchFamily="34" charset="0"/>
                <a:cs typeface="Times New Roman" panose="02020603050405020304" pitchFamily="18" charset="0"/>
              </a:rPr>
              <a:t>So what is the solution-----</a:t>
            </a:r>
            <a:r>
              <a:rPr lang="en-IN" sz="20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ie</a:t>
            </a:r>
            <a:r>
              <a:rPr lang="en-IN" sz="20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enum</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4200727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8EBF3A-C265-D439-2483-721C491593B1}"/>
              </a:ext>
            </a:extLst>
          </p:cNvPr>
          <p:cNvSpPr txBox="1"/>
          <p:nvPr/>
        </p:nvSpPr>
        <p:spPr>
          <a:xfrm>
            <a:off x="627961" y="649995"/>
            <a:ext cx="11071952" cy="6186309"/>
          </a:xfrm>
          <a:prstGeom prst="rect">
            <a:avLst/>
          </a:prstGeom>
          <a:noFill/>
        </p:spPr>
        <p:txBody>
          <a:bodyPr wrap="square">
            <a:spAutoFit/>
          </a:bodyPr>
          <a:lstStyle/>
          <a:p>
            <a:r>
              <a:rPr lang="en-IN" kern="100" dirty="0">
                <a:latin typeface="Calibri" panose="020F0502020204030204" pitchFamily="34" charset="0"/>
                <a:ea typeface="Calibri" panose="020F0502020204030204" pitchFamily="34" charset="0"/>
                <a:cs typeface="Times New Roman" panose="02020603050405020304" pitchFamily="18" charset="0"/>
              </a:rPr>
              <a:t>I can not make the method to take String because user may enter any String value (in Second Scenario)</a:t>
            </a:r>
          </a:p>
          <a:p>
            <a:r>
              <a:rPr lang="en-IN" kern="100" dirty="0">
                <a:latin typeface="Calibri" panose="020F0502020204030204" pitchFamily="34" charset="0"/>
                <a:ea typeface="Calibri" panose="020F0502020204030204" pitchFamily="34" charset="0"/>
                <a:cs typeface="Times New Roman" panose="02020603050405020304" pitchFamily="18" charset="0"/>
              </a:rPr>
              <a:t>Now define your own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which is a group of Named Constants </a:t>
            </a:r>
          </a:p>
          <a:p>
            <a:r>
              <a:rPr lang="en-IN" kern="100" dirty="0">
                <a:latin typeface="Calibri" panose="020F0502020204030204" pitchFamily="34" charset="0"/>
                <a:ea typeface="Calibri" panose="020F0502020204030204" pitchFamily="34" charset="0"/>
                <a:cs typeface="Times New Roman" panose="02020603050405020304" pitchFamily="18" charset="0"/>
              </a:rPr>
              <a:t>From this list of named constants only user should pick then, we should use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Now in our case JPA has defined some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ie</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GenerationType</a:t>
            </a:r>
            <a:r>
              <a:rPr lang="en-IN" kern="100" dirty="0">
                <a:latin typeface="Calibri" panose="020F0502020204030204" pitchFamily="34" charset="0"/>
                <a:ea typeface="Calibri" panose="020F0502020204030204" pitchFamily="34" charset="0"/>
                <a:cs typeface="Times New Roman" panose="02020603050405020304" pitchFamily="18" charset="0"/>
              </a:rPr>
              <a:t> to define the Strategy</a:t>
            </a:r>
          </a:p>
          <a:p>
            <a:r>
              <a:rPr lang="en-IN" kern="100" dirty="0">
                <a:latin typeface="Calibri" panose="020F0502020204030204" pitchFamily="34" charset="0"/>
                <a:ea typeface="Calibri" panose="020F0502020204030204" pitchFamily="34" charset="0"/>
                <a:cs typeface="Times New Roman" panose="02020603050405020304" pitchFamily="18" charset="0"/>
              </a:rPr>
              <a:t>Like below </a:t>
            </a:r>
          </a:p>
          <a:p>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GenerationType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r>
              <a:rPr lang="en-IN" kern="100" dirty="0">
                <a:latin typeface="Calibri" panose="020F0502020204030204" pitchFamily="34" charset="0"/>
                <a:ea typeface="Calibri" panose="020F0502020204030204" pitchFamily="34" charset="0"/>
                <a:cs typeface="Times New Roman" panose="02020603050405020304" pitchFamily="18" charset="0"/>
              </a:rPr>
              <a:t>IDENTITY,</a:t>
            </a:r>
          </a:p>
          <a:p>
            <a:r>
              <a:rPr lang="en-IN" kern="100" dirty="0">
                <a:latin typeface="Calibri" panose="020F0502020204030204" pitchFamily="34" charset="0"/>
                <a:ea typeface="Calibri" panose="020F0502020204030204" pitchFamily="34" charset="0"/>
                <a:cs typeface="Times New Roman" panose="02020603050405020304" pitchFamily="18" charset="0"/>
              </a:rPr>
              <a:t>SEQUENCE,</a:t>
            </a:r>
          </a:p>
          <a:p>
            <a:r>
              <a:rPr lang="en-IN" kern="100" dirty="0">
                <a:latin typeface="Calibri" panose="020F0502020204030204" pitchFamily="34" charset="0"/>
                <a:ea typeface="Calibri" panose="020F0502020204030204" pitchFamily="34" charset="0"/>
                <a:cs typeface="Times New Roman" panose="02020603050405020304" pitchFamily="18" charset="0"/>
              </a:rPr>
              <a:t>AUTO,</a:t>
            </a:r>
          </a:p>
          <a:p>
            <a:r>
              <a:rPr lang="en-IN" kern="100" dirty="0">
                <a:latin typeface="Calibri" panose="020F0502020204030204" pitchFamily="34" charset="0"/>
                <a:ea typeface="Calibri" panose="020F0502020204030204" pitchFamily="34" charset="0"/>
                <a:cs typeface="Times New Roman" panose="02020603050405020304" pitchFamily="18" charset="0"/>
              </a:rPr>
              <a:t>TABLE;</a:t>
            </a:r>
          </a:p>
          <a:p>
            <a:r>
              <a:rPr lang="en-IN" kern="100" dirty="0">
                <a:latin typeface="Calibri" panose="020F0502020204030204" pitchFamily="34" charset="0"/>
                <a:ea typeface="Calibri" panose="020F0502020204030204" pitchFamily="34" charset="0"/>
                <a:cs typeface="Times New Roman" panose="02020603050405020304" pitchFamily="18" charset="0"/>
              </a:rPr>
              <a:t>}</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Now the user who uses the below annotation they should use the same above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values only </a:t>
            </a:r>
          </a:p>
          <a:p>
            <a:r>
              <a:rPr lang="en-IN" kern="100" dirty="0">
                <a:latin typeface="Calibri" panose="020F0502020204030204" pitchFamily="34" charset="0"/>
                <a:ea typeface="Calibri" panose="020F0502020204030204" pitchFamily="34" charset="0"/>
                <a:cs typeface="Times New Roman" panose="02020603050405020304" pitchFamily="18" charset="0"/>
              </a:rPr>
              <a:t>Like below </a:t>
            </a:r>
          </a:p>
          <a:p>
            <a:r>
              <a:rPr lang="en-IN" kern="100" dirty="0">
                <a:latin typeface="Calibri" panose="020F0502020204030204" pitchFamily="34" charset="0"/>
                <a:ea typeface="Calibri" panose="020F0502020204030204" pitchFamily="34" charset="0"/>
                <a:cs typeface="Times New Roman" panose="02020603050405020304" pitchFamily="18" charset="0"/>
              </a:rPr>
              <a:t>@GeneratedValue(strategy=GenerationType.IDENTITY)</a:t>
            </a:r>
          </a:p>
          <a:p>
            <a:r>
              <a:rPr lang="en-IN" kern="100" dirty="0">
                <a:latin typeface="Calibri" panose="020F0502020204030204" pitchFamily="34" charset="0"/>
                <a:ea typeface="Calibri" panose="020F0502020204030204" pitchFamily="34" charset="0"/>
                <a:cs typeface="Times New Roman" panose="02020603050405020304" pitchFamily="18" charset="0"/>
              </a:rPr>
              <a:t>Not any other  value</a:t>
            </a:r>
          </a:p>
          <a:p>
            <a:r>
              <a:rPr lang="en-IN" kern="100" dirty="0">
                <a:latin typeface="Calibri" panose="020F0502020204030204" pitchFamily="34" charset="0"/>
                <a:ea typeface="Calibri" panose="020F0502020204030204" pitchFamily="34" charset="0"/>
                <a:cs typeface="Times New Roman" panose="02020603050405020304" pitchFamily="18" charset="0"/>
              </a:rPr>
              <a:t>So now we can conclude that </a:t>
            </a:r>
            <a:r>
              <a:rPr lang="en-IN" kern="100" dirty="0" err="1">
                <a:latin typeface="Calibri" panose="020F0502020204030204" pitchFamily="34" charset="0"/>
                <a:ea typeface="Calibri" panose="020F0502020204030204" pitchFamily="34" charset="0"/>
                <a:cs typeface="Times New Roman" panose="02020603050405020304" pitchFamily="18" charset="0"/>
              </a:rPr>
              <a:t>enum</a:t>
            </a:r>
            <a:r>
              <a:rPr lang="en-IN" kern="100" dirty="0">
                <a:latin typeface="Calibri" panose="020F0502020204030204" pitchFamily="34" charset="0"/>
                <a:ea typeface="Calibri" panose="020F0502020204030204" pitchFamily="34" charset="0"/>
                <a:cs typeface="Times New Roman" panose="02020603050405020304" pitchFamily="18" charset="0"/>
              </a:rPr>
              <a:t> is used to represent the </a:t>
            </a:r>
            <a:r>
              <a:rPr lang="en-IN" kern="100" dirty="0" err="1">
                <a:latin typeface="Calibri" panose="020F0502020204030204" pitchFamily="34" charset="0"/>
                <a:ea typeface="Calibri" panose="020F0502020204030204" pitchFamily="34" charset="0"/>
                <a:cs typeface="Times New Roman" panose="02020603050405020304" pitchFamily="18" charset="0"/>
              </a:rPr>
              <a:t>predefiened</a:t>
            </a:r>
            <a:r>
              <a:rPr lang="en-IN" kern="100" dirty="0">
                <a:latin typeface="Calibri" panose="020F0502020204030204" pitchFamily="34" charset="0"/>
                <a:ea typeface="Calibri" panose="020F0502020204030204" pitchFamily="34" charset="0"/>
                <a:cs typeface="Times New Roman" panose="02020603050405020304" pitchFamily="18" charset="0"/>
              </a:rPr>
              <a:t> list of  named constants </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9383419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673100"/>
            <a:ext cx="10871200" cy="7098162"/>
          </a:xfrm>
          <a:prstGeom prst="rect">
            <a:avLst/>
          </a:prstGeom>
        </p:spPr>
        <p:txBody>
          <a:bodyPr wrap="square">
            <a:spAutoFit/>
          </a:bodyPr>
          <a:lstStyle/>
          <a:p>
            <a:pPr marL="1371600">
              <a:lnSpc>
                <a:spcPct val="107000"/>
              </a:lnSpc>
              <a:spcAft>
                <a:spcPts val="800"/>
              </a:spcAft>
            </a:pPr>
            <a:r>
              <a:rPr lang="en-IN" sz="28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POJO(Plain Old Java Object)</a:t>
            </a:r>
          </a:p>
          <a:p>
            <a:r>
              <a:rPr lang="en-IN" sz="2400" b="1" dirty="0" err="1">
                <a:solidFill>
                  <a:srgbClr val="7030A0"/>
                </a:solidFill>
              </a:rPr>
              <a:t>Defination</a:t>
            </a:r>
            <a:r>
              <a:rPr lang="en-IN" sz="2400" b="1" dirty="0">
                <a:solidFill>
                  <a:srgbClr val="7030A0"/>
                </a:solidFill>
              </a:rPr>
              <a:t>:-</a:t>
            </a:r>
          </a:p>
          <a:p>
            <a:r>
              <a:rPr lang="en-IN" sz="2400" dirty="0"/>
              <a:t>              </a:t>
            </a:r>
            <a:r>
              <a:rPr lang="en-IN" sz="2400" dirty="0" err="1"/>
              <a:t>Pojo</a:t>
            </a:r>
            <a:r>
              <a:rPr lang="en-IN" sz="2400" dirty="0"/>
              <a:t>  is a class which will not have any special restrictions other than those which are imposed by java.</a:t>
            </a:r>
          </a:p>
          <a:p>
            <a:r>
              <a:rPr lang="en-IN" sz="2400" dirty="0"/>
              <a:t>Rules are like :-</a:t>
            </a:r>
          </a:p>
          <a:p>
            <a:r>
              <a:rPr lang="en-IN" sz="2400" dirty="0"/>
              <a:t>                  1&gt;Rules for Keywords </a:t>
            </a:r>
          </a:p>
          <a:p>
            <a:r>
              <a:rPr lang="en-IN" sz="2400" dirty="0"/>
              <a:t>                  2&gt;Rules for identifiers.</a:t>
            </a:r>
          </a:p>
          <a:p>
            <a:r>
              <a:rPr lang="en-US" sz="2400" dirty="0"/>
              <a:t>                  3&gt;Rules For Constructor</a:t>
            </a:r>
            <a:endParaRPr lang="en-IN" sz="2400" dirty="0"/>
          </a:p>
          <a:p>
            <a:endParaRPr lang="en-US" dirty="0"/>
          </a:p>
          <a:p>
            <a:r>
              <a:rPr lang="en-IN" sz="2400" b="1" dirty="0">
                <a:solidFill>
                  <a:srgbClr val="7030A0"/>
                </a:solidFill>
              </a:rPr>
              <a:t>Specifications of POJO</a:t>
            </a:r>
          </a:p>
          <a:p>
            <a:r>
              <a:rPr lang="en-IN" sz="2400" dirty="0"/>
              <a:t>*A POJO class must be public.</a:t>
            </a:r>
          </a:p>
          <a:p>
            <a:r>
              <a:rPr lang="en-IN" sz="2400" dirty="0"/>
              <a:t>*All the fields of POJO class must be private.</a:t>
            </a:r>
          </a:p>
          <a:p>
            <a:r>
              <a:rPr lang="en-IN" sz="2400" dirty="0"/>
              <a:t>* It should have a public no-</a:t>
            </a:r>
            <a:r>
              <a:rPr lang="en-IN" sz="2400" dirty="0" err="1"/>
              <a:t>arg</a:t>
            </a:r>
            <a:r>
              <a:rPr lang="en-IN" sz="2400" dirty="0"/>
              <a:t> constructor.</a:t>
            </a:r>
          </a:p>
          <a:p>
            <a:r>
              <a:rPr lang="en-IN" sz="2400" dirty="0"/>
              <a:t>*It should have public getters and setters for all the fields.</a:t>
            </a:r>
          </a:p>
          <a:p>
            <a:endParaRPr lang="en-IN" dirty="0"/>
          </a:p>
          <a:p>
            <a:endParaRPr lang="en-IN" dirty="0"/>
          </a:p>
          <a:p>
            <a:endParaRPr lang="en-IN" sz="2400" dirty="0"/>
          </a:p>
          <a:p>
            <a:endParaRPr lang="en-IN" sz="2400" dirty="0"/>
          </a:p>
          <a:p>
            <a:pPr marL="1371600">
              <a:lnSpc>
                <a:spcPct val="107000"/>
              </a:lnSpc>
              <a:spcAft>
                <a:spcPts val="800"/>
              </a:spcAft>
            </a:pPr>
            <a:endParaRPr lang="en-US" sz="28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04990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1191B-1820-207B-2920-012F582A2D9F}"/>
              </a:ext>
            </a:extLst>
          </p:cNvPr>
          <p:cNvSpPr txBox="1"/>
          <p:nvPr/>
        </p:nvSpPr>
        <p:spPr>
          <a:xfrm>
            <a:off x="674914" y="642257"/>
            <a:ext cx="8469086" cy="3235629"/>
          </a:xfrm>
          <a:prstGeom prst="rect">
            <a:avLst/>
          </a:prstGeom>
          <a:noFill/>
        </p:spPr>
        <p:txBody>
          <a:bodyPr wrap="square">
            <a:spAutoFit/>
          </a:bodyPr>
          <a:lstStyle/>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AUTO :-The persistence provider (Ex:-hibernate) will pick the appropriate strategy (which could be IDENTITY,SEQUENCE or TABLE)</a:t>
            </a:r>
          </a:p>
          <a:p>
            <a:pPr>
              <a:lnSpc>
                <a:spcPct val="107000"/>
              </a:lnSpc>
              <a:spcAft>
                <a:spcPts val="800"/>
              </a:spcAft>
            </a:pPr>
            <a:r>
              <a:rPr lang="en-US" sz="1400" dirty="0"/>
              <a:t>The persistence provider (e.g., Hibernate) selects the appropriate strategy based on the underlying database and any specified configuration. This is often a good default choice if you're not sure which strategy to use.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IDENTITY:-The database automatically generates the primary key value.</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SEQUENCE:-Database sequence is used to generate primary key values.</a:t>
            </a:r>
          </a:p>
          <a:p>
            <a:pPr>
              <a:lnSpc>
                <a:spcPct val="107000"/>
              </a:lnSpc>
              <a:spcAft>
                <a:spcPts val="800"/>
              </a:spcAft>
            </a:pPr>
            <a:r>
              <a:rPr lang="en-US" sz="1400" dirty="0"/>
              <a:t>Uses a database sequence object to generate unique identifiers. This strategy is particularly useful for databases that support sequences, such as Oracle and PostgreSQL.</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TABLE:-A table is used to generate unique primary key values.</a:t>
            </a:r>
          </a:p>
          <a:p>
            <a:pPr>
              <a:lnSpc>
                <a:spcPct val="107000"/>
              </a:lnSpc>
              <a:spcAft>
                <a:spcPts val="800"/>
              </a:spcAft>
            </a:pPr>
            <a:r>
              <a:rPr lang="en-US" sz="1400" dirty="0"/>
              <a:t>A separate table is used to generate primary key values. This table contains a column that keeps track of the next available ID for each entity type.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90040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96036"/>
            <a:ext cx="11536907" cy="5628529"/>
          </a:xfrm>
          <a:prstGeom prst="rect">
            <a:avLst/>
          </a:prstGeom>
        </p:spPr>
        <p:txBody>
          <a:bodyPr wrap="square">
            <a:spAutoFit/>
          </a:bodyPr>
          <a:lstStyle/>
          <a:p>
            <a:pPr>
              <a:lnSpc>
                <a:spcPct val="107000"/>
              </a:lnSpc>
              <a:spcAft>
                <a:spcPts val="800"/>
              </a:spcAft>
            </a:pPr>
            <a:r>
              <a:rPr lang="en-IN" sz="2400" b="1" kern="1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Only Problem with Hibernate is Tight-Coupling </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We have used Configuration class</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                         </a:t>
            </a:r>
            <a:r>
              <a:rPr lang="en-IN" sz="2400" kern="100" dirty="0" err="1">
                <a:latin typeface="Garamond" panose="02020404030301010803" pitchFamily="18" charset="0"/>
                <a:ea typeface="Calibri" panose="020F0502020204030204" pitchFamily="34" charset="0"/>
                <a:cs typeface="Times New Roman" panose="02020603050405020304" pitchFamily="18" charset="0"/>
              </a:rPr>
              <a:t>SessionFactory</a:t>
            </a:r>
            <a:endParaRPr lang="en-IN" sz="2400" kern="100" dirty="0">
              <a:latin typeface="Garamond" panose="020204040303010108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                         Session               </a:t>
            </a:r>
            <a:r>
              <a:rPr lang="en-IN" sz="2400" kern="100" dirty="0">
                <a:highlight>
                  <a:srgbClr val="00FF00"/>
                </a:highlight>
                <a:latin typeface="Garamond" panose="02020404030301010803" pitchFamily="18" charset="0"/>
                <a:ea typeface="Calibri" panose="020F0502020204030204" pitchFamily="34" charset="0"/>
                <a:cs typeface="Times New Roman" panose="02020603050405020304" pitchFamily="18" charset="0"/>
              </a:rPr>
              <a:t>if my manager ask me to change the </a:t>
            </a:r>
            <a:r>
              <a:rPr lang="en-IN" sz="2400" kern="100" dirty="0" err="1">
                <a:highlight>
                  <a:srgbClr val="00FF00"/>
                </a:highlight>
                <a:latin typeface="Garamond" panose="02020404030301010803" pitchFamily="18" charset="0"/>
                <a:ea typeface="Calibri" panose="020F0502020204030204" pitchFamily="34" charset="0"/>
                <a:cs typeface="Times New Roman" panose="02020603050405020304" pitchFamily="18" charset="0"/>
              </a:rPr>
              <a:t>orm</a:t>
            </a:r>
            <a:r>
              <a:rPr lang="en-IN" sz="2400" kern="100" dirty="0">
                <a:highlight>
                  <a:srgbClr val="00FF00"/>
                </a:highlight>
                <a:latin typeface="Garamond" panose="02020404030301010803" pitchFamily="18" charset="0"/>
                <a:ea typeface="Calibri" panose="020F0502020204030204" pitchFamily="34" charset="0"/>
                <a:cs typeface="Times New Roman" panose="02020603050405020304" pitchFamily="18" charset="0"/>
              </a:rPr>
              <a:t> tool then?</a:t>
            </a:r>
            <a:r>
              <a:rPr lang="en-IN" sz="2400" kern="100" dirty="0">
                <a:latin typeface="Garamond" panose="02020404030301010803"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                        Transaction</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                        Query interface    with respect to Hibernate</a:t>
            </a:r>
          </a:p>
          <a:p>
            <a:r>
              <a:rPr lang="en-IN" sz="2000" dirty="0"/>
              <a:t>Then the solution is </a:t>
            </a:r>
            <a:r>
              <a:rPr lang="en-IN" sz="2000" b="1" dirty="0">
                <a:solidFill>
                  <a:srgbClr val="FF0000"/>
                </a:solidFill>
              </a:rPr>
              <a:t>JPA</a:t>
            </a:r>
          </a:p>
          <a:p>
            <a:r>
              <a:rPr lang="en-IN" sz="2000" dirty="0"/>
              <a:t>-It is a specification does not have any implementation.</a:t>
            </a:r>
          </a:p>
          <a:p>
            <a:r>
              <a:rPr lang="en-IN" sz="2000" dirty="0"/>
              <a:t>-Using JPA we can achieve loose coupling which can be implemented by </a:t>
            </a:r>
            <a:r>
              <a:rPr lang="en-IN" sz="2000" dirty="0" err="1"/>
              <a:t>orm</a:t>
            </a:r>
            <a:r>
              <a:rPr lang="en-IN" sz="2000" dirty="0"/>
              <a:t> tools</a:t>
            </a:r>
          </a:p>
          <a:p>
            <a:r>
              <a:rPr lang="en-IN" sz="2000" dirty="0"/>
              <a:t>-We can use JPA with </a:t>
            </a:r>
          </a:p>
          <a:p>
            <a:r>
              <a:rPr lang="en-IN" sz="2000" dirty="0"/>
              <a:t>           - JPA with Hibernate</a:t>
            </a:r>
          </a:p>
          <a:p>
            <a:r>
              <a:rPr lang="en-IN" sz="2000" dirty="0"/>
              <a:t>           -JPA with Struts </a:t>
            </a:r>
          </a:p>
          <a:p>
            <a:r>
              <a:rPr lang="en-IN" sz="2000" dirty="0"/>
              <a:t>           - JPA with </a:t>
            </a:r>
            <a:r>
              <a:rPr lang="en-IN" sz="2000" dirty="0" err="1"/>
              <a:t>TopLink</a:t>
            </a:r>
            <a:endParaRPr lang="en-IN" sz="2000" dirty="0"/>
          </a:p>
          <a:p>
            <a:pPr>
              <a:lnSpc>
                <a:spcPct val="107000"/>
              </a:lnSpc>
              <a:spcAft>
                <a:spcPts val="800"/>
              </a:spcAft>
            </a:pPr>
            <a:endParaRPr lang="en-US" sz="2400" kern="100" dirty="0">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646236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68741"/>
            <a:ext cx="10863618" cy="4144596"/>
          </a:xfrm>
          <a:prstGeom prst="rect">
            <a:avLst/>
          </a:prstGeom>
        </p:spPr>
        <p:txBody>
          <a:bodyPr wrap="square">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Using JPA we can achieve loose coupling between Java Application and the ORM tool</a:t>
            </a:r>
          </a:p>
          <a:p>
            <a:r>
              <a:rPr lang="en-IN" sz="2400" dirty="0"/>
              <a:t>-JPA Provides specifications that can be implemented by ORM tools using which we can achieve object relational mapping.</a:t>
            </a:r>
          </a:p>
          <a:p>
            <a:r>
              <a:rPr lang="en-IN" sz="2400" dirty="0"/>
              <a:t>-JPA provides a platform using which we can directly deal with the objects instead of writing SQL statements.</a:t>
            </a:r>
          </a:p>
          <a:p>
            <a:r>
              <a:rPr lang="en-IN" sz="2400" dirty="0"/>
              <a:t>-By using JPA we an simplify the interaction between Java application and the database server.</a:t>
            </a:r>
          </a:p>
          <a:p>
            <a:r>
              <a:rPr lang="en-IN" sz="2400" dirty="0"/>
              <a:t>-As JPA is just a specification it can not do anything by itself we need to use the implementations like </a:t>
            </a:r>
            <a:r>
              <a:rPr lang="en-IN" sz="2400" dirty="0" err="1"/>
              <a:t>Hibernate,iBatis</a:t>
            </a:r>
            <a:r>
              <a:rPr lang="en-IN" sz="2400" dirty="0"/>
              <a:t>, </a:t>
            </a:r>
            <a:r>
              <a:rPr lang="en-IN" sz="2400" dirty="0" err="1"/>
              <a:t>Tapestry,etc</a:t>
            </a:r>
            <a:r>
              <a:rPr lang="en-IN" sz="2400" dirty="0"/>
              <a:t>… along with JPA to communicate with the database server.</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359001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36980"/>
            <a:ext cx="11509612" cy="2519151"/>
          </a:xfrm>
          <a:prstGeom prst="rect">
            <a:avLst/>
          </a:prstGeom>
        </p:spPr>
        <p:txBody>
          <a:bodyPr wrap="square">
            <a:spAutoFit/>
          </a:bodyPr>
          <a:lstStyle/>
          <a:p>
            <a:pPr>
              <a:lnSpc>
                <a:spcPct val="107000"/>
              </a:lnSpc>
              <a:spcAft>
                <a:spcPts val="800"/>
              </a:spcAft>
            </a:pPr>
            <a:r>
              <a:rPr lang="en-IN" kern="100" dirty="0">
                <a:highlight>
                  <a:srgbClr val="00FF00"/>
                </a:highlight>
                <a:ea typeface="Calibri" panose="020F0502020204030204" pitchFamily="34" charset="0"/>
                <a:cs typeface="Times New Roman" panose="02020603050405020304" pitchFamily="18" charset="0"/>
              </a:rPr>
              <a:t>JPA version History:-</a:t>
            </a:r>
            <a:endParaRPr lang="en-IN" sz="1400" kern="100" dirty="0">
              <a:ea typeface="Calibri" panose="020F0502020204030204" pitchFamily="34" charset="0"/>
              <a:cs typeface="Times New Roman" panose="02020603050405020304" pitchFamily="18" charset="0"/>
            </a:endParaRPr>
          </a:p>
          <a:p>
            <a:pPr>
              <a:lnSpc>
                <a:spcPct val="107000"/>
              </a:lnSpc>
              <a:spcAft>
                <a:spcPts val="800"/>
              </a:spcAft>
            </a:pPr>
            <a:r>
              <a:rPr lang="en-IN" kern="100" dirty="0">
                <a:ea typeface="Calibri" panose="020F0502020204030204" pitchFamily="34" charset="0"/>
                <a:cs typeface="Times New Roman" panose="02020603050405020304" pitchFamily="18" charset="0"/>
              </a:rPr>
              <a:t>1.0----Was introduced in the year 2006</a:t>
            </a:r>
            <a:endParaRPr lang="en-IN" sz="1400" kern="100" dirty="0">
              <a:ea typeface="Calibri" panose="020F0502020204030204" pitchFamily="34" charset="0"/>
              <a:cs typeface="Times New Roman" panose="02020603050405020304" pitchFamily="18" charset="0"/>
            </a:endParaRPr>
          </a:p>
          <a:p>
            <a:pPr>
              <a:lnSpc>
                <a:spcPct val="107000"/>
              </a:lnSpc>
              <a:spcAft>
                <a:spcPts val="800"/>
              </a:spcAft>
            </a:pPr>
            <a:r>
              <a:rPr lang="en-IN" kern="100" dirty="0">
                <a:ea typeface="Calibri" panose="020F0502020204030204" pitchFamily="34" charset="0"/>
                <a:cs typeface="Times New Roman" panose="02020603050405020304" pitchFamily="18" charset="0"/>
              </a:rPr>
              <a:t>2.0--- in 2009</a:t>
            </a:r>
            <a:endParaRPr lang="en-IN" sz="1400" kern="100" dirty="0">
              <a:ea typeface="Calibri" panose="020F0502020204030204" pitchFamily="34" charset="0"/>
              <a:cs typeface="Times New Roman" panose="02020603050405020304" pitchFamily="18" charset="0"/>
            </a:endParaRPr>
          </a:p>
          <a:p>
            <a:pPr>
              <a:lnSpc>
                <a:spcPct val="107000"/>
              </a:lnSpc>
              <a:spcAft>
                <a:spcPts val="800"/>
              </a:spcAft>
            </a:pPr>
            <a:r>
              <a:rPr lang="en-IN" kern="100" dirty="0">
                <a:ea typeface="Calibri" panose="020F0502020204030204" pitchFamily="34" charset="0"/>
                <a:cs typeface="Times New Roman" panose="02020603050405020304" pitchFamily="18" charset="0"/>
              </a:rPr>
              <a:t>2.1--- in 2013</a:t>
            </a:r>
            <a:endParaRPr lang="en-IN" sz="1400" kern="100" dirty="0">
              <a:ea typeface="Calibri" panose="020F0502020204030204" pitchFamily="34" charset="0"/>
              <a:cs typeface="Times New Roman" panose="02020603050405020304" pitchFamily="18" charset="0"/>
            </a:endParaRPr>
          </a:p>
          <a:p>
            <a:r>
              <a:rPr lang="en-IN" dirty="0">
                <a:ea typeface="Calibri" panose="020F0502020204030204" pitchFamily="34" charset="0"/>
                <a:cs typeface="Times New Roman" panose="02020603050405020304" pitchFamily="18" charset="0"/>
              </a:rPr>
              <a:t>2.2---- in 2017</a:t>
            </a:r>
          </a:p>
          <a:p>
            <a:r>
              <a:rPr lang="en-IN" dirty="0">
                <a:ea typeface="Calibri" panose="020F0502020204030204" pitchFamily="34" charset="0"/>
                <a:cs typeface="Times New Roman" panose="02020603050405020304" pitchFamily="18" charset="0"/>
              </a:rPr>
              <a:t>3.1----in 2022</a:t>
            </a:r>
          </a:p>
          <a:p>
            <a:r>
              <a:rPr lang="en-IN">
                <a:ea typeface="Calibri" panose="020F0502020204030204" pitchFamily="34" charset="0"/>
                <a:cs typeface="Times New Roman" panose="02020603050405020304" pitchFamily="18" charset="0"/>
              </a:rPr>
              <a:t>3.2----in 2024</a:t>
            </a:r>
            <a:endParaRPr lang="en-IN" dirty="0"/>
          </a:p>
        </p:txBody>
      </p:sp>
    </p:spTree>
    <p:extLst>
      <p:ext uri="{BB962C8B-B14F-4D97-AF65-F5344CB8AC3E}">
        <p14:creationId xmlns:p14="http://schemas.microsoft.com/office/powerpoint/2010/main" val="31497864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736980"/>
            <a:ext cx="10918208" cy="5699958"/>
          </a:xfrm>
          <a:prstGeom prst="rect">
            <a:avLst/>
          </a:prstGeom>
        </p:spPr>
        <p:txBody>
          <a:bodyPr wrap="square">
            <a:spAutoFit/>
          </a:bodyPr>
          <a:lstStyle/>
          <a:p>
            <a:pPr>
              <a:lnSpc>
                <a:spcPct val="107000"/>
              </a:lnSpc>
              <a:spcAft>
                <a:spcPts val="800"/>
              </a:spcAft>
            </a:pP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persistence.xml</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ea typeface="Calibri" panose="020F0502020204030204" pitchFamily="34" charset="0"/>
                <a:cs typeface="Times New Roman" panose="02020603050405020304" pitchFamily="18" charset="0"/>
              </a:rPr>
              <a:t>It is a JPA configuration file which is used to provide the configuration info to JPA to connect with the database server.</a:t>
            </a:r>
          </a:p>
          <a:p>
            <a:pPr>
              <a:lnSpc>
                <a:spcPct val="107000"/>
              </a:lnSpc>
              <a:spcAft>
                <a:spcPts val="800"/>
              </a:spcAft>
            </a:pPr>
            <a:r>
              <a:rPr lang="en-IN" sz="2400" kern="100" dirty="0">
                <a:ea typeface="Calibri" panose="020F0502020204030204" pitchFamily="34" charset="0"/>
                <a:cs typeface="Times New Roman" panose="02020603050405020304" pitchFamily="18" charset="0"/>
              </a:rPr>
              <a:t>*It must be created in</a:t>
            </a:r>
            <a:r>
              <a:rPr lang="en-IN" sz="2400" b="1" kern="100" dirty="0">
                <a:solidFill>
                  <a:srgbClr val="7030A0"/>
                </a:solidFill>
                <a:ea typeface="Calibri" panose="020F0502020204030204" pitchFamily="34" charset="0"/>
                <a:cs typeface="Times New Roman" panose="02020603050405020304" pitchFamily="18" charset="0"/>
              </a:rPr>
              <a:t> META-INF </a:t>
            </a:r>
            <a:r>
              <a:rPr lang="en-IN" sz="2400" kern="100" dirty="0">
                <a:ea typeface="Calibri" panose="020F0502020204030204" pitchFamily="34" charset="0"/>
                <a:cs typeface="Times New Roman" panose="02020603050405020304" pitchFamily="18" charset="0"/>
              </a:rPr>
              <a:t>folder which has to be created in </a:t>
            </a:r>
            <a:r>
              <a:rPr lang="en-IN" sz="2400" kern="100" dirty="0" err="1">
                <a:ea typeface="Calibri" panose="020F0502020204030204" pitchFamily="34" charset="0"/>
                <a:cs typeface="Times New Roman" panose="02020603050405020304" pitchFamily="18" charset="0"/>
              </a:rPr>
              <a:t>src</a:t>
            </a:r>
            <a:r>
              <a:rPr lang="en-IN" sz="2400" kern="100" dirty="0">
                <a:ea typeface="Calibri" panose="020F0502020204030204" pitchFamily="34" charset="0"/>
                <a:cs typeface="Times New Roman" panose="02020603050405020304" pitchFamily="18" charset="0"/>
              </a:rPr>
              <a:t>/main/resources</a:t>
            </a:r>
          </a:p>
          <a:p>
            <a:r>
              <a:rPr lang="en-IN" sz="2400" dirty="0"/>
              <a:t>*The root tag of this file is &lt;persistence&gt;</a:t>
            </a:r>
          </a:p>
          <a:p>
            <a:r>
              <a:rPr lang="en-IN" sz="2400" dirty="0"/>
              <a:t>*The sub tag of &lt;persistence&gt; is &lt;persistence-unit&gt;</a:t>
            </a:r>
          </a:p>
          <a:p>
            <a:r>
              <a:rPr lang="en-IN" sz="2400" dirty="0"/>
              <a:t>*The child element of &lt;persistence-unit&gt; is &lt;provider&gt; which is  used to specify the implementation provider.</a:t>
            </a:r>
          </a:p>
          <a:p>
            <a:r>
              <a:rPr lang="en-IN" sz="2400" dirty="0"/>
              <a:t>*The  child element of &lt;persistence-unit&gt; is &lt;properties&gt;which is  used to configure the JPA properties.</a:t>
            </a:r>
          </a:p>
          <a:p>
            <a:r>
              <a:rPr lang="en-IN" sz="2400" dirty="0"/>
              <a:t>*The child element  of &lt;properties&gt; is &lt;property&gt; which is used to provide the value for a JPA property.</a:t>
            </a:r>
          </a:p>
          <a:p>
            <a:endParaRPr lang="en-IN" sz="2400" dirty="0"/>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036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709684"/>
            <a:ext cx="10904894" cy="4862998"/>
          </a:xfrm>
          <a:prstGeom prst="rect">
            <a:avLst/>
          </a:prstGeom>
        </p:spPr>
        <p:txBody>
          <a:bodyPr wrap="square">
            <a:spAutoFit/>
          </a:bodyPr>
          <a:lstStyle/>
          <a:p>
            <a:pPr>
              <a:lnSpc>
                <a:spcPct val="107000"/>
              </a:lnSpc>
              <a:spcAft>
                <a:spcPts val="800"/>
              </a:spcAft>
            </a:pPr>
            <a:r>
              <a:rPr lang="en-IN" sz="2800" kern="100" dirty="0">
                <a:latin typeface="Calibri" panose="020F0502020204030204" pitchFamily="34" charset="0"/>
                <a:ea typeface="Calibri" panose="020F0502020204030204" pitchFamily="34" charset="0"/>
                <a:cs typeface="Times New Roman" panose="02020603050405020304" pitchFamily="18" charset="0"/>
              </a:rPr>
              <a:t> </a:t>
            </a: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persistence.xml</a:t>
            </a:r>
            <a:r>
              <a:rPr lang="en-IN" sz="28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&lt;</a:t>
            </a:r>
            <a:r>
              <a:rPr lang="en-IN" sz="2400" b="1" kern="100" dirty="0">
                <a:solidFill>
                  <a:srgbClr val="7030A0"/>
                </a:solidFill>
                <a:ea typeface="Calibri" panose="020F0502020204030204" pitchFamily="34" charset="0"/>
                <a:cs typeface="Times New Roman" panose="02020603050405020304" pitchFamily="18" charset="0"/>
              </a:rPr>
              <a:t>persistence</a:t>
            </a:r>
            <a:r>
              <a:rPr lang="en-IN" sz="2400" kern="100" dirty="0">
                <a:ea typeface="Calibri" panose="020F0502020204030204" pitchFamily="34" charset="0"/>
                <a:cs typeface="Times New Roman" panose="02020603050405020304" pitchFamily="18" charset="0"/>
              </a:rPr>
              <a:t>……&gt;</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&lt;</a:t>
            </a:r>
            <a:r>
              <a:rPr lang="en-IN" sz="2400" b="1" kern="100" dirty="0">
                <a:solidFill>
                  <a:srgbClr val="00B0F0"/>
                </a:solidFill>
                <a:ea typeface="Calibri" panose="020F0502020204030204" pitchFamily="34" charset="0"/>
                <a:cs typeface="Times New Roman" panose="02020603050405020304" pitchFamily="18" charset="0"/>
              </a:rPr>
              <a:t>persistence-unit</a:t>
            </a:r>
            <a:r>
              <a:rPr lang="en-IN" sz="2400" kern="100" dirty="0">
                <a:ea typeface="Calibri" panose="020F0502020204030204" pitchFamily="34" charset="0"/>
                <a:cs typeface="Times New Roman" panose="02020603050405020304" pitchFamily="18" charset="0"/>
              </a:rPr>
              <a:t> name=”dev”&gt;</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&lt;</a:t>
            </a:r>
            <a:r>
              <a:rPr lang="en-IN" sz="2400" b="1" kern="100" dirty="0">
                <a:solidFill>
                  <a:srgbClr val="FF0000"/>
                </a:solidFill>
                <a:ea typeface="Calibri" panose="020F0502020204030204" pitchFamily="34" charset="0"/>
                <a:cs typeface="Times New Roman" panose="02020603050405020304" pitchFamily="18" charset="0"/>
              </a:rPr>
              <a:t>provider</a:t>
            </a:r>
            <a:r>
              <a:rPr lang="en-IN" sz="2400" kern="100" dirty="0">
                <a:ea typeface="Calibri" panose="020F0502020204030204" pitchFamily="34" charset="0"/>
                <a:cs typeface="Times New Roman" panose="02020603050405020304" pitchFamily="18" charset="0"/>
              </a:rPr>
              <a:t>&gt; </a:t>
            </a:r>
            <a:r>
              <a:rPr lang="en-IN" sz="2400" kern="100" dirty="0" err="1">
                <a:ea typeface="Calibri" panose="020F0502020204030204" pitchFamily="34" charset="0"/>
                <a:cs typeface="Times New Roman" panose="02020603050405020304" pitchFamily="18" charset="0"/>
              </a:rPr>
              <a:t>org.hibernate.jpa.HibernatePersistenceProvider</a:t>
            </a:r>
            <a:r>
              <a:rPr lang="en-IN" sz="2400" kern="100" dirty="0">
                <a:ea typeface="Calibri" panose="020F0502020204030204" pitchFamily="34" charset="0"/>
                <a:cs typeface="Times New Roman" panose="02020603050405020304" pitchFamily="18" charset="0"/>
              </a:rPr>
              <a:t>&lt;/provider&gt;</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&lt;</a:t>
            </a:r>
            <a:r>
              <a:rPr lang="en-IN" sz="2400" b="1" kern="100" dirty="0">
                <a:solidFill>
                  <a:srgbClr val="002060"/>
                </a:solidFill>
                <a:ea typeface="Calibri" panose="020F0502020204030204" pitchFamily="34" charset="0"/>
                <a:cs typeface="Times New Roman" panose="02020603050405020304" pitchFamily="18" charset="0"/>
              </a:rPr>
              <a:t>properties</a:t>
            </a:r>
            <a:r>
              <a:rPr lang="en-IN" sz="2400" kern="100" dirty="0">
                <a:ea typeface="Calibri" panose="020F0502020204030204" pitchFamily="34" charset="0"/>
                <a:cs typeface="Times New Roman" panose="02020603050405020304" pitchFamily="18" charset="0"/>
              </a:rPr>
              <a:t>&gt;</a:t>
            </a:r>
          </a:p>
          <a:p>
            <a:r>
              <a:rPr lang="en-IN" sz="2400" dirty="0"/>
              <a:t>    &lt;</a:t>
            </a:r>
            <a:r>
              <a:rPr lang="en-IN" sz="2400" b="1" dirty="0">
                <a:solidFill>
                  <a:srgbClr val="3333FF"/>
                </a:solidFill>
              </a:rPr>
              <a:t>property</a:t>
            </a:r>
            <a:r>
              <a:rPr lang="en-IN" sz="2400" dirty="0"/>
              <a:t>  name=”</a:t>
            </a:r>
            <a:r>
              <a:rPr lang="en-IN" sz="2400" dirty="0" err="1"/>
              <a:t>javax.persistence.jdbc.driver</a:t>
            </a:r>
            <a:r>
              <a:rPr lang="en-IN" sz="2400" dirty="0"/>
              <a:t>” value=”</a:t>
            </a:r>
            <a:r>
              <a:rPr lang="en-IN" sz="2400" dirty="0" err="1"/>
              <a:t>com.mysql.jdbc.Driver</a:t>
            </a:r>
            <a:r>
              <a:rPr lang="en-IN" sz="2400" dirty="0"/>
              <a:t>”/&gt;</a:t>
            </a:r>
          </a:p>
          <a:p>
            <a:r>
              <a:rPr lang="en-IN" sz="2400" dirty="0"/>
              <a:t>    &lt;</a:t>
            </a:r>
            <a:r>
              <a:rPr lang="en-IN" sz="2400" b="1" dirty="0">
                <a:solidFill>
                  <a:srgbClr val="3333FF"/>
                </a:solidFill>
              </a:rPr>
              <a:t>property</a:t>
            </a:r>
            <a:r>
              <a:rPr lang="en-IN" sz="2400" dirty="0"/>
              <a:t>  name=”javax.persistence.jdbc.url” value=”</a:t>
            </a:r>
            <a:r>
              <a:rPr lang="en-IN" sz="2400" dirty="0" err="1"/>
              <a:t>jdbc:mysql</a:t>
            </a:r>
            <a:r>
              <a:rPr lang="en-IN" sz="2400" dirty="0"/>
              <a:t>://localhost:3306/</a:t>
            </a:r>
            <a:r>
              <a:rPr lang="en-IN" sz="2400" dirty="0" err="1"/>
              <a:t>jpa_demo?createDatabaseIfNotExist</a:t>
            </a:r>
            <a:r>
              <a:rPr lang="en-IN" sz="2400" dirty="0"/>
              <a:t>=true”/&gt;</a:t>
            </a:r>
          </a:p>
          <a:p>
            <a:r>
              <a:rPr lang="en-IN" sz="2400" dirty="0"/>
              <a:t>//If you do any mistake you will get </a:t>
            </a:r>
            <a:r>
              <a:rPr lang="en-IN" sz="2400" dirty="0" err="1"/>
              <a:t>UnKnownDatabase</a:t>
            </a:r>
            <a:r>
              <a:rPr lang="en-IN" sz="2400" dirty="0"/>
              <a:t> as the message.</a:t>
            </a:r>
          </a:p>
          <a:p>
            <a:r>
              <a:rPr lang="en-IN" sz="2400" dirty="0"/>
              <a:t>   &lt;</a:t>
            </a:r>
            <a:r>
              <a:rPr lang="en-IN" sz="2400" b="1" dirty="0">
                <a:solidFill>
                  <a:srgbClr val="3333FF"/>
                </a:solidFill>
              </a:rPr>
              <a:t>property</a:t>
            </a:r>
            <a:r>
              <a:rPr lang="en-IN" sz="2400" dirty="0"/>
              <a:t>  name=”</a:t>
            </a:r>
            <a:r>
              <a:rPr lang="en-IN" sz="2400" dirty="0" err="1"/>
              <a:t>javax.persistence.jdbc.user</a:t>
            </a:r>
            <a:r>
              <a:rPr lang="en-IN" sz="2400" dirty="0"/>
              <a:t>” value=”root”/&gt;</a:t>
            </a:r>
          </a:p>
          <a:p>
            <a:r>
              <a:rPr lang="en-IN" sz="2400" dirty="0"/>
              <a:t>   &lt;</a:t>
            </a:r>
            <a:r>
              <a:rPr lang="en-IN" sz="2400" b="1" dirty="0">
                <a:solidFill>
                  <a:srgbClr val="3333FF"/>
                </a:solidFill>
              </a:rPr>
              <a:t>property</a:t>
            </a:r>
            <a:r>
              <a:rPr lang="en-IN" sz="2400" dirty="0"/>
              <a:t>  name=”</a:t>
            </a:r>
            <a:r>
              <a:rPr lang="en-IN" sz="2400" dirty="0" err="1"/>
              <a:t>javax.persistence.jdbc.password</a:t>
            </a:r>
            <a:r>
              <a:rPr lang="en-IN" sz="2400" dirty="0"/>
              <a:t>” value=”admin”/&gt;</a:t>
            </a: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10184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55093"/>
            <a:ext cx="10577015" cy="4650760"/>
          </a:xfrm>
          <a:prstGeom prst="rect">
            <a:avLst/>
          </a:prstGeom>
        </p:spPr>
        <p:txBody>
          <a:bodyPr wrap="square">
            <a:spAutoFit/>
          </a:bodyPr>
          <a:lstStyle/>
          <a:p>
            <a:pPr>
              <a:lnSpc>
                <a:spcPct val="107000"/>
              </a:lnSpc>
              <a:spcAft>
                <a:spcPts val="800"/>
              </a:spcAft>
            </a:pPr>
            <a:r>
              <a:rPr lang="en-IN" sz="2400" kern="100" dirty="0">
                <a:highlight>
                  <a:srgbClr val="00FFFF"/>
                </a:highlight>
                <a:latin typeface="Garamond" panose="02020404030301010803" pitchFamily="18" charset="0"/>
                <a:ea typeface="Calibri" panose="020F0502020204030204" pitchFamily="34" charset="0"/>
                <a:cs typeface="Times New Roman" panose="02020603050405020304" pitchFamily="18" charset="0"/>
              </a:rPr>
              <a:t>//Details with respect to hibernate properties</a:t>
            </a:r>
            <a:endParaRPr lang="en-IN" sz="2400" kern="100" dirty="0">
              <a:latin typeface="Garamond" panose="020204040303010108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3333FF"/>
                </a:solidFill>
                <a:latin typeface="Garamond" panose="02020404030301010803" pitchFamily="18" charset="0"/>
                <a:ea typeface="Calibri" panose="020F0502020204030204" pitchFamily="34" charset="0"/>
                <a:cs typeface="Times New Roman" panose="02020603050405020304" pitchFamily="18" charset="0"/>
              </a:rPr>
              <a:t>property</a:t>
            </a:r>
            <a:r>
              <a:rPr lang="en-IN" sz="2400" kern="100" dirty="0">
                <a:latin typeface="Garamond" panose="02020404030301010803" pitchFamily="18" charset="0"/>
                <a:ea typeface="Calibri" panose="020F0502020204030204" pitchFamily="34" charset="0"/>
                <a:cs typeface="Times New Roman" panose="02020603050405020304" pitchFamily="18" charset="0"/>
              </a:rPr>
              <a:t>  name=”</a:t>
            </a:r>
            <a:r>
              <a:rPr lang="en-IN" sz="2400" kern="100" dirty="0" err="1">
                <a:latin typeface="Garamond" panose="02020404030301010803" pitchFamily="18" charset="0"/>
                <a:ea typeface="Calibri" panose="020F0502020204030204" pitchFamily="34" charset="0"/>
                <a:cs typeface="Times New Roman" panose="02020603050405020304" pitchFamily="18" charset="0"/>
              </a:rPr>
              <a:t>hibernate.dialect</a:t>
            </a:r>
            <a:r>
              <a:rPr lang="en-IN" sz="2400" kern="100" dirty="0">
                <a:latin typeface="Garamond" panose="02020404030301010803" pitchFamily="18" charset="0"/>
                <a:ea typeface="Calibri" panose="020F0502020204030204" pitchFamily="34" charset="0"/>
                <a:cs typeface="Times New Roman" panose="02020603050405020304" pitchFamily="18" charset="0"/>
              </a:rPr>
              <a:t>” value=”org.hibernate.dialect.MySQL55Dialect”/&gt;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3333FF"/>
                </a:solidFill>
                <a:latin typeface="Garamond" panose="02020404030301010803" pitchFamily="18" charset="0"/>
                <a:ea typeface="Calibri" panose="020F0502020204030204" pitchFamily="34" charset="0"/>
                <a:cs typeface="Times New Roman" panose="02020603050405020304" pitchFamily="18" charset="0"/>
              </a:rPr>
              <a:t>property</a:t>
            </a:r>
            <a:r>
              <a:rPr lang="en-IN" sz="2400" kern="100" dirty="0">
                <a:latin typeface="Garamond" panose="02020404030301010803" pitchFamily="18" charset="0"/>
                <a:ea typeface="Calibri" panose="020F0502020204030204" pitchFamily="34" charset="0"/>
                <a:cs typeface="Times New Roman" panose="02020603050405020304" pitchFamily="18" charset="0"/>
              </a:rPr>
              <a:t>  name=”hibernate.hbm2ddl.auto” value=”update”/&gt;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3333FF"/>
                </a:solidFill>
                <a:latin typeface="Garamond" panose="02020404030301010803" pitchFamily="18" charset="0"/>
                <a:ea typeface="Calibri" panose="020F0502020204030204" pitchFamily="34" charset="0"/>
                <a:cs typeface="Times New Roman" panose="02020603050405020304" pitchFamily="18" charset="0"/>
              </a:rPr>
              <a:t>property</a:t>
            </a:r>
            <a:r>
              <a:rPr lang="en-IN" sz="2400" kern="100" dirty="0">
                <a:latin typeface="Garamond" panose="02020404030301010803" pitchFamily="18" charset="0"/>
                <a:ea typeface="Calibri" panose="020F0502020204030204" pitchFamily="34" charset="0"/>
                <a:cs typeface="Times New Roman" panose="02020603050405020304" pitchFamily="18" charset="0"/>
              </a:rPr>
              <a:t>  name=”</a:t>
            </a:r>
            <a:r>
              <a:rPr lang="en-IN" sz="2400" kern="100" dirty="0" err="1">
                <a:latin typeface="Garamond" panose="02020404030301010803" pitchFamily="18" charset="0"/>
                <a:ea typeface="Calibri" panose="020F0502020204030204" pitchFamily="34" charset="0"/>
                <a:cs typeface="Times New Roman" panose="02020603050405020304" pitchFamily="18" charset="0"/>
              </a:rPr>
              <a:t>hibernate.show_sql</a:t>
            </a:r>
            <a:r>
              <a:rPr lang="en-IN" sz="2400" kern="100" dirty="0">
                <a:latin typeface="Garamond" panose="02020404030301010803" pitchFamily="18" charset="0"/>
                <a:ea typeface="Calibri" panose="020F0502020204030204" pitchFamily="34" charset="0"/>
                <a:cs typeface="Times New Roman" panose="02020603050405020304" pitchFamily="18" charset="0"/>
              </a:rPr>
              <a:t>” value=”true”/&gt;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3333FF"/>
                </a:solidFill>
                <a:latin typeface="Garamond" panose="02020404030301010803" pitchFamily="18" charset="0"/>
                <a:ea typeface="Calibri" panose="020F0502020204030204" pitchFamily="34" charset="0"/>
                <a:cs typeface="Times New Roman" panose="02020603050405020304" pitchFamily="18" charset="0"/>
              </a:rPr>
              <a:t>property</a:t>
            </a:r>
            <a:r>
              <a:rPr lang="en-IN" sz="2400" b="1" kern="100" dirty="0">
                <a:latin typeface="Garamond" panose="02020404030301010803" pitchFamily="18" charset="0"/>
                <a:ea typeface="Calibri" panose="020F0502020204030204" pitchFamily="34" charset="0"/>
                <a:cs typeface="Times New Roman" panose="02020603050405020304" pitchFamily="18" charset="0"/>
              </a:rPr>
              <a:t> </a:t>
            </a:r>
            <a:r>
              <a:rPr lang="en-IN" sz="2400" kern="100" dirty="0">
                <a:latin typeface="Garamond" panose="02020404030301010803" pitchFamily="18" charset="0"/>
                <a:ea typeface="Calibri" panose="020F0502020204030204" pitchFamily="34" charset="0"/>
                <a:cs typeface="Times New Roman" panose="02020603050405020304" pitchFamily="18" charset="0"/>
              </a:rPr>
              <a:t> name=”</a:t>
            </a:r>
            <a:r>
              <a:rPr lang="en-IN" sz="2400" kern="100" dirty="0" err="1">
                <a:latin typeface="Garamond" panose="02020404030301010803" pitchFamily="18" charset="0"/>
                <a:ea typeface="Calibri" panose="020F0502020204030204" pitchFamily="34" charset="0"/>
                <a:cs typeface="Times New Roman" panose="02020603050405020304" pitchFamily="18" charset="0"/>
              </a:rPr>
              <a:t>hibernate.format_sql</a:t>
            </a:r>
            <a:r>
              <a:rPr lang="en-IN" sz="2400" kern="100" dirty="0">
                <a:latin typeface="Garamond" panose="02020404030301010803" pitchFamily="18" charset="0"/>
                <a:ea typeface="Calibri" panose="020F0502020204030204" pitchFamily="34" charset="0"/>
                <a:cs typeface="Times New Roman" panose="02020603050405020304" pitchFamily="18" charset="0"/>
              </a:rPr>
              <a:t>” value=”true”/&gt;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 &lt;</a:t>
            </a:r>
            <a:r>
              <a:rPr lang="en-IN" sz="2400" b="1" kern="100" dirty="0">
                <a:solidFill>
                  <a:srgbClr val="002060"/>
                </a:solidFill>
                <a:latin typeface="Garamond" panose="02020404030301010803" pitchFamily="18" charset="0"/>
                <a:ea typeface="Calibri" panose="020F0502020204030204" pitchFamily="34" charset="0"/>
                <a:cs typeface="Times New Roman" panose="02020603050405020304" pitchFamily="18" charset="0"/>
              </a:rPr>
              <a:t>/properties</a:t>
            </a:r>
            <a:r>
              <a:rPr lang="en-IN" sz="2400" kern="100" dirty="0">
                <a:latin typeface="Garamond" panose="02020404030301010803" pitchFamily="18" charset="0"/>
                <a:ea typeface="Calibri" panose="020F0502020204030204" pitchFamily="34" charset="0"/>
                <a:cs typeface="Times New Roman" panose="02020603050405020304" pitchFamily="18" charset="0"/>
              </a:rPr>
              <a:t>&gt;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00B0F0"/>
                </a:solidFill>
                <a:latin typeface="Garamond" panose="02020404030301010803" pitchFamily="18" charset="0"/>
                <a:ea typeface="Calibri" panose="020F0502020204030204" pitchFamily="34" charset="0"/>
                <a:cs typeface="Times New Roman" panose="02020603050405020304" pitchFamily="18" charset="0"/>
              </a:rPr>
              <a:t>persistence-unit</a:t>
            </a:r>
            <a:r>
              <a:rPr lang="en-IN" sz="2400" kern="100" dirty="0">
                <a:latin typeface="Garamond" panose="02020404030301010803" pitchFamily="18" charset="0"/>
                <a:ea typeface="Calibri" panose="020F0502020204030204" pitchFamily="34" charset="0"/>
                <a:cs typeface="Times New Roman" panose="02020603050405020304" pitchFamily="18" charset="0"/>
              </a:rPr>
              <a:t>&gt;</a:t>
            </a:r>
          </a:p>
          <a:p>
            <a:pPr>
              <a:lnSpc>
                <a:spcPct val="107000"/>
              </a:lnSpc>
              <a:spcAft>
                <a:spcPts val="800"/>
              </a:spcAft>
            </a:pPr>
            <a:r>
              <a:rPr lang="en-IN" sz="2400" kern="100" dirty="0">
                <a:latin typeface="Garamond" panose="02020404030301010803" pitchFamily="18" charset="0"/>
                <a:ea typeface="Calibri" panose="020F0502020204030204" pitchFamily="34" charset="0"/>
                <a:cs typeface="Times New Roman" panose="02020603050405020304" pitchFamily="18" charset="0"/>
              </a:rPr>
              <a:t>&lt;/</a:t>
            </a:r>
            <a:r>
              <a:rPr lang="en-IN" sz="2400" b="1" kern="100" dirty="0">
                <a:solidFill>
                  <a:srgbClr val="7030A0"/>
                </a:solidFill>
                <a:latin typeface="Garamond" panose="02020404030301010803" pitchFamily="18" charset="0"/>
                <a:ea typeface="Calibri" panose="020F0502020204030204" pitchFamily="34" charset="0"/>
                <a:cs typeface="Times New Roman" panose="02020603050405020304" pitchFamily="18" charset="0"/>
              </a:rPr>
              <a:t>persistence</a:t>
            </a:r>
            <a:r>
              <a:rPr lang="en-IN" sz="2400" kern="100" dirty="0">
                <a:latin typeface="Garamond" panose="02020404030301010803" pitchFamily="18" charset="0"/>
                <a:ea typeface="Calibri" panose="020F0502020204030204" pitchFamily="34" charset="0"/>
                <a:cs typeface="Times New Roman" panose="02020603050405020304" pitchFamily="18" charset="0"/>
              </a:rPr>
              <a:t>&gt;</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132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2" y="736979"/>
            <a:ext cx="10549720" cy="4889737"/>
          </a:xfrm>
          <a:prstGeom prst="rect">
            <a:avLst/>
          </a:prstGeom>
        </p:spPr>
        <p:txBody>
          <a:bodyPr wrap="square">
            <a:spAutoFit/>
          </a:bodyPr>
          <a:lstStyle/>
          <a:p>
            <a:pPr>
              <a:lnSpc>
                <a:spcPct val="107000"/>
              </a:lnSpc>
              <a:spcAft>
                <a:spcPts val="800"/>
              </a:spcAft>
            </a:pPr>
            <a:r>
              <a:rPr lang="en-IN" sz="24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Execution:-</a:t>
            </a:r>
            <a:r>
              <a:rPr lang="en-IN" sz="2400" kern="100" dirty="0">
                <a:latin typeface="Calibri" panose="020F0502020204030204" pitchFamily="34" charset="0"/>
                <a:ea typeface="Calibri" panose="020F0502020204030204" pitchFamily="34" charset="0"/>
                <a:cs typeface="Times New Roman" panose="02020603050405020304" pitchFamily="18" charset="0"/>
              </a:rPr>
              <a:t> Class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TestCFG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fac</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Persistnce.createEntityManagerFactory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(“dev”);</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S.O.P(</a:t>
            </a:r>
            <a:r>
              <a:rPr lang="en-IN" sz="2400" kern="100" dirty="0" err="1">
                <a:latin typeface="Calibri" panose="020F0502020204030204" pitchFamily="34" charset="0"/>
                <a:ea typeface="Calibri" panose="020F0502020204030204" pitchFamily="34" charset="0"/>
                <a:cs typeface="Times New Roman" panose="02020603050405020304" pitchFamily="18" charset="0"/>
              </a:rPr>
              <a:t>fac</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r>
              <a:rPr lang="en-IN" sz="1400" dirty="0"/>
              <a:t> </a:t>
            </a:r>
          </a:p>
          <a:p>
            <a:r>
              <a:rPr lang="en-US" sz="2400" dirty="0"/>
              <a:t>Output:- It should print </a:t>
            </a:r>
            <a:r>
              <a:rPr lang="en-US" sz="2400" dirty="0" err="1"/>
              <a:t>SessionFactoryImplementation</a:t>
            </a:r>
            <a:r>
              <a:rPr lang="en-US" sz="2400" dirty="0"/>
              <a:t> reference</a:t>
            </a:r>
            <a:endParaRPr lang="en-IN" sz="2400" dirty="0"/>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192496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317" y="624468"/>
            <a:ext cx="10917044" cy="4985980"/>
          </a:xfrm>
          <a:prstGeom prst="rect">
            <a:avLst/>
          </a:prstGeom>
        </p:spPr>
        <p:txBody>
          <a:bodyPr wrap="square">
            <a:spAutoFit/>
          </a:bodyPr>
          <a:lstStyle/>
          <a:p>
            <a:r>
              <a:rPr lang="en-IN" sz="2400" b="1" dirty="0">
                <a:solidFill>
                  <a:srgbClr val="7030A0"/>
                </a:solidFill>
              </a:rPr>
              <a:t>For Execution:-To Test the JPA Configuration</a:t>
            </a:r>
          </a:p>
          <a:p>
            <a:endParaRPr lang="en-IN" sz="2400" b="1" dirty="0">
              <a:solidFill>
                <a:srgbClr val="7030A0"/>
              </a:solidFill>
            </a:endParaRPr>
          </a:p>
          <a:p>
            <a:r>
              <a:rPr lang="en-IN" sz="2400" b="1" dirty="0">
                <a:solidFill>
                  <a:srgbClr val="FF0000"/>
                </a:solidFill>
              </a:rPr>
              <a:t>Step:1</a:t>
            </a:r>
            <a:r>
              <a:rPr lang="en-IN" sz="2400" dirty="0"/>
              <a:t>:- Create a   Simple Maven Project </a:t>
            </a:r>
          </a:p>
          <a:p>
            <a:r>
              <a:rPr lang="en-IN" sz="2400" b="1" dirty="0">
                <a:solidFill>
                  <a:srgbClr val="FF0000"/>
                </a:solidFill>
              </a:rPr>
              <a:t>Step:2</a:t>
            </a:r>
            <a:r>
              <a:rPr lang="en-IN" sz="2400" dirty="0"/>
              <a:t>:-Add the dependencies(Hibernate  Core-Relocation and </a:t>
            </a:r>
            <a:r>
              <a:rPr lang="en-IN" sz="2400" dirty="0" err="1"/>
              <a:t>Mysql</a:t>
            </a:r>
            <a:r>
              <a:rPr lang="en-IN" sz="2400" dirty="0"/>
              <a:t> Connector Java)</a:t>
            </a:r>
          </a:p>
          <a:p>
            <a:r>
              <a:rPr lang="en-US" sz="2400" b="1" dirty="0">
                <a:solidFill>
                  <a:srgbClr val="FF0000"/>
                </a:solidFill>
              </a:rPr>
              <a:t>Step:3</a:t>
            </a:r>
            <a:r>
              <a:rPr lang="en-US" sz="2400" dirty="0"/>
              <a:t>:-Create User.java(Entity Class)</a:t>
            </a:r>
          </a:p>
          <a:p>
            <a:r>
              <a:rPr lang="en-US" sz="2400" b="1" dirty="0">
                <a:solidFill>
                  <a:srgbClr val="FF0000"/>
                </a:solidFill>
              </a:rPr>
              <a:t>Step:4</a:t>
            </a:r>
            <a:r>
              <a:rPr lang="en-US" sz="2400" dirty="0"/>
              <a:t>:-Add the JPA Annotations to the entity class.</a:t>
            </a:r>
          </a:p>
          <a:p>
            <a:r>
              <a:rPr lang="en-US" sz="2400" b="1" dirty="0">
                <a:solidFill>
                  <a:srgbClr val="FF0000"/>
                </a:solidFill>
              </a:rPr>
              <a:t>Step:5</a:t>
            </a:r>
            <a:r>
              <a:rPr lang="en-US" sz="2400" dirty="0"/>
              <a:t>:-Create a JPA Configuration file (persistence.xml) in </a:t>
            </a:r>
            <a:r>
              <a:rPr lang="en-US" sz="2400" b="1" dirty="0">
                <a:solidFill>
                  <a:srgbClr val="3333FF"/>
                </a:solidFill>
              </a:rPr>
              <a:t>META-INF</a:t>
            </a:r>
            <a:r>
              <a:rPr lang="en-US" sz="2400" dirty="0"/>
              <a:t> Folder which has to be created in </a:t>
            </a:r>
            <a:r>
              <a:rPr lang="en-US" sz="2400" dirty="0" err="1"/>
              <a:t>src</a:t>
            </a:r>
            <a:r>
              <a:rPr lang="en-US" sz="2400" dirty="0"/>
              <a:t>/main/resources</a:t>
            </a:r>
            <a:endParaRPr lang="en-IN" sz="2400" dirty="0"/>
          </a:p>
          <a:p>
            <a:r>
              <a:rPr lang="en-IN" sz="2400" b="1" dirty="0">
                <a:solidFill>
                  <a:srgbClr val="FF0000"/>
                </a:solidFill>
              </a:rPr>
              <a:t>Step:6</a:t>
            </a:r>
            <a:r>
              <a:rPr lang="en-IN" sz="2400" dirty="0"/>
              <a:t>:-Copy the declaration for the persistence.xml from </a:t>
            </a:r>
          </a:p>
          <a:p>
            <a:r>
              <a:rPr lang="en-IN" sz="2400" dirty="0"/>
              <a:t> </a:t>
            </a:r>
            <a:r>
              <a:rPr lang="en-IN" sz="2400" dirty="0" err="1"/>
              <a:t>github</a:t>
            </a:r>
            <a:r>
              <a:rPr lang="en-IN" sz="2400" dirty="0"/>
              <a:t> link</a:t>
            </a:r>
          </a:p>
          <a:p>
            <a:r>
              <a:rPr lang="en-US" sz="2400" b="1" dirty="0">
                <a:solidFill>
                  <a:srgbClr val="FF0000"/>
                </a:solidFill>
              </a:rPr>
              <a:t>Step:7</a:t>
            </a:r>
            <a:r>
              <a:rPr lang="en-US" sz="2400" dirty="0"/>
              <a:t>:-Write the </a:t>
            </a:r>
            <a:r>
              <a:rPr lang="en-US" sz="2400" dirty="0" err="1"/>
              <a:t>TestCFG</a:t>
            </a:r>
            <a:r>
              <a:rPr lang="en-US" sz="2400" dirty="0"/>
              <a:t> class to test the configuration</a:t>
            </a:r>
            <a:endParaRPr lang="en-IN" sz="2400" dirty="0"/>
          </a:p>
          <a:p>
            <a:endParaRPr lang="en-US" dirty="0"/>
          </a:p>
          <a:p>
            <a:endParaRPr lang="en-US" dirty="0"/>
          </a:p>
          <a:p>
            <a:endParaRPr lang="en-IN" dirty="0"/>
          </a:p>
        </p:txBody>
      </p:sp>
    </p:spTree>
    <p:extLst>
      <p:ext uri="{BB962C8B-B14F-4D97-AF65-F5344CB8AC3E}">
        <p14:creationId xmlns:p14="http://schemas.microsoft.com/office/powerpoint/2010/main" val="255950258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0214" y="594804"/>
            <a:ext cx="10822144" cy="5608074"/>
          </a:xfrm>
          <a:prstGeom prst="rect">
            <a:avLst/>
          </a:prstGeom>
        </p:spPr>
        <p:txBody>
          <a:bodyPr wrap="square">
            <a:spAutoFit/>
          </a:bodyPr>
          <a:lstStyle/>
          <a:p>
            <a:pPr algn="ctr">
              <a:lnSpc>
                <a:spcPct val="107000"/>
              </a:lnSpc>
              <a:spcAft>
                <a:spcPts val="800"/>
              </a:spcAft>
            </a:pP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To save record using JPA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Create a Class by name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+class User</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Id|name|phone|age|email|password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Use JPA annotation in the class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*No need of </a:t>
            </a:r>
            <a:r>
              <a:rPr lang="en-IN" kern="100" dirty="0" err="1">
                <a:latin typeface="Calibri" panose="020F0502020204030204" pitchFamily="34" charset="0"/>
                <a:ea typeface="Calibri" panose="020F0502020204030204" pitchFamily="34" charset="0"/>
                <a:cs typeface="Times New Roman" panose="02020603050405020304" pitchFamily="18" charset="0"/>
              </a:rPr>
              <a:t>hbm</a:t>
            </a:r>
            <a:r>
              <a:rPr lang="en-IN" kern="100" dirty="0">
                <a:latin typeface="Calibri" panose="020F0502020204030204" pitchFamily="34" charset="0"/>
                <a:ea typeface="Calibri" panose="020F0502020204030204" pitchFamily="34" charset="0"/>
                <a:cs typeface="Times New Roman" panose="02020603050405020304" pitchFamily="18" charset="0"/>
              </a:rPr>
              <a:t> file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*No need of hibernate.cfg.xml</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*We have persist() to save the object this is present in </a:t>
            </a:r>
            <a:r>
              <a:rPr lang="en-IN"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EntityTransaction</a:t>
            </a:r>
            <a:r>
              <a:rPr lang="en-IN" kern="100" dirty="0">
                <a:latin typeface="Calibri" panose="020F0502020204030204" pitchFamily="34" charset="0"/>
                <a:ea typeface="Calibri" panose="020F0502020204030204" pitchFamily="34" charset="0"/>
                <a:cs typeface="Times New Roman" panose="02020603050405020304" pitchFamily="18" charset="0"/>
              </a:rPr>
              <a:t> contains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---begin()                </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To commit the transaction</a:t>
            </a: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---commit()</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*All these are present in </a:t>
            </a:r>
            <a:r>
              <a:rPr lang="en-IN"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kern="100" dirty="0">
                <a:latin typeface="Calibri" panose="020F0502020204030204" pitchFamily="34" charset="0"/>
                <a:ea typeface="Calibri" panose="020F0502020204030204" pitchFamily="34" charset="0"/>
                <a:cs typeface="Times New Roman" panose="02020603050405020304" pitchFamily="18" charset="0"/>
              </a:rPr>
              <a:t> API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457733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barn(inVertical)">
                                      <p:cBhvr>
                                        <p:cTn id="6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54818"/>
            <a:ext cx="10871200" cy="6336415"/>
          </a:xfrm>
          <a:prstGeom prst="rect">
            <a:avLst/>
          </a:prstGeom>
        </p:spPr>
        <p:txBody>
          <a:bodyPr wrap="square">
            <a:spAutoFit/>
          </a:bodyPr>
          <a:lstStyle/>
          <a:p>
            <a:r>
              <a:rPr lang="en-IN" sz="2400" dirty="0"/>
              <a:t>*It should not extend any pre-specified class.</a:t>
            </a:r>
          </a:p>
          <a:p>
            <a:r>
              <a:rPr lang="en-IN" sz="2400" dirty="0"/>
              <a:t>*It should not implement any pre-specified interfaces</a:t>
            </a:r>
          </a:p>
          <a:p>
            <a:endParaRPr lang="en-IN" sz="2400" dirty="0"/>
          </a:p>
          <a:p>
            <a:r>
              <a:rPr lang="en-IN" sz="2400" b="1" dirty="0">
                <a:solidFill>
                  <a:srgbClr val="7030A0"/>
                </a:solidFill>
              </a:rPr>
              <a:t>Easy Loading:-</a:t>
            </a:r>
          </a:p>
          <a:p>
            <a:r>
              <a:rPr lang="en-IN" sz="2400" dirty="0"/>
              <a:t>-If you use </a:t>
            </a:r>
            <a:r>
              <a:rPr lang="en-IN" sz="2400" dirty="0" err="1"/>
              <a:t>pojo</a:t>
            </a:r>
            <a:r>
              <a:rPr lang="en-IN" sz="2400" dirty="0"/>
              <a:t> easy loading will be there since it extends object class ,</a:t>
            </a:r>
            <a:r>
              <a:rPr lang="en-IN" sz="2400"/>
              <a:t>hence only object </a:t>
            </a:r>
            <a:r>
              <a:rPr lang="en-IN" sz="2400" dirty="0"/>
              <a:t>class methods has to be loaded.</a:t>
            </a:r>
          </a:p>
          <a:p>
            <a:pPr>
              <a:lnSpc>
                <a:spcPct val="107000"/>
              </a:lnSpc>
              <a:spcAft>
                <a:spcPts val="800"/>
              </a:spcAft>
            </a:pPr>
            <a:endParaRPr lang="en-IN" sz="2400" b="1" kern="100" dirty="0">
              <a:solidFill>
                <a:srgbClr val="7030A0"/>
              </a:solidFill>
              <a:latin typeface="+mj-lt"/>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solidFill>
                  <a:srgbClr val="7030A0"/>
                </a:solidFill>
                <a:latin typeface="+mj-lt"/>
                <a:ea typeface="Calibri" panose="020F0502020204030204" pitchFamily="34" charset="0"/>
                <a:cs typeface="Times New Roman" panose="02020603050405020304" pitchFamily="18" charset="0"/>
              </a:rPr>
              <a:t>Advantages of POJO:-</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a:ea typeface="Calibri" panose="020F0502020204030204" pitchFamily="34" charset="0"/>
                <a:cs typeface="Times New Roman" panose="02020603050405020304" pitchFamily="18" charset="0"/>
              </a:rPr>
              <a:t>Easy to understand </a:t>
            </a:r>
          </a:p>
          <a:p>
            <a:pPr>
              <a:lnSpc>
                <a:spcPct val="107000"/>
              </a:lnSpc>
              <a:spcAft>
                <a:spcPts val="800"/>
              </a:spcAft>
            </a:pPr>
            <a:r>
              <a:rPr lang="en-IN" sz="2400" kern="100" dirty="0">
                <a:ea typeface="Calibri" panose="020F0502020204030204" pitchFamily="34" charset="0"/>
                <a:cs typeface="Times New Roman" panose="02020603050405020304" pitchFamily="18" charset="0"/>
              </a:rPr>
              <a:t>*Simple Design</a:t>
            </a:r>
          </a:p>
          <a:p>
            <a:pPr>
              <a:lnSpc>
                <a:spcPct val="107000"/>
              </a:lnSpc>
              <a:spcAft>
                <a:spcPts val="800"/>
              </a:spcAft>
            </a:pPr>
            <a:r>
              <a:rPr lang="en-IN" sz="2400" kern="100" dirty="0">
                <a:ea typeface="Calibri" panose="020F0502020204030204" pitchFamily="34" charset="0"/>
                <a:cs typeface="Times New Roman" panose="02020603050405020304" pitchFamily="18" charset="0"/>
              </a:rPr>
              <a:t>*Easy maintenance.</a:t>
            </a:r>
          </a:p>
          <a:p>
            <a:pPr>
              <a:lnSpc>
                <a:spcPct val="107000"/>
              </a:lnSpc>
              <a:spcAft>
                <a:spcPts val="800"/>
              </a:spcAft>
            </a:pPr>
            <a:r>
              <a:rPr lang="en-IN" sz="2400" kern="100" dirty="0">
                <a:ea typeface="Calibri" panose="020F0502020204030204" pitchFamily="34" charset="0"/>
                <a:cs typeface="Times New Roman" panose="02020603050405020304" pitchFamily="18" charset="0"/>
              </a:rPr>
              <a:t>*Readability can be improved.</a:t>
            </a:r>
          </a:p>
          <a:p>
            <a:endParaRPr lang="en-IN" sz="2400" dirty="0"/>
          </a:p>
          <a:p>
            <a:r>
              <a:rPr lang="en-IN" dirty="0"/>
              <a:t>.</a:t>
            </a:r>
          </a:p>
          <a:p>
            <a:pPr>
              <a:lnSpc>
                <a:spcPct val="107000"/>
              </a:lnSpc>
              <a:spcAft>
                <a:spcPts val="800"/>
              </a:spcAft>
            </a:pPr>
            <a:endParaRPr lang="en-IN"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73206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5" y="669074"/>
            <a:ext cx="10968307" cy="9285555"/>
          </a:xfrm>
          <a:prstGeom prst="rect">
            <a:avLst/>
          </a:prstGeom>
        </p:spPr>
        <p:txBody>
          <a:bodyPr wrap="square">
            <a:spAutoFit/>
          </a:bodyPr>
          <a:lstStyle/>
          <a:p>
            <a:pPr>
              <a:lnSpc>
                <a:spcPct val="107000"/>
              </a:lnSpc>
              <a:spcAft>
                <a:spcPts val="800"/>
              </a:spcAft>
            </a:pPr>
            <a:r>
              <a:rPr lang="en-IN" sz="2400" b="1" kern="100" dirty="0" err="1">
                <a:highlight>
                  <a:srgbClr val="00FF00"/>
                </a:highlight>
                <a:ea typeface="Calibri" panose="020F0502020204030204" pitchFamily="34" charset="0"/>
                <a:cs typeface="Times New Roman" panose="02020603050405020304" pitchFamily="18" charset="0"/>
              </a:rPr>
              <a:t>javax.persistence.EntityManagerFactory</a:t>
            </a:r>
            <a:endParaRPr lang="en-IN" sz="2400" b="1" kern="100" dirty="0">
              <a:ea typeface="Calibri" panose="020F0502020204030204" pitchFamily="34" charset="0"/>
              <a:cs typeface="Times New Roman" panose="02020603050405020304" pitchFamily="18" charset="0"/>
            </a:endParaRPr>
          </a:p>
          <a:p>
            <a:pPr marL="457200">
              <a:lnSpc>
                <a:spcPct val="107000"/>
              </a:lnSpc>
              <a:spcAft>
                <a:spcPts val="0"/>
              </a:spcAft>
            </a:pPr>
            <a:r>
              <a:rPr lang="en-IN" sz="2400" kern="100" dirty="0">
                <a:ea typeface="Calibri" panose="020F0502020204030204" pitchFamily="34" charset="0"/>
                <a:cs typeface="Times New Roman" panose="02020603050405020304" pitchFamily="18" charset="0"/>
              </a:rPr>
              <a:t>-It is an interface belongs to JPA</a:t>
            </a:r>
          </a:p>
          <a:p>
            <a:pPr marL="457200">
              <a:lnSpc>
                <a:spcPct val="107000"/>
              </a:lnSpc>
              <a:spcAft>
                <a:spcPts val="0"/>
              </a:spcAft>
            </a:pPr>
            <a:r>
              <a:rPr lang="en-IN" sz="2400" kern="100" dirty="0">
                <a:ea typeface="Calibri" panose="020F0502020204030204" pitchFamily="34" charset="0"/>
                <a:cs typeface="Times New Roman" panose="02020603050405020304" pitchFamily="18" charset="0"/>
              </a:rPr>
              <a:t>- </a:t>
            </a:r>
            <a:r>
              <a:rPr lang="en-IN" sz="2400" dirty="0"/>
              <a:t>It is responsible for creating and managing </a:t>
            </a:r>
            <a:r>
              <a:rPr lang="en-IN" sz="2400" dirty="0" err="1"/>
              <a:t>EntityManager</a:t>
            </a:r>
            <a:r>
              <a:rPr lang="en-IN" sz="2400" dirty="0"/>
              <a:t> instances, which are used to interact with the database in a JPA application. </a:t>
            </a:r>
          </a:p>
          <a:p>
            <a:pPr marL="457200">
              <a:lnSpc>
                <a:spcPct val="107000"/>
              </a:lnSpc>
              <a:spcAft>
                <a:spcPts val="0"/>
              </a:spcAft>
            </a:pPr>
            <a:r>
              <a:rPr lang="en-IN" sz="2400" dirty="0"/>
              <a:t>-It maintains the Second Level Cache</a:t>
            </a:r>
          </a:p>
          <a:p>
            <a:pPr marL="457200">
              <a:lnSpc>
                <a:spcPct val="107000"/>
              </a:lnSpc>
              <a:spcAft>
                <a:spcPts val="0"/>
              </a:spcAft>
            </a:pPr>
            <a:r>
              <a:rPr lang="en-IN" sz="2400" dirty="0"/>
              <a:t>-It is responsible for managing the lifecycle of </a:t>
            </a:r>
            <a:r>
              <a:rPr lang="en-IN" sz="2400" dirty="0" err="1"/>
              <a:t>EntityManager</a:t>
            </a:r>
            <a:r>
              <a:rPr lang="en-IN" sz="2400" dirty="0"/>
              <a:t> Instances .It Ensures that resources are properly allocated and released when an </a:t>
            </a:r>
            <a:r>
              <a:rPr lang="en-IN" sz="2400" dirty="0" err="1"/>
              <a:t>EntityManager</a:t>
            </a:r>
            <a:r>
              <a:rPr lang="en-IN" sz="2400" dirty="0"/>
              <a:t> is created or closed.</a:t>
            </a:r>
          </a:p>
          <a:p>
            <a:pPr marL="457200">
              <a:lnSpc>
                <a:spcPct val="107000"/>
              </a:lnSpc>
              <a:spcAft>
                <a:spcPts val="0"/>
              </a:spcAft>
            </a:pPr>
            <a:r>
              <a:rPr lang="en-US" sz="2400" b="1" u="sng" dirty="0">
                <a:solidFill>
                  <a:srgbClr val="7030A0"/>
                </a:solidFill>
              </a:rPr>
              <a:t>Syntax:-</a:t>
            </a:r>
          </a:p>
          <a:p>
            <a:pPr marL="457200">
              <a:lnSpc>
                <a:spcPct val="107000"/>
              </a:lnSpc>
              <a:spcAft>
                <a:spcPts val="0"/>
              </a:spcAft>
            </a:pPr>
            <a:r>
              <a:rPr lang="en-US" sz="2400" b="1" dirty="0" err="1">
                <a:solidFill>
                  <a:srgbClr val="FF0000"/>
                </a:solidFill>
              </a:rPr>
              <a:t>EntityManagerFactory</a:t>
            </a:r>
            <a:r>
              <a:rPr lang="en-US" sz="2400" b="1" dirty="0">
                <a:solidFill>
                  <a:srgbClr val="FF0000"/>
                </a:solidFill>
              </a:rPr>
              <a:t> </a:t>
            </a:r>
            <a:r>
              <a:rPr lang="en-US" sz="2400" b="1" dirty="0" err="1">
                <a:solidFill>
                  <a:srgbClr val="FF0000"/>
                </a:solidFill>
              </a:rPr>
              <a:t>fac</a:t>
            </a:r>
            <a:r>
              <a:rPr lang="en-US" sz="2400" b="1" dirty="0">
                <a:solidFill>
                  <a:srgbClr val="FF0000"/>
                </a:solidFill>
              </a:rPr>
              <a:t>=</a:t>
            </a:r>
            <a:r>
              <a:rPr lang="en-US" sz="2400" b="1" dirty="0" err="1">
                <a:solidFill>
                  <a:srgbClr val="FF0000"/>
                </a:solidFill>
              </a:rPr>
              <a:t>Persistence.createEntityManagerFactory</a:t>
            </a:r>
            <a:r>
              <a:rPr lang="en-US" sz="2400" b="1" dirty="0">
                <a:solidFill>
                  <a:srgbClr val="FF0000"/>
                </a:solidFill>
              </a:rPr>
              <a:t>(</a:t>
            </a:r>
            <a:r>
              <a:rPr lang="en-IN" sz="2000" b="1" dirty="0">
                <a:solidFill>
                  <a:srgbClr val="00B0F0"/>
                </a:solidFill>
              </a:rPr>
              <a:t>String persistence unit name</a:t>
            </a:r>
            <a:r>
              <a:rPr lang="en-US" sz="2400" b="1" dirty="0">
                <a:solidFill>
                  <a:srgbClr val="FF0000"/>
                </a:solidFill>
              </a:rPr>
              <a:t>);</a:t>
            </a:r>
          </a:p>
          <a:p>
            <a:pPr lvl="0">
              <a:lnSpc>
                <a:spcPct val="107000"/>
              </a:lnSpc>
              <a:spcAft>
                <a:spcPts val="0"/>
              </a:spcAft>
            </a:pPr>
            <a:r>
              <a:rPr lang="en-IN"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createEntityManagerFactory</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(String persistence unit name)</a:t>
            </a:r>
          </a:p>
          <a:p>
            <a:pPr lvl="0">
              <a:lnSpc>
                <a:spcPct val="107000"/>
              </a:lnSpc>
              <a:spcAft>
                <a:spcPts val="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 static factory/helper method present in Persistence class. Which is used to create and return the implementation class object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-Hence the return type of this method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0"/>
              </a:spcAft>
            </a:pPr>
            <a:endParaRPr lang="en-IN" sz="2400" b="1" dirty="0">
              <a:solidFill>
                <a:srgbClr val="FF0000"/>
              </a:solidFill>
            </a:endParaRPr>
          </a:p>
          <a:p>
            <a:pPr marL="457200">
              <a:lnSpc>
                <a:spcPct val="107000"/>
              </a:lnSpc>
              <a:spcAft>
                <a:spcPts val="0"/>
              </a:spcAft>
            </a:pPr>
            <a:endParaRPr lang="en-US" sz="2400" kern="100" dirty="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b="1" kern="1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286793220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68740"/>
            <a:ext cx="11095630" cy="856838"/>
          </a:xfrm>
          <a:prstGeom prst="rect">
            <a:avLst/>
          </a:prstGeom>
        </p:spPr>
        <p:txBody>
          <a:bodyPr wrap="square">
            <a:spAutoFit/>
          </a:bodyPr>
          <a:lstStyle/>
          <a:p>
            <a:endParaRPr lang="en-IN" sz="2400" dirty="0"/>
          </a:p>
          <a:p>
            <a:pPr marL="457200">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35619" y="668741"/>
            <a:ext cx="10867759" cy="4443076"/>
          </a:xfrm>
          <a:prstGeom prst="rect">
            <a:avLst/>
          </a:prstGeom>
        </p:spPr>
        <p:txBody>
          <a:bodyPr wrap="square">
            <a:spAutoFit/>
          </a:bodyPr>
          <a:lstStyle/>
          <a:p>
            <a:pPr>
              <a:lnSpc>
                <a:spcPct val="107000"/>
              </a:lnSpc>
              <a:spcAft>
                <a:spcPts val="800"/>
              </a:spcAft>
            </a:pPr>
            <a:r>
              <a:rPr lang="en-IN"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javax.persistence.Persistence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 Factory/Helper class belongs  to JPA.</a:t>
            </a:r>
          </a:p>
          <a:p>
            <a:pPr marL="342900" lvl="0" indent="-342900">
              <a:lnSpc>
                <a:spcPct val="107000"/>
              </a:lnSpc>
              <a:spcAft>
                <a:spcPts val="0"/>
              </a:spcAft>
              <a:buFont typeface="Calibri" panose="020F0502020204030204" pitchFamily="34" charset="0"/>
              <a:buChar char="-"/>
            </a:pPr>
            <a:r>
              <a:rPr lang="en-US" sz="2400" kern="100" dirty="0">
                <a:latin typeface="Calibri" panose="020F0502020204030204" pitchFamily="34" charset="0"/>
                <a:ea typeface="Calibri" panose="020F0502020204030204" pitchFamily="34" charset="0"/>
                <a:cs typeface="Times New Roman" panose="02020603050405020304" pitchFamily="18" charset="0"/>
              </a:rPr>
              <a:t>Persistence Class reads configuration details from persistence.xml file which is located in</a:t>
            </a:r>
            <a:r>
              <a:rPr lang="en-US"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META-INF </a:t>
            </a:r>
            <a:r>
              <a:rPr lang="en-US" sz="2400" kern="100" dirty="0">
                <a:latin typeface="Calibri" panose="020F0502020204030204" pitchFamily="34" charset="0"/>
                <a:ea typeface="Calibri" panose="020F0502020204030204" pitchFamily="34" charset="0"/>
                <a:cs typeface="Times New Roman" panose="02020603050405020304" pitchFamily="18" charset="0"/>
              </a:rPr>
              <a:t>directory.</a:t>
            </a:r>
          </a:p>
          <a:p>
            <a:pPr marL="342900" lvl="0" indent="-342900">
              <a:lnSpc>
                <a:spcPct val="107000"/>
              </a:lnSpc>
              <a:spcAft>
                <a:spcPts val="0"/>
              </a:spcAft>
              <a:buFont typeface="Calibri" panose="020F0502020204030204" pitchFamily="34" charset="0"/>
              <a:buChar char="-"/>
            </a:pPr>
            <a:r>
              <a:rPr lang="en-US" sz="2400" kern="100" dirty="0">
                <a:latin typeface="Calibri" panose="020F0502020204030204" pitchFamily="34" charset="0"/>
                <a:ea typeface="Calibri" panose="020F0502020204030204" pitchFamily="34" charset="0"/>
                <a:cs typeface="Times New Roman" panose="02020603050405020304" pitchFamily="18" charset="0"/>
              </a:rPr>
              <a:t>The Primary Job of Persistence Class is to create an </a:t>
            </a:r>
            <a:r>
              <a:rPr lang="en-US" sz="2400" kern="100" dirty="0" err="1">
                <a:latin typeface="Calibri" panose="020F0502020204030204" pitchFamily="34" charset="0"/>
                <a:ea typeface="Calibri" panose="020F0502020204030204" pitchFamily="34" charset="0"/>
                <a:cs typeface="Times New Roman" panose="02020603050405020304" pitchFamily="18" charset="0"/>
              </a:rPr>
              <a:t>EntityManagerFactory</a:t>
            </a:r>
            <a:r>
              <a:rPr lang="en-US" sz="2400" kern="100" dirty="0">
                <a:latin typeface="Calibri" panose="020F0502020204030204" pitchFamily="34" charset="0"/>
                <a:ea typeface="Calibri" panose="020F0502020204030204" pitchFamily="34" charset="0"/>
                <a:cs typeface="Times New Roman" panose="02020603050405020304" pitchFamily="18" charset="0"/>
              </a:rPr>
              <a:t> based on provided persistence unit name.</a:t>
            </a:r>
          </a:p>
          <a:p>
            <a:pPr lvl="0">
              <a:lnSpc>
                <a:spcPct val="107000"/>
              </a:lnSpc>
              <a:spcAft>
                <a:spcPts val="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   The </a:t>
            </a:r>
            <a:r>
              <a:rPr lang="en-US" sz="2400" kern="100" dirty="0" err="1">
                <a:latin typeface="Calibri" panose="020F0502020204030204" pitchFamily="34" charset="0"/>
                <a:ea typeface="Calibri" panose="020F0502020204030204" pitchFamily="34" charset="0"/>
                <a:cs typeface="Times New Roman" panose="02020603050405020304" pitchFamily="18" charset="0"/>
              </a:rPr>
              <a:t>EntityManagerFactory</a:t>
            </a:r>
            <a:r>
              <a:rPr lang="en-US" sz="2400" kern="100" dirty="0">
                <a:latin typeface="Calibri" panose="020F0502020204030204" pitchFamily="34" charset="0"/>
                <a:ea typeface="Calibri" panose="020F0502020204030204" pitchFamily="34" charset="0"/>
                <a:cs typeface="Times New Roman" panose="02020603050405020304" pitchFamily="18" charset="0"/>
              </a:rPr>
              <a:t> is necessary to create </a:t>
            </a:r>
            <a:r>
              <a:rPr lang="en-US" sz="2400" b="1" kern="100" dirty="0" err="1">
                <a:solidFill>
                  <a:srgbClr val="7030A0"/>
                </a:solidFill>
                <a:latin typeface="Calibri" panose="020F0502020204030204" pitchFamily="34" charset="0"/>
                <a:ea typeface="Calibri" panose="020F0502020204030204" pitchFamily="34" charset="0"/>
                <a:cs typeface="Times New Roman" panose="02020603050405020304" pitchFamily="18" charset="0"/>
              </a:rPr>
              <a:t>EntityManager</a:t>
            </a:r>
            <a:r>
              <a:rPr lang="en-US"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instances</a:t>
            </a:r>
            <a:r>
              <a:rPr lang="en-US" sz="2400" kern="100" dirty="0">
                <a:latin typeface="Calibri" panose="020F0502020204030204" pitchFamily="34" charset="0"/>
                <a:ea typeface="Calibri" panose="020F0502020204030204" pitchFamily="34" charset="0"/>
                <a:cs typeface="Times New Roman" panose="02020603050405020304" pitchFamily="18" charset="0"/>
              </a:rPr>
              <a:t>, which are used for all database operations</a:t>
            </a:r>
            <a:r>
              <a:rPr lang="en-US" sz="1600" kern="100"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Calibri" panose="020F0502020204030204" pitchFamily="34" charset="0"/>
              <a:buChar char="-"/>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31828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26" y="557561"/>
            <a:ext cx="11195825" cy="5546455"/>
          </a:xfrm>
          <a:prstGeom prst="rect">
            <a:avLst/>
          </a:prstGeom>
        </p:spPr>
        <p:txBody>
          <a:bodyPr wrap="square">
            <a:spAutoFit/>
          </a:bodyPr>
          <a:lstStyle/>
          <a:p>
            <a:pPr marL="457200">
              <a:lnSpc>
                <a:spcPct val="107000"/>
              </a:lnSpc>
              <a:spcAft>
                <a:spcPts val="0"/>
              </a:spcAf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javax.persistence.EntityManager</a:t>
            </a:r>
            <a:endPar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-It is an interface belongs to JPA which is used to manage an entity.</a:t>
            </a:r>
          </a:p>
          <a:p>
            <a:pPr marL="457200">
              <a:lnSpc>
                <a:spcPct val="107000"/>
              </a:lnSpc>
              <a:spcAft>
                <a:spcPts val="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-This interface will provide the methods using which we can save, update, fetch and delete the records without any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sql</a:t>
            </a:r>
            <a:r>
              <a:rPr lang="en-IN" sz="2400" kern="100" dirty="0">
                <a:latin typeface="Calibri" panose="020F0502020204030204" pitchFamily="34" charset="0"/>
                <a:ea typeface="Calibri" panose="020F0502020204030204" pitchFamily="34" charset="0"/>
                <a:cs typeface="Times New Roman" panose="02020603050405020304" pitchFamily="18" charset="0"/>
              </a:rPr>
              <a:t> statements.</a:t>
            </a:r>
          </a:p>
          <a:p>
            <a:pPr marL="457200">
              <a:lnSpc>
                <a:spcPct val="107000"/>
              </a:lnSpc>
              <a:spcAft>
                <a:spcPts val="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is a lightweight object that represents a Single Unit of work with the database</a:t>
            </a:r>
          </a:p>
          <a:p>
            <a:pPr marL="457200">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-The following are the important methods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r>
              <a:rPr lang="en-IN" sz="2400" b="1" dirty="0">
                <a:solidFill>
                  <a:srgbClr val="7030A0"/>
                </a:solidFill>
              </a:rPr>
              <a:t>              ----- persist(Object)</a:t>
            </a:r>
          </a:p>
          <a:p>
            <a:r>
              <a:rPr lang="en-IN" sz="2400" b="1" dirty="0">
                <a:solidFill>
                  <a:srgbClr val="7030A0"/>
                </a:solidFill>
              </a:rPr>
              <a:t>              ----- merge(Object)</a:t>
            </a:r>
          </a:p>
          <a:p>
            <a:r>
              <a:rPr lang="en-IN" sz="2400" b="1" dirty="0">
                <a:solidFill>
                  <a:srgbClr val="7030A0"/>
                </a:solidFill>
              </a:rPr>
              <a:t>              ----- find(Class&lt;T&gt;,Object Primary Key)</a:t>
            </a:r>
          </a:p>
          <a:p>
            <a:r>
              <a:rPr lang="en-IN" sz="2400" b="1" dirty="0">
                <a:solidFill>
                  <a:srgbClr val="7030A0"/>
                </a:solidFill>
              </a:rPr>
              <a:t>              ----- remove(Object)</a:t>
            </a:r>
          </a:p>
          <a:p>
            <a:r>
              <a:rPr lang="en-IN" sz="2400" b="1" dirty="0">
                <a:solidFill>
                  <a:srgbClr val="7030A0"/>
                </a:solidFill>
              </a:rPr>
              <a:t>              ----  </a:t>
            </a:r>
            <a:r>
              <a:rPr lang="en-IN" sz="2400" b="1" dirty="0" err="1">
                <a:solidFill>
                  <a:srgbClr val="7030A0"/>
                </a:solidFill>
              </a:rPr>
              <a:t>createQuery</a:t>
            </a:r>
            <a:r>
              <a:rPr lang="en-IN" sz="2400" b="1" dirty="0">
                <a:solidFill>
                  <a:srgbClr val="7030A0"/>
                </a:solidFill>
              </a:rPr>
              <a:t>(String )</a:t>
            </a:r>
          </a:p>
          <a:p>
            <a:r>
              <a:rPr lang="en-IN" sz="2400" b="1" dirty="0">
                <a:solidFill>
                  <a:srgbClr val="7030A0"/>
                </a:solidFill>
              </a:rPr>
              <a:t>              ----  </a:t>
            </a:r>
            <a:r>
              <a:rPr lang="en-IN" sz="2400" b="1" dirty="0" err="1">
                <a:solidFill>
                  <a:srgbClr val="7030A0"/>
                </a:solidFill>
              </a:rPr>
              <a:t>createNamedQuery</a:t>
            </a:r>
            <a:r>
              <a:rPr lang="en-IN" sz="2400" b="1" dirty="0">
                <a:solidFill>
                  <a:srgbClr val="7030A0"/>
                </a:solidFill>
              </a:rPr>
              <a:t>(String)</a:t>
            </a:r>
          </a:p>
          <a:p>
            <a:r>
              <a:rPr lang="en-IN" sz="2400" b="1" dirty="0">
                <a:solidFill>
                  <a:srgbClr val="7030A0"/>
                </a:solidFill>
              </a:rPr>
              <a:t>              ----- </a:t>
            </a:r>
            <a:r>
              <a:rPr lang="en-IN" sz="2400" b="1" dirty="0" err="1">
                <a:solidFill>
                  <a:srgbClr val="7030A0"/>
                </a:solidFill>
              </a:rPr>
              <a:t>createNativeQuery</a:t>
            </a:r>
            <a:r>
              <a:rPr lang="en-IN" sz="2400" b="1" dirty="0">
                <a:solidFill>
                  <a:srgbClr val="7030A0"/>
                </a:solidFill>
              </a:rPr>
              <a:t>(String</a:t>
            </a:r>
            <a:r>
              <a:rPr lang="en-IN" sz="2400" dirty="0"/>
              <a:t>)</a:t>
            </a:r>
          </a:p>
        </p:txBody>
      </p:sp>
    </p:spTree>
    <p:extLst>
      <p:ext uri="{BB962C8B-B14F-4D97-AF65-F5344CB8AC3E}">
        <p14:creationId xmlns:p14="http://schemas.microsoft.com/office/powerpoint/2010/main" val="397376805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980" y="646771"/>
            <a:ext cx="10727474" cy="3581237"/>
          </a:xfrm>
          <a:prstGeom prst="rect">
            <a:avLst/>
          </a:prstGeom>
        </p:spPr>
        <p:txBody>
          <a:bodyPr wrap="square">
            <a:spAutoFit/>
          </a:bodyPr>
          <a:lstStyle/>
          <a:p>
            <a:r>
              <a:rPr lang="en-US" sz="2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2800" b="1" kern="1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Syntax:-</a:t>
            </a:r>
          </a:p>
          <a:p>
            <a:r>
              <a:rPr lang="en-US" sz="2400" b="1" kern="1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EntityManager</a:t>
            </a:r>
            <a:r>
              <a:rPr lang="en-US"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man=</a:t>
            </a:r>
            <a:r>
              <a:rPr lang="en-US"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fac.createEntityManager</a:t>
            </a:r>
            <a:r>
              <a:rPr lang="en-US"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2400" b="1" kern="100" dirty="0">
              <a:highlight>
                <a:srgbClr val="00FF00"/>
              </a:highlight>
              <a:ea typeface="Calibri" panose="020F0502020204030204" pitchFamily="34" charset="0"/>
              <a:cs typeface="Times New Roman" panose="02020603050405020304" pitchFamily="18" charset="0"/>
            </a:endParaRPr>
          </a:p>
          <a:p>
            <a:pPr lvl="0">
              <a:lnSpc>
                <a:spcPct val="107000"/>
              </a:lnSpc>
              <a:spcAft>
                <a:spcPts val="0"/>
              </a:spcAft>
            </a:pPr>
            <a:endParaRPr lang="en-IN" sz="2400" b="1" kern="100" dirty="0">
              <a:highlight>
                <a:srgbClr val="00FF00"/>
              </a:highlight>
              <a:ea typeface="Calibri" panose="020F0502020204030204" pitchFamily="34" charset="0"/>
              <a:cs typeface="Times New Roman" panose="02020603050405020304" pitchFamily="18" charset="0"/>
            </a:endParaRPr>
          </a:p>
          <a:p>
            <a:pPr lvl="0">
              <a:lnSpc>
                <a:spcPct val="107000"/>
              </a:lnSpc>
              <a:spcAft>
                <a:spcPts val="0"/>
              </a:spcAft>
            </a:pPr>
            <a:endParaRPr lang="en-IN" sz="2400" b="1" kern="100" dirty="0">
              <a:highlight>
                <a:srgbClr val="00FF00"/>
              </a:highlight>
              <a:ea typeface="Calibri" panose="020F0502020204030204" pitchFamily="34" charset="0"/>
              <a:cs typeface="Times New Roman" panose="02020603050405020304" pitchFamily="18" charset="0"/>
            </a:endParaRPr>
          </a:p>
          <a:p>
            <a:pPr lvl="0">
              <a:lnSpc>
                <a:spcPct val="107000"/>
              </a:lnSpc>
              <a:spcAft>
                <a:spcPts val="0"/>
              </a:spcAft>
            </a:pPr>
            <a:r>
              <a:rPr lang="en-IN" sz="2400" b="1" kern="100" dirty="0" err="1">
                <a:highlight>
                  <a:srgbClr val="00FF00"/>
                </a:highlight>
                <a:ea typeface="Calibri" panose="020F0502020204030204" pitchFamily="34" charset="0"/>
                <a:cs typeface="Times New Roman" panose="02020603050405020304" pitchFamily="18" charset="0"/>
              </a:rPr>
              <a:t>createEntityManager</a:t>
            </a:r>
            <a:r>
              <a:rPr lang="en-IN" sz="2400" b="1" kern="100" dirty="0">
                <a:highlight>
                  <a:srgbClr val="00FF00"/>
                </a:highlight>
                <a:ea typeface="Calibri" panose="020F0502020204030204" pitchFamily="34" charset="0"/>
                <a:cs typeface="Times New Roman" panose="02020603050405020304" pitchFamily="18" charset="0"/>
              </a:rPr>
              <a:t>( ):-</a:t>
            </a:r>
          </a:p>
          <a:p>
            <a:pPr>
              <a:lnSpc>
                <a:spcPct val="107000"/>
              </a:lnSpc>
            </a:pPr>
            <a:r>
              <a:rPr lang="en-US" sz="2400" dirty="0"/>
              <a:t>- This method is present in </a:t>
            </a:r>
            <a:r>
              <a:rPr lang="en-US" sz="2400" dirty="0" err="1"/>
              <a:t>EntityManagerFactory</a:t>
            </a:r>
            <a:r>
              <a:rPr lang="en-US" sz="2400" dirty="0"/>
              <a:t> interface.</a:t>
            </a:r>
          </a:p>
          <a:p>
            <a:r>
              <a:rPr lang="en-IN" sz="2400" dirty="0"/>
              <a:t>- It is a non-static factory/Helper method which  is used to create and return the implementation class object of </a:t>
            </a:r>
            <a:r>
              <a:rPr lang="en-IN" sz="2400" dirty="0" err="1"/>
              <a:t>EntityManager</a:t>
            </a:r>
            <a:r>
              <a:rPr lang="en-IN" sz="2400" dirty="0"/>
              <a:t>.</a:t>
            </a:r>
          </a:p>
          <a:p>
            <a:pPr marL="285750" indent="-285750">
              <a:buFontTx/>
              <a:buChar char="-"/>
            </a:pPr>
            <a:r>
              <a:rPr lang="en-US" sz="2400" dirty="0"/>
              <a:t>Hence the return type of this method is </a:t>
            </a:r>
            <a:r>
              <a:rPr lang="en-US" sz="2400"/>
              <a:t>EntityManager</a:t>
            </a:r>
            <a:r>
              <a:rPr lang="en-US" sz="2400" dirty="0"/>
              <a:t>.</a:t>
            </a:r>
          </a:p>
        </p:txBody>
      </p:sp>
    </p:spTree>
    <p:extLst>
      <p:ext uri="{BB962C8B-B14F-4D97-AF65-F5344CB8AC3E}">
        <p14:creationId xmlns:p14="http://schemas.microsoft.com/office/powerpoint/2010/main" val="211120748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70" y="683582"/>
            <a:ext cx="11026066" cy="6000169"/>
          </a:xfrm>
          <a:prstGeom prst="rect">
            <a:avLst/>
          </a:prstGeom>
        </p:spPr>
        <p:txBody>
          <a:bodyPr wrap="square">
            <a:spAutoFit/>
          </a:bodyPr>
          <a:lstStyle/>
          <a:p>
            <a:pPr marL="457200">
              <a:lnSpc>
                <a:spcPct val="107000"/>
              </a:lnSpc>
            </a:pPr>
            <a:r>
              <a:rPr lang="en-IN" sz="2400" b="1"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javax.persistence.EntityTransaction</a:t>
            </a:r>
            <a:endPar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r>
              <a:rPr lang="en-IN" sz="2400" dirty="0"/>
              <a:t>-It is an interface belongs to JPA which is used to manage the transaction on an entity.</a:t>
            </a:r>
          </a:p>
          <a:p>
            <a:r>
              <a:rPr lang="en-IN" sz="2400" dirty="0"/>
              <a:t>-Following are the important methods present in this interface</a:t>
            </a:r>
          </a:p>
          <a:p>
            <a:r>
              <a:rPr lang="en-IN" sz="2400" dirty="0" err="1"/>
              <a:t>EntityTransaction</a:t>
            </a:r>
            <a:endParaRPr lang="en-IN" sz="2400" dirty="0"/>
          </a:p>
          <a:p>
            <a:r>
              <a:rPr lang="en-IN" sz="2400" dirty="0"/>
              <a:t>                       ---- begin( )</a:t>
            </a:r>
          </a:p>
          <a:p>
            <a:r>
              <a:rPr lang="en-IN" sz="2400" dirty="0"/>
              <a:t>                       </a:t>
            </a:r>
            <a:r>
              <a:rPr lang="en-IN" sz="2400"/>
              <a:t>---- commit( </a:t>
            </a:r>
            <a:r>
              <a:rPr lang="en-IN" sz="2400" dirty="0"/>
              <a:t>)</a:t>
            </a:r>
          </a:p>
          <a:p>
            <a:r>
              <a:rPr lang="en-US" sz="2400" b="1" u="sng" dirty="0">
                <a:solidFill>
                  <a:srgbClr val="FF0000"/>
                </a:solidFill>
              </a:rPr>
              <a:t>Syntax:-</a:t>
            </a:r>
          </a:p>
          <a:p>
            <a:r>
              <a:rPr lang="en-US" sz="2400" b="1" dirty="0">
                <a:solidFill>
                  <a:srgbClr val="FF0000"/>
                </a:solidFill>
              </a:rPr>
              <a:t>   </a:t>
            </a:r>
            <a:r>
              <a:rPr lang="en-US" sz="2400" b="1" dirty="0" err="1"/>
              <a:t>EntityTransaction</a:t>
            </a:r>
            <a:r>
              <a:rPr lang="en-US" sz="2400" b="1" dirty="0"/>
              <a:t> </a:t>
            </a:r>
            <a:r>
              <a:rPr lang="en-US" sz="2400" b="1" dirty="0" err="1"/>
              <a:t>tran</a:t>
            </a:r>
            <a:r>
              <a:rPr lang="en-US" sz="2400" b="1" dirty="0"/>
              <a:t>=</a:t>
            </a:r>
            <a:r>
              <a:rPr lang="en-US" sz="2400" b="1" dirty="0" err="1"/>
              <a:t>man.getTransaction</a:t>
            </a:r>
            <a:r>
              <a:rPr lang="en-US" sz="2400" b="1" dirty="0"/>
              <a:t>( );</a:t>
            </a:r>
          </a:p>
          <a:p>
            <a:endParaRPr lang="en-IN" sz="2400" b="1" dirty="0"/>
          </a:p>
          <a:p>
            <a:pPr>
              <a:lnSpc>
                <a:spcPct val="107000"/>
              </a:lnSpc>
              <a:spcAft>
                <a:spcPts val="800"/>
              </a:spcAf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getTransaction</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Method is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Interface.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 It is a non-static factory/Helper method which is used to create and return the implementation class object of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EntityTransaction</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-Hence the return type of this method is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EntityTransaction</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60927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barn(inVertical)">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barn(inVertical)">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528" y="669072"/>
            <a:ext cx="10838984" cy="4524315"/>
          </a:xfrm>
          <a:prstGeom prst="rect">
            <a:avLst/>
          </a:prstGeom>
        </p:spPr>
        <p:txBody>
          <a:bodyPr wrap="square">
            <a:spAutoFit/>
          </a:bodyPr>
          <a:lstStyle/>
          <a:p>
            <a:r>
              <a:rPr lang="en-US" sz="2400" b="1" u="sng" dirty="0">
                <a:solidFill>
                  <a:srgbClr val="7030A0"/>
                </a:solidFill>
              </a:rPr>
              <a:t>Note:-</a:t>
            </a:r>
          </a:p>
          <a:p>
            <a:r>
              <a:rPr lang="en-US" sz="2400" b="1" dirty="0"/>
              <a:t>    While writing program </a:t>
            </a:r>
            <a:r>
              <a:rPr lang="en-US" sz="2400" b="1" dirty="0">
                <a:solidFill>
                  <a:srgbClr val="3333FF"/>
                </a:solidFill>
              </a:rPr>
              <a:t>if you don’t use begin( ) method </a:t>
            </a:r>
            <a:r>
              <a:rPr lang="en-US" sz="2400" b="1" dirty="0"/>
              <a:t>you will get </a:t>
            </a:r>
          </a:p>
          <a:p>
            <a:r>
              <a:rPr lang="en-US" sz="2400" b="1" dirty="0" err="1">
                <a:solidFill>
                  <a:srgbClr val="FF0000"/>
                </a:solidFill>
              </a:rPr>
              <a:t>IllegleStateException</a:t>
            </a:r>
            <a:r>
              <a:rPr lang="en-US" sz="2400" b="1" dirty="0"/>
              <a:t> with the message:-Transaction Not Successfully Started</a:t>
            </a:r>
          </a:p>
          <a:p>
            <a:endParaRPr lang="en-US" sz="2400" b="1" u="sng" dirty="0">
              <a:solidFill>
                <a:srgbClr val="7030A0"/>
              </a:solidFill>
            </a:endParaRPr>
          </a:p>
          <a:p>
            <a:r>
              <a:rPr lang="en-US" sz="2400" b="1" u="sng" dirty="0">
                <a:solidFill>
                  <a:srgbClr val="7030A0"/>
                </a:solidFill>
              </a:rPr>
              <a:t>persist( Object )</a:t>
            </a:r>
          </a:p>
          <a:p>
            <a:r>
              <a:rPr lang="en-US" sz="2400" dirty="0"/>
              <a:t>-This method is present in </a:t>
            </a:r>
            <a:r>
              <a:rPr lang="en-US" sz="2400" dirty="0" err="1"/>
              <a:t>EntityManager</a:t>
            </a:r>
            <a:r>
              <a:rPr lang="en-US" sz="2400" dirty="0"/>
              <a:t> interface.</a:t>
            </a:r>
          </a:p>
          <a:p>
            <a:r>
              <a:rPr lang="en-US" sz="2400" dirty="0"/>
              <a:t>-It is used to persist the entity into the persistence system(Database).</a:t>
            </a:r>
          </a:p>
          <a:p>
            <a:r>
              <a:rPr lang="en-US" sz="2400" dirty="0"/>
              <a:t>-This method throws </a:t>
            </a:r>
            <a:r>
              <a:rPr lang="en-US" sz="2400" dirty="0" err="1"/>
              <a:t>IllegleArgumentException</a:t>
            </a:r>
            <a:r>
              <a:rPr lang="en-US" sz="2400" dirty="0"/>
              <a:t> if the argument is null or If the argument is not an Entity class.</a:t>
            </a:r>
          </a:p>
          <a:p>
            <a:r>
              <a:rPr lang="en-US" sz="2400" b="1" dirty="0">
                <a:solidFill>
                  <a:srgbClr val="FF0000"/>
                </a:solidFill>
              </a:rPr>
              <a:t>- The return type of this method is void.</a:t>
            </a:r>
          </a:p>
          <a:p>
            <a:endParaRPr lang="en-US" sz="2400" dirty="0"/>
          </a:p>
          <a:p>
            <a:endParaRPr lang="en-IN" sz="2400" b="1" u="sng" dirty="0">
              <a:solidFill>
                <a:srgbClr val="7030A0"/>
              </a:solidFill>
            </a:endParaRPr>
          </a:p>
        </p:txBody>
      </p:sp>
    </p:spTree>
    <p:extLst>
      <p:ext uri="{BB962C8B-B14F-4D97-AF65-F5344CB8AC3E}">
        <p14:creationId xmlns:p14="http://schemas.microsoft.com/office/powerpoint/2010/main" val="331960901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96037"/>
            <a:ext cx="10863618" cy="5881995"/>
          </a:xfrm>
          <a:prstGeom prst="rect">
            <a:avLst/>
          </a:prstGeom>
        </p:spPr>
        <p:txBody>
          <a:bodyPr wrap="square">
            <a:spAutoFit/>
          </a:bodyPr>
          <a:lstStyle/>
          <a:p>
            <a:pPr>
              <a:lnSpc>
                <a:spcPct val="107000"/>
              </a:lnSpc>
              <a:spcAft>
                <a:spcPts val="800"/>
              </a:spcAft>
            </a:pPr>
            <a:r>
              <a:rPr lang="en-IN" sz="24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Code to save a Merchant(The Person who sell Products) by using JPA</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Create Merchant class (Entity Class) with following fields</a:t>
            </a:r>
          </a:p>
          <a:p>
            <a:r>
              <a:rPr lang="en-IN" sz="2400" dirty="0"/>
              <a:t>        - id</a:t>
            </a:r>
          </a:p>
          <a:p>
            <a:r>
              <a:rPr lang="en-IN" sz="2400" dirty="0"/>
              <a:t>        - name</a:t>
            </a:r>
          </a:p>
          <a:p>
            <a:r>
              <a:rPr lang="en-IN" sz="2400" dirty="0"/>
              <a:t>        - </a:t>
            </a:r>
            <a:r>
              <a:rPr lang="en-IN" sz="2400" dirty="0" err="1"/>
              <a:t>gst_number</a:t>
            </a:r>
            <a:endParaRPr lang="en-IN" sz="2400" dirty="0"/>
          </a:p>
          <a:p>
            <a:r>
              <a:rPr lang="en-IN" sz="2400" dirty="0"/>
              <a:t>        - phone</a:t>
            </a:r>
          </a:p>
          <a:p>
            <a:r>
              <a:rPr lang="en-IN" sz="2400" dirty="0"/>
              <a:t>        - email</a:t>
            </a:r>
          </a:p>
          <a:p>
            <a:r>
              <a:rPr lang="en-IN" sz="2400" dirty="0"/>
              <a:t>        - password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 Use JPA annotations  in Merchant class</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 create persistence.xml(Configuration file of JPA)</a:t>
            </a:r>
          </a:p>
          <a:p>
            <a:r>
              <a:rPr lang="en-IN" sz="2400" dirty="0"/>
              <a:t>  </a:t>
            </a:r>
            <a:r>
              <a:rPr lang="en-IN" sz="2400" dirty="0">
                <a:latin typeface="Calibri" panose="020F0502020204030204" pitchFamily="34" charset="0"/>
                <a:cs typeface="Calibri" panose="020F0502020204030204" pitchFamily="34" charset="0"/>
              </a:rPr>
              <a:t>----</a:t>
            </a:r>
            <a:r>
              <a:rPr lang="en-IN" sz="2400" dirty="0">
                <a:latin typeface="Calibri Light" panose="020F0302020204030204" pitchFamily="34" charset="0"/>
                <a:cs typeface="Calibri Light" panose="020F0302020204030204" pitchFamily="34" charset="0"/>
              </a:rPr>
              <a:t> </a:t>
            </a:r>
            <a:r>
              <a:rPr lang="en-IN" sz="2400" dirty="0"/>
              <a:t>Create SaveMerchant.java class</a:t>
            </a:r>
          </a:p>
          <a:p>
            <a:r>
              <a:rPr lang="en-US" sz="2400" dirty="0"/>
              <a:t>         - Use persist( ) of </a:t>
            </a:r>
            <a:r>
              <a:rPr lang="en-US" sz="2400" dirty="0" err="1"/>
              <a:t>EntityManager</a:t>
            </a:r>
            <a:r>
              <a:rPr lang="en-US" sz="2400" dirty="0"/>
              <a:t>.</a:t>
            </a:r>
          </a:p>
          <a:p>
            <a:r>
              <a:rPr lang="en-US" sz="2400" dirty="0"/>
              <a:t>         -It throws </a:t>
            </a:r>
            <a:r>
              <a:rPr lang="en-US" sz="2400" dirty="0" err="1"/>
              <a:t>IllegleArgumentException</a:t>
            </a:r>
            <a:r>
              <a:rPr lang="en-US" sz="2400" dirty="0"/>
              <a:t> if the argument is not an entity class</a:t>
            </a:r>
            <a:endParaRPr lang="en-IN" sz="2400" dirty="0"/>
          </a:p>
          <a:p>
            <a:endParaRPr lang="en-IN" dirty="0"/>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97261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55093"/>
            <a:ext cx="10818181" cy="4740785"/>
          </a:xfrm>
          <a:prstGeom prst="rect">
            <a:avLst/>
          </a:prstGeom>
        </p:spPr>
        <p:txBody>
          <a:bodyPr wrap="square">
            <a:spAutoFit/>
          </a:bodyPr>
          <a:lstStyle/>
          <a:p>
            <a:pPr algn="ctr">
              <a:lnSpc>
                <a:spcPct val="107000"/>
              </a:lnSpc>
              <a:spcAft>
                <a:spcPts val="800"/>
              </a:spcAf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Interview Questions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1&gt;Explain Hibernate and its Advantages</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2&gt;Explain Hibernate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config</a:t>
            </a:r>
            <a:r>
              <a:rPr lang="en-IN" sz="2000" kern="100" dirty="0">
                <a:latin typeface="Calibri" panose="020F0502020204030204" pitchFamily="34" charset="0"/>
                <a:ea typeface="Calibri" panose="020F0502020204030204" pitchFamily="34" charset="0"/>
                <a:cs typeface="Times New Roman" panose="02020603050405020304" pitchFamily="18" charset="0"/>
              </a:rPr>
              <a:t> file and Hibernate Mapping File</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3&gt;What is Session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SessionFactory</a:t>
            </a:r>
            <a:r>
              <a:rPr lang="en-IN" sz="2000" kern="100" dirty="0">
                <a:latin typeface="Calibri" panose="020F0502020204030204" pitchFamily="34" charset="0"/>
                <a:ea typeface="Calibri" panose="020F0502020204030204" pitchFamily="34" charset="0"/>
                <a:cs typeface="Times New Roman" panose="02020603050405020304" pitchFamily="18" charset="0"/>
              </a:rPr>
              <a:t> interfaces.</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4&gt;Explain configure() of Configuration Class</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5&gt;What are the differences between HQL and SQL</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6&gt;Differentiate between get() and load() of </a:t>
            </a:r>
            <a:r>
              <a:rPr lang="en-IN" sz="2000" kern="100">
                <a:latin typeface="Calibri" panose="020F0502020204030204" pitchFamily="34" charset="0"/>
                <a:ea typeface="Calibri" panose="020F0502020204030204" pitchFamily="34" charset="0"/>
                <a:cs typeface="Times New Roman" panose="02020603050405020304" pitchFamily="18" charset="0"/>
              </a:rPr>
              <a:t>Session Interface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7&gt;Explain JPA</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8&gt;What is @Entity, @Id,@</a:t>
            </a:r>
            <a:r>
              <a:rPr lang="en-IN" sz="2000" kern="100" dirty="0" err="1">
                <a:latin typeface="Calibri" panose="020F0502020204030204" pitchFamily="34" charset="0"/>
                <a:ea typeface="Calibri" panose="020F0502020204030204" pitchFamily="34" charset="0"/>
                <a:cs typeface="Times New Roman" panose="02020603050405020304" pitchFamily="18" charset="0"/>
              </a:rPr>
              <a:t>GeneratedValue</a:t>
            </a:r>
            <a:r>
              <a:rPr lang="en-IN" sz="2000" kern="100" dirty="0">
                <a:latin typeface="Calibri" panose="020F0502020204030204" pitchFamily="34" charset="0"/>
                <a:ea typeface="Calibri" panose="020F0502020204030204" pitchFamily="34" charset="0"/>
                <a:cs typeface="Times New Roman" panose="02020603050405020304" pitchFamily="18" charset="0"/>
              </a:rPr>
              <a:t>,@Column and @Table</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9&gt;Name the JPA generators [Identity ,Sequence , Auto, Table]</a:t>
            </a: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10&gt;Explain persistence.xml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0165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36980"/>
            <a:ext cx="10863618" cy="5433219"/>
          </a:xfrm>
          <a:prstGeom prst="rect">
            <a:avLst/>
          </a:prstGeom>
        </p:spPr>
        <p:txBody>
          <a:bodyPr wrap="square">
            <a:spAutoFit/>
          </a:bodyPr>
          <a:lstStyle/>
          <a:p>
            <a:pPr>
              <a:lnSpc>
                <a:spcPct val="107000"/>
              </a:lnSpc>
              <a:spcAft>
                <a:spcPts val="800"/>
              </a:spcAf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find(Class&lt;T&gt;,Object primary key)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      -It is a method present in </a:t>
            </a:r>
            <a:r>
              <a:rPr lang="en-IN" sz="2400" kern="100" dirty="0" err="1">
                <a:ea typeface="Calibri" panose="020F0502020204030204" pitchFamily="34" charset="0"/>
                <a:cs typeface="Times New Roman" panose="02020603050405020304" pitchFamily="18" charset="0"/>
              </a:rPr>
              <a:t>EntiryManager</a:t>
            </a:r>
            <a:r>
              <a:rPr lang="en-IN" sz="2400" kern="100" dirty="0">
                <a:ea typeface="Calibri" panose="020F0502020204030204" pitchFamily="34" charset="0"/>
                <a:cs typeface="Times New Roman" panose="02020603050405020304" pitchFamily="18" charset="0"/>
              </a:rPr>
              <a:t> interface.</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-This method is used to </a:t>
            </a:r>
            <a:r>
              <a:rPr lang="en-IN" sz="2400" b="1" kern="100" dirty="0">
                <a:solidFill>
                  <a:srgbClr val="7030A0"/>
                </a:solidFill>
                <a:ea typeface="Calibri" panose="020F0502020204030204" pitchFamily="34" charset="0"/>
                <a:cs typeface="Times New Roman" panose="02020603050405020304" pitchFamily="18" charset="0"/>
              </a:rPr>
              <a:t>fetch a record </a:t>
            </a:r>
            <a:r>
              <a:rPr lang="en-IN" sz="2400" kern="100" dirty="0">
                <a:ea typeface="Calibri" panose="020F0502020204030204" pitchFamily="34" charset="0"/>
                <a:cs typeface="Times New Roman" panose="02020603050405020304" pitchFamily="18" charset="0"/>
              </a:rPr>
              <a:t>from the table by using the</a:t>
            </a:r>
            <a:r>
              <a:rPr lang="en-IN" sz="2400" b="1" kern="100" dirty="0">
                <a:solidFill>
                  <a:srgbClr val="7030A0"/>
                </a:solidFill>
                <a:ea typeface="Calibri" panose="020F0502020204030204" pitchFamily="34" charset="0"/>
                <a:cs typeface="Times New Roman" panose="02020603050405020304" pitchFamily="18" charset="0"/>
              </a:rPr>
              <a:t> primary key</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-This method will search for the specified primary key in a table which is mapped with the specified entity class.</a:t>
            </a:r>
          </a:p>
          <a:p>
            <a:r>
              <a:rPr lang="en-IN" sz="2400" dirty="0"/>
              <a:t>     -If the primary key is present it will return the </a:t>
            </a:r>
            <a:r>
              <a:rPr lang="en-IN" sz="2400" b="1" dirty="0">
                <a:solidFill>
                  <a:srgbClr val="7030A0"/>
                </a:solidFill>
              </a:rPr>
              <a:t>reference of the object </a:t>
            </a:r>
            <a:r>
              <a:rPr lang="en-IN" sz="2400" dirty="0"/>
              <a:t>else it will return </a:t>
            </a:r>
            <a:r>
              <a:rPr lang="en-IN" sz="2400" b="1" dirty="0">
                <a:solidFill>
                  <a:srgbClr val="7030A0"/>
                </a:solidFill>
              </a:rPr>
              <a:t>null</a:t>
            </a:r>
          </a:p>
          <a:p>
            <a:r>
              <a:rPr lang="en-IN" sz="2400" dirty="0"/>
              <a:t>    -The </a:t>
            </a:r>
            <a:r>
              <a:rPr lang="en-IN" sz="2400" b="1" dirty="0">
                <a:solidFill>
                  <a:srgbClr val="FF0000"/>
                </a:solidFill>
              </a:rPr>
              <a:t>return type</a:t>
            </a:r>
            <a:r>
              <a:rPr lang="en-IN" sz="2400" dirty="0"/>
              <a:t> of this method is same as the </a:t>
            </a:r>
            <a:r>
              <a:rPr lang="en-IN" sz="2400" b="1" dirty="0">
                <a:solidFill>
                  <a:srgbClr val="FF0000"/>
                </a:solidFill>
              </a:rPr>
              <a:t>type of the first argument </a:t>
            </a:r>
            <a:r>
              <a:rPr lang="en-IN" sz="2400" dirty="0"/>
              <a:t>.</a:t>
            </a:r>
          </a:p>
          <a:p>
            <a:r>
              <a:rPr lang="en-US" sz="2400" dirty="0"/>
              <a:t>      If it is Employee ----</a:t>
            </a:r>
            <a:r>
              <a:rPr lang="en-US" sz="2400" dirty="0">
                <a:sym typeface="Wingdings" panose="05000000000000000000" pitchFamily="2" charset="2"/>
              </a:rPr>
              <a:t>It Will be Employee</a:t>
            </a:r>
          </a:p>
          <a:p>
            <a:r>
              <a:rPr lang="en-US" sz="2400" dirty="0">
                <a:sym typeface="Wingdings" panose="05000000000000000000" pitchFamily="2" charset="2"/>
              </a:rPr>
              <a:t>      If it is Merchant -----It will be Merchant</a:t>
            </a:r>
            <a:endParaRPr lang="en-IN" sz="2400" dirty="0"/>
          </a:p>
          <a:p>
            <a:endParaRPr lang="en-US" sz="2400" dirty="0"/>
          </a:p>
          <a:p>
            <a:r>
              <a:rPr lang="en-US" sz="2400" b="1" dirty="0">
                <a:solidFill>
                  <a:srgbClr val="3333FF"/>
                </a:solidFill>
              </a:rPr>
              <a:t>Note:--</a:t>
            </a:r>
            <a:r>
              <a:rPr lang="en-US" sz="2400" dirty="0"/>
              <a:t>If you wrongly enter persistence unit name you will get—</a:t>
            </a:r>
            <a:r>
              <a:rPr lang="en-US" sz="2400" b="1" dirty="0" err="1">
                <a:solidFill>
                  <a:srgbClr val="FF0000"/>
                </a:solidFill>
              </a:rPr>
              <a:t>PersistenceException</a:t>
            </a:r>
            <a:endParaRPr lang="en-US" sz="1200" kern="100" dirty="0">
              <a:latin typeface="Calibri" panose="020F0502020204030204" pitchFamily="34" charset="0"/>
              <a:cs typeface="Times New Roman" panose="02020603050405020304" pitchFamily="18" charset="0"/>
            </a:endParaRPr>
          </a:p>
          <a:p>
            <a:endParaRPr lang="en-IN" sz="2400" b="1" dirty="0">
              <a:solidFill>
                <a:srgbClr val="FF0000"/>
              </a:solidFill>
            </a:endParaRPr>
          </a:p>
        </p:txBody>
      </p:sp>
    </p:spTree>
    <p:extLst>
      <p:ext uri="{BB962C8B-B14F-4D97-AF65-F5344CB8AC3E}">
        <p14:creationId xmlns:p14="http://schemas.microsoft.com/office/powerpoint/2010/main" val="98603867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82387"/>
            <a:ext cx="10849970" cy="5693866"/>
          </a:xfrm>
          <a:prstGeom prst="rect">
            <a:avLst/>
          </a:prstGeom>
        </p:spPr>
        <p:txBody>
          <a:bodyPr wrap="square">
            <a:spAutoFit/>
          </a:bodyPr>
          <a:lstStyle/>
          <a:p>
            <a:r>
              <a:rPr lang="en-IN" sz="2400" dirty="0"/>
              <a:t> -It will throw </a:t>
            </a:r>
            <a:r>
              <a:rPr lang="en-IN" sz="2400" b="1" dirty="0" err="1">
                <a:solidFill>
                  <a:srgbClr val="7030A0"/>
                </a:solidFill>
              </a:rPr>
              <a:t>IllegleArgumentException</a:t>
            </a:r>
            <a:r>
              <a:rPr lang="en-IN" sz="2400" dirty="0"/>
              <a:t> with the root cause </a:t>
            </a:r>
            <a:r>
              <a:rPr lang="en-IN" sz="2400" b="1" dirty="0" err="1">
                <a:solidFill>
                  <a:srgbClr val="7030A0"/>
                </a:solidFill>
              </a:rPr>
              <a:t>UnKnownEntityException</a:t>
            </a:r>
            <a:r>
              <a:rPr lang="en-IN" sz="2400" dirty="0"/>
              <a:t> if the first argument is </a:t>
            </a:r>
            <a:r>
              <a:rPr lang="en-IN" sz="2400" b="1" dirty="0">
                <a:solidFill>
                  <a:srgbClr val="7030A0"/>
                </a:solidFill>
              </a:rPr>
              <a:t>not an entity class   </a:t>
            </a:r>
          </a:p>
          <a:p>
            <a:r>
              <a:rPr lang="en-IN" sz="2400" b="1" dirty="0">
                <a:solidFill>
                  <a:srgbClr val="7030A0"/>
                </a:solidFill>
              </a:rPr>
              <a:t>        </a:t>
            </a:r>
          </a:p>
          <a:p>
            <a:r>
              <a:rPr lang="en-IN" sz="2400" dirty="0"/>
              <a:t>  -It will throw </a:t>
            </a:r>
            <a:r>
              <a:rPr lang="en-IN" sz="2400" b="1" dirty="0" err="1">
                <a:solidFill>
                  <a:srgbClr val="7030A0"/>
                </a:solidFill>
              </a:rPr>
              <a:t>IllegleArgumentException</a:t>
            </a:r>
            <a:r>
              <a:rPr lang="en-IN" sz="2400" dirty="0"/>
              <a:t> with the root cause </a:t>
            </a:r>
            <a:r>
              <a:rPr lang="en-IN" sz="2400" b="1" dirty="0" err="1">
                <a:solidFill>
                  <a:srgbClr val="7030A0"/>
                </a:solidFill>
              </a:rPr>
              <a:t>TypeMisMatchException</a:t>
            </a:r>
            <a:r>
              <a:rPr lang="en-IN" sz="2400" dirty="0"/>
              <a:t> if the second argument type is different from the type of Primary key in the Entity class.</a:t>
            </a:r>
          </a:p>
          <a:p>
            <a:endParaRPr lang="en-IN" sz="2400" dirty="0"/>
          </a:p>
          <a:p>
            <a:r>
              <a:rPr lang="en-IN" sz="2400" dirty="0"/>
              <a:t>  -It will throw </a:t>
            </a:r>
            <a:r>
              <a:rPr lang="en-IN" sz="2400" b="1" dirty="0" err="1">
                <a:solidFill>
                  <a:srgbClr val="7030A0"/>
                </a:solidFill>
              </a:rPr>
              <a:t>IllegleArgumentExceptio</a:t>
            </a:r>
            <a:r>
              <a:rPr lang="en-IN" sz="2400" dirty="0" err="1"/>
              <a:t>n</a:t>
            </a:r>
            <a:r>
              <a:rPr lang="en-IN" sz="2400" dirty="0"/>
              <a:t> if the second argument is null.</a:t>
            </a:r>
          </a:p>
          <a:p>
            <a:endParaRPr lang="en-US" sz="2400" b="1" dirty="0">
              <a:solidFill>
                <a:srgbClr val="FF0000"/>
              </a:solidFill>
            </a:endParaRPr>
          </a:p>
          <a:p>
            <a:r>
              <a:rPr lang="en-IN" sz="2800" b="1" dirty="0">
                <a:solidFill>
                  <a:srgbClr val="FF0000"/>
                </a:solidFill>
              </a:rPr>
              <a:t>Code to fetch a record from the Merchant Table by using id</a:t>
            </a:r>
          </a:p>
          <a:p>
            <a:r>
              <a:rPr lang="en-IN" sz="2400" dirty="0"/>
              <a:t>   FetchMerchantById.java class</a:t>
            </a:r>
          </a:p>
          <a:p>
            <a:r>
              <a:rPr lang="en-IN" sz="2400" dirty="0"/>
              <a:t>        Merchant m=</a:t>
            </a:r>
            <a:r>
              <a:rPr lang="en-IN" sz="2400" dirty="0" err="1"/>
              <a:t>manager.find</a:t>
            </a:r>
            <a:r>
              <a:rPr lang="en-IN" sz="2400" dirty="0"/>
              <a:t>(</a:t>
            </a:r>
            <a:r>
              <a:rPr lang="en-IN" sz="2400" dirty="0" err="1"/>
              <a:t>Merchant.class</a:t>
            </a:r>
            <a:r>
              <a:rPr lang="en-IN" sz="2400" dirty="0"/>
              <a:t>, id);</a:t>
            </a:r>
          </a:p>
          <a:p>
            <a:r>
              <a:rPr lang="en-IN" sz="2400" dirty="0"/>
              <a:t>         Use  if(m!=null)-----</a:t>
            </a:r>
            <a:r>
              <a:rPr lang="en-IN" sz="2400" dirty="0">
                <a:sym typeface="Wingdings" panose="05000000000000000000" pitchFamily="2" charset="2"/>
              </a:rPr>
              <a:t>To avoid </a:t>
            </a:r>
            <a:r>
              <a:rPr lang="en-IN" sz="2400" dirty="0" err="1">
                <a:sym typeface="Wingdings" panose="05000000000000000000" pitchFamily="2" charset="2"/>
              </a:rPr>
              <a:t>NullPointerException</a:t>
            </a:r>
            <a:endParaRPr lang="en-IN" sz="2400" dirty="0"/>
          </a:p>
          <a:p>
            <a:endParaRPr lang="en-IN" sz="2400" dirty="0"/>
          </a:p>
          <a:p>
            <a:endParaRPr lang="en-IN" sz="2400" dirty="0"/>
          </a:p>
        </p:txBody>
      </p:sp>
    </p:spTree>
    <p:extLst>
      <p:ext uri="{BB962C8B-B14F-4D97-AF65-F5344CB8AC3E}">
        <p14:creationId xmlns:p14="http://schemas.microsoft.com/office/powerpoint/2010/main" val="320870701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49300"/>
            <a:ext cx="10909300" cy="7458837"/>
          </a:xfrm>
          <a:prstGeom prst="rect">
            <a:avLst/>
          </a:prstGeom>
        </p:spPr>
        <p:txBody>
          <a:bodyPr wrap="square">
            <a:spAutoFit/>
          </a:bodyPr>
          <a:lstStyle/>
          <a:p>
            <a:pPr>
              <a:lnSpc>
                <a:spcPct val="107000"/>
              </a:lnSpc>
              <a:spcAft>
                <a:spcPts val="800"/>
              </a:spcAft>
            </a:pPr>
            <a:r>
              <a:rPr lang="en-IN" sz="2400" kern="100" dirty="0">
                <a:ea typeface="Calibri" panose="020F0502020204030204" pitchFamily="34" charset="0"/>
                <a:cs typeface="Times New Roman" panose="02020603050405020304" pitchFamily="18" charset="0"/>
              </a:rPr>
              <a:t>*We can develop lightweight Applications.</a:t>
            </a:r>
          </a:p>
          <a:p>
            <a:pPr>
              <a:lnSpc>
                <a:spcPct val="107000"/>
              </a:lnSpc>
              <a:spcAft>
                <a:spcPts val="800"/>
              </a:spcAft>
            </a:pPr>
            <a:r>
              <a:rPr lang="en-IN" sz="2400" kern="100" dirty="0">
                <a:ea typeface="Calibri" panose="020F0502020204030204" pitchFamily="34" charset="0"/>
                <a:cs typeface="Times New Roman" panose="02020603050405020304" pitchFamily="18" charset="0"/>
              </a:rPr>
              <a:t>*The application which uses </a:t>
            </a:r>
            <a:r>
              <a:rPr lang="en-IN" sz="2400" kern="100" dirty="0" err="1">
                <a:ea typeface="Calibri" panose="020F0502020204030204" pitchFamily="34" charset="0"/>
                <a:cs typeface="Times New Roman" panose="02020603050405020304" pitchFamily="18" charset="0"/>
              </a:rPr>
              <a:t>pojo</a:t>
            </a:r>
            <a:r>
              <a:rPr lang="en-IN" sz="2400" kern="100" dirty="0">
                <a:ea typeface="Calibri" panose="020F0502020204030204" pitchFamily="34" charset="0"/>
                <a:cs typeface="Times New Roman" panose="02020603050405020304" pitchFamily="18" charset="0"/>
              </a:rPr>
              <a:t> implementation is known as lightweight application.</a:t>
            </a:r>
          </a:p>
          <a:p>
            <a:r>
              <a:rPr lang="en-IN" sz="2400" dirty="0"/>
              <a:t> </a:t>
            </a:r>
          </a:p>
          <a:p>
            <a:r>
              <a:rPr lang="en-IN" sz="2400" b="1" dirty="0">
                <a:solidFill>
                  <a:srgbClr val="7030A0"/>
                </a:solidFill>
              </a:rPr>
              <a:t>Light-Weight Framework:-</a:t>
            </a:r>
          </a:p>
          <a:p>
            <a:r>
              <a:rPr lang="en-IN" sz="2400" dirty="0"/>
              <a:t>     A framework which makes use of POJO implementation is called as Light-Weight Framework</a:t>
            </a:r>
            <a:r>
              <a:rPr lang="en-IN" dirty="0"/>
              <a:t>.</a:t>
            </a:r>
          </a:p>
          <a:p>
            <a:endParaRPr lang="en-IN" dirty="0"/>
          </a:p>
          <a:p>
            <a:endParaRPr lang="en-US" dirty="0"/>
          </a:p>
          <a:p>
            <a:pPr algn="ctr"/>
            <a:r>
              <a:rPr lang="en-IN" sz="3200" b="1" dirty="0">
                <a:solidFill>
                  <a:srgbClr val="7030A0"/>
                </a:solidFill>
              </a:rPr>
              <a:t>ORM(Object Relational Mapping)</a:t>
            </a:r>
          </a:p>
          <a:p>
            <a:r>
              <a:rPr lang="en-IN" sz="2400" b="1" dirty="0"/>
              <a:t>Definition:-</a:t>
            </a:r>
          </a:p>
          <a:p>
            <a:r>
              <a:rPr lang="en-IN" sz="2400" dirty="0"/>
              <a:t>      The process of converting an object into relational model(Table) is called as Object relational mapping .</a:t>
            </a:r>
          </a:p>
          <a:p>
            <a:r>
              <a:rPr lang="en-IN" sz="2400" dirty="0"/>
              <a:t>*We can achieve Object Relational Mapping with the help of ORM tool</a:t>
            </a:r>
            <a:r>
              <a:rPr lang="en-IN" dirty="0"/>
              <a:t>.</a:t>
            </a:r>
          </a:p>
          <a:p>
            <a:endParaRPr lang="en-IN" sz="2400" dirty="0"/>
          </a:p>
          <a:p>
            <a:endParaRPr lang="en-IN" sz="2400" dirty="0"/>
          </a:p>
          <a:p>
            <a:pPr algn="ctr"/>
            <a:endParaRPr lang="en-IN" sz="3200" b="1" dirty="0">
              <a:solidFill>
                <a:srgbClr val="7030A0"/>
              </a:solidFill>
            </a:endParaRPr>
          </a:p>
          <a:p>
            <a:pPr algn="ctr"/>
            <a:endParaRPr lang="en-IN" sz="3200" b="1" dirty="0">
              <a:solidFill>
                <a:srgbClr val="7030A0"/>
              </a:solidFill>
            </a:endParaRPr>
          </a:p>
          <a:p>
            <a:endParaRPr lang="en-IN" dirty="0"/>
          </a:p>
          <a:p>
            <a:endParaRPr lang="en-IN" sz="2400" dirty="0"/>
          </a:p>
        </p:txBody>
      </p:sp>
    </p:spTree>
    <p:extLst>
      <p:ext uri="{BB962C8B-B14F-4D97-AF65-F5344CB8AC3E}">
        <p14:creationId xmlns:p14="http://schemas.microsoft.com/office/powerpoint/2010/main" val="378203754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68740"/>
            <a:ext cx="8447964" cy="6636240"/>
          </a:xfrm>
          <a:prstGeom prst="rect">
            <a:avLst/>
          </a:prstGeom>
        </p:spPr>
        <p:txBody>
          <a:bodyPr wrap="square">
            <a:spAutoFit/>
          </a:bodyPr>
          <a:lstStyle/>
          <a:p>
            <a:r>
              <a:rPr lang="en-US" sz="2400" b="1" u="sng" dirty="0">
                <a:solidFill>
                  <a:srgbClr val="7030A0"/>
                </a:solidFill>
              </a:rPr>
              <a:t>Update a record in the database</a:t>
            </a:r>
            <a:endParaRPr lang="en-IN" sz="2400" b="1" u="sng" dirty="0">
              <a:solidFill>
                <a:srgbClr val="7030A0"/>
              </a:solidFill>
            </a:endParaRPr>
          </a:p>
          <a:p>
            <a:r>
              <a:rPr lang="en-IN" sz="2400" dirty="0"/>
              <a:t>There are 2 different ways in which we can update a record in the database.</a:t>
            </a:r>
          </a:p>
          <a:p>
            <a:r>
              <a:rPr lang="en-IN" sz="2400" dirty="0"/>
              <a:t>   1&gt;Fetch(using find( )) and Update</a:t>
            </a:r>
          </a:p>
          <a:p>
            <a:r>
              <a:rPr lang="en-IN" sz="2400" dirty="0"/>
              <a:t>   2&gt;Use merge( ) of </a:t>
            </a:r>
            <a:r>
              <a:rPr lang="en-IN" sz="2400" dirty="0" err="1"/>
              <a:t>EntityManager</a:t>
            </a:r>
            <a:r>
              <a:rPr lang="en-IN" sz="2400" dirty="0"/>
              <a:t> interface.</a:t>
            </a:r>
          </a:p>
          <a:p>
            <a:endParaRPr lang="en-IN" sz="2400" dirty="0"/>
          </a:p>
          <a:p>
            <a:pPr>
              <a:lnSpc>
                <a:spcPct val="107000"/>
              </a:lnSpc>
              <a:spcAft>
                <a:spcPts val="800"/>
              </a:spcAf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Best way is:- Fetch and update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 Any modification on the persistence object will directly affect the record in the table .</a:t>
            </a:r>
          </a:p>
          <a:p>
            <a:pPr>
              <a:lnSpc>
                <a:spcPct val="107000"/>
              </a:lnSpc>
              <a:spcAft>
                <a:spcPts val="800"/>
              </a:spcAf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merge():-</a:t>
            </a:r>
            <a:r>
              <a:rPr lang="en-IN" sz="2400" kern="100" dirty="0">
                <a:latin typeface="Calibri" panose="020F0502020204030204" pitchFamily="34" charset="0"/>
                <a:ea typeface="Calibri" panose="020F0502020204030204" pitchFamily="34" charset="0"/>
                <a:cs typeface="Times New Roman" panose="02020603050405020304" pitchFamily="18" charset="0"/>
              </a:rPr>
              <a:t>It will consider the generated id while updating ,if the id is present then it will update else it will save the record.</a:t>
            </a:r>
          </a:p>
          <a:p>
            <a:r>
              <a:rPr lang="en-IN" sz="2400" b="1" u="sng" dirty="0">
                <a:solidFill>
                  <a:srgbClr val="7030A0"/>
                </a:solidFill>
              </a:rPr>
              <a:t>Code To Update a Merchant by using Fetch and Update way</a:t>
            </a:r>
          </a:p>
          <a:p>
            <a:r>
              <a:rPr lang="en-IN" sz="2400" dirty="0"/>
              <a:t>      </a:t>
            </a:r>
            <a:r>
              <a:rPr lang="en-IN" sz="2400" dirty="0" err="1"/>
              <a:t>UpdateMerchant</a:t>
            </a:r>
            <a:endParaRPr lang="en-IN" sz="2400" dirty="0"/>
          </a:p>
          <a:p>
            <a:r>
              <a:rPr lang="en-IN" sz="2400" dirty="0"/>
              <a:t>             Merchant m=</a:t>
            </a:r>
            <a:r>
              <a:rPr lang="en-IN" sz="2400" dirty="0" err="1"/>
              <a:t>manager.find</a:t>
            </a:r>
            <a:r>
              <a:rPr lang="en-IN" sz="2400" dirty="0"/>
              <a:t>(Merchant.class,2);</a:t>
            </a:r>
          </a:p>
          <a:p>
            <a:r>
              <a:rPr lang="en-IN" sz="2400" dirty="0"/>
              <a:t> </a:t>
            </a:r>
          </a:p>
          <a:p>
            <a:endParaRPr lang="en-IN" sz="2400" dirty="0"/>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639016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barn(inVertical)">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77922"/>
            <a:ext cx="10877266" cy="6258636"/>
          </a:xfrm>
          <a:prstGeom prst="rect">
            <a:avLst/>
          </a:prstGeom>
        </p:spPr>
        <p:txBody>
          <a:bodyPr wrap="square">
            <a:spAutoFit/>
          </a:bodyPr>
          <a:lstStyle/>
          <a:p>
            <a:r>
              <a:rPr lang="en-IN" sz="2400" b="1" u="sng" dirty="0">
                <a:solidFill>
                  <a:srgbClr val="7030A0"/>
                </a:solidFill>
              </a:rPr>
              <a:t>merge(Object)</a:t>
            </a:r>
          </a:p>
          <a:p>
            <a:r>
              <a:rPr lang="en-IN" sz="2400" dirty="0"/>
              <a:t> -It is a method present in </a:t>
            </a:r>
            <a:r>
              <a:rPr lang="en-IN" sz="2400" dirty="0" err="1"/>
              <a:t>EntityManager</a:t>
            </a:r>
            <a:r>
              <a:rPr lang="en-IN" sz="2400" dirty="0"/>
              <a:t> interface.</a:t>
            </a:r>
          </a:p>
          <a:p>
            <a:r>
              <a:rPr lang="en-IN" sz="2400" dirty="0"/>
              <a:t> -This method is used to merge the state of the passed object with the record present in the database server.</a:t>
            </a:r>
          </a:p>
          <a:p>
            <a:r>
              <a:rPr lang="en-IN" sz="2400" dirty="0"/>
              <a:t>-This method is will </a:t>
            </a:r>
            <a:r>
              <a:rPr lang="en-IN" sz="2400" b="1" dirty="0">
                <a:solidFill>
                  <a:srgbClr val="C00000"/>
                </a:solidFill>
              </a:rPr>
              <a:t>save the record</a:t>
            </a:r>
            <a:r>
              <a:rPr lang="en-IN" sz="2400" dirty="0"/>
              <a:t> by assigning the generated id or by using the assigned id if the </a:t>
            </a:r>
            <a:r>
              <a:rPr lang="en-IN" sz="2400" b="1" dirty="0">
                <a:solidFill>
                  <a:srgbClr val="C00000"/>
                </a:solidFill>
              </a:rPr>
              <a:t>primary key is not present.</a:t>
            </a:r>
          </a:p>
          <a:p>
            <a:r>
              <a:rPr lang="en-IN" sz="2400" dirty="0"/>
              <a:t>-It will update the record if the primary key is present.</a:t>
            </a:r>
          </a:p>
          <a:p>
            <a:r>
              <a:rPr lang="en-IN" sz="2400" dirty="0"/>
              <a:t>-The return type of this method is same as the type of argument.</a:t>
            </a:r>
          </a:p>
          <a:p>
            <a:r>
              <a:rPr lang="en-IN" sz="2400" b="1" dirty="0">
                <a:solidFill>
                  <a:srgbClr val="7030A0"/>
                </a:solidFill>
              </a:rPr>
              <a:t>Code to update a record in the Merchant table using merge(object)</a:t>
            </a:r>
          </a:p>
          <a:p>
            <a:r>
              <a:rPr lang="en-IN" sz="2400" dirty="0"/>
              <a:t>                     - </a:t>
            </a:r>
            <a:r>
              <a:rPr lang="en-IN" sz="2400" b="1" dirty="0">
                <a:solidFill>
                  <a:srgbClr val="C00000"/>
                </a:solidFill>
              </a:rPr>
              <a:t>UpdateMerchantByMerge.java class</a:t>
            </a:r>
          </a:p>
          <a:p>
            <a:r>
              <a:rPr lang="en-US" sz="2400" dirty="0"/>
              <a:t>                              -Create an Object of Merchant class</a:t>
            </a:r>
          </a:p>
          <a:p>
            <a:r>
              <a:rPr lang="en-US" sz="2400" dirty="0"/>
              <a:t>                    </a:t>
            </a:r>
            <a:r>
              <a:rPr lang="en-IN" sz="2400" dirty="0"/>
              <a:t>          - Enter the id value.(</a:t>
            </a:r>
            <a:r>
              <a:rPr lang="en-IN" sz="2400" dirty="0" err="1"/>
              <a:t>m.setId</a:t>
            </a:r>
            <a:r>
              <a:rPr lang="en-IN" sz="2400" dirty="0"/>
              <a:t>(1))//or//- </a:t>
            </a:r>
            <a:r>
              <a:rPr lang="en-IN" sz="2400" dirty="0" err="1"/>
              <a:t>m.setId</a:t>
            </a:r>
            <a:r>
              <a:rPr lang="en-IN" sz="2400" dirty="0"/>
              <a:t>(</a:t>
            </a:r>
            <a:r>
              <a:rPr lang="en-IN" sz="2400" dirty="0" err="1"/>
              <a:t>sc.nextInt</a:t>
            </a:r>
            <a:r>
              <a:rPr lang="en-IN" sz="2400" dirty="0"/>
              <a:t>( ))</a:t>
            </a:r>
            <a:endParaRPr lang="en-IN" sz="2400" kern="100" dirty="0">
              <a:highlight>
                <a:srgbClr val="FF00FF"/>
              </a:highlight>
              <a:latin typeface="Calibri" panose="020F0502020204030204" pitchFamily="34" charset="0"/>
              <a:cs typeface="Times New Roman" panose="02020603050405020304" pitchFamily="18" charset="0"/>
            </a:endParaRPr>
          </a:p>
          <a:p>
            <a:r>
              <a:rPr lang="en-IN" sz="2400" dirty="0"/>
              <a:t>                              </a:t>
            </a:r>
            <a:r>
              <a:rPr lang="en-US" sz="2400" dirty="0"/>
              <a:t>- Use merge(m ) of </a:t>
            </a:r>
            <a:r>
              <a:rPr lang="en-US" sz="2400" dirty="0" err="1"/>
              <a:t>EntityManager</a:t>
            </a:r>
            <a:r>
              <a:rPr lang="en-US" sz="2400" dirty="0"/>
              <a:t> interface</a:t>
            </a:r>
            <a:endParaRPr lang="en-IN" sz="2400" dirty="0"/>
          </a:p>
          <a:p>
            <a:r>
              <a:rPr lang="en-US" sz="2400" dirty="0"/>
              <a:t>                              - Don’t  use @</a:t>
            </a:r>
            <a:r>
              <a:rPr lang="en-US" sz="2400" dirty="0" err="1"/>
              <a:t>GeneratedValue</a:t>
            </a:r>
            <a:r>
              <a:rPr lang="en-US" sz="2400" dirty="0"/>
              <a:t> //To save the assigned id</a:t>
            </a:r>
            <a:endParaRPr lang="en-IN" sz="2400" dirty="0"/>
          </a:p>
          <a:p>
            <a:r>
              <a:rPr lang="en-IN" sz="2000" b="1" dirty="0">
                <a:solidFill>
                  <a:srgbClr val="3333FF"/>
                </a:solidFill>
              </a:rPr>
              <a:t>Note:--</a:t>
            </a:r>
            <a:r>
              <a:rPr lang="en-IN" sz="2000" dirty="0"/>
              <a:t>While using merge( ) set all  the fields of entity class  </a:t>
            </a:r>
            <a:r>
              <a:rPr lang="en-IN" sz="2000"/>
              <a:t>otherwise record  will be updated as </a:t>
            </a:r>
            <a:r>
              <a:rPr lang="en-IN" sz="2000" dirty="0"/>
              <a:t>0/0.0/null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endParaRPr lang="en-IN" sz="1000" dirty="0"/>
          </a:p>
          <a:p>
            <a:pPr>
              <a:lnSpc>
                <a:spcPct val="107000"/>
              </a:lnSpc>
              <a:spcAft>
                <a:spcPts val="800"/>
              </a:spcAft>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72212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073" y="669072"/>
            <a:ext cx="10816683" cy="5558381"/>
          </a:xfrm>
          <a:prstGeom prst="rect">
            <a:avLst/>
          </a:prstGeom>
        </p:spPr>
        <p:txBody>
          <a:bodyPr wrap="square">
            <a:spAutoFit/>
          </a:bodyPr>
          <a:lstStyle/>
          <a:p>
            <a:pPr>
              <a:lnSpc>
                <a:spcPct val="107000"/>
              </a:lnSpc>
              <a:spcAft>
                <a:spcPts val="800"/>
              </a:spcAft>
            </a:pPr>
            <a:r>
              <a:rPr lang="en-US" sz="2000" b="1" dirty="0"/>
              <a:t>* If the given id is not present and if the Generation Strategy is “identity” then it will not throw any Exception but the record will be saved with identity strategy ,assigned id will not be saved </a:t>
            </a:r>
            <a:endParaRPr lang="en-IN" sz="2000" b="1" dirty="0"/>
          </a:p>
          <a:p>
            <a:pPr>
              <a:lnSpc>
                <a:spcPct val="107000"/>
              </a:lnSpc>
              <a:spcAft>
                <a:spcPts val="800"/>
              </a:spcAf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remove(Object)</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method is present 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interface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method is used to remove a </a:t>
            </a:r>
            <a:r>
              <a:rPr lang="en-IN" sz="2400" kern="100">
                <a:latin typeface="Calibri" panose="020F0502020204030204" pitchFamily="34" charset="0"/>
                <a:ea typeface="Calibri" panose="020F0502020204030204" pitchFamily="34" charset="0"/>
                <a:cs typeface="Times New Roman" panose="02020603050405020304" pitchFamily="18" charset="0"/>
              </a:rPr>
              <a:t>persistent object(record)from </a:t>
            </a:r>
            <a:r>
              <a:rPr lang="en-IN" sz="2400" kern="100" dirty="0">
                <a:latin typeface="Calibri" panose="020F0502020204030204" pitchFamily="34" charset="0"/>
                <a:ea typeface="Calibri" panose="020F0502020204030204" pitchFamily="34" charset="0"/>
                <a:cs typeface="Times New Roman" panose="02020603050405020304" pitchFamily="18" charset="0"/>
              </a:rPr>
              <a:t>the database server.</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-If we pass a detached or transient object to this method it will throw </a:t>
            </a:r>
          </a:p>
          <a:p>
            <a:pPr>
              <a:lnSpc>
                <a:spcPct val="107000"/>
              </a:lnSpc>
              <a:spcAft>
                <a:spcPts val="800"/>
              </a:spcAft>
            </a:pPr>
            <a:r>
              <a:rPr lang="en-IN" sz="2400" kern="100" dirty="0" err="1">
                <a:ea typeface="Calibri" panose="020F0502020204030204" pitchFamily="34" charset="0"/>
                <a:cs typeface="Times New Roman" panose="02020603050405020304" pitchFamily="18" charset="0"/>
              </a:rPr>
              <a:t>IllegleArgumentException</a:t>
            </a:r>
            <a:r>
              <a:rPr lang="en-IN" sz="2400" kern="100" dirty="0">
                <a:ea typeface="Calibri" panose="020F0502020204030204" pitchFamily="34" charset="0"/>
                <a:cs typeface="Times New Roman" panose="02020603050405020304" pitchFamily="18" charset="0"/>
              </a:rPr>
              <a:t>.</a:t>
            </a:r>
          </a:p>
          <a:p>
            <a:r>
              <a:rPr lang="en-IN" sz="2400" b="1" dirty="0">
                <a:solidFill>
                  <a:srgbClr val="7030A0"/>
                </a:solidFill>
              </a:rPr>
              <a:t>Code to delete a record from Merchant table by using remove(object)</a:t>
            </a:r>
          </a:p>
          <a:p>
            <a:r>
              <a:rPr lang="en-US" sz="2400" dirty="0"/>
              <a:t>  Find the Merchant by using find(</a:t>
            </a:r>
            <a:r>
              <a:rPr lang="en-US" sz="2400" dirty="0" err="1"/>
              <a:t>Merchant.class</a:t>
            </a:r>
            <a:r>
              <a:rPr lang="en-US" sz="2400" dirty="0"/>
              <a:t> , 1)</a:t>
            </a:r>
            <a:endParaRPr lang="en-IN" sz="2400" dirty="0"/>
          </a:p>
          <a:p>
            <a:r>
              <a:rPr lang="en-IN" sz="2400" dirty="0"/>
              <a:t>         if(m!=null)</a:t>
            </a:r>
          </a:p>
          <a:p>
            <a:r>
              <a:rPr lang="en-IN" sz="2400" dirty="0"/>
              <a:t>                 {</a:t>
            </a:r>
          </a:p>
          <a:p>
            <a:r>
              <a:rPr lang="en-IN" sz="2400" dirty="0"/>
              <a:t>                        </a:t>
            </a:r>
            <a:r>
              <a:rPr lang="en-IN" sz="2400" dirty="0" err="1"/>
              <a:t>manager.remove</a:t>
            </a:r>
            <a:r>
              <a:rPr lang="en-IN" sz="2400" dirty="0"/>
              <a:t>(m);</a:t>
            </a:r>
          </a:p>
          <a:p>
            <a:r>
              <a:rPr lang="en-IN" sz="2400" dirty="0"/>
              <a:t>                  }</a:t>
            </a:r>
          </a:p>
        </p:txBody>
      </p:sp>
    </p:spTree>
    <p:extLst>
      <p:ext uri="{BB962C8B-B14F-4D97-AF65-F5344CB8AC3E}">
        <p14:creationId xmlns:p14="http://schemas.microsoft.com/office/powerpoint/2010/main" val="6261828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29" y="713677"/>
            <a:ext cx="10928195" cy="5582169"/>
          </a:xfrm>
          <a:prstGeom prst="rect">
            <a:avLst/>
          </a:prstGeom>
        </p:spPr>
        <p:txBody>
          <a:bodyPr wrap="square">
            <a:spAutoFit/>
          </a:bodyPr>
          <a:lstStyle/>
          <a:p>
            <a:r>
              <a:rPr lang="en-IN" sz="3200" b="1" dirty="0">
                <a:solidFill>
                  <a:srgbClr val="7030A0"/>
                </a:solidFill>
              </a:rPr>
              <a:t>Note:-</a:t>
            </a:r>
          </a:p>
          <a:p>
            <a:r>
              <a:rPr lang="en-IN" sz="2400" dirty="0"/>
              <a:t>As there is no built in methods are available in </a:t>
            </a:r>
            <a:r>
              <a:rPr lang="en-IN" sz="2400" dirty="0" err="1"/>
              <a:t>EntityManager</a:t>
            </a:r>
            <a:r>
              <a:rPr lang="en-IN" sz="2400" dirty="0"/>
              <a:t> to fetch a record without using id </a:t>
            </a:r>
          </a:p>
          <a:p>
            <a:r>
              <a:rPr lang="en-IN" sz="2400" dirty="0"/>
              <a:t>Now we need to go for</a:t>
            </a:r>
            <a:r>
              <a:rPr lang="en-IN" sz="2400" b="1" dirty="0">
                <a:solidFill>
                  <a:srgbClr val="7030A0"/>
                </a:solidFill>
              </a:rPr>
              <a:t> </a:t>
            </a:r>
            <a:r>
              <a:rPr lang="en-IN" sz="2400" b="1" dirty="0">
                <a:solidFill>
                  <a:srgbClr val="FF0000"/>
                </a:solidFill>
              </a:rPr>
              <a:t>Query</a:t>
            </a:r>
            <a:r>
              <a:rPr lang="en-IN" sz="2400" b="1" dirty="0">
                <a:solidFill>
                  <a:srgbClr val="7030A0"/>
                </a:solidFill>
              </a:rPr>
              <a:t> </a:t>
            </a:r>
            <a:r>
              <a:rPr lang="en-IN" sz="2400" dirty="0"/>
              <a:t>interface.</a:t>
            </a:r>
          </a:p>
          <a:p>
            <a:r>
              <a:rPr lang="en-IN" sz="2400" dirty="0"/>
              <a:t> </a:t>
            </a:r>
          </a:p>
          <a:p>
            <a:r>
              <a:rPr lang="en-IN" sz="2400" b="1" dirty="0">
                <a:latin typeface="Calibri" panose="020F0502020204030204" pitchFamily="34" charset="0"/>
                <a:cs typeface="Calibri" panose="020F0502020204030204" pitchFamily="34" charset="0"/>
              </a:rPr>
              <a:t>*</a:t>
            </a:r>
            <a:r>
              <a:rPr lang="en-IN" sz="2400" dirty="0"/>
              <a:t>In </a:t>
            </a:r>
            <a:r>
              <a:rPr lang="en-IN" sz="2400" b="1" dirty="0">
                <a:solidFill>
                  <a:srgbClr val="0070C0"/>
                </a:solidFill>
              </a:rPr>
              <a:t>JPA Query </a:t>
            </a:r>
            <a:r>
              <a:rPr lang="en-IN" sz="2400" dirty="0"/>
              <a:t>interface is present in ---</a:t>
            </a:r>
            <a:r>
              <a:rPr lang="en-IN" sz="2400" b="1" dirty="0" err="1">
                <a:solidFill>
                  <a:srgbClr val="0070C0"/>
                </a:solidFill>
              </a:rPr>
              <a:t>javax.persistence</a:t>
            </a:r>
            <a:r>
              <a:rPr lang="en-IN" sz="2400" dirty="0"/>
              <a:t> package</a:t>
            </a:r>
          </a:p>
          <a:p>
            <a:r>
              <a:rPr lang="en-IN" sz="2400" b="1" dirty="0">
                <a:latin typeface="Calibri" panose="020F0502020204030204" pitchFamily="34" charset="0"/>
                <a:cs typeface="Calibri" panose="020F0502020204030204" pitchFamily="34" charset="0"/>
              </a:rPr>
              <a:t>*</a:t>
            </a:r>
            <a:r>
              <a:rPr lang="en-IN" sz="2400" dirty="0"/>
              <a:t>In </a:t>
            </a:r>
            <a:r>
              <a:rPr lang="en-IN" sz="2400" b="1" dirty="0">
                <a:solidFill>
                  <a:srgbClr val="0070C0"/>
                </a:solidFill>
              </a:rPr>
              <a:t>Hibernate Query </a:t>
            </a:r>
            <a:r>
              <a:rPr lang="en-IN" sz="2400" dirty="0"/>
              <a:t>interface is present in –</a:t>
            </a:r>
            <a:r>
              <a:rPr lang="en-IN" sz="2400" b="1" dirty="0" err="1">
                <a:solidFill>
                  <a:srgbClr val="0070C0"/>
                </a:solidFill>
              </a:rPr>
              <a:t>org.hibernate.query</a:t>
            </a:r>
            <a:r>
              <a:rPr lang="en-IN" sz="2400" dirty="0"/>
              <a:t> package</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*JPA uses -------</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JPQL</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*Hibernate uses----</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HQL</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*In </a:t>
            </a:r>
            <a:r>
              <a:rPr lang="en-IN" sz="2400" kern="100" dirty="0" err="1">
                <a:latin typeface="Calibri" panose="020F0502020204030204" pitchFamily="34" charset="0"/>
                <a:ea typeface="Calibri" panose="020F0502020204030204" pitchFamily="34" charset="0"/>
                <a:cs typeface="Times New Roman" panose="02020603050405020304" pitchFamily="18" charset="0"/>
              </a:rPr>
              <a:t>Hibenate</a:t>
            </a:r>
            <a:r>
              <a:rPr lang="en-IN" sz="2400" kern="100" dirty="0">
                <a:latin typeface="Calibri" panose="020F0502020204030204" pitchFamily="34" charset="0"/>
                <a:ea typeface="Calibri" panose="020F0502020204030204" pitchFamily="34" charset="0"/>
                <a:cs typeface="Times New Roman" panose="02020603050405020304" pitchFamily="18" charset="0"/>
              </a:rPr>
              <a:t> Query interface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accepts Generics </a:t>
            </a:r>
            <a:r>
              <a:rPr lang="en-IN" sz="2400" kern="100" dirty="0">
                <a:latin typeface="Calibri" panose="020F0502020204030204" pitchFamily="34" charset="0"/>
                <a:ea typeface="Calibri" panose="020F0502020204030204" pitchFamily="34" charset="0"/>
                <a:cs typeface="Times New Roman" panose="02020603050405020304" pitchFamily="18" charset="0"/>
              </a:rPr>
              <a:t>(Query&lt;T&gt;)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*In JPA Query interface </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does not accepts </a:t>
            </a:r>
            <a:r>
              <a:rPr lang="en-IN" sz="2400" kern="100" dirty="0">
                <a:latin typeface="Calibri" panose="020F0502020204030204" pitchFamily="34" charset="0"/>
                <a:ea typeface="Calibri" panose="020F0502020204030204" pitchFamily="34" charset="0"/>
                <a:cs typeface="Times New Roman" panose="02020603050405020304" pitchFamily="18" charset="0"/>
              </a:rPr>
              <a:t>any Generics (Query)</a:t>
            </a:r>
          </a:p>
          <a:p>
            <a:pPr>
              <a:lnSpc>
                <a:spcPct val="107000"/>
              </a:lnSpc>
              <a:spcAft>
                <a:spcPts val="800"/>
              </a:spcAft>
            </a:pPr>
            <a:r>
              <a:rPr lang="en-IN" sz="2000" b="1" dirty="0"/>
              <a:t>*</a:t>
            </a:r>
            <a:r>
              <a:rPr lang="en-IN" sz="2400" dirty="0"/>
              <a:t>The initial versions of JPA were designed before Java introduced generics in JDK 1.5. To maintain compatibility with older versions of Java</a:t>
            </a:r>
            <a:r>
              <a:rPr lang="en-US" sz="2400" kern="100" dirty="0">
                <a:latin typeface="Calibri" panose="020F0502020204030204" pitchFamily="34" charset="0"/>
                <a:cs typeface="Times New Roman" panose="02020603050405020304" pitchFamily="18" charset="0"/>
              </a:rPr>
              <a:t> .    </a:t>
            </a:r>
            <a:endParaRPr lang="en-IN" sz="2400" dirty="0"/>
          </a:p>
        </p:txBody>
      </p:sp>
    </p:spTree>
    <p:extLst>
      <p:ext uri="{BB962C8B-B14F-4D97-AF65-F5344CB8AC3E}">
        <p14:creationId xmlns:p14="http://schemas.microsoft.com/office/powerpoint/2010/main" val="395892957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072" y="646771"/>
            <a:ext cx="10783229" cy="6592895"/>
          </a:xfrm>
          <a:prstGeom prst="rect">
            <a:avLst/>
          </a:prstGeom>
        </p:spPr>
        <p:txBody>
          <a:bodyPr wrap="square">
            <a:spAutoFit/>
          </a:bodyPr>
          <a:lstStyle/>
          <a:p>
            <a:r>
              <a:rPr lang="en-US" sz="2400" dirty="0"/>
              <a:t>To support the developers who were using the older version of Java, JPA Query interface </a:t>
            </a:r>
          </a:p>
          <a:p>
            <a:r>
              <a:rPr lang="en-US" sz="2400" dirty="0"/>
              <a:t>was designed without Generics.</a:t>
            </a:r>
            <a:endParaRPr lang="en-IN" sz="2400" dirty="0"/>
          </a:p>
          <a:p>
            <a:r>
              <a:rPr lang="en-IN" sz="2800" b="1" dirty="0">
                <a:solidFill>
                  <a:srgbClr val="7030A0"/>
                </a:solidFill>
              </a:rPr>
              <a:t>                               </a:t>
            </a:r>
            <a:r>
              <a:rPr lang="en-IN" sz="3200" b="1" u="sng" dirty="0" err="1">
                <a:solidFill>
                  <a:srgbClr val="7030A0"/>
                </a:solidFill>
              </a:rPr>
              <a:t>javax.persistence.Query</a:t>
            </a:r>
            <a:endParaRPr lang="en-IN" sz="3200" b="1" u="sng" dirty="0">
              <a:solidFill>
                <a:srgbClr val="7030A0"/>
              </a:solidFill>
            </a:endParaRPr>
          </a:p>
          <a:p>
            <a:r>
              <a:rPr lang="en-IN" sz="2400" dirty="0"/>
              <a:t>  -It is an interface belongs to JPA which is used to </a:t>
            </a:r>
            <a:r>
              <a:rPr lang="en-IN" sz="2400" b="1" dirty="0">
                <a:solidFill>
                  <a:srgbClr val="3333FF"/>
                </a:solidFill>
              </a:rPr>
              <a:t>execute JPQL query</a:t>
            </a:r>
            <a:r>
              <a:rPr lang="en-IN" sz="2400" dirty="0"/>
              <a:t>. </a:t>
            </a:r>
          </a:p>
          <a:p>
            <a:r>
              <a:rPr lang="en-IN" sz="2400" dirty="0"/>
              <a:t>-The implementation object of this interface can be created by using the following methods which are present in </a:t>
            </a:r>
            <a:r>
              <a:rPr lang="en-IN" sz="2400" dirty="0" err="1"/>
              <a:t>EntityManager</a:t>
            </a:r>
            <a:r>
              <a:rPr lang="en-IN" sz="2400" dirty="0"/>
              <a:t>.</a:t>
            </a:r>
          </a:p>
          <a:p>
            <a:pPr lvl="7">
              <a:lnSpc>
                <a:spcPct val="107000"/>
              </a:lnSpc>
              <a:spcAft>
                <a:spcPts val="800"/>
              </a:spcAf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1&gt;</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createQuery</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(String)</a:t>
            </a:r>
          </a:p>
          <a:p>
            <a:pPr lvl="7">
              <a:lnSpc>
                <a:spcPct val="107000"/>
              </a:lnSpc>
              <a:spcAft>
                <a:spcPts val="800"/>
              </a:spcAf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2&gt;</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createNamedQuery</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(String)</a:t>
            </a:r>
          </a:p>
          <a:p>
            <a:pPr lvl="7">
              <a:lnSpc>
                <a:spcPct val="107000"/>
              </a:lnSpc>
              <a:spcAft>
                <a:spcPts val="800"/>
              </a:spcAf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3&gt;</a:t>
            </a:r>
            <a:r>
              <a:rPr lang="en-IN" sz="2400" b="1" kern="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createNativeQuery</a:t>
            </a: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(String)</a:t>
            </a:r>
          </a:p>
          <a:p>
            <a:pPr>
              <a:lnSpc>
                <a:spcPct val="107000"/>
              </a:lnSpc>
              <a:spcAft>
                <a:spcPts val="800"/>
              </a:spcAft>
            </a:pPr>
            <a:r>
              <a:rPr lang="en-US" sz="2400" b="1" u="sng" kern="100" dirty="0">
                <a:solidFill>
                  <a:srgbClr val="3333FF"/>
                </a:solidFill>
                <a:latin typeface="Calibri" panose="020F0502020204030204" pitchFamily="34" charset="0"/>
                <a:ea typeface="Calibri" panose="020F0502020204030204" pitchFamily="34" charset="0"/>
                <a:cs typeface="Times New Roman" panose="02020603050405020304" pitchFamily="18" charset="0"/>
              </a:rPr>
              <a:t>Syntax:</a:t>
            </a:r>
            <a:endParaRPr lang="en-IN" sz="2400" b="1" u="sng" kern="100" dirty="0">
              <a:solidFill>
                <a:srgbClr val="3333FF"/>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1&gt;Query q=</a:t>
            </a:r>
            <a:r>
              <a:rPr lang="en-US" sz="2400" kern="100" dirty="0" err="1">
                <a:latin typeface="Calibri" panose="020F0502020204030204" pitchFamily="34" charset="0"/>
                <a:ea typeface="Calibri" panose="020F0502020204030204" pitchFamily="34" charset="0"/>
                <a:cs typeface="Times New Roman" panose="02020603050405020304" pitchFamily="18" charset="0"/>
              </a:rPr>
              <a:t>man.createQuery</a:t>
            </a:r>
            <a:r>
              <a:rPr lang="en-US" sz="2400" kern="100" dirty="0">
                <a:latin typeface="Calibri" panose="020F0502020204030204" pitchFamily="34" charset="0"/>
                <a:ea typeface="Calibri" panose="020F0502020204030204" pitchFamily="34" charset="0"/>
                <a:cs typeface="Times New Roman" panose="02020603050405020304" pitchFamily="18" charset="0"/>
              </a:rPr>
              <a:t>(String JPQL Query)</a:t>
            </a:r>
          </a:p>
          <a:p>
            <a:pPr lvl="2">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2&gt;Query q=</a:t>
            </a:r>
            <a:r>
              <a:rPr lang="en-US" sz="2400" kern="100" dirty="0" err="1">
                <a:latin typeface="Calibri" panose="020F0502020204030204" pitchFamily="34" charset="0"/>
                <a:ea typeface="Calibri" panose="020F0502020204030204" pitchFamily="34" charset="0"/>
                <a:cs typeface="Times New Roman" panose="02020603050405020304" pitchFamily="18" charset="0"/>
              </a:rPr>
              <a:t>man.createNamedQuery</a:t>
            </a:r>
            <a:r>
              <a:rPr lang="en-US" sz="2400" kern="100" dirty="0">
                <a:latin typeface="Calibri" panose="020F0502020204030204" pitchFamily="34" charset="0"/>
                <a:ea typeface="Calibri" panose="020F0502020204030204" pitchFamily="34" charset="0"/>
                <a:cs typeface="Times New Roman" panose="02020603050405020304" pitchFamily="18" charset="0"/>
              </a:rPr>
              <a:t>(String Name of the JPQL Query)</a:t>
            </a:r>
          </a:p>
          <a:p>
            <a:pPr lvl="2">
              <a:lnSpc>
                <a:spcPct val="107000"/>
              </a:lnSpc>
              <a:spcAft>
                <a:spcPts val="800"/>
              </a:spcAft>
            </a:pPr>
            <a:r>
              <a:rPr lang="en-US" sz="2400" kern="100" dirty="0">
                <a:latin typeface="Calibri" panose="020F0502020204030204" pitchFamily="34" charset="0"/>
                <a:ea typeface="Calibri" panose="020F0502020204030204" pitchFamily="34" charset="0"/>
                <a:cs typeface="Times New Roman" panose="02020603050405020304" pitchFamily="18" charset="0"/>
              </a:rPr>
              <a:t>3&gt;Query q=</a:t>
            </a:r>
            <a:r>
              <a:rPr lang="en-US" sz="2400" kern="100" dirty="0" err="1">
                <a:latin typeface="Calibri" panose="020F0502020204030204" pitchFamily="34" charset="0"/>
                <a:ea typeface="Calibri" panose="020F0502020204030204" pitchFamily="34" charset="0"/>
                <a:cs typeface="Times New Roman" panose="02020603050405020304" pitchFamily="18" charset="0"/>
              </a:rPr>
              <a:t>man.createNativeQuery</a:t>
            </a:r>
            <a:r>
              <a:rPr lang="en-US" sz="2400" kern="100" dirty="0">
                <a:latin typeface="Calibri" panose="020F0502020204030204" pitchFamily="34" charset="0"/>
                <a:ea typeface="Calibri" panose="020F0502020204030204" pitchFamily="34" charset="0"/>
                <a:cs typeface="Times New Roman" panose="02020603050405020304" pitchFamily="18" charset="0"/>
              </a:rPr>
              <a:t>(String SQL Query)</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endParaRPr lang="en-IN" sz="2400"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JPA's </a:t>
            </a:r>
            <a:r>
              <a:rPr kumimoji="0" lang="en-US" altLang="en-US" sz="1000" b="0" i="0" u="none" strike="noStrike" cap="none" normalizeH="0" baseline="0">
                <a:ln>
                  <a:noFill/>
                </a:ln>
                <a:solidFill>
                  <a:schemeClr val="tx1"/>
                </a:solidFill>
                <a:effectLst/>
                <a:latin typeface="Arial Unicode MS" panose="020B0604020202020204" pitchFamily="34" charset="-128"/>
                <a:ea typeface="Calibri" panose="020F0502020204030204" pitchFamily="34" charset="0"/>
                <a:cs typeface="Courier New" panose="02070309020205020404" pitchFamily="49" charset="0"/>
              </a:rPr>
              <a:t>Query</a:t>
            </a:r>
            <a:r>
              <a:rPr kumimoji="0" lang="en-US" altLang="en-US" sz="1100" b="0" i="0" u="none" strike="noStrike" cap="none" normalizeH="0" baseline="0">
                <a:ln>
                  <a:noFill/>
                </a:ln>
                <a:solidFill>
                  <a:schemeClr val="tx1"/>
                </a:solidFill>
                <a:effectLst/>
                <a:ea typeface="Calibri" panose="020F0502020204030204" pitchFamily="34" charset="0"/>
                <a:cs typeface="Times New Roman" panose="02020603050405020304" pitchFamily="18" charset="0"/>
              </a:rPr>
              <a:t> interface was designed without generics.</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4937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41445"/>
            <a:ext cx="10942175" cy="6326155"/>
          </a:xfrm>
          <a:prstGeom prst="rect">
            <a:avLst/>
          </a:prstGeom>
        </p:spPr>
        <p:txBody>
          <a:bodyPr wrap="square">
            <a:spAutoFit/>
          </a:bodyPr>
          <a:lstStyle/>
          <a:p>
            <a:pPr>
              <a:lnSpc>
                <a:spcPct val="107000"/>
              </a:lnSpc>
              <a:spcAft>
                <a:spcPts val="800"/>
              </a:spcAft>
            </a:pP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Following are the important methods present in Query interface.</a:t>
            </a:r>
          </a:p>
          <a:p>
            <a:pPr>
              <a:lnSpc>
                <a:spcPct val="107000"/>
              </a:lnSpc>
              <a:spcAft>
                <a:spcPts val="800"/>
              </a:spcAft>
            </a:pPr>
            <a:r>
              <a:rPr lang="en-IN" sz="2400" b="1" u="sng" kern="100" dirty="0">
                <a:highlight>
                  <a:srgbClr val="00FF00"/>
                </a:highlight>
                <a:ea typeface="Calibri" panose="020F0502020204030204" pitchFamily="34" charset="0"/>
                <a:cs typeface="Times New Roman" panose="02020603050405020304" pitchFamily="18" charset="0"/>
              </a:rPr>
              <a:t>1&gt;Object </a:t>
            </a:r>
            <a:r>
              <a:rPr lang="en-IN" sz="2400" b="1" u="sng" kern="100" dirty="0" err="1">
                <a:highlight>
                  <a:srgbClr val="00FF00"/>
                </a:highlight>
                <a:ea typeface="Calibri" panose="020F0502020204030204" pitchFamily="34" charset="0"/>
                <a:cs typeface="Times New Roman" panose="02020603050405020304" pitchFamily="18" charset="0"/>
              </a:rPr>
              <a:t>getSingleResult</a:t>
            </a:r>
            <a:r>
              <a:rPr lang="en-IN" sz="2400" b="1" u="sng" kern="100" dirty="0">
                <a:highlight>
                  <a:srgbClr val="00FF00"/>
                </a:highlight>
                <a:ea typeface="Calibri" panose="020F0502020204030204" pitchFamily="34" charset="0"/>
                <a:cs typeface="Times New Roman" panose="02020603050405020304" pitchFamily="18" charset="0"/>
              </a:rPr>
              <a:t>():-</a:t>
            </a:r>
          </a:p>
          <a:p>
            <a:r>
              <a:rPr lang="en-IN" sz="2400" dirty="0"/>
              <a:t>   -If the </a:t>
            </a:r>
            <a:r>
              <a:rPr lang="en-IN" sz="2400" b="1" dirty="0">
                <a:solidFill>
                  <a:srgbClr val="FF0000"/>
                </a:solidFill>
              </a:rPr>
              <a:t>query is returning single </a:t>
            </a:r>
            <a:r>
              <a:rPr lang="en-IN" sz="2400" dirty="0"/>
              <a:t>result then we need to use this method to fetch that single result.</a:t>
            </a:r>
          </a:p>
          <a:p>
            <a:r>
              <a:rPr lang="en-IN" sz="2400" dirty="0"/>
              <a:t>   -It throws </a:t>
            </a:r>
            <a:r>
              <a:rPr lang="en-IN" sz="2400" b="1" dirty="0" err="1">
                <a:solidFill>
                  <a:srgbClr val="FF0000"/>
                </a:solidFill>
              </a:rPr>
              <a:t>NoResultException</a:t>
            </a:r>
            <a:r>
              <a:rPr lang="en-IN" sz="2400" dirty="0"/>
              <a:t> -- if the query is not returning any result. </a:t>
            </a:r>
          </a:p>
          <a:p>
            <a:r>
              <a:rPr lang="en-IN" sz="2400" dirty="0"/>
              <a:t>   -It throws </a:t>
            </a:r>
            <a:r>
              <a:rPr lang="en-IN" sz="2400" b="1" dirty="0" err="1">
                <a:solidFill>
                  <a:srgbClr val="FF0000"/>
                </a:solidFill>
              </a:rPr>
              <a:t>NonUniqueResultException</a:t>
            </a:r>
            <a:r>
              <a:rPr lang="en-IN" sz="2400" dirty="0"/>
              <a:t> – if the query is returning more than one results.</a:t>
            </a:r>
          </a:p>
          <a:p>
            <a:r>
              <a:rPr lang="en-IN" sz="2400" dirty="0"/>
              <a:t>  -The </a:t>
            </a:r>
            <a:r>
              <a:rPr lang="en-IN" sz="2400" b="1" dirty="0">
                <a:solidFill>
                  <a:srgbClr val="0070C0"/>
                </a:solidFill>
              </a:rPr>
              <a:t>return type </a:t>
            </a:r>
            <a:r>
              <a:rPr lang="en-IN" sz="2400" dirty="0"/>
              <a:t>of this method is</a:t>
            </a:r>
            <a:r>
              <a:rPr lang="en-IN" sz="2400" b="1" dirty="0">
                <a:solidFill>
                  <a:srgbClr val="0070C0"/>
                </a:solidFill>
              </a:rPr>
              <a:t> </a:t>
            </a:r>
            <a:r>
              <a:rPr lang="en-IN" sz="2400" b="1" dirty="0" err="1">
                <a:solidFill>
                  <a:srgbClr val="0070C0"/>
                </a:solidFill>
              </a:rPr>
              <a:t>java.lang.Object</a:t>
            </a:r>
            <a:r>
              <a:rPr lang="en-IN" sz="2400" b="1" dirty="0">
                <a:solidFill>
                  <a:srgbClr val="0070C0"/>
                </a:solidFill>
              </a:rPr>
              <a:t> </a:t>
            </a:r>
          </a:p>
          <a:p>
            <a:endParaRPr lang="en-US" sz="2400" dirty="0"/>
          </a:p>
          <a:p>
            <a:pPr>
              <a:lnSpc>
                <a:spcPct val="107000"/>
              </a:lnSpc>
              <a:spcAft>
                <a:spcPts val="800"/>
              </a:spcAft>
            </a:pPr>
            <a:r>
              <a:rPr lang="en-IN" sz="2400" b="1" u="sng" kern="100" dirty="0">
                <a:highlight>
                  <a:srgbClr val="00FF00"/>
                </a:highlight>
                <a:ea typeface="Calibri" panose="020F0502020204030204" pitchFamily="34" charset="0"/>
                <a:cs typeface="Times New Roman" panose="02020603050405020304" pitchFamily="18" charset="0"/>
              </a:rPr>
              <a:t>2&gt;List&lt;T&gt; </a:t>
            </a:r>
            <a:r>
              <a:rPr lang="en-IN" sz="2400" b="1" u="sng" kern="100" dirty="0" err="1">
                <a:highlight>
                  <a:srgbClr val="00FF00"/>
                </a:highlight>
                <a:ea typeface="Calibri" panose="020F0502020204030204" pitchFamily="34" charset="0"/>
                <a:cs typeface="Times New Roman" panose="02020603050405020304" pitchFamily="18" charset="0"/>
              </a:rPr>
              <a:t>getResultList</a:t>
            </a:r>
            <a:r>
              <a:rPr lang="en-IN" sz="2400" b="1" u="sng" kern="100" dirty="0">
                <a:highlight>
                  <a:srgbClr val="00FF00"/>
                </a:highlight>
                <a:ea typeface="Calibri" panose="020F0502020204030204" pitchFamily="34" charset="0"/>
                <a:cs typeface="Times New Roman" panose="02020603050405020304" pitchFamily="18" charset="0"/>
              </a:rPr>
              <a:t>()</a:t>
            </a:r>
            <a:endParaRPr lang="en-IN" sz="2400" b="1" u="sng" kern="100" dirty="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    -If the </a:t>
            </a:r>
            <a:r>
              <a:rPr lang="en-IN" sz="2400" b="1" kern="100" dirty="0">
                <a:solidFill>
                  <a:srgbClr val="FF0000"/>
                </a:solidFill>
                <a:ea typeface="Calibri" panose="020F0502020204030204" pitchFamily="34" charset="0"/>
                <a:cs typeface="Times New Roman" panose="02020603050405020304" pitchFamily="18" charset="0"/>
              </a:rPr>
              <a:t>query is returning the list of results</a:t>
            </a:r>
            <a:r>
              <a:rPr lang="en-IN" sz="2400" kern="100" dirty="0">
                <a:ea typeface="Calibri" panose="020F0502020204030204" pitchFamily="34" charset="0"/>
                <a:cs typeface="Times New Roman" panose="02020603050405020304" pitchFamily="18" charset="0"/>
              </a:rPr>
              <a:t>, then to fetch that list of results we need to use this method.</a:t>
            </a:r>
          </a:p>
          <a:p>
            <a:pPr>
              <a:lnSpc>
                <a:spcPct val="107000"/>
              </a:lnSpc>
              <a:spcAft>
                <a:spcPts val="800"/>
              </a:spcAft>
            </a:pPr>
            <a:r>
              <a:rPr lang="en-IN" sz="2400" kern="100" dirty="0">
                <a:ea typeface="Calibri" panose="020F0502020204030204" pitchFamily="34" charset="0"/>
                <a:cs typeface="Times New Roman" panose="02020603050405020304" pitchFamily="18" charset="0"/>
              </a:rPr>
              <a:t>    -The </a:t>
            </a:r>
            <a:r>
              <a:rPr lang="en-IN" sz="2400" b="1" kern="100" dirty="0">
                <a:solidFill>
                  <a:srgbClr val="0070C0"/>
                </a:solidFill>
                <a:ea typeface="Calibri" panose="020F0502020204030204" pitchFamily="34" charset="0"/>
                <a:cs typeface="Times New Roman" panose="02020603050405020304" pitchFamily="18" charset="0"/>
              </a:rPr>
              <a:t>return type </a:t>
            </a:r>
            <a:r>
              <a:rPr lang="en-IN" sz="2400" kern="100" dirty="0">
                <a:ea typeface="Calibri" panose="020F0502020204030204" pitchFamily="34" charset="0"/>
                <a:cs typeface="Times New Roman" panose="02020603050405020304" pitchFamily="18" charset="0"/>
              </a:rPr>
              <a:t>of this method is </a:t>
            </a:r>
            <a:r>
              <a:rPr lang="en-IN" sz="2400" b="1" kern="100" dirty="0" err="1">
                <a:solidFill>
                  <a:srgbClr val="0070C0"/>
                </a:solidFill>
                <a:ea typeface="Calibri" panose="020F0502020204030204" pitchFamily="34" charset="0"/>
                <a:cs typeface="Times New Roman" panose="02020603050405020304" pitchFamily="18" charset="0"/>
              </a:rPr>
              <a:t>java.util.List</a:t>
            </a:r>
            <a:endParaRPr lang="en-IN" sz="2400" b="1" kern="100" dirty="0">
              <a:solidFill>
                <a:srgbClr val="0070C0"/>
              </a:solidFill>
              <a:ea typeface="Calibri" panose="020F0502020204030204" pitchFamily="34" charset="0"/>
              <a:cs typeface="Times New Roman" panose="02020603050405020304" pitchFamily="18" charset="0"/>
            </a:endParaRPr>
          </a:p>
          <a:p>
            <a:endParaRPr lang="en-IN" sz="2400" dirty="0"/>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26590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barn(inVertical)">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696036"/>
            <a:ext cx="10902564" cy="6017609"/>
          </a:xfrm>
          <a:prstGeom prst="rect">
            <a:avLst/>
          </a:prstGeom>
        </p:spPr>
        <p:txBody>
          <a:bodyPr wrap="square">
            <a:spAutoFit/>
          </a:bodyPr>
          <a:lstStyle/>
          <a:p>
            <a:pPr>
              <a:lnSpc>
                <a:spcPct val="107000"/>
              </a:lnSpc>
              <a:spcAft>
                <a:spcPts val="800"/>
              </a:spcAft>
            </a:pPr>
            <a:r>
              <a:rPr lang="en-IN" sz="2400" kern="100" dirty="0">
                <a:highlight>
                  <a:srgbClr val="00FF00"/>
                </a:highlight>
                <a:ea typeface="Calibri" panose="020F0502020204030204" pitchFamily="34" charset="0"/>
                <a:cs typeface="Times New Roman" panose="02020603050405020304" pitchFamily="18" charset="0"/>
              </a:rPr>
              <a:t>3&gt;</a:t>
            </a:r>
            <a:r>
              <a:rPr lang="en-IN" sz="2400" kern="100" dirty="0" err="1">
                <a:highlight>
                  <a:srgbClr val="00FF00"/>
                </a:highlight>
                <a:ea typeface="Calibri" panose="020F0502020204030204" pitchFamily="34" charset="0"/>
                <a:cs typeface="Times New Roman" panose="02020603050405020304" pitchFamily="18" charset="0"/>
              </a:rPr>
              <a:t>setParameter</a:t>
            </a:r>
            <a:r>
              <a:rPr lang="en-IN" sz="2400" kern="100" dirty="0">
                <a:highlight>
                  <a:srgbClr val="00FF00"/>
                </a:highlight>
                <a:ea typeface="Calibri" panose="020F0502020204030204" pitchFamily="34" charset="0"/>
                <a:cs typeface="Times New Roman" panose="02020603050405020304" pitchFamily="18" charset="0"/>
              </a:rPr>
              <a:t>(</a:t>
            </a:r>
            <a:r>
              <a:rPr lang="en-IN" sz="2400" kern="100" dirty="0" err="1">
                <a:highlight>
                  <a:srgbClr val="00FF00"/>
                </a:highlight>
                <a:ea typeface="Calibri" panose="020F0502020204030204" pitchFamily="34" charset="0"/>
                <a:cs typeface="Times New Roman" panose="02020603050405020304" pitchFamily="18" charset="0"/>
              </a:rPr>
              <a:t>int,Object</a:t>
            </a:r>
            <a:r>
              <a:rPr lang="en-IN" sz="2400" kern="100" dirty="0">
                <a:highlight>
                  <a:srgbClr val="00FF00"/>
                </a:highlight>
                <a:ea typeface="Calibri" panose="020F0502020204030204" pitchFamily="34" charset="0"/>
                <a:cs typeface="Times New Roman" panose="02020603050405020304" pitchFamily="18" charset="0"/>
              </a:rPr>
              <a:t>)</a:t>
            </a:r>
            <a:endParaRPr lang="en-IN" sz="2400" kern="100" dirty="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a typeface="Calibri" panose="020F0502020204030204" pitchFamily="34" charset="0"/>
                <a:cs typeface="Times New Roman" panose="02020603050405020304" pitchFamily="18" charset="0"/>
              </a:rPr>
              <a:t>    -It is used to assign the value for a numbered parameter.</a:t>
            </a:r>
          </a:p>
          <a:p>
            <a:pPr>
              <a:lnSpc>
                <a:spcPct val="107000"/>
              </a:lnSpc>
              <a:spcAft>
                <a:spcPts val="800"/>
              </a:spcAft>
            </a:pPr>
            <a:r>
              <a:rPr lang="en-IN" sz="2400" kern="100" dirty="0">
                <a:highlight>
                  <a:srgbClr val="00FF00"/>
                </a:highlight>
                <a:ea typeface="Calibri" panose="020F0502020204030204" pitchFamily="34" charset="0"/>
                <a:cs typeface="Times New Roman" panose="02020603050405020304" pitchFamily="18" charset="0"/>
              </a:rPr>
              <a:t>4&gt;</a:t>
            </a:r>
            <a:r>
              <a:rPr lang="en-IN" sz="2400" kern="100" dirty="0" err="1">
                <a:highlight>
                  <a:srgbClr val="00FF00"/>
                </a:highlight>
                <a:ea typeface="Calibri" panose="020F0502020204030204" pitchFamily="34" charset="0"/>
                <a:cs typeface="Times New Roman" panose="02020603050405020304" pitchFamily="18" charset="0"/>
              </a:rPr>
              <a:t>setParameter</a:t>
            </a:r>
            <a:r>
              <a:rPr lang="en-IN" sz="2400" kern="100" dirty="0">
                <a:highlight>
                  <a:srgbClr val="00FF00"/>
                </a:highlight>
                <a:ea typeface="Calibri" panose="020F0502020204030204" pitchFamily="34" charset="0"/>
                <a:cs typeface="Times New Roman" panose="02020603050405020304" pitchFamily="18" charset="0"/>
              </a:rPr>
              <a:t>(String ,Object)</a:t>
            </a:r>
          </a:p>
          <a:p>
            <a:r>
              <a:rPr lang="en-IN" sz="2400" dirty="0"/>
              <a:t>   -It is used to assign the value for a named parameter.</a:t>
            </a:r>
          </a:p>
          <a:p>
            <a:endParaRPr lang="en-IN" sz="2400" dirty="0">
              <a:highlight>
                <a:srgbClr val="FFFF00"/>
              </a:highlight>
            </a:endParaRPr>
          </a:p>
          <a:p>
            <a:r>
              <a:rPr lang="en-IN" sz="2400" dirty="0">
                <a:highlight>
                  <a:srgbClr val="FFFF00"/>
                </a:highlight>
              </a:rPr>
              <a:t>For Type Safety we need use </a:t>
            </a:r>
            <a:r>
              <a:rPr lang="en-IN" sz="2400" dirty="0" err="1">
                <a:highlight>
                  <a:srgbClr val="FFFF00"/>
                </a:highlight>
              </a:rPr>
              <a:t>TypedQuery</a:t>
            </a:r>
            <a:r>
              <a:rPr lang="en-IN" sz="2400" dirty="0">
                <a:highlight>
                  <a:srgbClr val="FFFF00"/>
                </a:highlight>
              </a:rPr>
              <a:t> interface </a:t>
            </a:r>
            <a:r>
              <a:rPr lang="en-IN" sz="2400">
                <a:highlight>
                  <a:srgbClr val="FFFF00"/>
                </a:highlight>
              </a:rPr>
              <a:t>like below:-</a:t>
            </a:r>
            <a:endParaRPr lang="en-IN" sz="2400" dirty="0">
              <a:highlight>
                <a:srgbClr val="FFFF00"/>
              </a:highlight>
            </a:endParaRPr>
          </a:p>
          <a:p>
            <a:r>
              <a:rPr lang="en-IN" sz="2400" dirty="0" err="1"/>
              <a:t>TypedQuery</a:t>
            </a:r>
            <a:r>
              <a:rPr lang="en-IN" sz="2400" dirty="0"/>
              <a:t>&lt;Merchant&gt; q=</a:t>
            </a:r>
            <a:r>
              <a:rPr lang="en-IN" sz="2400" dirty="0" err="1"/>
              <a:t>man.createNamedQuery</a:t>
            </a:r>
            <a:r>
              <a:rPr lang="en-IN" sz="2400" dirty="0"/>
              <a:t>("</a:t>
            </a:r>
            <a:r>
              <a:rPr lang="en-IN" sz="2400" dirty="0" err="1"/>
              <a:t>verifyMerchant</a:t>
            </a:r>
            <a:r>
              <a:rPr lang="en-IN" sz="2400" dirty="0"/>
              <a:t>",</a:t>
            </a:r>
            <a:r>
              <a:rPr lang="en-IN" sz="2400" dirty="0" err="1"/>
              <a:t>Merchant.</a:t>
            </a:r>
            <a:r>
              <a:rPr lang="en-IN" sz="2400" b="1" dirty="0" err="1"/>
              <a:t>class</a:t>
            </a:r>
            <a:r>
              <a:rPr lang="en-IN" sz="2400" b="1" dirty="0"/>
              <a:t>);</a:t>
            </a:r>
            <a:endParaRPr lang="en-IN" sz="2400" dirty="0"/>
          </a:p>
          <a:p>
            <a:endParaRPr lang="en-US" sz="2400" dirty="0"/>
          </a:p>
          <a:p>
            <a:endParaRPr lang="en-US" sz="2400" dirty="0"/>
          </a:p>
          <a:p>
            <a:r>
              <a:rPr lang="en-IN" sz="2400" b="1" u="sng" dirty="0">
                <a:solidFill>
                  <a:srgbClr val="7030A0"/>
                </a:solidFill>
              </a:rPr>
              <a:t>Task:--</a:t>
            </a:r>
          </a:p>
          <a:p>
            <a:r>
              <a:rPr lang="en-IN" sz="2400" dirty="0"/>
              <a:t>1&gt;Verification of Merchant by phone and password</a:t>
            </a:r>
          </a:p>
          <a:p>
            <a:r>
              <a:rPr lang="en-IN" sz="2400" dirty="0"/>
              <a:t>2&gt;Fetching the Merchant details by Name</a:t>
            </a:r>
          </a:p>
          <a:p>
            <a:r>
              <a:rPr lang="en-IN" sz="2400" dirty="0"/>
              <a:t>3&gt;Fetch all the phone numbers of Merchant.</a:t>
            </a:r>
          </a:p>
          <a:p>
            <a:endParaRPr lang="en-IN" sz="2400" dirty="0"/>
          </a:p>
          <a:p>
            <a:r>
              <a:rPr lang="en-IN" sz="2400" dirty="0"/>
              <a:t> </a:t>
            </a:r>
          </a:p>
        </p:txBody>
      </p:sp>
    </p:spTree>
    <p:extLst>
      <p:ext uri="{BB962C8B-B14F-4D97-AF65-F5344CB8AC3E}">
        <p14:creationId xmlns:p14="http://schemas.microsoft.com/office/powerpoint/2010/main" val="417039018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arn(inVertical)">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barn(inVertical)">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barn(inVertical)">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barn(inVertical)">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8" y="723331"/>
            <a:ext cx="10960651" cy="5467009"/>
          </a:xfrm>
          <a:prstGeom prst="rect">
            <a:avLst/>
          </a:prstGeom>
        </p:spPr>
        <p:txBody>
          <a:bodyPr wrap="square">
            <a:spAutoFit/>
          </a:bodyPr>
          <a:lstStyle/>
          <a:p>
            <a:r>
              <a:rPr lang="en-IN" sz="2400" b="1" u="sng" dirty="0">
                <a:solidFill>
                  <a:srgbClr val="7030A0"/>
                </a:solidFill>
              </a:rPr>
              <a:t>1.VerifyMerchant.java</a:t>
            </a:r>
          </a:p>
          <a:p>
            <a:r>
              <a:rPr lang="en-IN" dirty="0"/>
              <a:t>     </a:t>
            </a:r>
            <a:r>
              <a:rPr lang="en-IN" sz="2400" dirty="0"/>
              <a:t>Query q=</a:t>
            </a:r>
            <a:r>
              <a:rPr lang="en-IN" sz="2400" dirty="0" err="1"/>
              <a:t>manager.createQuery</a:t>
            </a:r>
            <a:r>
              <a:rPr lang="en-IN" sz="2400" b="1" dirty="0"/>
              <a:t>(</a:t>
            </a:r>
            <a:r>
              <a:rPr lang="en-IN" sz="2400" b="1" dirty="0">
                <a:solidFill>
                  <a:srgbClr val="3333FF"/>
                </a:solidFill>
              </a:rPr>
              <a:t>“select m from Merchant m where </a:t>
            </a:r>
            <a:r>
              <a:rPr lang="en-IN" sz="2400" b="1" dirty="0" err="1">
                <a:solidFill>
                  <a:srgbClr val="3333FF"/>
                </a:solidFill>
              </a:rPr>
              <a:t>m.phone</a:t>
            </a:r>
            <a:r>
              <a:rPr lang="en-IN" sz="2400" b="1" dirty="0">
                <a:solidFill>
                  <a:srgbClr val="3333FF"/>
                </a:solidFill>
              </a:rPr>
              <a:t>=?1 and </a:t>
            </a:r>
            <a:r>
              <a:rPr lang="en-IN" sz="2400" b="1" dirty="0" err="1">
                <a:solidFill>
                  <a:srgbClr val="3333FF"/>
                </a:solidFill>
              </a:rPr>
              <a:t>m.password</a:t>
            </a:r>
            <a:r>
              <a:rPr lang="en-IN" sz="2400" b="1" dirty="0">
                <a:solidFill>
                  <a:srgbClr val="3333FF"/>
                </a:solidFill>
              </a:rPr>
              <a:t>=?2</a:t>
            </a:r>
            <a:r>
              <a:rPr lang="en-IN" sz="2400" dirty="0"/>
              <a:t> ”);</a:t>
            </a:r>
          </a:p>
          <a:p>
            <a:r>
              <a:rPr lang="en-IN" sz="2400" dirty="0"/>
              <a:t> </a:t>
            </a:r>
          </a:p>
          <a:p>
            <a:r>
              <a:rPr lang="en-IN" sz="2400" dirty="0"/>
              <a:t>      try</a:t>
            </a:r>
          </a:p>
          <a:p>
            <a:r>
              <a:rPr lang="en-IN" sz="2400" dirty="0"/>
              <a:t>          {</a:t>
            </a:r>
          </a:p>
          <a:p>
            <a:r>
              <a:rPr lang="en-IN" sz="2400" dirty="0"/>
              <a:t>              Merchant  m=(Merchant)</a:t>
            </a:r>
            <a:r>
              <a:rPr lang="en-IN" sz="2400" dirty="0" err="1"/>
              <a:t>q.getSingleResult</a:t>
            </a:r>
            <a:r>
              <a:rPr lang="en-IN" sz="2400" dirty="0"/>
              <a:t>();</a:t>
            </a:r>
          </a:p>
          <a:p>
            <a:r>
              <a:rPr lang="en-IN" sz="2400" dirty="0"/>
              <a:t>          }</a:t>
            </a:r>
          </a:p>
          <a:p>
            <a:r>
              <a:rPr lang="en-IN" sz="2400" dirty="0"/>
              <a:t> Catch(</a:t>
            </a:r>
            <a:r>
              <a:rPr lang="en-IN" sz="2400" b="1" dirty="0" err="1">
                <a:solidFill>
                  <a:srgbClr val="FF0000"/>
                </a:solidFill>
              </a:rPr>
              <a:t>NoResultExceptio</a:t>
            </a:r>
            <a:r>
              <a:rPr lang="en-IN" sz="2400" dirty="0" err="1">
                <a:solidFill>
                  <a:srgbClr val="FF0000"/>
                </a:solidFill>
              </a:rPr>
              <a:t>n</a:t>
            </a:r>
            <a:r>
              <a:rPr lang="en-IN" sz="2400" dirty="0"/>
              <a:t>)</a:t>
            </a:r>
          </a:p>
          <a:p>
            <a:r>
              <a:rPr lang="en-IN" sz="2400" dirty="0"/>
              <a:t>          {</a:t>
            </a:r>
          </a:p>
          <a:p>
            <a:r>
              <a:rPr lang="en-IN" sz="2400" dirty="0"/>
              <a:t>               S.O.P(“Invalid Credentials”);</a:t>
            </a:r>
          </a:p>
          <a:p>
            <a:r>
              <a:rPr lang="en-IN" sz="2400" dirty="0"/>
              <a:t>          }</a:t>
            </a:r>
          </a:p>
          <a:p>
            <a:r>
              <a:rPr lang="en-IN" sz="2400" dirty="0"/>
              <a:t> </a:t>
            </a:r>
          </a:p>
          <a:p>
            <a:endParaRPr lang="en-IN" dirty="0"/>
          </a:p>
          <a:p>
            <a:pPr>
              <a:lnSpc>
                <a:spcPct val="107000"/>
              </a:lnSpc>
              <a:spcAft>
                <a:spcPts val="800"/>
              </a:spcAft>
            </a:pPr>
            <a:endParaRPr lang="en-IN"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81372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09684"/>
            <a:ext cx="10631606" cy="5673926"/>
          </a:xfrm>
          <a:prstGeom prst="rect">
            <a:avLst/>
          </a:prstGeom>
        </p:spPr>
        <p:txBody>
          <a:bodyPr wrap="square">
            <a:spAutoFit/>
          </a:bodyPr>
          <a:lstStyle/>
          <a:p>
            <a:pPr>
              <a:lnSpc>
                <a:spcPct val="107000"/>
              </a:lnSpc>
              <a:spcAft>
                <a:spcPts val="800"/>
              </a:spcAft>
            </a:pPr>
            <a:r>
              <a:rPr lang="en-IN" sz="2400" b="1" u="sng" dirty="0">
                <a:solidFill>
                  <a:srgbClr val="7030A0"/>
                </a:solidFill>
              </a:rPr>
              <a:t>2.FindMerchantByName.java</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Query q=</a:t>
            </a:r>
            <a:r>
              <a:rPr lang="en-IN" kern="100" dirty="0" err="1">
                <a:latin typeface="Calibri" panose="020F0502020204030204" pitchFamily="34" charset="0"/>
                <a:ea typeface="Calibri" panose="020F0502020204030204" pitchFamily="34" charset="0"/>
                <a:cs typeface="Times New Roman" panose="02020603050405020304" pitchFamily="18" charset="0"/>
              </a:rPr>
              <a:t>manager.createQuery</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m  from   Merchant m where m.name=?1</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List&lt;Merchant&gt; merchants =</a:t>
            </a:r>
            <a:r>
              <a:rPr lang="en-IN" kern="100" dirty="0" err="1">
                <a:latin typeface="Calibri" panose="020F0502020204030204" pitchFamily="34" charset="0"/>
                <a:ea typeface="Calibri" panose="020F0502020204030204" pitchFamily="34" charset="0"/>
                <a:cs typeface="Times New Roman" panose="02020603050405020304" pitchFamily="18" charset="0"/>
              </a:rPr>
              <a:t>q.getResultList</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if(</a:t>
            </a:r>
            <a:r>
              <a:rPr lang="en-IN" kern="100" dirty="0" err="1">
                <a:latin typeface="Calibri" panose="020F0502020204030204" pitchFamily="34" charset="0"/>
                <a:ea typeface="Calibri" panose="020F0502020204030204" pitchFamily="34" charset="0"/>
                <a:cs typeface="Times New Roman" panose="02020603050405020304" pitchFamily="18" charset="0"/>
              </a:rPr>
              <a:t>merchants.size</a:t>
            </a:r>
            <a:r>
              <a:rPr lang="en-IN" kern="100" dirty="0">
                <a:latin typeface="Calibri" panose="020F0502020204030204" pitchFamily="34" charset="0"/>
                <a:ea typeface="Calibri" panose="020F0502020204030204" pitchFamily="34" charset="0"/>
                <a:cs typeface="Times New Roman" panose="02020603050405020304" pitchFamily="18" charset="0"/>
              </a:rPr>
              <a:t>()&gt;0)</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b="1" kern="100" dirty="0">
                <a:latin typeface="Calibri" panose="020F0502020204030204" pitchFamily="34" charset="0"/>
                <a:ea typeface="Calibri" panose="020F0502020204030204" pitchFamily="34" charset="0"/>
                <a:cs typeface="Times New Roman" panose="02020603050405020304" pitchFamily="18" charset="0"/>
              </a:rPr>
              <a:t>for(</a:t>
            </a:r>
            <a:r>
              <a:rPr lang="en-IN"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Merchant  m  :  merchants</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S.O.P(m);</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else</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S.O.P(“No Merchant with entered name”);</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489317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468" y="669074"/>
            <a:ext cx="10948833" cy="5699509"/>
          </a:xfrm>
          <a:prstGeom prst="rect">
            <a:avLst/>
          </a:prstGeom>
        </p:spPr>
        <p:txBody>
          <a:bodyPr wrap="square">
            <a:spAutoFit/>
          </a:bodyPr>
          <a:lstStyle/>
          <a:p>
            <a:pPr>
              <a:lnSpc>
                <a:spcPct val="107000"/>
              </a:lnSpc>
              <a:spcAft>
                <a:spcPts val="800"/>
              </a:spcAft>
            </a:pPr>
            <a:r>
              <a:rPr lang="en-IN" sz="2400" b="1" u="sng" dirty="0">
                <a:solidFill>
                  <a:srgbClr val="7030A0"/>
                </a:solidFill>
              </a:rPr>
              <a:t>3.FindPhoneNumbers .java</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Query q=</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manager.createQuery</a:t>
            </a:r>
            <a:r>
              <a:rPr lang="en-IN" sz="2400" kern="100" dirty="0">
                <a:latin typeface="Calibri" panose="020F0502020204030204" pitchFamily="34" charset="0"/>
                <a:ea typeface="Calibri" panose="020F0502020204030204" pitchFamily="34" charset="0"/>
                <a:cs typeface="Times New Roman" panose="02020603050405020304" pitchFamily="18" charset="0"/>
              </a:rPr>
              <a:t>(“select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m.phone</a:t>
            </a:r>
            <a:r>
              <a:rPr lang="en-IN" sz="2400" kern="100" dirty="0">
                <a:latin typeface="Calibri" panose="020F0502020204030204" pitchFamily="34" charset="0"/>
                <a:ea typeface="Calibri" panose="020F0502020204030204" pitchFamily="34" charset="0"/>
                <a:cs typeface="Times New Roman" panose="02020603050405020304" pitchFamily="18" charset="0"/>
              </a:rPr>
              <a:t> from Merchant m”);</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List&lt;Long&gt;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phs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q.getResultList</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for(Long </a:t>
            </a:r>
            <a:r>
              <a:rPr lang="en-IN" sz="2400" kern="100" dirty="0" err="1">
                <a:latin typeface="Calibri" panose="020F0502020204030204" pitchFamily="34" charset="0"/>
                <a:ea typeface="Calibri" panose="020F0502020204030204" pitchFamily="34" charset="0"/>
                <a:cs typeface="Times New Roman" panose="02020603050405020304" pitchFamily="18" charset="0"/>
              </a:rPr>
              <a:t>ph:phs</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S.O.P(</a:t>
            </a:r>
            <a:r>
              <a:rPr lang="en-IN" sz="2400" kern="100" dirty="0" err="1">
                <a:latin typeface="Calibri" panose="020F0502020204030204" pitchFamily="34" charset="0"/>
                <a:ea typeface="Calibri" panose="020F0502020204030204" pitchFamily="34" charset="0"/>
                <a:cs typeface="Times New Roman" panose="02020603050405020304" pitchFamily="18" charset="0"/>
              </a:rPr>
              <a:t>ph</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kern="100">
                <a:latin typeface="Calibri" panose="020F0502020204030204" pitchFamily="34" charset="0"/>
                <a:ea typeface="Calibri" panose="020F0502020204030204" pitchFamily="34" charset="0"/>
                <a:cs typeface="Times New Roman" panose="02020603050405020304" pitchFamily="18" charset="0"/>
              </a:rPr>
              <a:t> </a:t>
            </a:r>
            <a:r>
              <a:rPr lang="en-IN" sz="2400" kern="100">
                <a:highlight>
                  <a:srgbClr val="00FF00"/>
                </a:highlight>
                <a:latin typeface="Calibri" panose="020F0502020204030204" pitchFamily="34" charset="0"/>
                <a:ea typeface="Calibri" panose="020F0502020204030204" pitchFamily="34" charset="0"/>
                <a:cs typeface="Times New Roman" panose="02020603050405020304" pitchFamily="18" charset="0"/>
              </a:rPr>
              <a:t>Assignments: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Merchant by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gst_number</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m from Merchant m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m.gst_num</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Merchant by Phone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m from Merchant m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m.phone</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75352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11798</TotalTime>
  <Words>19562</Words>
  <Application>Microsoft Office PowerPoint</Application>
  <PresentationFormat>Widescreen</PresentationFormat>
  <Paragraphs>3162</Paragraphs>
  <Slides>264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264</vt:i4>
      </vt:variant>
    </vt:vector>
  </HeadingPairs>
  <TitlesOfParts>
    <vt:vector size="277" baseType="lpstr">
      <vt:lpstr>Arial</vt:lpstr>
      <vt:lpstr>Arial Black</vt:lpstr>
      <vt:lpstr>Arial Unicode MS</vt:lpstr>
      <vt:lpstr>Calibri</vt:lpstr>
      <vt:lpstr>Calibri Light</vt:lpstr>
      <vt:lpstr>Consolas</vt:lpstr>
      <vt:lpstr>Courier New</vt:lpstr>
      <vt:lpstr>Garamond</vt:lpstr>
      <vt:lpstr>Times New Roman</vt:lpstr>
      <vt:lpstr>ui-monospace</vt:lpstr>
      <vt:lpstr>ui-sans-serif</vt:lpstr>
      <vt:lpstr>Wingdings</vt:lpstr>
      <vt:lpstr>Organic</vt:lpstr>
      <vt:lpstr>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BTM-FACULTY</dc:creator>
  <cp:lastModifiedBy>venki</cp:lastModifiedBy>
  <cp:revision>1794</cp:revision>
  <dcterms:created xsi:type="dcterms:W3CDTF">2024-04-29T08:19:31Z</dcterms:created>
  <dcterms:modified xsi:type="dcterms:W3CDTF">2024-08-25T08:25:51Z</dcterms:modified>
</cp:coreProperties>
</file>