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04" r:id="rId1"/>
  </p:sldMasterIdLst>
  <p:notesMasterIdLst>
    <p:notesMasterId r:id="rId20"/>
  </p:notesMasterIdLst>
  <p:handoutMasterIdLst>
    <p:handoutMasterId r:id="rId21"/>
  </p:handoutMasterIdLst>
  <p:sldIdLst>
    <p:sldId id="361" r:id="rId2"/>
    <p:sldId id="362" r:id="rId3"/>
    <p:sldId id="354" r:id="rId4"/>
    <p:sldId id="363" r:id="rId5"/>
    <p:sldId id="380" r:id="rId6"/>
    <p:sldId id="378" r:id="rId7"/>
    <p:sldId id="379" r:id="rId8"/>
    <p:sldId id="364" r:id="rId9"/>
    <p:sldId id="366" r:id="rId10"/>
    <p:sldId id="370" r:id="rId11"/>
    <p:sldId id="381" r:id="rId12"/>
    <p:sldId id="374" r:id="rId13"/>
    <p:sldId id="371" r:id="rId14"/>
    <p:sldId id="375" r:id="rId15"/>
    <p:sldId id="376" r:id="rId16"/>
    <p:sldId id="377" r:id="rId17"/>
    <p:sldId id="365" r:id="rId18"/>
    <p:sldId id="268" r:id="rId19"/>
  </p:sldIdLst>
  <p:sldSz cx="9144000" cy="6858000" type="screen4x3"/>
  <p:notesSz cx="7010400" cy="9296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843ADD55-8E7E-4F7B-BA93-D92F3A64750A}" type="datetimeFigureOut">
              <a:rPr lang="ja-JP" altLang="en-US"/>
              <a:pPr>
                <a:defRPr/>
              </a:pPr>
              <a:t>2012/5/8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735E1CC-3BCF-4F3D-BEE9-4C32A73511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BAB65E7-370C-4FC8-B5C0-070FDF6D8CBA}" type="datetimeFigureOut">
              <a:rPr lang="ja-JP" altLang="en-US"/>
              <a:pPr>
                <a:defRPr/>
              </a:pPr>
              <a:t>2012/5/8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AE256A5-060B-4A92-BE75-15E1832E667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Ⓒ JCCI Bangalore</a:t>
            </a:r>
            <a:endParaRPr lang="en-US" dirty="0"/>
          </a:p>
        </p:txBody>
      </p:sp>
      <p:sp>
        <p:nvSpPr>
          <p:cNvPr id="6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/>
              <a:t>JCCI Bangalore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5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線コネクタ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9ED8E-752C-4BEC-9021-6030AA28C70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54" y="3885974"/>
            <a:ext cx="6399893" cy="1753054"/>
          </a:xfrm>
        </p:spPr>
        <p:txBody>
          <a:bodyPr/>
          <a:lstStyle>
            <a:lvl1pPr marL="0" indent="0" algn="ctr">
              <a:buNone/>
              <a:defRPr/>
            </a:lvl1pPr>
            <a:lvl2pPr marL="326532" indent="0" algn="ctr">
              <a:buNone/>
              <a:defRPr/>
            </a:lvl2pPr>
            <a:lvl3pPr marL="653064" indent="0" algn="ctr">
              <a:buNone/>
              <a:defRPr/>
            </a:lvl3pPr>
            <a:lvl4pPr marL="979597" indent="0" algn="ctr">
              <a:buNone/>
              <a:defRPr/>
            </a:lvl4pPr>
            <a:lvl5pPr marL="1306129" indent="0" algn="ctr">
              <a:buNone/>
              <a:defRPr/>
            </a:lvl5pPr>
            <a:lvl6pPr marL="1632661" indent="0" algn="ctr">
              <a:buNone/>
              <a:defRPr/>
            </a:lvl6pPr>
            <a:lvl7pPr marL="1959193" indent="0" algn="ctr">
              <a:buNone/>
              <a:defRPr/>
            </a:lvl7pPr>
            <a:lvl8pPr marL="2285726" indent="0" algn="ctr">
              <a:buNone/>
              <a:defRPr/>
            </a:lvl8pPr>
            <a:lvl9pPr marL="2612258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6F722-2C22-4C7E-BC6F-D887725A016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574F7-1AE9-4B7F-A853-37A1409CDA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Ⓒ JCCI Bangalore</a:t>
            </a:r>
            <a:endParaRPr lang="en-US" dirty="0"/>
          </a:p>
        </p:txBody>
      </p:sp>
      <p:sp>
        <p:nvSpPr>
          <p:cNvPr id="4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/>
              <a:t>JCCI Bangalore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正方形/長方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3F26D-452C-45D8-A187-008E52FD23E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D633F-E40F-40B7-A028-C00CDB39E87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869CF-2D2D-43D5-B1A5-D9037BF00B5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二等辺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4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5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  <a:endParaRPr lang="en-US" dirty="0"/>
          </a:p>
        </p:txBody>
      </p:sp>
      <p:sp>
        <p:nvSpPr>
          <p:cNvPr id="6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59787-2614-4FFD-870D-05FFC96F180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3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4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</a:p>
        </p:txBody>
      </p:sp>
      <p:sp>
        <p:nvSpPr>
          <p:cNvPr id="6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3B305-103F-402B-A211-ACB19133360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直線コネクタ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7" name="二等辺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</a:p>
        </p:txBody>
      </p:sp>
      <p:sp>
        <p:nvSpPr>
          <p:cNvPr id="10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E1D6F-66CE-4E8C-A24A-F310D88FA0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正方形/長方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</a:p>
        </p:txBody>
      </p:sp>
      <p:sp>
        <p:nvSpPr>
          <p:cNvPr id="10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5C48A-ECA8-4775-8BF9-8252BC2820D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43D94-DF77-401F-9955-40C1D694897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27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  <a:endParaRPr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/>
              <a:t>JCCI Bangalore</a:t>
            </a:r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2" r:id="rId12"/>
    <p:sldLayoutId id="214748432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第</a:t>
            </a:r>
            <a:r>
              <a:rPr lang="en-US" altLang="ja-JP" dirty="0" smtClean="0">
                <a:solidFill>
                  <a:schemeClr val="bg1"/>
                </a:solidFill>
              </a:rPr>
              <a:t>15</a:t>
            </a:r>
            <a:r>
              <a:rPr lang="ja-JP" altLang="en-US" dirty="0" smtClean="0">
                <a:solidFill>
                  <a:schemeClr val="bg1"/>
                </a:solidFill>
              </a:rPr>
              <a:t>回二水会</a:t>
            </a:r>
            <a:r>
              <a:rPr lang="en-US" altLang="ja-JP" dirty="0" smtClean="0">
                <a:solidFill>
                  <a:schemeClr val="bg1"/>
                </a:solidFill>
              </a:rPr>
              <a:t/>
            </a:r>
            <a:br>
              <a:rPr lang="en-US" altLang="ja-JP" dirty="0" smtClean="0">
                <a:solidFill>
                  <a:schemeClr val="bg1"/>
                </a:solidFill>
              </a:rPr>
            </a:br>
            <a:r>
              <a:rPr lang="ja-JP" altLang="en-US" dirty="0" smtClean="0">
                <a:solidFill>
                  <a:schemeClr val="bg1"/>
                </a:solidFill>
              </a:rPr>
              <a:t>（</a:t>
            </a:r>
            <a:r>
              <a:rPr lang="ja-JP" altLang="en-US" sz="2800" dirty="0" smtClean="0">
                <a:solidFill>
                  <a:schemeClr val="bg1"/>
                </a:solidFill>
              </a:rPr>
              <a:t>第</a:t>
            </a:r>
            <a:r>
              <a:rPr lang="en-US" altLang="ja-JP" sz="2800" dirty="0" smtClean="0">
                <a:solidFill>
                  <a:schemeClr val="bg1"/>
                </a:solidFill>
              </a:rPr>
              <a:t>2</a:t>
            </a:r>
            <a:r>
              <a:rPr lang="ja-JP" altLang="en-US" sz="2800" dirty="0" smtClean="0">
                <a:solidFill>
                  <a:schemeClr val="bg1"/>
                </a:solidFill>
              </a:rPr>
              <a:t>回バンガロール日本商工会総会）</a:t>
            </a:r>
          </a:p>
        </p:txBody>
      </p:sp>
      <p:sp>
        <p:nvSpPr>
          <p:cNvPr id="13315" name="テキスト プレースホル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800" dirty="0" smtClean="0">
                <a:solidFill>
                  <a:schemeClr val="bg1"/>
                </a:solidFill>
              </a:rPr>
              <a:t>2012</a:t>
            </a:r>
            <a:r>
              <a:rPr lang="ja-JP" altLang="en-US" sz="2800" dirty="0" smtClean="0">
                <a:solidFill>
                  <a:schemeClr val="bg1"/>
                </a:solidFill>
              </a:rPr>
              <a:t>年</a:t>
            </a:r>
            <a:r>
              <a:rPr lang="en-US" altLang="ja-JP" sz="2800" dirty="0" smtClean="0">
                <a:solidFill>
                  <a:schemeClr val="bg1"/>
                </a:solidFill>
              </a:rPr>
              <a:t>5</a:t>
            </a:r>
            <a:r>
              <a:rPr lang="ja-JP" altLang="en-US" sz="2800" dirty="0" smtClean="0">
                <a:solidFill>
                  <a:schemeClr val="bg1"/>
                </a:solidFill>
              </a:rPr>
              <a:t>月</a:t>
            </a:r>
            <a:r>
              <a:rPr lang="en-US" altLang="ja-JP" sz="2800" dirty="0" smtClean="0">
                <a:solidFill>
                  <a:schemeClr val="bg1"/>
                </a:solidFill>
              </a:rPr>
              <a:t>9</a:t>
            </a:r>
            <a:r>
              <a:rPr lang="ja-JP" altLang="en-US" sz="2800" dirty="0" smtClean="0">
                <a:solidFill>
                  <a:schemeClr val="bg1"/>
                </a:solidFill>
              </a:rPr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/>
              <a:t>ホームページ作成準備委員会</a:t>
            </a:r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　　　</a:t>
            </a:r>
            <a:endParaRPr lang="en-US" altLang="ja-JP" sz="6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　　　髙島　純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③</a:t>
            </a:r>
            <a:r>
              <a:rPr kumimoji="1" lang="en-US" altLang="ja-JP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2011</a:t>
            </a: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年度商工会活動報告</a:t>
            </a:r>
            <a:endParaRPr kumimoji="1" lang="ja-JP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/>
              <a:t>国交</a:t>
            </a:r>
            <a:r>
              <a:rPr lang="en-US" altLang="ja-JP" sz="4000" dirty="0" smtClean="0"/>
              <a:t>60</a:t>
            </a:r>
            <a:r>
              <a:rPr lang="ja-JP" altLang="en-US" sz="4000" dirty="0" smtClean="0"/>
              <a:t>周年記念事業準備委員会</a:t>
            </a:r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　　　</a:t>
            </a:r>
            <a:endParaRPr lang="en-US" altLang="ja-JP" sz="6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　　　大本　修嗣　</a:t>
            </a:r>
            <a:endParaRPr lang="en-US" altLang="ja-JP" sz="6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　　　田井　良和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③</a:t>
            </a:r>
            <a:r>
              <a:rPr kumimoji="1" lang="en-US" altLang="ja-JP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2011</a:t>
            </a: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年度商工会活動報告</a:t>
            </a:r>
            <a:endParaRPr kumimoji="1" lang="ja-JP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2012</a:t>
            </a:r>
            <a:r>
              <a:rPr lang="ja-JP" altLang="en-US" dirty="0" smtClean="0"/>
              <a:t>年度役員体制について</a:t>
            </a:r>
          </a:p>
        </p:txBody>
      </p:sp>
      <p:sp>
        <p:nvSpPr>
          <p:cNvPr id="21507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642910" y="1214422"/>
            <a:ext cx="7929618" cy="4929222"/>
          </a:xfrm>
        </p:spPr>
        <p:txBody>
          <a:bodyPr/>
          <a:lstStyle/>
          <a:p>
            <a:pPr lvl="0">
              <a:buNone/>
            </a:pPr>
            <a:r>
              <a:rPr lang="ja-JP" altLang="en-US" sz="2400" dirty="0" smtClean="0"/>
              <a:t>＜考え方＞</a:t>
            </a:r>
            <a:endParaRPr lang="en-US" altLang="ja-JP" sz="2400" dirty="0" smtClean="0"/>
          </a:p>
          <a:p>
            <a:pPr lvl="0">
              <a:buNone/>
            </a:pPr>
            <a:r>
              <a:rPr lang="ja-JP" altLang="en-US" sz="2800" dirty="0" smtClean="0"/>
              <a:t>１）活動の継続性</a:t>
            </a:r>
            <a:endParaRPr lang="en-US" altLang="ja-JP" sz="2800" dirty="0" smtClean="0"/>
          </a:p>
          <a:p>
            <a:pPr lvl="0">
              <a:buNone/>
            </a:pPr>
            <a:r>
              <a:rPr lang="ja-JP" altLang="en-US" sz="2800" dirty="0" smtClean="0"/>
              <a:t>　　</a:t>
            </a:r>
            <a:r>
              <a:rPr lang="ja-JP" altLang="en-US" sz="2400" dirty="0" smtClean="0"/>
              <a:t>→  現行役員半分を留任</a:t>
            </a:r>
            <a:endParaRPr lang="en-US" altLang="ja-JP" sz="2400" dirty="0" smtClean="0"/>
          </a:p>
          <a:p>
            <a:pPr lvl="0">
              <a:buNone/>
            </a:pPr>
            <a:r>
              <a:rPr lang="ja-JP" altLang="en-US" sz="2800" dirty="0" smtClean="0"/>
              <a:t>２）業種、駐在員数などを考慮したﾊﾞﾗﾝｽ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</a:t>
            </a:r>
            <a:r>
              <a:rPr lang="ja-JP" altLang="en-US" sz="2400" dirty="0" smtClean="0"/>
              <a:t>→　①自動車関係　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名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　　  ②一般・電気・機械製造　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名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　  　③商社・金融・サービス他　</a:t>
            </a:r>
            <a:r>
              <a:rPr lang="en-US" altLang="ja-JP" sz="2400" dirty="0" smtClean="0"/>
              <a:t>4</a:t>
            </a:r>
            <a:r>
              <a:rPr lang="ja-JP" altLang="en-US" sz="2400" dirty="0" smtClean="0"/>
              <a:t>名</a:t>
            </a:r>
          </a:p>
          <a:p>
            <a:pPr lvl="0">
              <a:buNone/>
            </a:pPr>
            <a:r>
              <a:rPr lang="ja-JP" altLang="en-US" sz="2800" dirty="0" smtClean="0"/>
              <a:t>３）</a:t>
            </a:r>
            <a:r>
              <a:rPr lang="en-US" altLang="ja-JP" sz="2800" dirty="0" smtClean="0"/>
              <a:t>2012</a:t>
            </a:r>
            <a:r>
              <a:rPr lang="ja-JP" altLang="en-US" sz="2800" dirty="0" smtClean="0"/>
              <a:t>年度は理事会社制を採用しない</a:t>
            </a:r>
            <a:endParaRPr lang="en-US" altLang="ja-JP" sz="2800" dirty="0" smtClean="0"/>
          </a:p>
          <a:p>
            <a:pPr lvl="0">
              <a:buNone/>
            </a:pPr>
            <a:r>
              <a:rPr lang="ja-JP" altLang="en-US" sz="2800" dirty="0" smtClean="0"/>
              <a:t>　　</a:t>
            </a:r>
            <a:r>
              <a:rPr lang="ja-JP" altLang="en-US" sz="2400" dirty="0" smtClean="0"/>
              <a:t>→  従来通り、会長・副会長・各委員長他で役員会を構成</a:t>
            </a:r>
            <a:endParaRPr lang="en-US" altLang="ja-JP" sz="2400" dirty="0" smtClean="0"/>
          </a:p>
          <a:p>
            <a:r>
              <a:rPr lang="ja-JP" altLang="en-US" sz="1400" dirty="0" smtClean="0"/>
              <a:t>　</a:t>
            </a:r>
            <a:endParaRPr lang="en-US" altLang="ja-JP" sz="1400" dirty="0" smtClean="0"/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 bwMode="auto">
          <a:xfrm>
            <a:off x="642910" y="1285860"/>
            <a:ext cx="8001056" cy="508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2012</a:t>
            </a:r>
            <a:r>
              <a:rPr lang="ja-JP" altLang="en-US" dirty="0" smtClean="0"/>
              <a:t>年度役員体制について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500034" y="1237792"/>
            <a:ext cx="8329642" cy="5143536"/>
          </a:xfrm>
        </p:spPr>
        <p:txBody>
          <a:bodyPr/>
          <a:lstStyle/>
          <a:p>
            <a:r>
              <a:rPr lang="ja-JP" altLang="en-US" sz="2400" dirty="0" smtClean="0"/>
              <a:t>会長</a:t>
            </a:r>
            <a:r>
              <a:rPr lang="en-US" sz="2400" dirty="0" smtClean="0"/>
              <a:t> : 	</a:t>
            </a:r>
            <a:r>
              <a:rPr lang="ja-JP" altLang="en-US" sz="2400" dirty="0" smtClean="0"/>
              <a:t>渡辺（豊田通商）</a:t>
            </a:r>
            <a:endParaRPr lang="en-US" sz="2400" dirty="0" smtClean="0"/>
          </a:p>
          <a:p>
            <a:r>
              <a:rPr lang="ja-JP" altLang="en-US" sz="2400" dirty="0" smtClean="0"/>
              <a:t>副会長</a:t>
            </a:r>
            <a:r>
              <a:rPr lang="en-US" sz="2400" dirty="0" smtClean="0"/>
              <a:t> :	</a:t>
            </a:r>
            <a:r>
              <a:rPr lang="ja-JP" altLang="en-US" sz="2400" dirty="0" smtClean="0"/>
              <a:t>高島（コマツ）</a:t>
            </a:r>
            <a:r>
              <a:rPr lang="en-US" altLang="ja-JP" sz="2400" dirty="0" smtClean="0"/>
              <a:t> </a:t>
            </a:r>
            <a:r>
              <a:rPr lang="ja-JP" altLang="en-US" sz="2400" dirty="0" err="1" smtClean="0"/>
              <a:t>、</a:t>
            </a:r>
            <a:r>
              <a:rPr lang="ja-JP" altLang="en-US" sz="2400" dirty="0" smtClean="0"/>
              <a:t>坂元（三菱マテリアル）、</a:t>
            </a:r>
            <a:endParaRPr lang="en-US" altLang="ja-JP" sz="2400" dirty="0" smtClean="0"/>
          </a:p>
          <a:p>
            <a:pPr>
              <a:buNone/>
            </a:pPr>
            <a:r>
              <a:rPr lang="en-US" altLang="ja-JP" sz="2400" dirty="0" smtClean="0"/>
              <a:t>			</a:t>
            </a:r>
            <a:r>
              <a:rPr lang="ja-JP" altLang="en-US" sz="2400" dirty="0" smtClean="0"/>
              <a:t>蜂須賀（</a:t>
            </a:r>
            <a:r>
              <a:rPr lang="en-US" sz="2400" dirty="0" smtClean="0"/>
              <a:t>TKM</a:t>
            </a:r>
            <a:r>
              <a:rPr lang="ja-JP" altLang="en-US" sz="2400" dirty="0" smtClean="0"/>
              <a:t>）</a:t>
            </a:r>
            <a:endParaRPr lang="en-US" sz="2400" dirty="0" smtClean="0"/>
          </a:p>
          <a:p>
            <a:r>
              <a:rPr lang="ja-JP" altLang="en-US" sz="2400" dirty="0" smtClean="0"/>
              <a:t>税務労務委員長</a:t>
            </a:r>
            <a:r>
              <a:rPr lang="en-US" sz="2400" dirty="0" smtClean="0"/>
              <a:t> :	</a:t>
            </a:r>
            <a:r>
              <a:rPr lang="ja-JP" altLang="en-US" sz="2400" dirty="0" smtClean="0"/>
              <a:t>上野（</a:t>
            </a:r>
            <a:r>
              <a:rPr lang="en-US" sz="2400" dirty="0" smtClean="0"/>
              <a:t>TKAP</a:t>
            </a:r>
            <a:r>
              <a:rPr lang="ja-JP" altLang="en-US" sz="2400" dirty="0" smtClean="0"/>
              <a:t>）</a:t>
            </a:r>
            <a:endParaRPr lang="en-US" sz="2400" dirty="0" smtClean="0"/>
          </a:p>
          <a:p>
            <a:r>
              <a:rPr lang="ja-JP" altLang="en-US" sz="2400" dirty="0" smtClean="0"/>
              <a:t>インフラ委員長</a:t>
            </a:r>
            <a:r>
              <a:rPr lang="en-US" sz="2400" dirty="0" smtClean="0"/>
              <a:t> : 	</a:t>
            </a:r>
            <a:r>
              <a:rPr lang="ja-JP" altLang="en-US" sz="2400" dirty="0" smtClean="0"/>
              <a:t>増田（日通）</a:t>
            </a:r>
            <a:endParaRPr lang="en-US" sz="2400" dirty="0" smtClean="0"/>
          </a:p>
          <a:p>
            <a:r>
              <a:rPr lang="ja-JP" altLang="en-US" sz="2400" dirty="0" smtClean="0"/>
              <a:t>建議書委員長</a:t>
            </a:r>
            <a:r>
              <a:rPr lang="en-US" sz="2400" dirty="0" smtClean="0"/>
              <a:t>: 	</a:t>
            </a:r>
            <a:r>
              <a:rPr lang="ja-JP" altLang="en-US" sz="2400" dirty="0" smtClean="0"/>
              <a:t>久保木</a:t>
            </a:r>
            <a:r>
              <a:rPr lang="en-US" sz="2400" dirty="0" smtClean="0"/>
              <a:t>(JCSS)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　</a:t>
            </a:r>
            <a:r>
              <a:rPr lang="ja-JP" altLang="en-US" sz="2000" b="1" dirty="0" smtClean="0"/>
              <a:t>兼ﾀﾞｲｱﾛｸﾞ･ﾓﾆﾀﾘﾝｸﾞ事務局</a:t>
            </a:r>
            <a:r>
              <a:rPr lang="en-US" altLang="ja-JP" sz="2000" b="1" dirty="0" smtClean="0"/>
              <a:t> </a:t>
            </a:r>
            <a:endParaRPr lang="en-US" sz="2000" b="1" dirty="0" smtClean="0"/>
          </a:p>
          <a:p>
            <a:r>
              <a:rPr lang="ja-JP" altLang="en-US" sz="2400" dirty="0" smtClean="0"/>
              <a:t>法人化委員長</a:t>
            </a:r>
            <a:r>
              <a:rPr lang="en-US" sz="2400" dirty="0" smtClean="0"/>
              <a:t> : 	</a:t>
            </a:r>
            <a:r>
              <a:rPr lang="ja-JP" altLang="en-US" sz="2400" dirty="0" smtClean="0"/>
              <a:t>多部田（日清）</a:t>
            </a:r>
            <a:endParaRPr lang="en-US" altLang="ja-JP" sz="2400" dirty="0" smtClean="0"/>
          </a:p>
          <a:p>
            <a:r>
              <a:rPr lang="en-US" sz="2400" dirty="0" smtClean="0"/>
              <a:t>60</a:t>
            </a:r>
            <a:r>
              <a:rPr lang="ja-JP" altLang="en-US" sz="2400" dirty="0" smtClean="0"/>
              <a:t>周年記念事業委員長</a:t>
            </a:r>
            <a:r>
              <a:rPr lang="en-US" sz="2400" dirty="0" smtClean="0"/>
              <a:t> : </a:t>
            </a:r>
            <a:r>
              <a:rPr lang="ja-JP" altLang="en-US" sz="2400" dirty="0" smtClean="0"/>
              <a:t>　渡辺（兼務）</a:t>
            </a:r>
            <a:r>
              <a:rPr lang="en-US" sz="2400" dirty="0" smtClean="0"/>
              <a:t> </a:t>
            </a:r>
          </a:p>
          <a:p>
            <a:r>
              <a:rPr lang="ja-JP" altLang="en-US" sz="2400" dirty="0" smtClean="0"/>
              <a:t>事務局長</a:t>
            </a:r>
            <a:r>
              <a:rPr lang="en-US" sz="2400" dirty="0" smtClean="0"/>
              <a:t> : 		</a:t>
            </a:r>
            <a:r>
              <a:rPr lang="ja-JP" altLang="en-US" sz="2400" dirty="0" smtClean="0"/>
              <a:t>岡本（豊田通商）</a:t>
            </a:r>
            <a:endParaRPr lang="en-US" sz="2400" dirty="0" smtClean="0"/>
          </a:p>
          <a:p>
            <a:r>
              <a:rPr lang="ja-JP" altLang="en-US" sz="2400" dirty="0" smtClean="0"/>
              <a:t>会計役</a:t>
            </a:r>
            <a:r>
              <a:rPr lang="en-US" sz="2400" dirty="0" smtClean="0"/>
              <a:t> : 		</a:t>
            </a:r>
            <a:r>
              <a:rPr lang="ja-JP" altLang="en-US" sz="2400" dirty="0" smtClean="0"/>
              <a:t>奥田（デンソー・インターナショナル）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以上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名で、役員会を構成</a:t>
            </a:r>
            <a:endParaRPr lang="en-US" altLang="ja-JP" sz="2400" dirty="0" smtClean="0"/>
          </a:p>
          <a:p>
            <a:r>
              <a:rPr lang="ja-JP" altLang="en-US" sz="2400" dirty="0" smtClean="0"/>
              <a:t>会計監査：</a:t>
            </a:r>
            <a:r>
              <a:rPr lang="en-US" altLang="ja-JP" sz="2400" dirty="0" smtClean="0"/>
              <a:t>		</a:t>
            </a:r>
            <a:r>
              <a:rPr lang="ja-JP" altLang="en-US" sz="2400" dirty="0" smtClean="0"/>
              <a:t>島村（デロイト）</a:t>
            </a:r>
            <a:endParaRPr lang="en-US" altLang="ja-JP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28596" y="1184024"/>
            <a:ext cx="8358246" cy="4878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⑤</a:t>
            </a:r>
            <a:r>
              <a:rPr lang="en-US" altLang="ja-JP" dirty="0" smtClean="0">
                <a:latin typeface="+mj-ea"/>
              </a:rPr>
              <a:t>2011</a:t>
            </a:r>
            <a:r>
              <a:rPr lang="ja-JP" altLang="en-US" dirty="0" smtClean="0">
                <a:latin typeface="+mj-ea"/>
              </a:rPr>
              <a:t>年度（</a:t>
            </a:r>
            <a:r>
              <a:rPr lang="en-US" altLang="ja-JP" dirty="0" smtClean="0">
                <a:latin typeface="+mj-ea"/>
              </a:rPr>
              <a:t>2011/4</a:t>
            </a:r>
            <a:r>
              <a:rPr lang="ja-JP" altLang="en-US" dirty="0" smtClean="0">
                <a:latin typeface="+mj-ea"/>
              </a:rPr>
              <a:t>～</a:t>
            </a:r>
            <a:r>
              <a:rPr lang="en-US" altLang="ja-JP" dirty="0" smtClean="0">
                <a:latin typeface="+mj-ea"/>
              </a:rPr>
              <a:t>2012/3</a:t>
            </a:r>
            <a:r>
              <a:rPr lang="ja-JP" altLang="en-US" dirty="0" smtClean="0">
                <a:latin typeface="+mj-ea"/>
              </a:rPr>
              <a:t>）会計報告</a:t>
            </a:r>
          </a:p>
        </p:txBody>
      </p:sp>
      <p:graphicFrame>
        <p:nvGraphicFramePr>
          <p:cNvPr id="20514" name="Group 34"/>
          <p:cNvGraphicFramePr>
            <a:graphicFrameLocks noGrp="1"/>
          </p:cNvGraphicFramePr>
          <p:nvPr/>
        </p:nvGraphicFramePr>
        <p:xfrm>
          <a:off x="611188" y="1417638"/>
          <a:ext cx="7993062" cy="4368816"/>
        </p:xfrm>
        <a:graphic>
          <a:graphicData uri="http://schemas.openxmlformats.org/drawingml/2006/table">
            <a:tbl>
              <a:tblPr/>
              <a:tblGrid>
                <a:gridCol w="1873250"/>
                <a:gridCol w="3959225"/>
                <a:gridCol w="2160587"/>
              </a:tblGrid>
              <a:tr h="4835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ja-JP" altLang="en-US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" pitchFamily="34" charset="0"/>
                          <a:ea typeface="ＭＳ Ｐゴシック" pitchFamily="34" charset="-128"/>
                        </a:rPr>
                        <a:t>前期繰越残高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1" lang="ja-JP" alt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ＭＳ Ｐゴシック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508,467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06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ja-JP" altLang="en-US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" pitchFamily="34" charset="0"/>
                          <a:ea typeface="ＭＳ Ｐゴシック" pitchFamily="34" charset="-128"/>
                        </a:rPr>
                        <a:t>収入（</a:t>
                      </a:r>
                      <a:r>
                        <a:rPr kumimoji="1" lang="en-US" altLang="ja-JP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" pitchFamily="34" charset="0"/>
                          <a:ea typeface="ＭＳ Ｐゴシック" pitchFamily="34" charset="-128"/>
                        </a:rPr>
                        <a:t>A)</a:t>
                      </a:r>
                      <a:endParaRPr kumimoji="1" lang="ja-JP" altLang="en-US" sz="20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ill Sans MT" pitchFamily="34" charset="0"/>
                        <a:ea typeface="ＭＳ Ｐゴシック" pitchFamily="34" charset="-128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ja-JP" altLang="en-US" sz="1800" dirty="0" smtClean="0"/>
                        <a:t>入会金	</a:t>
                      </a:r>
                      <a:r>
                        <a:rPr lang="en-US" altLang="ja-JP" sz="1800" dirty="0" smtClean="0"/>
                        <a:t>5,000x25</a:t>
                      </a:r>
                      <a:r>
                        <a:rPr lang="ja-JP" altLang="en-US" sz="1800" dirty="0" smtClean="0"/>
                        <a:t>社</a:t>
                      </a:r>
                      <a:r>
                        <a:rPr lang="en-US" altLang="ja-JP" sz="1800" dirty="0" smtClean="0"/>
                        <a:t> </a:t>
                      </a:r>
                      <a:r>
                        <a:rPr lang="ja-JP" altLang="en-US" sz="1800" dirty="0" smtClean="0"/>
                        <a:t>　　</a:t>
                      </a:r>
                      <a:r>
                        <a:rPr lang="en-US" altLang="ja-JP" sz="1800" dirty="0" smtClean="0"/>
                        <a:t> 125,000 INR</a:t>
                      </a:r>
                    </a:p>
                    <a:p>
                      <a:pPr>
                        <a:defRPr/>
                      </a:pPr>
                      <a:r>
                        <a:rPr lang="ja-JP" altLang="en-US" sz="1800" dirty="0" smtClean="0"/>
                        <a:t>会費</a:t>
                      </a:r>
                      <a:r>
                        <a:rPr lang="ja-JP" altLang="en-US" sz="1800" baseline="0" dirty="0" smtClean="0"/>
                        <a:t> </a:t>
                      </a:r>
                      <a:r>
                        <a:rPr lang="en-US" altLang="ja-JP" sz="1800" dirty="0" smtClean="0"/>
                        <a:t>      		</a:t>
                      </a:r>
                      <a:r>
                        <a:rPr lang="ja-JP" altLang="en-US" sz="1800" dirty="0" smtClean="0"/>
                        <a:t>　　　</a:t>
                      </a:r>
                      <a:r>
                        <a:rPr lang="en-US" altLang="ja-JP" sz="1800" dirty="0" smtClean="0"/>
                        <a:t>1,287,000 INR</a:t>
                      </a:r>
                    </a:p>
                    <a:p>
                      <a:pPr>
                        <a:defRPr/>
                      </a:pPr>
                      <a:r>
                        <a:rPr lang="ja-JP" altLang="en-US" sz="1800" dirty="0" smtClean="0"/>
                        <a:t>二水会参加費	　　　</a:t>
                      </a:r>
                      <a:r>
                        <a:rPr lang="ja-JP" altLang="en-US" sz="1800" baseline="0" dirty="0" smtClean="0"/>
                        <a:t> </a:t>
                      </a:r>
                      <a:r>
                        <a:rPr lang="ja-JP" altLang="en-US" sz="1800" dirty="0" smtClean="0"/>
                        <a:t> </a:t>
                      </a:r>
                      <a:r>
                        <a:rPr lang="en-US" altLang="ja-JP" sz="1800" dirty="0" smtClean="0"/>
                        <a:t>165,002 INR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ＭＳ Ｐゴシック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1,577,002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5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ja-JP" altLang="en-US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" pitchFamily="34" charset="0"/>
                          <a:ea typeface="ＭＳ Ｐゴシック" pitchFamily="34" charset="-128"/>
                        </a:rPr>
                        <a:t>支出（</a:t>
                      </a:r>
                      <a:r>
                        <a:rPr kumimoji="1" lang="en-US" altLang="ja-JP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" pitchFamily="34" charset="0"/>
                          <a:ea typeface="ＭＳ Ｐゴシック" pitchFamily="34" charset="-128"/>
                        </a:rPr>
                        <a:t>B)</a:t>
                      </a:r>
                      <a:endParaRPr kumimoji="1" lang="ja-JP" altLang="en-US" sz="20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ill Sans MT" pitchFamily="34" charset="0"/>
                        <a:ea typeface="ＭＳ Ｐゴシック" pitchFamily="34" charset="-128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ja-JP" altLang="en-US" sz="1800" dirty="0" smtClean="0"/>
                        <a:t>二水会会合費	　　　</a:t>
                      </a:r>
                      <a:r>
                        <a:rPr lang="ja-JP" altLang="en-US" sz="1800" baseline="0" dirty="0" smtClean="0"/>
                        <a:t> </a:t>
                      </a:r>
                      <a:r>
                        <a:rPr lang="ja-JP" altLang="en-US" sz="1800" dirty="0" smtClean="0"/>
                        <a:t> </a:t>
                      </a:r>
                      <a:r>
                        <a:rPr lang="en-US" altLang="ja-JP" sz="1800" dirty="0" smtClean="0"/>
                        <a:t>834,270 INR</a:t>
                      </a:r>
                    </a:p>
                    <a:p>
                      <a:pPr>
                        <a:defRPr/>
                      </a:pPr>
                      <a:r>
                        <a:rPr lang="ja-JP" altLang="en-US" sz="1800" dirty="0" smtClean="0"/>
                        <a:t>事務局委託費 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（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NAVIS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）　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158,832 INR</a:t>
                      </a:r>
                    </a:p>
                    <a:p>
                      <a:pPr>
                        <a:defRPr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HP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作成費</a:t>
                      </a:r>
                      <a:r>
                        <a:rPr lang="ja-JP" altLang="en-US" sz="1800" dirty="0" smtClean="0"/>
                        <a:t>　　　　　　　　　　</a:t>
                      </a:r>
                      <a:r>
                        <a:rPr lang="ja-JP" altLang="en-US" sz="1800" baseline="0" dirty="0" smtClean="0"/>
                        <a:t> </a:t>
                      </a:r>
                      <a:r>
                        <a:rPr lang="en-US" altLang="ja-JP" sz="1800" dirty="0" smtClean="0"/>
                        <a:t>23,100INR</a:t>
                      </a:r>
                    </a:p>
                    <a:p>
                      <a:pPr>
                        <a:defRPr/>
                      </a:pPr>
                      <a:r>
                        <a:rPr lang="ja-JP" altLang="en-US" sz="1800" dirty="0" smtClean="0"/>
                        <a:t>その他　　　　　　　　　　　　 </a:t>
                      </a:r>
                      <a:r>
                        <a:rPr lang="en-US" altLang="ja-JP" sz="1800" dirty="0" smtClean="0"/>
                        <a:t>17,859</a:t>
                      </a:r>
                      <a:r>
                        <a:rPr lang="ja-JP" altLang="en-US" sz="1800" dirty="0" smtClean="0"/>
                        <a:t> </a:t>
                      </a:r>
                      <a:r>
                        <a:rPr lang="en-US" altLang="ja-JP" sz="1800" dirty="0" smtClean="0"/>
                        <a:t>INR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1,034,061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9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ja-JP" altLang="en-US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" pitchFamily="34" charset="0"/>
                          <a:ea typeface="ＭＳ Ｐゴシック" pitchFamily="34" charset="-128"/>
                        </a:rPr>
                        <a:t>収支（</a:t>
                      </a:r>
                      <a:r>
                        <a:rPr kumimoji="1" lang="en-US" altLang="ja-JP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" pitchFamily="34" charset="0"/>
                          <a:ea typeface="ＭＳ Ｐゴシック" pitchFamily="34" charset="-128"/>
                        </a:rPr>
                        <a:t>A-B)</a:t>
                      </a:r>
                      <a:endParaRPr kumimoji="1" lang="ja-JP" altLang="en-US" sz="20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ill Sans MT" pitchFamily="34" charset="0"/>
                        <a:ea typeface="ＭＳ Ｐゴシック" pitchFamily="34" charset="-128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ＭＳ Ｐゴシック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542,941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4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kumimoji="1" lang="ja-JP" altLang="en-US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" pitchFamily="34" charset="0"/>
                          <a:ea typeface="ＭＳ Ｐゴシック" pitchFamily="34" charset="-128"/>
                        </a:rPr>
                        <a:t>次期繰越残高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ＭＳ Ｐゴシック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kumimoji="1" lang="en-US" altLang="ja-JP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1,051,408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9" name="Text Box 58"/>
          <p:cNvSpPr txBox="1">
            <a:spLocks noChangeArrowheads="1"/>
          </p:cNvSpPr>
          <p:nvPr/>
        </p:nvSpPr>
        <p:spPr bwMode="auto">
          <a:xfrm>
            <a:off x="7380288" y="1065213"/>
            <a:ext cx="15843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600"/>
              <a:t>（単位－</a:t>
            </a:r>
            <a:r>
              <a:rPr lang="en-US" altLang="ja-JP" sz="1600"/>
              <a:t>INR</a:t>
            </a:r>
            <a:r>
              <a:rPr lang="ja-JP" altLang="en-US" sz="1600"/>
              <a:t>）</a:t>
            </a:r>
          </a:p>
        </p:txBody>
      </p:sp>
      <p:sp>
        <p:nvSpPr>
          <p:cNvPr id="25630" name="テキスト ボックス 1"/>
          <p:cNvSpPr txBox="1">
            <a:spLocks noChangeArrowheads="1"/>
          </p:cNvSpPr>
          <p:nvPr/>
        </p:nvSpPr>
        <p:spPr bwMode="auto">
          <a:xfrm>
            <a:off x="785786" y="6085036"/>
            <a:ext cx="7250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b="1" dirty="0"/>
              <a:t>※</a:t>
            </a:r>
            <a:r>
              <a:rPr lang="ja-JP" altLang="en-US" b="1" dirty="0"/>
              <a:t> </a:t>
            </a:r>
            <a:r>
              <a:rPr lang="ja-JP" altLang="ja-JP" b="1" dirty="0"/>
              <a:t>現金残高およびエビデンスにつき、</a:t>
            </a:r>
            <a:r>
              <a:rPr lang="en-US" altLang="ja-JP" b="1" dirty="0"/>
              <a:t>4</a:t>
            </a:r>
            <a:r>
              <a:rPr lang="ja-JP" altLang="ja-JP" b="1" dirty="0"/>
              <a:t>月</a:t>
            </a:r>
            <a:r>
              <a:rPr lang="en-US" altLang="ja-JP" b="1" dirty="0"/>
              <a:t>5</a:t>
            </a:r>
            <a:r>
              <a:rPr lang="ja-JP" altLang="ja-JP" b="1" dirty="0"/>
              <a:t>日</a:t>
            </a:r>
            <a:r>
              <a:rPr lang="ja-JP" altLang="en-US" b="1" dirty="0"/>
              <a:t>及び</a:t>
            </a:r>
            <a:r>
              <a:rPr lang="en-US" altLang="ja-JP" b="1" dirty="0"/>
              <a:t>4</a:t>
            </a:r>
            <a:r>
              <a:rPr lang="ja-JP" altLang="en-US" b="1" dirty="0"/>
              <a:t>月</a:t>
            </a:r>
            <a:r>
              <a:rPr lang="en-US" altLang="ja-JP" b="1" dirty="0"/>
              <a:t>16</a:t>
            </a:r>
            <a:r>
              <a:rPr lang="ja-JP" altLang="en-US" b="1" dirty="0"/>
              <a:t>日に</a:t>
            </a:r>
            <a:r>
              <a:rPr lang="ja-JP" altLang="ja-JP" b="1" dirty="0"/>
              <a:t>監査</a:t>
            </a:r>
            <a:r>
              <a:rPr lang="ja-JP" altLang="en-US" b="1" dirty="0"/>
              <a:t>実施</a:t>
            </a:r>
            <a:r>
              <a:rPr lang="ja-JP" altLang="ja-JP" b="1" dirty="0"/>
              <a:t>済</a:t>
            </a:r>
            <a:endParaRPr lang="ja-JP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⑥</a:t>
            </a:r>
            <a:r>
              <a:rPr lang="en-US" altLang="ja-JP" dirty="0" smtClean="0">
                <a:latin typeface="+mj-ea"/>
              </a:rPr>
              <a:t>2012</a:t>
            </a:r>
            <a:r>
              <a:rPr lang="ja-JP" altLang="en-US" dirty="0" smtClean="0">
                <a:latin typeface="+mj-ea"/>
              </a:rPr>
              <a:t>年度（</a:t>
            </a:r>
            <a:r>
              <a:rPr lang="en-US" altLang="ja-JP" dirty="0" smtClean="0">
                <a:latin typeface="+mj-ea"/>
              </a:rPr>
              <a:t>2012/4</a:t>
            </a:r>
            <a:r>
              <a:rPr lang="ja-JP" altLang="en-US" dirty="0" smtClean="0">
                <a:latin typeface="+mj-ea"/>
              </a:rPr>
              <a:t>～</a:t>
            </a:r>
            <a:r>
              <a:rPr lang="en-US" altLang="ja-JP" dirty="0" smtClean="0">
                <a:latin typeface="+mj-ea"/>
              </a:rPr>
              <a:t>2013/3</a:t>
            </a:r>
            <a:r>
              <a:rPr lang="ja-JP" altLang="en-US" dirty="0" smtClean="0">
                <a:latin typeface="+mj-ea"/>
              </a:rPr>
              <a:t>）予算案</a:t>
            </a:r>
            <a:endParaRPr lang="ja-JP" altLang="en-US" dirty="0" smtClean="0"/>
          </a:p>
        </p:txBody>
      </p:sp>
      <p:graphicFrame>
        <p:nvGraphicFramePr>
          <p:cNvPr id="20514" name="Group 34"/>
          <p:cNvGraphicFramePr>
            <a:graphicFrameLocks noGrp="1"/>
          </p:cNvGraphicFramePr>
          <p:nvPr/>
        </p:nvGraphicFramePr>
        <p:xfrm>
          <a:off x="611188" y="1196752"/>
          <a:ext cx="7993062" cy="4739780"/>
        </p:xfrm>
        <a:graphic>
          <a:graphicData uri="http://schemas.openxmlformats.org/drawingml/2006/table">
            <a:tbl>
              <a:tblPr/>
              <a:tblGrid>
                <a:gridCol w="1873250"/>
                <a:gridCol w="3959225"/>
                <a:gridCol w="2160587"/>
              </a:tblGrid>
              <a:tr h="4195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ja-JP" altLang="en-US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" pitchFamily="34" charset="0"/>
                          <a:ea typeface="ＭＳ Ｐゴシック" pitchFamily="34" charset="-128"/>
                        </a:rPr>
                        <a:t>前期繰越残高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1" lang="ja-JP" alt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ＭＳ Ｐゴシック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kumimoji="1" lang="en-US" altLang="ja-JP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1,051,408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9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ja-JP" altLang="en-US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" pitchFamily="34" charset="0"/>
                          <a:ea typeface="ＭＳ Ｐゴシック" pitchFamily="34" charset="-128"/>
                        </a:rPr>
                        <a:t>収入（</a:t>
                      </a:r>
                      <a:r>
                        <a:rPr kumimoji="1" lang="en-US" altLang="ja-JP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" pitchFamily="34" charset="0"/>
                          <a:ea typeface="ＭＳ Ｐゴシック" pitchFamily="34" charset="-128"/>
                        </a:rPr>
                        <a:t>A)</a:t>
                      </a:r>
                      <a:endParaRPr kumimoji="1" lang="ja-JP" altLang="en-US" sz="20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ill Sans MT" pitchFamily="34" charset="0"/>
                        <a:ea typeface="ＭＳ Ｐゴシック" pitchFamily="34" charset="-128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ja-JP" altLang="en-US" sz="1800" dirty="0" smtClean="0"/>
                        <a:t>会費</a:t>
                      </a:r>
                      <a:r>
                        <a:rPr lang="ja-JP" altLang="en-US" sz="1800" baseline="0" dirty="0" smtClean="0"/>
                        <a:t> </a:t>
                      </a:r>
                      <a:r>
                        <a:rPr lang="en-US" altLang="ja-JP" sz="1800" dirty="0" smtClean="0"/>
                        <a:t>      		</a:t>
                      </a:r>
                      <a:r>
                        <a:rPr lang="ja-JP" altLang="en-US" sz="1800" dirty="0" smtClean="0"/>
                        <a:t>　　　</a:t>
                      </a:r>
                      <a:r>
                        <a:rPr lang="en-US" altLang="ja-JP" sz="1800" dirty="0" smtClean="0"/>
                        <a:t>1,404,000 INR</a:t>
                      </a:r>
                    </a:p>
                    <a:p>
                      <a:pPr>
                        <a:defRPr/>
                      </a:pPr>
                      <a:r>
                        <a:rPr lang="ja-JP" altLang="en-US" sz="1800" dirty="0" smtClean="0"/>
                        <a:t>入会金、参加費	　</a:t>
                      </a:r>
                      <a:r>
                        <a:rPr lang="ja-JP" altLang="en-US" sz="1800" baseline="0" dirty="0" smtClean="0"/>
                        <a:t> </a:t>
                      </a:r>
                      <a:r>
                        <a:rPr lang="ja-JP" altLang="en-US" sz="1800" dirty="0" smtClean="0"/>
                        <a:t> 　　 </a:t>
                      </a:r>
                      <a:r>
                        <a:rPr lang="en-US" altLang="ja-JP" sz="1800" dirty="0" smtClean="0"/>
                        <a:t>196,000 INR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1,600,000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5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ja-JP" altLang="en-US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" pitchFamily="34" charset="0"/>
                          <a:ea typeface="ＭＳ Ｐゴシック" pitchFamily="34" charset="-128"/>
                        </a:rPr>
                        <a:t>支出（</a:t>
                      </a:r>
                      <a:r>
                        <a:rPr kumimoji="1" lang="en-US" altLang="ja-JP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" pitchFamily="34" charset="0"/>
                          <a:ea typeface="ＭＳ Ｐゴシック" pitchFamily="34" charset="-128"/>
                        </a:rPr>
                        <a:t>B)</a:t>
                      </a:r>
                      <a:endParaRPr kumimoji="1" lang="ja-JP" altLang="en-US" sz="20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ill Sans MT" pitchFamily="34" charset="0"/>
                        <a:ea typeface="ＭＳ Ｐゴシック" pitchFamily="34" charset="-128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ニ水会会合費（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6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回）　　  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1,200,000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 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INR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事務委託費（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NAVIS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）　　　 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200,000INR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60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周年イベント 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※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　　　　　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200,000INR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法人化申請関連　　　　　  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100,000INR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HP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保守運営費　　　　　　　　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50,000INR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委員会補助　　　　　　　　　  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50,000INR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諸経費（通信・翻訳費等）    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50,000INR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予備費　　　　　　　　　　　　  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50,000INR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en-US" altLang="ja-JP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1,900,000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5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ja-JP" altLang="en-US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" pitchFamily="34" charset="0"/>
                          <a:ea typeface="ＭＳ Ｐゴシック" pitchFamily="34" charset="-128"/>
                        </a:rPr>
                        <a:t>収支（</a:t>
                      </a:r>
                      <a:r>
                        <a:rPr kumimoji="1" lang="en-US" altLang="ja-JP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" pitchFamily="34" charset="0"/>
                          <a:ea typeface="ＭＳ Ｐゴシック" pitchFamily="34" charset="-128"/>
                        </a:rPr>
                        <a:t>A-B)</a:t>
                      </a:r>
                      <a:endParaRPr kumimoji="1" lang="ja-JP" altLang="en-US" sz="20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ill Sans MT" pitchFamily="34" charset="0"/>
                        <a:ea typeface="ＭＳ Ｐゴシック" pitchFamily="34" charset="-128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ＭＳ Ｐゴシック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1" lang="ja-JP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△</a:t>
                      </a:r>
                      <a:r>
                        <a:rPr kumimoji="1" lang="en-US" altLang="ja-JP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300,000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5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kumimoji="1" lang="ja-JP" altLang="en-US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" pitchFamily="34" charset="0"/>
                          <a:ea typeface="ＭＳ Ｐゴシック" pitchFamily="34" charset="-128"/>
                        </a:rPr>
                        <a:t>次期繰越残高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ＭＳ Ｐゴシック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kumimoji="1" lang="en-US" altLang="ja-JP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</a:rPr>
                        <a:t>751,408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3" name="Text Box 58"/>
          <p:cNvSpPr txBox="1">
            <a:spLocks noChangeArrowheads="1"/>
          </p:cNvSpPr>
          <p:nvPr/>
        </p:nvSpPr>
        <p:spPr bwMode="auto">
          <a:xfrm>
            <a:off x="7524328" y="692696"/>
            <a:ext cx="146239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600" dirty="0"/>
              <a:t>（単位－</a:t>
            </a:r>
            <a:r>
              <a:rPr lang="en-US" altLang="ja-JP" sz="1600" dirty="0"/>
              <a:t>INR</a:t>
            </a:r>
            <a:r>
              <a:rPr lang="ja-JP" altLang="en-US" sz="1600" dirty="0"/>
              <a:t>）</a:t>
            </a:r>
          </a:p>
        </p:txBody>
      </p:sp>
      <p:sp>
        <p:nvSpPr>
          <p:cNvPr id="5" name="テキスト ボックス 1"/>
          <p:cNvSpPr txBox="1">
            <a:spLocks noChangeArrowheads="1"/>
          </p:cNvSpPr>
          <p:nvPr/>
        </p:nvSpPr>
        <p:spPr bwMode="auto">
          <a:xfrm>
            <a:off x="785786" y="6444044"/>
            <a:ext cx="5894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b="1" dirty="0"/>
              <a:t>※</a:t>
            </a:r>
            <a:r>
              <a:rPr lang="ja-JP" altLang="en-US" b="1" dirty="0"/>
              <a:t> </a:t>
            </a:r>
            <a:r>
              <a:rPr lang="en-US" altLang="ja-JP" b="1" dirty="0" smtClean="0"/>
              <a:t>60</a:t>
            </a:r>
            <a:r>
              <a:rPr lang="ja-JP" altLang="en-US" b="1" dirty="0" smtClean="0"/>
              <a:t>周年イベント次第では、追加会費徴収の可能性あり。</a:t>
            </a:r>
            <a:endParaRPr lang="ja-JP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⑦新役員の自己紹介</a:t>
            </a: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 bwMode="auto">
          <a:xfrm>
            <a:off x="500034" y="1237792"/>
            <a:ext cx="832964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会長</a:t>
            </a: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	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渡辺（豊田通商）</a:t>
            </a:r>
            <a:endParaRPr kumimoji="1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副会長</a:t>
            </a: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	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高島（コマツ）</a:t>
            </a:r>
            <a:r>
              <a:rPr kumimoji="1" lang="en-US" altLang="ja-JP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、坂元（三菱マテリアル）、</a:t>
            </a:r>
            <a:endParaRPr kumimoji="1" lang="en-US" altLang="ja-JP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蜂須賀（</a:t>
            </a: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TKM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1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税務労務委員長</a:t>
            </a: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	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上野（</a:t>
            </a: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TKAP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1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インフラ委員長</a:t>
            </a: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	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増田（日通）</a:t>
            </a:r>
            <a:endParaRPr kumimoji="1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建議書委員長</a:t>
            </a: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	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久保木</a:t>
            </a: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(JCSS)</a:t>
            </a:r>
            <a:r>
              <a:rPr kumimoji="1" lang="en-US" altLang="ja-JP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兼ﾀﾞｲｱﾛｸﾞ･ﾓﾆﾀﾘﾝｸﾞ事務局</a:t>
            </a:r>
            <a:r>
              <a:rPr kumimoji="1" lang="en-US" altLang="ja-JP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法人化委員長</a:t>
            </a: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	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多部田（日清）</a:t>
            </a:r>
            <a:endParaRPr kumimoji="1" lang="en-US" altLang="ja-JP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60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周年記念事業委員長</a:t>
            </a: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渡辺（兼務）</a:t>
            </a: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事務局長</a:t>
            </a: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		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岡本（豊田通商）</a:t>
            </a:r>
            <a:endParaRPr kumimoji="1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会計役</a:t>
            </a: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		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奥田（デンソー・インターナショナル）</a:t>
            </a:r>
            <a:endParaRPr kumimoji="1" lang="en-US" altLang="ja-JP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以上</a:t>
            </a:r>
            <a:r>
              <a:rPr kumimoji="1" lang="en-US" altLang="ja-JP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名で、役員会を構成</a:t>
            </a:r>
            <a:endParaRPr kumimoji="1" lang="en-US" altLang="ja-JP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会計監査：</a:t>
            </a:r>
            <a:r>
              <a:rPr kumimoji="1" lang="en-US" altLang="ja-JP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島村（デロイト）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428596" y="1184024"/>
            <a:ext cx="8358246" cy="4878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⑧新規会員のご紹介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 bwMode="auto">
          <a:xfrm>
            <a:off x="785786" y="928670"/>
            <a:ext cx="7786742" cy="543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ja-JP" altLang="en-US" sz="3200" dirty="0" smtClean="0">
                <a:latin typeface="+mn-lt"/>
                <a:ea typeface="+mn-ea"/>
              </a:rPr>
              <a:t>ハイテンプ・ファーネスィズ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　　　　　　　　　　　　　　　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ja-JP" altLang="en-US" sz="3200" dirty="0" smtClean="0">
                <a:latin typeface="+mn-lt"/>
                <a:ea typeface="+mn-ea"/>
              </a:rPr>
              <a:t>　　　　　　　　　　　　　　</a:t>
            </a:r>
            <a:r>
              <a:rPr lang="ja-JP" altLang="en-US" sz="4000" dirty="0" smtClean="0">
                <a:latin typeface="+mn-lt"/>
                <a:ea typeface="+mn-ea"/>
              </a:rPr>
              <a:t>雪竹　克也</a:t>
            </a:r>
            <a:r>
              <a:rPr kumimoji="1" lang="ja-JP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様</a:t>
            </a:r>
            <a:endParaRPr kumimoji="1" lang="en-US" altLang="ja-JP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1" lang="en-US" altLang="ja-JP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＜代表者変更＞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ja-JP" altLang="en-US" sz="3200" dirty="0" smtClean="0"/>
              <a:t>スタンダードチャータード銀行</a:t>
            </a:r>
            <a:endParaRPr lang="en-US" altLang="ja-JP" sz="3200" dirty="0" smtClean="0"/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ja-JP" altLang="en-US" sz="3200" dirty="0" smtClean="0"/>
              <a:t>　　　　　　　　　　　　　　</a:t>
            </a:r>
            <a:r>
              <a:rPr lang="ja-JP" altLang="en-US" sz="4000" dirty="0" smtClean="0"/>
              <a:t>尾上　文章　様</a:t>
            </a:r>
            <a:endParaRPr lang="en-US" altLang="ja-JP" sz="4000" dirty="0" smtClean="0"/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ja-JP" altLang="en-US" sz="3200" dirty="0" smtClean="0"/>
              <a:t>フォックスマンダル法律事務所　　　　　　　　　　　　　　　</a:t>
            </a:r>
            <a:endParaRPr lang="en-US" altLang="ja-JP" sz="3200" dirty="0" smtClean="0"/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ja-JP" altLang="en-US" sz="3200" dirty="0" smtClean="0"/>
              <a:t>　　　　　　　　　　　　　　</a:t>
            </a:r>
            <a:r>
              <a:rPr lang="ja-JP" altLang="en-US" sz="4000" dirty="0" smtClean="0"/>
              <a:t>奥野　剛史　様</a:t>
            </a:r>
            <a:endParaRPr lang="en-US" altLang="ja-JP" sz="4000" dirty="0" smtClean="0"/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lang="en-US" altLang="ja-JP" sz="4800" dirty="0" smtClean="0"/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tabLst/>
              <a:defRPr/>
            </a:pPr>
            <a:endParaRPr kumimoji="1" lang="en-US" altLang="ja-JP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次回開催予定他</a:t>
            </a:r>
          </a:p>
        </p:txBody>
      </p:sp>
      <p:sp>
        <p:nvSpPr>
          <p:cNvPr id="22531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01080" cy="49371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ja-JP" altLang="en-US" dirty="0" smtClean="0"/>
              <a:t> </a:t>
            </a:r>
          </a:p>
          <a:p>
            <a:pPr eaLnBrk="1" hangingPunct="1"/>
            <a:r>
              <a:rPr lang="ja-JP" altLang="en-US" sz="3200" dirty="0" smtClean="0"/>
              <a:t>次回の二水会は、</a:t>
            </a:r>
            <a:r>
              <a:rPr lang="en-US" altLang="ja-JP" sz="3200" dirty="0" smtClean="0"/>
              <a:t>2012</a:t>
            </a:r>
            <a:r>
              <a:rPr lang="ja-JP" altLang="en-US" sz="3200" dirty="0" smtClean="0"/>
              <a:t>年</a:t>
            </a:r>
            <a:r>
              <a:rPr lang="en-US" altLang="ja-JP" sz="3200" dirty="0" smtClean="0"/>
              <a:t>7</a:t>
            </a:r>
            <a:r>
              <a:rPr lang="ja-JP" altLang="en-US" sz="3200" dirty="0" smtClean="0"/>
              <a:t>月</a:t>
            </a:r>
            <a:r>
              <a:rPr lang="en-US" altLang="ja-JP" sz="3200" dirty="0" smtClean="0"/>
              <a:t>11</a:t>
            </a:r>
            <a:r>
              <a:rPr lang="ja-JP" altLang="en-US" sz="3200" dirty="0" smtClean="0"/>
              <a:t>日（水）を予定。</a:t>
            </a:r>
            <a:endParaRPr lang="en-US" altLang="ja-JP" sz="3200" dirty="0" smtClean="0"/>
          </a:p>
          <a:p>
            <a:pPr eaLnBrk="1" hangingPunct="1"/>
            <a:endParaRPr lang="en-US" altLang="ja-JP" sz="3200" dirty="0" smtClean="0"/>
          </a:p>
          <a:p>
            <a:pPr eaLnBrk="1" hangingPunct="1"/>
            <a:endParaRPr lang="ja-JP" altLang="en-US" sz="3200" dirty="0" smtClean="0"/>
          </a:p>
          <a:p>
            <a:pPr eaLnBrk="1" hangingPunct="1"/>
            <a:r>
              <a:rPr lang="ja-JP" altLang="en-US" sz="3200" dirty="0" smtClean="0"/>
              <a:t>二水会で発表したい会員がいらっしゃれば、</a:t>
            </a:r>
          </a:p>
          <a:p>
            <a:pPr eaLnBrk="1" hangingPunct="1">
              <a:buFont typeface="Wingdings 3" pitchFamily="18" charset="2"/>
              <a:buNone/>
            </a:pPr>
            <a:r>
              <a:rPr lang="ja-JP" altLang="en-US" sz="3200" dirty="0" smtClean="0"/>
              <a:t>　　運営委員長（</a:t>
            </a:r>
            <a:r>
              <a:rPr lang="en-US" altLang="ja-JP" sz="3200" dirty="0" smtClean="0"/>
              <a:t>6</a:t>
            </a:r>
            <a:r>
              <a:rPr lang="ja-JP" altLang="en-US" sz="3200" dirty="0" smtClean="0"/>
              <a:t>月以降は事務局長）まで</a:t>
            </a:r>
            <a:endParaRPr lang="en-US" altLang="ja-JP" sz="3200" dirty="0" smtClean="0"/>
          </a:p>
          <a:p>
            <a:pPr eaLnBrk="1" hangingPunct="1">
              <a:buFont typeface="Wingdings 3" pitchFamily="18" charset="2"/>
              <a:buNone/>
            </a:pPr>
            <a:r>
              <a:rPr lang="ja-JP" altLang="en-US" sz="3200" dirty="0" smtClean="0"/>
              <a:t>　　ご連絡ください。    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ja-JP" sz="3200" dirty="0" smtClean="0"/>
              <a:t>                      jcci.blr@gmail.com</a:t>
            </a:r>
          </a:p>
          <a:p>
            <a:pPr algn="ctr" eaLnBrk="1" hangingPunct="1">
              <a:buFont typeface="Arial" charset="0"/>
              <a:buNone/>
            </a:pPr>
            <a:endParaRPr lang="en-US" altLang="ja-JP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0600"/>
          </a:xfrm>
        </p:spPr>
        <p:txBody>
          <a:bodyPr/>
          <a:lstStyle/>
          <a:p>
            <a:r>
              <a:rPr lang="ja-JP" altLang="en-US" dirty="0" smtClean="0"/>
              <a:t>議事</a:t>
            </a:r>
          </a:p>
        </p:txBody>
      </p:sp>
      <p:sp>
        <p:nvSpPr>
          <p:cNvPr id="14339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457200" y="1156171"/>
            <a:ext cx="8401080" cy="4937125"/>
          </a:xfrm>
        </p:spPr>
        <p:txBody>
          <a:bodyPr/>
          <a:lstStyle/>
          <a:p>
            <a:r>
              <a:rPr lang="ja-JP" altLang="en-US" sz="2400" dirty="0" smtClean="0"/>
              <a:t>①会長挨拶</a:t>
            </a:r>
            <a:endParaRPr lang="en-US" altLang="ja-JP" sz="2400" dirty="0" smtClean="0"/>
          </a:p>
          <a:p>
            <a:r>
              <a:rPr lang="ja-JP" altLang="en-US" sz="2400" dirty="0" smtClean="0"/>
              <a:t>②塚田公使ご挨拶　</a:t>
            </a:r>
          </a:p>
          <a:p>
            <a:r>
              <a:rPr lang="ja-JP" altLang="en-US" sz="2400" dirty="0" smtClean="0"/>
              <a:t>③</a:t>
            </a:r>
            <a:r>
              <a:rPr lang="en-US" altLang="ja-JP" sz="2400" dirty="0" smtClean="0"/>
              <a:t>2011</a:t>
            </a:r>
            <a:r>
              <a:rPr lang="ja-JP" altLang="en-US" sz="2400" dirty="0" smtClean="0"/>
              <a:t>年度商工会活動報告</a:t>
            </a:r>
            <a:endParaRPr lang="ja-JP" altLang="en-US" sz="2100" dirty="0" smtClean="0"/>
          </a:p>
          <a:p>
            <a:r>
              <a:rPr lang="ja-JP" altLang="en-US" sz="2400" dirty="0" smtClean="0"/>
              <a:t>    </a:t>
            </a:r>
            <a:r>
              <a:rPr lang="ja-JP" altLang="en-US" sz="2000" dirty="0" smtClean="0"/>
              <a:t>・全体報告</a:t>
            </a:r>
            <a:endParaRPr lang="en-US" altLang="ja-JP" sz="2000" dirty="0" smtClean="0"/>
          </a:p>
          <a:p>
            <a:r>
              <a:rPr lang="ja-JP" altLang="en-US" sz="2000" dirty="0" smtClean="0"/>
              <a:t>　　・インフラ委員会</a:t>
            </a:r>
          </a:p>
          <a:p>
            <a:r>
              <a:rPr lang="ja-JP" altLang="en-US" sz="2000" dirty="0" smtClean="0"/>
              <a:t>　　・税務労務委員会　</a:t>
            </a:r>
            <a:endParaRPr lang="en-US" altLang="ja-JP" sz="2000" dirty="0" smtClean="0"/>
          </a:p>
          <a:p>
            <a:r>
              <a:rPr lang="ja-JP" altLang="en-US" sz="2000" dirty="0" smtClean="0"/>
              <a:t>　　・ホームページ作成準備委員会</a:t>
            </a:r>
            <a:endParaRPr lang="en-US" altLang="ja-JP" sz="2000" dirty="0" smtClean="0"/>
          </a:p>
          <a:p>
            <a:r>
              <a:rPr lang="ja-JP" altLang="en-US" sz="2000" dirty="0" smtClean="0"/>
              <a:t>　　・国交</a:t>
            </a:r>
            <a:r>
              <a:rPr lang="en-US" altLang="ja-JP" sz="2000" dirty="0" smtClean="0"/>
              <a:t>60</a:t>
            </a:r>
            <a:r>
              <a:rPr lang="ja-JP" altLang="en-US" sz="2000" dirty="0" smtClean="0"/>
              <a:t>周年記念事業準備委員会</a:t>
            </a:r>
            <a:endParaRPr lang="en-US" altLang="ja-JP" sz="2000" dirty="0" smtClean="0"/>
          </a:p>
          <a:p>
            <a:r>
              <a:rPr lang="ja-JP" altLang="en-US" sz="2400" dirty="0" smtClean="0"/>
              <a:t>④</a:t>
            </a:r>
            <a:r>
              <a:rPr lang="en-US" altLang="ja-JP" sz="2400" dirty="0" smtClean="0"/>
              <a:t>2012</a:t>
            </a:r>
            <a:r>
              <a:rPr lang="ja-JP" altLang="en-US" sz="2400" dirty="0" smtClean="0"/>
              <a:t>年度役員体制について</a:t>
            </a:r>
            <a:endParaRPr lang="en-US" altLang="ja-JP" sz="2400" dirty="0" smtClean="0"/>
          </a:p>
          <a:p>
            <a:r>
              <a:rPr lang="ja-JP" altLang="en-US" sz="2400" dirty="0" smtClean="0"/>
              <a:t>⑤</a:t>
            </a:r>
            <a:r>
              <a:rPr lang="en-US" altLang="ja-JP" sz="2400" dirty="0" smtClean="0"/>
              <a:t>2011</a:t>
            </a:r>
            <a:r>
              <a:rPr lang="ja-JP" altLang="en-US" sz="2400" dirty="0" smtClean="0"/>
              <a:t>年度決算報告について　及び監査報告</a:t>
            </a:r>
            <a:endParaRPr lang="en-US" altLang="ja-JP" sz="2400" dirty="0" smtClean="0"/>
          </a:p>
          <a:p>
            <a:r>
              <a:rPr lang="ja-JP" altLang="en-US" sz="2400" dirty="0" smtClean="0"/>
              <a:t>⑥</a:t>
            </a:r>
            <a:r>
              <a:rPr lang="en-US" altLang="ja-JP" sz="2400" dirty="0" smtClean="0"/>
              <a:t>2012</a:t>
            </a:r>
            <a:r>
              <a:rPr lang="ja-JP" altLang="en-US" sz="2400" dirty="0" smtClean="0"/>
              <a:t>年度予算について</a:t>
            </a:r>
            <a:endParaRPr lang="en-US" altLang="ja-JP" sz="2400" dirty="0" smtClean="0"/>
          </a:p>
          <a:p>
            <a:r>
              <a:rPr lang="ja-JP" altLang="en-US" sz="2400" dirty="0" smtClean="0"/>
              <a:t>⑦新役員の自己紹介</a:t>
            </a:r>
            <a:r>
              <a:rPr lang="en-US" altLang="ja-JP" sz="2400" dirty="0" smtClean="0"/>
              <a:t> </a:t>
            </a:r>
          </a:p>
          <a:p>
            <a:r>
              <a:rPr lang="ja-JP" altLang="en-US" sz="2400" dirty="0" smtClean="0"/>
              <a:t>⑧新規会員のご紹介</a:t>
            </a:r>
            <a:endParaRPr lang="en-US" altLang="ja-JP" sz="2400" dirty="0" smtClean="0"/>
          </a:p>
          <a:p>
            <a:endParaRPr lang="ja-JP" altLang="en-US" sz="2400" dirty="0" smtClean="0"/>
          </a:p>
          <a:p>
            <a:endParaRPr lang="ja-JP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①</a:t>
            </a:r>
            <a:r>
              <a:rPr lang="ja-JP" altLang="en-US" dirty="0" smtClean="0">
                <a:latin typeface="ＭＳ Ｐゴシック" pitchFamily="50" charset="-128"/>
              </a:rPr>
              <a:t>会長挨拶</a:t>
            </a:r>
            <a:endParaRPr lang="ja-JP" altLang="en-US" dirty="0" smtClean="0"/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 bwMode="auto">
          <a:xfrm>
            <a:off x="457200" y="1219200"/>
            <a:ext cx="8229600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+mn-ea"/>
                <a:cs typeface="+mn-cs"/>
              </a:rPr>
              <a:t>　　　　  </a:t>
            </a:r>
            <a:r>
              <a:rPr kumimoji="1" lang="ja-JP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+mn-ea"/>
                <a:cs typeface="+mn-cs"/>
              </a:rPr>
              <a:t>渡辺　泰典</a:t>
            </a:r>
            <a:endParaRPr kumimoji="1" lang="en-US" altLang="ja-JP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②公使ご</a:t>
            </a:r>
            <a:r>
              <a:rPr lang="ja-JP" altLang="en-US" dirty="0" smtClean="0">
                <a:latin typeface="ＭＳ Ｐゴシック" pitchFamily="50" charset="-128"/>
              </a:rPr>
              <a:t>挨拶</a:t>
            </a:r>
            <a:endParaRPr lang="ja-JP" altLang="en-US" dirty="0" smtClean="0"/>
          </a:p>
        </p:txBody>
      </p:sp>
      <p:sp>
        <p:nvSpPr>
          <p:cNvPr id="16387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endParaRPr lang="en-US" altLang="ja-JP" sz="3200" dirty="0" smtClean="0">
              <a:latin typeface="ＭＳ Ｐゴシック" pitchFamily="50" charset="-128"/>
            </a:endParaRPr>
          </a:p>
          <a:p>
            <a:endParaRPr lang="en-US" altLang="ja-JP" sz="3200" dirty="0" smtClean="0">
              <a:latin typeface="ＭＳ Ｐゴシック" pitchFamily="50" charset="-128"/>
            </a:endParaRPr>
          </a:p>
          <a:p>
            <a:r>
              <a:rPr lang="ja-JP" altLang="en-US" sz="3200" dirty="0" smtClean="0">
                <a:latin typeface="ＭＳ Ｐゴシック" pitchFamily="50" charset="-128"/>
              </a:rPr>
              <a:t>　　　　  </a:t>
            </a:r>
            <a:r>
              <a:rPr lang="ja-JP" altLang="en-US" sz="6000" dirty="0" smtClean="0">
                <a:latin typeface="ＭＳ Ｐゴシック" pitchFamily="50" charset="-128"/>
              </a:rPr>
              <a:t>塚田　玉樹　公使</a:t>
            </a:r>
          </a:p>
          <a:p>
            <a:endParaRPr lang="en-US" altLang="ja-JP" sz="6000" dirty="0" smtClean="0">
              <a:latin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2011</a:t>
            </a:r>
            <a:r>
              <a:rPr lang="ja-JP" altLang="en-US" dirty="0" smtClean="0"/>
              <a:t>年度商工会活動報告</a:t>
            </a:r>
          </a:p>
        </p:txBody>
      </p:sp>
      <p:sp>
        <p:nvSpPr>
          <p:cNvPr id="15363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None/>
            </a:pPr>
            <a:r>
              <a:rPr lang="ja-JP" altLang="en-US" sz="3200" dirty="0" smtClean="0">
                <a:latin typeface="ＭＳ Ｐゴシック" pitchFamily="50" charset="-128"/>
              </a:rPr>
              <a:t>　１．内部活動の強化</a:t>
            </a:r>
            <a:r>
              <a:rPr lang="ja-JP" altLang="en-US" sz="2800" dirty="0" smtClean="0">
                <a:latin typeface="ＭＳ Ｐゴシック" pitchFamily="50" charset="-128"/>
              </a:rPr>
              <a:t>　</a:t>
            </a: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en-US" altLang="ja-JP" sz="2800" dirty="0" smtClean="0">
                <a:latin typeface="ＭＳ Ｐゴシック" pitchFamily="50" charset="-128"/>
              </a:rPr>
              <a:t>		1) </a:t>
            </a:r>
            <a:r>
              <a:rPr lang="ja-JP" altLang="en-US" sz="2800" dirty="0" smtClean="0">
                <a:latin typeface="ＭＳ Ｐゴシック" pitchFamily="50" charset="-128"/>
              </a:rPr>
              <a:t>各種委員会を軸とした活動</a:t>
            </a: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en-US" altLang="ja-JP" sz="2800" dirty="0" smtClean="0">
                <a:latin typeface="ＭＳ Ｐゴシック" pitchFamily="50" charset="-128"/>
              </a:rPr>
              <a:t>	    	</a:t>
            </a:r>
            <a:r>
              <a:rPr lang="ja-JP" altLang="en-US" sz="2800" dirty="0" smtClean="0">
                <a:latin typeface="ＭＳ Ｐゴシック" pitchFamily="50" charset="-128"/>
              </a:rPr>
              <a:t>　　→インフラ委員会、税務労務委員会による</a:t>
            </a: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en-US" altLang="ja-JP" sz="2800" dirty="0" smtClean="0">
                <a:latin typeface="ＭＳ Ｐゴシック" pitchFamily="50" charset="-128"/>
              </a:rPr>
              <a:t>		 </a:t>
            </a:r>
            <a:r>
              <a:rPr lang="ja-JP" altLang="en-US" sz="2800" dirty="0" smtClean="0">
                <a:latin typeface="ＭＳ Ｐゴシック" pitchFamily="50" charset="-128"/>
              </a:rPr>
              <a:t>　　　勉強会と情報交換</a:t>
            </a: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ＭＳ Ｐゴシック" pitchFamily="50" charset="-128"/>
              </a:rPr>
              <a:t>　　　</a:t>
            </a: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en-US" altLang="ja-JP" sz="2800" dirty="0" smtClean="0">
                <a:latin typeface="ＭＳ Ｐゴシック" pitchFamily="50" charset="-128"/>
              </a:rPr>
              <a:t>		2) </a:t>
            </a:r>
            <a:r>
              <a:rPr lang="ja-JP" altLang="en-US" sz="2800" dirty="0" smtClean="0">
                <a:latin typeface="ＭＳ Ｐゴシック" pitchFamily="50" charset="-128"/>
              </a:rPr>
              <a:t>ニーズに応じた新規委員会の立ち上げ</a:t>
            </a: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ＭＳ Ｐゴシック" pitchFamily="50" charset="-128"/>
              </a:rPr>
              <a:t>　　　　　　→国交</a:t>
            </a:r>
            <a:r>
              <a:rPr lang="en-US" altLang="ja-JP" sz="2800" dirty="0" smtClean="0">
                <a:latin typeface="ＭＳ Ｐゴシック" pitchFamily="50" charset="-128"/>
              </a:rPr>
              <a:t>60</a:t>
            </a:r>
            <a:r>
              <a:rPr lang="ja-JP" altLang="en-US" sz="2800" dirty="0" smtClean="0">
                <a:latin typeface="ＭＳ Ｐゴシック" pitchFamily="50" charset="-128"/>
              </a:rPr>
              <a:t>周年記念事業準備委員会、</a:t>
            </a: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en-US" altLang="ja-JP" sz="2800" dirty="0" smtClean="0">
                <a:latin typeface="ＭＳ Ｐゴシック" pitchFamily="50" charset="-128"/>
              </a:rPr>
              <a:t>		</a:t>
            </a:r>
            <a:r>
              <a:rPr lang="ja-JP" altLang="en-US" sz="2800" dirty="0" smtClean="0">
                <a:latin typeface="ＭＳ Ｐゴシック" pitchFamily="50" charset="-128"/>
              </a:rPr>
              <a:t>　　　　</a:t>
            </a:r>
            <a:r>
              <a:rPr lang="en-US" altLang="ja-JP" sz="2800" dirty="0" smtClean="0">
                <a:latin typeface="ＭＳ Ｐゴシック" pitchFamily="50" charset="-128"/>
              </a:rPr>
              <a:t>HP</a:t>
            </a:r>
            <a:r>
              <a:rPr lang="ja-JP" altLang="en-US" sz="2800" dirty="0" smtClean="0">
                <a:latin typeface="ＭＳ Ｐゴシック" pitchFamily="50" charset="-128"/>
              </a:rPr>
              <a:t>作成準備委員会</a:t>
            </a:r>
          </a:p>
          <a:p>
            <a:endParaRPr lang="ja-JP" altLang="en-US" sz="3200" dirty="0" smtClean="0">
              <a:latin typeface="ＭＳ Ｐゴシック" pitchFamily="50" charset="-128"/>
            </a:endParaRPr>
          </a:p>
          <a:p>
            <a:r>
              <a:rPr lang="ja-JP" altLang="en-US" sz="3200" dirty="0" smtClean="0">
                <a:latin typeface="ＭＳ Ｐゴシック" pitchFamily="50" charset="-128"/>
              </a:rPr>
              <a:t>　　　</a:t>
            </a:r>
            <a:r>
              <a:rPr lang="en-US" altLang="ja-JP" sz="3200" dirty="0" smtClean="0">
                <a:latin typeface="ＭＳ Ｐゴシック" pitchFamily="50" charset="-128"/>
              </a:rPr>
              <a:t>	</a:t>
            </a:r>
            <a:r>
              <a:rPr lang="ja-JP" altLang="en-US" sz="3200" dirty="0" smtClean="0">
                <a:latin typeface="ＭＳ Ｐゴシック" pitchFamily="50" charset="-128"/>
              </a:rPr>
              <a:t>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357158" y="1219200"/>
            <a:ext cx="8572560" cy="5090120"/>
          </a:xfrm>
        </p:spPr>
        <p:txBody>
          <a:bodyPr/>
          <a:lstStyle/>
          <a:p>
            <a:pPr>
              <a:buNone/>
            </a:pPr>
            <a:r>
              <a:rPr lang="ja-JP" altLang="en-US" sz="3200" dirty="0" smtClean="0">
                <a:latin typeface="ＭＳ Ｐゴシック" pitchFamily="50" charset="-128"/>
              </a:rPr>
              <a:t>　２．対外活動の強化　</a:t>
            </a:r>
            <a:endParaRPr lang="en-US" altLang="ja-JP" sz="32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3200" dirty="0" smtClean="0">
                <a:latin typeface="ＭＳ Ｐゴシック" pitchFamily="50" charset="-128"/>
              </a:rPr>
              <a:t>　</a:t>
            </a:r>
            <a:r>
              <a:rPr lang="ja-JP" altLang="en-US" sz="2800" dirty="0" smtClean="0">
                <a:latin typeface="ＭＳ Ｐゴシック" pitchFamily="50" charset="-128"/>
              </a:rPr>
              <a:t>州政府、経済団体、他商工会との積極的な交流・対話</a:t>
            </a: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ＭＳ Ｐゴシック" pitchFamily="50" charset="-128"/>
              </a:rPr>
              <a:t>　　　　</a:t>
            </a:r>
            <a:r>
              <a:rPr lang="en-US" altLang="ja-JP" sz="2800" dirty="0" smtClean="0">
                <a:latin typeface="ＭＳ Ｐゴシック" pitchFamily="50" charset="-128"/>
              </a:rPr>
              <a:t>1) </a:t>
            </a:r>
            <a:r>
              <a:rPr lang="ja-JP" altLang="en-US" sz="2800" dirty="0" smtClean="0">
                <a:latin typeface="ＭＳ Ｐゴシック" pitchFamily="50" charset="-128"/>
              </a:rPr>
              <a:t>カルナタカ州政府（</a:t>
            </a:r>
            <a:r>
              <a:rPr lang="en-US" altLang="ja-JP" sz="2800" dirty="0" smtClean="0">
                <a:latin typeface="ＭＳ Ｐゴシック" pitchFamily="50" charset="-128"/>
              </a:rPr>
              <a:t>KUM</a:t>
            </a:r>
            <a:r>
              <a:rPr lang="ja-JP" altLang="en-US" sz="2800" dirty="0" smtClean="0">
                <a:latin typeface="ＭＳ Ｐゴシック" pitchFamily="50" charset="-128"/>
              </a:rPr>
              <a:t>）との対話（</a:t>
            </a:r>
            <a:r>
              <a:rPr lang="en-US" altLang="ja-JP" sz="2800" dirty="0" smtClean="0">
                <a:latin typeface="ＭＳ Ｐゴシック" pitchFamily="50" charset="-128"/>
              </a:rPr>
              <a:t>DM</a:t>
            </a:r>
            <a:r>
              <a:rPr lang="ja-JP" altLang="en-US" sz="2800" dirty="0" smtClean="0">
                <a:latin typeface="ＭＳ Ｐゴシック" pitchFamily="50" charset="-128"/>
              </a:rPr>
              <a:t>事務局）</a:t>
            </a: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ＭＳ Ｐゴシック" pitchFamily="50" charset="-128"/>
              </a:rPr>
              <a:t>　　　　</a:t>
            </a:r>
            <a:r>
              <a:rPr lang="en-US" altLang="ja-JP" sz="2800" dirty="0" smtClean="0">
                <a:latin typeface="ＭＳ Ｐゴシック" pitchFamily="50" charset="-128"/>
              </a:rPr>
              <a:t>2) KUM</a:t>
            </a:r>
            <a:r>
              <a:rPr lang="ja-JP" altLang="en-US" sz="2800" dirty="0" smtClean="0">
                <a:latin typeface="ＭＳ Ｐゴシック" pitchFamily="50" charset="-128"/>
              </a:rPr>
              <a:t>との覚書締結</a:t>
            </a:r>
            <a:r>
              <a:rPr lang="ja-JP" altLang="en-US" sz="2400" dirty="0" smtClean="0">
                <a:latin typeface="ＭＳ Ｐゴシック" pitchFamily="50" charset="-128"/>
              </a:rPr>
              <a:t>（</a:t>
            </a:r>
            <a:r>
              <a:rPr lang="en-US" altLang="ja-JP" sz="2400" dirty="0" smtClean="0">
                <a:latin typeface="ＭＳ Ｐゴシック" pitchFamily="50" charset="-128"/>
              </a:rPr>
              <a:t>2011</a:t>
            </a:r>
            <a:r>
              <a:rPr lang="ja-JP" altLang="en-US" sz="2400" dirty="0" smtClean="0">
                <a:latin typeface="ＭＳ Ｐゴシック" pitchFamily="50" charset="-128"/>
              </a:rPr>
              <a:t>年</a:t>
            </a:r>
            <a:r>
              <a:rPr lang="en-US" altLang="ja-JP" sz="2400" dirty="0" smtClean="0">
                <a:latin typeface="ＭＳ Ｐゴシック" pitchFamily="50" charset="-128"/>
              </a:rPr>
              <a:t>7</a:t>
            </a:r>
            <a:r>
              <a:rPr lang="ja-JP" altLang="en-US" sz="2400" dirty="0" smtClean="0">
                <a:latin typeface="ＭＳ Ｐゴシック" pitchFamily="50" charset="-128"/>
              </a:rPr>
              <a:t>月）</a:t>
            </a:r>
            <a:endParaRPr lang="en-US" altLang="ja-JP" sz="24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ＭＳ Ｐゴシック" pitchFamily="50" charset="-128"/>
              </a:rPr>
              <a:t>　　　　</a:t>
            </a:r>
            <a:r>
              <a:rPr lang="en-US" altLang="ja-JP" sz="2800" dirty="0" smtClean="0">
                <a:latin typeface="ＭＳ Ｐゴシック" pitchFamily="50" charset="-128"/>
              </a:rPr>
              <a:t>3) </a:t>
            </a:r>
            <a:r>
              <a:rPr lang="ja-JP" altLang="en-US" sz="2800" dirty="0" smtClean="0">
                <a:latin typeface="ＭＳ Ｐゴシック" pitchFamily="50" charset="-128"/>
              </a:rPr>
              <a:t>齋木大使との懇談会</a:t>
            </a:r>
            <a:r>
              <a:rPr lang="ja-JP" altLang="en-US" sz="2400" dirty="0" smtClean="0">
                <a:latin typeface="ＭＳ Ｐゴシック" pitchFamily="50" charset="-128"/>
              </a:rPr>
              <a:t>（</a:t>
            </a:r>
            <a:r>
              <a:rPr lang="en-US" altLang="ja-JP" sz="2400" dirty="0" smtClean="0">
                <a:latin typeface="ＭＳ Ｐゴシック" pitchFamily="50" charset="-128"/>
              </a:rPr>
              <a:t>2011</a:t>
            </a:r>
            <a:r>
              <a:rPr lang="ja-JP" altLang="en-US" sz="2400" dirty="0" smtClean="0">
                <a:latin typeface="ＭＳ Ｐゴシック" pitchFamily="50" charset="-128"/>
              </a:rPr>
              <a:t>年</a:t>
            </a:r>
            <a:r>
              <a:rPr lang="en-US" altLang="ja-JP" sz="2400" dirty="0" smtClean="0">
                <a:latin typeface="ＭＳ Ｐゴシック" pitchFamily="50" charset="-128"/>
              </a:rPr>
              <a:t>6</a:t>
            </a:r>
            <a:r>
              <a:rPr lang="ja-JP" altLang="en-US" sz="2400" dirty="0" smtClean="0">
                <a:latin typeface="ＭＳ Ｐゴシック" pitchFamily="50" charset="-128"/>
              </a:rPr>
              <a:t>月、</a:t>
            </a:r>
            <a:r>
              <a:rPr lang="en-US" altLang="ja-JP" sz="2400" dirty="0" smtClean="0">
                <a:latin typeface="ＭＳ Ｐゴシック" pitchFamily="50" charset="-128"/>
              </a:rPr>
              <a:t>11</a:t>
            </a:r>
            <a:r>
              <a:rPr lang="ja-JP" altLang="en-US" sz="2400" dirty="0" smtClean="0">
                <a:latin typeface="ＭＳ Ｐゴシック" pitchFamily="50" charset="-128"/>
              </a:rPr>
              <a:t>月）</a:t>
            </a:r>
            <a:endParaRPr lang="en-US" altLang="ja-JP" sz="24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ＭＳ Ｐゴシック" pitchFamily="50" charset="-128"/>
              </a:rPr>
              <a:t>　　　　</a:t>
            </a:r>
            <a:r>
              <a:rPr lang="en-US" altLang="ja-JP" sz="2800" dirty="0" smtClean="0">
                <a:latin typeface="ＭＳ Ｐゴシック" pitchFamily="50" charset="-128"/>
              </a:rPr>
              <a:t>4) CII</a:t>
            </a:r>
            <a:r>
              <a:rPr lang="ja-JP" altLang="en-US" sz="2800" dirty="0" err="1" smtClean="0">
                <a:latin typeface="ＭＳ Ｐゴシック" pitchFamily="50" charset="-128"/>
              </a:rPr>
              <a:t>、</a:t>
            </a:r>
            <a:r>
              <a:rPr lang="en-US" altLang="ja-JP" sz="2800" dirty="0" smtClean="0">
                <a:latin typeface="ＭＳ Ｐゴシック" pitchFamily="50" charset="-128"/>
              </a:rPr>
              <a:t>BCCI</a:t>
            </a:r>
            <a:r>
              <a:rPr lang="ja-JP" altLang="en-US" sz="2800" dirty="0" err="1" smtClean="0">
                <a:latin typeface="ＭＳ Ｐゴシック" pitchFamily="50" charset="-128"/>
              </a:rPr>
              <a:t>、</a:t>
            </a:r>
            <a:r>
              <a:rPr lang="en-US" altLang="ja-JP" sz="2800" dirty="0" smtClean="0">
                <a:latin typeface="ＭＳ Ｐゴシック" pitchFamily="50" charset="-128"/>
              </a:rPr>
              <a:t>IJCCI</a:t>
            </a:r>
            <a:r>
              <a:rPr lang="ja-JP" altLang="en-US" sz="2800" dirty="0" smtClean="0">
                <a:latin typeface="ＭＳ Ｐゴシック" pitchFamily="50" charset="-128"/>
              </a:rPr>
              <a:t>との交流・懇談会</a:t>
            </a: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ＭＳ Ｐゴシック" pitchFamily="50" charset="-128"/>
              </a:rPr>
              <a:t>　　　　</a:t>
            </a:r>
            <a:r>
              <a:rPr lang="en-US" altLang="ja-JP" sz="2800" dirty="0" smtClean="0">
                <a:latin typeface="ＭＳ Ｐゴシック" pitchFamily="50" charset="-128"/>
              </a:rPr>
              <a:t>5) </a:t>
            </a:r>
            <a:r>
              <a:rPr lang="ja-JP" altLang="en-US" sz="2800" dirty="0" smtClean="0">
                <a:latin typeface="ＭＳ Ｐゴシック" pitchFamily="50" charset="-128"/>
              </a:rPr>
              <a:t>チェンナイ日本商工会への参加・交流</a:t>
            </a: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ＭＳ Ｐゴシック" pitchFamily="50" charset="-128"/>
              </a:rPr>
              <a:t>　　　　</a:t>
            </a:r>
            <a:r>
              <a:rPr lang="en-US" altLang="ja-JP" sz="2800" dirty="0" smtClean="0">
                <a:latin typeface="ＭＳ Ｐゴシック" pitchFamily="50" charset="-128"/>
              </a:rPr>
              <a:t>6) </a:t>
            </a:r>
          </a:p>
          <a:p>
            <a:pPr>
              <a:buNone/>
            </a:pPr>
            <a:r>
              <a:rPr lang="ja-JP" altLang="en-US" sz="2800" dirty="0" smtClean="0">
                <a:latin typeface="ＭＳ Ｐゴシック" pitchFamily="50" charset="-128"/>
              </a:rPr>
              <a:t>　　　　</a:t>
            </a:r>
            <a:r>
              <a:rPr lang="en-US" altLang="ja-JP" sz="2800" dirty="0" smtClean="0">
                <a:latin typeface="ＭＳ Ｐゴシック" pitchFamily="50" charset="-128"/>
              </a:rPr>
              <a:t>7) </a:t>
            </a:r>
            <a:r>
              <a:rPr lang="ja-JP" altLang="en-US" sz="2800" dirty="0" smtClean="0">
                <a:latin typeface="ＭＳ Ｐゴシック" pitchFamily="50" charset="-128"/>
              </a:rPr>
              <a:t>神奈川県中小企業訪印団との交流</a:t>
            </a:r>
            <a:r>
              <a:rPr lang="ja-JP" altLang="en-US" sz="2400" dirty="0" smtClean="0">
                <a:latin typeface="ＭＳ Ｐゴシック" pitchFamily="50" charset="-128"/>
              </a:rPr>
              <a:t>（</a:t>
            </a:r>
            <a:r>
              <a:rPr lang="en-US" altLang="ja-JP" sz="2400" dirty="0" smtClean="0">
                <a:latin typeface="ＭＳ Ｐゴシック" pitchFamily="50" charset="-128"/>
              </a:rPr>
              <a:t>2012</a:t>
            </a:r>
            <a:r>
              <a:rPr lang="ja-JP" altLang="en-US" sz="2400" dirty="0" smtClean="0">
                <a:latin typeface="ＭＳ Ｐゴシック" pitchFamily="50" charset="-128"/>
              </a:rPr>
              <a:t>年</a:t>
            </a:r>
            <a:r>
              <a:rPr lang="en-US" altLang="ja-JP" sz="2400" dirty="0" smtClean="0">
                <a:latin typeface="ＭＳ Ｐゴシック" pitchFamily="50" charset="-128"/>
              </a:rPr>
              <a:t>3</a:t>
            </a:r>
            <a:r>
              <a:rPr lang="ja-JP" altLang="en-US" sz="2400" dirty="0" smtClean="0">
                <a:latin typeface="ＭＳ Ｐゴシック" pitchFamily="50" charset="-128"/>
              </a:rPr>
              <a:t>月）</a:t>
            </a:r>
            <a:endParaRPr lang="en-US" altLang="ja-JP" sz="2400" dirty="0" smtClean="0">
              <a:latin typeface="ＭＳ Ｐゴシック" pitchFamily="50" charset="-128"/>
            </a:endParaRPr>
          </a:p>
          <a:p>
            <a:pPr>
              <a:buNone/>
            </a:pPr>
            <a:endParaRPr lang="en-US" altLang="ja-JP" sz="2400" dirty="0" smtClean="0">
              <a:latin typeface="ＭＳ Ｐゴシック" pitchFamily="50" charset="-128"/>
            </a:endParaRPr>
          </a:p>
          <a:p>
            <a:pPr>
              <a:buNone/>
            </a:pPr>
            <a:endParaRPr lang="ja-JP" altLang="en-US" sz="2800" dirty="0" smtClean="0">
              <a:latin typeface="ＭＳ Ｐゴシック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③</a:t>
            </a:r>
            <a:r>
              <a:rPr kumimoji="1" lang="en-US" altLang="ja-JP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2011</a:t>
            </a: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年度商工会活動報告</a:t>
            </a:r>
            <a:endParaRPr kumimoji="1" lang="ja-JP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357158" y="1219200"/>
            <a:ext cx="8572560" cy="5090120"/>
          </a:xfrm>
        </p:spPr>
        <p:txBody>
          <a:bodyPr/>
          <a:lstStyle/>
          <a:p>
            <a:pPr>
              <a:buNone/>
            </a:pPr>
            <a:r>
              <a:rPr lang="ja-JP" altLang="en-US" sz="3200" dirty="0" smtClean="0">
                <a:latin typeface="ＭＳ Ｐゴシック" pitchFamily="50" charset="-128"/>
              </a:rPr>
              <a:t>　３．商工会運営の基盤作りと活動の見える化　</a:t>
            </a:r>
            <a:endParaRPr lang="en-US" altLang="ja-JP" sz="32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3200" dirty="0" smtClean="0">
                <a:latin typeface="ＭＳ Ｐゴシック" pitchFamily="50" charset="-128"/>
              </a:rPr>
              <a:t>　　　</a:t>
            </a:r>
            <a:r>
              <a:rPr lang="en-US" altLang="ja-JP" sz="2800" dirty="0" smtClean="0">
                <a:latin typeface="ＭＳ Ｐゴシック" pitchFamily="50" charset="-128"/>
              </a:rPr>
              <a:t>1</a:t>
            </a:r>
            <a:r>
              <a:rPr lang="en-US" altLang="ja-JP" sz="2800" dirty="0" smtClean="0">
                <a:latin typeface="ＭＳ Ｐゴシック" pitchFamily="50" charset="-128"/>
              </a:rPr>
              <a:t>)</a:t>
            </a:r>
            <a:r>
              <a:rPr lang="ja-JP" altLang="en-US" sz="2800" dirty="0" smtClean="0">
                <a:latin typeface="ＭＳ Ｐゴシック" pitchFamily="50" charset="-128"/>
              </a:rPr>
              <a:t>法人化</a:t>
            </a: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en-US" altLang="ja-JP" sz="2400" dirty="0" smtClean="0">
                <a:latin typeface="ＭＳ Ｐゴシック" pitchFamily="50" charset="-128"/>
              </a:rPr>
              <a:t> </a:t>
            </a:r>
            <a:r>
              <a:rPr lang="en-US" altLang="ja-JP" sz="2400" dirty="0" smtClean="0">
                <a:latin typeface="ＭＳ Ｐゴシック" pitchFamily="50" charset="-128"/>
              </a:rPr>
              <a:t>          </a:t>
            </a:r>
            <a:r>
              <a:rPr lang="ja-JP" altLang="en-US" sz="2400" dirty="0" smtClean="0">
                <a:latin typeface="ＭＳ Ｐゴシック" pitchFamily="50" charset="-128"/>
              </a:rPr>
              <a:t>　・</a:t>
            </a:r>
            <a:r>
              <a:rPr lang="en-US" altLang="ja-JP" sz="2400" dirty="0" smtClean="0">
                <a:latin typeface="ＭＳ Ｐゴシック" pitchFamily="50" charset="-128"/>
              </a:rPr>
              <a:t>Society</a:t>
            </a:r>
            <a:r>
              <a:rPr lang="ja-JP" altLang="en-US" sz="2400" dirty="0" smtClean="0">
                <a:latin typeface="ＭＳ Ｐゴシック" pitchFamily="50" charset="-128"/>
              </a:rPr>
              <a:t>登録</a:t>
            </a:r>
            <a:r>
              <a:rPr lang="ja-JP" altLang="en-US" sz="2400" dirty="0" smtClean="0">
                <a:latin typeface="ＭＳ Ｐゴシック" pitchFamily="50" charset="-128"/>
              </a:rPr>
              <a:t>は申請却下により断念</a:t>
            </a:r>
            <a:endParaRPr lang="en-US" altLang="ja-JP" sz="24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2400" dirty="0" smtClean="0">
                <a:latin typeface="ＭＳ Ｐゴシック" pitchFamily="50" charset="-128"/>
              </a:rPr>
              <a:t>　</a:t>
            </a:r>
            <a:r>
              <a:rPr lang="ja-JP" altLang="en-US" sz="2400" dirty="0" smtClean="0">
                <a:latin typeface="ＭＳ Ｐゴシック" pitchFamily="50" charset="-128"/>
              </a:rPr>
              <a:t>　　　　　・</a:t>
            </a:r>
            <a:r>
              <a:rPr lang="en-US" altLang="ja-JP" sz="2400" dirty="0" smtClean="0">
                <a:latin typeface="ＭＳ Ｐゴシック" pitchFamily="50" charset="-128"/>
              </a:rPr>
              <a:t>Section </a:t>
            </a:r>
            <a:r>
              <a:rPr lang="en-US" altLang="ja-JP" sz="2400" dirty="0" smtClean="0">
                <a:latin typeface="ＭＳ Ｐゴシック" pitchFamily="50" charset="-128"/>
              </a:rPr>
              <a:t>25 </a:t>
            </a:r>
            <a:r>
              <a:rPr lang="en-US" altLang="ja-JP" sz="2400" dirty="0" smtClean="0">
                <a:latin typeface="ＭＳ Ｐゴシック" pitchFamily="50" charset="-128"/>
              </a:rPr>
              <a:t>Company</a:t>
            </a:r>
            <a:r>
              <a:rPr lang="ja-JP" altLang="en-US" sz="2400" dirty="0" err="1" smtClean="0">
                <a:latin typeface="ＭＳ Ｐゴシック" pitchFamily="50" charset="-128"/>
              </a:rPr>
              <a:t>での</a:t>
            </a:r>
            <a:r>
              <a:rPr lang="ja-JP" altLang="en-US" sz="2400" dirty="0" smtClean="0">
                <a:latin typeface="ＭＳ Ｐゴシック" pitchFamily="50" charset="-128"/>
              </a:rPr>
              <a:t>登録</a:t>
            </a:r>
            <a:r>
              <a:rPr lang="ja-JP" altLang="en-US" sz="2400" dirty="0" smtClean="0">
                <a:latin typeface="ＭＳ Ｐゴシック" pitchFamily="50" charset="-128"/>
              </a:rPr>
              <a:t>を手続き中</a:t>
            </a:r>
            <a:endParaRPr lang="en-US" altLang="ja-JP" sz="24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2400" dirty="0" smtClean="0">
                <a:latin typeface="ＭＳ Ｐゴシック" pitchFamily="50" charset="-128"/>
              </a:rPr>
              <a:t>　　　　　</a:t>
            </a:r>
            <a:r>
              <a:rPr lang="ja-JP" altLang="en-US" sz="2400" dirty="0" smtClean="0">
                <a:latin typeface="ＭＳ Ｐゴシック" pitchFamily="50" charset="-128"/>
              </a:rPr>
              <a:t>　　　→</a:t>
            </a:r>
            <a:r>
              <a:rPr lang="ja-JP" altLang="en-US" sz="2400" dirty="0" smtClean="0">
                <a:latin typeface="ＭＳ Ｐゴシック" pitchFamily="50" charset="-128"/>
              </a:rPr>
              <a:t>法人名登録（</a:t>
            </a:r>
            <a:r>
              <a:rPr lang="en-US" altLang="ja-JP" sz="2400" dirty="0" smtClean="0">
                <a:latin typeface="ＭＳ Ｐゴシック" pitchFamily="50" charset="-128"/>
              </a:rPr>
              <a:t>2012</a:t>
            </a:r>
            <a:r>
              <a:rPr lang="ja-JP" altLang="en-US" sz="2400" dirty="0" smtClean="0">
                <a:latin typeface="ＭＳ Ｐゴシック" pitchFamily="50" charset="-128"/>
              </a:rPr>
              <a:t>年</a:t>
            </a:r>
            <a:r>
              <a:rPr lang="en-US" altLang="ja-JP" sz="2400" dirty="0" smtClean="0">
                <a:latin typeface="ＭＳ Ｐゴシック" pitchFamily="50" charset="-128"/>
              </a:rPr>
              <a:t>1</a:t>
            </a:r>
            <a:r>
              <a:rPr lang="ja-JP" altLang="en-US" sz="2400" dirty="0" smtClean="0">
                <a:latin typeface="ＭＳ Ｐゴシック" pitchFamily="50" charset="-128"/>
              </a:rPr>
              <a:t>月、</a:t>
            </a:r>
            <a:r>
              <a:rPr lang="en-US" altLang="ja-JP" sz="2400" dirty="0" smtClean="0">
                <a:latin typeface="ＭＳ Ｐゴシック" pitchFamily="50" charset="-128"/>
              </a:rPr>
              <a:t>3</a:t>
            </a:r>
            <a:r>
              <a:rPr lang="ja-JP" altLang="en-US" sz="2400" dirty="0" smtClean="0">
                <a:latin typeface="ＭＳ Ｐゴシック" pitchFamily="50" charset="-128"/>
              </a:rPr>
              <a:t>月再）</a:t>
            </a:r>
            <a:endParaRPr lang="en-US" altLang="ja-JP" sz="24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2400" dirty="0" smtClean="0">
                <a:latin typeface="ＭＳ Ｐゴシック" pitchFamily="50" charset="-128"/>
              </a:rPr>
              <a:t>　　　　　　　</a:t>
            </a:r>
            <a:r>
              <a:rPr lang="ja-JP" altLang="en-US" sz="2400" dirty="0" smtClean="0">
                <a:latin typeface="ＭＳ Ｐゴシック" pitchFamily="50" charset="-128"/>
              </a:rPr>
              <a:t>　　 </a:t>
            </a:r>
            <a:r>
              <a:rPr lang="ja-JP" altLang="en-US" sz="2400" dirty="0" smtClean="0">
                <a:latin typeface="ＭＳ Ｐゴシック" pitchFamily="50" charset="-128"/>
              </a:rPr>
              <a:t>免許申請（</a:t>
            </a:r>
            <a:r>
              <a:rPr lang="en-US" altLang="ja-JP" sz="2400" dirty="0" smtClean="0">
                <a:latin typeface="ＭＳ Ｐゴシック" pitchFamily="50" charset="-128"/>
              </a:rPr>
              <a:t>2012</a:t>
            </a:r>
            <a:r>
              <a:rPr lang="ja-JP" altLang="en-US" sz="2400" dirty="0" smtClean="0">
                <a:latin typeface="ＭＳ Ｐゴシック" pitchFamily="50" charset="-128"/>
              </a:rPr>
              <a:t>年</a:t>
            </a:r>
            <a:r>
              <a:rPr lang="en-US" altLang="ja-JP" sz="2400" dirty="0" smtClean="0">
                <a:latin typeface="ＭＳ Ｐゴシック" pitchFamily="50" charset="-128"/>
              </a:rPr>
              <a:t>4</a:t>
            </a:r>
            <a:r>
              <a:rPr lang="ja-JP" altLang="en-US" sz="2400" dirty="0" smtClean="0">
                <a:latin typeface="ＭＳ Ｐゴシック" pitchFamily="50" charset="-128"/>
              </a:rPr>
              <a:t>月）</a:t>
            </a:r>
            <a:endParaRPr lang="en-US" altLang="ja-JP" sz="24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ＭＳ Ｐゴシック" pitchFamily="50" charset="-128"/>
              </a:rPr>
              <a:t>　　　</a:t>
            </a:r>
            <a:r>
              <a:rPr lang="ja-JP" altLang="en-US" sz="2800" dirty="0" smtClean="0">
                <a:latin typeface="ＭＳ Ｐゴシック" pitchFamily="50" charset="-128"/>
              </a:rPr>
              <a:t> </a:t>
            </a:r>
            <a:r>
              <a:rPr lang="en-US" altLang="ja-JP" sz="2800" dirty="0" smtClean="0">
                <a:latin typeface="ＭＳ Ｐゴシック" pitchFamily="50" charset="-128"/>
              </a:rPr>
              <a:t>2) HP</a:t>
            </a:r>
            <a:r>
              <a:rPr lang="ja-JP" altLang="en-US" sz="2800" dirty="0" smtClean="0">
                <a:latin typeface="ＭＳ Ｐゴシック" pitchFamily="50" charset="-128"/>
              </a:rPr>
              <a:t>作成準備</a:t>
            </a: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ＭＳ Ｐゴシック" pitchFamily="50" charset="-128"/>
              </a:rPr>
              <a:t>　　　 </a:t>
            </a:r>
            <a:r>
              <a:rPr lang="en-US" altLang="ja-JP" sz="2800" dirty="0" smtClean="0">
                <a:latin typeface="ＭＳ Ｐゴシック" pitchFamily="50" charset="-128"/>
              </a:rPr>
              <a:t>3) </a:t>
            </a:r>
            <a:r>
              <a:rPr lang="ja-JP" altLang="en-US" sz="2800" dirty="0" smtClean="0">
                <a:latin typeface="ＭＳ Ｐゴシック" pitchFamily="50" charset="-128"/>
              </a:rPr>
              <a:t>会員数の増加　</a:t>
            </a: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3200" dirty="0" smtClean="0">
                <a:latin typeface="ＭＳ Ｐゴシック" pitchFamily="50" charset="-128"/>
              </a:rPr>
              <a:t>　　　　 </a:t>
            </a:r>
            <a:r>
              <a:rPr lang="en-US" altLang="ja-JP" sz="2800" dirty="0" smtClean="0">
                <a:latin typeface="ＭＳ Ｐゴシック" pitchFamily="50" charset="-128"/>
              </a:rPr>
              <a:t>58</a:t>
            </a:r>
            <a:r>
              <a:rPr lang="ja-JP" altLang="en-US" sz="2800" dirty="0" smtClean="0">
                <a:latin typeface="ＭＳ Ｐゴシック" pitchFamily="50" charset="-128"/>
              </a:rPr>
              <a:t>社（</a:t>
            </a:r>
            <a:r>
              <a:rPr lang="en-US" altLang="ja-JP" sz="2800" dirty="0" smtClean="0">
                <a:latin typeface="ＭＳ Ｐゴシック" pitchFamily="50" charset="-128"/>
              </a:rPr>
              <a:t>2011</a:t>
            </a:r>
            <a:r>
              <a:rPr lang="ja-JP" altLang="en-US" sz="2800" dirty="0" smtClean="0">
                <a:latin typeface="ＭＳ Ｐゴシック" pitchFamily="50" charset="-128"/>
              </a:rPr>
              <a:t>年</a:t>
            </a:r>
            <a:r>
              <a:rPr lang="en-US" altLang="ja-JP" sz="2800" dirty="0" smtClean="0">
                <a:latin typeface="ＭＳ Ｐゴシック" pitchFamily="50" charset="-128"/>
              </a:rPr>
              <a:t>3</a:t>
            </a:r>
            <a:r>
              <a:rPr lang="ja-JP" altLang="en-US" sz="2800" dirty="0" smtClean="0">
                <a:latin typeface="ＭＳ Ｐゴシック" pitchFamily="50" charset="-128"/>
              </a:rPr>
              <a:t>月） → </a:t>
            </a:r>
            <a:r>
              <a:rPr lang="en-US" altLang="ja-JP" sz="2800" dirty="0" smtClean="0">
                <a:latin typeface="ＭＳ Ｐゴシック" pitchFamily="50" charset="-128"/>
              </a:rPr>
              <a:t>80</a:t>
            </a:r>
            <a:r>
              <a:rPr lang="ja-JP" altLang="en-US" sz="2800" dirty="0" smtClean="0">
                <a:latin typeface="ＭＳ Ｐゴシック" pitchFamily="50" charset="-128"/>
              </a:rPr>
              <a:t>社（</a:t>
            </a:r>
            <a:r>
              <a:rPr lang="en-US" altLang="ja-JP" sz="2800" dirty="0" smtClean="0">
                <a:latin typeface="ＭＳ Ｐゴシック" pitchFamily="50" charset="-128"/>
              </a:rPr>
              <a:t>2012</a:t>
            </a:r>
            <a:r>
              <a:rPr lang="ja-JP" altLang="en-US" sz="2800" dirty="0" smtClean="0">
                <a:latin typeface="ＭＳ Ｐゴシック" pitchFamily="50" charset="-128"/>
              </a:rPr>
              <a:t>年</a:t>
            </a:r>
            <a:r>
              <a:rPr lang="en-US" altLang="ja-JP" sz="2800" dirty="0" smtClean="0">
                <a:latin typeface="ＭＳ Ｐゴシック" pitchFamily="50" charset="-128"/>
              </a:rPr>
              <a:t>5</a:t>
            </a:r>
            <a:r>
              <a:rPr lang="ja-JP" altLang="en-US" sz="2800" dirty="0" smtClean="0">
                <a:latin typeface="ＭＳ Ｐゴシック" pitchFamily="50" charset="-128"/>
              </a:rPr>
              <a:t>月）</a:t>
            </a: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3200" dirty="0" smtClean="0">
                <a:latin typeface="ＭＳ Ｐゴシック" pitchFamily="50" charset="-128"/>
              </a:rPr>
              <a:t>　　</a:t>
            </a:r>
            <a:endParaRPr lang="en-US" altLang="ja-JP" sz="2800" dirty="0" smtClean="0">
              <a:latin typeface="ＭＳ Ｐゴシック" pitchFamily="50" charset="-128"/>
            </a:endParaRPr>
          </a:p>
          <a:p>
            <a:pPr>
              <a:buNone/>
            </a:pPr>
            <a:r>
              <a:rPr lang="ja-JP" altLang="en-US" sz="2800" dirty="0" smtClean="0">
                <a:latin typeface="ＭＳ Ｐゴシック" pitchFamily="50" charset="-128"/>
              </a:rPr>
              <a:t>　　　　　　　　</a:t>
            </a:r>
            <a:endParaRPr lang="en-US" altLang="ja-JP" sz="2400" dirty="0" smtClean="0">
              <a:latin typeface="ＭＳ Ｐゴシック" pitchFamily="50" charset="-128"/>
            </a:endParaRPr>
          </a:p>
          <a:p>
            <a:pPr>
              <a:buNone/>
            </a:pPr>
            <a:endParaRPr lang="en-US" altLang="ja-JP" sz="2400" dirty="0" smtClean="0">
              <a:latin typeface="ＭＳ Ｐゴシック" pitchFamily="50" charset="-128"/>
            </a:endParaRPr>
          </a:p>
          <a:p>
            <a:pPr>
              <a:buNone/>
            </a:pPr>
            <a:endParaRPr lang="ja-JP" altLang="en-US" sz="2800" dirty="0" smtClean="0">
              <a:latin typeface="ＭＳ Ｐゴシック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③</a:t>
            </a:r>
            <a:r>
              <a:rPr kumimoji="1" lang="en-US" altLang="ja-JP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2011</a:t>
            </a: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年度商工会活動報告</a:t>
            </a:r>
            <a:endParaRPr kumimoji="1" lang="ja-JP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>
                <a:latin typeface="ＭＳ Ｐゴシック" pitchFamily="50" charset="-128"/>
              </a:rPr>
              <a:t>インフラ委員会</a:t>
            </a: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　　久保木　一政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③</a:t>
            </a:r>
            <a:r>
              <a:rPr kumimoji="1" lang="en-US" altLang="ja-JP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2011</a:t>
            </a: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年度商工会活動報告</a:t>
            </a:r>
            <a:endParaRPr kumimoji="1" lang="ja-JP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smtClean="0"/>
          </a:p>
          <a:p>
            <a:r>
              <a:rPr lang="ja-JP" altLang="en-US" sz="4000" smtClean="0">
                <a:latin typeface="ＭＳ Ｐゴシック" pitchFamily="50" charset="-128"/>
              </a:rPr>
              <a:t>税務労務委員会</a:t>
            </a:r>
          </a:p>
          <a:p>
            <a:endParaRPr lang="ja-JP" altLang="en-US" sz="4000" smtClean="0">
              <a:latin typeface="ＭＳ Ｐゴシック" pitchFamily="50" charset="-128"/>
            </a:endParaRPr>
          </a:p>
          <a:p>
            <a:r>
              <a:rPr lang="ja-JP" altLang="en-US" sz="6000" smtClean="0">
                <a:latin typeface="ＭＳ Ｐゴシック" pitchFamily="50" charset="-128"/>
              </a:rPr>
              <a:t>　　　　久保　誠</a:t>
            </a:r>
            <a:endParaRPr lang="en-US" altLang="ja-JP" sz="6000" smtClean="0">
              <a:latin typeface="ＭＳ Ｐゴシック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③</a:t>
            </a:r>
            <a:r>
              <a:rPr kumimoji="1" lang="en-US" altLang="ja-JP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2011</a:t>
            </a: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年度商工会活動報告</a:t>
            </a:r>
            <a:endParaRPr kumimoji="1" lang="ja-JP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3163</TotalTime>
  <Words>272</Words>
  <Application>Microsoft Office PowerPoint</Application>
  <PresentationFormat>On-screen Show (4:3)</PresentationFormat>
  <Paragraphs>182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アース</vt:lpstr>
      <vt:lpstr>第15回二水会 （第2回バンガロール日本商工会総会）</vt:lpstr>
      <vt:lpstr>議事</vt:lpstr>
      <vt:lpstr>①会長挨拶</vt:lpstr>
      <vt:lpstr>②公使ご挨拶</vt:lpstr>
      <vt:lpstr>③2011年度商工会活動報告</vt:lpstr>
      <vt:lpstr>Slide 5</vt:lpstr>
      <vt:lpstr>Slide 6</vt:lpstr>
      <vt:lpstr>Slide 7</vt:lpstr>
      <vt:lpstr>Slide 8</vt:lpstr>
      <vt:lpstr>Slide 9</vt:lpstr>
      <vt:lpstr>Slide 10</vt:lpstr>
      <vt:lpstr>④2012年度役員体制について</vt:lpstr>
      <vt:lpstr>④2012年度役員体制について</vt:lpstr>
      <vt:lpstr>⑤2011年度（2011/4～2012/3）会計報告</vt:lpstr>
      <vt:lpstr>⑥2012年度（2012/4～2013/3）予算案</vt:lpstr>
      <vt:lpstr>⑦新役員の自己紹介</vt:lpstr>
      <vt:lpstr>⑧新規会員のご紹介</vt:lpstr>
      <vt:lpstr>次回開催予定他</vt:lpstr>
    </vt:vector>
  </TitlesOfParts>
  <Company>Transystem Logistics Internationl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第二回二水会 （バンガロール日本人会商工部会）</dc:title>
  <dc:creator>Kiyohara</dc:creator>
  <cp:lastModifiedBy>tkm04618</cp:lastModifiedBy>
  <cp:revision>188</cp:revision>
  <dcterms:created xsi:type="dcterms:W3CDTF">2010-03-09T10:56:22Z</dcterms:created>
  <dcterms:modified xsi:type="dcterms:W3CDTF">2012-05-08T08:15:46Z</dcterms:modified>
</cp:coreProperties>
</file>