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77" r:id="rId11"/>
    <p:sldId id="278" r:id="rId12"/>
    <p:sldId id="279" r:id="rId13"/>
    <p:sldId id="280" r:id="rId14"/>
    <p:sldId id="268" r:id="rId15"/>
    <p:sldId id="269" r:id="rId16"/>
    <p:sldId id="270" r:id="rId17"/>
    <p:sldId id="273" r:id="rId18"/>
    <p:sldId id="274" r:id="rId19"/>
    <p:sldId id="275" r:id="rId20"/>
    <p:sldId id="271" r:id="rId21"/>
    <p:sldId id="272" r:id="rId22"/>
    <p:sldId id="276" r:id="rId23"/>
  </p:sldIdLst>
  <p:sldSz cx="9144000" cy="6858000" type="screen4x3"/>
  <p:notesSz cx="6799263" cy="99298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116" y="-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1342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929D0-F2A3-43CF-B309-74A87B79BFEE}" type="datetimeFigureOut">
              <a:rPr kumimoji="1" lang="ja-JP" altLang="en-US" smtClean="0"/>
              <a:t>2012/6/29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1342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0E6618-25CA-400F-8258-8D36498C0C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4137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6CB89F-899B-4C5A-9A87-BCEF331B412B}" type="datetimeFigureOut">
              <a:rPr kumimoji="1" lang="ja-JP" altLang="en-US" smtClean="0"/>
              <a:t>2012/6/29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927" y="4716661"/>
            <a:ext cx="5439410" cy="446841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1342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67FDC5-D689-4073-BEB8-EE7B3CC1BF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2774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9F3C-A9D5-473A-BFFF-BC9D914408AA}" type="datetime1">
              <a:rPr kumimoji="1" lang="ja-JP" altLang="en-US" smtClean="0"/>
              <a:t>2012/6/29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3D94-9055-4922-BA32-441461FB12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2461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25A58-32DF-4DD2-A7FB-2222FFE8625E}" type="datetime1">
              <a:rPr kumimoji="1" lang="ja-JP" altLang="en-US" smtClean="0"/>
              <a:t>2012/6/29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3D94-9055-4922-BA32-441461FB12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7616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B8EA-4F43-49F5-BBEC-4168F5867288}" type="datetime1">
              <a:rPr kumimoji="1" lang="ja-JP" altLang="en-US" smtClean="0"/>
              <a:t>2012/6/29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3D94-9055-4922-BA32-441461FB12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8388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1C71-58CC-4A13-8A4D-0378529B761B}" type="datetime1">
              <a:rPr kumimoji="1" lang="ja-JP" altLang="en-US" smtClean="0"/>
              <a:t>2012/6/29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3D94-9055-4922-BA32-441461FB12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740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AC0A-4FBC-48D0-A2E8-4AED7FA0E04D}" type="datetime1">
              <a:rPr kumimoji="1" lang="ja-JP" altLang="en-US" smtClean="0"/>
              <a:t>2012/6/29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3D94-9055-4922-BA32-441461FB12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1429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6B0A7-AFB6-4069-B72D-55094B7FF599}" type="datetime1">
              <a:rPr kumimoji="1" lang="ja-JP" altLang="en-US" smtClean="0"/>
              <a:t>2012/6/29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3D94-9055-4922-BA32-441461FB12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2339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58521-C538-4A06-A434-C5C2CEB5F4EB}" type="datetime1">
              <a:rPr kumimoji="1" lang="ja-JP" altLang="en-US" smtClean="0"/>
              <a:t>2012/6/29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3D94-9055-4922-BA32-441461FB12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7792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09A2F-BD9F-4397-A483-C046DA88BE80}" type="datetime1">
              <a:rPr kumimoji="1" lang="ja-JP" altLang="en-US" smtClean="0"/>
              <a:t>2012/6/29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3D94-9055-4922-BA32-441461FB12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7004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C0ABD-C796-4D64-A481-3A9214DC520B}" type="datetime1">
              <a:rPr kumimoji="1" lang="ja-JP" altLang="en-US" smtClean="0"/>
              <a:t>2012/6/29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3D94-9055-4922-BA32-441461FB12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8013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C9B50-C66C-44B7-9F5A-5B10BC80177C}" type="datetime1">
              <a:rPr kumimoji="1" lang="ja-JP" altLang="en-US" smtClean="0"/>
              <a:t>2012/6/29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3D94-9055-4922-BA32-441461FB12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9958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C6972-01D4-41EE-9001-19BC80E2AF76}" type="datetime1">
              <a:rPr kumimoji="1" lang="ja-JP" altLang="en-US" smtClean="0"/>
              <a:t>2012/6/29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3D94-9055-4922-BA32-441461FB12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4187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BA506-6110-4645-8037-7C09E40016D6}" type="datetime1">
              <a:rPr kumimoji="1" lang="ja-JP" altLang="en-US" smtClean="0"/>
              <a:t>2012/6/29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23D94-9055-4922-BA32-441461FB12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2767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3568" y="2157602"/>
            <a:ext cx="7920880" cy="2423526"/>
          </a:xfrm>
        </p:spPr>
        <p:txBody>
          <a:bodyPr>
            <a:normAutofit fontScale="90000"/>
          </a:bodyPr>
          <a:lstStyle/>
          <a:p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日印学術交流拡大に向けての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検討用資料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東京大学インド事務所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(</a:t>
            </a:r>
            <a:r>
              <a:rPr lang="ja-JP" altLang="en-US" dirty="0" smtClean="0"/>
              <a:t>海外大学共同利用事務所）</a:t>
            </a:r>
            <a:r>
              <a:rPr lang="ja-JP" altLang="en-US" dirty="0"/>
              <a:t/>
            </a:r>
            <a:br>
              <a:rPr lang="ja-JP" altLang="en-US" dirty="0"/>
            </a:b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31640" y="4149080"/>
            <a:ext cx="6400800" cy="1368152"/>
          </a:xfrm>
        </p:spPr>
        <p:txBody>
          <a:bodyPr>
            <a:normAutofit fontScale="85000" lnSpcReduction="10000"/>
          </a:bodyPr>
          <a:lstStyle/>
          <a:p>
            <a:endParaRPr kumimoji="1" lang="en-US" altLang="ja-JP" dirty="0" smtClean="0"/>
          </a:p>
          <a:p>
            <a:r>
              <a:rPr kumimoji="1" lang="ja-JP" altLang="en-US" dirty="0" smtClean="0">
                <a:solidFill>
                  <a:schemeClr val="tx1"/>
                </a:solidFill>
              </a:rPr>
              <a:t>吉野　宏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smtClean="0">
                <a:solidFill>
                  <a:schemeClr val="tx1"/>
                </a:solidFill>
              </a:rPr>
              <a:t>２０１２年６月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12" y="280711"/>
            <a:ext cx="2485272" cy="1656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42083"/>
            <a:ext cx="2498322" cy="1673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789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260648"/>
            <a:ext cx="5904656" cy="634082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インドからの留学性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125218"/>
              </p:ext>
            </p:extLst>
          </p:nvPr>
        </p:nvGraphicFramePr>
        <p:xfrm>
          <a:off x="337964" y="2091525"/>
          <a:ext cx="3528392" cy="20162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0517"/>
                <a:gridCol w="1265754"/>
                <a:gridCol w="1092121"/>
              </a:tblGrid>
              <a:tr h="40324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 dirty="0">
                          <a:effectLst/>
                        </a:rPr>
                        <a:t>性別</a:t>
                      </a:r>
                      <a:endParaRPr lang="ja-JP" altLang="en-US" sz="1800" b="1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 dirty="0">
                          <a:effectLst/>
                        </a:rPr>
                        <a:t>留学生数</a:t>
                      </a:r>
                      <a:endParaRPr lang="ja-JP" altLang="en-US" sz="1800" b="1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 dirty="0">
                          <a:effectLst/>
                        </a:rPr>
                        <a:t>構成比</a:t>
                      </a:r>
                      <a:endParaRPr lang="ja-JP" altLang="en-US" sz="1800" b="1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40324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 dirty="0">
                          <a:effectLst/>
                        </a:rPr>
                        <a:t>男</a:t>
                      </a:r>
                      <a:endParaRPr lang="ja-JP" altLang="en-US" sz="1800" b="1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u="none" strike="noStrike" dirty="0">
                          <a:effectLst/>
                        </a:rPr>
                        <a:t>422</a:t>
                      </a:r>
                      <a:endParaRPr lang="en-US" altLang="ja-JP" sz="1800" b="0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u="none" strike="noStrike" dirty="0">
                          <a:effectLst/>
                        </a:rPr>
                        <a:t>0.3%</a:t>
                      </a:r>
                      <a:endParaRPr lang="en-US" altLang="ja-JP" sz="1800" b="0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40324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>
                          <a:effectLst/>
                        </a:rPr>
                        <a:t>女</a:t>
                      </a:r>
                      <a:endParaRPr lang="ja-JP" altLang="en-US" sz="1800" b="1" i="0" u="none" strike="noStrike"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u="none" strike="noStrike" dirty="0">
                          <a:effectLst/>
                        </a:rPr>
                        <a:t>151</a:t>
                      </a:r>
                      <a:endParaRPr lang="en-US" altLang="ja-JP" sz="1800" b="0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u="none" strike="noStrike" dirty="0">
                          <a:effectLst/>
                        </a:rPr>
                        <a:t>0.1%</a:t>
                      </a:r>
                      <a:endParaRPr lang="en-US" altLang="ja-JP" sz="1800" b="0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40324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>
                          <a:effectLst/>
                        </a:rPr>
                        <a:t>計</a:t>
                      </a:r>
                      <a:endParaRPr lang="ja-JP" altLang="en-US" sz="1800" b="1" i="0" u="none" strike="noStrike"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u="none" strike="noStrike">
                          <a:effectLst/>
                        </a:rPr>
                        <a:t>573</a:t>
                      </a:r>
                      <a:endParaRPr lang="en-US" altLang="ja-JP" sz="1800" b="0" i="0" u="none" strike="noStrike"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u="none" strike="noStrike" dirty="0">
                          <a:effectLst/>
                        </a:rPr>
                        <a:t>0.4%</a:t>
                      </a:r>
                      <a:endParaRPr lang="en-US" altLang="ja-JP" sz="1800" b="0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40324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>
                          <a:effectLst/>
                        </a:rPr>
                        <a:t>全体総数</a:t>
                      </a:r>
                      <a:endParaRPr lang="ja-JP" altLang="en-US" sz="1800" b="1" i="0" u="none" strike="noStrike"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u="none" strike="noStrike">
                          <a:effectLst/>
                        </a:rPr>
                        <a:t>138,075</a:t>
                      </a:r>
                      <a:endParaRPr lang="en-US" altLang="ja-JP" sz="1800" b="0" i="0" u="none" strike="noStrike"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u="none" strike="noStrike" dirty="0">
                          <a:effectLst/>
                        </a:rPr>
                        <a:t>100.0%</a:t>
                      </a:r>
                      <a:endParaRPr lang="en-US" altLang="ja-JP" sz="1800" b="0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980390" y="1716672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男女別</a:t>
            </a:r>
            <a:r>
              <a:rPr lang="zh-CN" altLang="en-US" sz="2000" b="1" dirty="0" smtClean="0"/>
              <a:t>留学生数</a:t>
            </a:r>
            <a:r>
              <a:rPr lang="ja-JP" altLang="en-US" sz="2000" b="1" dirty="0" smtClean="0"/>
              <a:t>　　　</a:t>
            </a:r>
            <a:endParaRPr kumimoji="1" lang="ja-JP" altLang="en-US" sz="2000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51520" y="5733256"/>
            <a:ext cx="4032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ja-JP" altLang="en-US" sz="1600" dirty="0"/>
              <a:t>日本学生支援機構「留学生調査結果」による</a:t>
            </a:r>
            <a:r>
              <a:rPr lang="ja-JP" altLang="en-US" sz="1600" dirty="0" smtClean="0"/>
              <a:t>。</a:t>
            </a:r>
            <a:endParaRPr lang="en-US" altLang="ja-JP" sz="1600" dirty="0" smtClean="0"/>
          </a:p>
          <a:p>
            <a:pPr algn="just"/>
            <a:r>
              <a:rPr lang="ja-JP" altLang="en-US" sz="1600" dirty="0"/>
              <a:t>独立行政法人　日本学生支援機構（</a:t>
            </a:r>
            <a:r>
              <a:rPr lang="en-US" altLang="ja-JP" sz="1600" dirty="0"/>
              <a:t>JASSO</a:t>
            </a:r>
            <a:r>
              <a:rPr lang="ja-JP" altLang="en-US" sz="1600" dirty="0"/>
              <a:t>）</a:t>
            </a:r>
            <a:endParaRPr lang="en-US" altLang="ja-JP" sz="1600" dirty="0" smtClean="0"/>
          </a:p>
          <a:p>
            <a:pPr algn="just"/>
            <a:r>
              <a:rPr lang="ja-JP" altLang="en-US" sz="1600" dirty="0" smtClean="0"/>
              <a:t>平成２３年５月１日現在</a:t>
            </a:r>
            <a:endParaRPr kumimoji="1" lang="ja-JP" altLang="en-US" sz="1600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215420"/>
              </p:ext>
            </p:extLst>
          </p:nvPr>
        </p:nvGraphicFramePr>
        <p:xfrm>
          <a:off x="5004048" y="1744449"/>
          <a:ext cx="3229712" cy="48064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3300"/>
                <a:gridCol w="1113206"/>
                <a:gridCol w="1113206"/>
              </a:tblGrid>
              <a:tr h="369726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 dirty="0">
                          <a:effectLst/>
                        </a:rPr>
                        <a:t>専攻区分</a:t>
                      </a:r>
                      <a:endParaRPr lang="ja-JP" altLang="en-US" sz="1800" b="1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 dirty="0">
                          <a:effectLst/>
                        </a:rPr>
                        <a:t>合計</a:t>
                      </a:r>
                      <a:endParaRPr lang="ja-JP" altLang="en-US" sz="1800" b="1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>
                          <a:effectLst/>
                        </a:rPr>
                        <a:t>構成比</a:t>
                      </a:r>
                      <a:endParaRPr lang="ja-JP" altLang="en-US" sz="1800" b="1" i="0" u="none" strike="noStrike"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36972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u="none" strike="noStrike" dirty="0">
                          <a:effectLst/>
                        </a:rPr>
                        <a:t>人文科学</a:t>
                      </a:r>
                      <a:endParaRPr lang="ja-JP" altLang="en-US" sz="1800" b="1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u="none" strike="noStrike">
                          <a:effectLst/>
                        </a:rPr>
                        <a:t>72</a:t>
                      </a:r>
                      <a:endParaRPr lang="en-US" altLang="ja-JP" sz="1800" b="0" i="0" u="none" strike="noStrike"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u="none" strike="noStrike">
                          <a:effectLst/>
                        </a:rPr>
                        <a:t>0.1%</a:t>
                      </a:r>
                      <a:endParaRPr lang="en-US" altLang="ja-JP" sz="1800" b="0" i="0" u="none" strike="noStrike"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36972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u="none" strike="noStrike" dirty="0">
                          <a:effectLst/>
                        </a:rPr>
                        <a:t>社会科学</a:t>
                      </a:r>
                      <a:endParaRPr lang="ja-JP" altLang="en-US" sz="1800" b="1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u="none" strike="noStrike">
                          <a:effectLst/>
                        </a:rPr>
                        <a:t>101</a:t>
                      </a:r>
                      <a:endParaRPr lang="en-US" altLang="ja-JP" sz="1800" b="0" i="0" u="none" strike="noStrike"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u="none" strike="noStrike">
                          <a:effectLst/>
                        </a:rPr>
                        <a:t>0.1%</a:t>
                      </a:r>
                      <a:endParaRPr lang="en-US" altLang="ja-JP" sz="1800" b="0" i="0" u="none" strike="noStrike"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36972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u="none" strike="noStrike" dirty="0">
                          <a:effectLst/>
                        </a:rPr>
                        <a:t>理学</a:t>
                      </a:r>
                      <a:endParaRPr lang="ja-JP" altLang="en-US" sz="1800" b="1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u="none" strike="noStrike">
                          <a:effectLst/>
                        </a:rPr>
                        <a:t>53</a:t>
                      </a:r>
                      <a:endParaRPr lang="en-US" altLang="ja-JP" sz="1800" b="0" i="0" u="none" strike="noStrike"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u="none" strike="noStrike">
                          <a:effectLst/>
                        </a:rPr>
                        <a:t>0.0%</a:t>
                      </a:r>
                      <a:endParaRPr lang="en-US" altLang="ja-JP" sz="1800" b="0" i="0" u="none" strike="noStrike"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36972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u="none" strike="noStrike">
                          <a:effectLst/>
                        </a:rPr>
                        <a:t>工学</a:t>
                      </a:r>
                      <a:endParaRPr lang="ja-JP" altLang="en-US" sz="1800" b="1" i="0" u="none" strike="noStrike"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u="none" strike="noStrike" dirty="0">
                          <a:effectLst/>
                        </a:rPr>
                        <a:t>213</a:t>
                      </a:r>
                      <a:endParaRPr lang="en-US" altLang="ja-JP" sz="1800" b="0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u="none" strike="noStrike">
                          <a:effectLst/>
                        </a:rPr>
                        <a:t>0.2%</a:t>
                      </a:r>
                      <a:endParaRPr lang="en-US" altLang="ja-JP" sz="1800" b="0" i="0" u="none" strike="noStrike"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36972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u="none" strike="noStrike">
                          <a:effectLst/>
                        </a:rPr>
                        <a:t>農学</a:t>
                      </a:r>
                      <a:endParaRPr lang="ja-JP" altLang="en-US" sz="1800" b="1" i="0" u="none" strike="noStrike"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u="none" strike="noStrike" dirty="0">
                          <a:effectLst/>
                        </a:rPr>
                        <a:t>30</a:t>
                      </a:r>
                      <a:endParaRPr lang="en-US" altLang="ja-JP" sz="1800" b="0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u="none" strike="noStrike">
                          <a:effectLst/>
                        </a:rPr>
                        <a:t>0.0%</a:t>
                      </a:r>
                      <a:endParaRPr lang="en-US" altLang="ja-JP" sz="1800" b="0" i="0" u="none" strike="noStrike"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36972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u="none" strike="noStrike">
                          <a:effectLst/>
                        </a:rPr>
                        <a:t>保健</a:t>
                      </a:r>
                      <a:endParaRPr lang="ja-JP" altLang="en-US" sz="1800" b="1" i="0" u="none" strike="noStrike"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u="none" strike="noStrike" dirty="0">
                          <a:effectLst/>
                        </a:rPr>
                        <a:t>41</a:t>
                      </a:r>
                      <a:endParaRPr lang="en-US" altLang="ja-JP" sz="1800" b="0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u="none" strike="noStrike">
                          <a:effectLst/>
                        </a:rPr>
                        <a:t>0.0%</a:t>
                      </a:r>
                      <a:endParaRPr lang="en-US" altLang="ja-JP" sz="1800" b="0" i="0" u="none" strike="noStrike"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36972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u="none" strike="noStrike">
                          <a:effectLst/>
                        </a:rPr>
                        <a:t>家政</a:t>
                      </a:r>
                      <a:endParaRPr lang="ja-JP" altLang="en-US" sz="1800" b="1" i="0" u="none" strike="noStrike"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u="none" strike="noStrike" dirty="0">
                          <a:effectLst/>
                        </a:rPr>
                        <a:t>4</a:t>
                      </a:r>
                      <a:endParaRPr lang="en-US" altLang="ja-JP" sz="1800" b="0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u="none" strike="noStrike">
                          <a:effectLst/>
                        </a:rPr>
                        <a:t>0.0%</a:t>
                      </a:r>
                      <a:endParaRPr lang="en-US" altLang="ja-JP" sz="1800" b="0" i="0" u="none" strike="noStrike"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36972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u="none" strike="noStrike">
                          <a:effectLst/>
                        </a:rPr>
                        <a:t>教育</a:t>
                      </a:r>
                      <a:endParaRPr lang="ja-JP" altLang="en-US" sz="1800" b="1" i="0" u="none" strike="noStrike"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u="none" strike="noStrike" dirty="0">
                          <a:effectLst/>
                        </a:rPr>
                        <a:t>4</a:t>
                      </a:r>
                      <a:endParaRPr lang="en-US" altLang="ja-JP" sz="1800" b="0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u="none" strike="noStrike" dirty="0">
                          <a:effectLst/>
                        </a:rPr>
                        <a:t>0.0%</a:t>
                      </a:r>
                      <a:endParaRPr lang="en-US" altLang="ja-JP" sz="1800" b="0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36972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u="none" strike="noStrike">
                          <a:effectLst/>
                        </a:rPr>
                        <a:t>芸術</a:t>
                      </a:r>
                      <a:endParaRPr lang="ja-JP" altLang="en-US" sz="1800" b="1" i="0" u="none" strike="noStrike"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u="none" strike="noStrike">
                          <a:effectLst/>
                        </a:rPr>
                        <a:t>12</a:t>
                      </a:r>
                      <a:endParaRPr lang="en-US" altLang="ja-JP" sz="1800" b="0" i="0" u="none" strike="noStrike"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u="none" strike="noStrike">
                          <a:effectLst/>
                        </a:rPr>
                        <a:t>0.0%</a:t>
                      </a:r>
                      <a:endParaRPr lang="en-US" altLang="ja-JP" sz="1800" b="0" i="0" u="none" strike="noStrike"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36972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u="none" strike="noStrike">
                          <a:effectLst/>
                        </a:rPr>
                        <a:t>その他</a:t>
                      </a:r>
                      <a:endParaRPr lang="ja-JP" altLang="en-US" sz="1800" b="1" i="0" u="none" strike="noStrike"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u="none" strike="noStrike">
                          <a:effectLst/>
                        </a:rPr>
                        <a:t>43</a:t>
                      </a:r>
                      <a:endParaRPr lang="en-US" altLang="ja-JP" sz="1800" b="0" i="0" u="none" strike="noStrike"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u="none" strike="noStrike" dirty="0">
                          <a:effectLst/>
                        </a:rPr>
                        <a:t>0.0%</a:t>
                      </a:r>
                      <a:endParaRPr lang="en-US" altLang="ja-JP" sz="1800" b="0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369726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>
                          <a:effectLst/>
                        </a:rPr>
                        <a:t>計</a:t>
                      </a:r>
                      <a:endParaRPr lang="ja-JP" altLang="en-US" sz="1800" b="1" i="0" u="none" strike="noStrike"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u="none" strike="noStrike">
                          <a:effectLst/>
                        </a:rPr>
                        <a:t>573</a:t>
                      </a:r>
                      <a:endParaRPr lang="en-US" altLang="ja-JP" sz="1800" b="0" i="0" u="none" strike="noStrike"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u="none" strike="noStrike" dirty="0">
                          <a:effectLst/>
                        </a:rPr>
                        <a:t>0.4%</a:t>
                      </a:r>
                      <a:endParaRPr lang="en-US" altLang="ja-JP" sz="1800" b="0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369726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>
                          <a:effectLst/>
                        </a:rPr>
                        <a:t>全体総数</a:t>
                      </a:r>
                      <a:endParaRPr lang="ja-JP" altLang="en-US" sz="1800" b="1" i="0" u="none" strike="noStrike"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u="none" strike="noStrike">
                          <a:effectLst/>
                        </a:rPr>
                        <a:t>138,075</a:t>
                      </a:r>
                      <a:endParaRPr lang="en-US" altLang="ja-JP" sz="1800" b="0" i="0" u="none" strike="noStrike"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u="none" strike="noStrike" dirty="0">
                          <a:effectLst/>
                        </a:rPr>
                        <a:t>100.0%</a:t>
                      </a:r>
                      <a:endParaRPr lang="en-US" altLang="ja-JP" sz="1800" b="0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9" name="テキスト ボックス 8"/>
          <p:cNvSpPr txBox="1"/>
          <p:nvPr/>
        </p:nvSpPr>
        <p:spPr>
          <a:xfrm>
            <a:off x="5292080" y="1340768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専攻分野別留学生数</a:t>
            </a:r>
            <a:r>
              <a:rPr lang="ja-JP" altLang="en-US" sz="2000" b="1" dirty="0" smtClean="0"/>
              <a:t>　　　</a:t>
            </a:r>
            <a:endParaRPr kumimoji="1" lang="ja-JP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19163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76064"/>
          </a:xfrm>
        </p:spPr>
        <p:txBody>
          <a:bodyPr>
            <a:noAutofit/>
          </a:bodyPr>
          <a:lstStyle/>
          <a:p>
            <a:r>
              <a:rPr lang="ja-JP" altLang="en-US" sz="3200" dirty="0"/>
              <a:t>在籍段階別・国公私別留学生数</a:t>
            </a:r>
            <a:endParaRPr kumimoji="1" lang="ja-JP" altLang="en-US" sz="3200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178837"/>
              </p:ext>
            </p:extLst>
          </p:nvPr>
        </p:nvGraphicFramePr>
        <p:xfrm>
          <a:off x="323528" y="1011978"/>
          <a:ext cx="8424939" cy="53285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6467"/>
                <a:gridCol w="874809"/>
                <a:gridCol w="874809"/>
                <a:gridCol w="874809"/>
                <a:gridCol w="874809"/>
                <a:gridCol w="874809"/>
                <a:gridCol w="874809"/>
                <a:gridCol w="874809"/>
                <a:gridCol w="874809"/>
              </a:tblGrid>
              <a:tr h="29328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 dirty="0">
                          <a:effectLst/>
                        </a:rPr>
                        <a:t>在籍段階</a:t>
                      </a:r>
                      <a:endParaRPr lang="ja-JP" altLang="en-US" sz="1800" b="1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 dirty="0">
                          <a:effectLst/>
                        </a:rPr>
                        <a:t>国立</a:t>
                      </a:r>
                      <a:endParaRPr lang="ja-JP" altLang="en-US" sz="1800" b="1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>
                          <a:effectLst/>
                        </a:rPr>
                        <a:t>公立</a:t>
                      </a:r>
                      <a:endParaRPr lang="ja-JP" altLang="en-US" sz="1800" b="1" i="0" u="none" strike="noStrike"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>
                          <a:effectLst/>
                        </a:rPr>
                        <a:t>私立</a:t>
                      </a:r>
                      <a:endParaRPr lang="ja-JP" altLang="en-US" sz="1800" b="1" i="0" u="none" strike="noStrike"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>
                          <a:effectLst/>
                        </a:rPr>
                        <a:t>計</a:t>
                      </a:r>
                      <a:endParaRPr lang="ja-JP" altLang="en-US" sz="1800" b="1" i="0" u="none" strike="noStrike"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55883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u="none" strike="noStrike" dirty="0">
                          <a:effectLst/>
                        </a:rPr>
                        <a:t>留学生数</a:t>
                      </a:r>
                      <a:endParaRPr lang="ja-JP" altLang="en-US" sz="1600" b="1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u="none" strike="noStrike" dirty="0">
                          <a:effectLst/>
                        </a:rPr>
                        <a:t>構成比</a:t>
                      </a:r>
                      <a:endParaRPr lang="ja-JP" altLang="en-US" sz="1600" b="1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u="none" strike="noStrike" dirty="0">
                          <a:effectLst/>
                        </a:rPr>
                        <a:t>留学生数</a:t>
                      </a:r>
                      <a:endParaRPr lang="ja-JP" altLang="en-US" sz="1600" b="1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u="none" strike="noStrike" dirty="0">
                          <a:effectLst/>
                        </a:rPr>
                        <a:t>構成比</a:t>
                      </a:r>
                      <a:endParaRPr lang="ja-JP" altLang="en-US" sz="1600" b="1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u="none" strike="noStrike" dirty="0">
                          <a:effectLst/>
                        </a:rPr>
                        <a:t>留学生数</a:t>
                      </a:r>
                      <a:endParaRPr lang="ja-JP" altLang="en-US" sz="1600" b="1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u="none" strike="noStrike" dirty="0">
                          <a:effectLst/>
                        </a:rPr>
                        <a:t>構成比</a:t>
                      </a:r>
                      <a:endParaRPr lang="ja-JP" altLang="en-US" sz="1600" b="1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u="none" strike="noStrike" dirty="0">
                          <a:effectLst/>
                        </a:rPr>
                        <a:t>留学生数</a:t>
                      </a:r>
                      <a:endParaRPr lang="ja-JP" altLang="en-US" sz="1600" b="1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u="none" strike="noStrike" dirty="0">
                          <a:effectLst/>
                        </a:rPr>
                        <a:t>構成比</a:t>
                      </a:r>
                      <a:endParaRPr lang="ja-JP" altLang="en-US" sz="1600" b="1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459052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 dirty="0">
                          <a:effectLst/>
                        </a:rPr>
                        <a:t>大学院</a:t>
                      </a:r>
                      <a:endParaRPr lang="ja-JP" altLang="en-US" sz="1800" b="1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u="none" strike="noStrike" dirty="0">
                          <a:effectLst/>
                        </a:rPr>
                        <a:t>298</a:t>
                      </a:r>
                      <a:endParaRPr lang="en-US" altLang="ja-JP" sz="1800" b="0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u="none" strike="noStrike" dirty="0">
                          <a:effectLst/>
                        </a:rPr>
                        <a:t>0.8%</a:t>
                      </a:r>
                      <a:endParaRPr lang="en-US" altLang="ja-JP" sz="1800" b="0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u="none" strike="noStrike" dirty="0">
                          <a:effectLst/>
                        </a:rPr>
                        <a:t>11</a:t>
                      </a:r>
                      <a:endParaRPr lang="en-US" altLang="ja-JP" sz="1800" b="0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u="none" strike="noStrike">
                          <a:effectLst/>
                        </a:rPr>
                        <a:t>0.3%</a:t>
                      </a:r>
                      <a:endParaRPr lang="en-US" altLang="ja-JP" sz="1800" b="0" i="0" u="none" strike="noStrike"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u="none" strike="noStrike">
                          <a:effectLst/>
                        </a:rPr>
                        <a:t>71</a:t>
                      </a:r>
                      <a:endParaRPr lang="en-US" altLang="ja-JP" sz="1800" b="0" i="0" u="none" strike="noStrike"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u="none" strike="noStrike">
                          <a:effectLst/>
                        </a:rPr>
                        <a:t>0.1%</a:t>
                      </a:r>
                      <a:endParaRPr lang="en-US" altLang="ja-JP" sz="1800" b="0" i="0" u="none" strike="noStrike"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u="none" strike="noStrike">
                          <a:effectLst/>
                        </a:rPr>
                        <a:t>380</a:t>
                      </a:r>
                      <a:endParaRPr lang="en-US" altLang="ja-JP" sz="1800" b="0" i="0" u="none" strike="noStrike"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u="none" strike="noStrike">
                          <a:effectLst/>
                        </a:rPr>
                        <a:t>0.3%</a:t>
                      </a:r>
                      <a:endParaRPr lang="en-US" altLang="ja-JP" sz="1800" b="0" i="0" u="none" strike="noStrike"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61986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大学</a:t>
                      </a:r>
                      <a:br>
                        <a:rPr lang="zh-CN" altLang="en-US" sz="1800" u="none" strike="noStrike" dirty="0">
                          <a:effectLst/>
                        </a:rPr>
                      </a:br>
                      <a:r>
                        <a:rPr lang="zh-CN" altLang="en-US" sz="1800" u="none" strike="noStrike" dirty="0">
                          <a:effectLst/>
                        </a:rPr>
                        <a:t>（学部）</a:t>
                      </a:r>
                      <a:endParaRPr lang="zh-CN" altLang="en-US" sz="1800" b="1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u="none" strike="noStrike" dirty="0">
                          <a:effectLst/>
                        </a:rPr>
                        <a:t>24</a:t>
                      </a:r>
                      <a:endParaRPr lang="en-US" altLang="ja-JP" sz="1800" b="0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u="none" strike="noStrike" dirty="0">
                          <a:effectLst/>
                        </a:rPr>
                        <a:t>0.1%</a:t>
                      </a:r>
                      <a:endParaRPr lang="en-US" altLang="ja-JP" sz="1800" b="0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u="none" strike="noStrike" dirty="0">
                          <a:effectLst/>
                        </a:rPr>
                        <a:t>1</a:t>
                      </a:r>
                      <a:endParaRPr lang="en-US" altLang="ja-JP" sz="1800" b="0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u="none" strike="noStrike" dirty="0">
                          <a:effectLst/>
                        </a:rPr>
                        <a:t>0.0%</a:t>
                      </a:r>
                      <a:endParaRPr lang="en-US" altLang="ja-JP" sz="1800" b="0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u="none" strike="noStrike">
                          <a:effectLst/>
                        </a:rPr>
                        <a:t>33</a:t>
                      </a:r>
                      <a:endParaRPr lang="en-US" altLang="ja-JP" sz="1800" b="0" i="0" u="none" strike="noStrike"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u="none" strike="noStrike">
                          <a:effectLst/>
                        </a:rPr>
                        <a:t>0.0%</a:t>
                      </a:r>
                      <a:endParaRPr lang="en-US" altLang="ja-JP" sz="1800" b="0" i="0" u="none" strike="noStrike"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u="none" strike="noStrike">
                          <a:effectLst/>
                        </a:rPr>
                        <a:t>58</a:t>
                      </a:r>
                      <a:endParaRPr lang="en-US" altLang="ja-JP" sz="1800" b="0" i="0" u="none" strike="noStrike"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u="none" strike="noStrike">
                          <a:effectLst/>
                        </a:rPr>
                        <a:t>0.0%</a:t>
                      </a:r>
                      <a:endParaRPr lang="en-US" altLang="ja-JP" sz="1800" b="0" i="0" u="none" strike="noStrike"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459052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>
                          <a:effectLst/>
                        </a:rPr>
                        <a:t>短期大学</a:t>
                      </a:r>
                      <a:endParaRPr lang="ja-JP" altLang="en-US" sz="1800" b="1" i="0" u="none" strike="noStrike"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u="none" strike="noStrike" dirty="0">
                          <a:effectLst/>
                        </a:rPr>
                        <a:t>0</a:t>
                      </a:r>
                      <a:endParaRPr lang="en-US" altLang="ja-JP" sz="1800" b="0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u="none" strike="noStrike">
                          <a:effectLst/>
                        </a:rPr>
                        <a:t>0.0%</a:t>
                      </a:r>
                      <a:endParaRPr lang="en-US" altLang="ja-JP" sz="1800" b="0" i="0" u="none" strike="noStrike"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u="none" strike="noStrike">
                          <a:effectLst/>
                        </a:rPr>
                        <a:t>0</a:t>
                      </a:r>
                      <a:endParaRPr lang="en-US" altLang="ja-JP" sz="1800" b="0" i="0" u="none" strike="noStrike"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u="none" strike="noStrike" dirty="0">
                          <a:effectLst/>
                        </a:rPr>
                        <a:t>0.0%</a:t>
                      </a:r>
                      <a:endParaRPr lang="en-US" altLang="ja-JP" sz="1800" b="0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u="none" strike="noStrike" dirty="0">
                          <a:effectLst/>
                        </a:rPr>
                        <a:t>2</a:t>
                      </a:r>
                      <a:endParaRPr lang="en-US" altLang="ja-JP" sz="1800" b="0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u="none" strike="noStrike">
                          <a:effectLst/>
                        </a:rPr>
                        <a:t>0.0%</a:t>
                      </a:r>
                      <a:endParaRPr lang="en-US" altLang="ja-JP" sz="1800" b="0" i="0" u="none" strike="noStrike"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u="none" strike="noStrike">
                          <a:effectLst/>
                        </a:rPr>
                        <a:t>2</a:t>
                      </a:r>
                      <a:endParaRPr lang="en-US" altLang="ja-JP" sz="1800" b="0" i="0" u="none" strike="noStrike"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u="none" strike="noStrike">
                          <a:effectLst/>
                        </a:rPr>
                        <a:t>0.0%</a:t>
                      </a:r>
                      <a:endParaRPr lang="en-US" altLang="ja-JP" sz="1800" b="0" i="0" u="none" strike="noStrike"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619864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>
                          <a:effectLst/>
                        </a:rPr>
                        <a:t>高等専門学校</a:t>
                      </a:r>
                      <a:endParaRPr lang="ja-JP" altLang="en-US" sz="1800" b="1" i="0" u="none" strike="noStrike"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u="none" strike="noStrike" dirty="0">
                          <a:effectLst/>
                        </a:rPr>
                        <a:t>3</a:t>
                      </a:r>
                      <a:endParaRPr lang="en-US" altLang="ja-JP" sz="1800" b="0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u="none" strike="noStrike">
                          <a:effectLst/>
                        </a:rPr>
                        <a:t>0.0%</a:t>
                      </a:r>
                      <a:endParaRPr lang="en-US" altLang="ja-JP" sz="1800" b="0" i="0" u="none" strike="noStrike"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u="none" strike="noStrike">
                          <a:effectLst/>
                        </a:rPr>
                        <a:t>0</a:t>
                      </a:r>
                      <a:endParaRPr lang="en-US" altLang="ja-JP" sz="1800" b="0" i="0" u="none" strike="noStrike"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u="none" strike="noStrike">
                          <a:effectLst/>
                        </a:rPr>
                        <a:t>0.0%</a:t>
                      </a:r>
                      <a:endParaRPr lang="en-US" altLang="ja-JP" sz="1800" b="0" i="0" u="none" strike="noStrike"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u="none" strike="noStrike" dirty="0">
                          <a:effectLst/>
                        </a:rPr>
                        <a:t>1</a:t>
                      </a:r>
                      <a:endParaRPr lang="en-US" altLang="ja-JP" sz="1800" b="0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u="none" strike="noStrike" dirty="0">
                          <a:effectLst/>
                        </a:rPr>
                        <a:t>0.0%</a:t>
                      </a:r>
                      <a:endParaRPr lang="en-US" altLang="ja-JP" sz="1800" b="0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u="none" strike="noStrike" dirty="0">
                          <a:effectLst/>
                        </a:rPr>
                        <a:t>4</a:t>
                      </a:r>
                      <a:endParaRPr lang="en-US" altLang="ja-JP" sz="1800" b="0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u="none" strike="noStrike">
                          <a:effectLst/>
                        </a:rPr>
                        <a:t>0.0%</a:t>
                      </a:r>
                      <a:endParaRPr lang="en-US" altLang="ja-JP" sz="1800" b="0" i="0" u="none" strike="noStrike"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619864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u="none" strike="noStrike" dirty="0">
                          <a:effectLst/>
                        </a:rPr>
                        <a:t>専修学校</a:t>
                      </a:r>
                      <a:br>
                        <a:rPr lang="zh-TW" altLang="en-US" sz="1800" u="none" strike="noStrike" dirty="0">
                          <a:effectLst/>
                        </a:rPr>
                      </a:br>
                      <a:r>
                        <a:rPr lang="en-US" altLang="zh-TW" sz="1800" u="none" strike="noStrike" dirty="0">
                          <a:effectLst/>
                        </a:rPr>
                        <a:t>(</a:t>
                      </a:r>
                      <a:r>
                        <a:rPr lang="zh-TW" altLang="en-US" sz="1800" u="none" strike="noStrike" dirty="0">
                          <a:effectLst/>
                        </a:rPr>
                        <a:t>専門課程</a:t>
                      </a:r>
                      <a:r>
                        <a:rPr lang="en-US" altLang="zh-TW" sz="1800" u="none" strike="noStrike" dirty="0">
                          <a:effectLst/>
                        </a:rPr>
                        <a:t>)</a:t>
                      </a:r>
                      <a:endParaRPr lang="en-US" altLang="zh-TW" sz="1800" b="1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u="none" strike="noStrike">
                          <a:effectLst/>
                        </a:rPr>
                        <a:t>0</a:t>
                      </a:r>
                      <a:endParaRPr lang="en-US" altLang="ja-JP" sz="1800" b="0" i="0" u="none" strike="noStrike"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u="none" strike="noStrike">
                          <a:effectLst/>
                        </a:rPr>
                        <a:t>0.0%</a:t>
                      </a:r>
                      <a:endParaRPr lang="en-US" altLang="ja-JP" sz="1800" b="0" i="0" u="none" strike="noStrike"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u="none" strike="noStrike">
                          <a:effectLst/>
                        </a:rPr>
                        <a:t>0</a:t>
                      </a:r>
                      <a:endParaRPr lang="en-US" altLang="ja-JP" sz="1800" b="0" i="0" u="none" strike="noStrike"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u="none" strike="noStrike">
                          <a:effectLst/>
                        </a:rPr>
                        <a:t>0.0%</a:t>
                      </a:r>
                      <a:endParaRPr lang="en-US" altLang="ja-JP" sz="1800" b="0" i="0" u="none" strike="noStrike"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u="none" strike="noStrike" dirty="0">
                          <a:effectLst/>
                        </a:rPr>
                        <a:t>128</a:t>
                      </a:r>
                      <a:endParaRPr lang="en-US" altLang="ja-JP" sz="1800" b="0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u="none" strike="noStrike" dirty="0">
                          <a:effectLst/>
                        </a:rPr>
                        <a:t>0.1%</a:t>
                      </a:r>
                      <a:endParaRPr lang="en-US" altLang="ja-JP" sz="1800" b="0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u="none" strike="noStrike">
                          <a:effectLst/>
                        </a:rPr>
                        <a:t>128</a:t>
                      </a:r>
                      <a:endParaRPr lang="en-US" altLang="ja-JP" sz="1800" b="0" i="0" u="none" strike="noStrike"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u="none" strike="noStrike" dirty="0">
                          <a:effectLst/>
                        </a:rPr>
                        <a:t>0.1%</a:t>
                      </a:r>
                      <a:endParaRPr lang="en-US" altLang="ja-JP" sz="1800" b="0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619864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u="none" strike="noStrike" dirty="0">
                          <a:effectLst/>
                        </a:rPr>
                        <a:t>準備教育課程</a:t>
                      </a:r>
                      <a:endParaRPr lang="zh-TW" altLang="en-US" sz="1800" b="1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u="none" strike="noStrike">
                          <a:effectLst/>
                        </a:rPr>
                        <a:t>0</a:t>
                      </a:r>
                      <a:endParaRPr lang="en-US" altLang="ja-JP" sz="1800" b="0" i="0" u="none" strike="noStrike"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u="none" strike="noStrike" dirty="0">
                          <a:effectLst/>
                        </a:rPr>
                        <a:t>0.0%</a:t>
                      </a:r>
                      <a:endParaRPr lang="en-US" altLang="ja-JP" sz="1800" b="0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u="none" strike="noStrike">
                          <a:effectLst/>
                        </a:rPr>
                        <a:t>0</a:t>
                      </a:r>
                      <a:endParaRPr lang="en-US" altLang="ja-JP" sz="1800" b="0" i="0" u="none" strike="noStrike"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u="none" strike="noStrike">
                          <a:effectLst/>
                        </a:rPr>
                        <a:t>0.0%</a:t>
                      </a:r>
                      <a:endParaRPr lang="en-US" altLang="ja-JP" sz="1800" b="0" i="0" u="none" strike="noStrike"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u="none" strike="noStrike">
                          <a:effectLst/>
                        </a:rPr>
                        <a:t>1</a:t>
                      </a:r>
                      <a:endParaRPr lang="en-US" altLang="ja-JP" sz="1800" b="0" i="0" u="none" strike="noStrike"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u="none" strike="noStrike">
                          <a:effectLst/>
                        </a:rPr>
                        <a:t>0.0%</a:t>
                      </a:r>
                      <a:endParaRPr lang="en-US" altLang="ja-JP" sz="1800" b="0" i="0" u="none" strike="noStrike"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u="none" strike="noStrike" dirty="0">
                          <a:effectLst/>
                        </a:rPr>
                        <a:t>1</a:t>
                      </a:r>
                      <a:endParaRPr lang="en-US" altLang="ja-JP" sz="1800" b="0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u="none" strike="noStrike">
                          <a:effectLst/>
                        </a:rPr>
                        <a:t>0.0%</a:t>
                      </a:r>
                      <a:endParaRPr lang="en-US" altLang="ja-JP" sz="1800" b="0" i="0" u="none" strike="noStrike"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459052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 dirty="0">
                          <a:effectLst/>
                        </a:rPr>
                        <a:t>計</a:t>
                      </a:r>
                      <a:endParaRPr lang="ja-JP" altLang="en-US" sz="1800" b="1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u="none" strike="noStrike">
                          <a:effectLst/>
                        </a:rPr>
                        <a:t>325</a:t>
                      </a:r>
                      <a:endParaRPr lang="en-US" altLang="ja-JP" sz="1800" b="0" i="0" u="none" strike="noStrike"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u="none" strike="noStrike">
                          <a:effectLst/>
                        </a:rPr>
                        <a:t>0.9%</a:t>
                      </a:r>
                      <a:endParaRPr lang="en-US" altLang="ja-JP" sz="1800" b="0" i="0" u="none" strike="noStrike"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u="none" strike="noStrike">
                          <a:effectLst/>
                        </a:rPr>
                        <a:t>12</a:t>
                      </a:r>
                      <a:endParaRPr lang="en-US" altLang="ja-JP" sz="1800" b="0" i="0" u="none" strike="noStrike"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u="none" strike="noStrike">
                          <a:effectLst/>
                        </a:rPr>
                        <a:t>0.4%</a:t>
                      </a:r>
                      <a:endParaRPr lang="en-US" altLang="ja-JP" sz="1800" b="0" i="0" u="none" strike="noStrike"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u="none" strike="noStrike">
                          <a:effectLst/>
                        </a:rPr>
                        <a:t>236</a:t>
                      </a:r>
                      <a:endParaRPr lang="en-US" altLang="ja-JP" sz="1800" b="0" i="0" u="none" strike="noStrike"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u="none" strike="noStrike">
                          <a:effectLst/>
                        </a:rPr>
                        <a:t>0.2%</a:t>
                      </a:r>
                      <a:endParaRPr lang="en-US" altLang="ja-JP" sz="1800" b="0" i="0" u="none" strike="noStrike"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u="none" strike="noStrike" dirty="0">
                          <a:effectLst/>
                        </a:rPr>
                        <a:t>573</a:t>
                      </a:r>
                      <a:endParaRPr lang="en-US" altLang="ja-JP" sz="1800" b="0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u="none" strike="noStrike" dirty="0">
                          <a:effectLst/>
                        </a:rPr>
                        <a:t>0.4%</a:t>
                      </a:r>
                      <a:endParaRPr lang="en-US" altLang="ja-JP" sz="1800" b="0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619864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 dirty="0">
                          <a:effectLst/>
                        </a:rPr>
                        <a:t>全体総数</a:t>
                      </a:r>
                      <a:endParaRPr lang="ja-JP" altLang="en-US" sz="1800" b="1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u="none" strike="noStrike">
                          <a:effectLst/>
                        </a:rPr>
                        <a:t>35,338</a:t>
                      </a:r>
                      <a:endParaRPr lang="en-US" altLang="ja-JP" sz="1800" b="0" i="0" u="none" strike="noStrike"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u="none" strike="noStrike">
                          <a:effectLst/>
                        </a:rPr>
                        <a:t>100.0%</a:t>
                      </a:r>
                      <a:endParaRPr lang="en-US" altLang="ja-JP" sz="1800" b="0" i="0" u="none" strike="noStrike"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u="none" strike="noStrike">
                          <a:effectLst/>
                        </a:rPr>
                        <a:t>3,230</a:t>
                      </a:r>
                      <a:endParaRPr lang="en-US" altLang="ja-JP" sz="1800" b="0" i="0" u="none" strike="noStrike"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u="none" strike="noStrike" dirty="0">
                          <a:effectLst/>
                        </a:rPr>
                        <a:t>100.0%</a:t>
                      </a:r>
                      <a:endParaRPr lang="en-US" altLang="ja-JP" sz="1800" b="0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u="none" strike="noStrike">
                          <a:effectLst/>
                        </a:rPr>
                        <a:t>99,507</a:t>
                      </a:r>
                      <a:endParaRPr lang="en-US" altLang="ja-JP" sz="1800" b="0" i="0" u="none" strike="noStrike"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u="none" strike="noStrike">
                          <a:effectLst/>
                        </a:rPr>
                        <a:t>100.0%</a:t>
                      </a:r>
                      <a:endParaRPr lang="en-US" altLang="ja-JP" sz="1800" b="0" i="0" u="none" strike="noStrike"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u="none" strike="noStrike">
                          <a:effectLst/>
                        </a:rPr>
                        <a:t>138,075</a:t>
                      </a:r>
                      <a:endParaRPr lang="en-US" altLang="ja-JP" sz="1800" b="0" i="0" u="none" strike="noStrike"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u="none" strike="noStrike" dirty="0">
                          <a:effectLst/>
                        </a:rPr>
                        <a:t>100.0%</a:t>
                      </a:r>
                      <a:endParaRPr lang="en-US" altLang="ja-JP" sz="1800" b="0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6804248" y="618009"/>
            <a:ext cx="2339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平成２３年５月１日現在</a:t>
            </a:r>
            <a:endParaRPr kumimoji="1" lang="ja-JP" altLang="en-US" sz="16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95536" y="6495625"/>
            <a:ext cx="4536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ja-JP" altLang="en-US" sz="1600" dirty="0" smtClean="0"/>
              <a:t>独立</a:t>
            </a:r>
            <a:r>
              <a:rPr lang="ja-JP" altLang="en-US" sz="1600" dirty="0"/>
              <a:t>行政法人　日本学生支援機構（</a:t>
            </a:r>
            <a:r>
              <a:rPr lang="en-US" altLang="ja-JP" sz="1600" dirty="0"/>
              <a:t>JASSO</a:t>
            </a:r>
            <a:r>
              <a:rPr lang="ja-JP" altLang="en-US" sz="1600" dirty="0" smtClean="0"/>
              <a:t>）</a:t>
            </a:r>
            <a:r>
              <a:rPr lang="ja-JP" altLang="en-US" sz="1600" dirty="0"/>
              <a:t>による</a:t>
            </a:r>
            <a:endParaRPr lang="en-US" altLang="ja-JP" sz="1600" dirty="0" smtClean="0"/>
          </a:p>
        </p:txBody>
      </p:sp>
    </p:spTree>
    <p:extLst>
      <p:ext uri="{BB962C8B-B14F-4D97-AF65-F5344CB8AC3E}">
        <p14:creationId xmlns:p14="http://schemas.microsoft.com/office/powerpoint/2010/main" val="2004568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796136" y="274638"/>
            <a:ext cx="2890664" cy="1642194"/>
          </a:xfrm>
        </p:spPr>
        <p:txBody>
          <a:bodyPr>
            <a:noAutofit/>
          </a:bodyPr>
          <a:lstStyle/>
          <a:p>
            <a:r>
              <a:rPr lang="ja-JP" altLang="en-US" sz="2800" dirty="0"/>
              <a:t>インドからの留学生受け入れ大学　多い順</a:t>
            </a:r>
            <a:endParaRPr kumimoji="1" lang="ja-JP" altLang="en-US" sz="2800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452414"/>
              </p:ext>
            </p:extLst>
          </p:nvPr>
        </p:nvGraphicFramePr>
        <p:xfrm>
          <a:off x="323528" y="188640"/>
          <a:ext cx="5184576" cy="64280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40360"/>
                <a:gridCol w="792088"/>
                <a:gridCol w="1152128"/>
              </a:tblGrid>
              <a:tr h="347333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u="none" strike="noStrike" dirty="0">
                          <a:effectLst/>
                        </a:rPr>
                        <a:t>学校名</a:t>
                      </a:r>
                      <a:endParaRPr lang="ja-JP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u="none" strike="noStrike">
                          <a:effectLst/>
                        </a:rPr>
                        <a:t>国公私</a:t>
                      </a:r>
                      <a:endParaRPr lang="ja-JP" altLang="en-US" sz="16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u="none" strike="noStrike">
                          <a:effectLst/>
                        </a:rPr>
                        <a:t>合計</a:t>
                      </a:r>
                      <a:endParaRPr lang="ja-JP" altLang="en-US" sz="16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23155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u="none" strike="noStrike" dirty="0">
                          <a:effectLst/>
                        </a:rPr>
                        <a:t>東京大学</a:t>
                      </a:r>
                      <a:endParaRPr lang="ja-JP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u="none" strike="noStrike">
                          <a:effectLst/>
                        </a:rPr>
                        <a:t>国立</a:t>
                      </a:r>
                      <a:endParaRPr lang="ja-JP" altLang="en-US" sz="16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>
                          <a:effectLst/>
                        </a:rPr>
                        <a:t>33</a:t>
                      </a:r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23155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u="none" strike="noStrike" dirty="0">
                          <a:effectLst/>
                        </a:rPr>
                        <a:t>大阪大学</a:t>
                      </a:r>
                      <a:endParaRPr lang="ja-JP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u="none" strike="noStrike">
                          <a:effectLst/>
                        </a:rPr>
                        <a:t>国立</a:t>
                      </a:r>
                      <a:endParaRPr lang="ja-JP" altLang="en-US" sz="16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>
                          <a:effectLst/>
                        </a:rPr>
                        <a:t>24</a:t>
                      </a:r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23155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北陸先端科学技術大学院大学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u="none" strike="noStrike">
                          <a:effectLst/>
                        </a:rPr>
                        <a:t>国立</a:t>
                      </a:r>
                      <a:endParaRPr lang="ja-JP" altLang="en-US" sz="16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>
                          <a:effectLst/>
                        </a:rPr>
                        <a:t>23</a:t>
                      </a:r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23155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u="none" strike="noStrike" dirty="0">
                          <a:effectLst/>
                        </a:rPr>
                        <a:t>北海道大学</a:t>
                      </a:r>
                      <a:endParaRPr lang="ja-JP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u="none" strike="noStrike">
                          <a:effectLst/>
                        </a:rPr>
                        <a:t>国立</a:t>
                      </a:r>
                      <a:endParaRPr lang="ja-JP" altLang="en-US" sz="16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>
                          <a:effectLst/>
                        </a:rPr>
                        <a:t>22</a:t>
                      </a:r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23155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u="none" strike="noStrike" dirty="0">
                          <a:effectLst/>
                        </a:rPr>
                        <a:t>京都大学</a:t>
                      </a:r>
                      <a:endParaRPr lang="ja-JP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u="none" strike="noStrike">
                          <a:effectLst/>
                        </a:rPr>
                        <a:t>国立</a:t>
                      </a:r>
                      <a:endParaRPr lang="ja-JP" altLang="en-US" sz="16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>
                          <a:effectLst/>
                        </a:rPr>
                        <a:t>22</a:t>
                      </a:r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23155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u="none" strike="noStrike" dirty="0">
                          <a:effectLst/>
                        </a:rPr>
                        <a:t>筑波大学</a:t>
                      </a:r>
                      <a:endParaRPr lang="ja-JP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u="none" strike="noStrike">
                          <a:effectLst/>
                        </a:rPr>
                        <a:t>国立</a:t>
                      </a:r>
                      <a:endParaRPr lang="ja-JP" altLang="en-US" sz="16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 dirty="0">
                          <a:effectLst/>
                        </a:rPr>
                        <a:t>16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23155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u="none" strike="noStrike" dirty="0">
                          <a:effectLst/>
                        </a:rPr>
                        <a:t>国際大学</a:t>
                      </a:r>
                      <a:endParaRPr lang="ja-JP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u="none" strike="noStrike">
                          <a:effectLst/>
                        </a:rPr>
                        <a:t>私立</a:t>
                      </a:r>
                      <a:endParaRPr lang="ja-JP" altLang="en-US" sz="16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 dirty="0">
                          <a:effectLst/>
                        </a:rPr>
                        <a:t>16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23155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u="none" strike="noStrike" dirty="0">
                          <a:effectLst/>
                        </a:rPr>
                        <a:t>立命館アジア太平洋大学</a:t>
                      </a:r>
                      <a:endParaRPr lang="ja-JP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u="none" strike="noStrike">
                          <a:effectLst/>
                        </a:rPr>
                        <a:t>私立</a:t>
                      </a:r>
                      <a:endParaRPr lang="ja-JP" altLang="en-US" sz="16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>
                          <a:effectLst/>
                        </a:rPr>
                        <a:t>16</a:t>
                      </a:r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23155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u="none" strike="noStrike" dirty="0">
                          <a:effectLst/>
                        </a:rPr>
                        <a:t>名古屋工業大学</a:t>
                      </a:r>
                      <a:endParaRPr lang="ja-JP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u="none" strike="noStrike">
                          <a:effectLst/>
                        </a:rPr>
                        <a:t>国立</a:t>
                      </a:r>
                      <a:endParaRPr lang="ja-JP" altLang="en-US" sz="16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 dirty="0">
                          <a:effectLst/>
                        </a:rPr>
                        <a:t>14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23155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u="none" strike="noStrike" dirty="0">
                          <a:effectLst/>
                        </a:rPr>
                        <a:t>東北大学</a:t>
                      </a:r>
                      <a:endParaRPr lang="ja-JP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u="none" strike="noStrike">
                          <a:effectLst/>
                        </a:rPr>
                        <a:t>国立</a:t>
                      </a:r>
                      <a:endParaRPr lang="ja-JP" altLang="en-US" sz="16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 dirty="0">
                          <a:effectLst/>
                        </a:rPr>
                        <a:t>13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23155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u="none" strike="noStrike" dirty="0">
                          <a:effectLst/>
                        </a:rPr>
                        <a:t>名古屋大学</a:t>
                      </a:r>
                      <a:endParaRPr lang="ja-JP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u="none" strike="noStrike">
                          <a:effectLst/>
                        </a:rPr>
                        <a:t>国立</a:t>
                      </a:r>
                      <a:endParaRPr lang="ja-JP" altLang="en-US" sz="16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>
                          <a:effectLst/>
                        </a:rPr>
                        <a:t>13</a:t>
                      </a:r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23155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総合研究大学院大学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u="none" strike="noStrike">
                          <a:effectLst/>
                        </a:rPr>
                        <a:t>国立</a:t>
                      </a:r>
                      <a:endParaRPr lang="ja-JP" altLang="en-US" sz="16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 dirty="0">
                          <a:effectLst/>
                        </a:rPr>
                        <a:t>12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231555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u="none" strike="noStrike" dirty="0">
                          <a:effectLst/>
                        </a:rPr>
                        <a:t>東京工業大学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u="none" strike="noStrike">
                          <a:effectLst/>
                        </a:rPr>
                        <a:t>国立</a:t>
                      </a:r>
                      <a:endParaRPr lang="ja-JP" altLang="en-US" sz="16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>
                          <a:effectLst/>
                        </a:rPr>
                        <a:t>11</a:t>
                      </a:r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23155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u="none" strike="noStrike">
                          <a:effectLst/>
                        </a:rPr>
                        <a:t>九州大学</a:t>
                      </a:r>
                      <a:endParaRPr lang="ja-JP" altLang="en-US" sz="16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u="none" strike="noStrike">
                          <a:effectLst/>
                        </a:rPr>
                        <a:t>国立</a:t>
                      </a:r>
                      <a:endParaRPr lang="ja-JP" altLang="en-US" sz="16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>
                          <a:effectLst/>
                        </a:rPr>
                        <a:t>10</a:t>
                      </a:r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23155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東京医科歯科大学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u="none" strike="noStrike">
                          <a:effectLst/>
                        </a:rPr>
                        <a:t>国立</a:t>
                      </a:r>
                      <a:endParaRPr lang="ja-JP" altLang="en-US" sz="16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>
                          <a:effectLst/>
                        </a:rPr>
                        <a:t>9</a:t>
                      </a:r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23155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u="none" strike="noStrike">
                          <a:effectLst/>
                        </a:rPr>
                        <a:t>愛媛大学</a:t>
                      </a:r>
                      <a:endParaRPr lang="ja-JP" altLang="en-US" sz="16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u="none" strike="noStrike">
                          <a:effectLst/>
                        </a:rPr>
                        <a:t>国立</a:t>
                      </a:r>
                      <a:endParaRPr lang="ja-JP" altLang="en-US" sz="16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>
                          <a:effectLst/>
                        </a:rPr>
                        <a:t>9</a:t>
                      </a:r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23155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u="none" strike="noStrike" dirty="0">
                          <a:effectLst/>
                        </a:rPr>
                        <a:t>東洋大学</a:t>
                      </a:r>
                      <a:endParaRPr lang="ja-JP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u="none" strike="noStrike">
                          <a:effectLst/>
                        </a:rPr>
                        <a:t>私立</a:t>
                      </a:r>
                      <a:endParaRPr lang="ja-JP" altLang="en-US" sz="16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 dirty="0">
                          <a:effectLst/>
                        </a:rPr>
                        <a:t>9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23155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u="none" strike="noStrike" dirty="0">
                          <a:effectLst/>
                        </a:rPr>
                        <a:t>静岡大学</a:t>
                      </a:r>
                      <a:endParaRPr lang="ja-JP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u="none" strike="noStrike">
                          <a:effectLst/>
                        </a:rPr>
                        <a:t>国立</a:t>
                      </a:r>
                      <a:endParaRPr lang="ja-JP" altLang="en-US" sz="16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>
                          <a:effectLst/>
                        </a:rPr>
                        <a:t>8</a:t>
                      </a:r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23155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u="none" strike="noStrike" dirty="0">
                          <a:effectLst/>
                        </a:rPr>
                        <a:t>広島大学</a:t>
                      </a:r>
                      <a:endParaRPr lang="ja-JP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u="none" strike="noStrike">
                          <a:effectLst/>
                        </a:rPr>
                        <a:t>国立</a:t>
                      </a:r>
                      <a:endParaRPr lang="ja-JP" altLang="en-US" sz="16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 dirty="0">
                          <a:effectLst/>
                        </a:rPr>
                        <a:t>8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23155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u="none" strike="noStrike" dirty="0">
                          <a:effectLst/>
                        </a:rPr>
                        <a:t>早稲田大学</a:t>
                      </a:r>
                      <a:endParaRPr lang="ja-JP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u="none" strike="noStrike">
                          <a:effectLst/>
                        </a:rPr>
                        <a:t>私立</a:t>
                      </a:r>
                      <a:endParaRPr lang="ja-JP" altLang="en-US" sz="16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>
                          <a:effectLst/>
                        </a:rPr>
                        <a:t>8</a:t>
                      </a:r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23155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u="none" strike="noStrike" dirty="0">
                          <a:effectLst/>
                        </a:rPr>
                        <a:t>電気通信大学</a:t>
                      </a:r>
                      <a:endParaRPr lang="ja-JP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u="none" strike="noStrike">
                          <a:effectLst/>
                        </a:rPr>
                        <a:t>国立</a:t>
                      </a:r>
                      <a:endParaRPr lang="ja-JP" altLang="en-US" sz="16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 dirty="0">
                          <a:effectLst/>
                        </a:rPr>
                        <a:t>6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23155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横浜国立大学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u="none" strike="noStrike">
                          <a:effectLst/>
                        </a:rPr>
                        <a:t>国立</a:t>
                      </a:r>
                      <a:endParaRPr lang="ja-JP" altLang="en-US" sz="16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>
                          <a:effectLst/>
                        </a:rPr>
                        <a:t>5</a:t>
                      </a:r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23155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u="none" strike="noStrike" dirty="0">
                          <a:effectLst/>
                        </a:rPr>
                        <a:t>東京外国語大学</a:t>
                      </a:r>
                      <a:endParaRPr lang="ja-JP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u="none" strike="noStrike">
                          <a:effectLst/>
                        </a:rPr>
                        <a:t>国立</a:t>
                      </a:r>
                      <a:endParaRPr lang="ja-JP" altLang="en-US" sz="16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 dirty="0">
                          <a:effectLst/>
                        </a:rPr>
                        <a:t>5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23155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政策研究大学院大学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u="none" strike="noStrike">
                          <a:effectLst/>
                        </a:rPr>
                        <a:t>国立</a:t>
                      </a:r>
                      <a:endParaRPr lang="ja-JP" altLang="en-US" sz="16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 dirty="0">
                          <a:effectLst/>
                        </a:rPr>
                        <a:t>5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7" name="テキスト ボックス 6"/>
          <p:cNvSpPr txBox="1"/>
          <p:nvPr/>
        </p:nvSpPr>
        <p:spPr>
          <a:xfrm>
            <a:off x="5796136" y="5949280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1200" dirty="0"/>
              <a:t>日本学生支援機構「留学生調査結果」による</a:t>
            </a:r>
            <a:r>
              <a:rPr lang="ja-JP" altLang="en-US" sz="1200" dirty="0" smtClean="0"/>
              <a:t>。</a:t>
            </a:r>
            <a:endParaRPr lang="en-US" altLang="ja-JP" sz="1200" dirty="0" smtClean="0"/>
          </a:p>
          <a:p>
            <a:pPr algn="r"/>
            <a:r>
              <a:rPr lang="ja-JP" altLang="en-US" sz="1200" dirty="0"/>
              <a:t>独立行政法人　日本学生支援機構（</a:t>
            </a:r>
            <a:r>
              <a:rPr lang="en-US" altLang="ja-JP" sz="1200" dirty="0"/>
              <a:t>JASSO</a:t>
            </a:r>
            <a:r>
              <a:rPr lang="ja-JP" altLang="en-US" sz="1200" dirty="0"/>
              <a:t>）</a:t>
            </a:r>
            <a:endParaRPr lang="en-US" altLang="ja-JP" sz="1200" dirty="0" smtClean="0"/>
          </a:p>
          <a:p>
            <a:pPr algn="r"/>
            <a:r>
              <a:rPr lang="ja-JP" altLang="en-US" sz="1200" dirty="0" smtClean="0"/>
              <a:t>平成２３年５月１日現在</a:t>
            </a:r>
            <a:endParaRPr kumimoji="1" lang="ja-JP" altLang="en-US" sz="12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4666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 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372200" y="256490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合計　</a:t>
            </a:r>
            <a:r>
              <a:rPr lang="en-US" altLang="ja-JP" dirty="0" smtClean="0"/>
              <a:t>24</a:t>
            </a:r>
            <a:r>
              <a:rPr lang="ja-JP" altLang="en-US" dirty="0" smtClean="0"/>
              <a:t>大学</a:t>
            </a:r>
            <a:endParaRPr lang="en-US" altLang="ja-JP" dirty="0" smtClean="0"/>
          </a:p>
          <a:p>
            <a:r>
              <a:rPr kumimoji="1" lang="ja-JP" altLang="en-US" dirty="0" smtClean="0"/>
              <a:t>合計　</a:t>
            </a:r>
            <a:r>
              <a:rPr kumimoji="1" lang="en-US" altLang="ja-JP" dirty="0" smtClean="0"/>
              <a:t>573</a:t>
            </a:r>
            <a:r>
              <a:rPr kumimoji="1" lang="ja-JP" altLang="en-US" dirty="0" smtClean="0"/>
              <a:t>人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70571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>
            <a:noAutofit/>
          </a:bodyPr>
          <a:lstStyle/>
          <a:p>
            <a:r>
              <a:rPr lang="ja-JP" altLang="en-US" sz="3200" dirty="0" smtClean="0"/>
              <a:t>東京大学留学生：インド、韓国、中国の比較</a:t>
            </a:r>
            <a:endParaRPr kumimoji="1" lang="ja-JP" altLang="en-US" sz="3200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2766747"/>
              </p:ext>
            </p:extLst>
          </p:nvPr>
        </p:nvGraphicFramePr>
        <p:xfrm>
          <a:off x="1115616" y="1628800"/>
          <a:ext cx="6696744" cy="3404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3456384"/>
                <a:gridCol w="1512168"/>
              </a:tblGrid>
              <a:tr h="9361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dirty="0" smtClean="0"/>
                        <a:t>国名</a:t>
                      </a:r>
                    </a:p>
                    <a:p>
                      <a:r>
                        <a:rPr kumimoji="1" lang="ja-JP" altLang="en-US" sz="2400" dirty="0" smtClean="0"/>
                        <a:t>留学生数（）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/>
                        <a:t>国際交流協定締結状況</a:t>
                      </a:r>
                      <a:endParaRPr lang="en-US" altLang="ja-JP" sz="2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dirty="0" smtClean="0"/>
                        <a:t>機関数</a:t>
                      </a:r>
                      <a:endParaRPr kumimoji="1" lang="en-US" altLang="ja-JP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dirty="0" smtClean="0"/>
                        <a:t>外国人　数職員数</a:t>
                      </a:r>
                      <a:endParaRPr kumimoji="1" lang="en-US" altLang="ja-JP" sz="2400" dirty="0" smtClean="0"/>
                    </a:p>
                  </a:txBody>
                  <a:tcPr/>
                </a:tc>
              </a:tr>
              <a:tr h="774144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インド</a:t>
                      </a:r>
                      <a:endParaRPr kumimoji="1" lang="en-US" altLang="ja-JP" sz="2400" dirty="0" smtClean="0"/>
                    </a:p>
                    <a:p>
                      <a:r>
                        <a:rPr kumimoji="1" lang="ja-JP" altLang="en-US" sz="2400" dirty="0" smtClean="0"/>
                        <a:t>（</a:t>
                      </a:r>
                      <a:r>
                        <a:rPr kumimoji="1" lang="en-US" altLang="ja-JP" sz="2400" dirty="0" smtClean="0"/>
                        <a:t>3</a:t>
                      </a:r>
                      <a:r>
                        <a:rPr kumimoji="1" lang="ja-JP" altLang="en-US" sz="2400" dirty="0" smtClean="0"/>
                        <a:t>５</a:t>
                      </a:r>
                      <a:r>
                        <a:rPr kumimoji="1" lang="en-US" altLang="ja-JP" sz="2400" dirty="0" smtClean="0"/>
                        <a:t>)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7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10</a:t>
                      </a:r>
                      <a:endParaRPr kumimoji="1" lang="ja-JP" altLang="en-US" sz="2400" dirty="0"/>
                    </a:p>
                  </a:txBody>
                  <a:tcPr/>
                </a:tc>
              </a:tr>
              <a:tr h="774144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韓国</a:t>
                      </a:r>
                      <a:endParaRPr kumimoji="1" lang="en-US" altLang="ja-JP" sz="2400" dirty="0" smtClean="0"/>
                    </a:p>
                    <a:p>
                      <a:r>
                        <a:rPr kumimoji="1" lang="en-US" altLang="ja-JP" sz="2400" dirty="0" smtClean="0"/>
                        <a:t>(638</a:t>
                      </a:r>
                      <a:r>
                        <a:rPr kumimoji="1" lang="ja-JP" altLang="en-US" sz="2400" dirty="0" smtClean="0"/>
                        <a:t>）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27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72</a:t>
                      </a:r>
                      <a:endParaRPr kumimoji="1" lang="ja-JP" altLang="en-US" sz="2400" dirty="0"/>
                    </a:p>
                  </a:txBody>
                  <a:tcPr/>
                </a:tc>
              </a:tr>
              <a:tr h="774144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中国</a:t>
                      </a:r>
                      <a:endParaRPr kumimoji="1" lang="en-US" altLang="ja-JP" sz="2400" dirty="0" smtClean="0"/>
                    </a:p>
                    <a:p>
                      <a:r>
                        <a:rPr kumimoji="1" lang="en-US" altLang="ja-JP" sz="2400" dirty="0" smtClean="0"/>
                        <a:t>(1,041</a:t>
                      </a:r>
                      <a:r>
                        <a:rPr kumimoji="1" lang="ja-JP" altLang="en-US" sz="2400" dirty="0" smtClean="0"/>
                        <a:t>）</a:t>
                      </a:r>
                      <a:endParaRPr kumimoji="1" lang="en-US" altLang="ja-JP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42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104</a:t>
                      </a:r>
                      <a:endParaRPr kumimoji="1" lang="ja-JP" alt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1187624" y="5215919"/>
            <a:ext cx="3492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東京</a:t>
            </a:r>
            <a:r>
              <a:rPr kumimoji="1" lang="ja-JP" altLang="en-US" sz="1600" dirty="0" smtClean="0"/>
              <a:t>大学の概要　資料編　より</a:t>
            </a:r>
            <a:endParaRPr kumimoji="1" lang="en-US" altLang="ja-JP" sz="1600" dirty="0" smtClean="0"/>
          </a:p>
          <a:p>
            <a:r>
              <a:rPr kumimoji="1" lang="ja-JP" altLang="en-US" sz="1600" dirty="0" smtClean="0"/>
              <a:t>平成２３年５月１日現在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41966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9" y="404664"/>
            <a:ext cx="1966731" cy="268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1433417" y="1124744"/>
            <a:ext cx="41044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 err="1" smtClean="0"/>
              <a:t>Aryabhata</a:t>
            </a:r>
            <a:r>
              <a:rPr kumimoji="1" lang="en-US" altLang="ja-JP" sz="2000" b="1" dirty="0" smtClean="0"/>
              <a:t> (476</a:t>
            </a:r>
            <a:r>
              <a:rPr kumimoji="1" lang="ja-JP" altLang="en-US" sz="2000" b="1" dirty="0" smtClean="0"/>
              <a:t>～</a:t>
            </a:r>
            <a:r>
              <a:rPr kumimoji="1" lang="en-US" altLang="ja-JP" sz="2000" b="1" dirty="0" smtClean="0"/>
              <a:t>550 A.D.)</a:t>
            </a:r>
          </a:p>
          <a:p>
            <a:r>
              <a:rPr lang="ja-JP" altLang="en-US" sz="2000" b="1" dirty="0" smtClean="0"/>
              <a:t>天才　アールヤバタ　数理天文学者</a:t>
            </a:r>
            <a:endParaRPr lang="en-US" altLang="ja-JP" sz="2000" b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kumimoji="1" lang="ja-JP" altLang="en-US" sz="2000" dirty="0" smtClean="0"/>
              <a:t>天文学著「</a:t>
            </a:r>
            <a:r>
              <a:rPr lang="ja-JP" altLang="en-US" sz="2000" dirty="0" smtClean="0"/>
              <a:t>アールヤバティ</a:t>
            </a:r>
            <a:r>
              <a:rPr lang="en-US" altLang="ja-JP" sz="2000" dirty="0" smtClean="0"/>
              <a:t>―</a:t>
            </a:r>
            <a:r>
              <a:rPr lang="ja-JP" altLang="en-US" sz="2000" dirty="0" smtClean="0"/>
              <a:t>ヤ」</a:t>
            </a:r>
            <a:endParaRPr lang="en-US" altLang="ja-JP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ja-JP" sz="2000" dirty="0" smtClean="0"/>
              <a:t>0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ja-JP" sz="2000" dirty="0" smtClean="0"/>
              <a:t>Earth is a sphere and revolves around the sun</a:t>
            </a:r>
          </a:p>
          <a:p>
            <a:r>
              <a:rPr lang="ja-JP" altLang="en-US" sz="2000" dirty="0" smtClean="0"/>
              <a:t>参考：仏教伝来</a:t>
            </a:r>
            <a:r>
              <a:rPr lang="en-US" altLang="ja-JP" sz="2000" dirty="0" smtClean="0"/>
              <a:t>538</a:t>
            </a:r>
            <a:r>
              <a:rPr lang="ja-JP" altLang="en-US" sz="2000" dirty="0" smtClean="0"/>
              <a:t>年（古墳時代）</a:t>
            </a:r>
            <a:endParaRPr kumimoji="1" lang="ja-JP" altLang="en-US" sz="20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915816" y="3573017"/>
            <a:ext cx="59046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 err="1" smtClean="0"/>
              <a:t>Srinivasa</a:t>
            </a:r>
            <a:r>
              <a:rPr kumimoji="1" lang="en-US" altLang="ja-JP" sz="2000" b="1" dirty="0" smtClean="0"/>
              <a:t> </a:t>
            </a:r>
            <a:r>
              <a:rPr kumimoji="1" lang="en-US" altLang="ja-JP" sz="2000" b="1" dirty="0" err="1" smtClean="0"/>
              <a:t>Ramanujan</a:t>
            </a:r>
            <a:r>
              <a:rPr kumimoji="1" lang="en-US" altLang="ja-JP" sz="2000" b="1" dirty="0" smtClean="0"/>
              <a:t> (1887</a:t>
            </a:r>
            <a:r>
              <a:rPr kumimoji="1" lang="ja-JP" altLang="en-US" sz="2000" b="1" dirty="0" smtClean="0"/>
              <a:t>～</a:t>
            </a:r>
            <a:r>
              <a:rPr kumimoji="1" lang="en-US" altLang="ja-JP" sz="2000" b="1" dirty="0" smtClean="0"/>
              <a:t>1920)</a:t>
            </a:r>
          </a:p>
          <a:p>
            <a:r>
              <a:rPr lang="en-US" altLang="ja-JP" sz="2000" b="1" dirty="0"/>
              <a:t>20</a:t>
            </a:r>
            <a:r>
              <a:rPr lang="ja-JP" altLang="en-US" sz="2000" b="1" dirty="0" smtClean="0"/>
              <a:t>世紀数学の大天才</a:t>
            </a:r>
            <a:endParaRPr kumimoji="1" lang="en-US" altLang="ja-JP" sz="20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ja-JP" sz="2000" dirty="0" smtClean="0"/>
              <a:t>Made contributions to number theory, elliptic functions, continued fractions and infinite series.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kumimoji="1" lang="en-US" altLang="ja-JP" sz="2000" dirty="0" smtClean="0"/>
              <a:t>1916: Bachelor of Science by Research, Trinity College, Cambridge University.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ja-JP" sz="2000" dirty="0" smtClean="0"/>
              <a:t>1918: elected Fellow, Cambridge Philosophical Society, Fellow Royal Society of London and a Fellow Trinity College Cambridge.</a:t>
            </a:r>
            <a:endParaRPr kumimoji="1" lang="en-US" altLang="ja-JP" sz="2000" dirty="0" smtClean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788" y="3573016"/>
            <a:ext cx="2331259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467544" y="191570"/>
            <a:ext cx="5256584" cy="1143000"/>
          </a:xfrm>
        </p:spPr>
        <p:txBody>
          <a:bodyPr/>
          <a:lstStyle/>
          <a:p>
            <a:r>
              <a:rPr kumimoji="1" lang="en-US" altLang="ja-JP" b="1" dirty="0" smtClean="0"/>
              <a:t>Mathematicians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2385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58009" y="3066126"/>
            <a:ext cx="2942185" cy="706090"/>
          </a:xfrm>
        </p:spPr>
        <p:txBody>
          <a:bodyPr>
            <a:normAutofit fontScale="90000"/>
          </a:bodyPr>
          <a:lstStyle/>
          <a:p>
            <a:r>
              <a:rPr kumimoji="1" lang="en-US" altLang="ja-JP" b="1" dirty="0" smtClean="0"/>
              <a:t>Physicists</a:t>
            </a:r>
            <a:endParaRPr kumimoji="1" lang="ja-JP" altLang="en-US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627784" y="37368"/>
            <a:ext cx="63732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/>
              <a:t>Sir C.V. Raman (1888</a:t>
            </a:r>
            <a:r>
              <a:rPr kumimoji="1" lang="ja-JP" altLang="en-US" b="1" dirty="0" smtClean="0"/>
              <a:t>～</a:t>
            </a:r>
            <a:r>
              <a:rPr kumimoji="1" lang="en-US" altLang="ja-JP" b="1" dirty="0" smtClean="0"/>
              <a:t>1970)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kumimoji="1" lang="en-US" altLang="ja-JP" dirty="0" smtClean="0"/>
              <a:t>Professor of Physics at University of Calcutta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ja-JP" dirty="0" smtClean="0"/>
              <a:t>Contributions in X-ray diffractions, scattering of light, etc.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kumimoji="1" lang="en-US" altLang="ja-JP" dirty="0" smtClean="0"/>
              <a:t>1924: Elected Fellow Royal Society London</a:t>
            </a:r>
            <a:endParaRPr lang="en-US" altLang="ja-JP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kumimoji="1" lang="en-US" altLang="ja-JP" dirty="0" smtClean="0"/>
              <a:t>Raman Effect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ja-JP" dirty="0" smtClean="0"/>
              <a:t>1930: First Asian scientist to be awarded Nobel Prize in Physics for research on scattering of light (Raman effect).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kumimoji="1" lang="en-US" altLang="ja-JP" dirty="0" smtClean="0"/>
              <a:t>1934: Director, </a:t>
            </a:r>
            <a:r>
              <a:rPr lang="en-US" altLang="ja-JP" dirty="0" smtClean="0"/>
              <a:t>Indian Institute of Science, Bangalore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kumimoji="1" lang="en-US" altLang="ja-JP" dirty="0" smtClean="0"/>
              <a:t>Founded Raman Research Institute, Bangalore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ja-JP" dirty="0" smtClean="0"/>
              <a:t>1954: Bharat </a:t>
            </a:r>
            <a:r>
              <a:rPr lang="en-US" altLang="ja-JP" dirty="0" err="1" smtClean="0"/>
              <a:t>Ratna</a:t>
            </a:r>
            <a:r>
              <a:rPr lang="en-US" altLang="ja-JP" dirty="0" smtClean="0"/>
              <a:t> award (highest </a:t>
            </a:r>
            <a:r>
              <a:rPr lang="en-US" altLang="ja-JP" dirty="0" err="1" smtClean="0"/>
              <a:t>honour</a:t>
            </a:r>
            <a:r>
              <a:rPr lang="en-US" altLang="ja-JP" dirty="0" smtClean="0"/>
              <a:t>)  from Indian government</a:t>
            </a:r>
            <a:endParaRPr kumimoji="1" lang="ja-JP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15" y="157350"/>
            <a:ext cx="2049016" cy="2899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テキスト ボックス 5"/>
          <p:cNvSpPr txBox="1"/>
          <p:nvPr/>
        </p:nvSpPr>
        <p:spPr>
          <a:xfrm>
            <a:off x="251520" y="3725257"/>
            <a:ext cx="57251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err="1" smtClean="0"/>
              <a:t>Subramaniam</a:t>
            </a:r>
            <a:r>
              <a:rPr kumimoji="1" lang="en-US" altLang="ja-JP" b="1" dirty="0" smtClean="0"/>
              <a:t> Chandrasekhar (1910</a:t>
            </a:r>
            <a:r>
              <a:rPr kumimoji="1" lang="ja-JP" altLang="en-US" b="1" dirty="0" smtClean="0"/>
              <a:t>～</a:t>
            </a:r>
            <a:r>
              <a:rPr kumimoji="1" lang="en-US" altLang="ja-JP" b="1" dirty="0" smtClean="0"/>
              <a:t>1995)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ja-JP" dirty="0" smtClean="0"/>
              <a:t>Sir C.V. Raman`s nephew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ja-JP" dirty="0" smtClean="0"/>
              <a:t>Research Student (PhD), University of Cambridge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ja-JP" dirty="0" smtClean="0"/>
              <a:t>Developed theory of white dwarf stars  which became known as the Chandrasekhar Limit.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ja-JP" dirty="0" smtClean="0"/>
              <a:t>Research position at University of Chicago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ja-JP" dirty="0" smtClean="0"/>
              <a:t>Received Royal Medal, Royal Society London (also a fellow)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ja-JP" dirty="0" smtClean="0"/>
              <a:t>1966: Received US National Medal of Science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ja-JP" dirty="0" smtClean="0"/>
              <a:t>1983: Nobel Prize in Physics for research in structure of stars and evolution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4" y="3725256"/>
            <a:ext cx="2388407" cy="2899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930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38675"/>
            <a:ext cx="2352736" cy="3168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43608" y="404664"/>
            <a:ext cx="4464496" cy="23042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1800" b="1" dirty="0" smtClean="0"/>
              <a:t>Rabindranath Tagore (1861</a:t>
            </a:r>
            <a:r>
              <a:rPr kumimoji="1" lang="ja-JP" altLang="en-US" sz="1800" b="1" dirty="0" smtClean="0"/>
              <a:t>～</a:t>
            </a:r>
            <a:r>
              <a:rPr kumimoji="1" lang="en-US" altLang="ja-JP" sz="1800" b="1" dirty="0" smtClean="0"/>
              <a:t>1941)</a:t>
            </a:r>
          </a:p>
          <a:p>
            <a:r>
              <a:rPr kumimoji="1" lang="en-US" altLang="ja-JP" sz="1800" dirty="0" smtClean="0"/>
              <a:t>Attended University College London to study law, but left midway</a:t>
            </a:r>
          </a:p>
          <a:p>
            <a:r>
              <a:rPr lang="en-US" altLang="ja-JP" sz="1800" dirty="0" smtClean="0"/>
              <a:t>Independent study</a:t>
            </a:r>
            <a:endParaRPr kumimoji="1" lang="en-US" altLang="ja-JP" sz="1800" dirty="0" smtClean="0"/>
          </a:p>
          <a:p>
            <a:r>
              <a:rPr kumimoji="1" lang="en-US" altLang="ja-JP" sz="1800" dirty="0" smtClean="0"/>
              <a:t>1913: Nobel Prize in Literature (first non-European)</a:t>
            </a:r>
          </a:p>
          <a:p>
            <a:r>
              <a:rPr lang="en-US" altLang="ja-JP" sz="1800" dirty="0" smtClean="0"/>
              <a:t>Founder, </a:t>
            </a:r>
            <a:r>
              <a:rPr lang="en-US" altLang="ja-JP" sz="1800" dirty="0" err="1" smtClean="0"/>
              <a:t>Visva-Bharati</a:t>
            </a:r>
            <a:r>
              <a:rPr lang="en-US" altLang="ja-JP" sz="1800" dirty="0" smtClean="0"/>
              <a:t> University</a:t>
            </a:r>
            <a:endParaRPr kumimoji="1" lang="ja-JP" altLang="en-US" sz="1800" dirty="0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789040"/>
            <a:ext cx="3684056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テキスト ボックス 8"/>
          <p:cNvSpPr txBox="1"/>
          <p:nvPr/>
        </p:nvSpPr>
        <p:spPr>
          <a:xfrm>
            <a:off x="4499992" y="3844999"/>
            <a:ext cx="43204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err="1" smtClean="0"/>
              <a:t>Amartya</a:t>
            </a:r>
            <a:r>
              <a:rPr lang="en-US" altLang="ja-JP" b="1" dirty="0" smtClean="0"/>
              <a:t> </a:t>
            </a:r>
            <a:r>
              <a:rPr lang="en-US" altLang="ja-JP" b="1" dirty="0" err="1" smtClean="0"/>
              <a:t>Sen</a:t>
            </a:r>
            <a:r>
              <a:rPr lang="en-US" altLang="ja-JP" b="1" dirty="0" smtClean="0"/>
              <a:t> (1933</a:t>
            </a:r>
            <a:r>
              <a:rPr lang="ja-JP" altLang="en-US" b="1" dirty="0" smtClean="0"/>
              <a:t>～</a:t>
            </a:r>
            <a:r>
              <a:rPr lang="en-US" altLang="ja-JP" b="1" dirty="0" smtClean="0"/>
              <a:t>)</a:t>
            </a:r>
            <a:endParaRPr kumimoji="1" lang="en-US" altLang="ja-JP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ja-JP" dirty="0" smtClean="0"/>
              <a:t>Professor, Harvard University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ja-JP" dirty="0" smtClean="0"/>
              <a:t>Nobel Laureate, Economics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ja-JP" dirty="0" smtClean="0"/>
              <a:t>Education: University of Calcutta, Cambridge University, Trinity College</a:t>
            </a:r>
          </a:p>
        </p:txBody>
      </p:sp>
    </p:spTree>
    <p:extLst>
      <p:ext uri="{BB962C8B-B14F-4D97-AF65-F5344CB8AC3E}">
        <p14:creationId xmlns:p14="http://schemas.microsoft.com/office/powerpoint/2010/main" val="105153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9552" y="-99392"/>
            <a:ext cx="8229600" cy="664840"/>
          </a:xfrm>
        </p:spPr>
        <p:txBody>
          <a:bodyPr>
            <a:normAutofit/>
          </a:bodyPr>
          <a:lstStyle/>
          <a:p>
            <a:r>
              <a:rPr kumimoji="1" lang="en-US" altLang="ja-JP" sz="2800" b="1" dirty="0" smtClean="0"/>
              <a:t>Global Indian Business Leaders</a:t>
            </a:r>
            <a:endParaRPr kumimoji="1" lang="ja-JP" altLang="en-US" sz="2800" b="1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627763"/>
              </p:ext>
            </p:extLst>
          </p:nvPr>
        </p:nvGraphicFramePr>
        <p:xfrm>
          <a:off x="251520" y="476672"/>
          <a:ext cx="8568952" cy="6237899"/>
        </p:xfrm>
        <a:graphic>
          <a:graphicData uri="http://schemas.openxmlformats.org/drawingml/2006/table">
            <a:tbl>
              <a:tblPr/>
              <a:tblGrid>
                <a:gridCol w="1584176"/>
                <a:gridCol w="1584176"/>
                <a:gridCol w="1224136"/>
                <a:gridCol w="3377663"/>
                <a:gridCol w="798801"/>
              </a:tblGrid>
              <a:tr h="24001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Name</a:t>
                      </a:r>
                    </a:p>
                  </a:txBody>
                  <a:tcPr marL="8584" marR="8584" marT="8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Company</a:t>
                      </a:r>
                    </a:p>
                  </a:txBody>
                  <a:tcPr marL="8584" marR="8584" marT="8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Designation</a:t>
                      </a:r>
                    </a:p>
                  </a:txBody>
                  <a:tcPr marL="8584" marR="8584" marT="8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Education</a:t>
                      </a:r>
                    </a:p>
                  </a:txBody>
                  <a:tcPr marL="8584" marR="8584" marT="8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4001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University</a:t>
                      </a:r>
                    </a:p>
                  </a:txBody>
                  <a:tcPr marL="8584" marR="8584" marT="8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Country</a:t>
                      </a:r>
                    </a:p>
                  </a:txBody>
                  <a:tcPr marL="8584" marR="8584" marT="8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4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Lakshmi Mittal</a:t>
                      </a:r>
                    </a:p>
                  </a:txBody>
                  <a:tcPr marL="8584" marR="8584" marT="8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Arcelor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 Mittal</a:t>
                      </a:r>
                    </a:p>
                  </a:txBody>
                  <a:tcPr marL="8584" marR="8584" marT="8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CEO</a:t>
                      </a:r>
                    </a:p>
                  </a:txBody>
                  <a:tcPr marL="8584" marR="8584" marT="8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St. Xavier`s College Calcutta</a:t>
                      </a:r>
                    </a:p>
                  </a:txBody>
                  <a:tcPr marL="8584" marR="8584" marT="8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India</a:t>
                      </a:r>
                    </a:p>
                  </a:txBody>
                  <a:tcPr marL="8584" marR="8584" marT="8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019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Indira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Nooyi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" pitchFamily="18" charset="0"/>
                        <a:cs typeface="Times New Roman" pitchFamily="18" charset="0"/>
                      </a:endParaRPr>
                    </a:p>
                  </a:txBody>
                  <a:tcPr marL="8584" marR="8584" marT="8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PepsiCo</a:t>
                      </a:r>
                    </a:p>
                  </a:txBody>
                  <a:tcPr marL="8584" marR="8584" marT="8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CEO</a:t>
                      </a:r>
                    </a:p>
                  </a:txBody>
                  <a:tcPr marL="8584" marR="8584" marT="8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Madras Christian College</a:t>
                      </a:r>
                    </a:p>
                  </a:txBody>
                  <a:tcPr marL="8584" marR="8584" marT="8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India</a:t>
                      </a:r>
                    </a:p>
                  </a:txBody>
                  <a:tcPr marL="8584" marR="8584" marT="8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01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IIM Calcutta</a:t>
                      </a:r>
                    </a:p>
                  </a:txBody>
                  <a:tcPr marL="8584" marR="8584" marT="8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India</a:t>
                      </a:r>
                    </a:p>
                  </a:txBody>
                  <a:tcPr marL="8584" marR="8584" marT="8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01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Yale School of Management</a:t>
                      </a:r>
                    </a:p>
                  </a:txBody>
                  <a:tcPr marL="8584" marR="8584" marT="8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USA</a:t>
                      </a:r>
                    </a:p>
                  </a:txBody>
                  <a:tcPr marL="8584" marR="8584" marT="8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5589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Nikesh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Arora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" pitchFamily="18" charset="0"/>
                        <a:cs typeface="Times New Roman" pitchFamily="18" charset="0"/>
                      </a:endParaRPr>
                    </a:p>
                  </a:txBody>
                  <a:tcPr marL="8584" marR="8584" marT="8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Google</a:t>
                      </a:r>
                    </a:p>
                  </a:txBody>
                  <a:tcPr marL="8584" marR="8584" marT="8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Senior VP, Chief Business Officer</a:t>
                      </a:r>
                    </a:p>
                  </a:txBody>
                  <a:tcPr marL="8584" marR="8584" marT="8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Indian Institute of Technology (BHU)</a:t>
                      </a:r>
                    </a:p>
                  </a:txBody>
                  <a:tcPr marL="8584" marR="8584" marT="8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India</a:t>
                      </a:r>
                    </a:p>
                  </a:txBody>
                  <a:tcPr marL="8584" marR="8584" marT="8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614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Boston College, Northwestern Uni.</a:t>
                      </a:r>
                    </a:p>
                  </a:txBody>
                  <a:tcPr marL="8584" marR="8584" marT="8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USA</a:t>
                      </a:r>
                    </a:p>
                  </a:txBody>
                  <a:tcPr marL="8584" marR="8584" marT="8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0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Vikram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Pandit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" pitchFamily="18" charset="0"/>
                        <a:cs typeface="Times New Roman" pitchFamily="18" charset="0"/>
                      </a:endParaRPr>
                    </a:p>
                  </a:txBody>
                  <a:tcPr marL="8584" marR="8584" marT="8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Citigroup</a:t>
                      </a:r>
                    </a:p>
                  </a:txBody>
                  <a:tcPr marL="8584" marR="8584" marT="8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CEO</a:t>
                      </a:r>
                    </a:p>
                  </a:txBody>
                  <a:tcPr marL="8584" marR="8584" marT="8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Columbia University (BSc., M.S., PhD)</a:t>
                      </a:r>
                    </a:p>
                  </a:txBody>
                  <a:tcPr marL="8584" marR="8584" marT="8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USA</a:t>
                      </a:r>
                    </a:p>
                  </a:txBody>
                  <a:tcPr marL="8584" marR="8584" marT="8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00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Harish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Manwani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" pitchFamily="18" charset="0"/>
                        <a:cs typeface="Times New Roman" pitchFamily="18" charset="0"/>
                      </a:endParaRPr>
                    </a:p>
                  </a:txBody>
                  <a:tcPr marL="8584" marR="8584" marT="8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Unigroup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" pitchFamily="18" charset="0"/>
                        <a:cs typeface="Times New Roman" pitchFamily="18" charset="0"/>
                      </a:endParaRPr>
                    </a:p>
                  </a:txBody>
                  <a:tcPr marL="8584" marR="8584" marT="8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COO (Global)</a:t>
                      </a:r>
                    </a:p>
                  </a:txBody>
                  <a:tcPr marL="8584" marR="8584" marT="8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Jamnalal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 Bajaj Institute of Management Studies</a:t>
                      </a:r>
                    </a:p>
                  </a:txBody>
                  <a:tcPr marL="8584" marR="8584" marT="8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India</a:t>
                      </a:r>
                    </a:p>
                  </a:txBody>
                  <a:tcPr marL="8584" marR="8584" marT="8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0035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Anshu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 Jain</a:t>
                      </a:r>
                    </a:p>
                  </a:txBody>
                  <a:tcPr marL="8584" marR="8584" marT="8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Deutsche Bank</a:t>
                      </a:r>
                    </a:p>
                  </a:txBody>
                  <a:tcPr marL="8584" marR="8584" marT="8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co-CEO</a:t>
                      </a:r>
                    </a:p>
                  </a:txBody>
                  <a:tcPr marL="8584" marR="8584" marT="8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University of Delhi (Shriram College of Commerce)</a:t>
                      </a:r>
                    </a:p>
                  </a:txBody>
                  <a:tcPr marL="8584" marR="8584" marT="8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India</a:t>
                      </a:r>
                    </a:p>
                  </a:txBody>
                  <a:tcPr marL="8584" marR="8584" marT="8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01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University of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Massachusetts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(MBA)</a:t>
                      </a:r>
                    </a:p>
                  </a:txBody>
                  <a:tcPr marL="8584" marR="8584" marT="8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USA</a:t>
                      </a:r>
                    </a:p>
                  </a:txBody>
                  <a:tcPr marL="8584" marR="8584" marT="8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44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Ajit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 Jain</a:t>
                      </a:r>
                    </a:p>
                  </a:txBody>
                  <a:tcPr marL="8584" marR="8584" marT="8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Berkshire Hathaway Reinsurance Group</a:t>
                      </a:r>
                    </a:p>
                  </a:txBody>
                  <a:tcPr marL="8584" marR="8584" marT="8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CEO</a:t>
                      </a:r>
                    </a:p>
                  </a:txBody>
                  <a:tcPr marL="8584" marR="8584" marT="8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IIT Kharagpur</a:t>
                      </a:r>
                    </a:p>
                  </a:txBody>
                  <a:tcPr marL="8584" marR="8584" marT="8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India</a:t>
                      </a:r>
                    </a:p>
                  </a:txBody>
                  <a:tcPr marL="8584" marR="8584" marT="8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293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Harvard Business School</a:t>
                      </a:r>
                    </a:p>
                  </a:txBody>
                  <a:tcPr marL="8584" marR="8584" marT="8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USA</a:t>
                      </a:r>
                    </a:p>
                  </a:txBody>
                  <a:tcPr marL="8584" marR="8584" marT="8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019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Shantanu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Narayen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" pitchFamily="18" charset="0"/>
                        <a:cs typeface="Times New Roman" pitchFamily="18" charset="0"/>
                      </a:endParaRPr>
                    </a:p>
                  </a:txBody>
                  <a:tcPr marL="8584" marR="8584" marT="8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Adobe Systems</a:t>
                      </a:r>
                    </a:p>
                  </a:txBody>
                  <a:tcPr marL="8584" marR="8584" marT="8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CEO</a:t>
                      </a:r>
                    </a:p>
                  </a:txBody>
                  <a:tcPr marL="8584" marR="8584" marT="8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Osmania University</a:t>
                      </a:r>
                    </a:p>
                  </a:txBody>
                  <a:tcPr marL="8584" marR="8584" marT="8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India</a:t>
                      </a:r>
                    </a:p>
                  </a:txBody>
                  <a:tcPr marL="8584" marR="8584" marT="8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01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University of California, Berkeley</a:t>
                      </a:r>
                    </a:p>
                  </a:txBody>
                  <a:tcPr marL="8584" marR="8584" marT="8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USA</a:t>
                      </a:r>
                    </a:p>
                  </a:txBody>
                  <a:tcPr marL="8584" marR="8584" marT="8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01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Bowling State Green University</a:t>
                      </a:r>
                    </a:p>
                  </a:txBody>
                  <a:tcPr marL="8584" marR="8584" marT="8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USA</a:t>
                      </a:r>
                    </a:p>
                  </a:txBody>
                  <a:tcPr marL="8584" marR="8584" marT="8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019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Vinod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Khosla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" pitchFamily="18" charset="0"/>
                        <a:cs typeface="Times New Roman" pitchFamily="18" charset="0"/>
                      </a:endParaRPr>
                    </a:p>
                  </a:txBody>
                  <a:tcPr marL="8584" marR="8584" marT="8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Khosla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 Ventures</a:t>
                      </a:r>
                    </a:p>
                  </a:txBody>
                  <a:tcPr marL="8584" marR="8584" marT="8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CEO</a:t>
                      </a:r>
                    </a:p>
                  </a:txBody>
                  <a:tcPr marL="8584" marR="8584" marT="8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IIT Delhi</a:t>
                      </a:r>
                    </a:p>
                  </a:txBody>
                  <a:tcPr marL="8584" marR="8584" marT="8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India</a:t>
                      </a:r>
                    </a:p>
                  </a:txBody>
                  <a:tcPr marL="8584" marR="8584" marT="8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01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Carnegie Melon University</a:t>
                      </a:r>
                    </a:p>
                  </a:txBody>
                  <a:tcPr marL="8584" marR="8584" marT="8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USA</a:t>
                      </a:r>
                    </a:p>
                  </a:txBody>
                  <a:tcPr marL="8584" marR="8584" marT="8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01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Stanford University</a:t>
                      </a:r>
                    </a:p>
                  </a:txBody>
                  <a:tcPr marL="8584" marR="8584" marT="8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USA</a:t>
                      </a:r>
                    </a:p>
                  </a:txBody>
                  <a:tcPr marL="8584" marR="8584" marT="8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2119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3528" y="0"/>
            <a:ext cx="8229600" cy="706090"/>
          </a:xfrm>
        </p:spPr>
        <p:txBody>
          <a:bodyPr>
            <a:normAutofit/>
          </a:bodyPr>
          <a:lstStyle/>
          <a:p>
            <a:r>
              <a:rPr lang="en-US" altLang="ja-JP" sz="2800" b="1" dirty="0" smtClean="0"/>
              <a:t>Indian CEOs</a:t>
            </a:r>
            <a:endParaRPr kumimoji="1" lang="ja-JP" altLang="en-US" sz="2800" b="1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61003"/>
              </p:ext>
            </p:extLst>
          </p:nvPr>
        </p:nvGraphicFramePr>
        <p:xfrm>
          <a:off x="179512" y="620688"/>
          <a:ext cx="8640960" cy="5751125"/>
        </p:xfrm>
        <a:graphic>
          <a:graphicData uri="http://schemas.openxmlformats.org/drawingml/2006/table">
            <a:tbl>
              <a:tblPr/>
              <a:tblGrid>
                <a:gridCol w="1800200"/>
                <a:gridCol w="1512168"/>
                <a:gridCol w="1656184"/>
                <a:gridCol w="2928871"/>
                <a:gridCol w="743537"/>
              </a:tblGrid>
              <a:tr h="21414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Name</a:t>
                      </a:r>
                    </a:p>
                  </a:txBody>
                  <a:tcPr marL="8584" marR="8584" marT="8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Company</a:t>
                      </a:r>
                    </a:p>
                  </a:txBody>
                  <a:tcPr marL="8584" marR="8584" marT="8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Designation</a:t>
                      </a:r>
                    </a:p>
                  </a:txBody>
                  <a:tcPr marL="8584" marR="8584" marT="8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Education</a:t>
                      </a:r>
                    </a:p>
                  </a:txBody>
                  <a:tcPr marL="8584" marR="8584" marT="8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1414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University</a:t>
                      </a:r>
                    </a:p>
                  </a:txBody>
                  <a:tcPr marL="8584" marR="8584" marT="8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Country</a:t>
                      </a:r>
                    </a:p>
                  </a:txBody>
                  <a:tcPr marL="8584" marR="8584" marT="8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297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Ratan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 Tata</a:t>
                      </a:r>
                    </a:p>
                  </a:txBody>
                  <a:tcPr marL="8584" marR="8584" marT="8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Tata Sons</a:t>
                      </a:r>
                    </a:p>
                  </a:txBody>
                  <a:tcPr marL="8584" marR="8584" marT="8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Chairman</a:t>
                      </a:r>
                    </a:p>
                  </a:txBody>
                  <a:tcPr marL="8584" marR="8584" marT="8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Cornell University (BS Architecture and Structural Eng.)</a:t>
                      </a:r>
                    </a:p>
                  </a:txBody>
                  <a:tcPr marL="8584" marR="8584" marT="8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USA</a:t>
                      </a:r>
                    </a:p>
                  </a:txBody>
                  <a:tcPr marL="8584" marR="8584" marT="8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29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Harvard University (Advanced Management Program)</a:t>
                      </a:r>
                    </a:p>
                  </a:txBody>
                  <a:tcPr marL="8584" marR="8584" marT="8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USA</a:t>
                      </a:r>
                    </a:p>
                  </a:txBody>
                  <a:tcPr marL="8584" marR="8584" marT="8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149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Mukesh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Ambani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"/>
                      </a:endParaRPr>
                    </a:p>
                  </a:txBody>
                  <a:tcPr marL="8584" marR="8584" marT="8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t"/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entury"/>
                      </a:endParaRPr>
                    </a:p>
                    <a:p>
                      <a:pPr algn="l" fontAlgn="t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Reliance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Industries</a:t>
                      </a:r>
                    </a:p>
                  </a:txBody>
                  <a:tcPr marL="8584" marR="8584" marT="85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t"/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entury"/>
                      </a:endParaRPr>
                    </a:p>
                    <a:p>
                      <a:pPr algn="l" fontAlgn="t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Chairman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and MD</a:t>
                      </a:r>
                    </a:p>
                  </a:txBody>
                  <a:tcPr marL="8584" marR="8584" marT="85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University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of Mumbai</a:t>
                      </a:r>
                    </a:p>
                  </a:txBody>
                  <a:tcPr marL="8584" marR="8584" marT="8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India</a:t>
                      </a:r>
                    </a:p>
                  </a:txBody>
                  <a:tcPr marL="8584" marR="8584" marT="8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29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Stanford University, MBA* (dropped out after 1 year)</a:t>
                      </a:r>
                    </a:p>
                  </a:txBody>
                  <a:tcPr marL="8584" marR="8584" marT="8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USA</a:t>
                      </a:r>
                    </a:p>
                  </a:txBody>
                  <a:tcPr marL="8584" marR="8584" marT="8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149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Kumar Mangalam Birla</a:t>
                      </a:r>
                    </a:p>
                  </a:txBody>
                  <a:tcPr marL="8584" marR="8584" marT="8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Aditya Birla Group</a:t>
                      </a:r>
                    </a:p>
                  </a:txBody>
                  <a:tcPr marL="8584" marR="8584" marT="8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Chairman</a:t>
                      </a:r>
                    </a:p>
                  </a:txBody>
                  <a:tcPr marL="8584" marR="8584" marT="8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University of Mumbai</a:t>
                      </a:r>
                    </a:p>
                  </a:txBody>
                  <a:tcPr marL="8584" marR="8584" marT="8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India</a:t>
                      </a:r>
                    </a:p>
                  </a:txBody>
                  <a:tcPr marL="8584" marR="8584" marT="8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14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London Business School</a:t>
                      </a:r>
                    </a:p>
                  </a:txBody>
                  <a:tcPr marL="8584" marR="8584" marT="8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UK</a:t>
                      </a:r>
                    </a:p>
                  </a:txBody>
                  <a:tcPr marL="8584" marR="8584" marT="8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2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Azim Premji</a:t>
                      </a:r>
                    </a:p>
                  </a:txBody>
                  <a:tcPr marL="8584" marR="8584" marT="8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Wipro</a:t>
                      </a:r>
                    </a:p>
                  </a:txBody>
                  <a:tcPr marL="8584" marR="8584" marT="8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Chairman</a:t>
                      </a:r>
                    </a:p>
                  </a:txBody>
                  <a:tcPr marL="8584" marR="8584" marT="8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Stanford University (dropped out 1966, completed degree in 1999)</a:t>
                      </a:r>
                    </a:p>
                  </a:txBody>
                  <a:tcPr marL="8584" marR="8584" marT="8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USA</a:t>
                      </a:r>
                    </a:p>
                  </a:txBody>
                  <a:tcPr marL="8584" marR="8584" marT="8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397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Chanda Kochar</a:t>
                      </a:r>
                    </a:p>
                  </a:txBody>
                  <a:tcPr marL="8584" marR="8584" marT="8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ICICI Bank</a:t>
                      </a:r>
                    </a:p>
                  </a:txBody>
                  <a:tcPr marL="8584" marR="8584" marT="8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MD and CEO</a:t>
                      </a:r>
                    </a:p>
                  </a:txBody>
                  <a:tcPr marL="8584" marR="8584" marT="8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Jai Hind College, Mumbai</a:t>
                      </a:r>
                    </a:p>
                  </a:txBody>
                  <a:tcPr marL="8584" marR="8584" marT="8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India</a:t>
                      </a:r>
                    </a:p>
                  </a:txBody>
                  <a:tcPr marL="8584" marR="8584" marT="8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29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Jamnalal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 Bajaj Institute of Management Studies, Mumbai</a:t>
                      </a:r>
                    </a:p>
                  </a:txBody>
                  <a:tcPr marL="8584" marR="8584" marT="8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India</a:t>
                      </a:r>
                    </a:p>
                  </a:txBody>
                  <a:tcPr marL="8584" marR="8584" marT="8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2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Deepak Parekh</a:t>
                      </a:r>
                    </a:p>
                  </a:txBody>
                  <a:tcPr marL="8584" marR="8584" marT="8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HDFC</a:t>
                      </a:r>
                    </a:p>
                  </a:txBody>
                  <a:tcPr marL="8584" marR="8584" marT="8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Chairman</a:t>
                      </a:r>
                    </a:p>
                  </a:txBody>
                  <a:tcPr marL="8584" marR="8584" marT="8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Sydenham College, Mumbai</a:t>
                      </a:r>
                    </a:p>
                  </a:txBody>
                  <a:tcPr marL="8584" marR="8584" marT="8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India</a:t>
                      </a:r>
                    </a:p>
                  </a:txBody>
                  <a:tcPr marL="8584" marR="8584" marT="8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07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AM Naik</a:t>
                      </a:r>
                    </a:p>
                  </a:txBody>
                  <a:tcPr marL="8584" marR="8584" marT="8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Larsen and Tourbo</a:t>
                      </a:r>
                    </a:p>
                  </a:txBody>
                  <a:tcPr marL="8584" marR="8584" marT="8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Chairman and MD</a:t>
                      </a:r>
                    </a:p>
                  </a:txBody>
                  <a:tcPr marL="8584" marR="8584" marT="8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Birla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Vishvakarma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Mahavidyalaya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Engineering College</a:t>
                      </a:r>
                    </a:p>
                  </a:txBody>
                  <a:tcPr marL="8584" marR="8584" marT="85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India</a:t>
                      </a:r>
                    </a:p>
                  </a:txBody>
                  <a:tcPr marL="8584" marR="8584" marT="8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149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Anand Mahindra</a:t>
                      </a:r>
                    </a:p>
                  </a:txBody>
                  <a:tcPr marL="8584" marR="8584" marT="8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Mahindra Group</a:t>
                      </a:r>
                    </a:p>
                  </a:txBody>
                  <a:tcPr marL="8584" marR="8584" marT="8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Vice Chairman and MD</a:t>
                      </a:r>
                    </a:p>
                  </a:txBody>
                  <a:tcPr marL="8584" marR="8584" marT="8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Harvard University</a:t>
                      </a:r>
                    </a:p>
                  </a:txBody>
                  <a:tcPr marL="8584" marR="8584" marT="8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USA</a:t>
                      </a:r>
                    </a:p>
                  </a:txBody>
                  <a:tcPr marL="8584" marR="8584" marT="8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14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Harvard Business School</a:t>
                      </a:r>
                    </a:p>
                  </a:txBody>
                  <a:tcPr marL="8584" marR="8584" marT="8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USA</a:t>
                      </a:r>
                    </a:p>
                  </a:txBody>
                  <a:tcPr marL="8584" marR="8584" marT="8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1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Adi Godrej</a:t>
                      </a:r>
                    </a:p>
                  </a:txBody>
                  <a:tcPr marL="8584" marR="8584" marT="8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Godrej Group</a:t>
                      </a:r>
                    </a:p>
                  </a:txBody>
                  <a:tcPr marL="8584" marR="8584" marT="8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Chairman</a:t>
                      </a:r>
                    </a:p>
                  </a:txBody>
                  <a:tcPr marL="8584" marR="8584" marT="8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MIT (undergrad and MBA)</a:t>
                      </a:r>
                    </a:p>
                  </a:txBody>
                  <a:tcPr marL="8584" marR="8584" marT="8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USA</a:t>
                      </a:r>
                    </a:p>
                  </a:txBody>
                  <a:tcPr marL="8584" marR="8584" marT="8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149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K.V. Kamath</a:t>
                      </a:r>
                    </a:p>
                  </a:txBody>
                  <a:tcPr marL="8584" marR="8584" marT="8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Infosys Ltd.                                         ICICI Bank</a:t>
                      </a:r>
                    </a:p>
                  </a:txBody>
                  <a:tcPr marL="8584" marR="8584" marT="85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Chairman                       Non Executive Chairman</a:t>
                      </a:r>
                    </a:p>
                  </a:txBody>
                  <a:tcPr marL="8584" marR="8584" marT="8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NIT Karnataka</a:t>
                      </a:r>
                    </a:p>
                  </a:txBody>
                  <a:tcPr marL="8584" marR="8584" marT="8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India</a:t>
                      </a:r>
                    </a:p>
                  </a:txBody>
                  <a:tcPr marL="8584" marR="8584" marT="8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406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IIM Ahmedabad</a:t>
                      </a:r>
                    </a:p>
                  </a:txBody>
                  <a:tcPr marL="8584" marR="8584" marT="8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India</a:t>
                      </a:r>
                    </a:p>
                  </a:txBody>
                  <a:tcPr marL="8584" marR="8584" marT="85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2370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229600" cy="490066"/>
          </a:xfrm>
        </p:spPr>
        <p:txBody>
          <a:bodyPr>
            <a:noAutofit/>
          </a:bodyPr>
          <a:lstStyle/>
          <a:p>
            <a:r>
              <a:rPr kumimoji="1" lang="en-US" altLang="ja-JP" sz="2800" b="1" dirty="0" smtClean="0"/>
              <a:t>Global Indian Thought Leaders</a:t>
            </a:r>
            <a:endParaRPr kumimoji="1" lang="ja-JP" altLang="en-US" sz="2800" b="1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26560"/>
              </p:ext>
            </p:extLst>
          </p:nvPr>
        </p:nvGraphicFramePr>
        <p:xfrm>
          <a:off x="395535" y="620693"/>
          <a:ext cx="8568953" cy="6110809"/>
        </p:xfrm>
        <a:graphic>
          <a:graphicData uri="http://schemas.openxmlformats.org/drawingml/2006/table">
            <a:tbl>
              <a:tblPr/>
              <a:tblGrid>
                <a:gridCol w="1800201"/>
                <a:gridCol w="1584176"/>
                <a:gridCol w="1440160"/>
                <a:gridCol w="2952328"/>
                <a:gridCol w="792088"/>
              </a:tblGrid>
              <a:tr h="20382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Name</a:t>
                      </a:r>
                    </a:p>
                  </a:txBody>
                  <a:tcPr marL="8466" marR="8466" marT="8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University</a:t>
                      </a:r>
                    </a:p>
                  </a:txBody>
                  <a:tcPr marL="8466" marR="8466" marT="8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Designation</a:t>
                      </a:r>
                    </a:p>
                  </a:txBody>
                  <a:tcPr marL="8466" marR="8466" marT="8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Education</a:t>
                      </a:r>
                    </a:p>
                  </a:txBody>
                  <a:tcPr marL="8466" marR="8466" marT="8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0382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University</a:t>
                      </a:r>
                    </a:p>
                  </a:txBody>
                  <a:tcPr marL="8466" marR="8466" marT="8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Country</a:t>
                      </a:r>
                    </a:p>
                  </a:txBody>
                  <a:tcPr marL="8466" marR="8466" marT="8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3261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Amartya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Sen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"/>
                      </a:endParaRPr>
                    </a:p>
                  </a:txBody>
                  <a:tcPr marL="8466" marR="8466" marT="8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Harvard University</a:t>
                      </a:r>
                    </a:p>
                  </a:txBody>
                  <a:tcPr marL="8466" marR="8466" marT="8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Professor, Economics and Philosophy</a:t>
                      </a:r>
                    </a:p>
                  </a:txBody>
                  <a:tcPr marL="8466" marR="8466" marT="846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Presidency College, Calcutta</a:t>
                      </a:r>
                    </a:p>
                  </a:txBody>
                  <a:tcPr marL="8466" marR="8466" marT="8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India</a:t>
                      </a:r>
                    </a:p>
                  </a:txBody>
                  <a:tcPr marL="8466" marR="8466" marT="8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923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Trinity College, Cambridge University</a:t>
                      </a:r>
                    </a:p>
                  </a:txBody>
                  <a:tcPr marL="8466" marR="8466" marT="8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U.K.</a:t>
                      </a:r>
                    </a:p>
                  </a:txBody>
                  <a:tcPr marL="8466" marR="8466" marT="8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923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Vijay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Govindrajan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"/>
                      </a:endParaRPr>
                    </a:p>
                  </a:txBody>
                  <a:tcPr marL="8466" marR="8466" marT="8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Tuck Business School</a:t>
                      </a:r>
                    </a:p>
                  </a:txBody>
                  <a:tcPr marL="8466" marR="8466" marT="8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Professor, International Business</a:t>
                      </a:r>
                    </a:p>
                  </a:txBody>
                  <a:tcPr marL="8466" marR="8466" marT="8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not known</a:t>
                      </a:r>
                    </a:p>
                  </a:txBody>
                  <a:tcPr marL="8466" marR="8466" marT="8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India (CA)</a:t>
                      </a:r>
                    </a:p>
                  </a:txBody>
                  <a:tcPr marL="8466" marR="8466" marT="8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626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Harvard Business School (PhD)</a:t>
                      </a:r>
                    </a:p>
                  </a:txBody>
                  <a:tcPr marL="8466" marR="8466" marT="8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USA</a:t>
                      </a:r>
                    </a:p>
                  </a:txBody>
                  <a:tcPr marL="8466" marR="8466" marT="8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8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Pankaj Ghemawat</a:t>
                      </a:r>
                    </a:p>
                  </a:txBody>
                  <a:tcPr marL="8466" marR="8466" marT="8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IESE Business School</a:t>
                      </a:r>
                    </a:p>
                  </a:txBody>
                  <a:tcPr marL="8466" marR="8466" marT="8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Professor</a:t>
                      </a:r>
                    </a:p>
                  </a:txBody>
                  <a:tcPr marL="8466" marR="8466" marT="8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Harvard University (B.A., PhD)</a:t>
                      </a:r>
                    </a:p>
                  </a:txBody>
                  <a:tcPr marL="8466" marR="8466" marT="8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USA</a:t>
                      </a:r>
                    </a:p>
                  </a:txBody>
                  <a:tcPr marL="8466" marR="8466" marT="8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824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Tarun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Khanna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"/>
                      </a:endParaRPr>
                    </a:p>
                  </a:txBody>
                  <a:tcPr marL="8466" marR="8466" marT="8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Harvard Business School</a:t>
                      </a:r>
                    </a:p>
                  </a:txBody>
                  <a:tcPr marL="8466" marR="8466" marT="8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Professor</a:t>
                      </a:r>
                    </a:p>
                  </a:txBody>
                  <a:tcPr marL="8466" marR="8466" marT="8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Princeton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University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"/>
                      </a:endParaRPr>
                    </a:p>
                  </a:txBody>
                  <a:tcPr marL="8466" marR="8466" marT="8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USA</a:t>
                      </a:r>
                    </a:p>
                  </a:txBody>
                  <a:tcPr marL="8466" marR="8466" marT="8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82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Harvard Business School</a:t>
                      </a:r>
                    </a:p>
                  </a:txBody>
                  <a:tcPr marL="8466" marR="8466" marT="8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USA</a:t>
                      </a:r>
                    </a:p>
                  </a:txBody>
                  <a:tcPr marL="8466" marR="8466" marT="8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9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Jagdish Seth</a:t>
                      </a:r>
                    </a:p>
                  </a:txBody>
                  <a:tcPr marL="8466" marR="8466" marT="8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Goizueta Business School, Emory University</a:t>
                      </a:r>
                    </a:p>
                  </a:txBody>
                  <a:tcPr marL="8466" marR="8466" marT="8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Professor</a:t>
                      </a:r>
                    </a:p>
                  </a:txBody>
                  <a:tcPr marL="8466" marR="8466" marT="8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University of Pittsburgh</a:t>
                      </a:r>
                    </a:p>
                  </a:txBody>
                  <a:tcPr marL="8466" marR="8466" marT="8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USA</a:t>
                      </a:r>
                    </a:p>
                  </a:txBody>
                  <a:tcPr marL="8466" marR="8466" marT="8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824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Nirmalya Kumar</a:t>
                      </a:r>
                    </a:p>
                  </a:txBody>
                  <a:tcPr marL="8466" marR="8466" marT="8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London Business School</a:t>
                      </a:r>
                    </a:p>
                  </a:txBody>
                  <a:tcPr marL="8466" marR="8466" marT="8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Professor</a:t>
                      </a:r>
                    </a:p>
                  </a:txBody>
                  <a:tcPr marL="8466" marR="8466" marT="8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University of Calcutta</a:t>
                      </a:r>
                    </a:p>
                  </a:txBody>
                  <a:tcPr marL="8466" marR="8466" marT="8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India</a:t>
                      </a:r>
                    </a:p>
                  </a:txBody>
                  <a:tcPr marL="8466" marR="8466" marT="8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82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University of Illinois</a:t>
                      </a:r>
                    </a:p>
                  </a:txBody>
                  <a:tcPr marL="8466" marR="8466" marT="8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USA</a:t>
                      </a:r>
                    </a:p>
                  </a:txBody>
                  <a:tcPr marL="8466" marR="8466" marT="8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82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Northwestern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University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"/>
                      </a:endParaRPr>
                    </a:p>
                  </a:txBody>
                  <a:tcPr marL="8466" marR="8466" marT="8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USA</a:t>
                      </a:r>
                    </a:p>
                  </a:txBody>
                  <a:tcPr marL="8466" marR="8466" marT="8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824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Nithin Nohria</a:t>
                      </a:r>
                    </a:p>
                  </a:txBody>
                  <a:tcPr marL="8466" marR="8466" marT="8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Harvard Business School</a:t>
                      </a:r>
                    </a:p>
                  </a:txBody>
                  <a:tcPr marL="8466" marR="8466" marT="8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Dean, HBS</a:t>
                      </a:r>
                    </a:p>
                  </a:txBody>
                  <a:tcPr marL="8466" marR="8466" marT="8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IIT Bombay</a:t>
                      </a:r>
                    </a:p>
                  </a:txBody>
                  <a:tcPr marL="8466" marR="8466" marT="8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India</a:t>
                      </a:r>
                    </a:p>
                  </a:txBody>
                  <a:tcPr marL="8466" marR="8466" marT="8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82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MIT Sloan School of Management</a:t>
                      </a:r>
                    </a:p>
                  </a:txBody>
                  <a:tcPr marL="8466" marR="8466" marT="8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USA</a:t>
                      </a:r>
                    </a:p>
                  </a:txBody>
                  <a:tcPr marL="8466" marR="8466" marT="8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824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Bala Balachandran</a:t>
                      </a:r>
                    </a:p>
                  </a:txBody>
                  <a:tcPr marL="8466" marR="8466" marT="8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Northwestern Unviersity, Kellogg School of Management</a:t>
                      </a:r>
                    </a:p>
                  </a:txBody>
                  <a:tcPr marL="8466" marR="8466" marT="8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Professor</a:t>
                      </a:r>
                    </a:p>
                  </a:txBody>
                  <a:tcPr marL="8466" marR="8466" marT="8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Annamalai Unviersity</a:t>
                      </a:r>
                    </a:p>
                  </a:txBody>
                  <a:tcPr marL="8466" marR="8466" marT="8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India</a:t>
                      </a:r>
                    </a:p>
                  </a:txBody>
                  <a:tcPr marL="8466" marR="8466" marT="8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82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University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of Dayton</a:t>
                      </a:r>
                    </a:p>
                  </a:txBody>
                  <a:tcPr marL="8466" marR="8466" marT="8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USA</a:t>
                      </a:r>
                    </a:p>
                  </a:txBody>
                  <a:tcPr marL="8466" marR="8466" marT="8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82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Carnegie Melon University</a:t>
                      </a:r>
                    </a:p>
                  </a:txBody>
                  <a:tcPr marL="8466" marR="8466" marT="8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USA</a:t>
                      </a:r>
                    </a:p>
                  </a:txBody>
                  <a:tcPr marL="8466" marR="8466" marT="8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824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Jagdish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Bhagwati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"/>
                      </a:endParaRPr>
                    </a:p>
                  </a:txBody>
                  <a:tcPr marL="8466" marR="8466" marT="8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Columbia University</a:t>
                      </a:r>
                    </a:p>
                  </a:txBody>
                  <a:tcPr marL="8466" marR="8466" marT="8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Professor</a:t>
                      </a:r>
                    </a:p>
                  </a:txBody>
                  <a:tcPr marL="8466" marR="8466" marT="8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Cambridge Unviersity</a:t>
                      </a:r>
                    </a:p>
                  </a:txBody>
                  <a:tcPr marL="8466" marR="8466" marT="8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U.K.</a:t>
                      </a:r>
                    </a:p>
                  </a:txBody>
                  <a:tcPr marL="8466" marR="8466" marT="8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82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MIT</a:t>
                      </a:r>
                    </a:p>
                  </a:txBody>
                  <a:tcPr marL="8466" marR="8466" marT="8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USA</a:t>
                      </a:r>
                    </a:p>
                  </a:txBody>
                  <a:tcPr marL="8466" marR="8466" marT="8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82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Oxford University</a:t>
                      </a:r>
                    </a:p>
                  </a:txBody>
                  <a:tcPr marL="8466" marR="8466" marT="8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U.K.</a:t>
                      </a:r>
                    </a:p>
                  </a:txBody>
                  <a:tcPr marL="8466" marR="8466" marT="8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3875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 rot="10800000" flipV="1">
            <a:off x="110070" y="-2706"/>
            <a:ext cx="5470041" cy="6863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1" lang="ja-JP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名称：東京大学インド事務所（駐在事務所）</a:t>
            </a:r>
            <a:br>
              <a:rPr kumimoji="1" lang="ja-JP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</a:br>
            <a:r>
              <a:rPr kumimoji="1" lang="ja-JP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/>
            </a:r>
            <a:br>
              <a:rPr kumimoji="1" lang="ja-JP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</a:br>
            <a:r>
              <a:rPr kumimoji="1" lang="ja-JP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住所・電話番号：</a:t>
            </a:r>
            <a:r>
              <a:rPr kumimoji="1" lang="ja-JP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#.603, 6Th Floor, Prestige </a:t>
            </a:r>
            <a:r>
              <a:rPr kumimoji="1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  </a:t>
            </a:r>
            <a:r>
              <a:rPr kumimoji="1" lang="ja-JP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Meridian -1,</a:t>
            </a:r>
            <a:r>
              <a:rPr lang="ja-JP" altLang="en-US" dirty="0">
                <a:latin typeface="Arial" charset="0"/>
                <a:ea typeface="ＭＳ Ｐゴシック" charset="-128"/>
                <a:cs typeface="ＭＳ Ｐゴシック" charset="-128"/>
              </a:rPr>
              <a:t>　</a:t>
            </a: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No.29 M.G.Road Bangalore 560001,India Tel.+91-80-4150-8509</a:t>
            </a:r>
            <a:endParaRPr kumimoji="1" lang="en-US" altLang="ja-JP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ja-JP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/>
            </a:r>
            <a:br>
              <a:rPr kumimoji="1" lang="ja-JP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</a:br>
            <a:r>
              <a:rPr kumimoji="1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      </a:t>
            </a:r>
            <a:r>
              <a:rPr kumimoji="1" 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備考：広さ</a:t>
            </a:r>
            <a:r>
              <a:rPr kumimoji="1" lang="ja-JP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62</a:t>
            </a:r>
            <a:r>
              <a:rPr kumimoji="1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平米　</a:t>
            </a:r>
            <a:r>
              <a:rPr kumimoji="1" 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（</a:t>
            </a:r>
            <a:r>
              <a:rPr kumimoji="1" lang="ja-JP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TV</a:t>
            </a:r>
            <a:r>
              <a:rPr kumimoji="1" 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会議室、事務室、</a:t>
            </a:r>
            <a:endParaRPr kumimoji="1" lang="en-US" altLang="ja-JP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ja-JP" dirty="0">
                <a:latin typeface="Arial" charset="0"/>
                <a:ea typeface="ＭＳ Ｐゴシック" charset="-128"/>
                <a:cs typeface="ＭＳ Ｐゴシック" charset="-128"/>
              </a:rPr>
              <a:t> </a:t>
            </a:r>
            <a:r>
              <a:rPr lang="en-US" altLang="ja-JP" dirty="0" smtClean="0">
                <a:latin typeface="Arial" charset="0"/>
                <a:ea typeface="ＭＳ Ｐゴシック" charset="-128"/>
                <a:cs typeface="ＭＳ Ｐゴシック" charset="-128"/>
              </a:rPr>
              <a:t>              </a:t>
            </a:r>
            <a:r>
              <a:rPr kumimoji="1" 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広報資料回覧スペース）</a:t>
            </a:r>
            <a:endParaRPr kumimoji="1" lang="en-US" altLang="ja-JP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ja-JP" dirty="0">
              <a:latin typeface="Arial" charset="0"/>
              <a:ea typeface="ＭＳ Ｐゴシック" charset="-128"/>
              <a:cs typeface="ＭＳ Ｐゴシック" charset="-128"/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代表者</a:t>
            </a:r>
            <a:r>
              <a:rPr kumimoji="1" lang="ja-JP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1</a:t>
            </a:r>
            <a:r>
              <a:rPr kumimoji="1" 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名　所長　吉野　宏</a:t>
            </a:r>
            <a:endParaRPr kumimoji="1" lang="en-US" altLang="ja-JP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dirty="0" smtClean="0">
                <a:latin typeface="Arial" charset="0"/>
                <a:ea typeface="ＭＳ Ｐゴシック" charset="-128"/>
                <a:cs typeface="ＭＳ Ｐゴシック" charset="-128"/>
              </a:rPr>
              <a:t>　　　　            　</a:t>
            </a:r>
            <a:r>
              <a:rPr kumimoji="1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（</a:t>
            </a:r>
            <a:r>
              <a:rPr kumimoji="1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77</a:t>
            </a:r>
            <a:r>
              <a:rPr kumimoji="1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年理学部化学科卒）</a:t>
            </a:r>
            <a:r>
              <a:rPr kumimoji="1" 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/>
            </a:r>
            <a:br>
              <a:rPr kumimoji="1" 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</a:br>
            <a:r>
              <a:rPr kumimoji="1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　　</a:t>
            </a:r>
            <a:r>
              <a:rPr kumimoji="1" 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職員　</a:t>
            </a:r>
            <a:r>
              <a:rPr lang="en-US" altLang="ja-JP" dirty="0">
                <a:latin typeface="Arial" charset="0"/>
                <a:ea typeface="ＭＳ Ｐゴシック" charset="-128"/>
                <a:cs typeface="ＭＳ Ｐゴシック" charset="-128"/>
              </a:rPr>
              <a:t>1</a:t>
            </a:r>
            <a:r>
              <a:rPr kumimoji="1" 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名　</a:t>
            </a:r>
            <a:endParaRPr kumimoji="1" lang="en-US" altLang="ja-JP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dirty="0">
                <a:latin typeface="Arial" charset="0"/>
                <a:ea typeface="ＭＳ Ｐゴシック" charset="-128"/>
                <a:cs typeface="ＭＳ Ｐゴシック" charset="-128"/>
              </a:rPr>
              <a:t>　</a:t>
            </a:r>
            <a:r>
              <a:rPr lang="ja-JP" altLang="en-US" dirty="0" smtClean="0">
                <a:latin typeface="Arial" charset="0"/>
                <a:ea typeface="ＭＳ Ｐゴシック" charset="-128"/>
                <a:cs typeface="ＭＳ Ｐゴシック" charset="-128"/>
              </a:rPr>
              <a:t>　　</a:t>
            </a:r>
            <a:r>
              <a:rPr kumimoji="1" 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シバニ・ゴパールクリシュ</a:t>
            </a:r>
            <a:r>
              <a:rPr kumimoji="1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ナ</a:t>
            </a:r>
            <a:r>
              <a:rPr kumimoji="1" 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（</a:t>
            </a:r>
            <a:r>
              <a:rPr kumimoji="1" lang="ja-JP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Ms</a:t>
            </a:r>
            <a:r>
              <a:rPr kumimoji="1" 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）</a:t>
            </a:r>
            <a:r>
              <a:rPr kumimoji="1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米国留学後　　</a:t>
            </a:r>
            <a:endParaRPr kumimoji="1" lang="en-US" altLang="ja-JP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dirty="0">
                <a:latin typeface="Arial" charset="0"/>
                <a:ea typeface="ＭＳ Ｐゴシック" charset="-128"/>
                <a:cs typeface="ＭＳ Ｐゴシック" charset="-128"/>
              </a:rPr>
              <a:t>　</a:t>
            </a:r>
            <a:r>
              <a:rPr lang="ja-JP" altLang="en-US" dirty="0" smtClean="0">
                <a:latin typeface="Arial" charset="0"/>
                <a:ea typeface="ＭＳ Ｐゴシック" charset="-128"/>
                <a:cs typeface="ＭＳ Ｐゴシック" charset="-128"/>
              </a:rPr>
              <a:t>　　</a:t>
            </a:r>
            <a:r>
              <a:rPr lang="en-US" altLang="ja-JP" dirty="0" smtClean="0">
                <a:latin typeface="Arial" charset="0"/>
                <a:ea typeface="ＭＳ Ｐゴシック" charset="-128"/>
                <a:cs typeface="ＭＳ Ｐゴシック" charset="-128"/>
              </a:rPr>
              <a:t>2008</a:t>
            </a:r>
            <a:r>
              <a:rPr lang="ja-JP" altLang="en-US" dirty="0" smtClean="0">
                <a:latin typeface="Arial" charset="0"/>
                <a:ea typeface="ＭＳ Ｐゴシック" charset="-128"/>
                <a:cs typeface="ＭＳ Ｐゴシック" charset="-128"/>
              </a:rPr>
              <a:t>年早稲田大学院アジア大洋州研究科</a:t>
            </a:r>
            <a:endParaRPr lang="en-US" altLang="ja-JP" dirty="0" smtClean="0">
              <a:latin typeface="Arial" charset="0"/>
              <a:ea typeface="ＭＳ Ｐゴシック" charset="-128"/>
              <a:cs typeface="ＭＳ Ｐゴシック" charset="-128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dirty="0">
                <a:latin typeface="Arial" charset="0"/>
                <a:ea typeface="ＭＳ Ｐゴシック" charset="-128"/>
                <a:cs typeface="ＭＳ Ｐゴシック" charset="-128"/>
              </a:rPr>
              <a:t>　</a:t>
            </a:r>
            <a:r>
              <a:rPr lang="ja-JP" altLang="en-US" dirty="0" smtClean="0">
                <a:latin typeface="Arial" charset="0"/>
                <a:ea typeface="ＭＳ Ｐゴシック" charset="-128"/>
                <a:cs typeface="ＭＳ Ｐゴシック" charset="-128"/>
              </a:rPr>
              <a:t>　　国際関係修士（指導教官：小林秀雄教授）</a:t>
            </a:r>
            <a:r>
              <a:rPr kumimoji="1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　</a:t>
            </a:r>
            <a:endParaRPr kumimoji="1" lang="en-US" altLang="ja-JP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　　　　　　　</a:t>
            </a:r>
            <a:endParaRPr kumimoji="1" lang="en-US" altLang="ja-JP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dirty="0">
                <a:latin typeface="Arial" charset="0"/>
                <a:ea typeface="ＭＳ Ｐゴシック" charset="-128"/>
                <a:cs typeface="ＭＳ Ｐゴシック" charset="-128"/>
              </a:rPr>
              <a:t>　</a:t>
            </a:r>
            <a:r>
              <a:rPr lang="ja-JP" altLang="en-US" dirty="0" smtClean="0">
                <a:latin typeface="Arial" charset="0"/>
                <a:ea typeface="ＭＳ Ｐゴシック" charset="-128"/>
                <a:cs typeface="ＭＳ Ｐゴシック" charset="-128"/>
              </a:rPr>
              <a:t>　備考：運転手</a:t>
            </a:r>
            <a:r>
              <a:rPr kumimoji="1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　</a:t>
            </a:r>
            <a:r>
              <a:rPr kumimoji="1" 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チャンドラシェカール（</a:t>
            </a:r>
            <a:r>
              <a:rPr kumimoji="1" lang="ja-JP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Mr</a:t>
            </a:r>
            <a:r>
              <a:rPr kumimoji="1" 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）</a:t>
            </a:r>
            <a:r>
              <a:rPr kumimoji="1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退役軍人　　　</a:t>
            </a:r>
            <a:endParaRPr kumimoji="1" lang="en-US" altLang="ja-JP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dirty="0">
                <a:latin typeface="Arial" charset="0"/>
                <a:ea typeface="ＭＳ Ｐゴシック" charset="-128"/>
                <a:cs typeface="ＭＳ Ｐゴシック" charset="-128"/>
              </a:rPr>
              <a:t>　</a:t>
            </a:r>
            <a:r>
              <a:rPr lang="ja-JP" altLang="en-US" dirty="0" smtClean="0">
                <a:latin typeface="Arial" charset="0"/>
                <a:ea typeface="ＭＳ Ｐゴシック" charset="-128"/>
                <a:cs typeface="ＭＳ Ｐゴシック" charset="-128"/>
              </a:rPr>
              <a:t>　　　　　　　　　　　</a:t>
            </a:r>
            <a:r>
              <a:rPr kumimoji="1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（陸軍）</a:t>
            </a:r>
            <a:endParaRPr kumimoji="1" lang="en-US" altLang="ja-JP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ja-JP" dirty="0">
              <a:latin typeface="Arial" charset="0"/>
              <a:ea typeface="ＭＳ Ｐゴシック" charset="-128"/>
              <a:cs typeface="ＭＳ Ｐゴシック" charset="-128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1" 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設立：</a:t>
            </a:r>
            <a:r>
              <a:rPr kumimoji="1" lang="ja-JP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2012</a:t>
            </a:r>
            <a:r>
              <a:rPr kumimoji="1" 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年</a:t>
            </a:r>
            <a:r>
              <a:rPr kumimoji="1" lang="ja-JP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1</a:t>
            </a:r>
            <a:r>
              <a:rPr kumimoji="1" 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月</a:t>
            </a:r>
            <a:r>
              <a:rPr kumimoji="1" lang="ja-JP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16</a:t>
            </a:r>
            <a:r>
              <a:rPr kumimoji="1" 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日（</a:t>
            </a:r>
            <a:r>
              <a:rPr kumimoji="1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事務所</a:t>
            </a:r>
            <a:r>
              <a:rPr kumimoji="1" 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登録日）</a:t>
            </a:r>
            <a:br>
              <a:rPr kumimoji="1" 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</a:br>
            <a:r>
              <a:rPr kumimoji="1" 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インド中央銀行</a:t>
            </a:r>
            <a:r>
              <a:rPr kumimoji="1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事務所開設</a:t>
            </a:r>
            <a:r>
              <a:rPr kumimoji="1" 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認可</a:t>
            </a:r>
            <a:r>
              <a:rPr kumimoji="1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関係：</a:t>
            </a:r>
            <a:endParaRPr kumimoji="1" lang="en-US" altLang="ja-JP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ja-JP" altLang="en-US" dirty="0">
                <a:latin typeface="Arial" charset="0"/>
                <a:ea typeface="ＭＳ Ｐゴシック" charset="-128"/>
                <a:cs typeface="ＭＳ Ｐゴシック" charset="-128"/>
              </a:rPr>
              <a:t>　</a:t>
            </a:r>
            <a:r>
              <a:rPr lang="ja-JP" altLang="en-US" dirty="0" smtClean="0">
                <a:latin typeface="Arial" charset="0"/>
                <a:ea typeface="ＭＳ Ｐゴシック" charset="-128"/>
                <a:cs typeface="ＭＳ Ｐゴシック" charset="-128"/>
              </a:rPr>
              <a:t>　　</a:t>
            </a:r>
            <a:r>
              <a:rPr lang="ja-JP" altLang="en-US" dirty="0">
                <a:latin typeface="Arial" charset="0"/>
                <a:ea typeface="ＭＳ Ｐゴシック" charset="-128"/>
                <a:cs typeface="ＭＳ Ｐゴシック" charset="-128"/>
              </a:rPr>
              <a:t>認可</a:t>
            </a:r>
            <a:r>
              <a:rPr kumimoji="1" 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申請</a:t>
            </a:r>
            <a:r>
              <a:rPr kumimoji="1" lang="ja-JP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2011</a:t>
            </a:r>
            <a:r>
              <a:rPr kumimoji="1" 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年</a:t>
            </a:r>
            <a:r>
              <a:rPr kumimoji="1" lang="ja-JP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8</a:t>
            </a:r>
            <a:r>
              <a:rPr kumimoji="1" 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月、</a:t>
            </a:r>
            <a:r>
              <a:rPr kumimoji="1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認可</a:t>
            </a:r>
            <a:r>
              <a:rPr kumimoji="1" 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取得</a:t>
            </a:r>
            <a:r>
              <a:rPr kumimoji="1" lang="ja-JP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2011</a:t>
            </a:r>
            <a:r>
              <a:rPr kumimoji="1" 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年</a:t>
            </a:r>
            <a:r>
              <a:rPr kumimoji="1" lang="ja-JP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10</a:t>
            </a:r>
            <a:r>
              <a:rPr kumimoji="1" 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月</a:t>
            </a:r>
            <a:br>
              <a:rPr kumimoji="1" 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</a:br>
            <a:r>
              <a:rPr kumimoji="1" lang="ja-JP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/>
            </a:r>
            <a:br>
              <a:rPr kumimoji="1" lang="ja-JP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</a:br>
            <a:r>
              <a:rPr kumimoji="1" lang="ja-JP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　　</a:t>
            </a:r>
            <a:endParaRPr kumimoji="1" lang="ja-JP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2" name="Picture 2" descr="C:\Users\INDIAO~1\AppData\Local\Temp\DSC0279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628800"/>
            <a:ext cx="3360120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430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984" y="404664"/>
            <a:ext cx="5240040" cy="6276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円/楕円 11"/>
          <p:cNvSpPr/>
          <p:nvPr/>
        </p:nvSpPr>
        <p:spPr>
          <a:xfrm flipH="1">
            <a:off x="2715882" y="3877545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915512" y="3958226"/>
            <a:ext cx="1512168" cy="366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/>
              <a:t>IIT Bombay</a:t>
            </a:r>
            <a:endParaRPr kumimoji="1" lang="ja-JP" altLang="en-US" b="1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149012" y="4380283"/>
            <a:ext cx="1512168" cy="366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/>
              <a:t>IIT Hyderabad</a:t>
            </a:r>
            <a:endParaRPr kumimoji="1" lang="ja-JP" altLang="en-US" b="1" dirty="0"/>
          </a:p>
        </p:txBody>
      </p:sp>
      <p:sp>
        <p:nvSpPr>
          <p:cNvPr id="17" name="円/楕円 16"/>
          <p:cNvSpPr/>
          <p:nvPr/>
        </p:nvSpPr>
        <p:spPr>
          <a:xfrm flipH="1">
            <a:off x="3968077" y="537321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913614" y="5429842"/>
            <a:ext cx="1512168" cy="366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/>
              <a:t>IIT </a:t>
            </a:r>
            <a:r>
              <a:rPr lang="en-US" altLang="ja-JP" b="1" dirty="0" smtClean="0"/>
              <a:t>Madras</a:t>
            </a:r>
            <a:endParaRPr kumimoji="1" lang="ja-JP" altLang="en-US" b="1" dirty="0"/>
          </a:p>
        </p:txBody>
      </p:sp>
      <p:sp>
        <p:nvSpPr>
          <p:cNvPr id="19" name="円/楕円 18"/>
          <p:cNvSpPr/>
          <p:nvPr/>
        </p:nvSpPr>
        <p:spPr>
          <a:xfrm flipH="1">
            <a:off x="3587889" y="2172021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/>
        </p:nvSpPr>
        <p:spPr>
          <a:xfrm flipH="1">
            <a:off x="3833088" y="1805211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/>
        </p:nvSpPr>
        <p:spPr>
          <a:xfrm flipH="1">
            <a:off x="4124600" y="2531223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/>
        </p:nvSpPr>
        <p:spPr>
          <a:xfrm flipH="1">
            <a:off x="5495558" y="3435370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 flipH="1">
            <a:off x="6248397" y="2603231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641090" y="2103976"/>
            <a:ext cx="1061392" cy="366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/>
              <a:t>IIT Delhi</a:t>
            </a:r>
            <a:endParaRPr kumimoji="1" lang="ja-JP" altLang="en-US" b="1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944106" y="1656538"/>
            <a:ext cx="1421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/>
              <a:t>IIT Roorkee</a:t>
            </a:r>
            <a:endParaRPr kumimoji="1" lang="ja-JP" altLang="en-US" b="1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585320" y="2555945"/>
            <a:ext cx="1421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/>
              <a:t>IIT Kanpur</a:t>
            </a:r>
            <a:endParaRPr kumimoji="1" lang="ja-JP" altLang="en-US" b="1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366485" y="3490610"/>
            <a:ext cx="1733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/>
              <a:t>IIT Kharagpur</a:t>
            </a:r>
            <a:endParaRPr kumimoji="1" lang="ja-JP" altLang="en-US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389235" y="2468335"/>
            <a:ext cx="1421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/>
              <a:t>IIT Guwahati</a:t>
            </a:r>
            <a:endParaRPr kumimoji="1" lang="ja-JP" altLang="en-US" b="1" dirty="0"/>
          </a:p>
        </p:txBody>
      </p:sp>
      <p:sp>
        <p:nvSpPr>
          <p:cNvPr id="29" name="円/楕円 28"/>
          <p:cNvSpPr/>
          <p:nvPr/>
        </p:nvSpPr>
        <p:spPr>
          <a:xfrm flipH="1">
            <a:off x="2766050" y="3178696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34"/>
          <p:cNvSpPr/>
          <p:nvPr/>
        </p:nvSpPr>
        <p:spPr>
          <a:xfrm flipH="1">
            <a:off x="3513312" y="3250704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35"/>
          <p:cNvSpPr/>
          <p:nvPr/>
        </p:nvSpPr>
        <p:spPr>
          <a:xfrm flipH="1">
            <a:off x="2715882" y="2547158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/楕円 37"/>
          <p:cNvSpPr/>
          <p:nvPr/>
        </p:nvSpPr>
        <p:spPr>
          <a:xfrm flipH="1" flipV="1">
            <a:off x="4991742" y="2802398"/>
            <a:ext cx="144016" cy="1721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/>
        </p:nvSpPr>
        <p:spPr>
          <a:xfrm flipH="1">
            <a:off x="5206850" y="3867624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4675342" y="3962368"/>
            <a:ext cx="1928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/>
              <a:t>IIT Bhubaneshwar</a:t>
            </a:r>
            <a:endParaRPr kumimoji="1" lang="ja-JP" altLang="en-US" b="1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115617" y="3069959"/>
            <a:ext cx="179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/>
              <a:t> IIT Gandhinagar</a:t>
            </a:r>
            <a:endParaRPr kumimoji="1" lang="ja-JP" altLang="en-US" b="1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3015707" y="3305944"/>
            <a:ext cx="1157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/>
              <a:t>IIT Indore</a:t>
            </a:r>
            <a:endParaRPr kumimoji="1" lang="ja-JP" altLang="en-US" b="1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475656" y="2377915"/>
            <a:ext cx="1312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/>
              <a:t>IIT Jodhpur</a:t>
            </a:r>
            <a:endParaRPr kumimoji="1" lang="ja-JP" altLang="en-US" b="1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4940662" y="2699910"/>
            <a:ext cx="1733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 </a:t>
            </a:r>
            <a:r>
              <a:rPr lang="en-US" altLang="ja-JP" b="1" dirty="0" smtClean="0"/>
              <a:t> IIT Patna</a:t>
            </a:r>
            <a:endParaRPr kumimoji="1" lang="ja-JP" altLang="en-US" b="1" dirty="0"/>
          </a:p>
        </p:txBody>
      </p:sp>
      <p:sp>
        <p:nvSpPr>
          <p:cNvPr id="47" name="円/楕円 46"/>
          <p:cNvSpPr/>
          <p:nvPr/>
        </p:nvSpPr>
        <p:spPr>
          <a:xfrm flipH="1">
            <a:off x="3369296" y="1544782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円/楕円 47"/>
          <p:cNvSpPr/>
          <p:nvPr/>
        </p:nvSpPr>
        <p:spPr>
          <a:xfrm flipH="1">
            <a:off x="3599570" y="1423290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2411760" y="1414875"/>
            <a:ext cx="104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/>
              <a:t>IIT </a:t>
            </a:r>
            <a:r>
              <a:rPr lang="en-US" altLang="ja-JP" b="1" dirty="0" err="1" smtClean="0"/>
              <a:t>Ropar</a:t>
            </a:r>
            <a:endParaRPr kumimoji="1" lang="ja-JP" altLang="en-US" b="1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3671578" y="1229757"/>
            <a:ext cx="126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/>
              <a:t>IIT Mandi</a:t>
            </a:r>
            <a:endParaRPr kumimoji="1" lang="ja-JP" altLang="en-US" b="1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5493624" y="173831"/>
            <a:ext cx="3562517" cy="107721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b="1" dirty="0" smtClean="0"/>
              <a:t>     </a:t>
            </a:r>
            <a:r>
              <a:rPr lang="en-US" altLang="ja-JP" sz="1400" dirty="0" smtClean="0"/>
              <a:t>Established IITs (1951~2001)   (7)</a:t>
            </a:r>
          </a:p>
          <a:p>
            <a:r>
              <a:rPr kumimoji="1" lang="en-US" altLang="ja-JP" sz="1600" dirty="0" smtClean="0"/>
              <a:t>      </a:t>
            </a:r>
            <a:r>
              <a:rPr lang="en-US" altLang="ja-JP" sz="1400" dirty="0" smtClean="0"/>
              <a:t>New</a:t>
            </a:r>
            <a:r>
              <a:rPr kumimoji="1" lang="en-US" altLang="ja-JP" sz="1400" dirty="0" smtClean="0"/>
              <a:t> IITs (2008/09 under construction) (8) </a:t>
            </a:r>
          </a:p>
          <a:p>
            <a:r>
              <a:rPr lang="en-US" altLang="ja-JP" sz="1600" dirty="0" smtClean="0"/>
              <a:t>      </a:t>
            </a:r>
            <a:r>
              <a:rPr lang="en-US" altLang="ja-JP" sz="1400" dirty="0" smtClean="0"/>
              <a:t>Established NITs</a:t>
            </a:r>
          </a:p>
          <a:p>
            <a:r>
              <a:rPr kumimoji="1" lang="en-US" altLang="ja-JP" sz="1400" dirty="0" smtClean="0"/>
              <a:t>       BITS</a:t>
            </a:r>
            <a:endParaRPr kumimoji="1" lang="ja-JP" altLang="en-US" sz="1400" dirty="0"/>
          </a:p>
        </p:txBody>
      </p:sp>
      <p:sp>
        <p:nvSpPr>
          <p:cNvPr id="55" name="円/楕円 54"/>
          <p:cNvSpPr/>
          <p:nvPr/>
        </p:nvSpPr>
        <p:spPr>
          <a:xfrm flipH="1">
            <a:off x="3743586" y="4269009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99948" y="173831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 smtClean="0"/>
              <a:t>Science and Technology </a:t>
            </a:r>
            <a:r>
              <a:rPr kumimoji="1" lang="en-US" altLang="ja-JP" sz="2400" b="1" dirty="0" smtClean="0"/>
              <a:t>Institutions</a:t>
            </a:r>
            <a:endParaRPr kumimoji="1" lang="ja-JP" altLang="en-US" sz="2400" b="1" dirty="0"/>
          </a:p>
        </p:txBody>
      </p:sp>
      <p:sp>
        <p:nvSpPr>
          <p:cNvPr id="2" name="星 5 1"/>
          <p:cNvSpPr/>
          <p:nvPr/>
        </p:nvSpPr>
        <p:spPr>
          <a:xfrm>
            <a:off x="3557725" y="5132729"/>
            <a:ext cx="227705" cy="204004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-25530" y="4116848"/>
            <a:ext cx="34683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 smtClean="0"/>
              <a:t>      Bangalore</a:t>
            </a:r>
            <a:r>
              <a:rPr kumimoji="1" lang="en-US" altLang="ja-JP" sz="1600" dirty="0" smtClean="0"/>
              <a:t>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ja-JP" sz="1600" dirty="0" smtClean="0"/>
              <a:t>Indian Institute of Science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kumimoji="1" lang="en-US" altLang="ja-JP" sz="1600" dirty="0" smtClean="0"/>
              <a:t>Jawaharlal Nehru Centre for Advanced Scientific Research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ja-JP" sz="1600" dirty="0" smtClean="0"/>
              <a:t>National Centre for Biological Sciences </a:t>
            </a:r>
            <a:endParaRPr kumimoji="1" lang="en-US" altLang="ja-JP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ja-JP" sz="1600" dirty="0" smtClean="0"/>
              <a:t>Indian Space Research Organization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kumimoji="1" lang="en-US" altLang="ja-JP" sz="1600" dirty="0" smtClean="0"/>
              <a:t>Defense Research &amp; Development Organization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ja-JP" sz="1600" dirty="0" smtClean="0"/>
              <a:t>IT industry, Biotech industry, BEML, BHEL, GE R&amp;D Centre, etc.</a:t>
            </a:r>
            <a:endParaRPr kumimoji="1" lang="en-US" altLang="ja-JP" sz="1600" dirty="0" smtClean="0"/>
          </a:p>
        </p:txBody>
      </p:sp>
      <p:sp>
        <p:nvSpPr>
          <p:cNvPr id="56" name="円/楕円 55"/>
          <p:cNvSpPr/>
          <p:nvPr/>
        </p:nvSpPr>
        <p:spPr>
          <a:xfrm flipH="1">
            <a:off x="3044264" y="5116542"/>
            <a:ext cx="144016" cy="14401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円/楕円 56"/>
          <p:cNvSpPr/>
          <p:nvPr/>
        </p:nvSpPr>
        <p:spPr>
          <a:xfrm flipH="1">
            <a:off x="3181837" y="5500087"/>
            <a:ext cx="144016" cy="14401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57"/>
          <p:cNvSpPr/>
          <p:nvPr/>
        </p:nvSpPr>
        <p:spPr>
          <a:xfrm flipH="1">
            <a:off x="3758697" y="5696813"/>
            <a:ext cx="144016" cy="14401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円/楕円 58"/>
          <p:cNvSpPr/>
          <p:nvPr/>
        </p:nvSpPr>
        <p:spPr>
          <a:xfrm flipH="1">
            <a:off x="4013475" y="4252782"/>
            <a:ext cx="144016" cy="14401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円/楕円 59"/>
          <p:cNvSpPr/>
          <p:nvPr/>
        </p:nvSpPr>
        <p:spPr>
          <a:xfrm flipH="1">
            <a:off x="2754691" y="3603268"/>
            <a:ext cx="144016" cy="14401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63"/>
          <p:cNvSpPr/>
          <p:nvPr/>
        </p:nvSpPr>
        <p:spPr>
          <a:xfrm flipH="1">
            <a:off x="5421616" y="3197509"/>
            <a:ext cx="144016" cy="14401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円/楕円 64"/>
          <p:cNvSpPr/>
          <p:nvPr/>
        </p:nvSpPr>
        <p:spPr>
          <a:xfrm flipH="1">
            <a:off x="5016313" y="3285255"/>
            <a:ext cx="144016" cy="14401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円/楕円 65"/>
          <p:cNvSpPr/>
          <p:nvPr/>
        </p:nvSpPr>
        <p:spPr>
          <a:xfrm flipH="1">
            <a:off x="4652252" y="3317521"/>
            <a:ext cx="144016" cy="14401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円/楕円 66"/>
          <p:cNvSpPr/>
          <p:nvPr/>
        </p:nvSpPr>
        <p:spPr>
          <a:xfrm flipH="1">
            <a:off x="4359913" y="3787934"/>
            <a:ext cx="144016" cy="14401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円/楕円 67"/>
          <p:cNvSpPr/>
          <p:nvPr/>
        </p:nvSpPr>
        <p:spPr>
          <a:xfrm flipH="1">
            <a:off x="3791445" y="3176195"/>
            <a:ext cx="144016" cy="14401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円/楕円 68"/>
          <p:cNvSpPr/>
          <p:nvPr/>
        </p:nvSpPr>
        <p:spPr>
          <a:xfrm flipH="1">
            <a:off x="3983105" y="3689919"/>
            <a:ext cx="144016" cy="14401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円/楕円 69"/>
          <p:cNvSpPr/>
          <p:nvPr/>
        </p:nvSpPr>
        <p:spPr>
          <a:xfrm flipH="1">
            <a:off x="5036928" y="2621329"/>
            <a:ext cx="144016" cy="14401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円/楕円 70"/>
          <p:cNvSpPr/>
          <p:nvPr/>
        </p:nvSpPr>
        <p:spPr>
          <a:xfrm flipH="1">
            <a:off x="6387781" y="2903127"/>
            <a:ext cx="144016" cy="14401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円/楕円 71"/>
          <p:cNvSpPr/>
          <p:nvPr/>
        </p:nvSpPr>
        <p:spPr>
          <a:xfrm flipH="1">
            <a:off x="6194059" y="3274692"/>
            <a:ext cx="144016" cy="14401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円/楕円 72"/>
          <p:cNvSpPr/>
          <p:nvPr/>
        </p:nvSpPr>
        <p:spPr>
          <a:xfrm flipH="1">
            <a:off x="3181785" y="2619166"/>
            <a:ext cx="144016" cy="14401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円/楕円 73"/>
          <p:cNvSpPr/>
          <p:nvPr/>
        </p:nvSpPr>
        <p:spPr>
          <a:xfrm flipH="1">
            <a:off x="3442790" y="1912393"/>
            <a:ext cx="144016" cy="14401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円/楕円 74"/>
          <p:cNvSpPr/>
          <p:nvPr/>
        </p:nvSpPr>
        <p:spPr>
          <a:xfrm flipH="1">
            <a:off x="3325853" y="908720"/>
            <a:ext cx="144016" cy="14401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円/楕円 75"/>
          <p:cNvSpPr/>
          <p:nvPr/>
        </p:nvSpPr>
        <p:spPr>
          <a:xfrm flipH="1">
            <a:off x="3641142" y="1640740"/>
            <a:ext cx="144016" cy="14401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円/楕円 76"/>
          <p:cNvSpPr/>
          <p:nvPr/>
        </p:nvSpPr>
        <p:spPr>
          <a:xfrm flipH="1">
            <a:off x="3326680" y="1712199"/>
            <a:ext cx="144016" cy="14401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5448384" y="5386903"/>
            <a:ext cx="365299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b="1" dirty="0" smtClean="0"/>
              <a:t>National Institutes of Technology</a:t>
            </a:r>
            <a:r>
              <a:rPr lang="en-US" altLang="ja-JP" sz="2000" b="1" dirty="0" smtClean="0"/>
              <a:t>: </a:t>
            </a:r>
            <a:r>
              <a:rPr lang="en-US" altLang="ja-JP" sz="1400" dirty="0" err="1" smtClean="0"/>
              <a:t>Trichy</a:t>
            </a:r>
            <a:r>
              <a:rPr lang="en-US" altLang="ja-JP" sz="1400" dirty="0" smtClean="0"/>
              <a:t>, Calicut, </a:t>
            </a:r>
            <a:r>
              <a:rPr lang="en-US" altLang="ja-JP" sz="1400" dirty="0" err="1" smtClean="0"/>
              <a:t>Suratkal</a:t>
            </a:r>
            <a:r>
              <a:rPr lang="en-US" altLang="ja-JP" sz="1400" dirty="0" smtClean="0"/>
              <a:t>, Warangal, </a:t>
            </a:r>
            <a:r>
              <a:rPr lang="en-US" altLang="ja-JP" sz="1400" dirty="0" err="1" smtClean="0"/>
              <a:t>Surat</a:t>
            </a:r>
            <a:r>
              <a:rPr lang="en-US" altLang="ja-JP" sz="1400" dirty="0" smtClean="0"/>
              <a:t>, Nagpur, Bhopal, Raipur, Jamshedpur, Durgapur, Rourkela, </a:t>
            </a:r>
            <a:r>
              <a:rPr lang="en-US" altLang="ja-JP" sz="1400" dirty="0" err="1" smtClean="0"/>
              <a:t>Agartala,Patna</a:t>
            </a:r>
            <a:r>
              <a:rPr lang="en-US" altLang="ja-JP" sz="1400" dirty="0" smtClean="0"/>
              <a:t>, Allahabad, </a:t>
            </a:r>
            <a:r>
              <a:rPr lang="en-US" altLang="ja-JP" sz="1400" dirty="0"/>
              <a:t>J</a:t>
            </a:r>
            <a:r>
              <a:rPr lang="en-US" altLang="ja-JP" sz="1400" dirty="0" smtClean="0"/>
              <a:t>aipur, </a:t>
            </a:r>
            <a:r>
              <a:rPr lang="en-US" altLang="ja-JP" sz="1400" dirty="0" err="1" smtClean="0"/>
              <a:t>Kurukshetra</a:t>
            </a:r>
            <a:r>
              <a:rPr lang="en-US" altLang="ja-JP" sz="1400" dirty="0" smtClean="0"/>
              <a:t>, </a:t>
            </a:r>
            <a:r>
              <a:rPr lang="en-US" altLang="ja-JP" sz="1400" dirty="0" err="1"/>
              <a:t>J</a:t>
            </a:r>
            <a:r>
              <a:rPr lang="en-US" altLang="ja-JP" sz="1400" dirty="0" err="1" smtClean="0"/>
              <a:t>alandar</a:t>
            </a:r>
            <a:r>
              <a:rPr lang="en-US" altLang="ja-JP" sz="1400" dirty="0" smtClean="0"/>
              <a:t>, </a:t>
            </a:r>
            <a:r>
              <a:rPr lang="en-US" altLang="ja-JP" sz="1400" dirty="0" err="1"/>
              <a:t>H</a:t>
            </a:r>
            <a:r>
              <a:rPr lang="en-US" altLang="ja-JP" sz="1400" dirty="0" err="1" smtClean="0"/>
              <a:t>amirpur</a:t>
            </a:r>
            <a:r>
              <a:rPr lang="en-US" altLang="ja-JP" sz="1400" dirty="0" smtClean="0"/>
              <a:t>, Srinagar </a:t>
            </a:r>
            <a:endParaRPr kumimoji="1" lang="ja-JP" altLang="en-US" sz="1400" dirty="0"/>
          </a:p>
        </p:txBody>
      </p:sp>
      <p:sp>
        <p:nvSpPr>
          <p:cNvPr id="80" name="円/楕円 79"/>
          <p:cNvSpPr/>
          <p:nvPr/>
        </p:nvSpPr>
        <p:spPr>
          <a:xfrm flipH="1">
            <a:off x="4648560" y="2827131"/>
            <a:ext cx="144016" cy="14401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二等辺三角形 10"/>
          <p:cNvSpPr/>
          <p:nvPr/>
        </p:nvSpPr>
        <p:spPr>
          <a:xfrm>
            <a:off x="2818451" y="4643831"/>
            <a:ext cx="183232" cy="184666"/>
          </a:xfrm>
          <a:prstGeom prst="triangle">
            <a:avLst/>
          </a:prstGeom>
          <a:solidFill>
            <a:srgbClr val="F808C5"/>
          </a:solidFill>
          <a:ln>
            <a:solidFill>
              <a:srgbClr val="F808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二等辺三角形 81"/>
          <p:cNvSpPr/>
          <p:nvPr/>
        </p:nvSpPr>
        <p:spPr>
          <a:xfrm>
            <a:off x="3369296" y="2283669"/>
            <a:ext cx="183232" cy="184666"/>
          </a:xfrm>
          <a:prstGeom prst="triangle">
            <a:avLst/>
          </a:prstGeom>
          <a:solidFill>
            <a:srgbClr val="F808C5"/>
          </a:solidFill>
          <a:ln>
            <a:solidFill>
              <a:srgbClr val="F808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二等辺三角形 82"/>
          <p:cNvSpPr/>
          <p:nvPr/>
        </p:nvSpPr>
        <p:spPr>
          <a:xfrm>
            <a:off x="3784845" y="4076849"/>
            <a:ext cx="183232" cy="184666"/>
          </a:xfrm>
          <a:prstGeom prst="triangle">
            <a:avLst/>
          </a:prstGeom>
          <a:solidFill>
            <a:srgbClr val="F808C5"/>
          </a:solidFill>
          <a:ln>
            <a:solidFill>
              <a:srgbClr val="F808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5369428" y="4664331"/>
            <a:ext cx="375460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b="1" dirty="0" smtClean="0"/>
              <a:t>Birla Institutes of Technology and Science </a:t>
            </a:r>
            <a:r>
              <a:rPr lang="en-US" altLang="ja-JP" sz="2000" b="1" dirty="0" smtClean="0"/>
              <a:t>: </a:t>
            </a:r>
            <a:r>
              <a:rPr lang="en-US" altLang="ja-JP" sz="1400" dirty="0" smtClean="0"/>
              <a:t>Pilani, Goa, Hyderabad</a:t>
            </a:r>
            <a:endParaRPr kumimoji="1" lang="ja-JP" altLang="en-US" sz="1400" dirty="0"/>
          </a:p>
        </p:txBody>
      </p:sp>
      <p:sp>
        <p:nvSpPr>
          <p:cNvPr id="85" name="二等辺三角形 84"/>
          <p:cNvSpPr/>
          <p:nvPr/>
        </p:nvSpPr>
        <p:spPr>
          <a:xfrm>
            <a:off x="5649359" y="1064147"/>
            <a:ext cx="91615" cy="74699"/>
          </a:xfrm>
          <a:prstGeom prst="triangle">
            <a:avLst/>
          </a:prstGeom>
          <a:solidFill>
            <a:srgbClr val="F808C5"/>
          </a:solidFill>
          <a:ln>
            <a:solidFill>
              <a:srgbClr val="F808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円/楕円 85"/>
          <p:cNvSpPr/>
          <p:nvPr/>
        </p:nvSpPr>
        <p:spPr>
          <a:xfrm flipH="1">
            <a:off x="5649359" y="803970"/>
            <a:ext cx="92576" cy="10475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円/楕円 86"/>
          <p:cNvSpPr/>
          <p:nvPr/>
        </p:nvSpPr>
        <p:spPr>
          <a:xfrm flipH="1">
            <a:off x="5641348" y="583121"/>
            <a:ext cx="92576" cy="10475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円/楕円 87"/>
          <p:cNvSpPr/>
          <p:nvPr/>
        </p:nvSpPr>
        <p:spPr>
          <a:xfrm flipH="1">
            <a:off x="5641348" y="324894"/>
            <a:ext cx="92576" cy="1047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796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二等辺三角形 4"/>
          <p:cNvSpPr/>
          <p:nvPr/>
        </p:nvSpPr>
        <p:spPr>
          <a:xfrm>
            <a:off x="3170413" y="4869160"/>
            <a:ext cx="216024" cy="144016"/>
          </a:xfrm>
          <a:prstGeom prst="triangle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92424"/>
            <a:ext cx="5240040" cy="6276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-90329" y="106454"/>
            <a:ext cx="9252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/>
              <a:t>Management Institutes, Central Universities, Medicine and </a:t>
            </a:r>
          </a:p>
          <a:p>
            <a:pPr algn="ctr"/>
            <a:r>
              <a:rPr kumimoji="1" lang="en-US" altLang="ja-JP" sz="2400" b="1" dirty="0" smtClean="0"/>
              <a:t>other </a:t>
            </a:r>
            <a:r>
              <a:rPr lang="en-US" altLang="ja-JP" sz="2400" b="1" dirty="0" smtClean="0"/>
              <a:t>colleges</a:t>
            </a:r>
            <a:endParaRPr kumimoji="1" lang="ja-JP" altLang="en-US" sz="2400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761553" y="554086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/>
              <a:t>IIM Tiruchirappalli</a:t>
            </a:r>
            <a:endParaRPr kumimoji="1" lang="ja-JP" altLang="en-US" b="1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568527" y="5448526"/>
            <a:ext cx="170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/>
              <a:t>IIM Kozhikode</a:t>
            </a:r>
            <a:endParaRPr kumimoji="1" lang="ja-JP" altLang="en-US" b="1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386437" y="501317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 </a:t>
            </a:r>
            <a:r>
              <a:rPr kumimoji="1" lang="en-US" altLang="ja-JP" b="1" dirty="0" smtClean="0"/>
              <a:t>IIM Bangalore</a:t>
            </a:r>
            <a:endParaRPr kumimoji="1" lang="ja-JP" altLang="en-US" b="1" dirty="0"/>
          </a:p>
        </p:txBody>
      </p:sp>
      <p:pic>
        <p:nvPicPr>
          <p:cNvPr id="23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3743" y="3138880"/>
            <a:ext cx="185402" cy="166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636" y="3687551"/>
            <a:ext cx="185402" cy="166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237845"/>
            <a:ext cx="185402" cy="166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854" y="2723525"/>
            <a:ext cx="185402" cy="166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289" y="5413636"/>
            <a:ext cx="185402" cy="166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449" y="5642355"/>
            <a:ext cx="185402" cy="166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353" y="5161252"/>
            <a:ext cx="185402" cy="166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478" y="2525108"/>
            <a:ext cx="185402" cy="166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887" y="2809284"/>
            <a:ext cx="185402" cy="166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983" y="3230995"/>
            <a:ext cx="185402" cy="166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668" y="3321022"/>
            <a:ext cx="185402" cy="166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46" y="2090329"/>
            <a:ext cx="185402" cy="166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950" y="1822486"/>
            <a:ext cx="185402" cy="166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テキスト ボックス 37"/>
          <p:cNvSpPr txBox="1"/>
          <p:nvPr/>
        </p:nvSpPr>
        <p:spPr>
          <a:xfrm>
            <a:off x="3020728" y="368989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 </a:t>
            </a:r>
            <a:r>
              <a:rPr kumimoji="1" lang="en-US" altLang="ja-JP" b="1" dirty="0" smtClean="0"/>
              <a:t>IIM Raipur</a:t>
            </a:r>
            <a:endParaRPr kumimoji="1" lang="ja-JP" altLang="en-US" b="1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5965854" y="262461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  </a:t>
            </a:r>
            <a:r>
              <a:rPr kumimoji="1" lang="en-US" altLang="ja-JP" b="1" dirty="0" smtClean="0"/>
              <a:t>IIM Shilong</a:t>
            </a:r>
            <a:endParaRPr kumimoji="1" lang="ja-JP" altLang="en-US" b="1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499604" y="2736621"/>
            <a:ext cx="1649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 </a:t>
            </a:r>
            <a:r>
              <a:rPr kumimoji="1" lang="en-US" altLang="ja-JP" b="1" dirty="0" smtClean="0"/>
              <a:t>IIM Udaipur</a:t>
            </a:r>
            <a:endParaRPr kumimoji="1" lang="ja-JP" altLang="en-US" b="1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972841" y="3176124"/>
            <a:ext cx="1987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 </a:t>
            </a:r>
            <a:r>
              <a:rPr kumimoji="1" lang="en-US" altLang="ja-JP" b="1" dirty="0" smtClean="0"/>
              <a:t>IIM Ahmedabad</a:t>
            </a:r>
            <a:endParaRPr kumimoji="1" lang="ja-JP" altLang="en-US" b="1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3173646" y="3222057"/>
            <a:ext cx="1360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 </a:t>
            </a:r>
            <a:r>
              <a:rPr kumimoji="1" lang="en-US" altLang="ja-JP" b="1" dirty="0" smtClean="0"/>
              <a:t>IIM Indore</a:t>
            </a:r>
            <a:endParaRPr kumimoji="1" lang="ja-JP" altLang="en-US" b="1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5436096" y="3109106"/>
            <a:ext cx="169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 </a:t>
            </a:r>
            <a:r>
              <a:rPr kumimoji="1" lang="en-US" altLang="ja-JP" b="1" dirty="0" smtClean="0"/>
              <a:t>IIM Calcutta</a:t>
            </a:r>
            <a:endParaRPr kumimoji="1" lang="ja-JP" altLang="en-US" b="1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4314400" y="2852725"/>
            <a:ext cx="1324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 </a:t>
            </a:r>
            <a:r>
              <a:rPr kumimoji="1" lang="en-US" altLang="ja-JP" b="1" dirty="0" smtClean="0"/>
              <a:t>IIM Ranchi</a:t>
            </a:r>
            <a:endParaRPr kumimoji="1" lang="ja-JP" altLang="en-US" b="1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2020796" y="198884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 </a:t>
            </a:r>
            <a:r>
              <a:rPr kumimoji="1" lang="en-US" altLang="ja-JP" b="1" dirty="0" smtClean="0"/>
              <a:t>IIM Rohtak</a:t>
            </a:r>
            <a:endParaRPr kumimoji="1" lang="ja-JP" altLang="en-US" b="1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946651" y="1658875"/>
            <a:ext cx="1512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 </a:t>
            </a:r>
            <a:r>
              <a:rPr kumimoji="1" lang="en-US" altLang="ja-JP" b="1" dirty="0" smtClean="0"/>
              <a:t>IIM </a:t>
            </a:r>
            <a:r>
              <a:rPr lang="en-US" altLang="ja-JP" b="1" dirty="0"/>
              <a:t>K</a:t>
            </a:r>
            <a:r>
              <a:rPr kumimoji="1" lang="en-US" altLang="ja-JP" b="1" dirty="0" smtClean="0"/>
              <a:t>ashipur</a:t>
            </a:r>
            <a:endParaRPr kumimoji="1" lang="ja-JP" altLang="en-US" b="1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243093" y="2439952"/>
            <a:ext cx="1512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 </a:t>
            </a:r>
            <a:r>
              <a:rPr kumimoji="1" lang="en-US" altLang="ja-JP" b="1" dirty="0" smtClean="0"/>
              <a:t>IIM </a:t>
            </a:r>
            <a:r>
              <a:rPr lang="en-US" altLang="ja-JP" b="1" dirty="0" smtClean="0"/>
              <a:t>Lucknow</a:t>
            </a:r>
            <a:endParaRPr kumimoji="1" lang="ja-JP" altLang="en-US" b="1" dirty="0"/>
          </a:p>
        </p:txBody>
      </p:sp>
      <p:sp>
        <p:nvSpPr>
          <p:cNvPr id="2" name="ひし形 1"/>
          <p:cNvSpPr/>
          <p:nvPr/>
        </p:nvSpPr>
        <p:spPr>
          <a:xfrm>
            <a:off x="5391866" y="3388350"/>
            <a:ext cx="133621" cy="14489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5367737" y="3422511"/>
            <a:ext cx="3641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 </a:t>
            </a:r>
            <a:r>
              <a:rPr lang="en-US" altLang="ja-JP" b="1" dirty="0" err="1" smtClean="0"/>
              <a:t>Visva</a:t>
            </a:r>
            <a:r>
              <a:rPr lang="en-US" altLang="ja-JP" b="1" dirty="0" smtClean="0"/>
              <a:t> </a:t>
            </a:r>
            <a:r>
              <a:rPr lang="en-US" altLang="ja-JP" b="1" dirty="0" err="1" smtClean="0"/>
              <a:t>Bharati</a:t>
            </a:r>
            <a:r>
              <a:rPr lang="en-US" altLang="ja-JP" b="1" dirty="0" smtClean="0"/>
              <a:t> University (Tagore)</a:t>
            </a:r>
            <a:endParaRPr kumimoji="1" lang="ja-JP" altLang="en-US" b="1" dirty="0"/>
          </a:p>
        </p:txBody>
      </p:sp>
      <p:sp>
        <p:nvSpPr>
          <p:cNvPr id="49" name="ひし形 48"/>
          <p:cNvSpPr/>
          <p:nvPr/>
        </p:nvSpPr>
        <p:spPr>
          <a:xfrm>
            <a:off x="3526755" y="2213274"/>
            <a:ext cx="133621" cy="144898"/>
          </a:xfrm>
          <a:prstGeom prst="diamon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ひし形 49"/>
          <p:cNvSpPr/>
          <p:nvPr/>
        </p:nvSpPr>
        <p:spPr>
          <a:xfrm>
            <a:off x="3438018" y="5057911"/>
            <a:ext cx="133621" cy="144898"/>
          </a:xfrm>
          <a:prstGeom prst="diamon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ひし形 50"/>
          <p:cNvSpPr/>
          <p:nvPr/>
        </p:nvSpPr>
        <p:spPr>
          <a:xfrm>
            <a:off x="5528797" y="3358144"/>
            <a:ext cx="133621" cy="144898"/>
          </a:xfrm>
          <a:prstGeom prst="diamon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ひし形 51"/>
          <p:cNvSpPr/>
          <p:nvPr/>
        </p:nvSpPr>
        <p:spPr>
          <a:xfrm>
            <a:off x="2571251" y="3853905"/>
            <a:ext cx="133621" cy="144898"/>
          </a:xfrm>
          <a:prstGeom prst="diamon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ひし形 52"/>
          <p:cNvSpPr/>
          <p:nvPr/>
        </p:nvSpPr>
        <p:spPr>
          <a:xfrm>
            <a:off x="3903069" y="5248152"/>
            <a:ext cx="133621" cy="144898"/>
          </a:xfrm>
          <a:prstGeom prst="diamon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ひし形 53"/>
          <p:cNvSpPr/>
          <p:nvPr/>
        </p:nvSpPr>
        <p:spPr>
          <a:xfrm>
            <a:off x="6328572" y="4520759"/>
            <a:ext cx="133621" cy="144898"/>
          </a:xfrm>
          <a:prstGeom prst="diamon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6479189" y="4134581"/>
            <a:ext cx="252996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Management Institutes</a:t>
            </a:r>
          </a:p>
          <a:p>
            <a:r>
              <a:rPr lang="en-US" altLang="ja-JP" sz="1600" dirty="0" smtClean="0"/>
              <a:t>Central Universities: Delhi, Mumbai, Calcutta, Chennai, Bangalore</a:t>
            </a:r>
          </a:p>
          <a:p>
            <a:r>
              <a:rPr kumimoji="1" lang="en-US" altLang="ja-JP" sz="1600" dirty="0" smtClean="0"/>
              <a:t>Medical Institutes: AIIMS (Delhi), CMC Vellore (Tamil Nadu), Manipal</a:t>
            </a:r>
            <a:r>
              <a:rPr lang="en-US" altLang="ja-JP" sz="1600" dirty="0"/>
              <a:t> </a:t>
            </a:r>
            <a:r>
              <a:rPr kumimoji="1" lang="en-US" altLang="ja-JP" sz="1600" dirty="0" smtClean="0"/>
              <a:t>(Karnataka) </a:t>
            </a:r>
          </a:p>
          <a:p>
            <a:r>
              <a:rPr kumimoji="1" lang="en-US" altLang="ja-JP" sz="1600" dirty="0" smtClean="0"/>
              <a:t>Ayurveda, Yoga </a:t>
            </a:r>
            <a:r>
              <a:rPr lang="en-US" altLang="ja-JP" sz="1600" dirty="0" smtClean="0"/>
              <a:t>Institutes</a:t>
            </a:r>
            <a:endParaRPr kumimoji="1" lang="ja-JP" altLang="en-US" sz="1600" dirty="0"/>
          </a:p>
        </p:txBody>
      </p:sp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303" y="3277613"/>
            <a:ext cx="185402" cy="166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テキスト ボックス 56"/>
          <p:cNvSpPr txBox="1"/>
          <p:nvPr/>
        </p:nvSpPr>
        <p:spPr>
          <a:xfrm>
            <a:off x="4702665" y="3460799"/>
            <a:ext cx="826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/>
              <a:t>XLRI</a:t>
            </a:r>
            <a:endParaRPr kumimoji="1" lang="ja-JP" altLang="en-US" b="1" dirty="0"/>
          </a:p>
        </p:txBody>
      </p:sp>
      <p:sp>
        <p:nvSpPr>
          <p:cNvPr id="62" name="ひし形 61"/>
          <p:cNvSpPr/>
          <p:nvPr/>
        </p:nvSpPr>
        <p:spPr>
          <a:xfrm>
            <a:off x="6312455" y="5232671"/>
            <a:ext cx="133621" cy="144898"/>
          </a:xfrm>
          <a:prstGeom prst="diamond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/楕円 2"/>
          <p:cNvSpPr/>
          <p:nvPr/>
        </p:nvSpPr>
        <p:spPr>
          <a:xfrm>
            <a:off x="3272469" y="5057911"/>
            <a:ext cx="144016" cy="138121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円/楕円 62"/>
          <p:cNvSpPr/>
          <p:nvPr/>
        </p:nvSpPr>
        <p:spPr>
          <a:xfrm>
            <a:off x="3437967" y="2256683"/>
            <a:ext cx="144016" cy="138121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63"/>
          <p:cNvSpPr/>
          <p:nvPr/>
        </p:nvSpPr>
        <p:spPr>
          <a:xfrm>
            <a:off x="3152231" y="5841137"/>
            <a:ext cx="144016" cy="138121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円/楕円 64"/>
          <p:cNvSpPr/>
          <p:nvPr/>
        </p:nvSpPr>
        <p:spPr>
          <a:xfrm>
            <a:off x="6338008" y="5910198"/>
            <a:ext cx="144016" cy="138121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円/楕円 65"/>
          <p:cNvSpPr/>
          <p:nvPr/>
        </p:nvSpPr>
        <p:spPr>
          <a:xfrm>
            <a:off x="5084505" y="3161934"/>
            <a:ext cx="144016" cy="138121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7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455" y="4179849"/>
            <a:ext cx="185402" cy="166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ひし形 67"/>
          <p:cNvSpPr/>
          <p:nvPr/>
        </p:nvSpPr>
        <p:spPr>
          <a:xfrm>
            <a:off x="3497931" y="2090329"/>
            <a:ext cx="133621" cy="144898"/>
          </a:xfrm>
          <a:prstGeom prst="diamond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ひし形 68"/>
          <p:cNvSpPr/>
          <p:nvPr/>
        </p:nvSpPr>
        <p:spPr>
          <a:xfrm>
            <a:off x="3397815" y="5674649"/>
            <a:ext cx="133621" cy="144898"/>
          </a:xfrm>
          <a:prstGeom prst="diamond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ひし形 69"/>
          <p:cNvSpPr/>
          <p:nvPr/>
        </p:nvSpPr>
        <p:spPr>
          <a:xfrm>
            <a:off x="2808777" y="4913013"/>
            <a:ext cx="133621" cy="144898"/>
          </a:xfrm>
          <a:prstGeom prst="diamond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円/楕円 70"/>
          <p:cNvSpPr/>
          <p:nvPr/>
        </p:nvSpPr>
        <p:spPr>
          <a:xfrm>
            <a:off x="3092361" y="5694562"/>
            <a:ext cx="144016" cy="138121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円/楕円 73"/>
          <p:cNvSpPr/>
          <p:nvPr/>
        </p:nvSpPr>
        <p:spPr>
          <a:xfrm>
            <a:off x="4391915" y="3418315"/>
            <a:ext cx="144016" cy="138121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5413010" y="936751"/>
            <a:ext cx="36639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smtClean="0"/>
              <a:t> Established </a:t>
            </a:r>
            <a:r>
              <a:rPr lang="en-US" altLang="ja-JP" sz="1600" dirty="0"/>
              <a:t>IIM ( 1961-96) (6)</a:t>
            </a:r>
            <a:br>
              <a:rPr lang="en-US" altLang="ja-JP" sz="1600" dirty="0"/>
            </a:br>
            <a:r>
              <a:rPr lang="en-US" altLang="ja-JP" sz="1600" dirty="0"/>
              <a:t> New IIMs 2007- (Under construction) (7)</a:t>
            </a:r>
            <a:endParaRPr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5396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/>
              <a:t>IIT-JEE</a:t>
            </a:r>
            <a:r>
              <a:rPr lang="ja-JP" altLang="en-US" b="1" dirty="0"/>
              <a:t> </a:t>
            </a:r>
            <a:r>
              <a:rPr lang="en-US" altLang="ja-JP" b="1" dirty="0" smtClean="0"/>
              <a:t>2012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95536" y="1628800"/>
            <a:ext cx="8291264" cy="44973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ja-JP" altLang="en-US" sz="2900" b="1" dirty="0" smtClean="0"/>
              <a:t>●受験</a:t>
            </a:r>
            <a:r>
              <a:rPr lang="ja-JP" altLang="en-US" sz="2900" b="1" dirty="0"/>
              <a:t>日：</a:t>
            </a:r>
            <a:r>
              <a:rPr lang="en-US" altLang="ja-JP" sz="2900" b="1" dirty="0"/>
              <a:t>4</a:t>
            </a:r>
            <a:r>
              <a:rPr lang="ja-JP" altLang="en-US" sz="2900" b="1" dirty="0"/>
              <a:t>月</a:t>
            </a:r>
            <a:r>
              <a:rPr lang="en-US" altLang="ja-JP" sz="2900" b="1" dirty="0"/>
              <a:t>8</a:t>
            </a:r>
            <a:r>
              <a:rPr lang="ja-JP" altLang="en-US" sz="2900" b="1" dirty="0"/>
              <a:t>日（日）午前</a:t>
            </a:r>
            <a:r>
              <a:rPr lang="en-US" altLang="ja-JP" sz="2900" b="1" dirty="0"/>
              <a:t>9</a:t>
            </a:r>
            <a:r>
              <a:rPr lang="ja-JP" altLang="en-US" sz="2900" b="1" dirty="0"/>
              <a:t>時</a:t>
            </a:r>
            <a:r>
              <a:rPr lang="en-US" altLang="ja-JP" sz="2900" b="1" dirty="0"/>
              <a:t>―12</a:t>
            </a:r>
            <a:r>
              <a:rPr lang="ja-JP" altLang="en-US" sz="2900" b="1" dirty="0"/>
              <a:t>時、午後</a:t>
            </a:r>
            <a:r>
              <a:rPr lang="en-US" altLang="ja-JP" sz="2900" b="1" dirty="0"/>
              <a:t>2</a:t>
            </a:r>
            <a:r>
              <a:rPr lang="ja-JP" altLang="en-US" sz="2900" b="1" dirty="0"/>
              <a:t>時</a:t>
            </a:r>
            <a:r>
              <a:rPr lang="en-US" altLang="ja-JP" sz="2900" b="1" dirty="0"/>
              <a:t>―5</a:t>
            </a:r>
            <a:r>
              <a:rPr lang="ja-JP" altLang="en-US" sz="2900" b="1" dirty="0"/>
              <a:t>時</a:t>
            </a:r>
          </a:p>
          <a:p>
            <a:pPr marL="0" indent="0">
              <a:buNone/>
            </a:pPr>
            <a:r>
              <a:rPr lang="ja-JP" altLang="en-US" sz="2900" b="1" dirty="0"/>
              <a:t>　　</a:t>
            </a:r>
            <a:r>
              <a:rPr lang="ja-JP" altLang="en-US" sz="2900" b="1" dirty="0" smtClean="0"/>
              <a:t>試験</a:t>
            </a:r>
            <a:r>
              <a:rPr lang="ja-JP" altLang="en-US" sz="2900" b="1" dirty="0"/>
              <a:t>科目：数学、物理、化学</a:t>
            </a:r>
          </a:p>
          <a:p>
            <a:pPr marL="0" indent="0">
              <a:buNone/>
            </a:pPr>
            <a:r>
              <a:rPr lang="ja-JP" altLang="en-US" sz="2900" b="1" dirty="0"/>
              <a:t>●</a:t>
            </a:r>
            <a:r>
              <a:rPr lang="ja-JP" altLang="en-US" sz="2900" b="1" dirty="0" smtClean="0"/>
              <a:t>受験申込者数</a:t>
            </a:r>
            <a:r>
              <a:rPr lang="ja-JP" altLang="en-US" sz="2900" b="1" dirty="0"/>
              <a:t>；</a:t>
            </a:r>
            <a:r>
              <a:rPr lang="en-US" altLang="ja-JP" sz="2900" b="1" dirty="0"/>
              <a:t>50.6</a:t>
            </a:r>
            <a:r>
              <a:rPr lang="ja-JP" altLang="en-US" sz="2900" b="1" dirty="0"/>
              <a:t>万人（昨年</a:t>
            </a:r>
            <a:r>
              <a:rPr lang="en-US" altLang="ja-JP" sz="2900" b="1" dirty="0"/>
              <a:t>48.5</a:t>
            </a:r>
            <a:r>
              <a:rPr lang="ja-JP" altLang="en-US" sz="2900" b="1" dirty="0"/>
              <a:t>万人比</a:t>
            </a:r>
            <a:r>
              <a:rPr lang="en-US" altLang="ja-JP" sz="2900" b="1" dirty="0"/>
              <a:t>2.1</a:t>
            </a:r>
            <a:r>
              <a:rPr lang="ja-JP" altLang="en-US" sz="2900" b="1" dirty="0"/>
              <a:t>万人増）</a:t>
            </a:r>
          </a:p>
          <a:p>
            <a:pPr marL="0" indent="0">
              <a:buNone/>
            </a:pPr>
            <a:r>
              <a:rPr lang="ja-JP" altLang="en-US" sz="2900" b="1" dirty="0"/>
              <a:t>●</a:t>
            </a:r>
            <a:r>
              <a:rPr lang="ja-JP" altLang="en-US" sz="2900" b="1" dirty="0" smtClean="0"/>
              <a:t>競争率</a:t>
            </a:r>
            <a:r>
              <a:rPr lang="ja-JP" altLang="en-US" sz="2900" b="1" dirty="0"/>
              <a:t>　：</a:t>
            </a:r>
            <a:r>
              <a:rPr lang="en-US" altLang="ja-JP" sz="2900" b="1" dirty="0" smtClean="0"/>
              <a:t>53</a:t>
            </a:r>
            <a:r>
              <a:rPr lang="ja-JP" altLang="en-US" sz="2900" b="1" dirty="0" smtClean="0"/>
              <a:t>倍</a:t>
            </a:r>
            <a:r>
              <a:rPr lang="ja-JP" altLang="en-US" sz="2900" b="1" dirty="0"/>
              <a:t>　（</a:t>
            </a:r>
            <a:r>
              <a:rPr lang="en-US" altLang="ja-JP" sz="2900" b="1" dirty="0"/>
              <a:t>15</a:t>
            </a:r>
            <a:r>
              <a:rPr lang="ja-JP" altLang="en-US" sz="2900" b="1" dirty="0"/>
              <a:t>校の定員：</a:t>
            </a:r>
            <a:r>
              <a:rPr lang="en-US" altLang="ja-JP" sz="2900" b="1" dirty="0"/>
              <a:t>9,590</a:t>
            </a:r>
            <a:r>
              <a:rPr lang="ja-JP" altLang="en-US" sz="2900" b="1" dirty="0"/>
              <a:t>人、昨年</a:t>
            </a:r>
            <a:r>
              <a:rPr lang="ja-JP" altLang="en-US" sz="2900" b="1" dirty="0" smtClean="0"/>
              <a:t>：</a:t>
            </a:r>
            <a:r>
              <a:rPr lang="en-US" altLang="ja-JP" sz="2900" b="1" dirty="0" smtClean="0"/>
              <a:t>51</a:t>
            </a:r>
            <a:r>
              <a:rPr lang="ja-JP" altLang="en-US" sz="2900" b="1" dirty="0" smtClean="0"/>
              <a:t>倍）</a:t>
            </a:r>
            <a:endParaRPr lang="ja-JP" altLang="en-US" sz="2900" b="1" dirty="0"/>
          </a:p>
          <a:p>
            <a:pPr marL="0" indent="0">
              <a:buNone/>
            </a:pPr>
            <a:r>
              <a:rPr lang="ja-JP" altLang="en-US" sz="2900" b="1" dirty="0" smtClean="0"/>
              <a:t>●成績発表</a:t>
            </a:r>
            <a:r>
              <a:rPr lang="ja-JP" altLang="en-US" sz="2900" b="1" dirty="0"/>
              <a:t>：</a:t>
            </a:r>
            <a:r>
              <a:rPr lang="en-US" altLang="ja-JP" sz="2900" b="1" dirty="0"/>
              <a:t>5</a:t>
            </a:r>
            <a:r>
              <a:rPr lang="ja-JP" altLang="en-US" sz="2900" b="1" dirty="0"/>
              <a:t>月</a:t>
            </a:r>
            <a:r>
              <a:rPr lang="en-US" altLang="ja-JP" sz="2900" b="1" dirty="0"/>
              <a:t>18</a:t>
            </a:r>
            <a:r>
              <a:rPr lang="ja-JP" altLang="en-US" sz="2900" b="1" dirty="0"/>
              <a:t>日（金</a:t>
            </a:r>
            <a:r>
              <a:rPr lang="ja-JP" altLang="en-US" sz="2900" b="1" dirty="0" smtClean="0"/>
              <a:t>）　受験者</a:t>
            </a:r>
            <a:r>
              <a:rPr lang="en-US" altLang="ja-JP" sz="2900" b="1" dirty="0" smtClean="0"/>
              <a:t>48</a:t>
            </a:r>
            <a:r>
              <a:rPr lang="ja-JP" altLang="en-US" sz="2900" b="1" dirty="0" smtClean="0"/>
              <a:t>万人の席次が発表。最年少</a:t>
            </a:r>
            <a:r>
              <a:rPr lang="en-US" altLang="ja-JP" sz="2900" b="1" dirty="0" smtClean="0"/>
              <a:t>12</a:t>
            </a:r>
            <a:r>
              <a:rPr lang="ja-JP" altLang="en-US" sz="2900" b="1" dirty="0" smtClean="0"/>
              <a:t>歳クマール</a:t>
            </a:r>
            <a:endParaRPr lang="en-US" altLang="ja-JP" sz="2900" b="1" dirty="0" smtClean="0"/>
          </a:p>
          <a:p>
            <a:pPr marL="0" indent="0">
              <a:buNone/>
            </a:pPr>
            <a:r>
              <a:rPr lang="ja-JP" altLang="en-US" sz="2900" b="1" dirty="0"/>
              <a:t>　</a:t>
            </a:r>
            <a:r>
              <a:rPr lang="ja-JP" altLang="en-US" sz="2900" b="1" dirty="0" smtClean="0"/>
              <a:t>君（ビハール州）　</a:t>
            </a:r>
            <a:r>
              <a:rPr lang="en-US" altLang="ja-JP" sz="2900" b="1" dirty="0" smtClean="0"/>
              <a:t>8137</a:t>
            </a:r>
            <a:r>
              <a:rPr lang="ja-JP" altLang="en-US" sz="2900" b="1" dirty="0" smtClean="0"/>
              <a:t>番で合格するも来年再受験し上位合格を目指すと発表。</a:t>
            </a:r>
            <a:endParaRPr lang="en-US" altLang="ja-JP" sz="2900" b="1" dirty="0" smtClean="0"/>
          </a:p>
          <a:p>
            <a:pPr marL="0" indent="0">
              <a:buNone/>
            </a:pPr>
            <a:r>
              <a:rPr lang="ja-JP" altLang="en-US" sz="2900" b="1" dirty="0"/>
              <a:t>　</a:t>
            </a:r>
            <a:r>
              <a:rPr lang="en-US" altLang="ja-JP" sz="2900" b="1" dirty="0" smtClean="0"/>
              <a:t>SUPER30</a:t>
            </a:r>
            <a:r>
              <a:rPr lang="ja-JP" altLang="en-US" sz="2900" b="1" dirty="0" smtClean="0"/>
              <a:t>（アナンド・クマール校長）より</a:t>
            </a:r>
            <a:r>
              <a:rPr lang="en-US" altLang="ja-JP" sz="2900" b="1" dirty="0" smtClean="0"/>
              <a:t>27</a:t>
            </a:r>
            <a:r>
              <a:rPr lang="ja-JP" altLang="en-US" sz="2900" b="1" dirty="0" smtClean="0"/>
              <a:t>人合格。</a:t>
            </a:r>
            <a:endParaRPr lang="en-US" altLang="ja-JP" sz="2900" b="1" dirty="0" smtClean="0"/>
          </a:p>
          <a:p>
            <a:pPr marL="0" indent="0">
              <a:buNone/>
            </a:pPr>
            <a:r>
              <a:rPr lang="ja-JP" altLang="en-US" sz="2900" b="1" dirty="0" smtClean="0"/>
              <a:t>●入学先割り振り発表：</a:t>
            </a:r>
            <a:r>
              <a:rPr lang="en-US" altLang="ja-JP" sz="2900" b="1" dirty="0" smtClean="0"/>
              <a:t>6</a:t>
            </a:r>
            <a:r>
              <a:rPr lang="ja-JP" altLang="en-US" sz="2900" b="1" dirty="0" smtClean="0"/>
              <a:t>月</a:t>
            </a:r>
            <a:r>
              <a:rPr lang="en-US" altLang="ja-JP" sz="2900" b="1" dirty="0" smtClean="0"/>
              <a:t>9500</a:t>
            </a:r>
            <a:r>
              <a:rPr lang="ja-JP" altLang="en-US" sz="2900" b="1" dirty="0" smtClean="0"/>
              <a:t>人（外国籍</a:t>
            </a:r>
            <a:r>
              <a:rPr lang="en-US" altLang="ja-JP" sz="2900" b="1" dirty="0" smtClean="0"/>
              <a:t>11</a:t>
            </a:r>
            <a:r>
              <a:rPr lang="ja-JP" altLang="en-US" sz="2900" b="1" dirty="0" smtClean="0"/>
              <a:t>人）。トップ</a:t>
            </a:r>
            <a:r>
              <a:rPr lang="en-US" altLang="ja-JP" sz="2900" b="1" dirty="0" smtClean="0"/>
              <a:t>100</a:t>
            </a:r>
            <a:r>
              <a:rPr lang="ja-JP" altLang="en-US" sz="2900" b="1" dirty="0" smtClean="0"/>
              <a:t>中</a:t>
            </a:r>
            <a:r>
              <a:rPr lang="en-US" altLang="ja-JP" sz="2900" b="1" dirty="0" smtClean="0"/>
              <a:t>86</a:t>
            </a:r>
            <a:r>
              <a:rPr lang="ja-JP" altLang="en-US" sz="2900" b="1" dirty="0" smtClean="0"/>
              <a:t>人はボンベイ校。</a:t>
            </a:r>
            <a:endParaRPr lang="en-US" altLang="ja-JP" sz="2900" b="1" dirty="0" smtClean="0"/>
          </a:p>
          <a:p>
            <a:pPr marL="0" indent="0">
              <a:buNone/>
            </a:pPr>
            <a:r>
              <a:rPr lang="ja-JP" altLang="en-US" sz="2900" b="1" dirty="0"/>
              <a:t>　</a:t>
            </a:r>
            <a:r>
              <a:rPr lang="ja-JP" altLang="en-US" sz="2900" b="1" dirty="0" smtClean="0"/>
              <a:t>　志望先トップはコンピューター科学。</a:t>
            </a:r>
            <a:endParaRPr lang="ja-JP" altLang="en-US" sz="2900" b="1" dirty="0"/>
          </a:p>
          <a:p>
            <a:pPr marL="0" indent="0">
              <a:buNone/>
            </a:pPr>
            <a:r>
              <a:rPr lang="ja-JP" altLang="en-US" sz="2900" b="1" dirty="0"/>
              <a:t>●</a:t>
            </a:r>
            <a:r>
              <a:rPr lang="ja-JP" altLang="en-US" sz="2900" b="1" dirty="0" smtClean="0"/>
              <a:t>入学先（学部・学科</a:t>
            </a:r>
            <a:r>
              <a:rPr lang="ja-JP" altLang="en-US" sz="2900" b="1" dirty="0" smtClean="0"/>
              <a:t>）最終</a:t>
            </a:r>
            <a:r>
              <a:rPr lang="ja-JP" altLang="en-US" sz="2900" b="1" dirty="0"/>
              <a:t>発表日：</a:t>
            </a:r>
            <a:r>
              <a:rPr lang="en-US" altLang="ja-JP" sz="2900" b="1" dirty="0"/>
              <a:t>7</a:t>
            </a:r>
            <a:r>
              <a:rPr lang="ja-JP" altLang="en-US" sz="2900" b="1" dirty="0"/>
              <a:t>月</a:t>
            </a:r>
            <a:r>
              <a:rPr lang="en-US" altLang="ja-JP" sz="2900" b="1" dirty="0"/>
              <a:t>6</a:t>
            </a:r>
            <a:r>
              <a:rPr lang="ja-JP" altLang="en-US" sz="2900" b="1" dirty="0"/>
              <a:t>日（金）</a:t>
            </a:r>
          </a:p>
          <a:p>
            <a:pPr marL="0" indent="0">
              <a:buNone/>
            </a:pPr>
            <a:r>
              <a:rPr lang="ja-JP" altLang="en-US" sz="2900" b="1" dirty="0"/>
              <a:t>●</a:t>
            </a:r>
            <a:r>
              <a:rPr lang="ja-JP" altLang="en-US" sz="2900" b="1" dirty="0" smtClean="0"/>
              <a:t>留保枠</a:t>
            </a:r>
            <a:r>
              <a:rPr lang="ja-JP" altLang="en-US" sz="2900" b="1" dirty="0"/>
              <a:t>：</a:t>
            </a:r>
            <a:r>
              <a:rPr lang="en-US" altLang="ja-JP" sz="2900" b="1" dirty="0"/>
              <a:t>GE</a:t>
            </a:r>
            <a:r>
              <a:rPr lang="ja-JP" altLang="en-US" sz="2900" b="1" dirty="0"/>
              <a:t>　</a:t>
            </a:r>
            <a:r>
              <a:rPr lang="en-US" altLang="ja-JP" sz="2900" b="1" dirty="0"/>
              <a:t>47.5</a:t>
            </a:r>
            <a:r>
              <a:rPr lang="ja-JP" altLang="en-US" sz="2900" b="1" dirty="0"/>
              <a:t>％、</a:t>
            </a:r>
            <a:r>
              <a:rPr lang="en-US" altLang="ja-JP" sz="2900" b="1" dirty="0"/>
              <a:t>SC</a:t>
            </a:r>
            <a:r>
              <a:rPr lang="ja-JP" altLang="en-US" sz="2900" b="1" dirty="0"/>
              <a:t>（特定カースト）：</a:t>
            </a:r>
            <a:r>
              <a:rPr lang="en-US" altLang="ja-JP" sz="2900" b="1" dirty="0"/>
              <a:t>15</a:t>
            </a:r>
            <a:r>
              <a:rPr lang="ja-JP" altLang="en-US" sz="2900" b="1" dirty="0"/>
              <a:t>％</a:t>
            </a:r>
            <a:r>
              <a:rPr lang="ja-JP" altLang="en-US" sz="2900" b="1" dirty="0" smtClean="0"/>
              <a:t>、</a:t>
            </a:r>
            <a:endParaRPr lang="en-US" altLang="ja-JP" sz="2900" b="1" dirty="0" smtClean="0"/>
          </a:p>
          <a:p>
            <a:pPr marL="0" indent="0">
              <a:buNone/>
            </a:pPr>
            <a:r>
              <a:rPr lang="ja-JP" altLang="en-US" sz="2900" b="1" dirty="0"/>
              <a:t>　</a:t>
            </a:r>
            <a:r>
              <a:rPr lang="ja-JP" altLang="en-US" sz="2900" b="1" dirty="0" smtClean="0"/>
              <a:t>　</a:t>
            </a:r>
            <a:r>
              <a:rPr lang="en-US" altLang="ja-JP" sz="2900" b="1" dirty="0" smtClean="0"/>
              <a:t>ST</a:t>
            </a:r>
            <a:r>
              <a:rPr lang="ja-JP" altLang="en-US" sz="2900" b="1" dirty="0"/>
              <a:t>（特定部族）：</a:t>
            </a:r>
            <a:r>
              <a:rPr lang="en-US" altLang="ja-JP" sz="2900" b="1" dirty="0"/>
              <a:t>7.5</a:t>
            </a:r>
            <a:r>
              <a:rPr lang="ja-JP" altLang="en-US" sz="2900" b="1" dirty="0" smtClean="0"/>
              <a:t>％　</a:t>
            </a:r>
            <a:r>
              <a:rPr lang="en-US" altLang="ja-JP" sz="2900" b="1" dirty="0" smtClean="0"/>
              <a:t>OBC</a:t>
            </a:r>
            <a:r>
              <a:rPr lang="ja-JP" altLang="en-US" sz="2900" b="1" dirty="0"/>
              <a:t>（その他の後進カースト）：</a:t>
            </a:r>
            <a:r>
              <a:rPr lang="en-US" altLang="ja-JP" sz="2900" b="1" dirty="0"/>
              <a:t>27</a:t>
            </a:r>
            <a:r>
              <a:rPr lang="ja-JP" altLang="en-US" sz="2900" b="1" dirty="0"/>
              <a:t>％</a:t>
            </a:r>
          </a:p>
          <a:p>
            <a:pPr marL="0" indent="0">
              <a:buNone/>
            </a:pPr>
            <a:r>
              <a:rPr lang="ja-JP" altLang="en-US" sz="2900" b="1" dirty="0"/>
              <a:t>　　</a:t>
            </a:r>
            <a:r>
              <a:rPr lang="en-US" altLang="ja-JP" sz="2900" b="1" dirty="0" smtClean="0"/>
              <a:t>PD</a:t>
            </a:r>
            <a:r>
              <a:rPr lang="ja-JP" altLang="en-US" sz="2900" b="1" dirty="0"/>
              <a:t>（体の不自由な人）：</a:t>
            </a:r>
            <a:r>
              <a:rPr lang="en-US" altLang="ja-JP" sz="2900" b="1" dirty="0"/>
              <a:t>3</a:t>
            </a:r>
            <a:r>
              <a:rPr lang="ja-JP" altLang="en-US" sz="2900" b="1" dirty="0"/>
              <a:t>％</a:t>
            </a:r>
          </a:p>
          <a:p>
            <a:pPr marL="0" indent="0">
              <a:buNone/>
            </a:pPr>
            <a:r>
              <a:rPr lang="ja-JP" altLang="en-US" sz="2900" b="1" dirty="0" smtClean="0"/>
              <a:t>　　優先枠</a:t>
            </a:r>
            <a:r>
              <a:rPr lang="ja-JP" altLang="en-US" sz="2900" b="1" dirty="0"/>
              <a:t>：各校</a:t>
            </a:r>
            <a:r>
              <a:rPr lang="en-US" altLang="ja-JP" sz="2900" b="1" dirty="0"/>
              <a:t>2</a:t>
            </a:r>
            <a:r>
              <a:rPr lang="ja-JP" altLang="en-US" sz="2900" b="1" dirty="0"/>
              <a:t>席を軍人</a:t>
            </a:r>
            <a:r>
              <a:rPr lang="ja-JP" altLang="en-US" sz="2900" b="1" dirty="0" smtClean="0"/>
              <a:t>遺族</a:t>
            </a:r>
            <a:endParaRPr lang="en-US" altLang="ja-JP" sz="2900" b="1" dirty="0" smtClean="0"/>
          </a:p>
          <a:p>
            <a:pPr marL="0" indent="0">
              <a:buNone/>
            </a:pPr>
            <a:endParaRPr lang="en-US" altLang="ja-JP" sz="2900" b="1" dirty="0" smtClean="0"/>
          </a:p>
          <a:p>
            <a:pPr marL="0" indent="0">
              <a:buNone/>
            </a:pPr>
            <a:r>
              <a:rPr lang="ja-JP" altLang="en-US" sz="2900" b="1" dirty="0" smtClean="0"/>
              <a:t>来年度入試：　</a:t>
            </a:r>
            <a:r>
              <a:rPr lang="en-US" altLang="ja-JP" sz="2900" b="1" dirty="0" smtClean="0"/>
              <a:t>6</a:t>
            </a:r>
            <a:r>
              <a:rPr lang="ja-JP" altLang="en-US" sz="2900" b="1" dirty="0" smtClean="0"/>
              <a:t>月</a:t>
            </a:r>
            <a:r>
              <a:rPr lang="en-US" altLang="ja-JP" sz="2900" b="1" dirty="0" smtClean="0"/>
              <a:t>12</a:t>
            </a:r>
            <a:r>
              <a:rPr lang="ja-JP" altLang="en-US" sz="2900" b="1" dirty="0" smtClean="0"/>
              <a:t>日政府は</a:t>
            </a:r>
            <a:r>
              <a:rPr lang="en-US" altLang="ja-JP" sz="2900" b="1" dirty="0" smtClean="0"/>
              <a:t>1</a:t>
            </a:r>
            <a:r>
              <a:rPr lang="ja-JP" altLang="en-US" sz="2900" b="1" dirty="0" smtClean="0"/>
              <a:t>国</a:t>
            </a:r>
            <a:r>
              <a:rPr lang="en-US" altLang="ja-JP" sz="2900" b="1" dirty="0" smtClean="0"/>
              <a:t>1</a:t>
            </a:r>
            <a:r>
              <a:rPr lang="ja-JP" altLang="en-US" sz="2900" b="1" dirty="0" smtClean="0"/>
              <a:t>制度を目標に</a:t>
            </a:r>
            <a:r>
              <a:rPr lang="en-US" altLang="ja-JP" sz="2900" b="1" dirty="0" smtClean="0"/>
              <a:t>IIT,NIT,IIIT3</a:t>
            </a:r>
            <a:r>
              <a:rPr lang="ja-JP" altLang="en-US" sz="2900" b="1" dirty="0" smtClean="0"/>
              <a:t>校の入試一本化を発表。</a:t>
            </a:r>
            <a:endParaRPr lang="en-US" altLang="ja-JP" sz="2900" b="1" dirty="0" smtClean="0"/>
          </a:p>
          <a:p>
            <a:pPr marL="0" indent="0">
              <a:buNone/>
            </a:pPr>
            <a:r>
              <a:rPr lang="ja-JP" altLang="en-US" sz="2900" b="1" dirty="0" smtClean="0"/>
              <a:t>　　　　　　　　　一部の</a:t>
            </a:r>
            <a:r>
              <a:rPr lang="en-US" altLang="ja-JP" sz="2900" b="1" dirty="0" smtClean="0"/>
              <a:t>IIT</a:t>
            </a:r>
            <a:r>
              <a:rPr lang="ja-JP" altLang="en-US" sz="2900" b="1" dirty="0" smtClean="0"/>
              <a:t>校より独自入試導入が発表されて調整中。</a:t>
            </a:r>
            <a:r>
              <a:rPr lang="en-US" altLang="ja-JP" sz="2900" b="1" dirty="0" smtClean="0"/>
              <a:t> </a:t>
            </a:r>
            <a:r>
              <a:rPr lang="ja-JP" altLang="en-US" sz="2900" b="1" dirty="0" smtClean="0"/>
              <a:t>　</a:t>
            </a:r>
            <a:r>
              <a:rPr lang="ja-JP" altLang="en-US" sz="2900" b="1" dirty="0"/>
              <a:t>　</a:t>
            </a:r>
            <a:r>
              <a:rPr lang="ja-JP" altLang="en-US" sz="2900" b="1" dirty="0" smtClean="0"/>
              <a:t>　　</a:t>
            </a:r>
            <a:endParaRPr lang="en-US" altLang="ja-JP" sz="2900" b="1" dirty="0" smtClean="0"/>
          </a:p>
          <a:p>
            <a:pPr marL="0" indent="0">
              <a:buNone/>
            </a:pPr>
            <a:r>
              <a:rPr lang="ja-JP" altLang="en-US" dirty="0" smtClean="0"/>
              <a:t>　　</a:t>
            </a:r>
            <a:endParaRPr lang="ja-JP" altLang="en-US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3233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1520" y="620688"/>
            <a:ext cx="5832648" cy="5832647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u"/>
            </a:pPr>
            <a:r>
              <a:rPr lang="ja-JP" altLang="ja-JP" sz="1200" dirty="0" smtClean="0">
                <a:latin typeface="+mn-ea"/>
                <a:cs typeface="ＭＳ Ｐゴシック" charset="-128"/>
              </a:rPr>
              <a:t>事務所</a:t>
            </a:r>
            <a:r>
              <a:rPr lang="ja-JP" altLang="ja-JP" sz="1200" dirty="0">
                <a:latin typeface="+mn-ea"/>
                <a:cs typeface="ＭＳ Ｐゴシック" charset="-128"/>
              </a:rPr>
              <a:t>設置目的</a:t>
            </a:r>
            <a:r>
              <a:rPr lang="ja-JP" altLang="ja-JP" sz="1200" dirty="0" smtClean="0">
                <a:latin typeface="+mn-ea"/>
                <a:cs typeface="ＭＳ Ｐゴシック" charset="-128"/>
              </a:rPr>
              <a:t>：</a:t>
            </a:r>
            <a:endParaRPr lang="en-US" altLang="ja-JP" sz="1200" dirty="0" smtClean="0">
              <a:latin typeface="+mn-ea"/>
              <a:cs typeface="ＭＳ Ｐゴシック" charset="-128"/>
            </a:endParaRPr>
          </a:p>
          <a:p>
            <a:pPr marL="0" indent="0">
              <a:buNone/>
            </a:pPr>
            <a:r>
              <a:rPr lang="ja-JP" altLang="en-US" sz="1200" dirty="0">
                <a:latin typeface="+mn-ea"/>
                <a:cs typeface="ＭＳ Ｐゴシック" charset="-128"/>
              </a:rPr>
              <a:t>　</a:t>
            </a:r>
            <a:r>
              <a:rPr lang="ja-JP" altLang="en-US" sz="1200" dirty="0" smtClean="0">
                <a:latin typeface="+mn-ea"/>
                <a:cs typeface="ＭＳ Ｐゴシック" charset="-128"/>
              </a:rPr>
              <a:t>　</a:t>
            </a:r>
            <a:r>
              <a:rPr lang="ja-JP" altLang="ja-JP" sz="1200" dirty="0" smtClean="0">
                <a:latin typeface="+mn-ea"/>
                <a:cs typeface="ＭＳ Ｐゴシック" charset="-128"/>
              </a:rPr>
              <a:t>○日本</a:t>
            </a:r>
            <a:r>
              <a:rPr lang="ja-JP" altLang="ja-JP" sz="1200" dirty="0">
                <a:latin typeface="+mn-ea"/>
                <a:cs typeface="ＭＳ Ｐゴシック" charset="-128"/>
              </a:rPr>
              <a:t>へのインド人留学生の</a:t>
            </a:r>
            <a:r>
              <a:rPr lang="ja-JP" altLang="ja-JP" sz="1200" dirty="0" smtClean="0">
                <a:latin typeface="+mn-ea"/>
                <a:cs typeface="ＭＳ Ｐゴシック" charset="-128"/>
              </a:rPr>
              <a:t>受け入れ</a:t>
            </a:r>
            <a:endParaRPr lang="en-US" altLang="ja-JP" sz="1200" dirty="0" smtClean="0">
              <a:latin typeface="+mn-ea"/>
              <a:cs typeface="ＭＳ Ｐゴシック" charset="-128"/>
            </a:endParaRPr>
          </a:p>
          <a:p>
            <a:pPr marL="0" indent="0">
              <a:buNone/>
            </a:pPr>
            <a:r>
              <a:rPr lang="en-US" altLang="ja-JP" sz="1200" dirty="0">
                <a:latin typeface="+mn-ea"/>
                <a:cs typeface="ＭＳ Ｐゴシック" charset="-128"/>
              </a:rPr>
              <a:t> </a:t>
            </a:r>
            <a:r>
              <a:rPr lang="en-US" altLang="ja-JP" sz="1200" dirty="0" smtClean="0">
                <a:latin typeface="+mn-ea"/>
                <a:cs typeface="ＭＳ Ｐゴシック" charset="-128"/>
              </a:rPr>
              <a:t>        </a:t>
            </a:r>
            <a:r>
              <a:rPr lang="ja-JP" altLang="ja-JP" sz="1200" dirty="0" smtClean="0">
                <a:latin typeface="+mn-ea"/>
                <a:cs typeface="ＭＳ Ｐゴシック" charset="-128"/>
              </a:rPr>
              <a:t>促進（</a:t>
            </a:r>
            <a:r>
              <a:rPr lang="ja-JP" altLang="ja-JP" sz="1200" dirty="0">
                <a:latin typeface="+mn-ea"/>
                <a:cs typeface="ＭＳ Ｐゴシック" charset="-128"/>
              </a:rPr>
              <a:t>グローバル３０事業に</a:t>
            </a:r>
            <a:r>
              <a:rPr lang="ja-JP" altLang="ja-JP" sz="1200" dirty="0" smtClean="0">
                <a:latin typeface="+mn-ea"/>
                <a:cs typeface="ＭＳ Ｐゴシック" charset="-128"/>
              </a:rPr>
              <a:t>よる</a:t>
            </a:r>
            <a:endParaRPr lang="en-US" altLang="ja-JP" sz="1200" dirty="0" smtClean="0">
              <a:latin typeface="+mn-ea"/>
              <a:cs typeface="ＭＳ Ｐゴシック" charset="-128"/>
            </a:endParaRPr>
          </a:p>
          <a:p>
            <a:pPr marL="0" indent="0">
              <a:buNone/>
            </a:pPr>
            <a:r>
              <a:rPr lang="ja-JP" altLang="en-US" sz="1200" dirty="0">
                <a:latin typeface="+mn-ea"/>
                <a:cs typeface="ＭＳ Ｐゴシック" charset="-128"/>
              </a:rPr>
              <a:t>　</a:t>
            </a:r>
            <a:r>
              <a:rPr lang="ja-JP" altLang="en-US" sz="1200" dirty="0" smtClean="0">
                <a:latin typeface="+mn-ea"/>
                <a:cs typeface="ＭＳ Ｐゴシック" charset="-128"/>
              </a:rPr>
              <a:t>　　　　</a:t>
            </a:r>
            <a:r>
              <a:rPr lang="ja-JP" altLang="ja-JP" sz="1200" dirty="0" smtClean="0">
                <a:latin typeface="+mn-ea"/>
                <a:cs typeface="ＭＳ Ｐゴシック" charset="-128"/>
              </a:rPr>
              <a:t>「海外大学</a:t>
            </a:r>
            <a:r>
              <a:rPr lang="ja-JP" altLang="ja-JP" sz="1200" dirty="0">
                <a:latin typeface="+mn-ea"/>
                <a:cs typeface="ＭＳ Ｐゴシック" charset="-128"/>
              </a:rPr>
              <a:t>共同利用事務所」</a:t>
            </a:r>
            <a:r>
              <a:rPr lang="ja-JP" altLang="ja-JP" sz="1200" dirty="0" smtClean="0">
                <a:latin typeface="+mn-ea"/>
                <a:cs typeface="ＭＳ Ｐゴシック" charset="-128"/>
              </a:rPr>
              <a:t>）</a:t>
            </a:r>
            <a:r>
              <a:rPr lang="ja-JP" altLang="ja-JP" sz="1200" dirty="0">
                <a:latin typeface="+mn-ea"/>
                <a:cs typeface="ＭＳ Ｐゴシック" charset="-128"/>
              </a:rPr>
              <a:t/>
            </a:r>
            <a:br>
              <a:rPr lang="ja-JP" altLang="ja-JP" sz="1200" dirty="0">
                <a:latin typeface="+mn-ea"/>
                <a:cs typeface="ＭＳ Ｐゴシック" charset="-128"/>
              </a:rPr>
            </a:br>
            <a:r>
              <a:rPr lang="en-US" altLang="ja-JP" sz="1200" dirty="0" smtClean="0">
                <a:latin typeface="+mn-ea"/>
                <a:cs typeface="ＭＳ Ｐゴシック" charset="-128"/>
              </a:rPr>
              <a:t>     </a:t>
            </a:r>
            <a:r>
              <a:rPr lang="ja-JP" altLang="ja-JP" sz="1200" dirty="0" smtClean="0">
                <a:latin typeface="+mn-ea"/>
                <a:cs typeface="ＭＳ Ｐゴシック" charset="-128"/>
              </a:rPr>
              <a:t>○</a:t>
            </a:r>
            <a:r>
              <a:rPr lang="ja-JP" altLang="ja-JP" sz="1200" dirty="0">
                <a:latin typeface="+mn-ea"/>
                <a:cs typeface="ＭＳ Ｐゴシック" charset="-128"/>
              </a:rPr>
              <a:t>インドにおける学界・産業界との</a:t>
            </a:r>
            <a:r>
              <a:rPr lang="ja-JP" altLang="ja-JP" sz="1200" dirty="0" smtClean="0">
                <a:latin typeface="+mn-ea"/>
                <a:cs typeface="ＭＳ Ｐゴシック" charset="-128"/>
              </a:rPr>
              <a:t>ネット</a:t>
            </a:r>
            <a:r>
              <a:rPr lang="en-US" altLang="ja-JP" sz="1200" dirty="0" smtClean="0">
                <a:latin typeface="+mn-ea"/>
                <a:cs typeface="ＭＳ Ｐゴシック" charset="-128"/>
              </a:rPr>
              <a:t>   </a:t>
            </a:r>
          </a:p>
          <a:p>
            <a:pPr marL="0" indent="0">
              <a:buNone/>
            </a:pPr>
            <a:r>
              <a:rPr lang="en-US" altLang="ja-JP" sz="1200" dirty="0">
                <a:latin typeface="+mn-ea"/>
                <a:cs typeface="ＭＳ Ｐゴシック" charset="-128"/>
              </a:rPr>
              <a:t> </a:t>
            </a:r>
            <a:r>
              <a:rPr lang="en-US" altLang="ja-JP" sz="1200" dirty="0" smtClean="0">
                <a:latin typeface="+mn-ea"/>
                <a:cs typeface="ＭＳ Ｐゴシック" charset="-128"/>
              </a:rPr>
              <a:t>        </a:t>
            </a:r>
            <a:r>
              <a:rPr lang="ja-JP" altLang="ja-JP" sz="1200" dirty="0" smtClean="0">
                <a:latin typeface="+mn-ea"/>
                <a:cs typeface="ＭＳ Ｐゴシック" charset="-128"/>
              </a:rPr>
              <a:t>ワーク</a:t>
            </a:r>
            <a:r>
              <a:rPr lang="en-US" altLang="ja-JP" sz="1200" dirty="0" smtClean="0">
                <a:latin typeface="+mn-ea"/>
                <a:cs typeface="ＭＳ Ｐゴシック" charset="-128"/>
              </a:rPr>
              <a:t> </a:t>
            </a:r>
            <a:r>
              <a:rPr lang="ja-JP" altLang="ja-JP" sz="1200" dirty="0" smtClean="0">
                <a:latin typeface="+mn-ea"/>
                <a:cs typeface="ＭＳ Ｐゴシック" charset="-128"/>
              </a:rPr>
              <a:t>強化</a:t>
            </a:r>
            <a:r>
              <a:rPr lang="ja-JP" altLang="ja-JP" sz="1200" dirty="0">
                <a:latin typeface="+mn-ea"/>
                <a:cs typeface="ＭＳ Ｐゴシック" charset="-128"/>
              </a:rPr>
              <a:t>を</a:t>
            </a:r>
            <a:r>
              <a:rPr lang="ja-JP" altLang="ja-JP" sz="1200" dirty="0" smtClean="0">
                <a:latin typeface="+mn-ea"/>
                <a:cs typeface="ＭＳ Ｐゴシック" charset="-128"/>
              </a:rPr>
              <a:t>通じた日印</a:t>
            </a:r>
            <a:r>
              <a:rPr lang="ja-JP" altLang="ja-JP" sz="1200" dirty="0">
                <a:latin typeface="+mn-ea"/>
                <a:cs typeface="ＭＳ Ｐゴシック" charset="-128"/>
              </a:rPr>
              <a:t>の学術交流</a:t>
            </a:r>
            <a:r>
              <a:rPr lang="ja-JP" altLang="ja-JP" sz="1200" dirty="0" smtClean="0">
                <a:latin typeface="+mn-ea"/>
                <a:cs typeface="ＭＳ Ｐゴシック" charset="-128"/>
              </a:rPr>
              <a:t>、</a:t>
            </a:r>
            <a:r>
              <a:rPr lang="en-US" altLang="ja-JP" sz="1200" dirty="0" smtClean="0">
                <a:latin typeface="+mn-ea"/>
                <a:cs typeface="ＭＳ Ｐゴシック" charset="-128"/>
              </a:rPr>
              <a:t>   </a:t>
            </a:r>
          </a:p>
          <a:p>
            <a:pPr marL="0" indent="0">
              <a:buNone/>
            </a:pPr>
            <a:r>
              <a:rPr lang="en-US" altLang="ja-JP" sz="1200" dirty="0">
                <a:latin typeface="+mn-ea"/>
                <a:cs typeface="ＭＳ Ｐゴシック" charset="-128"/>
              </a:rPr>
              <a:t> </a:t>
            </a:r>
            <a:r>
              <a:rPr lang="en-US" altLang="ja-JP" sz="1200" dirty="0" smtClean="0">
                <a:latin typeface="+mn-ea"/>
                <a:cs typeface="ＭＳ Ｐゴシック" charset="-128"/>
              </a:rPr>
              <a:t>       </a:t>
            </a:r>
            <a:r>
              <a:rPr lang="ja-JP" altLang="ja-JP" sz="1200" dirty="0" smtClean="0">
                <a:latin typeface="+mn-ea"/>
                <a:cs typeface="ＭＳ Ｐゴシック" charset="-128"/>
              </a:rPr>
              <a:t>産学</a:t>
            </a:r>
            <a:r>
              <a:rPr lang="ja-JP" altLang="ja-JP" sz="1200" dirty="0">
                <a:latin typeface="+mn-ea"/>
                <a:cs typeface="ＭＳ Ｐゴシック" charset="-128"/>
              </a:rPr>
              <a:t>連携の</a:t>
            </a:r>
            <a:r>
              <a:rPr lang="ja-JP" altLang="ja-JP" sz="1200" dirty="0" smtClean="0">
                <a:latin typeface="+mn-ea"/>
                <a:cs typeface="ＭＳ Ｐゴシック" charset="-128"/>
              </a:rPr>
              <a:t>推進</a:t>
            </a:r>
            <a:endParaRPr lang="en-US" altLang="ja-JP" sz="1200" dirty="0" smtClean="0">
              <a:latin typeface="+mn-ea"/>
              <a:cs typeface="ＭＳ Ｐゴシック" charset="-128"/>
            </a:endParaRPr>
          </a:p>
          <a:p>
            <a:pPr>
              <a:buFont typeface="Wingdings" pitchFamily="2" charset="2"/>
              <a:buChar char="u"/>
            </a:pPr>
            <a:r>
              <a:rPr lang="ja-JP" altLang="ja-JP" sz="1200" dirty="0" smtClean="0">
                <a:latin typeface="+mn-ea"/>
                <a:cs typeface="ＭＳ Ｐゴシック" charset="-128"/>
              </a:rPr>
              <a:t>開所式</a:t>
            </a:r>
            <a:r>
              <a:rPr lang="ja-JP" altLang="ja-JP" sz="1200" dirty="0">
                <a:latin typeface="+mn-ea"/>
                <a:cs typeface="ＭＳ Ｐゴシック" charset="-128"/>
              </a:rPr>
              <a:t>：2012年2月27日(月）</a:t>
            </a:r>
            <a:br>
              <a:rPr lang="ja-JP" altLang="ja-JP" sz="1200" dirty="0">
                <a:latin typeface="+mn-ea"/>
                <a:cs typeface="ＭＳ Ｐゴシック" charset="-128"/>
              </a:rPr>
            </a:br>
            <a:r>
              <a:rPr lang="ja-JP" altLang="en-US" sz="1200" dirty="0">
                <a:latin typeface="+mn-ea"/>
                <a:cs typeface="ＭＳ Ｐゴシック" charset="-128"/>
              </a:rPr>
              <a:t> </a:t>
            </a:r>
            <a:r>
              <a:rPr lang="ja-JP" altLang="ja-JP" sz="1200" dirty="0" smtClean="0">
                <a:latin typeface="+mn-ea"/>
                <a:cs typeface="ＭＳ Ｐゴシック" charset="-128"/>
              </a:rPr>
              <a:t>インド側</a:t>
            </a:r>
            <a:r>
              <a:rPr lang="ja-JP" altLang="ja-JP" sz="1200" dirty="0">
                <a:latin typeface="+mn-ea"/>
                <a:cs typeface="ＭＳ Ｐゴシック" charset="-128"/>
              </a:rPr>
              <a:t>主賓：インフォシス（株）</a:t>
            </a:r>
            <a:r>
              <a:rPr lang="ja-JP" altLang="ja-JP" sz="1200" dirty="0" smtClean="0">
                <a:latin typeface="+mn-ea"/>
                <a:cs typeface="ＭＳ Ｐゴシック" charset="-128"/>
              </a:rPr>
              <a:t>ナラヤナ</a:t>
            </a:r>
            <a:r>
              <a:rPr lang="ja-JP" altLang="en-US" sz="1200" dirty="0" smtClean="0">
                <a:latin typeface="+mn-ea"/>
                <a:cs typeface="ＭＳ Ｐゴシック" charset="-128"/>
              </a:rPr>
              <a:t>・ムルティー</a:t>
            </a:r>
            <a:endParaRPr lang="en-US" altLang="ja-JP" sz="1200" dirty="0" smtClean="0">
              <a:latin typeface="+mn-ea"/>
              <a:cs typeface="ＭＳ Ｐゴシック" charset="-128"/>
            </a:endParaRPr>
          </a:p>
          <a:p>
            <a:pPr marL="0" indent="0">
              <a:buNone/>
            </a:pPr>
            <a:r>
              <a:rPr lang="ja-JP" altLang="en-US" sz="1200" dirty="0">
                <a:latin typeface="+mn-ea"/>
                <a:cs typeface="ＭＳ Ｐゴシック" charset="-128"/>
              </a:rPr>
              <a:t>　</a:t>
            </a:r>
            <a:r>
              <a:rPr lang="ja-JP" altLang="en-US" sz="1200" dirty="0" smtClean="0">
                <a:latin typeface="+mn-ea"/>
                <a:cs typeface="ＭＳ Ｐゴシック" charset="-128"/>
              </a:rPr>
              <a:t>　　　　　　　　　　　</a:t>
            </a:r>
            <a:r>
              <a:rPr lang="ja-JP" altLang="ja-JP" sz="1200" dirty="0" smtClean="0">
                <a:latin typeface="+mn-ea"/>
                <a:cs typeface="ＭＳ Ｐゴシック" charset="-128"/>
              </a:rPr>
              <a:t>名誉会長</a:t>
            </a:r>
            <a:r>
              <a:rPr lang="en-US" altLang="ja-JP" sz="1200" dirty="0" smtClean="0">
                <a:latin typeface="+mn-ea"/>
                <a:cs typeface="ＭＳ Ｐゴシック" charset="-128"/>
              </a:rPr>
              <a:t>(</a:t>
            </a:r>
            <a:r>
              <a:rPr lang="ja-JP" altLang="en-US" sz="1200" dirty="0" smtClean="0">
                <a:latin typeface="+mn-ea"/>
                <a:cs typeface="ＭＳ Ｐゴシック" charset="-128"/>
              </a:rPr>
              <a:t>東大総長諮問委員）</a:t>
            </a:r>
            <a:endParaRPr lang="en-US" altLang="ja-JP" sz="1200" dirty="0" smtClean="0">
              <a:latin typeface="+mn-ea"/>
              <a:cs typeface="ＭＳ Ｐゴシック" charset="-128"/>
            </a:endParaRPr>
          </a:p>
          <a:p>
            <a:pPr marL="0" indent="0">
              <a:buNone/>
            </a:pPr>
            <a:r>
              <a:rPr lang="ja-JP" altLang="en-US" sz="1200" dirty="0" smtClean="0">
                <a:latin typeface="+mn-ea"/>
                <a:cs typeface="ＭＳ Ｐゴシック" charset="-128"/>
              </a:rPr>
              <a:t>　　　　</a:t>
            </a:r>
            <a:r>
              <a:rPr lang="ja-JP" altLang="ja-JP" sz="1200" dirty="0" smtClean="0">
                <a:latin typeface="+mn-ea"/>
                <a:cs typeface="ＭＳ Ｐゴシック" charset="-128"/>
              </a:rPr>
              <a:t>日本側</a:t>
            </a:r>
            <a:r>
              <a:rPr lang="ja-JP" altLang="ja-JP" sz="1200" dirty="0">
                <a:latin typeface="+mn-ea"/>
                <a:cs typeface="ＭＳ Ｐゴシック" charset="-128"/>
              </a:rPr>
              <a:t>主賓 ：文部</a:t>
            </a:r>
            <a:r>
              <a:rPr lang="ja-JP" altLang="ja-JP" sz="1200" dirty="0" smtClean="0">
                <a:latin typeface="+mn-ea"/>
                <a:cs typeface="ＭＳ Ｐゴシック" charset="-128"/>
              </a:rPr>
              <a:t>科学省</a:t>
            </a:r>
            <a:r>
              <a:rPr lang="ja-JP" altLang="en-US" sz="1200" dirty="0" smtClean="0">
                <a:latin typeface="+mn-ea"/>
                <a:cs typeface="ＭＳ Ｐゴシック" charset="-128"/>
              </a:rPr>
              <a:t>　</a:t>
            </a:r>
            <a:r>
              <a:rPr lang="ja-JP" altLang="ja-JP" sz="1200" dirty="0" smtClean="0">
                <a:latin typeface="+mn-ea"/>
                <a:cs typeface="ＭＳ Ｐゴシック" charset="-128"/>
              </a:rPr>
              <a:t>藤木</a:t>
            </a:r>
            <a:r>
              <a:rPr lang="ja-JP" altLang="en-US" sz="1200" dirty="0" smtClean="0">
                <a:latin typeface="+mn-ea"/>
                <a:cs typeface="ＭＳ Ｐゴシック" charset="-128"/>
              </a:rPr>
              <a:t>文部科学</a:t>
            </a:r>
            <a:r>
              <a:rPr lang="ja-JP" altLang="ja-JP" sz="1200" dirty="0" smtClean="0">
                <a:latin typeface="+mn-ea"/>
                <a:cs typeface="ＭＳ Ｐゴシック" charset="-128"/>
              </a:rPr>
              <a:t>審議官</a:t>
            </a:r>
            <a:r>
              <a:rPr lang="ja-JP" altLang="en-US" sz="1200" dirty="0" smtClean="0">
                <a:latin typeface="+mn-ea"/>
                <a:cs typeface="ＭＳ Ｐゴシック" charset="-128"/>
              </a:rPr>
              <a:t>　　　</a:t>
            </a:r>
            <a:endParaRPr lang="en-US" altLang="ja-JP" sz="1200" dirty="0" smtClean="0">
              <a:latin typeface="+mn-ea"/>
              <a:cs typeface="ＭＳ Ｐゴシック" charset="-128"/>
            </a:endParaRPr>
          </a:p>
          <a:p>
            <a:pPr marL="0" indent="0">
              <a:buNone/>
            </a:pPr>
            <a:r>
              <a:rPr lang="ja-JP" altLang="en-US" sz="1200" dirty="0">
                <a:latin typeface="+mn-ea"/>
                <a:cs typeface="ＭＳ Ｐゴシック" charset="-128"/>
              </a:rPr>
              <a:t>　</a:t>
            </a:r>
            <a:r>
              <a:rPr lang="ja-JP" altLang="en-US" sz="1200" dirty="0" smtClean="0">
                <a:latin typeface="+mn-ea"/>
                <a:cs typeface="ＭＳ Ｐゴシック" charset="-128"/>
              </a:rPr>
              <a:t>　　　</a:t>
            </a:r>
            <a:r>
              <a:rPr lang="ja-JP" altLang="ja-JP" sz="1200" dirty="0" smtClean="0">
                <a:latin typeface="+mn-ea"/>
                <a:cs typeface="ＭＳ Ｐゴシック" charset="-128"/>
              </a:rPr>
              <a:t>ホスト </a:t>
            </a:r>
            <a:r>
              <a:rPr lang="ja-JP" altLang="ja-JP" sz="1200" dirty="0">
                <a:latin typeface="+mn-ea"/>
                <a:cs typeface="ＭＳ Ｐゴシック" charset="-128"/>
              </a:rPr>
              <a:t>：東京大学　</a:t>
            </a:r>
            <a:r>
              <a:rPr lang="ja-JP" altLang="ja-JP" sz="1200" dirty="0" smtClean="0">
                <a:latin typeface="+mn-ea"/>
                <a:cs typeface="ＭＳ Ｐゴシック" charset="-128"/>
              </a:rPr>
              <a:t>田中 </a:t>
            </a:r>
            <a:r>
              <a:rPr lang="ja-JP" altLang="ja-JP" sz="1200" dirty="0">
                <a:latin typeface="+mn-ea"/>
                <a:cs typeface="ＭＳ Ｐゴシック" charset="-128"/>
              </a:rPr>
              <a:t>前</a:t>
            </a:r>
            <a:r>
              <a:rPr lang="ja-JP" altLang="ja-JP" sz="1200" dirty="0" smtClean="0">
                <a:latin typeface="+mn-ea"/>
                <a:cs typeface="ＭＳ Ｐゴシック" charset="-128"/>
              </a:rPr>
              <a:t>副学長（</a:t>
            </a:r>
            <a:r>
              <a:rPr lang="ja-JP" altLang="ja-JP" sz="1200" dirty="0">
                <a:latin typeface="+mn-ea"/>
                <a:cs typeface="ＭＳ Ｐゴシック" charset="-128"/>
              </a:rPr>
              <a:t>4月</a:t>
            </a:r>
            <a:r>
              <a:rPr lang="ja-JP" altLang="ja-JP" sz="1200" dirty="0" smtClean="0">
                <a:latin typeface="+mn-ea"/>
                <a:cs typeface="ＭＳ Ｐゴシック" charset="-128"/>
              </a:rPr>
              <a:t>1日付JICA</a:t>
            </a:r>
            <a:r>
              <a:rPr lang="ja-JP" altLang="ja-JP" sz="1200" dirty="0">
                <a:latin typeface="+mn-ea"/>
                <a:cs typeface="ＭＳ Ｐゴシック" charset="-128"/>
              </a:rPr>
              <a:t>理事長</a:t>
            </a:r>
            <a:r>
              <a:rPr lang="ja-JP" altLang="ja-JP" sz="1200" dirty="0" smtClean="0">
                <a:latin typeface="+mn-ea"/>
                <a:cs typeface="ＭＳ Ｐゴシック" charset="-128"/>
              </a:rPr>
              <a:t>）</a:t>
            </a:r>
            <a:endParaRPr lang="en-US" altLang="ja-JP" sz="1200" dirty="0" smtClean="0">
              <a:latin typeface="+mn-ea"/>
              <a:cs typeface="ＭＳ Ｐゴシック" charset="-128"/>
            </a:endParaRPr>
          </a:p>
          <a:p>
            <a:pPr>
              <a:buFont typeface="Wingdings" pitchFamily="2" charset="2"/>
              <a:buChar char="u"/>
            </a:pPr>
            <a:r>
              <a:rPr lang="ja-JP" altLang="ja-JP" sz="1200" dirty="0" smtClean="0">
                <a:latin typeface="+mn-ea"/>
                <a:cs typeface="ＭＳ Ｐゴシック" charset="-128"/>
              </a:rPr>
              <a:t>付属</a:t>
            </a:r>
            <a:r>
              <a:rPr lang="ja-JP" altLang="ja-JP" sz="1200" dirty="0">
                <a:latin typeface="+mn-ea"/>
                <a:cs typeface="ＭＳ Ｐゴシック" charset="-128"/>
              </a:rPr>
              <a:t>組織</a:t>
            </a:r>
            <a:r>
              <a:rPr lang="ja-JP" altLang="ja-JP" sz="1200" dirty="0" smtClean="0">
                <a:latin typeface="+mn-ea"/>
                <a:cs typeface="ＭＳ Ｐゴシック" charset="-128"/>
              </a:rPr>
              <a:t>：</a:t>
            </a:r>
            <a:endParaRPr lang="en-US" altLang="ja-JP" sz="1200" dirty="0" smtClean="0">
              <a:latin typeface="+mn-ea"/>
              <a:cs typeface="ＭＳ Ｐゴシック" charset="-128"/>
            </a:endParaRPr>
          </a:p>
          <a:p>
            <a:pPr marL="0" indent="0">
              <a:buNone/>
            </a:pPr>
            <a:r>
              <a:rPr lang="ja-JP" altLang="en-US" sz="1200" dirty="0">
                <a:latin typeface="+mn-ea"/>
                <a:cs typeface="ＭＳ Ｐゴシック" charset="-128"/>
              </a:rPr>
              <a:t>　</a:t>
            </a:r>
            <a:r>
              <a:rPr lang="ja-JP" altLang="en-US" sz="1200" dirty="0" smtClean="0">
                <a:latin typeface="+mn-ea"/>
                <a:cs typeface="ＭＳ Ｐゴシック" charset="-128"/>
              </a:rPr>
              <a:t>　　</a:t>
            </a:r>
            <a:r>
              <a:rPr lang="ja-JP" altLang="ja-JP" sz="1200" dirty="0" smtClean="0">
                <a:latin typeface="+mn-ea"/>
                <a:cs typeface="ＭＳ Ｐゴシック" charset="-128"/>
              </a:rPr>
              <a:t>インド</a:t>
            </a:r>
            <a:r>
              <a:rPr lang="ja-JP" altLang="ja-JP" sz="1200" dirty="0">
                <a:latin typeface="+mn-ea"/>
                <a:cs typeface="ＭＳ Ｐゴシック" charset="-128"/>
              </a:rPr>
              <a:t>赤門会（2012年2月26日</a:t>
            </a:r>
            <a:r>
              <a:rPr lang="ja-JP" altLang="ja-JP" sz="1200" dirty="0" smtClean="0">
                <a:latin typeface="+mn-ea"/>
                <a:cs typeface="ＭＳ Ｐゴシック" charset="-128"/>
              </a:rPr>
              <a:t>発足</a:t>
            </a:r>
            <a:r>
              <a:rPr lang="ja-JP" altLang="en-US" sz="1200" dirty="0" smtClean="0">
                <a:latin typeface="+mn-ea"/>
                <a:cs typeface="ＭＳ Ｐゴシック" charset="-128"/>
              </a:rPr>
              <a:t>式</a:t>
            </a:r>
            <a:r>
              <a:rPr lang="ja-JP" altLang="ja-JP" sz="1200" dirty="0" smtClean="0">
                <a:latin typeface="+mn-ea"/>
                <a:cs typeface="ＭＳ Ｐゴシック" charset="-128"/>
              </a:rPr>
              <a:t>）</a:t>
            </a:r>
            <a:r>
              <a:rPr lang="ja-JP" altLang="ja-JP" sz="1200" dirty="0">
                <a:latin typeface="+mn-ea"/>
                <a:cs typeface="ＭＳ Ｐゴシック" charset="-128"/>
              </a:rPr>
              <a:t/>
            </a:r>
            <a:br>
              <a:rPr lang="ja-JP" altLang="ja-JP" sz="1200" dirty="0">
                <a:latin typeface="+mn-ea"/>
                <a:cs typeface="ＭＳ Ｐゴシック" charset="-128"/>
              </a:rPr>
            </a:br>
            <a:r>
              <a:rPr lang="ja-JP" altLang="en-US" sz="1200" dirty="0" smtClean="0">
                <a:latin typeface="+mn-ea"/>
                <a:cs typeface="ＭＳ Ｐゴシック" charset="-128"/>
              </a:rPr>
              <a:t>　　　</a:t>
            </a:r>
            <a:r>
              <a:rPr lang="ja-JP" altLang="ja-JP" sz="1200" dirty="0" smtClean="0">
                <a:latin typeface="+mn-ea"/>
                <a:cs typeface="ＭＳ Ｐゴシック" charset="-128"/>
              </a:rPr>
              <a:t>会</a:t>
            </a:r>
            <a:r>
              <a:rPr lang="ja-JP" altLang="ja-JP" sz="1200" dirty="0">
                <a:latin typeface="+mn-ea"/>
                <a:cs typeface="ＭＳ Ｐゴシック" charset="-128"/>
              </a:rPr>
              <a:t>員数（2012年3月末現在、日本人49名</a:t>
            </a:r>
            <a:r>
              <a:rPr lang="ja-JP" altLang="ja-JP" sz="1200" dirty="0" smtClean="0">
                <a:latin typeface="+mn-ea"/>
                <a:cs typeface="ＭＳ Ｐゴシック" charset="-128"/>
              </a:rPr>
              <a:t>、</a:t>
            </a:r>
            <a:r>
              <a:rPr lang="ja-JP" altLang="en-US" sz="1200" dirty="0" smtClean="0">
                <a:latin typeface="+mn-ea"/>
                <a:cs typeface="ＭＳ Ｐゴシック" charset="-128"/>
              </a:rPr>
              <a:t>　</a:t>
            </a:r>
            <a:r>
              <a:rPr lang="ja-JP" altLang="ja-JP" sz="1200" dirty="0" smtClean="0">
                <a:latin typeface="+mn-ea"/>
                <a:cs typeface="ＭＳ Ｐゴシック" charset="-128"/>
              </a:rPr>
              <a:t>インド人</a:t>
            </a:r>
            <a:r>
              <a:rPr lang="ja-JP" altLang="ja-JP" sz="1200" dirty="0">
                <a:latin typeface="+mn-ea"/>
                <a:cs typeface="ＭＳ Ｐゴシック" charset="-128"/>
              </a:rPr>
              <a:t>26名）</a:t>
            </a:r>
            <a:br>
              <a:rPr lang="ja-JP" altLang="ja-JP" sz="1200" dirty="0">
                <a:latin typeface="+mn-ea"/>
                <a:cs typeface="ＭＳ Ｐゴシック" charset="-128"/>
              </a:rPr>
            </a:br>
            <a:r>
              <a:rPr lang="ja-JP" altLang="en-US" sz="1200" dirty="0" smtClean="0">
                <a:latin typeface="+mn-ea"/>
                <a:cs typeface="ＭＳ Ｐゴシック" charset="-128"/>
              </a:rPr>
              <a:t>　　　</a:t>
            </a:r>
            <a:r>
              <a:rPr lang="ja-JP" altLang="ja-JP" sz="1200" dirty="0" smtClean="0">
                <a:latin typeface="+mn-ea"/>
                <a:cs typeface="ＭＳ Ｐゴシック" charset="-128"/>
              </a:rPr>
              <a:t>名誉</a:t>
            </a:r>
            <a:r>
              <a:rPr lang="ja-JP" altLang="ja-JP" sz="1200" dirty="0">
                <a:latin typeface="+mn-ea"/>
                <a:cs typeface="ＭＳ Ｐゴシック" charset="-128"/>
              </a:rPr>
              <a:t>会長：斎木大使  (76年教養学部卒）</a:t>
            </a:r>
            <a:br>
              <a:rPr lang="ja-JP" altLang="ja-JP" sz="1200" dirty="0">
                <a:latin typeface="+mn-ea"/>
                <a:cs typeface="ＭＳ Ｐゴシック" charset="-128"/>
              </a:rPr>
            </a:br>
            <a:r>
              <a:rPr lang="ja-JP" altLang="en-US" sz="1200" dirty="0" smtClean="0">
                <a:latin typeface="+mn-ea"/>
                <a:cs typeface="ＭＳ Ｐゴシック" charset="-128"/>
              </a:rPr>
              <a:t>　　　名誉会員：インフォシス、ムルティー名誉会長</a:t>
            </a:r>
            <a:endParaRPr lang="en-US" altLang="ja-JP" sz="1200" dirty="0" smtClean="0">
              <a:latin typeface="+mn-ea"/>
              <a:cs typeface="ＭＳ Ｐゴシック" charset="-128"/>
            </a:endParaRPr>
          </a:p>
          <a:p>
            <a:pPr marL="0" indent="0">
              <a:buNone/>
            </a:pPr>
            <a:r>
              <a:rPr lang="ja-JP" altLang="en-US" sz="1200" dirty="0">
                <a:latin typeface="+mn-ea"/>
                <a:cs typeface="ＭＳ Ｐゴシック" charset="-128"/>
              </a:rPr>
              <a:t>　</a:t>
            </a:r>
            <a:r>
              <a:rPr lang="ja-JP" altLang="en-US" sz="1200" dirty="0" smtClean="0">
                <a:latin typeface="+mn-ea"/>
                <a:cs typeface="ＭＳ Ｐゴシック" charset="-128"/>
              </a:rPr>
              <a:t>　　</a:t>
            </a:r>
            <a:r>
              <a:rPr lang="ja-JP" altLang="ja-JP" sz="1200" dirty="0" smtClean="0">
                <a:latin typeface="+mn-ea"/>
                <a:cs typeface="ＭＳ Ｐゴシック" charset="-128"/>
              </a:rPr>
              <a:t>会長</a:t>
            </a:r>
            <a:r>
              <a:rPr lang="ja-JP" altLang="ja-JP" sz="1200" dirty="0">
                <a:latin typeface="+mn-ea"/>
                <a:cs typeface="ＭＳ Ｐゴシック" charset="-128"/>
              </a:rPr>
              <a:t>：クルカルニ氏 （91年</a:t>
            </a:r>
            <a:r>
              <a:rPr lang="ja-JP" altLang="ja-JP" sz="1200" dirty="0" smtClean="0">
                <a:latin typeface="+mn-ea"/>
                <a:cs typeface="ＭＳ Ｐゴシック" charset="-128"/>
              </a:rPr>
              <a:t>工学</a:t>
            </a:r>
            <a:r>
              <a:rPr lang="ja-JP" altLang="en-US" sz="1200" dirty="0" smtClean="0">
                <a:latin typeface="+mn-ea"/>
                <a:cs typeface="ＭＳ Ｐゴシック" charset="-128"/>
              </a:rPr>
              <a:t>研究</a:t>
            </a:r>
            <a:r>
              <a:rPr lang="ja-JP" altLang="ja-JP" sz="1200" dirty="0" smtClean="0">
                <a:latin typeface="+mn-ea"/>
                <a:cs typeface="ＭＳ Ｐゴシック" charset="-128"/>
              </a:rPr>
              <a:t>科</a:t>
            </a:r>
            <a:r>
              <a:rPr lang="ja-JP" altLang="en-US" sz="1200" dirty="0" smtClean="0">
                <a:latin typeface="+mn-ea"/>
                <a:cs typeface="ＭＳ Ｐゴシック" charset="-128"/>
              </a:rPr>
              <a:t>電気工学専攻</a:t>
            </a:r>
            <a:r>
              <a:rPr lang="ja-JP" altLang="ja-JP" sz="1200" dirty="0" smtClean="0">
                <a:latin typeface="+mn-ea"/>
                <a:cs typeface="ＭＳ Ｐゴシック" charset="-128"/>
              </a:rPr>
              <a:t>修士卒、</a:t>
            </a:r>
            <a:r>
              <a:rPr lang="ja-JP" altLang="en-US" sz="1200" dirty="0" smtClean="0">
                <a:latin typeface="+mn-ea"/>
                <a:cs typeface="ＭＳ Ｐゴシック" charset="-128"/>
              </a:rPr>
              <a:t>　　　</a:t>
            </a:r>
            <a:endParaRPr lang="en-US" altLang="ja-JP" sz="1200" dirty="0" smtClean="0">
              <a:latin typeface="+mn-ea"/>
              <a:cs typeface="ＭＳ Ｐゴシック" charset="-128"/>
            </a:endParaRPr>
          </a:p>
          <a:p>
            <a:pPr marL="0" indent="0">
              <a:buNone/>
            </a:pPr>
            <a:r>
              <a:rPr lang="ja-JP" altLang="en-US" sz="1200" dirty="0">
                <a:latin typeface="+mn-ea"/>
                <a:cs typeface="ＭＳ Ｐゴシック" charset="-128"/>
              </a:rPr>
              <a:t>　</a:t>
            </a:r>
            <a:r>
              <a:rPr lang="ja-JP" altLang="en-US" sz="1200" dirty="0" smtClean="0">
                <a:latin typeface="+mn-ea"/>
                <a:cs typeface="ＭＳ Ｐゴシック" charset="-128"/>
              </a:rPr>
              <a:t>　　　　　　</a:t>
            </a:r>
            <a:r>
              <a:rPr lang="ja-JP" altLang="ja-JP" sz="1200" dirty="0" smtClean="0">
                <a:latin typeface="+mn-ea"/>
                <a:cs typeface="ＭＳ Ｐゴシック" charset="-128"/>
              </a:rPr>
              <a:t>国</a:t>
            </a:r>
            <a:r>
              <a:rPr lang="ja-JP" altLang="ja-JP" sz="1200" dirty="0">
                <a:latin typeface="+mn-ea"/>
                <a:cs typeface="ＭＳ Ｐゴシック" charset="-128"/>
              </a:rPr>
              <a:t>父ガンジーの曾孫） </a:t>
            </a:r>
            <a:endParaRPr lang="en-US" altLang="ja-JP" sz="1200" dirty="0" smtClean="0">
              <a:latin typeface="+mn-ea"/>
              <a:cs typeface="ＭＳ Ｐゴシック" charset="-128"/>
            </a:endParaRPr>
          </a:p>
          <a:p>
            <a:pPr marL="0" indent="0">
              <a:buNone/>
            </a:pPr>
            <a:r>
              <a:rPr lang="ja-JP" altLang="en-US" sz="1200" dirty="0" smtClean="0">
                <a:latin typeface="+mn-ea"/>
                <a:cs typeface="ＭＳ Ｐゴシック" charset="-128"/>
              </a:rPr>
              <a:t>◆　歴史　</a:t>
            </a:r>
            <a:endParaRPr lang="en-US" altLang="ja-JP" sz="1200" dirty="0" smtClean="0">
              <a:latin typeface="+mn-ea"/>
              <a:cs typeface="ＭＳ Ｐゴシック" charset="-128"/>
            </a:endParaRPr>
          </a:p>
          <a:p>
            <a:pPr marL="0" indent="0">
              <a:buNone/>
            </a:pPr>
            <a:r>
              <a:rPr lang="ja-JP" altLang="en-US" sz="1200" dirty="0">
                <a:latin typeface="+mn-ea"/>
                <a:cs typeface="ＭＳ Ｐゴシック" charset="-128"/>
              </a:rPr>
              <a:t>　</a:t>
            </a:r>
            <a:r>
              <a:rPr lang="ja-JP" altLang="en-US" sz="1200" dirty="0" smtClean="0">
                <a:latin typeface="+mn-ea"/>
                <a:cs typeface="ＭＳ Ｐゴシック" charset="-128"/>
              </a:rPr>
              <a:t>　　東大創立：</a:t>
            </a:r>
            <a:r>
              <a:rPr lang="en-US" altLang="ja-JP" sz="1200" dirty="0" smtClean="0">
                <a:latin typeface="+mn-ea"/>
                <a:cs typeface="ＭＳ Ｐゴシック" charset="-128"/>
              </a:rPr>
              <a:t>1877</a:t>
            </a:r>
            <a:r>
              <a:rPr lang="ja-JP" altLang="en-US" sz="1200" dirty="0" smtClean="0">
                <a:latin typeface="+mn-ea"/>
                <a:cs typeface="ＭＳ Ｐゴシック" charset="-128"/>
              </a:rPr>
              <a:t>年</a:t>
            </a:r>
            <a:endParaRPr lang="en-US" altLang="ja-JP" sz="1200" dirty="0" smtClean="0">
              <a:latin typeface="+mn-ea"/>
              <a:cs typeface="ＭＳ Ｐゴシック" charset="-128"/>
            </a:endParaRPr>
          </a:p>
          <a:p>
            <a:pPr marL="0" indent="0">
              <a:buNone/>
            </a:pPr>
            <a:r>
              <a:rPr lang="ja-JP" altLang="en-US" sz="1200" dirty="0">
                <a:latin typeface="+mn-ea"/>
                <a:cs typeface="ＭＳ Ｐゴシック" charset="-128"/>
              </a:rPr>
              <a:t>　</a:t>
            </a:r>
            <a:r>
              <a:rPr lang="ja-JP" altLang="en-US" sz="1200" dirty="0" smtClean="0">
                <a:latin typeface="+mn-ea"/>
                <a:cs typeface="ＭＳ Ｐゴシック" charset="-128"/>
              </a:rPr>
              <a:t>　　東大インド人留学生第</a:t>
            </a:r>
            <a:r>
              <a:rPr lang="en-US" altLang="ja-JP" sz="1200" dirty="0" smtClean="0">
                <a:latin typeface="+mn-ea"/>
                <a:cs typeface="ＭＳ Ｐゴシック" charset="-128"/>
              </a:rPr>
              <a:t>1</a:t>
            </a:r>
            <a:r>
              <a:rPr lang="ja-JP" altLang="en-US" sz="1200" dirty="0" smtClean="0">
                <a:latin typeface="+mn-ea"/>
                <a:cs typeface="ＭＳ Ｐゴシック" charset="-128"/>
              </a:rPr>
              <a:t>号</a:t>
            </a:r>
            <a:r>
              <a:rPr lang="en-US" altLang="ja-JP" sz="1200" dirty="0" smtClean="0">
                <a:latin typeface="+mn-ea"/>
                <a:cs typeface="ＭＳ Ｐゴシック" charset="-128"/>
              </a:rPr>
              <a:t>1907</a:t>
            </a:r>
            <a:r>
              <a:rPr lang="ja-JP" altLang="en-US" sz="1200" dirty="0" smtClean="0">
                <a:latin typeface="+mn-ea"/>
                <a:cs typeface="ＭＳ Ｐゴシック" charset="-128"/>
              </a:rPr>
              <a:t>年</a:t>
            </a:r>
            <a:r>
              <a:rPr lang="en-US" altLang="ja-JP" sz="1200" dirty="0" smtClean="0">
                <a:latin typeface="+mn-ea"/>
                <a:cs typeface="ＭＳ Ｐゴシック" charset="-128"/>
              </a:rPr>
              <a:t>(</a:t>
            </a:r>
            <a:r>
              <a:rPr lang="ja-JP" altLang="en-US" sz="1200" dirty="0" smtClean="0">
                <a:latin typeface="+mn-ea"/>
                <a:cs typeface="ＭＳ Ｐゴシック" charset="-128"/>
              </a:rPr>
              <a:t>明治</a:t>
            </a:r>
            <a:r>
              <a:rPr lang="en-US" altLang="ja-JP" sz="1200" dirty="0" smtClean="0">
                <a:latin typeface="+mn-ea"/>
                <a:cs typeface="ＭＳ Ｐゴシック" charset="-128"/>
              </a:rPr>
              <a:t>40</a:t>
            </a:r>
            <a:r>
              <a:rPr lang="ja-JP" altLang="en-US" sz="1200" dirty="0" smtClean="0">
                <a:latin typeface="+mn-ea"/>
                <a:cs typeface="ＭＳ Ｐゴシック" charset="-128"/>
              </a:rPr>
              <a:t>年）入学。</a:t>
            </a:r>
            <a:endParaRPr lang="en-US" altLang="ja-JP" sz="1200" dirty="0" smtClean="0">
              <a:latin typeface="+mn-ea"/>
              <a:cs typeface="ＭＳ Ｐゴシック" charset="-128"/>
            </a:endParaRPr>
          </a:p>
          <a:p>
            <a:pPr marL="0" indent="0">
              <a:buNone/>
            </a:pPr>
            <a:endParaRPr lang="en-US" altLang="ja-JP" sz="1200" dirty="0" smtClean="0">
              <a:latin typeface="+mn-ea"/>
              <a:cs typeface="ＭＳ Ｐゴシック" charset="-128"/>
            </a:endParaRPr>
          </a:p>
          <a:p>
            <a:pPr marL="0" indent="0">
              <a:buNone/>
            </a:pPr>
            <a:r>
              <a:rPr lang="ja-JP" altLang="en-US" sz="1200" dirty="0">
                <a:latin typeface="+mn-ea"/>
                <a:cs typeface="ＭＳ Ｐゴシック" charset="-128"/>
              </a:rPr>
              <a:t>　</a:t>
            </a:r>
            <a:r>
              <a:rPr lang="ja-JP" altLang="en-US" sz="1200" dirty="0" smtClean="0">
                <a:latin typeface="+mn-ea"/>
                <a:cs typeface="ＭＳ Ｐゴシック" charset="-128"/>
              </a:rPr>
              <a:t>　　インド人日本訪問第</a:t>
            </a:r>
            <a:r>
              <a:rPr lang="en-US" altLang="ja-JP" sz="1200" dirty="0" smtClean="0">
                <a:latin typeface="+mn-ea"/>
                <a:cs typeface="ＭＳ Ｐゴシック" charset="-128"/>
              </a:rPr>
              <a:t>1</a:t>
            </a:r>
            <a:r>
              <a:rPr lang="ja-JP" altLang="en-US" sz="1200" dirty="0" smtClean="0">
                <a:latin typeface="+mn-ea"/>
                <a:cs typeface="ＭＳ Ｐゴシック" charset="-128"/>
              </a:rPr>
              <a:t>号：奈良時代</a:t>
            </a:r>
            <a:endParaRPr lang="en-US" altLang="ja-JP" sz="1200" dirty="0" smtClean="0">
              <a:latin typeface="+mn-ea"/>
              <a:cs typeface="ＭＳ Ｐゴシック" charset="-128"/>
            </a:endParaRPr>
          </a:p>
          <a:p>
            <a:pPr marL="0" indent="0">
              <a:buNone/>
            </a:pPr>
            <a:r>
              <a:rPr lang="ja-JP" altLang="en-US" sz="1200" dirty="0">
                <a:latin typeface="+mn-ea"/>
                <a:cs typeface="ＭＳ Ｐゴシック" charset="-128"/>
              </a:rPr>
              <a:t>　</a:t>
            </a:r>
            <a:r>
              <a:rPr lang="ja-JP" altLang="en-US" sz="1200" dirty="0" smtClean="0">
                <a:latin typeface="+mn-ea"/>
                <a:cs typeface="ＭＳ Ｐゴシック" charset="-128"/>
              </a:rPr>
              <a:t>　　</a:t>
            </a:r>
            <a:r>
              <a:rPr lang="en-US" altLang="ja-JP" sz="1200" dirty="0" smtClean="0">
                <a:latin typeface="+mn-ea"/>
                <a:cs typeface="ＭＳ Ｐゴシック" charset="-128"/>
              </a:rPr>
              <a:t>732</a:t>
            </a:r>
            <a:r>
              <a:rPr lang="ja-JP" altLang="en-US" sz="1200" dirty="0" smtClean="0">
                <a:latin typeface="+mn-ea"/>
                <a:cs typeface="ＭＳ Ｐゴシック" charset="-128"/>
              </a:rPr>
              <a:t>年聖武天皇が戒師として招請すべく遣唐使を派遣。   </a:t>
            </a:r>
            <a:endParaRPr lang="en-US" altLang="ja-JP" sz="1200" dirty="0" smtClean="0">
              <a:latin typeface="+mn-ea"/>
              <a:cs typeface="ＭＳ Ｐゴシック" charset="-128"/>
            </a:endParaRPr>
          </a:p>
          <a:p>
            <a:pPr marL="0" indent="0">
              <a:buNone/>
            </a:pPr>
            <a:r>
              <a:rPr lang="en-US" altLang="ja-JP" sz="1200" dirty="0">
                <a:latin typeface="+mn-ea"/>
                <a:cs typeface="ＭＳ Ｐゴシック" charset="-128"/>
              </a:rPr>
              <a:t> </a:t>
            </a:r>
            <a:r>
              <a:rPr lang="en-US" altLang="ja-JP" sz="1200" dirty="0" smtClean="0">
                <a:latin typeface="+mn-ea"/>
                <a:cs typeface="ＭＳ Ｐゴシック" charset="-128"/>
              </a:rPr>
              <a:t>      736</a:t>
            </a:r>
            <a:r>
              <a:rPr lang="ja-JP" altLang="en-US" sz="1200" dirty="0" smtClean="0">
                <a:latin typeface="+mn-ea"/>
                <a:cs typeface="ＭＳ Ｐゴシック" charset="-128"/>
              </a:rPr>
              <a:t>年中国で滞在中の南インド人僧侶</a:t>
            </a:r>
            <a:r>
              <a:rPr lang="en-US" altLang="ja-JP" sz="1200" dirty="0" err="1" smtClean="0">
                <a:latin typeface="+mn-ea"/>
                <a:cs typeface="ＭＳ Ｐゴシック" charset="-128"/>
              </a:rPr>
              <a:t>Bodhisena</a:t>
            </a:r>
            <a:r>
              <a:rPr lang="en-US" altLang="ja-JP" sz="1200" dirty="0" smtClean="0">
                <a:latin typeface="+mn-ea"/>
                <a:cs typeface="ＭＳ Ｐゴシック" charset="-128"/>
              </a:rPr>
              <a:t>(703-760)</a:t>
            </a:r>
            <a:r>
              <a:rPr lang="ja-JP" altLang="en-US" sz="1200" dirty="0" smtClean="0">
                <a:latin typeface="+mn-ea"/>
                <a:cs typeface="ＭＳ Ｐゴシック" charset="-128"/>
              </a:rPr>
              <a:t>が来日。</a:t>
            </a:r>
            <a:r>
              <a:rPr lang="en-US" altLang="ja-JP" sz="1200" dirty="0" smtClean="0">
                <a:latin typeface="+mn-ea"/>
                <a:cs typeface="ＭＳ Ｐゴシック" charset="-128"/>
              </a:rPr>
              <a:t>752</a:t>
            </a:r>
            <a:r>
              <a:rPr lang="ja-JP" altLang="en-US" sz="1200" dirty="0" smtClean="0">
                <a:latin typeface="+mn-ea"/>
                <a:cs typeface="ＭＳ Ｐゴシック" charset="-128"/>
              </a:rPr>
              <a:t>年</a:t>
            </a:r>
            <a:r>
              <a:rPr lang="en-US" altLang="ja-JP" sz="1200" dirty="0" smtClean="0">
                <a:latin typeface="+mn-ea"/>
                <a:cs typeface="ＭＳ Ｐゴシック" charset="-128"/>
              </a:rPr>
              <a:t>4</a:t>
            </a:r>
            <a:r>
              <a:rPr lang="ja-JP" altLang="en-US" sz="1200" dirty="0" smtClean="0">
                <a:latin typeface="+mn-ea"/>
                <a:cs typeface="ＭＳ Ｐゴシック" charset="-128"/>
              </a:rPr>
              <a:t>月</a:t>
            </a:r>
            <a:r>
              <a:rPr lang="en-US" altLang="ja-JP" sz="1200" dirty="0" smtClean="0">
                <a:latin typeface="+mn-ea"/>
                <a:cs typeface="ＭＳ Ｐゴシック" charset="-128"/>
              </a:rPr>
              <a:t>9</a:t>
            </a:r>
            <a:r>
              <a:rPr lang="ja-JP" altLang="en-US" sz="1200" dirty="0" smtClean="0">
                <a:latin typeface="+mn-ea"/>
                <a:cs typeface="ＭＳ Ｐゴシック" charset="-128"/>
              </a:rPr>
              <a:t>日　　　</a:t>
            </a:r>
            <a:endParaRPr lang="en-US" altLang="ja-JP" sz="1200" dirty="0" smtClean="0">
              <a:latin typeface="+mn-ea"/>
              <a:cs typeface="ＭＳ Ｐゴシック" charset="-128"/>
            </a:endParaRPr>
          </a:p>
          <a:p>
            <a:pPr marL="0" indent="0">
              <a:buNone/>
            </a:pPr>
            <a:r>
              <a:rPr lang="ja-JP" altLang="en-US" sz="1200" dirty="0">
                <a:latin typeface="+mn-ea"/>
                <a:cs typeface="ＭＳ Ｐゴシック" charset="-128"/>
              </a:rPr>
              <a:t>　</a:t>
            </a:r>
            <a:r>
              <a:rPr lang="ja-JP" altLang="en-US" sz="1200" dirty="0" smtClean="0">
                <a:latin typeface="+mn-ea"/>
                <a:cs typeface="ＭＳ Ｐゴシック" charset="-128"/>
              </a:rPr>
              <a:t>　　　　　　東大寺大仏開眼盛儀の開眼導師を務めた。（</a:t>
            </a:r>
            <a:r>
              <a:rPr lang="en-US" altLang="ja-JP" sz="1200" dirty="0" smtClean="0">
                <a:latin typeface="+mn-ea"/>
                <a:cs typeface="ＭＳ Ｐゴシック" charset="-128"/>
              </a:rPr>
              <a:t> 538</a:t>
            </a:r>
            <a:r>
              <a:rPr lang="ja-JP" altLang="en-US" sz="1200" dirty="0" smtClean="0">
                <a:latin typeface="+mn-ea"/>
                <a:cs typeface="ＭＳ Ｐゴシック" charset="-128"/>
              </a:rPr>
              <a:t>年仏教伝来）</a:t>
            </a:r>
            <a:endParaRPr lang="en-US" altLang="ja-JP" sz="1200" dirty="0" smtClean="0">
              <a:latin typeface="+mn-ea"/>
              <a:cs typeface="ＭＳ Ｐゴシック" charset="-128"/>
            </a:endParaRPr>
          </a:p>
          <a:p>
            <a:pPr marL="0" indent="0">
              <a:buNone/>
            </a:pPr>
            <a:r>
              <a:rPr lang="ja-JP" altLang="en-US" sz="1200" dirty="0">
                <a:latin typeface="+mn-ea"/>
                <a:cs typeface="ＭＳ Ｐゴシック" charset="-128"/>
              </a:rPr>
              <a:t>　</a:t>
            </a:r>
            <a:r>
              <a:rPr lang="ja-JP" altLang="en-US" sz="1200" dirty="0" smtClean="0">
                <a:latin typeface="+mn-ea"/>
                <a:cs typeface="ＭＳ Ｐゴシック" charset="-128"/>
              </a:rPr>
              <a:t>　　　　　　</a:t>
            </a:r>
            <a:endParaRPr lang="ja-JP" altLang="ja-JP" sz="1200" dirty="0">
              <a:latin typeface="+mn-ea"/>
              <a:cs typeface="ＭＳ Ｐゴシック" charset="-128"/>
            </a:endParaRPr>
          </a:p>
        </p:txBody>
      </p:sp>
      <p:pic>
        <p:nvPicPr>
          <p:cNvPr id="7170" name="Picture 2" descr="D:\JAPAN.27.02.12\DSC_000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957" y="908720"/>
            <a:ext cx="3969033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058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ja-JP" altLang="en-US" dirty="0" smtClean="0"/>
              <a:t>日印留学生ネットワーク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1"/>
          </a:xfrm>
        </p:spPr>
        <p:txBody>
          <a:bodyPr>
            <a:normAutofit fontScale="47500" lnSpcReduction="20000"/>
          </a:bodyPr>
          <a:lstStyle/>
          <a:p>
            <a:pPr>
              <a:buFont typeface="Wingdings" pitchFamily="2" charset="2"/>
              <a:buChar char="u"/>
            </a:pPr>
            <a:r>
              <a:rPr lang="ja-JP" altLang="en-US" b="1" dirty="0" smtClean="0"/>
              <a:t>学会</a:t>
            </a:r>
            <a:endParaRPr lang="ja-JP" altLang="en-US" b="1" dirty="0"/>
          </a:p>
          <a:p>
            <a:pPr marL="0" indent="0">
              <a:buNone/>
            </a:pPr>
            <a:r>
              <a:rPr lang="ja-JP" altLang="en-US" b="1" dirty="0" smtClean="0"/>
              <a:t>東大留学：</a:t>
            </a:r>
            <a:r>
              <a:rPr lang="en-US" altLang="ja-JP" b="1" dirty="0"/>
              <a:t>IIT-K</a:t>
            </a:r>
            <a:r>
              <a:rPr lang="ja-JP" altLang="en-US" b="1" dirty="0"/>
              <a:t>工学部ミスラ教授、</a:t>
            </a:r>
            <a:r>
              <a:rPr lang="en-US" altLang="ja-JP" b="1" dirty="0" smtClean="0"/>
              <a:t>IISc</a:t>
            </a:r>
            <a:r>
              <a:rPr lang="ja-JP" altLang="en-US" b="1" dirty="0" smtClean="0"/>
              <a:t>ビナイチャンドラン</a:t>
            </a:r>
            <a:r>
              <a:rPr lang="ja-JP" altLang="en-US" b="1" dirty="0"/>
              <a:t>教授</a:t>
            </a:r>
            <a:r>
              <a:rPr lang="ja-JP" altLang="en-US" b="1" dirty="0" smtClean="0"/>
              <a:t>、</a:t>
            </a:r>
            <a:endParaRPr lang="en-US" altLang="ja-JP" b="1" dirty="0" smtClean="0"/>
          </a:p>
          <a:p>
            <a:pPr marL="0" indent="0">
              <a:buNone/>
            </a:pPr>
            <a:r>
              <a:rPr lang="ja-JP" altLang="en-US" b="1" dirty="0"/>
              <a:t>　</a:t>
            </a:r>
            <a:r>
              <a:rPr lang="ja-JP" altLang="en-US" b="1" dirty="0" smtClean="0"/>
              <a:t>　　　　　　　</a:t>
            </a:r>
            <a:r>
              <a:rPr lang="en-US" altLang="ja-JP" b="1" dirty="0" smtClean="0"/>
              <a:t>IIIT-H</a:t>
            </a:r>
            <a:r>
              <a:rPr lang="ja-JP" altLang="en-US" b="1" dirty="0"/>
              <a:t>ラジャン教授</a:t>
            </a:r>
            <a:r>
              <a:rPr lang="ja-JP" altLang="en-US" b="1" dirty="0" smtClean="0"/>
              <a:t>、カシミール</a:t>
            </a:r>
            <a:r>
              <a:rPr lang="ja-JP" altLang="en-US" b="1" dirty="0"/>
              <a:t>大ロムショー</a:t>
            </a:r>
            <a:r>
              <a:rPr lang="ja-JP" altLang="en-US" b="1" dirty="0" smtClean="0"/>
              <a:t>教授、他</a:t>
            </a:r>
            <a:endParaRPr lang="ja-JP" altLang="en-US" b="1" dirty="0"/>
          </a:p>
          <a:p>
            <a:pPr marL="0" indent="0">
              <a:buNone/>
            </a:pPr>
            <a:r>
              <a:rPr lang="ja-JP" altLang="en-US" b="1" dirty="0" smtClean="0"/>
              <a:t>九大留学：</a:t>
            </a:r>
            <a:r>
              <a:rPr lang="en-US" altLang="ja-JP" b="1" dirty="0"/>
              <a:t>IIT-M</a:t>
            </a:r>
            <a:r>
              <a:rPr lang="ja-JP" altLang="en-US" b="1" dirty="0"/>
              <a:t>工学部バサ教授</a:t>
            </a:r>
          </a:p>
          <a:p>
            <a:pPr marL="0" indent="0">
              <a:buNone/>
            </a:pPr>
            <a:r>
              <a:rPr lang="ja-JP" altLang="en-US" b="1" dirty="0" smtClean="0"/>
              <a:t>一橋大留学：</a:t>
            </a:r>
            <a:r>
              <a:rPr lang="en-US" altLang="ja-JP" b="1" dirty="0"/>
              <a:t>IIT-B</a:t>
            </a:r>
            <a:r>
              <a:rPr lang="ja-JP" altLang="en-US" b="1" dirty="0"/>
              <a:t>経営学部モマヤ教授</a:t>
            </a:r>
          </a:p>
          <a:p>
            <a:pPr marL="0" indent="0">
              <a:buNone/>
            </a:pPr>
            <a:r>
              <a:rPr lang="ja-JP" altLang="en-US" b="1" dirty="0" smtClean="0"/>
              <a:t>名大留学：</a:t>
            </a:r>
            <a:r>
              <a:rPr lang="en-US" altLang="ja-JP" b="1" dirty="0"/>
              <a:t>IIT-D</a:t>
            </a:r>
            <a:r>
              <a:rPr lang="ja-JP" altLang="en-US" b="1" dirty="0"/>
              <a:t>工学部グプタ准教授　</a:t>
            </a:r>
          </a:p>
          <a:p>
            <a:pPr marL="0" indent="0">
              <a:buNone/>
            </a:pPr>
            <a:r>
              <a:rPr lang="ja-JP" altLang="en-US" b="1" dirty="0" smtClean="0"/>
              <a:t>長岡</a:t>
            </a:r>
            <a:r>
              <a:rPr lang="ja-JP" altLang="en-US" b="1" dirty="0"/>
              <a:t>技術大・東北</a:t>
            </a:r>
            <a:r>
              <a:rPr lang="ja-JP" altLang="en-US" b="1" dirty="0" smtClean="0"/>
              <a:t>大留学：</a:t>
            </a:r>
            <a:r>
              <a:rPr lang="en-US" altLang="ja-JP" b="1" dirty="0"/>
              <a:t>IIITD&amp;M</a:t>
            </a:r>
            <a:r>
              <a:rPr lang="ja-JP" altLang="en-US" b="1" dirty="0"/>
              <a:t>カンチプラム</a:t>
            </a:r>
            <a:r>
              <a:rPr lang="ja-JP" altLang="en-US" b="1" dirty="0" smtClean="0"/>
              <a:t>校長ガナムルテイー教授</a:t>
            </a:r>
            <a:endParaRPr lang="en-US" altLang="ja-JP" b="1" dirty="0" smtClean="0"/>
          </a:p>
          <a:p>
            <a:pPr marL="0" indent="0">
              <a:buNone/>
            </a:pPr>
            <a:r>
              <a:rPr lang="ja-JP" altLang="en-US" b="1" dirty="0"/>
              <a:t>他</a:t>
            </a:r>
            <a:endParaRPr lang="en-US" altLang="ja-JP" b="1" dirty="0" smtClean="0"/>
          </a:p>
          <a:p>
            <a:pPr marL="0" indent="0">
              <a:buNone/>
            </a:pPr>
            <a:endParaRPr lang="ja-JP" altLang="en-US" b="1" dirty="0"/>
          </a:p>
          <a:p>
            <a:pPr>
              <a:buFont typeface="Wingdings" pitchFamily="2" charset="2"/>
              <a:buChar char="u"/>
            </a:pPr>
            <a:r>
              <a:rPr lang="ja-JP" altLang="en-US" b="1" dirty="0" smtClean="0"/>
              <a:t>官界</a:t>
            </a:r>
            <a:endParaRPr lang="ja-JP" altLang="en-US" b="1" dirty="0"/>
          </a:p>
          <a:p>
            <a:pPr marL="0" indent="0">
              <a:buNone/>
            </a:pPr>
            <a:r>
              <a:rPr lang="ja-JP" altLang="en-US" b="1" dirty="0" smtClean="0"/>
              <a:t>東大留学：</a:t>
            </a:r>
            <a:r>
              <a:rPr lang="en-US" altLang="ja-JP" b="1" dirty="0"/>
              <a:t>MEA</a:t>
            </a:r>
            <a:r>
              <a:rPr lang="ja-JP" altLang="en-US" b="1" dirty="0"/>
              <a:t>ミスラ</a:t>
            </a:r>
            <a:r>
              <a:rPr lang="ja-JP" altLang="en-US" b="1" dirty="0" smtClean="0"/>
              <a:t>教授、</a:t>
            </a:r>
            <a:r>
              <a:rPr lang="en-US" altLang="ja-JP" b="1" dirty="0" smtClean="0"/>
              <a:t>NSCAIR</a:t>
            </a:r>
            <a:r>
              <a:rPr lang="ja-JP" altLang="en-US" b="1" dirty="0"/>
              <a:t>チャウラ</a:t>
            </a:r>
            <a:r>
              <a:rPr lang="ja-JP" altLang="en-US" b="1" dirty="0" smtClean="0"/>
              <a:t>教授（シン首相公式日本語通訳）、</a:t>
            </a:r>
            <a:endParaRPr lang="en-US" altLang="ja-JP" b="1" dirty="0" smtClean="0"/>
          </a:p>
          <a:p>
            <a:pPr marL="0" indent="0">
              <a:buNone/>
            </a:pPr>
            <a:r>
              <a:rPr lang="ja-JP" altLang="en-US" b="1" dirty="0" smtClean="0"/>
              <a:t>京大留学：</a:t>
            </a:r>
            <a:r>
              <a:rPr lang="en-US" altLang="ja-JP" b="1" dirty="0"/>
              <a:t>MOSAI</a:t>
            </a:r>
            <a:r>
              <a:rPr lang="ja-JP" altLang="en-US" b="1" dirty="0"/>
              <a:t>ジェーン</a:t>
            </a:r>
            <a:r>
              <a:rPr lang="ja-JP" altLang="en-US" b="1" dirty="0" smtClean="0"/>
              <a:t>総裁</a:t>
            </a:r>
            <a:endParaRPr lang="en-US" altLang="ja-JP" b="1" dirty="0" smtClean="0"/>
          </a:p>
          <a:p>
            <a:pPr marL="0" indent="0">
              <a:buNone/>
            </a:pPr>
            <a:r>
              <a:rPr lang="ja-JP" altLang="en-US" b="1" dirty="0" smtClean="0"/>
              <a:t>慶応大留学：</a:t>
            </a:r>
            <a:r>
              <a:rPr lang="ja-JP" altLang="en-US" b="1" dirty="0"/>
              <a:t>セット元駐日インド</a:t>
            </a:r>
            <a:r>
              <a:rPr lang="ja-JP" altLang="en-US" b="1" dirty="0" smtClean="0"/>
              <a:t>大使</a:t>
            </a:r>
            <a:endParaRPr lang="en-US" altLang="ja-JP" b="1" dirty="0" smtClean="0"/>
          </a:p>
          <a:p>
            <a:pPr marL="0" indent="0">
              <a:buNone/>
            </a:pPr>
            <a:r>
              <a:rPr lang="ja-JP" altLang="en-US" b="1" dirty="0" smtClean="0"/>
              <a:t>他</a:t>
            </a:r>
            <a:endParaRPr lang="en-US" altLang="ja-JP" b="1" dirty="0" smtClean="0"/>
          </a:p>
          <a:p>
            <a:pPr marL="0" indent="0">
              <a:buNone/>
            </a:pPr>
            <a:endParaRPr lang="en-US" altLang="ja-JP" b="1" dirty="0"/>
          </a:p>
          <a:p>
            <a:pPr marL="0" indent="0">
              <a:buNone/>
            </a:pPr>
            <a:r>
              <a:rPr lang="ja-JP" altLang="en-US" b="1" dirty="0" smtClean="0"/>
              <a:t>◆　国際機関</a:t>
            </a:r>
            <a:endParaRPr lang="en-US" altLang="ja-JP" b="1" dirty="0" smtClean="0"/>
          </a:p>
          <a:p>
            <a:pPr marL="0" indent="0">
              <a:buNone/>
            </a:pPr>
            <a:r>
              <a:rPr lang="ja-JP" altLang="en-US" b="1" dirty="0" smtClean="0"/>
              <a:t>東大留学：　</a:t>
            </a:r>
            <a:r>
              <a:rPr lang="en-US" altLang="ja-JP" b="1" dirty="0" smtClean="0"/>
              <a:t>WHO</a:t>
            </a:r>
            <a:r>
              <a:rPr lang="ja-JP" altLang="en-US" b="1" dirty="0"/>
              <a:t>バルア博士</a:t>
            </a:r>
            <a:r>
              <a:rPr lang="en-US" altLang="ja-JP" b="1" dirty="0"/>
              <a:t>(</a:t>
            </a:r>
            <a:r>
              <a:rPr lang="ja-JP" altLang="en-US" b="1" dirty="0"/>
              <a:t>ハンセン病担当</a:t>
            </a:r>
            <a:r>
              <a:rPr lang="en-US" altLang="ja-JP" b="1" dirty="0"/>
              <a:t>)</a:t>
            </a:r>
          </a:p>
          <a:p>
            <a:pPr marL="0" indent="0">
              <a:buNone/>
            </a:pPr>
            <a:endParaRPr lang="ja-JP" altLang="en-US" b="1" dirty="0"/>
          </a:p>
          <a:p>
            <a:pPr>
              <a:buFont typeface="Wingdings" pitchFamily="2" charset="2"/>
              <a:buChar char="u"/>
            </a:pPr>
            <a:r>
              <a:rPr lang="ja-JP" altLang="en-US" b="1" dirty="0" smtClean="0"/>
              <a:t>産</a:t>
            </a:r>
            <a:r>
              <a:rPr lang="ja-JP" altLang="en-US" b="1" dirty="0"/>
              <a:t>業界</a:t>
            </a:r>
          </a:p>
          <a:p>
            <a:pPr marL="0" indent="0">
              <a:buNone/>
            </a:pPr>
            <a:r>
              <a:rPr lang="ja-JP" altLang="en-US" b="1" dirty="0" smtClean="0"/>
              <a:t>東大留学：</a:t>
            </a:r>
            <a:r>
              <a:rPr lang="ja-JP" altLang="en-US" b="1" dirty="0"/>
              <a:t>インド国父の曾孫クルカルニ氏</a:t>
            </a:r>
            <a:r>
              <a:rPr lang="ja-JP" altLang="en-US" b="1" dirty="0" smtClean="0"/>
              <a:t>、インドセンター代表：ヴィバウ氏</a:t>
            </a:r>
            <a:endParaRPr lang="en-US" altLang="ja-JP" b="1" dirty="0" smtClean="0"/>
          </a:p>
          <a:p>
            <a:pPr marL="0" indent="0">
              <a:buNone/>
            </a:pPr>
            <a:r>
              <a:rPr lang="ja-JP" altLang="en-US" b="1" dirty="0"/>
              <a:t>　</a:t>
            </a:r>
            <a:r>
              <a:rPr lang="ja-JP" altLang="en-US" b="1" dirty="0" smtClean="0"/>
              <a:t>　　　　</a:t>
            </a:r>
            <a:r>
              <a:rPr lang="ja-JP" altLang="en-US" b="1" smtClean="0"/>
              <a:t>　</a:t>
            </a:r>
            <a:r>
              <a:rPr lang="ja-JP" altLang="en-US" b="1" dirty="0" smtClean="0"/>
              <a:t>　インド</a:t>
            </a:r>
            <a:r>
              <a:rPr lang="ja-JP" altLang="en-US" b="1" dirty="0"/>
              <a:t>清水建設ダガル</a:t>
            </a:r>
            <a:r>
              <a:rPr lang="en-US" altLang="ja-JP" b="1" dirty="0" smtClean="0"/>
              <a:t>COO</a:t>
            </a:r>
            <a:r>
              <a:rPr lang="ja-JP" altLang="en-US" b="1" dirty="0" err="1" smtClean="0"/>
              <a:t>、</a:t>
            </a:r>
            <a:r>
              <a:rPr lang="ja-JP" altLang="en-US" b="1" dirty="0" smtClean="0"/>
              <a:t>他</a:t>
            </a:r>
            <a:endParaRPr lang="ja-JP" altLang="en-US" b="1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7914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0"/>
            <a:ext cx="8507288" cy="1143000"/>
          </a:xfrm>
        </p:spPr>
        <p:txBody>
          <a:bodyPr>
            <a:normAutofit/>
          </a:bodyPr>
          <a:lstStyle/>
          <a:p>
            <a:r>
              <a:rPr lang="en-US" altLang="ja-JP" sz="3200" dirty="0" smtClean="0"/>
              <a:t>2012</a:t>
            </a:r>
            <a:r>
              <a:rPr lang="ja-JP" altLang="en-US" sz="3200" dirty="0" smtClean="0"/>
              <a:t>年度アプローチ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052736"/>
            <a:ext cx="8507288" cy="561662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ja-JP" altLang="en-US" sz="6400" dirty="0"/>
              <a:t> </a:t>
            </a:r>
            <a:r>
              <a:rPr lang="ja-JP" altLang="en-US" sz="6400" b="1" dirty="0" smtClean="0"/>
              <a:t>１</a:t>
            </a:r>
            <a:r>
              <a:rPr lang="ja-JP" altLang="en-US" sz="6400" b="1" dirty="0"/>
              <a:t>．産官学連携</a:t>
            </a:r>
          </a:p>
          <a:p>
            <a:pPr marL="0" indent="0">
              <a:buNone/>
            </a:pPr>
            <a:r>
              <a:rPr lang="ja-JP" altLang="en-US" sz="6400" b="1" dirty="0"/>
              <a:t>　</a:t>
            </a:r>
            <a:r>
              <a:rPr lang="ja-JP" altLang="en-US" sz="6400" b="1" dirty="0" smtClean="0"/>
              <a:t>　　●日印政府間協定の締結見込み（プラットフォームの構築）</a:t>
            </a:r>
            <a:endParaRPr lang="en-US" altLang="ja-JP" sz="6400" b="1" dirty="0" smtClean="0"/>
          </a:p>
          <a:p>
            <a:pPr marL="0" indent="0">
              <a:buNone/>
            </a:pPr>
            <a:r>
              <a:rPr lang="ja-JP" altLang="en-US" sz="6400" b="1" dirty="0"/>
              <a:t>　</a:t>
            </a:r>
            <a:r>
              <a:rPr lang="ja-JP" altLang="en-US" sz="6400" b="1" dirty="0" smtClean="0"/>
              <a:t>　　●日本</a:t>
            </a:r>
            <a:r>
              <a:rPr lang="ja-JP" altLang="en-US" sz="6400" b="1" dirty="0"/>
              <a:t>留学</a:t>
            </a:r>
            <a:r>
              <a:rPr lang="ja-JP" altLang="en-US" sz="6400" b="1" dirty="0" smtClean="0"/>
              <a:t>フェアー</a:t>
            </a:r>
            <a:r>
              <a:rPr lang="en-US" altLang="ja-JP" sz="6400" b="1" dirty="0" smtClean="0"/>
              <a:t>: 8</a:t>
            </a:r>
            <a:r>
              <a:rPr lang="ja-JP" altLang="en-US" sz="6400" b="1" dirty="0" smtClean="0"/>
              <a:t>月</a:t>
            </a:r>
            <a:r>
              <a:rPr lang="en-US" altLang="ja-JP" sz="6400" b="1" dirty="0" smtClean="0"/>
              <a:t>30</a:t>
            </a:r>
            <a:r>
              <a:rPr lang="ja-JP" altLang="en-US" sz="6400" b="1" dirty="0" smtClean="0"/>
              <a:t>日ニューデリー、</a:t>
            </a:r>
            <a:r>
              <a:rPr lang="en-US" altLang="ja-JP" sz="6400" b="1" dirty="0" smtClean="0">
                <a:solidFill>
                  <a:srgbClr val="FF0000"/>
                </a:solidFill>
              </a:rPr>
              <a:t>9</a:t>
            </a:r>
            <a:r>
              <a:rPr lang="ja-JP" altLang="en-US" sz="6400" b="1" dirty="0" smtClean="0">
                <a:solidFill>
                  <a:srgbClr val="FF0000"/>
                </a:solidFill>
              </a:rPr>
              <a:t>月</a:t>
            </a:r>
            <a:r>
              <a:rPr lang="en-US" altLang="ja-JP" sz="6400" b="1" dirty="0" smtClean="0">
                <a:solidFill>
                  <a:srgbClr val="FF0000"/>
                </a:solidFill>
              </a:rPr>
              <a:t>1</a:t>
            </a:r>
            <a:r>
              <a:rPr lang="ja-JP" altLang="en-US" sz="6400" b="1" dirty="0" smtClean="0">
                <a:solidFill>
                  <a:srgbClr val="FF0000"/>
                </a:solidFill>
              </a:rPr>
              <a:t>日（土）バンガロール、</a:t>
            </a:r>
            <a:r>
              <a:rPr lang="en-US" altLang="ja-JP" sz="6400" b="1" dirty="0" smtClean="0"/>
              <a:t>9</a:t>
            </a:r>
            <a:r>
              <a:rPr lang="ja-JP" altLang="en-US" sz="6400" b="1" dirty="0" smtClean="0"/>
              <a:t>月</a:t>
            </a:r>
            <a:r>
              <a:rPr lang="en-US" altLang="ja-JP" sz="6400" b="1" dirty="0" smtClean="0"/>
              <a:t>3</a:t>
            </a:r>
            <a:r>
              <a:rPr lang="ja-JP" altLang="en-US" sz="6400" b="1" dirty="0" smtClean="0"/>
              <a:t>日</a:t>
            </a:r>
            <a:r>
              <a:rPr lang="en-US" altLang="ja-JP" sz="6400" b="1" dirty="0" smtClean="0"/>
              <a:t>IIT-Hyderabad</a:t>
            </a:r>
            <a:r>
              <a:rPr lang="ja-JP" altLang="en-US" sz="6400" b="1" dirty="0" smtClean="0"/>
              <a:t>　</a:t>
            </a:r>
            <a:endParaRPr lang="ja-JP" altLang="en-US" sz="6400" b="1" dirty="0"/>
          </a:p>
          <a:p>
            <a:pPr marL="0" indent="0">
              <a:buNone/>
            </a:pPr>
            <a:r>
              <a:rPr lang="ja-JP" altLang="en-US" sz="6400" b="1" dirty="0"/>
              <a:t>　　　</a:t>
            </a:r>
            <a:r>
              <a:rPr lang="ja-JP" altLang="en-US" sz="6400" b="1" dirty="0" smtClean="0"/>
              <a:t>●各種インド人</a:t>
            </a:r>
            <a:r>
              <a:rPr lang="ja-JP" altLang="en-US" sz="6400" b="1" dirty="0"/>
              <a:t>日本留学</a:t>
            </a:r>
            <a:r>
              <a:rPr lang="ja-JP" altLang="en-US" sz="6400" b="1" dirty="0" smtClean="0"/>
              <a:t>生同窓会　との連携</a:t>
            </a:r>
            <a:r>
              <a:rPr lang="en-US" altLang="ja-JP" sz="6400" b="1" dirty="0" smtClean="0"/>
              <a:t>:8</a:t>
            </a:r>
            <a:r>
              <a:rPr lang="ja-JP" altLang="en-US" sz="6400" b="1" dirty="0" smtClean="0"/>
              <a:t>月</a:t>
            </a:r>
            <a:r>
              <a:rPr lang="en-US" altLang="ja-JP" sz="6400" b="1" dirty="0" smtClean="0"/>
              <a:t>6</a:t>
            </a:r>
            <a:r>
              <a:rPr lang="ja-JP" altLang="en-US" sz="6400" b="1" dirty="0" smtClean="0"/>
              <a:t>日～</a:t>
            </a:r>
            <a:r>
              <a:rPr lang="en-US" altLang="ja-JP" sz="6400" b="1" dirty="0" smtClean="0"/>
              <a:t>7</a:t>
            </a:r>
            <a:r>
              <a:rPr lang="ja-JP" altLang="en-US" sz="6400" b="1" dirty="0" smtClean="0"/>
              <a:t>日</a:t>
            </a:r>
            <a:r>
              <a:rPr lang="en-US" altLang="ja-JP" sz="6400" b="1" dirty="0" smtClean="0"/>
              <a:t>JSPS</a:t>
            </a:r>
            <a:r>
              <a:rPr lang="ja-JP" altLang="en-US" sz="6400" b="1" dirty="0" smtClean="0"/>
              <a:t>同窓会（於：ナグプール）</a:t>
            </a:r>
            <a:endParaRPr lang="en-US" altLang="ja-JP" sz="6400" b="1" dirty="0" smtClean="0"/>
          </a:p>
          <a:p>
            <a:pPr marL="0" indent="0">
              <a:buNone/>
            </a:pPr>
            <a:r>
              <a:rPr lang="ja-JP" altLang="en-US" sz="6400" b="1" dirty="0" smtClean="0"/>
              <a:t>   </a:t>
            </a:r>
            <a:r>
              <a:rPr lang="ja-JP" altLang="en-US" sz="6400" b="1" dirty="0"/>
              <a:t>　　</a:t>
            </a:r>
            <a:r>
              <a:rPr lang="ja-JP" altLang="en-US" sz="6400" b="1" dirty="0" smtClean="0"/>
              <a:t>●国家</a:t>
            </a:r>
            <a:r>
              <a:rPr lang="ja-JP" altLang="en-US" sz="6400" b="1" dirty="0"/>
              <a:t>プロジェクト</a:t>
            </a:r>
            <a:r>
              <a:rPr lang="ja-JP" altLang="en-US" sz="6400" b="1" dirty="0" smtClean="0"/>
              <a:t>：進行中の３案件：</a:t>
            </a:r>
            <a:r>
              <a:rPr lang="en-US" altLang="ja-JP" sz="6400" b="1" dirty="0" smtClean="0"/>
              <a:t>IIT-H,</a:t>
            </a:r>
            <a:r>
              <a:rPr lang="ja-JP" altLang="en-US" sz="6400" b="1" dirty="0" smtClean="0"/>
              <a:t>　</a:t>
            </a:r>
            <a:r>
              <a:rPr lang="en-US" altLang="ja-JP" sz="6400" b="1" dirty="0" smtClean="0"/>
              <a:t>IIIT DM-J,</a:t>
            </a:r>
            <a:r>
              <a:rPr lang="ja-JP" altLang="en-US" sz="6400" b="1" dirty="0" smtClean="0"/>
              <a:t>　</a:t>
            </a:r>
            <a:r>
              <a:rPr lang="en-US" altLang="ja-JP" sz="6400" b="1" dirty="0" smtClean="0"/>
              <a:t>VLFM</a:t>
            </a:r>
            <a:r>
              <a:rPr lang="ja-JP" altLang="en-US" sz="6400" b="1" dirty="0" err="1" smtClean="0"/>
              <a:t>、</a:t>
            </a:r>
            <a:r>
              <a:rPr lang="ja-JP" altLang="en-US" sz="6400" b="1" dirty="0" smtClean="0"/>
              <a:t>及び</a:t>
            </a:r>
            <a:endParaRPr lang="en-US" altLang="ja-JP" sz="6400" b="1" dirty="0" smtClean="0"/>
          </a:p>
          <a:p>
            <a:pPr marL="0" indent="0">
              <a:buNone/>
            </a:pPr>
            <a:r>
              <a:rPr lang="ja-JP" altLang="en-US" sz="6400" b="1" dirty="0"/>
              <a:t>　</a:t>
            </a:r>
            <a:r>
              <a:rPr lang="ja-JP" altLang="en-US" sz="6400" b="1" dirty="0" smtClean="0"/>
              <a:t>　　　　　　　　　　　　　　　現在、検討中のナーランダ大学復興計画</a:t>
            </a:r>
            <a:r>
              <a:rPr lang="ja-JP" altLang="en-US" sz="6400" b="1" dirty="0"/>
              <a:t> </a:t>
            </a:r>
          </a:p>
          <a:p>
            <a:pPr marL="0" indent="0">
              <a:buNone/>
            </a:pPr>
            <a:r>
              <a:rPr lang="ja-JP" altLang="en-US" sz="6400" b="1" dirty="0"/>
              <a:t>　２．産学</a:t>
            </a:r>
            <a:r>
              <a:rPr lang="ja-JP" altLang="en-US" sz="6400" b="1" dirty="0" smtClean="0"/>
              <a:t>連携</a:t>
            </a:r>
            <a:endParaRPr lang="en-US" altLang="ja-JP" sz="6400" b="1" dirty="0" smtClean="0"/>
          </a:p>
          <a:p>
            <a:pPr marL="0" indent="0">
              <a:buNone/>
            </a:pPr>
            <a:r>
              <a:rPr lang="ja-JP" altLang="en-US" sz="6400" b="1" dirty="0"/>
              <a:t>　</a:t>
            </a:r>
            <a:r>
              <a:rPr lang="ja-JP" altLang="en-US" sz="6400" b="1" dirty="0" smtClean="0"/>
              <a:t>　　●日印関係企業との連携（インターンシップ、奨学金、共同研究、就職関連情報等）　</a:t>
            </a:r>
            <a:endParaRPr lang="en-US" altLang="ja-JP" sz="6400" b="1" dirty="0" smtClean="0"/>
          </a:p>
          <a:p>
            <a:pPr marL="0" indent="0">
              <a:buNone/>
            </a:pPr>
            <a:r>
              <a:rPr lang="ja-JP" altLang="en-US" sz="6400" b="1" dirty="0"/>
              <a:t>　</a:t>
            </a:r>
            <a:r>
              <a:rPr lang="ja-JP" altLang="en-US" sz="6400" b="1" dirty="0" smtClean="0"/>
              <a:t>３．官学連携　</a:t>
            </a:r>
            <a:endParaRPr lang="en-US" altLang="ja-JP" sz="6400" b="1" dirty="0" smtClean="0"/>
          </a:p>
          <a:p>
            <a:pPr marL="0" indent="0">
              <a:buNone/>
            </a:pPr>
            <a:r>
              <a:rPr lang="ja-JP" altLang="en-US" sz="6400" b="1" dirty="0"/>
              <a:t>　</a:t>
            </a:r>
            <a:r>
              <a:rPr lang="ja-JP" altLang="en-US" sz="6400" b="1" dirty="0" smtClean="0"/>
              <a:t>　　●国費留学　（大使館推薦、教授推薦）</a:t>
            </a:r>
            <a:endParaRPr lang="en-US" altLang="ja-JP" sz="6400" b="1" dirty="0" smtClean="0"/>
          </a:p>
          <a:p>
            <a:pPr marL="0" indent="0">
              <a:buNone/>
            </a:pPr>
            <a:r>
              <a:rPr lang="ja-JP" altLang="en-US" sz="6400" b="1" dirty="0"/>
              <a:t>　</a:t>
            </a:r>
            <a:r>
              <a:rPr lang="ja-JP" altLang="en-US" sz="6400" b="1" dirty="0" smtClean="0"/>
              <a:t>　　●</a:t>
            </a:r>
            <a:r>
              <a:rPr lang="en-US" altLang="ja-JP" sz="6400" b="1" dirty="0" smtClean="0"/>
              <a:t>JICA</a:t>
            </a:r>
            <a:r>
              <a:rPr lang="ja-JP" altLang="en-US" sz="6400" b="1" dirty="0" err="1" smtClean="0"/>
              <a:t>、</a:t>
            </a:r>
            <a:r>
              <a:rPr lang="en-US" altLang="ja-JP" sz="6400" b="1" dirty="0" smtClean="0"/>
              <a:t>JF</a:t>
            </a:r>
            <a:r>
              <a:rPr lang="ja-JP" altLang="en-US" sz="6400" b="1" dirty="0" err="1" smtClean="0"/>
              <a:t>、</a:t>
            </a:r>
            <a:r>
              <a:rPr lang="en-US" altLang="ja-JP" sz="6400" b="1" dirty="0" smtClean="0"/>
              <a:t>JETRO</a:t>
            </a:r>
            <a:r>
              <a:rPr lang="ja-JP" altLang="en-US" sz="6400" b="1" dirty="0" err="1" smtClean="0"/>
              <a:t>、</a:t>
            </a:r>
            <a:r>
              <a:rPr lang="ja-JP" altLang="en-US" sz="6400" b="1" dirty="0" smtClean="0"/>
              <a:t>理化学研究所</a:t>
            </a:r>
            <a:endParaRPr lang="ja-JP" altLang="en-US" sz="6400" b="1" dirty="0"/>
          </a:p>
          <a:p>
            <a:pPr marL="0" indent="0">
              <a:buNone/>
            </a:pPr>
            <a:r>
              <a:rPr lang="en-US" altLang="ja-JP" sz="6400" b="1" dirty="0" smtClean="0"/>
              <a:t>         </a:t>
            </a:r>
            <a:r>
              <a:rPr lang="ja-JP" altLang="en-US" sz="6400" b="1" dirty="0" smtClean="0"/>
              <a:t>●青少年交流（キズナ強化プロジェクト）や</a:t>
            </a:r>
            <a:r>
              <a:rPr lang="en-US" altLang="ja-JP" sz="6400" b="1" dirty="0" smtClean="0"/>
              <a:t>METI/HIDA-JETRO</a:t>
            </a:r>
            <a:r>
              <a:rPr lang="ja-JP" altLang="en-US" sz="6400" b="1" dirty="0" smtClean="0"/>
              <a:t>インターンシップとの連携</a:t>
            </a:r>
            <a:endParaRPr lang="en-US" altLang="ja-JP" sz="6400" b="1" dirty="0" smtClean="0"/>
          </a:p>
          <a:p>
            <a:pPr marL="0" indent="0">
              <a:buNone/>
            </a:pPr>
            <a:r>
              <a:rPr lang="ja-JP" altLang="en-US" sz="6400" b="1" dirty="0"/>
              <a:t>　</a:t>
            </a:r>
            <a:r>
              <a:rPr lang="ja-JP" altLang="en-US" sz="6400" b="1" dirty="0" smtClean="0"/>
              <a:t>４．東大関連（企業奨学金授与と新規奨学金開拓、東大留学説明会、インド赤門会活動、</a:t>
            </a:r>
            <a:endParaRPr lang="en-US" altLang="ja-JP" sz="6400" b="1" dirty="0" smtClean="0"/>
          </a:p>
          <a:p>
            <a:pPr marL="0" indent="0">
              <a:buNone/>
            </a:pPr>
            <a:r>
              <a:rPr lang="ja-JP" altLang="en-US" sz="6400" b="1" dirty="0"/>
              <a:t>　</a:t>
            </a:r>
            <a:r>
              <a:rPr lang="ja-JP" altLang="en-US" sz="6400" b="1" dirty="0" smtClean="0"/>
              <a:t>　　広報活動、</a:t>
            </a:r>
            <a:r>
              <a:rPr lang="en-US" altLang="ja-JP" sz="6400" b="1" dirty="0" smtClean="0"/>
              <a:t>8</a:t>
            </a:r>
            <a:r>
              <a:rPr lang="ja-JP" altLang="en-US" sz="6400" b="1" dirty="0" smtClean="0"/>
              <a:t>校との交流協定、インターンシップ、インドとの共同研究及びインド研究）</a:t>
            </a:r>
            <a:endParaRPr lang="en-US" altLang="ja-JP" sz="6400" b="1" dirty="0" smtClean="0"/>
          </a:p>
          <a:p>
            <a:pPr marL="0" indent="0">
              <a:buNone/>
            </a:pPr>
            <a:r>
              <a:rPr lang="ja-JP" altLang="en-US" sz="6400" b="1" dirty="0"/>
              <a:t>　</a:t>
            </a:r>
            <a:r>
              <a:rPr lang="ja-JP" altLang="en-US" sz="6400" b="1" dirty="0" smtClean="0"/>
              <a:t>５．その他</a:t>
            </a:r>
            <a:endParaRPr lang="en-US" altLang="ja-JP" sz="6400" b="1" dirty="0" smtClean="0"/>
          </a:p>
          <a:p>
            <a:pPr marL="0" indent="0">
              <a:buNone/>
            </a:pPr>
            <a:r>
              <a:rPr lang="ja-JP" altLang="en-US" sz="6400" b="1" dirty="0"/>
              <a:t>　</a:t>
            </a:r>
            <a:r>
              <a:rPr lang="ja-JP" altLang="en-US" sz="6400" b="1" dirty="0" smtClean="0"/>
              <a:t>　　●インド側からの希望への対応：交流協定（</a:t>
            </a:r>
            <a:r>
              <a:rPr lang="en-US" altLang="ja-JP" sz="6400" b="1" dirty="0" smtClean="0"/>
              <a:t>DPS)</a:t>
            </a:r>
            <a:r>
              <a:rPr lang="ja-JP" altLang="en-US" sz="6400" b="1" dirty="0" err="1" smtClean="0"/>
              <a:t>、</a:t>
            </a:r>
            <a:r>
              <a:rPr lang="ja-JP" altLang="en-US" sz="6400" b="1" dirty="0" smtClean="0"/>
              <a:t>インド企業（デリー地下鉄公社</a:t>
            </a:r>
            <a:r>
              <a:rPr lang="en-US" altLang="ja-JP" sz="6400" b="1" dirty="0" smtClean="0"/>
              <a:t>)</a:t>
            </a:r>
            <a:r>
              <a:rPr lang="ja-JP" altLang="en-US" sz="6400" b="1" dirty="0" smtClean="0"/>
              <a:t>派遣留学　　</a:t>
            </a:r>
            <a:endParaRPr lang="en-US" altLang="ja-JP" sz="6400" b="1" dirty="0" smtClean="0"/>
          </a:p>
          <a:p>
            <a:pPr marL="0" indent="0">
              <a:buNone/>
            </a:pPr>
            <a:r>
              <a:rPr lang="ja-JP" altLang="en-US" sz="6400" b="1" dirty="0"/>
              <a:t>　</a:t>
            </a:r>
            <a:r>
              <a:rPr lang="ja-JP" altLang="en-US" sz="6400" b="1" dirty="0" smtClean="0"/>
              <a:t>　　　　生受入、著名人（アナンド・クマール校長）の日本訪問、</a:t>
            </a:r>
            <a:r>
              <a:rPr lang="en-US" altLang="ja-JP" sz="6400" b="1" dirty="0" smtClean="0"/>
              <a:t>IIM-B</a:t>
            </a:r>
            <a:r>
              <a:rPr lang="ja-JP" altLang="en-US" sz="6400" b="1" dirty="0" smtClean="0"/>
              <a:t>インド研修プログラム紹介</a:t>
            </a:r>
            <a:endParaRPr lang="en-US" altLang="ja-JP" sz="6400" b="1" dirty="0" smtClean="0"/>
          </a:p>
          <a:p>
            <a:pPr marL="0" indent="0">
              <a:buNone/>
            </a:pPr>
            <a:r>
              <a:rPr lang="ja-JP" altLang="en-US" sz="6400" b="1" dirty="0"/>
              <a:t>　</a:t>
            </a:r>
            <a:r>
              <a:rPr lang="ja-JP" altLang="en-US" sz="6400" b="1" dirty="0" smtClean="0"/>
              <a:t>　　●日本からの要望への対応：優秀インド人材確保、各種インド研修、インド留学、企業訪問</a:t>
            </a:r>
            <a:r>
              <a:rPr lang="ja-JP" altLang="en-US" sz="6400" b="1" dirty="0"/>
              <a:t>　</a:t>
            </a:r>
            <a:r>
              <a:rPr lang="ja-JP" altLang="en-US" sz="6400" b="1" dirty="0" smtClean="0"/>
              <a:t>　　　　　　　　　　　　　　　　　　　　　　</a:t>
            </a:r>
            <a:endParaRPr lang="en-US" altLang="ja-JP" sz="6400" b="1" dirty="0" smtClean="0"/>
          </a:p>
          <a:p>
            <a:pPr marL="0" indent="0">
              <a:buNone/>
            </a:pPr>
            <a:r>
              <a:rPr lang="ja-JP" altLang="en-US" sz="6400" b="1" dirty="0"/>
              <a:t>　</a:t>
            </a:r>
            <a:r>
              <a:rPr lang="ja-JP" altLang="en-US" sz="6400" b="1" dirty="0" smtClean="0"/>
              <a:t>　　●日印学生交流支援：</a:t>
            </a:r>
            <a:r>
              <a:rPr lang="en-US" altLang="ja-JP" sz="6400" b="1" dirty="0" smtClean="0"/>
              <a:t>JENESYS</a:t>
            </a:r>
            <a:r>
              <a:rPr lang="ja-JP" altLang="en-US" sz="6400" b="1" dirty="0" smtClean="0"/>
              <a:t>プログラム、日印学生会議</a:t>
            </a:r>
            <a:endParaRPr lang="en-US" altLang="ja-JP" sz="6400" b="1" dirty="0" smtClean="0"/>
          </a:p>
          <a:p>
            <a:pPr marL="0" indent="0">
              <a:buNone/>
            </a:pPr>
            <a:r>
              <a:rPr lang="ja-JP" altLang="en-US" sz="6400" b="1" dirty="0"/>
              <a:t>　</a:t>
            </a:r>
            <a:r>
              <a:rPr lang="ja-JP" altLang="en-US" sz="6400" b="1" dirty="0" smtClean="0"/>
              <a:t>　　●日本人インド留学生との連携（東大</a:t>
            </a:r>
            <a:r>
              <a:rPr lang="en-US" altLang="ja-JP" sz="6400" b="1" dirty="0" smtClean="0"/>
              <a:t>OB</a:t>
            </a:r>
            <a:r>
              <a:rPr lang="ja-JP" altLang="en-US" sz="6400" b="1" dirty="0" smtClean="0"/>
              <a:t>＆慶応大</a:t>
            </a:r>
            <a:r>
              <a:rPr lang="en-US" altLang="ja-JP" sz="6400" b="1" dirty="0" smtClean="0"/>
              <a:t>OG</a:t>
            </a:r>
            <a:r>
              <a:rPr lang="ja-JP" altLang="en-US" sz="6400" b="1" dirty="0" smtClean="0"/>
              <a:t>大学院博士課程留学生数名、</a:t>
            </a:r>
            <a:endParaRPr lang="en-US" altLang="ja-JP" sz="6400" b="1" dirty="0" smtClean="0"/>
          </a:p>
          <a:p>
            <a:pPr marL="0" indent="0">
              <a:buNone/>
            </a:pPr>
            <a:r>
              <a:rPr lang="ja-JP" altLang="en-US" sz="6400" b="1" dirty="0"/>
              <a:t>　</a:t>
            </a:r>
            <a:r>
              <a:rPr lang="ja-JP" altLang="en-US" sz="6400" b="1" dirty="0" smtClean="0"/>
              <a:t>　　　　　　　　　　　　　　　　　　　　　　　学部留学生数名）</a:t>
            </a:r>
            <a:endParaRPr lang="en-US" altLang="ja-JP" sz="6400" b="1" dirty="0" smtClean="0"/>
          </a:p>
          <a:p>
            <a:pPr marL="0" indent="0">
              <a:buNone/>
            </a:pPr>
            <a:r>
              <a:rPr lang="ja-JP" altLang="en-US" sz="6400" b="1" dirty="0"/>
              <a:t>　</a:t>
            </a:r>
            <a:r>
              <a:rPr lang="ja-JP" altLang="en-US" sz="6400" b="1" dirty="0" smtClean="0"/>
              <a:t>　　●日本人教師インド駐在員（京大インドサテライトラボ、</a:t>
            </a:r>
            <a:r>
              <a:rPr lang="en-US" altLang="ja-JP" sz="6400" b="1" dirty="0" smtClean="0"/>
              <a:t>IIT-B &amp; IIT-K</a:t>
            </a:r>
            <a:r>
              <a:rPr lang="ja-JP" altLang="en-US" sz="6400" b="1" dirty="0" smtClean="0"/>
              <a:t>日本語教室、                         </a:t>
            </a:r>
            <a:endParaRPr lang="en-US" altLang="ja-JP" sz="6400" b="1" dirty="0" smtClean="0"/>
          </a:p>
          <a:p>
            <a:pPr marL="0" indent="0">
              <a:buNone/>
            </a:pPr>
            <a:r>
              <a:rPr lang="en-US" altLang="ja-JP" sz="6400" b="1" dirty="0"/>
              <a:t> </a:t>
            </a:r>
            <a:r>
              <a:rPr lang="en-US" altLang="ja-JP" sz="6400" b="1" dirty="0" smtClean="0"/>
              <a:t>              </a:t>
            </a:r>
            <a:r>
              <a:rPr lang="ja-JP" altLang="en-US" sz="5600" b="1" dirty="0" smtClean="0"/>
              <a:t>バンガロール大学日本語教室等）との連携</a:t>
            </a:r>
            <a:endParaRPr lang="en-US" altLang="ja-JP" sz="5600" b="1" dirty="0" smtClean="0"/>
          </a:p>
          <a:p>
            <a:pPr marL="0" indent="0">
              <a:buNone/>
            </a:pPr>
            <a:endParaRPr lang="ja-JP" altLang="en-US" sz="6400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66180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ja-JP" dirty="0" smtClean="0"/>
              <a:t>インド人</a:t>
            </a:r>
            <a:r>
              <a:rPr lang="ja-JP" altLang="ja-JP" dirty="0"/>
              <a:t>留学生数と</a:t>
            </a:r>
            <a:r>
              <a:rPr lang="en-US" altLang="ja-JP" dirty="0"/>
              <a:t>G30</a:t>
            </a:r>
            <a:r>
              <a:rPr lang="ja-JP" altLang="ja-JP" dirty="0"/>
              <a:t>関連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ja-JP" dirty="0"/>
              <a:t/>
            </a:r>
            <a:br>
              <a:rPr lang="ja-JP" altLang="ja-JP" dirty="0"/>
            </a:b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908720"/>
            <a:ext cx="8291264" cy="5616624"/>
          </a:xfrm>
        </p:spPr>
        <p:txBody>
          <a:bodyPr/>
          <a:lstStyle/>
          <a:p>
            <a:r>
              <a:rPr lang="ja-JP" altLang="ja-JP" sz="1800" dirty="0" smtClean="0"/>
              <a:t>日本</a:t>
            </a:r>
            <a:r>
              <a:rPr lang="ja-JP" altLang="ja-JP" sz="1800" dirty="0"/>
              <a:t>への外国人留学生（</a:t>
            </a:r>
            <a:r>
              <a:rPr lang="en-US" altLang="ja-JP" sz="1800" dirty="0"/>
              <a:t>JASSO</a:t>
            </a:r>
            <a:r>
              <a:rPr lang="ja-JP" altLang="ja-JP" sz="1800" dirty="0"/>
              <a:t>調査結果</a:t>
            </a:r>
            <a:r>
              <a:rPr lang="en-US" altLang="ja-JP" sz="1800" dirty="0"/>
              <a:t>2011</a:t>
            </a:r>
            <a:r>
              <a:rPr lang="ja-JP" altLang="ja-JP" sz="1800" dirty="0"/>
              <a:t>年</a:t>
            </a:r>
            <a:r>
              <a:rPr lang="en-US" altLang="ja-JP" sz="1800" dirty="0"/>
              <a:t>5</a:t>
            </a:r>
            <a:r>
              <a:rPr lang="ja-JP" altLang="ja-JP" sz="1800" dirty="0"/>
              <a:t>月現在）　総計</a:t>
            </a:r>
            <a:r>
              <a:rPr lang="en-US" altLang="ja-JP" sz="1800" dirty="0"/>
              <a:t>138,075</a:t>
            </a:r>
            <a:r>
              <a:rPr lang="ja-JP" altLang="ja-JP" sz="1800" dirty="0"/>
              <a:t>人</a:t>
            </a:r>
            <a:r>
              <a:rPr lang="en-US" altLang="ja-JP" sz="1800" dirty="0"/>
              <a:t/>
            </a:r>
            <a:br>
              <a:rPr lang="en-US" altLang="ja-JP" sz="1800" dirty="0"/>
            </a:br>
            <a:r>
              <a:rPr lang="ja-JP" altLang="ja-JP" sz="1800" dirty="0" smtClean="0"/>
              <a:t>上位</a:t>
            </a:r>
            <a:r>
              <a:rPr lang="en-US" altLang="ja-JP" sz="1800" dirty="0"/>
              <a:t>10</a:t>
            </a:r>
            <a:r>
              <a:rPr lang="ja-JP" altLang="ja-JP" sz="1800" dirty="0"/>
              <a:t>ヶ国</a:t>
            </a:r>
            <a:r>
              <a:rPr lang="en-US" altLang="ja-JP" sz="1800" dirty="0"/>
              <a:t/>
            </a:r>
            <a:br>
              <a:rPr lang="en-US" altLang="ja-JP" sz="1800" dirty="0"/>
            </a:br>
            <a:endParaRPr kumimoji="1" lang="ja-JP" altLang="en-US" dirty="0"/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693050"/>
              </p:ext>
            </p:extLst>
          </p:nvPr>
        </p:nvGraphicFramePr>
        <p:xfrm>
          <a:off x="2555777" y="1628800"/>
          <a:ext cx="3888431" cy="51718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34916"/>
                <a:gridCol w="2254291"/>
                <a:gridCol w="1099224"/>
              </a:tblGrid>
              <a:tr h="4014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20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000" kern="100" dirty="0">
                          <a:effectLst/>
                        </a:rPr>
                        <a:t>国名</a:t>
                      </a:r>
                      <a:endParaRPr lang="ja-JP" sz="20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000" kern="100" dirty="0">
                          <a:effectLst/>
                        </a:rPr>
                        <a:t>人数</a:t>
                      </a:r>
                      <a:endParaRPr lang="ja-JP" sz="20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2373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altLang="ja-JP" sz="2000" kern="100" dirty="0" smtClean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1</a:t>
                      </a:r>
                      <a:endParaRPr lang="ja-JP" sz="20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000" kern="100" dirty="0">
                          <a:effectLst/>
                        </a:rPr>
                        <a:t>中国</a:t>
                      </a:r>
                      <a:endParaRPr lang="ja-JP" sz="20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87,533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altLang="ja-JP" sz="2000" kern="100" dirty="0" smtClean="0"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(63.4%)</a:t>
                      </a:r>
                      <a:endParaRPr lang="ja-JP" sz="2000" kern="100" dirty="0"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48181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altLang="ja-JP" sz="2000" kern="100" dirty="0" smtClean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2</a:t>
                      </a:r>
                      <a:endParaRPr lang="ja-JP" sz="20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000" kern="100" dirty="0">
                          <a:effectLst/>
                        </a:rPr>
                        <a:t>韓国</a:t>
                      </a:r>
                      <a:endParaRPr lang="ja-JP" sz="20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17,640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altLang="ja-JP" sz="2000" kern="100" dirty="0" smtClean="0"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(12.8%)</a:t>
                      </a:r>
                      <a:endParaRPr lang="ja-JP" sz="2000" kern="100" dirty="0"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9418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altLang="ja-JP" sz="2000" kern="100" dirty="0" smtClean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3</a:t>
                      </a:r>
                      <a:endParaRPr lang="ja-JP" sz="20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000" kern="100">
                          <a:effectLst/>
                        </a:rPr>
                        <a:t>台湾</a:t>
                      </a:r>
                      <a:endParaRPr lang="ja-JP" sz="2000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ja-JP" altLang="en-US" sz="2000" kern="100" dirty="0" smtClean="0">
                          <a:effectLst/>
                        </a:rPr>
                        <a:t>　</a:t>
                      </a:r>
                      <a:r>
                        <a:rPr lang="en-US" sz="2000" kern="100" dirty="0" smtClean="0">
                          <a:effectLst/>
                        </a:rPr>
                        <a:t>4,571</a:t>
                      </a:r>
                      <a:endParaRPr lang="ja-JP" sz="20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27308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altLang="ja-JP" sz="2000" kern="100" dirty="0" smtClean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4</a:t>
                      </a:r>
                      <a:endParaRPr lang="ja-JP" sz="20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000" kern="100">
                          <a:effectLst/>
                        </a:rPr>
                        <a:t>ベトナム</a:t>
                      </a:r>
                      <a:endParaRPr lang="ja-JP" sz="2000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ja-JP" altLang="en-US" sz="2000" kern="100" dirty="0" smtClean="0">
                          <a:effectLst/>
                        </a:rPr>
                        <a:t>　</a:t>
                      </a:r>
                      <a:r>
                        <a:rPr lang="en-US" sz="2000" kern="100" dirty="0" smtClean="0">
                          <a:effectLst/>
                        </a:rPr>
                        <a:t>4,033</a:t>
                      </a:r>
                      <a:endParaRPr lang="ja-JP" sz="20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9418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altLang="ja-JP" sz="2000" kern="100" dirty="0" smtClean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5</a:t>
                      </a:r>
                      <a:endParaRPr lang="ja-JP" sz="20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000" kern="100">
                          <a:effectLst/>
                        </a:rPr>
                        <a:t>マレーシア</a:t>
                      </a:r>
                      <a:endParaRPr lang="ja-JP" sz="2000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ja-JP" altLang="en-US" sz="2000" kern="100" dirty="0" smtClean="0">
                          <a:effectLst/>
                        </a:rPr>
                        <a:t>　</a:t>
                      </a:r>
                      <a:r>
                        <a:rPr lang="en-US" sz="2000" kern="100" dirty="0" smtClean="0">
                          <a:effectLst/>
                        </a:rPr>
                        <a:t>2,417</a:t>
                      </a:r>
                      <a:endParaRPr lang="ja-JP" sz="20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9418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altLang="ja-JP" sz="2000" kern="100" dirty="0" smtClean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6</a:t>
                      </a:r>
                      <a:endParaRPr lang="ja-JP" sz="20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000" kern="100">
                          <a:effectLst/>
                        </a:rPr>
                        <a:t>タイ</a:t>
                      </a:r>
                      <a:endParaRPr lang="ja-JP" sz="2000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ja-JP" altLang="en-US" sz="2000" kern="100" dirty="0" smtClean="0">
                          <a:effectLst/>
                        </a:rPr>
                        <a:t>　</a:t>
                      </a:r>
                      <a:r>
                        <a:rPr lang="en-US" sz="2000" kern="100" dirty="0" smtClean="0">
                          <a:effectLst/>
                        </a:rPr>
                        <a:t>2,396</a:t>
                      </a:r>
                      <a:endParaRPr lang="ja-JP" sz="20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06435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altLang="ja-JP" sz="2000" kern="100" dirty="0" smtClean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7</a:t>
                      </a:r>
                      <a:endParaRPr lang="ja-JP" sz="20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000" kern="100">
                          <a:effectLst/>
                        </a:rPr>
                        <a:t>インドネシア</a:t>
                      </a:r>
                      <a:endParaRPr lang="ja-JP" sz="2000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ja-JP" altLang="en-US" sz="2000" kern="100" dirty="0" smtClean="0">
                          <a:effectLst/>
                        </a:rPr>
                        <a:t>　</a:t>
                      </a:r>
                      <a:r>
                        <a:rPr lang="en-US" sz="2000" kern="100" dirty="0" smtClean="0">
                          <a:effectLst/>
                        </a:rPr>
                        <a:t>2,162</a:t>
                      </a:r>
                      <a:endParaRPr lang="ja-JP" sz="20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48181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altLang="ja-JP" sz="2000" kern="100" dirty="0" smtClean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8</a:t>
                      </a:r>
                      <a:endParaRPr lang="ja-JP" sz="20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000" kern="100">
                          <a:effectLst/>
                        </a:rPr>
                        <a:t>ネパール</a:t>
                      </a:r>
                      <a:endParaRPr lang="ja-JP" sz="2000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ja-JP" altLang="en-US" sz="2000" kern="100" dirty="0" smtClean="0">
                          <a:effectLst/>
                        </a:rPr>
                        <a:t>　</a:t>
                      </a:r>
                      <a:r>
                        <a:rPr lang="en-US" sz="2000" kern="100" dirty="0" smtClean="0">
                          <a:effectLst/>
                        </a:rPr>
                        <a:t>2,016</a:t>
                      </a:r>
                      <a:endParaRPr lang="ja-JP" sz="20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9418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altLang="ja-JP" sz="2000" kern="100" dirty="0" smtClean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9</a:t>
                      </a:r>
                      <a:endParaRPr lang="ja-JP" sz="20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000" kern="100">
                          <a:effectLst/>
                        </a:rPr>
                        <a:t>米国</a:t>
                      </a:r>
                      <a:endParaRPr lang="ja-JP" sz="2000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ja-JP" altLang="en-US" sz="2000" kern="100" dirty="0" smtClean="0">
                          <a:effectLst/>
                        </a:rPr>
                        <a:t>　</a:t>
                      </a:r>
                      <a:r>
                        <a:rPr lang="en-US" sz="2000" kern="100" dirty="0" smtClean="0">
                          <a:effectLst/>
                        </a:rPr>
                        <a:t>1,456</a:t>
                      </a:r>
                      <a:endParaRPr lang="ja-JP" sz="20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5284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altLang="ja-JP" sz="2000" kern="100" dirty="0" smtClean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10</a:t>
                      </a:r>
                      <a:endParaRPr lang="ja-JP" sz="20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000" kern="100" dirty="0">
                          <a:effectLst/>
                        </a:rPr>
                        <a:t>バングラデッシュ</a:t>
                      </a:r>
                      <a:endParaRPr lang="ja-JP" sz="20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ja-JP" altLang="en-US" sz="2000" kern="100" dirty="0" smtClean="0">
                          <a:effectLst/>
                        </a:rPr>
                        <a:t>　</a:t>
                      </a:r>
                      <a:r>
                        <a:rPr lang="en-US" sz="2000" kern="100" dirty="0" smtClean="0">
                          <a:effectLst/>
                        </a:rPr>
                        <a:t>1,322</a:t>
                      </a:r>
                      <a:endParaRPr lang="ja-JP" sz="20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56258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altLang="ja-JP" sz="2000" kern="100" dirty="0" smtClean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14</a:t>
                      </a:r>
                      <a:endParaRPr lang="ja-JP" sz="20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0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インド</a:t>
                      </a:r>
                      <a:endParaRPr lang="ja-JP" altLang="ja-JP" sz="2000" kern="100" dirty="0" smtClean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0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　</a:t>
                      </a:r>
                      <a:r>
                        <a:rPr lang="en-US" altLang="ja-JP" sz="20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573</a:t>
                      </a:r>
                      <a:endParaRPr lang="ja-JP" altLang="ja-JP" sz="2000" kern="100" dirty="0" smtClean="0">
                        <a:solidFill>
                          <a:schemeClr val="tx1"/>
                        </a:solidFill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70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332657"/>
            <a:ext cx="8229600" cy="579350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ja-JP" altLang="ja-JP" u="sng" dirty="0" smtClean="0"/>
              <a:t>東大の留学生数</a:t>
            </a:r>
            <a:r>
              <a:rPr lang="ja-JP" altLang="ja-JP" u="sng" dirty="0"/>
              <a:t>　（</a:t>
            </a:r>
            <a:r>
              <a:rPr lang="en-US" altLang="ja-JP" u="sng" dirty="0"/>
              <a:t>2011</a:t>
            </a:r>
            <a:r>
              <a:rPr lang="ja-JP" altLang="ja-JP" u="sng" dirty="0"/>
              <a:t>年</a:t>
            </a:r>
            <a:r>
              <a:rPr lang="en-US" altLang="ja-JP" u="sng" dirty="0"/>
              <a:t>5</a:t>
            </a:r>
            <a:r>
              <a:rPr lang="ja-JP" altLang="ja-JP" u="sng" dirty="0"/>
              <a:t>月現在</a:t>
            </a:r>
            <a:r>
              <a:rPr lang="ja-JP" altLang="ja-JP" u="sng" dirty="0" smtClean="0"/>
              <a:t>）</a:t>
            </a:r>
            <a:endParaRPr lang="en-US" altLang="ja-JP" u="sng" dirty="0" smtClean="0"/>
          </a:p>
          <a:p>
            <a:pPr marL="0" indent="0">
              <a:buNone/>
            </a:pPr>
            <a:r>
              <a:rPr lang="ja-JP" altLang="en-US" sz="1100" dirty="0" smtClean="0"/>
              <a:t>●</a:t>
            </a:r>
            <a:r>
              <a:rPr lang="ja-JP" altLang="en-US" dirty="0" smtClean="0"/>
              <a:t>　</a:t>
            </a:r>
            <a:r>
              <a:rPr lang="ja-JP" altLang="ja-JP" dirty="0" smtClean="0"/>
              <a:t>全体：</a:t>
            </a:r>
            <a:r>
              <a:rPr lang="en-US" altLang="ja-JP" dirty="0" smtClean="0"/>
              <a:t>2966</a:t>
            </a:r>
            <a:r>
              <a:rPr lang="ja-JP" altLang="ja-JP" dirty="0" smtClean="0"/>
              <a:t>人</a:t>
            </a:r>
            <a:r>
              <a:rPr lang="en-US" altLang="ja-JP" dirty="0" smtClean="0"/>
              <a:t> (</a:t>
            </a:r>
            <a:r>
              <a:rPr lang="ja-JP" altLang="en-US" dirty="0" smtClean="0"/>
              <a:t>全学生の</a:t>
            </a:r>
            <a:r>
              <a:rPr lang="en-US" altLang="ja-JP" dirty="0" smtClean="0"/>
              <a:t>10.3%: </a:t>
            </a:r>
            <a:r>
              <a:rPr lang="ja-JP" altLang="en-US" dirty="0" smtClean="0"/>
              <a:t>学部レベル　　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276</a:t>
            </a:r>
            <a:r>
              <a:rPr lang="ja-JP" altLang="en-US" dirty="0" smtClean="0"/>
              <a:t>人、</a:t>
            </a:r>
            <a:r>
              <a:rPr lang="en-US" altLang="ja-JP" dirty="0" smtClean="0"/>
              <a:t>1.9%, </a:t>
            </a:r>
            <a:r>
              <a:rPr lang="ja-JP" altLang="en-US" dirty="0" smtClean="0"/>
              <a:t>大学院レベル</a:t>
            </a:r>
            <a:r>
              <a:rPr lang="en-US" altLang="ja-JP" dirty="0" smtClean="0"/>
              <a:t>2690</a:t>
            </a:r>
            <a:r>
              <a:rPr lang="ja-JP" altLang="en-US" dirty="0" smtClean="0"/>
              <a:t>人、</a:t>
            </a:r>
            <a:r>
              <a:rPr lang="en-US" altLang="ja-JP" dirty="0" smtClean="0"/>
              <a:t>18.6%)</a:t>
            </a:r>
          </a:p>
          <a:p>
            <a:r>
              <a:rPr lang="ja-JP" altLang="en-US" dirty="0"/>
              <a:t>工学</a:t>
            </a:r>
            <a:r>
              <a:rPr lang="ja-JP" altLang="en-US" dirty="0" smtClean="0"/>
              <a:t>系大学院博士課程留学生比率 ：</a:t>
            </a:r>
            <a:r>
              <a:rPr lang="en-US" altLang="ja-JP" b="1" dirty="0" smtClean="0">
                <a:solidFill>
                  <a:srgbClr val="FF0000"/>
                </a:solidFill>
              </a:rPr>
              <a:t>44%</a:t>
            </a:r>
          </a:p>
          <a:p>
            <a:pPr marL="0" indent="0">
              <a:buNone/>
            </a:pPr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 smtClean="0"/>
              <a:t>国費留学生</a:t>
            </a:r>
            <a:r>
              <a:rPr lang="en-US" altLang="ja-JP" dirty="0" smtClean="0"/>
              <a:t>1055</a:t>
            </a:r>
            <a:r>
              <a:rPr lang="ja-JP" altLang="en-US" dirty="0" smtClean="0"/>
              <a:t>人、私費留学生</a:t>
            </a:r>
            <a:r>
              <a:rPr lang="en-US" altLang="ja-JP" dirty="0" smtClean="0"/>
              <a:t>1911</a:t>
            </a:r>
            <a:r>
              <a:rPr lang="ja-JP" altLang="en-US" dirty="0" smtClean="0"/>
              <a:t>人</a:t>
            </a:r>
            <a:endParaRPr lang="en-US" altLang="ja-JP" dirty="0" smtClean="0"/>
          </a:p>
          <a:p>
            <a:r>
              <a:rPr lang="ja-JP" altLang="en-US" dirty="0" smtClean="0"/>
              <a:t>男子</a:t>
            </a:r>
            <a:r>
              <a:rPr lang="en-US" altLang="ja-JP" dirty="0" smtClean="0"/>
              <a:t>1691</a:t>
            </a:r>
            <a:r>
              <a:rPr lang="ja-JP" altLang="en-US" dirty="0" smtClean="0"/>
              <a:t>人、女子</a:t>
            </a:r>
            <a:r>
              <a:rPr lang="en-US" altLang="ja-JP" dirty="0" smtClean="0"/>
              <a:t>1275</a:t>
            </a:r>
            <a:r>
              <a:rPr lang="ja-JP" altLang="en-US" dirty="0" smtClean="0"/>
              <a:t>人</a:t>
            </a:r>
            <a:endParaRPr lang="ja-JP" altLang="ja-JP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304993"/>
              </p:ext>
            </p:extLst>
          </p:nvPr>
        </p:nvGraphicFramePr>
        <p:xfrm>
          <a:off x="755576" y="2204864"/>
          <a:ext cx="7776864" cy="25922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4176"/>
                <a:gridCol w="1152128"/>
                <a:gridCol w="1368152"/>
                <a:gridCol w="1152128"/>
                <a:gridCol w="1296144"/>
                <a:gridCol w="1224136"/>
              </a:tblGrid>
              <a:tr h="8160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000" kern="100" dirty="0">
                          <a:effectLst/>
                        </a:rPr>
                        <a:t>国別トップ５</a:t>
                      </a:r>
                      <a:endParaRPr lang="ja-JP" sz="20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2000" kern="100" dirty="0" smtClean="0">
                          <a:effectLst/>
                        </a:rPr>
                        <a:t>中国</a:t>
                      </a:r>
                      <a:endParaRPr lang="en-US" altLang="ja-JP" sz="2000" kern="100" dirty="0" smtClean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1041</a:t>
                      </a:r>
                      <a:r>
                        <a:rPr lang="ja-JP" sz="2000" kern="100" dirty="0">
                          <a:effectLst/>
                        </a:rPr>
                        <a:t>人</a:t>
                      </a:r>
                      <a:endParaRPr lang="ja-JP" sz="20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000" kern="100" dirty="0" smtClean="0">
                          <a:effectLst/>
                        </a:rPr>
                        <a:t>韓国</a:t>
                      </a:r>
                      <a:endParaRPr lang="en-US" altLang="ja-JP" sz="200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638</a:t>
                      </a:r>
                      <a:r>
                        <a:rPr lang="ja-JP" sz="2000" kern="100" dirty="0">
                          <a:effectLst/>
                        </a:rPr>
                        <a:t>人</a:t>
                      </a:r>
                      <a:endParaRPr lang="ja-JP" sz="20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000" kern="100" dirty="0" smtClean="0">
                          <a:effectLst/>
                        </a:rPr>
                        <a:t>台湾</a:t>
                      </a:r>
                      <a:endParaRPr lang="en-US" altLang="ja-JP" sz="200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159</a:t>
                      </a:r>
                      <a:r>
                        <a:rPr lang="ja-JP" sz="2000" kern="100" dirty="0">
                          <a:effectLst/>
                        </a:rPr>
                        <a:t>人</a:t>
                      </a:r>
                      <a:endParaRPr lang="ja-JP" sz="20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000" kern="100" dirty="0" smtClean="0">
                          <a:effectLst/>
                        </a:rPr>
                        <a:t>タイ</a:t>
                      </a:r>
                      <a:endParaRPr lang="en-US" altLang="ja-JP" sz="200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137</a:t>
                      </a:r>
                      <a:r>
                        <a:rPr lang="ja-JP" sz="2000" kern="100" dirty="0">
                          <a:effectLst/>
                        </a:rPr>
                        <a:t>人</a:t>
                      </a:r>
                      <a:endParaRPr lang="ja-JP" sz="20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000" kern="100" dirty="0" smtClean="0">
                          <a:effectLst/>
                        </a:rPr>
                        <a:t>ベトナム</a:t>
                      </a:r>
                      <a:endParaRPr lang="en-US" altLang="ja-JP" sz="200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96</a:t>
                      </a:r>
                      <a:r>
                        <a:rPr lang="ja-JP" sz="2000" kern="100" dirty="0">
                          <a:effectLst/>
                        </a:rPr>
                        <a:t>人</a:t>
                      </a:r>
                      <a:endParaRPr lang="ja-JP" sz="20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880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000" kern="100" dirty="0">
                          <a:effectLst/>
                        </a:rPr>
                        <a:t>新興国</a:t>
                      </a:r>
                      <a:r>
                        <a:rPr lang="en-US" sz="2000" kern="100" dirty="0" smtClean="0">
                          <a:effectLst/>
                        </a:rPr>
                        <a:t>BRICs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000" kern="100" dirty="0" smtClean="0">
                          <a:effectLst/>
                        </a:rPr>
                        <a:t>比較</a:t>
                      </a:r>
                      <a:endParaRPr lang="ja-JP" sz="20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B</a:t>
                      </a:r>
                      <a:r>
                        <a:rPr lang="ja-JP" sz="2000" kern="100" dirty="0">
                          <a:effectLst/>
                        </a:rPr>
                        <a:t>＝</a:t>
                      </a:r>
                      <a:r>
                        <a:rPr lang="en-US" sz="2000" kern="100" dirty="0">
                          <a:effectLst/>
                        </a:rPr>
                        <a:t>44</a:t>
                      </a:r>
                      <a:r>
                        <a:rPr lang="ja-JP" sz="2000" kern="100" dirty="0">
                          <a:effectLst/>
                        </a:rPr>
                        <a:t>人</a:t>
                      </a:r>
                      <a:endParaRPr lang="ja-JP" sz="20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R</a:t>
                      </a:r>
                      <a:r>
                        <a:rPr lang="ja-JP" sz="2000" kern="100" dirty="0">
                          <a:effectLst/>
                        </a:rPr>
                        <a:t>＝</a:t>
                      </a:r>
                      <a:r>
                        <a:rPr lang="en-US" sz="2000" kern="100" dirty="0">
                          <a:effectLst/>
                        </a:rPr>
                        <a:t>15</a:t>
                      </a:r>
                      <a:r>
                        <a:rPr lang="ja-JP" sz="2000" kern="100" dirty="0">
                          <a:effectLst/>
                        </a:rPr>
                        <a:t>人</a:t>
                      </a:r>
                      <a:endParaRPr lang="ja-JP" sz="20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I</a:t>
                      </a:r>
                      <a:r>
                        <a:rPr lang="ja-JP" sz="2000" kern="100" dirty="0">
                          <a:effectLst/>
                        </a:rPr>
                        <a:t>＝</a:t>
                      </a:r>
                      <a:r>
                        <a:rPr lang="en-US" sz="2000" kern="100" dirty="0">
                          <a:effectLst/>
                        </a:rPr>
                        <a:t>35</a:t>
                      </a:r>
                      <a:r>
                        <a:rPr lang="ja-JP" sz="2000" kern="100" dirty="0">
                          <a:effectLst/>
                        </a:rPr>
                        <a:t>人</a:t>
                      </a:r>
                      <a:endParaRPr lang="ja-JP" sz="20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C</a:t>
                      </a:r>
                      <a:r>
                        <a:rPr lang="ja-JP" sz="2000" kern="100" dirty="0">
                          <a:effectLst/>
                        </a:rPr>
                        <a:t>＝</a:t>
                      </a:r>
                      <a:r>
                        <a:rPr lang="en-US" sz="2000" kern="100" dirty="0">
                          <a:effectLst/>
                        </a:rPr>
                        <a:t>1041</a:t>
                      </a:r>
                      <a:r>
                        <a:rPr lang="ja-JP" sz="2000" kern="100" dirty="0">
                          <a:effectLst/>
                        </a:rPr>
                        <a:t>人</a:t>
                      </a:r>
                      <a:endParaRPr lang="ja-JP" sz="20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8880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000" kern="100" dirty="0">
                          <a:effectLst/>
                        </a:rPr>
                        <a:t>南アジア</a:t>
                      </a:r>
                      <a:endParaRPr lang="ja-JP" sz="20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000" kern="100" dirty="0" smtClean="0">
                          <a:effectLst/>
                        </a:rPr>
                        <a:t>インド</a:t>
                      </a:r>
                      <a:endParaRPr lang="en-US" altLang="ja-JP" sz="200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35</a:t>
                      </a:r>
                      <a:endParaRPr lang="ja-JP" sz="20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000" kern="100">
                          <a:effectLst/>
                        </a:rPr>
                        <a:t>パキスタン</a:t>
                      </a:r>
                      <a:r>
                        <a:rPr lang="en-US" sz="2000" kern="100">
                          <a:effectLst/>
                        </a:rPr>
                        <a:t>22</a:t>
                      </a:r>
                      <a:endParaRPr lang="ja-JP" sz="2000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000" kern="100" dirty="0" smtClean="0">
                          <a:effectLst/>
                        </a:rPr>
                        <a:t>バングラ</a:t>
                      </a:r>
                      <a:endParaRPr lang="en-US" altLang="ja-JP" sz="200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42</a:t>
                      </a:r>
                      <a:endParaRPr lang="ja-JP" sz="20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000" kern="100" dirty="0" smtClean="0">
                          <a:effectLst/>
                        </a:rPr>
                        <a:t>ネパール</a:t>
                      </a:r>
                      <a:endParaRPr lang="en-US" altLang="ja-JP" sz="200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32</a:t>
                      </a:r>
                      <a:endParaRPr lang="ja-JP" sz="20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000" kern="100" dirty="0" smtClean="0">
                          <a:effectLst/>
                        </a:rPr>
                        <a:t>スリランカ</a:t>
                      </a:r>
                      <a:endParaRPr lang="en-US" altLang="ja-JP" sz="200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19</a:t>
                      </a:r>
                      <a:endParaRPr lang="ja-JP" sz="20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919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404665"/>
            <a:ext cx="8856984" cy="5721500"/>
          </a:xfrm>
        </p:spPr>
        <p:txBody>
          <a:bodyPr>
            <a:normAutofit/>
          </a:bodyPr>
          <a:lstStyle/>
          <a:p>
            <a:r>
              <a:rPr lang="en-US" altLang="ja-JP" sz="2400" dirty="0" smtClean="0"/>
              <a:t>G30</a:t>
            </a:r>
            <a:r>
              <a:rPr lang="ja-JP" altLang="ja-JP" sz="2400" dirty="0"/>
              <a:t>拠点と留学生</a:t>
            </a:r>
            <a:r>
              <a:rPr lang="en-US" altLang="ja-JP" sz="2400" dirty="0"/>
              <a:t>(2011</a:t>
            </a:r>
            <a:r>
              <a:rPr lang="ja-JP" altLang="ja-JP" sz="2400" dirty="0"/>
              <a:t>年</a:t>
            </a:r>
            <a:r>
              <a:rPr lang="en-US" altLang="ja-JP" sz="2400" dirty="0"/>
              <a:t>5</a:t>
            </a:r>
            <a:r>
              <a:rPr lang="ja-JP" altLang="ja-JP" sz="2400" dirty="0"/>
              <a:t>月現在）</a:t>
            </a:r>
            <a:r>
              <a:rPr lang="en-US" altLang="ja-JP" sz="2400" dirty="0"/>
              <a:t/>
            </a:r>
            <a:br>
              <a:rPr lang="en-US" altLang="ja-JP" sz="2400" dirty="0"/>
            </a:br>
            <a:endParaRPr kumimoji="1" lang="ja-JP" altLang="en-US" sz="2400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734981"/>
              </p:ext>
            </p:extLst>
          </p:nvPr>
        </p:nvGraphicFramePr>
        <p:xfrm>
          <a:off x="323528" y="980728"/>
          <a:ext cx="8640960" cy="45616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3759"/>
                <a:gridCol w="2033759"/>
                <a:gridCol w="2034693"/>
                <a:gridCol w="2538749"/>
              </a:tblGrid>
              <a:tr h="57030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800" kern="100" dirty="0">
                          <a:effectLst/>
                        </a:rPr>
                        <a:t>拠点設置国</a:t>
                      </a:r>
                      <a:endParaRPr lang="ja-JP" sz="18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800" kern="100" dirty="0">
                          <a:effectLst/>
                        </a:rPr>
                        <a:t>担当大学　　</a:t>
                      </a:r>
                      <a:endParaRPr lang="ja-JP" sz="18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</a:rPr>
                        <a:t>留学生総数　</a:t>
                      </a:r>
                      <a:endParaRPr lang="ja-JP" sz="1800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800" kern="100" dirty="0">
                          <a:effectLst/>
                        </a:rPr>
                        <a:t>東大における</a:t>
                      </a:r>
                      <a:r>
                        <a:rPr lang="ja-JP" sz="1800" kern="100" dirty="0" smtClean="0">
                          <a:effectLst/>
                        </a:rPr>
                        <a:t>留学生</a:t>
                      </a:r>
                      <a:r>
                        <a:rPr lang="ja-JP" altLang="en-US" sz="1800" kern="100" dirty="0" smtClean="0">
                          <a:effectLst/>
                        </a:rPr>
                        <a:t>数</a:t>
                      </a:r>
                      <a:endParaRPr lang="ja-JP" sz="18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0981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</a:rPr>
                        <a:t>インド</a:t>
                      </a:r>
                      <a:endParaRPr lang="ja-JP" sz="1800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800" kern="100" dirty="0" smtClean="0">
                          <a:effectLst/>
                        </a:rPr>
                        <a:t>東</a:t>
                      </a:r>
                      <a:r>
                        <a:rPr lang="ja-JP" altLang="en-US" sz="1800" kern="100" dirty="0" smtClean="0">
                          <a:effectLst/>
                        </a:rPr>
                        <a:t>京</a:t>
                      </a:r>
                      <a:r>
                        <a:rPr lang="ja-JP" sz="1800" kern="100" dirty="0" smtClean="0">
                          <a:effectLst/>
                        </a:rPr>
                        <a:t>大</a:t>
                      </a:r>
                      <a:r>
                        <a:rPr lang="ja-JP" altLang="en-US" sz="1800" kern="100" dirty="0" smtClean="0">
                          <a:effectLst/>
                        </a:rPr>
                        <a:t>学（バンガロール）</a:t>
                      </a:r>
                      <a:r>
                        <a:rPr lang="ja-JP" sz="1800" kern="100" dirty="0" smtClean="0">
                          <a:effectLst/>
                        </a:rPr>
                        <a:t>、</a:t>
                      </a:r>
                      <a:endParaRPr lang="en-US" altLang="ja-JP" sz="180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800" kern="100" dirty="0" smtClean="0">
                          <a:effectLst/>
                        </a:rPr>
                        <a:t>立命館</a:t>
                      </a:r>
                      <a:r>
                        <a:rPr lang="ja-JP" altLang="en-US" sz="1800" kern="100" dirty="0" smtClean="0">
                          <a:effectLst/>
                        </a:rPr>
                        <a:t>大（デリー）</a:t>
                      </a:r>
                      <a:endParaRPr lang="ja-JP" sz="18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</a:rPr>
                        <a:t>  573</a:t>
                      </a:r>
                      <a:endParaRPr lang="ja-JP" sz="18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35</a:t>
                      </a:r>
                      <a:endParaRPr lang="ja-JP" sz="1800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48072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sz="1800" kern="100" dirty="0">
                          <a:effectLst/>
                        </a:rPr>
                        <a:t>備考</a:t>
                      </a:r>
                      <a:r>
                        <a:rPr lang="ja-JP" sz="1800" kern="100" dirty="0" smtClean="0">
                          <a:effectLst/>
                        </a:rPr>
                        <a:t>：</a:t>
                      </a:r>
                      <a:r>
                        <a:rPr lang="ja-JP" altLang="en-US" sz="1800" kern="100" dirty="0" smtClean="0">
                          <a:effectLst/>
                        </a:rPr>
                        <a:t>　</a:t>
                      </a:r>
                      <a:r>
                        <a:rPr lang="en-US" altLang="ja-JP" sz="1800" kern="100" dirty="0" smtClean="0">
                          <a:effectLst/>
                        </a:rPr>
                        <a:t>G30 </a:t>
                      </a:r>
                      <a:r>
                        <a:rPr lang="ja-JP" altLang="en-US" sz="1800" kern="100" dirty="0" smtClean="0">
                          <a:effectLst/>
                        </a:rPr>
                        <a:t>参加１３大学インド人留学生合計</a:t>
                      </a:r>
                      <a:r>
                        <a:rPr lang="en-US" altLang="ja-JP" sz="1800" kern="100" dirty="0" smtClean="0">
                          <a:effectLst/>
                        </a:rPr>
                        <a:t>153</a:t>
                      </a:r>
                      <a:r>
                        <a:rPr lang="ja-JP" altLang="en-US" sz="1800" kern="100" dirty="0" smtClean="0">
                          <a:effectLst/>
                        </a:rPr>
                        <a:t>人</a:t>
                      </a:r>
                      <a:endParaRPr lang="en-US" altLang="ja-JP" sz="1800" kern="100" dirty="0" smtClean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en-US" altLang="ja-JP" sz="1800" kern="100" dirty="0" smtClean="0">
                        <a:effectLst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800" kern="100" dirty="0">
                          <a:effectLst/>
                        </a:rPr>
                        <a:t>ロシア</a:t>
                      </a:r>
                      <a:endParaRPr lang="ja-JP" sz="18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</a:rPr>
                        <a:t>東北大学　</a:t>
                      </a:r>
                      <a:endParaRPr lang="ja-JP" sz="1800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  331 </a:t>
                      </a:r>
                      <a:endParaRPr lang="ja-JP" sz="18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15</a:t>
                      </a:r>
                      <a:endParaRPr lang="ja-JP" sz="18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320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r>
                        <a:rPr lang="ja-JP" sz="1800" kern="100" dirty="0">
                          <a:effectLst/>
                        </a:rPr>
                        <a:t>ベトナム</a:t>
                      </a:r>
                      <a:endParaRPr lang="ja-JP" sz="18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</a:rPr>
                        <a:t>京都大学　　</a:t>
                      </a:r>
                      <a:endParaRPr lang="ja-JP" sz="1800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4,033</a:t>
                      </a:r>
                      <a:endParaRPr lang="ja-JP" sz="1800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20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96</a:t>
                      </a:r>
                      <a:endParaRPr lang="ja-JP" sz="18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800" kern="100" dirty="0">
                          <a:effectLst/>
                        </a:rPr>
                        <a:t>エジプト</a:t>
                      </a:r>
                      <a:endParaRPr lang="ja-JP" sz="18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</a:rPr>
                        <a:t>九州大学　</a:t>
                      </a:r>
                      <a:endParaRPr lang="ja-JP" sz="1800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   235</a:t>
                      </a:r>
                      <a:endParaRPr lang="ja-JP" sz="18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10</a:t>
                      </a:r>
                      <a:endParaRPr lang="ja-JP" sz="1800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320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800" kern="100" dirty="0">
                          <a:effectLst/>
                        </a:rPr>
                        <a:t>チェニジア　</a:t>
                      </a:r>
                      <a:endParaRPr lang="ja-JP" sz="18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</a:rPr>
                        <a:t>筑波大学　</a:t>
                      </a:r>
                      <a:endParaRPr lang="ja-JP" sz="1800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800" kern="100" baseline="0" dirty="0" smtClean="0">
                          <a:effectLst/>
                          <a:latin typeface="Century"/>
                          <a:ea typeface="ＭＳ 明朝"/>
                          <a:cs typeface="Times New Roman"/>
                        </a:rPr>
                        <a:t>    83</a:t>
                      </a:r>
                      <a:endParaRPr lang="ja-JP" sz="18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  5</a:t>
                      </a:r>
                      <a:endParaRPr lang="ja-JP" sz="18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320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800" kern="100" dirty="0">
                          <a:effectLst/>
                        </a:rPr>
                        <a:t>ウズベキスタン</a:t>
                      </a:r>
                      <a:endParaRPr lang="ja-JP" sz="18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</a:rPr>
                        <a:t>名古屋大学　</a:t>
                      </a:r>
                      <a:endParaRPr lang="ja-JP" sz="1800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   191</a:t>
                      </a:r>
                      <a:endParaRPr lang="ja-JP" sz="18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  2</a:t>
                      </a:r>
                      <a:endParaRPr lang="ja-JP" sz="18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800" kern="100" dirty="0">
                          <a:effectLst/>
                        </a:rPr>
                        <a:t>ドイツ</a:t>
                      </a:r>
                      <a:endParaRPr lang="ja-JP" sz="18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</a:rPr>
                        <a:t>早稲田大学　</a:t>
                      </a:r>
                      <a:endParaRPr lang="ja-JP" sz="1800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   393</a:t>
                      </a:r>
                      <a:endParaRPr lang="ja-JP" sz="18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25</a:t>
                      </a:r>
                      <a:endParaRPr lang="ja-JP" sz="18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096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576064"/>
          </a:xfrm>
        </p:spPr>
        <p:txBody>
          <a:bodyPr>
            <a:normAutofit fontScale="90000"/>
          </a:bodyPr>
          <a:lstStyle/>
          <a:p>
            <a:r>
              <a:rPr kumimoji="1" lang="en-US" altLang="ja-JP" sz="4000" b="1" dirty="0" smtClean="0"/>
              <a:t>G30 English Programs</a:t>
            </a:r>
            <a:endParaRPr kumimoji="1" lang="ja-JP" altLang="en-US" sz="4000" b="1" dirty="0"/>
          </a:p>
        </p:txBody>
      </p:sp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0195027"/>
              </p:ext>
            </p:extLst>
          </p:nvPr>
        </p:nvGraphicFramePr>
        <p:xfrm>
          <a:off x="1187624" y="836712"/>
          <a:ext cx="6923112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2376264"/>
                <a:gridCol w="1985392"/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University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Undergraduate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Graduate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国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Tohoku University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19 (3)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国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University</a:t>
                      </a:r>
                      <a:r>
                        <a:rPr kumimoji="1" lang="en-US" altLang="ja-JP" baseline="0" dirty="0" smtClean="0"/>
                        <a:t> of Tsukuba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 (1)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22 (7)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国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University of Tokyo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 (1)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35 (7)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国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Nagoya</a:t>
                      </a:r>
                      <a:r>
                        <a:rPr kumimoji="1" lang="en-US" altLang="ja-JP" baseline="0" dirty="0" smtClean="0"/>
                        <a:t> University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 (1)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17 (6)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国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Kyoto University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19 (1)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国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Osaka University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 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12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国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Kyushu University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58 (10)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私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Waseda University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 (3)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21 (9)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私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Keio University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 (6)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私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Meiji University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 (1)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 (2)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私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Sophia University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 (1)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 (2)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私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Doshisha University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 (1)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 (5)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私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Ritsumeikan University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 (1)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12 (5)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正方形/長方形 5"/>
          <p:cNvSpPr/>
          <p:nvPr/>
        </p:nvSpPr>
        <p:spPr>
          <a:xfrm>
            <a:off x="1187624" y="609329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dirty="0" smtClean="0"/>
              <a:t>合計プログラム数（内訳：人文社会科学系）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71965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</TotalTime>
  <Words>1857</Words>
  <Application>Microsoft Office PowerPoint</Application>
  <PresentationFormat>画面に合わせる (4:3)</PresentationFormat>
  <Paragraphs>830</Paragraphs>
  <Slides>22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3" baseType="lpstr">
      <vt:lpstr>Office ​​テーマ</vt:lpstr>
      <vt:lpstr> 日印学術交流拡大に向けての 検討用資料 東京大学インド事務所 (海外大学共同利用事務所） </vt:lpstr>
      <vt:lpstr>PowerPoint プレゼンテーション</vt:lpstr>
      <vt:lpstr>PowerPoint プレゼンテーション</vt:lpstr>
      <vt:lpstr>日印留学生ネットワーク</vt:lpstr>
      <vt:lpstr>2012年度アプローチ</vt:lpstr>
      <vt:lpstr>  インド人留学生数とG30関連  </vt:lpstr>
      <vt:lpstr>PowerPoint プレゼンテーション</vt:lpstr>
      <vt:lpstr>PowerPoint プレゼンテーション</vt:lpstr>
      <vt:lpstr>G30 English Programs</vt:lpstr>
      <vt:lpstr>インドからの留学性</vt:lpstr>
      <vt:lpstr>在籍段階別・国公私別留学生数</vt:lpstr>
      <vt:lpstr>インドからの留学生受け入れ大学　多い順</vt:lpstr>
      <vt:lpstr>東京大学留学生：インド、韓国、中国の比較</vt:lpstr>
      <vt:lpstr>Mathematicians</vt:lpstr>
      <vt:lpstr>Physicists</vt:lpstr>
      <vt:lpstr>PowerPoint プレゼンテーション</vt:lpstr>
      <vt:lpstr>Global Indian Business Leaders</vt:lpstr>
      <vt:lpstr>Indian CEOs</vt:lpstr>
      <vt:lpstr>Global Indian Thought Leaders</vt:lpstr>
      <vt:lpstr>PowerPoint プレゼンテーション</vt:lpstr>
      <vt:lpstr>PowerPoint プレゼンテーション</vt:lpstr>
      <vt:lpstr>IIT-JEE 2012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日印学術交流拡大に向けての 検討用資料 東京大学インド事務所 (海外大学共同利用事務所）</dc:title>
  <dc:creator>India Office</dc:creator>
  <cp:lastModifiedBy>Windows ユーザー</cp:lastModifiedBy>
  <cp:revision>30</cp:revision>
  <cp:lastPrinted>2012-06-29T07:44:36Z</cp:lastPrinted>
  <dcterms:created xsi:type="dcterms:W3CDTF">2012-06-11T12:25:11Z</dcterms:created>
  <dcterms:modified xsi:type="dcterms:W3CDTF">2012-06-29T07:45:08Z</dcterms:modified>
</cp:coreProperties>
</file>