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5F6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>
      <p:cViewPr varScale="1">
        <p:scale>
          <a:sx n="81" d="100"/>
          <a:sy n="81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/>
            </a:lvl1pPr>
          </a:lstStyle>
          <a:p>
            <a:fld id="{10E8203D-65F2-4E45-8DDC-BD9C4632A587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2" rIns="91403" bIns="45702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03" tIns="45702" rIns="91403" bIns="4570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/>
            </a:lvl1pPr>
          </a:lstStyle>
          <a:p>
            <a:fld id="{AF5288B4-5D02-4D78-9875-96AD4054081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288B4-5D02-4D78-9875-96AD4054081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1AE4-9E0C-4A26-9541-D9B674CADC09}" type="datetimeFigureOut">
              <a:rPr kumimoji="1" lang="ja-JP" altLang="en-US" smtClean="0"/>
              <a:pPr/>
              <a:t>2012/7/10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1CA1-361E-44F0-B58F-9163C66F7F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8001028" cy="500066"/>
          </a:xfrm>
          <a:ln w="31750" cmpd="dbl">
            <a:noFill/>
          </a:ln>
        </p:spPr>
        <p:txBody>
          <a:bodyPr>
            <a:normAutofit fontScale="90000"/>
          </a:bodyPr>
          <a:lstStyle/>
          <a:p>
            <a:r>
              <a:rPr lang="ja-JP" altLang="en-US" sz="1800" b="1" dirty="0"/>
              <a:t>インド</a:t>
            </a:r>
            <a:r>
              <a:rPr lang="ja-JP" altLang="en-US" sz="1800" b="1" dirty="0" smtClean="0"/>
              <a:t>情報技術大学ジャバルプル校</a:t>
            </a:r>
            <a:r>
              <a:rPr lang="en-US" altLang="ja-JP" sz="1800" b="1" dirty="0" smtClean="0"/>
              <a:t>(Indian Institute of Information Technology, Design, and Manufacturing</a:t>
            </a:r>
            <a:r>
              <a:rPr lang="ja-JP" altLang="en-US" sz="1800" b="1" dirty="0" smtClean="0"/>
              <a:t>：</a:t>
            </a:r>
            <a:r>
              <a:rPr lang="en-US" altLang="ja-JP" sz="1800" b="1" dirty="0" smtClean="0"/>
              <a:t>IIITDM-J)</a:t>
            </a:r>
            <a:r>
              <a:rPr lang="ja-JP" altLang="en-US" sz="1800" b="1" dirty="0" err="1" smtClean="0"/>
              <a:t>への</a:t>
            </a:r>
            <a:r>
              <a:rPr lang="ja-JP" altLang="en-US" sz="1800" b="1" dirty="0" smtClean="0"/>
              <a:t>協力</a:t>
            </a:r>
            <a:endParaRPr kumimoji="1" lang="ja-JP" altLang="en-US" sz="1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6016" y="980728"/>
            <a:ext cx="4214842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１．カリキュラム構築・人材育成支援：</a:t>
            </a:r>
            <a:endParaRPr lang="en-US" altLang="ja-JP" sz="1200" b="1" u="sng" dirty="0" smtClean="0"/>
          </a:p>
          <a:p>
            <a:r>
              <a:rPr lang="ja-JP" altLang="en-US" sz="1200" dirty="0"/>
              <a:t>●</a:t>
            </a:r>
            <a:r>
              <a:rPr lang="ja-JP" altLang="en-US" sz="1200" dirty="0" smtClean="0"/>
              <a:t>日本人教官派遣：これまでに約</a:t>
            </a:r>
            <a:r>
              <a:rPr lang="en-US" altLang="ja-JP" sz="1200" dirty="0" smtClean="0"/>
              <a:t>60</a:t>
            </a:r>
            <a:r>
              <a:rPr lang="ja-JP" altLang="en-US" sz="1200" dirty="0" smtClean="0"/>
              <a:t>名の日本人教官を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～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週間派遣し、カリキュラム作成支援、集中講義等を実施。</a:t>
            </a:r>
            <a:endParaRPr lang="en-US" altLang="ja-JP" sz="1200" dirty="0" smtClean="0"/>
          </a:p>
          <a:p>
            <a:r>
              <a:rPr lang="ja-JP" altLang="en-US" sz="1200" dirty="0" smtClean="0"/>
              <a:t>●若手教官招聘：平成</a:t>
            </a:r>
            <a:r>
              <a:rPr lang="en-US" altLang="ja-JP" sz="1200" dirty="0" smtClean="0"/>
              <a:t>19</a:t>
            </a:r>
            <a:r>
              <a:rPr lang="ja-JP" altLang="en-US" sz="1200" dirty="0" smtClean="0"/>
              <a:t>年から毎年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名の教官を招聘し、大学・企業での実地研修。</a:t>
            </a:r>
            <a:endParaRPr lang="en-US" altLang="ja-JP" sz="1200" dirty="0" smtClean="0"/>
          </a:p>
          <a:p>
            <a:r>
              <a:rPr lang="ja-JP" altLang="en-US" sz="1200" dirty="0" smtClean="0"/>
              <a:t>●学生短期招聘：成績優秀学生を招聘し、コンソーシアム参加大学・企業視察等を実施。（平成</a:t>
            </a:r>
            <a:r>
              <a:rPr lang="en-US" altLang="ja-JP" sz="1200" dirty="0" smtClean="0"/>
              <a:t>20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名、平成</a:t>
            </a:r>
            <a:r>
              <a:rPr lang="en-US" altLang="ja-JP" sz="1200" dirty="0" smtClean="0"/>
              <a:t>21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名、平成</a:t>
            </a:r>
            <a:r>
              <a:rPr lang="en-US" altLang="ja-JP" sz="1200" dirty="0" smtClean="0"/>
              <a:t>22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15</a:t>
            </a:r>
            <a:r>
              <a:rPr lang="ja-JP" altLang="en-US" sz="1200" dirty="0" smtClean="0"/>
              <a:t>名、平成</a:t>
            </a:r>
            <a:r>
              <a:rPr lang="en-US" altLang="ja-JP" sz="1200" dirty="0" smtClean="0"/>
              <a:t>23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15</a:t>
            </a:r>
            <a:r>
              <a:rPr lang="ja-JP" altLang="en-US" sz="1200" dirty="0" smtClean="0"/>
              <a:t>名、平成</a:t>
            </a:r>
            <a:r>
              <a:rPr lang="en-US" altLang="ja-JP" sz="1200" dirty="0" smtClean="0"/>
              <a:t>24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15</a:t>
            </a:r>
            <a:r>
              <a:rPr lang="ja-JP" altLang="en-US" sz="1200" dirty="0" smtClean="0"/>
              <a:t>名）</a:t>
            </a:r>
            <a:endParaRPr lang="en-US" altLang="ja-JP" sz="1200" dirty="0" smtClean="0"/>
          </a:p>
          <a:p>
            <a:r>
              <a:rPr lang="ja-JP" altLang="en-US" sz="1200" dirty="0" smtClean="0"/>
              <a:t>●教材作成：</a:t>
            </a:r>
            <a:r>
              <a:rPr lang="en-US" altLang="ja-JP" sz="1200" dirty="0" smtClean="0"/>
              <a:t>IIITDM-J</a:t>
            </a:r>
            <a:r>
              <a:rPr lang="ja-JP" altLang="en-US" sz="1200" dirty="0" smtClean="0"/>
              <a:t>現地教官用教材を作成</a:t>
            </a:r>
            <a:endParaRPr lang="en-US" altLang="ja-JP" sz="1200" dirty="0" smtClean="0"/>
          </a:p>
          <a:p>
            <a:r>
              <a:rPr lang="ja-JP" altLang="en-US" sz="1200" dirty="0" smtClean="0"/>
              <a:t>●インターン研修：成績優秀学生を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～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か月招聘し、インターン研修を実施。平成</a:t>
            </a:r>
            <a:r>
              <a:rPr lang="en-US" altLang="ja-JP" sz="1200" dirty="0" smtClean="0"/>
              <a:t>21</a:t>
            </a:r>
            <a:r>
              <a:rPr lang="ja-JP" altLang="en-US" sz="1200" dirty="0" smtClean="0"/>
              <a:t>年、</a:t>
            </a:r>
            <a:r>
              <a:rPr lang="en-US" altLang="ja-JP" sz="1200" dirty="0" smtClean="0"/>
              <a:t>22</a:t>
            </a:r>
            <a:r>
              <a:rPr lang="ja-JP" altLang="en-US" sz="1200" dirty="0" smtClean="0"/>
              <a:t>年は、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企業で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名、</a:t>
            </a:r>
            <a:r>
              <a:rPr lang="en-US" altLang="ja-JP" sz="1200" dirty="0" smtClean="0"/>
              <a:t>23</a:t>
            </a:r>
            <a:r>
              <a:rPr lang="ja-JP" altLang="en-US" sz="1200" dirty="0" smtClean="0"/>
              <a:t>年は</a:t>
            </a:r>
            <a:r>
              <a:rPr lang="en-US" altLang="ja-JP" sz="1200" dirty="0" smtClean="0"/>
              <a:t>6</a:t>
            </a:r>
            <a:r>
              <a:rPr lang="ja-JP" altLang="en-US" sz="1200" dirty="0" smtClean="0"/>
              <a:t>企業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大学で</a:t>
            </a:r>
            <a:r>
              <a:rPr lang="en-US" altLang="ja-JP" sz="1200" dirty="0" smtClean="0"/>
              <a:t>8</a:t>
            </a:r>
            <a:r>
              <a:rPr lang="ja-JP" altLang="en-US" sz="1200" dirty="0" smtClean="0"/>
              <a:t>名の学生が研修に参加。</a:t>
            </a:r>
            <a:endParaRPr lang="en-US" altLang="ja-JP" sz="1200" dirty="0" smtClean="0"/>
          </a:p>
          <a:p>
            <a:r>
              <a:rPr lang="ja-JP" altLang="en-US" sz="1200" b="1" u="sng" dirty="0" smtClean="0"/>
              <a:t>２．機材供与</a:t>
            </a:r>
            <a:endParaRPr lang="en-US" altLang="ja-JP" sz="1200" b="1" u="sng" dirty="0" smtClean="0"/>
          </a:p>
          <a:p>
            <a:r>
              <a:rPr lang="ja-JP" altLang="en-US" sz="1200" dirty="0" smtClean="0"/>
              <a:t>コンソーシアム参加企業が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機の機材を供与。</a:t>
            </a:r>
            <a:endParaRPr lang="en-US" altLang="ja-JP" sz="1200" dirty="0" smtClean="0"/>
          </a:p>
          <a:p>
            <a:r>
              <a:rPr kumimoji="1" lang="ja-JP" altLang="en-US" sz="1200" b="1" u="sng" dirty="0" smtClean="0"/>
              <a:t>３．ワークショップ</a:t>
            </a:r>
            <a:endParaRPr kumimoji="1" lang="en-US" altLang="ja-JP" sz="1200" b="1" u="sng" dirty="0" smtClean="0"/>
          </a:p>
          <a:p>
            <a:r>
              <a:rPr kumimoji="1" lang="en-US" altLang="ja-JP" sz="1200" dirty="0" smtClean="0"/>
              <a:t>22</a:t>
            </a:r>
            <a:r>
              <a:rPr kumimoji="1" lang="ja-JP" altLang="en-US" sz="1200" dirty="0" smtClean="0"/>
              <a:t>年</a:t>
            </a:r>
            <a:r>
              <a:rPr kumimoji="1" lang="en-US" altLang="ja-JP" sz="1200" dirty="0" smtClean="0"/>
              <a:t>10</a:t>
            </a:r>
            <a:r>
              <a:rPr kumimoji="1" lang="ja-JP" altLang="en-US" sz="1200" dirty="0" smtClean="0"/>
              <a:t>月に第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回ワークショップを開催。</a:t>
            </a:r>
            <a:endParaRPr kumimoji="1" lang="en-US" altLang="ja-JP" sz="1200" dirty="0" smtClean="0"/>
          </a:p>
          <a:p>
            <a:r>
              <a:rPr lang="ja-JP" altLang="en-US" sz="1200" b="1" u="sng" dirty="0" smtClean="0"/>
              <a:t>４．就職支援</a:t>
            </a:r>
            <a:endParaRPr lang="en-US" altLang="ja-JP" sz="1200" b="1" u="sng" dirty="0" smtClean="0"/>
          </a:p>
          <a:p>
            <a:r>
              <a:rPr lang="en-US" altLang="ja-JP" sz="1200" dirty="0" smtClean="0"/>
              <a:t>23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月にデリー、チェンナイ、バンガロールで説明会実施</a:t>
            </a:r>
            <a:endParaRPr lang="en-US" altLang="ja-JP" sz="12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512" y="1000108"/>
            <a:ext cx="44639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●インド情報技術大学（</a:t>
            </a:r>
            <a:r>
              <a:rPr lang="en-US" altLang="ja-JP" sz="1200" dirty="0" smtClean="0"/>
              <a:t>IIIT</a:t>
            </a:r>
            <a:r>
              <a:rPr lang="ja-JP" altLang="en-US" sz="1200" dirty="0" smtClean="0"/>
              <a:t>）は印理工系高等教育機関の頂点に立つインド工科大学（</a:t>
            </a:r>
            <a:r>
              <a:rPr lang="en-US" altLang="ja-JP" sz="1200" dirty="0" smtClean="0"/>
              <a:t>IIT</a:t>
            </a:r>
            <a:r>
              <a:rPr lang="ja-JP" altLang="en-US" sz="1200" dirty="0" smtClean="0"/>
              <a:t>）に準ずる機関で、</a:t>
            </a:r>
            <a:r>
              <a:rPr lang="en-US" altLang="ja-JP" sz="1200" dirty="0" smtClean="0"/>
              <a:t>1990</a:t>
            </a:r>
            <a:r>
              <a:rPr lang="ja-JP" altLang="en-US" sz="1200" dirty="0" smtClean="0"/>
              <a:t>年代後半の</a:t>
            </a:r>
            <a:r>
              <a:rPr lang="en-US" altLang="ja-JP" sz="1200" dirty="0" smtClean="0"/>
              <a:t>IT</a:t>
            </a:r>
            <a:r>
              <a:rPr lang="ja-JP" altLang="en-US" sz="1200" dirty="0" smtClean="0"/>
              <a:t>セクターの拡大に伴い、印政府より全国に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校が開設。</a:t>
            </a:r>
            <a:endParaRPr lang="en-US" altLang="ja-JP" sz="1200" dirty="0" smtClean="0"/>
          </a:p>
          <a:p>
            <a:r>
              <a:rPr lang="ja-JP" altLang="en-US" sz="1200" dirty="0" smtClean="0"/>
              <a:t>●ジャバルプル校は平成</a:t>
            </a:r>
            <a:r>
              <a:rPr lang="en-US" altLang="ja-JP" sz="1200" dirty="0" smtClean="0"/>
              <a:t>17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月に開校し、</a:t>
            </a:r>
            <a:r>
              <a:rPr lang="en-US" altLang="ja-JP" sz="1200" dirty="0" smtClean="0"/>
              <a:t>8</a:t>
            </a:r>
            <a:r>
              <a:rPr lang="ja-JP" altLang="en-US" sz="1200" dirty="0" smtClean="0"/>
              <a:t>月より教養課程の授業が開始。インドで初めて</a:t>
            </a:r>
            <a:r>
              <a:rPr lang="en-US" altLang="ja-JP" sz="1200" dirty="0" smtClean="0"/>
              <a:t>IT</a:t>
            </a:r>
            <a:r>
              <a:rPr lang="ja-JP" altLang="en-US" sz="1200" dirty="0" smtClean="0"/>
              <a:t>を用いた設計と製造に特化した教育・研究を行っているのが特色。</a:t>
            </a:r>
            <a:endParaRPr lang="en-US" altLang="ja-JP" sz="1200" dirty="0" smtClean="0"/>
          </a:p>
          <a:p>
            <a:r>
              <a:rPr lang="ja-JP" altLang="en-US" sz="1200" dirty="0" smtClean="0"/>
              <a:t>●</a:t>
            </a:r>
            <a:r>
              <a:rPr lang="ja-JP" altLang="en-US" sz="1200" dirty="0" smtClean="0"/>
              <a:t>学部</a:t>
            </a:r>
            <a:r>
              <a:rPr lang="en-US" altLang="ja-JP" sz="1200" dirty="0" smtClean="0"/>
              <a:t>772</a:t>
            </a:r>
            <a:r>
              <a:rPr lang="ja-JP" altLang="en-US" sz="1200" dirty="0" smtClean="0"/>
              <a:t>名（機械</a:t>
            </a:r>
            <a:r>
              <a:rPr kumimoji="1" lang="ja-JP" altLang="en-US" sz="1200" dirty="0" smtClean="0"/>
              <a:t>工学、電子・情報工学、</a:t>
            </a:r>
            <a:r>
              <a:rPr kumimoji="1" lang="ja-JP" altLang="en-US" sz="1200" dirty="0" smtClean="0"/>
              <a:t>コンピュータ科学工学）</a:t>
            </a:r>
            <a:endParaRPr kumimoji="1" lang="en-US" altLang="ja-JP" sz="1200" dirty="0" smtClean="0"/>
          </a:p>
          <a:p>
            <a:r>
              <a:rPr kumimoji="1" lang="ja-JP" altLang="en-US" sz="1200" dirty="0" smtClean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ja-JP" altLang="en-US" sz="1200" dirty="0" smtClean="0"/>
              <a:t>修士</a:t>
            </a:r>
            <a:r>
              <a:rPr kumimoji="1" lang="ja-JP" altLang="en-US" sz="1200" dirty="0" smtClean="0"/>
              <a:t>課程</a:t>
            </a:r>
            <a:r>
              <a:rPr lang="en-US" altLang="ja-JP" sz="1200" dirty="0" smtClean="0"/>
              <a:t>62</a:t>
            </a:r>
            <a:r>
              <a:rPr kumimoji="1" lang="ja-JP" altLang="en-US" sz="1200" dirty="0" smtClean="0"/>
              <a:t>名</a:t>
            </a:r>
            <a:r>
              <a:rPr lang="ja-JP" altLang="en-US" sz="1200" dirty="0" smtClean="0"/>
              <a:t>（</a:t>
            </a:r>
            <a:r>
              <a:rPr lang="ja-JP" altLang="en-US" sz="1200" dirty="0" smtClean="0"/>
              <a:t>学部３専攻に</a:t>
            </a:r>
            <a:r>
              <a:rPr lang="ja-JP" altLang="en-US" sz="1200" dirty="0" smtClean="0"/>
              <a:t>加え設計工学、</a:t>
            </a:r>
            <a:r>
              <a:rPr lang="en-US" altLang="ja-JP" sz="1200" dirty="0" err="1" smtClean="0"/>
              <a:t>Mechatronics</a:t>
            </a:r>
            <a:r>
              <a:rPr lang="ja-JP" altLang="en-US" sz="1200" dirty="0" smtClean="0"/>
              <a:t>）</a:t>
            </a:r>
            <a:endParaRPr kumimoji="1" lang="en-US" altLang="ja-JP" sz="1200" dirty="0" smtClean="0"/>
          </a:p>
          <a:p>
            <a:r>
              <a:rPr lang="ja-JP" altLang="en-US" sz="1200" dirty="0" smtClean="0">
                <a:latin typeface="ＭＳ ゴシック" pitchFamily="49" charset="-128"/>
                <a:ea typeface="ＭＳ ゴシック" pitchFamily="49" charset="-128"/>
              </a:rPr>
              <a:t>　</a:t>
            </a:r>
            <a:r>
              <a:rPr kumimoji="1" lang="ja-JP" altLang="en-US" sz="1200" dirty="0" smtClean="0"/>
              <a:t>博士課程</a:t>
            </a:r>
            <a:r>
              <a:rPr lang="en-US" altLang="ja-JP" sz="1200" dirty="0" smtClean="0"/>
              <a:t>3</a:t>
            </a:r>
            <a:r>
              <a:rPr lang="en-US" altLang="ja-JP" sz="1200" dirty="0" smtClean="0"/>
              <a:t>3</a:t>
            </a:r>
            <a:r>
              <a:rPr kumimoji="1" lang="ja-JP" altLang="en-US" sz="1200" dirty="0" smtClean="0"/>
              <a:t>名（</a:t>
            </a:r>
            <a:r>
              <a:rPr lang="ja-JP" altLang="en-US" sz="1200" dirty="0" smtClean="0"/>
              <a:t>学部３専攻に</a:t>
            </a:r>
            <a:r>
              <a:rPr lang="ja-JP" altLang="en-US" sz="1200" dirty="0" smtClean="0"/>
              <a:t>加え設計</a:t>
            </a:r>
            <a:r>
              <a:rPr lang="ja-JP" altLang="en-US" sz="1200" dirty="0" smtClean="0"/>
              <a:t>工学</a:t>
            </a:r>
            <a:r>
              <a:rPr lang="ja-JP" altLang="en-US" sz="1200" dirty="0" smtClean="0"/>
              <a:t>）　</a:t>
            </a:r>
            <a:r>
              <a:rPr lang="ja-JP" altLang="en-US" sz="1200" dirty="0" smtClean="0"/>
              <a:t>　</a:t>
            </a:r>
            <a:r>
              <a:rPr lang="ja-JP" altLang="en-US" sz="1200" dirty="0" smtClean="0"/>
              <a:t>　（</a:t>
            </a:r>
            <a:r>
              <a:rPr lang="en-US" altLang="ja-JP" sz="1200" dirty="0" smtClean="0"/>
              <a:t>2012.7</a:t>
            </a:r>
            <a:r>
              <a:rPr lang="ja-JP" altLang="en-US" sz="1200" dirty="0" smtClean="0"/>
              <a:t>現在）</a:t>
            </a:r>
            <a:endParaRPr kumimoji="1" lang="en-US" altLang="ja-JP" sz="12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72200" y="404664"/>
            <a:ext cx="25202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dirty="0" smtClean="0"/>
              <a:t>外務省南西アジア課　</a:t>
            </a:r>
            <a:r>
              <a:rPr lang="ja-JP" altLang="en-US" sz="1200" dirty="0" smtClean="0"/>
              <a:t>平成</a:t>
            </a:r>
            <a:r>
              <a:rPr lang="en-US" altLang="ja-JP" sz="1200" dirty="0" smtClean="0"/>
              <a:t>24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3133417"/>
            <a:ext cx="446449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●平成</a:t>
            </a:r>
            <a:r>
              <a:rPr lang="en-US" altLang="ja-JP" sz="1200" dirty="0" smtClean="0"/>
              <a:t>18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12</a:t>
            </a:r>
            <a:r>
              <a:rPr lang="ja-JP" altLang="en-US" sz="1200" dirty="0" smtClean="0"/>
              <a:t>月のシン首相訪日時に安倍総理（当時）との間で共同宣言にて</a:t>
            </a:r>
            <a:r>
              <a:rPr lang="en-US" altLang="ja-JP" sz="1200" dirty="0" smtClean="0"/>
              <a:t>IIITDM-J</a:t>
            </a:r>
            <a:r>
              <a:rPr lang="ja-JP" altLang="en-US" sz="1200" dirty="0" err="1" smtClean="0"/>
              <a:t>への</a:t>
            </a:r>
            <a:r>
              <a:rPr lang="ja-JP" altLang="en-US" sz="1200" dirty="0" smtClean="0"/>
              <a:t>日印協力を確認し、両国政府実務者間（外務省南部アジア部長－シン在京印大使）でメモランダムに署名。</a:t>
            </a:r>
            <a:endParaRPr lang="en-US" altLang="ja-JP" sz="1200" dirty="0" smtClean="0"/>
          </a:p>
          <a:p>
            <a:r>
              <a:rPr lang="ja-JP" altLang="en-US" sz="1200" dirty="0" smtClean="0"/>
              <a:t>●平成</a:t>
            </a:r>
            <a:r>
              <a:rPr lang="en-US" altLang="ja-JP" sz="1200" dirty="0" smtClean="0"/>
              <a:t>19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</a:t>
            </a:r>
            <a:r>
              <a:rPr lang="en-US" altLang="ja-JP" sz="1200" dirty="0" smtClean="0"/>
              <a:t>12</a:t>
            </a:r>
            <a:r>
              <a:rPr lang="ja-JP" altLang="en-US" sz="1200" dirty="0" smtClean="0"/>
              <a:t>日、</a:t>
            </a:r>
            <a:r>
              <a:rPr lang="en-US" altLang="ja-JP" sz="1200" dirty="0" smtClean="0"/>
              <a:t>IIITDM-J</a:t>
            </a:r>
            <a:r>
              <a:rPr lang="ja-JP" altLang="en-US" sz="1200" dirty="0" err="1" smtClean="0"/>
              <a:t>への</a:t>
            </a:r>
            <a:r>
              <a:rPr lang="ja-JP" altLang="en-US" sz="1200" dirty="0" smtClean="0"/>
              <a:t>知的支援推進のためのコンソーシアムを立ち上げ。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04048" y="692696"/>
            <a:ext cx="3643338" cy="307777"/>
          </a:xfrm>
          <a:prstGeom prst="rect">
            <a:avLst/>
          </a:prstGeom>
          <a:solidFill>
            <a:srgbClr val="FFFF99"/>
          </a:solidFill>
          <a:ln w="254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３．これまでの我が国による協力</a:t>
            </a:r>
            <a:endParaRPr kumimoji="1" lang="ja-JP" altLang="en-US" sz="14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9552" y="692696"/>
            <a:ext cx="3857652" cy="307777"/>
          </a:xfrm>
          <a:prstGeom prst="rect">
            <a:avLst/>
          </a:prstGeom>
          <a:solidFill>
            <a:srgbClr val="FFFF99"/>
          </a:solidFill>
          <a:ln w="254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/>
              <a:t>１．インド情報技術大学とは</a:t>
            </a:r>
            <a:endParaRPr kumimoji="1" lang="ja-JP" altLang="en-US" sz="1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2833191"/>
            <a:ext cx="3857652" cy="307777"/>
          </a:xfrm>
          <a:prstGeom prst="rect">
            <a:avLst/>
          </a:prstGeom>
          <a:solidFill>
            <a:srgbClr val="FFFF99"/>
          </a:solidFill>
          <a:ln w="254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２．協力の経緯</a:t>
            </a:r>
            <a:endParaRPr kumimoji="1" lang="ja-JP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924925" y="4660251"/>
            <a:ext cx="1681589" cy="23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14282" y="4221088"/>
            <a:ext cx="4429156" cy="24006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mpd="dbl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u="sng" dirty="0" smtClean="0"/>
              <a:t>IIITDM-J</a:t>
            </a:r>
            <a:r>
              <a:rPr lang="ja-JP" altLang="en-US" sz="1200" b="1" u="sng" dirty="0" smtClean="0"/>
              <a:t>校支援コンソーシアムの構成</a:t>
            </a:r>
            <a:endParaRPr lang="en-US" altLang="ja-JP" sz="1200" b="1" u="sng" dirty="0" smtClean="0"/>
          </a:p>
          <a:p>
            <a:endParaRPr lang="en-US" altLang="ja-JP" sz="1200" b="1" u="sng" dirty="0" smtClean="0"/>
          </a:p>
          <a:p>
            <a:endParaRPr lang="en-US" altLang="ja-JP" sz="1200" b="1" u="sng" dirty="0" smtClean="0"/>
          </a:p>
          <a:p>
            <a:endParaRPr lang="en-US" altLang="ja-JP" sz="1200" b="1" u="sng" dirty="0" smtClean="0"/>
          </a:p>
          <a:p>
            <a:endParaRPr lang="en-US" altLang="ja-JP" sz="1200" b="1" u="sng" dirty="0" smtClean="0"/>
          </a:p>
          <a:p>
            <a:endParaRPr lang="en-US" altLang="ja-JP" sz="1200" b="1" u="sng" dirty="0" smtClean="0"/>
          </a:p>
          <a:p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200" b="1" u="sng" dirty="0" smtClean="0"/>
              <a:t>コンソーシアム会合の開催</a:t>
            </a:r>
            <a:endParaRPr lang="en-US" altLang="ja-JP" sz="1200" b="1" u="sng" dirty="0" smtClean="0"/>
          </a:p>
          <a:p>
            <a:r>
              <a:rPr lang="ja-JP" altLang="en-US" sz="1200" dirty="0" smtClean="0"/>
              <a:t>第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19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月、第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20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月、第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21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月、第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22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月、第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23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9</a:t>
            </a:r>
            <a:r>
              <a:rPr lang="ja-JP" altLang="en-US" sz="1200" dirty="0" smtClean="0"/>
              <a:t>月、第</a:t>
            </a:r>
            <a:r>
              <a:rPr lang="en-US" altLang="ja-JP" sz="1200" dirty="0" smtClean="0"/>
              <a:t>6</a:t>
            </a:r>
            <a:r>
              <a:rPr lang="ja-JP" altLang="en-US" sz="1200" dirty="0" smtClean="0"/>
              <a:t>回：平成</a:t>
            </a:r>
            <a:r>
              <a:rPr lang="en-US" altLang="ja-JP" sz="1200" dirty="0" smtClean="0"/>
              <a:t>24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7</a:t>
            </a:r>
            <a:r>
              <a:rPr lang="ja-JP" altLang="en-US" sz="1200" dirty="0" smtClean="0"/>
              <a:t>月</a:t>
            </a:r>
            <a:endParaRPr kumimoji="1" lang="en-US" altLang="ja-JP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7167913" y="4793527"/>
            <a:ext cx="1658037" cy="209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テキスト ボックス 25"/>
          <p:cNvSpPr txBox="1"/>
          <p:nvPr/>
        </p:nvSpPr>
        <p:spPr>
          <a:xfrm>
            <a:off x="5076056" y="4561383"/>
            <a:ext cx="3643338" cy="307777"/>
          </a:xfrm>
          <a:prstGeom prst="rect">
            <a:avLst/>
          </a:prstGeom>
          <a:solidFill>
            <a:srgbClr val="FFFF99"/>
          </a:solidFill>
          <a:ln w="254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４．今後の支援予定</a:t>
            </a:r>
            <a:endParaRPr kumimoji="1" lang="ja-JP" altLang="en-US" sz="1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720" y="4470211"/>
            <a:ext cx="421484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○参加大学（</a:t>
            </a:r>
            <a:r>
              <a:rPr lang="en-US" altLang="ja-JP" sz="1200" u="sng" dirty="0" smtClean="0"/>
              <a:t>5</a:t>
            </a:r>
            <a:r>
              <a:rPr lang="ja-JP" altLang="en-US" sz="1200" u="sng" dirty="0" smtClean="0"/>
              <a:t>校</a:t>
            </a:r>
            <a:r>
              <a:rPr lang="ja-JP" altLang="en-US" sz="1200" u="sng" dirty="0" smtClean="0"/>
              <a:t>）　○参加企業（</a:t>
            </a:r>
            <a:r>
              <a:rPr lang="en-US" altLang="ja-JP" sz="1200" u="sng" dirty="0" smtClean="0"/>
              <a:t>10</a:t>
            </a:r>
            <a:r>
              <a:rPr lang="ja-JP" altLang="en-US" sz="1200" u="sng" dirty="0" smtClean="0"/>
              <a:t>社</a:t>
            </a:r>
            <a:r>
              <a:rPr lang="ja-JP" altLang="en-US" sz="1200" u="sng" dirty="0" smtClean="0"/>
              <a:t>）</a:t>
            </a:r>
            <a:endParaRPr lang="en-US" altLang="ja-JP" sz="1200" u="sng" dirty="0" smtClean="0"/>
          </a:p>
          <a:p>
            <a:r>
              <a:rPr lang="ja-JP" altLang="en-US" sz="1200" dirty="0" smtClean="0"/>
              <a:t>東大・東工大・東北大・神工大・芝浦工大</a:t>
            </a:r>
            <a:endParaRPr lang="en-US" altLang="ja-JP" sz="1200" dirty="0" smtClean="0"/>
          </a:p>
          <a:p>
            <a:r>
              <a:rPr lang="ja-JP" altLang="en-US" sz="1200" dirty="0" smtClean="0"/>
              <a:t>日立</a:t>
            </a:r>
            <a:r>
              <a:rPr lang="ja-JP" altLang="en-US" sz="1200" dirty="0" smtClean="0"/>
              <a:t>・東芝・住友金属・</a:t>
            </a:r>
            <a:r>
              <a:rPr lang="en-US" altLang="ja-JP" sz="1200" dirty="0" smtClean="0"/>
              <a:t>GE</a:t>
            </a:r>
            <a:r>
              <a:rPr lang="ja-JP" altLang="en-US" sz="1200" dirty="0" smtClean="0"/>
              <a:t>エナジー・アマダ・オークマ・デンソー・中田製作所・日産自動車・三菱重工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5720" y="5357826"/>
            <a:ext cx="421484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プログラム指導官（総合調整）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木内教授（東大）、伊東教授（東工大）、南谷教授（キャノン研究所）、鈴木教授（日経大）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16016" y="4880193"/>
            <a:ext cx="421484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●上記協力に加えて大学院過程カリキュラム構築支援を検討。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581</Words>
  <Application>Microsoft Office PowerPoint</Application>
  <PresentationFormat>画面に合わせる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インド情報技術大学ジャバルプル校(Indian Institute of Information Technology, Design, and Manufacturing：IIITDM-J)への協力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インド情報技術工科大学ジャバルプル校(IIITDM-J)への支援の概要</dc:title>
  <dc:creator>情報通信課</dc:creator>
  <cp:lastModifiedBy>情報通信課</cp:lastModifiedBy>
  <cp:revision>153</cp:revision>
  <dcterms:created xsi:type="dcterms:W3CDTF">2010-05-07T05:26:22Z</dcterms:created>
  <dcterms:modified xsi:type="dcterms:W3CDTF">2012-07-10T01:37:31Z</dcterms:modified>
</cp:coreProperties>
</file>