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9" r:id="rId4"/>
    <p:sldId id="258" r:id="rId5"/>
    <p:sldId id="292" r:id="rId6"/>
    <p:sldId id="290" r:id="rId7"/>
    <p:sldId id="294" r:id="rId8"/>
    <p:sldId id="273" r:id="rId9"/>
    <p:sldId id="295" r:id="rId10"/>
    <p:sldId id="270" r:id="rId11"/>
    <p:sldId id="318" r:id="rId12"/>
    <p:sldId id="300" r:id="rId13"/>
    <p:sldId id="268" r:id="rId14"/>
    <p:sldId id="321" r:id="rId15"/>
    <p:sldId id="319" r:id="rId16"/>
    <p:sldId id="320" r:id="rId17"/>
    <p:sldId id="302" r:id="rId18"/>
    <p:sldId id="315" r:id="rId19"/>
    <p:sldId id="323" r:id="rId20"/>
    <p:sldId id="324" r:id="rId21"/>
    <p:sldId id="322" r:id="rId22"/>
    <p:sldId id="337" r:id="rId23"/>
    <p:sldId id="338" r:id="rId24"/>
    <p:sldId id="286" r:id="rId25"/>
    <p:sldId id="306" r:id="rId26"/>
    <p:sldId id="325" r:id="rId27"/>
    <p:sldId id="307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77246" autoAdjust="0"/>
  </p:normalViewPr>
  <p:slideViewPr>
    <p:cSldViewPr>
      <p:cViewPr>
        <p:scale>
          <a:sx n="68" d="100"/>
          <a:sy n="68" d="100"/>
        </p:scale>
        <p:origin x="-163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EF688FC-E390-4D1A-AAA8-E29170ADCFE4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D7E1B68E-6BA1-4959-A2BE-CB4B0DC1DFA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C5325B7-4F01-4B88-990C-19AFA74F03CD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599" y="4861155"/>
            <a:ext cx="5680103" cy="4605821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93EBECDE-F3D4-461B-830D-86758CE5E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FFFFA4-A190-4355-8956-52B453B86D3E}" type="datetimeFigureOut">
              <a:rPr lang="en-US" smtClean="0"/>
              <a:pPr/>
              <a:t>1/15/2013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46B10E-CC27-457F-8C24-3CBF816569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643050"/>
            <a:ext cx="8715436" cy="193899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woPt" dir="t"/>
          </a:scene3d>
          <a:sp3d>
            <a:bevelT w="63500" h="254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 extrusionH="57150">
              <a:bevelT w="27940" h="12700" prst="angle"/>
              <a:contourClr>
                <a:srgbClr val="DDDDDD"/>
              </a:contourClr>
            </a:sp3d>
          </a:bodyPr>
          <a:lstStyle/>
          <a:p>
            <a:pPr algn="ctr"/>
            <a:endParaRPr lang="en-US" altLang="ja-JP" sz="4000" b="1" u="sng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000" b="1" u="sng" spc="150" smtClean="0">
                <a:ln w="11430"/>
                <a:solidFill>
                  <a:srgbClr val="F8F8F8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インドビザ・外国人登録について</a:t>
            </a:r>
            <a:endParaRPr lang="en-US" altLang="ja-JP" sz="4000" b="1" u="sng" spc="150" dirty="0">
              <a:ln w="11430"/>
              <a:solidFill>
                <a:srgbClr val="F8F8F8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IN" sz="4000" b="1" u="sng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3214686"/>
            <a:ext cx="4500594" cy="3214710"/>
          </a:xfrm>
          <a:prstGeom prst="rect">
            <a:avLst/>
          </a:prstGeom>
          <a:noFill/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57158" y="1142984"/>
            <a:ext cx="8177242" cy="928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インド内務省　出入国管理局 管轄下のＦＲＯ／ＦＲＲＯにて、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外国人登録を実施します（通常、発行までに半日～１日の時間が必要）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２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（２</a:t>
            </a:r>
            <a:r>
              <a:rPr lang="ja-JP" altLang="en-US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外国人登録　管轄・プロセス　①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0034" y="2428868"/>
            <a:ext cx="8429684" cy="3613044"/>
            <a:chOff x="500034" y="2143116"/>
            <a:chExt cx="8429684" cy="3613044"/>
          </a:xfrm>
        </p:grpSpPr>
        <p:sp>
          <p:nvSpPr>
            <p:cNvPr id="30" name="Bent-Up Arrow 29"/>
            <p:cNvSpPr/>
            <p:nvPr/>
          </p:nvSpPr>
          <p:spPr>
            <a:xfrm rot="5400000" flipV="1">
              <a:off x="5072066" y="3714752"/>
              <a:ext cx="785818" cy="1500198"/>
            </a:xfrm>
            <a:prstGeom prst="bentUpArrow">
              <a:avLst>
                <a:gd name="adj1" fmla="val 15897"/>
                <a:gd name="adj2" fmla="val 18535"/>
                <a:gd name="adj3" fmla="val 262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500034" y="3857628"/>
              <a:ext cx="1071570" cy="1071570"/>
            </a:xfrm>
            <a:prstGeom prst="smileyFace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4942" y="2500306"/>
              <a:ext cx="3286148" cy="192882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6380" y="3143248"/>
              <a:ext cx="1643074" cy="1127843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5429256" y="2714620"/>
              <a:ext cx="1428760" cy="1428760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57818" y="3000372"/>
              <a:ext cx="2214578" cy="857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出入国管理局</a:t>
              </a:r>
              <a:endParaRPr lang="en-US" altLang="ja-JP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</a:t>
              </a:r>
              <a:r>
                <a: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Bureau of</a:t>
              </a:r>
            </a:p>
            <a:p>
              <a:r>
                <a: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Immigration</a:t>
              </a:r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）</a:t>
              </a:r>
              <a:endPara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3286116" y="3500438"/>
              <a:ext cx="1357322" cy="178595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28926" y="4071942"/>
              <a:ext cx="2071702" cy="785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u="sng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外国人登録事務所</a:t>
              </a:r>
              <a:endParaRPr lang="en-US" altLang="ja-JP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pPr algn="ctr"/>
              <a:r>
                <a:rPr lang="en-US" altLang="ja-JP" u="sng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FRO/FRRO</a:t>
              </a:r>
              <a:endParaRPr lang="en-I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7143768" y="2143116"/>
              <a:ext cx="1428760" cy="1500198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16" y="2500306"/>
              <a:ext cx="2071702" cy="785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インド内務省</a:t>
              </a:r>
              <a:endPara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714480" y="3929066"/>
              <a:ext cx="1357322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ight Arrow 27"/>
            <p:cNvSpPr/>
            <p:nvPr/>
          </p:nvSpPr>
          <p:spPr>
            <a:xfrm flipH="1">
              <a:off x="1643042" y="4714884"/>
              <a:ext cx="1428760" cy="28575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29190" y="4643446"/>
              <a:ext cx="121444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i="1" smtClean="0">
                  <a:solidFill>
                    <a:schemeClr val="tx1"/>
                  </a:solidFill>
                </a:rPr>
                <a:t>権限委譲</a:t>
              </a:r>
              <a:endParaRPr lang="en-IN" b="1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1785918" y="5143512"/>
              <a:ext cx="1143008" cy="612648"/>
            </a:xfrm>
            <a:prstGeom prst="flowChartDocumen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</a:rPr>
                <a:t>②受取り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1785918" y="3214686"/>
              <a:ext cx="1071570" cy="612648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</a:rPr>
                <a:t>①申請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iley Face 9"/>
          <p:cNvSpPr/>
          <p:nvPr/>
        </p:nvSpPr>
        <p:spPr>
          <a:xfrm>
            <a:off x="428596" y="3286124"/>
            <a:ext cx="1071570" cy="1071570"/>
          </a:xfrm>
          <a:prstGeom prst="smileyFace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gnetic Disk 14"/>
          <p:cNvSpPr/>
          <p:nvPr/>
        </p:nvSpPr>
        <p:spPr>
          <a:xfrm>
            <a:off x="7215206" y="2571744"/>
            <a:ext cx="1357322" cy="2428892"/>
          </a:xfrm>
          <a:prstGeom prst="flowChartMagneticDisk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858016" y="3500438"/>
            <a:ext cx="207170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外国人登録事務所</a:t>
            </a:r>
            <a:endParaRPr lang="en-US" altLang="ja-JP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FRO/FRRO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8794" y="3286124"/>
            <a:ext cx="214314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外国人登録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必要な書類を準備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500166" y="2071678"/>
            <a:ext cx="550072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flipH="1">
            <a:off x="1500166" y="4429132"/>
            <a:ext cx="5429288" cy="428628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２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（２</a:t>
            </a:r>
            <a:r>
              <a:rPr lang="ja-JP" altLang="en-US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外国人登録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　管轄・プロセス　②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5429256" y="1928802"/>
            <a:ext cx="1071570" cy="612648"/>
          </a:xfrm>
          <a:prstGeom prst="flowChartDocumen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①申請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428728" y="3357562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0" idx="1"/>
          </p:cNvCxnSpPr>
          <p:nvPr/>
        </p:nvCxnSpPr>
        <p:spPr>
          <a:xfrm>
            <a:off x="1714480" y="3643314"/>
            <a:ext cx="214314" cy="10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14876" y="3286124"/>
            <a:ext cx="207170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FRO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／</a:t>
            </a:r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FRRO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本人が直接訪問し、必要な書類を提出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215604" y="3356768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7" idx="1"/>
          </p:cNvCxnSpPr>
          <p:nvPr/>
        </p:nvCxnSpPr>
        <p:spPr>
          <a:xfrm>
            <a:off x="4500562" y="3643314"/>
            <a:ext cx="214314" cy="10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ntagon 26"/>
          <p:cNvSpPr/>
          <p:nvPr/>
        </p:nvSpPr>
        <p:spPr>
          <a:xfrm>
            <a:off x="1500166" y="2643182"/>
            <a:ext cx="2714644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事前準備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4214810" y="2643182"/>
            <a:ext cx="2714644" cy="4286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申請（当日）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2286778" y="5214156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71736" y="5500702"/>
            <a:ext cx="642942" cy="321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ocument 25"/>
          <p:cNvSpPr/>
          <p:nvPr/>
        </p:nvSpPr>
        <p:spPr>
          <a:xfrm>
            <a:off x="1857356" y="4714884"/>
            <a:ext cx="1214446" cy="612648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rgbClr val="FF0000"/>
                </a:solidFill>
              </a:rPr>
              <a:t>②受取り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28926" y="5429264"/>
            <a:ext cx="342902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申請後、半日～１日程度で</a:t>
            </a:r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</a:t>
            </a:r>
          </a:p>
          <a:p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Residential</a:t>
            </a:r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sz="16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Permit 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発行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4282" y="1000108"/>
            <a:ext cx="8143932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＜外国人登録（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Residential Permit </a:t>
            </a:r>
            <a:r>
              <a:rPr lang="ja-JP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発行）までの流れ＞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20" y="1714488"/>
            <a:ext cx="8643998" cy="4857784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2214554"/>
          <a:ext cx="8286808" cy="40719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14353"/>
                <a:gridCol w="7772455"/>
              </a:tblGrid>
              <a:tr h="44723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必要書類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1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①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外国人登録申請書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②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直近のパスポートサイズの写真２枚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③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パスポート原本とコピー１枚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④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住居証明書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⑤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雇用契約書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⑥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雇用期間証明書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⑦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年間支払給与証明書（ＵＳＤ２５，０００以上）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72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⑧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税金支払保証書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28596" y="1285860"/>
            <a:ext cx="8286808" cy="6429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外国人登録事務所（ＦＲＯ／ＦＲＲＯ）訪問前に以下書類の準備が必要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２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（３</a:t>
            </a:r>
            <a:r>
              <a:rPr lang="ja-JP" altLang="en-US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外国人登録に必要な申請書類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58" y="928670"/>
            <a:ext cx="8286808" cy="228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 Foreigners Registration Office</a:t>
            </a: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⇒　インド内務省　入出国管理局に属し、</a:t>
            </a:r>
            <a:r>
              <a:rPr lang="ja-JP" altLang="en-US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州政府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の管轄で、外国人登録を実施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FRRO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Foreigners </a:t>
            </a:r>
            <a:r>
              <a:rPr lang="en-US" altLang="ja-JP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Regional 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Office</a:t>
            </a: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⇒　インド内務省　入出国管理局に属し、</a:t>
            </a:r>
            <a:r>
              <a:rPr lang="ja-JP" altLang="en-US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中央政府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の管轄で、外国人登録を実施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2976" y="3643314"/>
            <a:ext cx="1857388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インド内務省</a:t>
            </a:r>
            <a:endParaRPr lang="en-US" altLang="ja-JP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入出国管理局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3571876"/>
            <a:ext cx="8286808" cy="307183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 l="13763" t="16276" r="60834" b="17448"/>
          <a:stretch>
            <a:fillRect/>
          </a:stretch>
        </p:blipFill>
        <p:spPr bwMode="auto">
          <a:xfrm>
            <a:off x="428596" y="3357562"/>
            <a:ext cx="885824" cy="115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3214678" y="3714752"/>
            <a:ext cx="1571636" cy="1428760"/>
            <a:chOff x="3214678" y="3714752"/>
            <a:chExt cx="1571636" cy="1428760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3214678" y="3714752"/>
              <a:ext cx="1428760" cy="642942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州政府</a:t>
              </a:r>
              <a:endParaRPr lang="en-IN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3286910" y="4642652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71868" y="4929198"/>
              <a:ext cx="71438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3786182" y="4714884"/>
              <a:ext cx="1000132" cy="4286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FRO</a:t>
              </a:r>
              <a:endParaRPr lang="en-IN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43504" y="3714752"/>
            <a:ext cx="1928826" cy="2786082"/>
            <a:chOff x="5500694" y="3714752"/>
            <a:chExt cx="1928826" cy="2786082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4894265" y="5321313"/>
              <a:ext cx="20717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29322" y="4714884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29322" y="6356370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5500694" y="3714752"/>
              <a:ext cx="1428760" cy="642942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中央政府</a:t>
              </a:r>
              <a:endParaRPr lang="en-IN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929322" y="5000636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29322" y="5286388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29322" y="5572140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929322" y="5857892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929322" y="6142056"/>
              <a:ext cx="150019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6143636" y="4500570"/>
              <a:ext cx="1000132" cy="200026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FRRO</a:t>
              </a:r>
              <a:endParaRPr lang="en-IN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072330" y="4286256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Delhi</a:t>
            </a:r>
            <a:endParaRPr lang="en-I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4572008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Mumbai</a:t>
            </a:r>
            <a:endParaRPr lang="en-I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72330" y="4857760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Chennai</a:t>
            </a:r>
            <a:endParaRPr lang="en-I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72330" y="5143512"/>
            <a:ext cx="100013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Kolkata</a:t>
            </a:r>
            <a:endParaRPr lang="en-I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72330" y="5429264"/>
            <a:ext cx="142876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Amritsar</a:t>
            </a:r>
            <a:endParaRPr lang="en-I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72330" y="5715016"/>
            <a:ext cx="142876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Bangalore</a:t>
            </a:r>
            <a:endParaRPr lang="en-I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72330" y="6000768"/>
            <a:ext cx="142876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Hyderabad</a:t>
            </a:r>
            <a:endParaRPr lang="en-I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２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（４</a:t>
            </a:r>
            <a:r>
              <a:rPr lang="ja-JP" altLang="en-US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トピック①　：　ＦＲＯ／ＦＲＲＯ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596" y="1071546"/>
            <a:ext cx="8358246" cy="5357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31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長期 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Employment VISA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に限り、ビザ有効期限を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延長することが可能。ビザ初回取得時は３年を上限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とした数年次ビザが発行されるが、延長は１年毎。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4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ビザ延長回数は上限が５回に定められており、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その後は、再度、在日インド大使館を通じて、再度、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ビザの新規発行が必要。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ja-JP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◆ 更新の届出は、ビザ有効期限２週間前より可能。</a:t>
            </a:r>
            <a:endParaRPr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38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85720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Ⅰ-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３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１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　インドビザ更新について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7158" y="3429000"/>
            <a:ext cx="4643470" cy="3214710"/>
          </a:xfrm>
          <a:prstGeom prst="rect">
            <a:avLst/>
          </a:prstGeom>
          <a:noFill/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３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（２）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インドビザ更新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　管轄・プロセス　①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500034" y="2928934"/>
            <a:ext cx="8429684" cy="3613044"/>
            <a:chOff x="500034" y="2143116"/>
            <a:chExt cx="8429684" cy="3613044"/>
          </a:xfrm>
        </p:grpSpPr>
        <p:sp>
          <p:nvSpPr>
            <p:cNvPr id="30" name="Bent-Up Arrow 29"/>
            <p:cNvSpPr/>
            <p:nvPr/>
          </p:nvSpPr>
          <p:spPr>
            <a:xfrm rot="5400000" flipV="1">
              <a:off x="5072066" y="3714752"/>
              <a:ext cx="785818" cy="1500198"/>
            </a:xfrm>
            <a:prstGeom prst="bentUpArrow">
              <a:avLst>
                <a:gd name="adj1" fmla="val 15897"/>
                <a:gd name="adj2" fmla="val 18535"/>
                <a:gd name="adj3" fmla="val 262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500034" y="3857628"/>
              <a:ext cx="1071570" cy="1071570"/>
            </a:xfrm>
            <a:prstGeom prst="smileyFace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4942" y="2500306"/>
              <a:ext cx="3286148" cy="192882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6380" y="3143248"/>
              <a:ext cx="1714512" cy="1127843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5429256" y="2714620"/>
              <a:ext cx="1428760" cy="1428760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57818" y="3000372"/>
              <a:ext cx="2214578" cy="857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出入国管理局</a:t>
              </a:r>
              <a:endParaRPr lang="en-US" altLang="ja-JP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</a:t>
              </a:r>
              <a:r>
                <a: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Bureau of</a:t>
              </a:r>
            </a:p>
            <a:p>
              <a:r>
                <a: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Immigration</a:t>
              </a:r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）</a:t>
              </a:r>
              <a:endPara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3286116" y="3500438"/>
              <a:ext cx="1357322" cy="178595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28926" y="4143380"/>
              <a:ext cx="2071702" cy="785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u="sng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外国人登録事務所</a:t>
              </a:r>
              <a:endParaRPr lang="en-US" altLang="ja-JP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pPr algn="ctr"/>
              <a:r>
                <a:rPr lang="en-US" altLang="ja-JP" u="sng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FRO/FRRO</a:t>
              </a:r>
              <a:endParaRPr lang="en-I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7143768" y="2143116"/>
              <a:ext cx="1571636" cy="1500198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16" y="2500306"/>
              <a:ext cx="2071702" cy="785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インド内務省</a:t>
              </a:r>
              <a:endPara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714480" y="3929066"/>
              <a:ext cx="1357322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ight Arrow 27"/>
            <p:cNvSpPr/>
            <p:nvPr/>
          </p:nvSpPr>
          <p:spPr>
            <a:xfrm flipH="1">
              <a:off x="1643042" y="4714884"/>
              <a:ext cx="1428760" cy="28575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29190" y="4643446"/>
              <a:ext cx="121444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i="1" smtClean="0">
                  <a:solidFill>
                    <a:schemeClr val="tx1"/>
                  </a:solidFill>
                </a:rPr>
                <a:t>権限委譲</a:t>
              </a:r>
              <a:endParaRPr lang="en-IN" b="1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1785918" y="5143512"/>
              <a:ext cx="1143008" cy="612648"/>
            </a:xfrm>
            <a:prstGeom prst="flowChartDocumen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</a:rPr>
                <a:t>②受取り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1785918" y="3214686"/>
              <a:ext cx="1143008" cy="612648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</a:rPr>
                <a:t>①申請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7158" y="928670"/>
            <a:ext cx="8286808" cy="1785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7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インドビザ発行時はインド外務省の管轄となりますが、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7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インドビザ更新にあたってはインド内務省の管轄となります。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1500"/>
              </a:lnSpc>
            </a:pP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また、外国人登録同様、ビザの更新も、内務省から外国人登録事務所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600"/>
              </a:lnSpc>
            </a:pP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（ＦＲＯ／ＦＲＲＯ）に権限委譲されています。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iley Face 9"/>
          <p:cNvSpPr/>
          <p:nvPr/>
        </p:nvSpPr>
        <p:spPr>
          <a:xfrm>
            <a:off x="428596" y="3286124"/>
            <a:ext cx="1071570" cy="1071570"/>
          </a:xfrm>
          <a:prstGeom prst="smileyFace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gnetic Disk 14"/>
          <p:cNvSpPr/>
          <p:nvPr/>
        </p:nvSpPr>
        <p:spPr>
          <a:xfrm>
            <a:off x="7286644" y="2500306"/>
            <a:ext cx="1357322" cy="2643206"/>
          </a:xfrm>
          <a:prstGeom prst="flowChartMagneticDisk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858016" y="3714752"/>
            <a:ext cx="207170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外国人登録事務所</a:t>
            </a:r>
            <a:endParaRPr lang="en-US" altLang="ja-JP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FRO/FRRO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1670" y="3143248"/>
            <a:ext cx="214314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ビザ更新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必要な書類を準備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500166" y="1928802"/>
            <a:ext cx="550072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flipH="1">
            <a:off x="1428728" y="4286256"/>
            <a:ext cx="5500726" cy="428628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Document 16"/>
          <p:cNvSpPr/>
          <p:nvPr/>
        </p:nvSpPr>
        <p:spPr>
          <a:xfrm>
            <a:off x="5429256" y="1785926"/>
            <a:ext cx="1071570" cy="612648"/>
          </a:xfrm>
          <a:prstGeom prst="flowChartDocumen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①申請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570810" y="3213892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57356" y="3500438"/>
            <a:ext cx="214314" cy="10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14876" y="3143248"/>
            <a:ext cx="214314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FRO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／</a:t>
            </a:r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FRRO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本人が直接訪問し、必要な書類を提出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215604" y="3213892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00562" y="3500438"/>
            <a:ext cx="214314" cy="10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ntagon 26"/>
          <p:cNvSpPr/>
          <p:nvPr/>
        </p:nvSpPr>
        <p:spPr>
          <a:xfrm>
            <a:off x="1500166" y="2500306"/>
            <a:ext cx="2643206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事前準備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4214810" y="2500306"/>
            <a:ext cx="2714644" cy="4286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申請（当日）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1499372" y="5428470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28794" y="5857892"/>
            <a:ext cx="785818" cy="35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ocument 25"/>
          <p:cNvSpPr/>
          <p:nvPr/>
        </p:nvSpPr>
        <p:spPr>
          <a:xfrm>
            <a:off x="1857356" y="4214818"/>
            <a:ext cx="1143008" cy="612648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</a:rPr>
              <a:t>②受取り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3108" y="5500702"/>
            <a:ext cx="207170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申請後、</a:t>
            </a: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半日～１日程度で</a:t>
            </a:r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</a:t>
            </a:r>
          </a:p>
          <a:p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ビザの更新が完了</a:t>
            </a:r>
            <a:endParaRPr lang="en-IN" sz="16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4282" y="857232"/>
            <a:ext cx="8143932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＜ビザ更新までの流れ＞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３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（２）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インドビザ更新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　管轄・プロセス　②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hevron 22"/>
          <p:cNvSpPr/>
          <p:nvPr/>
        </p:nvSpPr>
        <p:spPr>
          <a:xfrm flipH="1">
            <a:off x="1500166" y="4929198"/>
            <a:ext cx="2714644" cy="428628"/>
          </a:xfrm>
          <a:prstGeom prst="chevro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受取り（当日）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86314" y="5500702"/>
            <a:ext cx="2143140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近隣の銀行で</a:t>
            </a:r>
            <a:endParaRPr lang="en-US" altLang="ja-JP" sz="16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DD</a:t>
            </a:r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購入後</a:t>
            </a:r>
            <a:r>
              <a:rPr lang="ja-JP" altLang="en-US" sz="12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en-US" altLang="ja-JP" sz="16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FRO/</a:t>
            </a:r>
          </a:p>
          <a:p>
            <a:r>
              <a:rPr lang="en-US" altLang="ja-JP" sz="16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FRRO</a:t>
            </a:r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に支払い実施</a:t>
            </a:r>
            <a:endParaRPr lang="en-IN" sz="16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4287042" y="5571346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0" y="5857892"/>
            <a:ext cx="214314" cy="10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entagon 29"/>
          <p:cNvSpPr/>
          <p:nvPr/>
        </p:nvSpPr>
        <p:spPr>
          <a:xfrm flipH="1">
            <a:off x="4286248" y="4929198"/>
            <a:ext cx="2643206" cy="428628"/>
          </a:xfrm>
          <a:prstGeom prst="homePlat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 Draft </a:t>
            </a:r>
            <a:r>
              <a:rPr lang="ja-JP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支払い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5720" y="1571612"/>
            <a:ext cx="8643998" cy="514353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158" y="1000108"/>
            <a:ext cx="8501122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 外国人登録事務所（ＦＲＯ／ＦＲＲＯ）に以下書類を提出することにより、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Employment VISA 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を更新することができます。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３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（３）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インドビザ更新に必要な申請書類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8" y="2285997"/>
          <a:ext cx="8501122" cy="43789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7655"/>
                <a:gridCol w="7973467"/>
              </a:tblGrid>
              <a:tr h="399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必要書類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①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インドビザ更新申請書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②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直近のパスポートサイズの写真２枚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③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パスポート原本とコピー１枚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④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住居証明書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3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⑤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雇用契約書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⑥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雇用期間証明書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⑦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年間支払給与証明書（ＵＳＤ２５，０００以上）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7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⑧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税金支払保証書</a:t>
                      </a:r>
                      <a:endParaRPr lang="en-US" altLang="ja-JP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7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⑨</a:t>
                      </a:r>
                      <a:endParaRPr lang="en-IN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納税証明カードのコピー、所得税支払証明書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7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⑩</a:t>
                      </a:r>
                      <a:endParaRPr lang="en-IN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社会保険料受取通知書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596" y="1214422"/>
            <a:ext cx="8358246" cy="5214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11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インドビザ初回取得時は、複数年次有効のビザが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発行されるが、外国人登録は、初回取得時から、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原則、１年のみの有効期限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発行されるため、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毎年の更新が必要。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4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（直近では、一部申請者の内、複数年次有効の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Residential Permit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が発行されるケース発生）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　　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85720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Ⅰ-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４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１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　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外国人登録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更新について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7158" y="3143248"/>
            <a:ext cx="4643470" cy="3214710"/>
          </a:xfrm>
          <a:prstGeom prst="rect">
            <a:avLst/>
          </a:prstGeom>
          <a:noFill/>
          <a:ln w="698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４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（２）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外国人登録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更新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　管轄・プロセス　①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500034" y="2643182"/>
            <a:ext cx="8358246" cy="3613044"/>
            <a:chOff x="571472" y="2143116"/>
            <a:chExt cx="8358246" cy="3613044"/>
          </a:xfrm>
        </p:grpSpPr>
        <p:sp>
          <p:nvSpPr>
            <p:cNvPr id="30" name="Bent-Up Arrow 29"/>
            <p:cNvSpPr/>
            <p:nvPr/>
          </p:nvSpPr>
          <p:spPr>
            <a:xfrm rot="5400000" flipV="1">
              <a:off x="5072066" y="3714752"/>
              <a:ext cx="785818" cy="1500198"/>
            </a:xfrm>
            <a:prstGeom prst="bentUpArrow">
              <a:avLst>
                <a:gd name="adj1" fmla="val 15897"/>
                <a:gd name="adj2" fmla="val 18535"/>
                <a:gd name="adj3" fmla="val 262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571472" y="3929066"/>
              <a:ext cx="1071570" cy="1071570"/>
            </a:xfrm>
            <a:prstGeom prst="smileyFace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4942" y="2500306"/>
              <a:ext cx="3286148" cy="192882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6380" y="3143248"/>
              <a:ext cx="1714512" cy="1127843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5429256" y="2714620"/>
              <a:ext cx="1428760" cy="1428760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57818" y="3000372"/>
              <a:ext cx="2214578" cy="857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出入国管理局</a:t>
              </a:r>
              <a:endParaRPr lang="en-US" altLang="ja-JP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（</a:t>
              </a:r>
              <a:r>
                <a: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Bureau of</a:t>
              </a:r>
            </a:p>
            <a:p>
              <a:r>
                <a: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Immigration</a:t>
              </a:r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）</a:t>
              </a:r>
              <a:endPara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3286116" y="3500438"/>
              <a:ext cx="1357322" cy="1785950"/>
            </a:xfrm>
            <a:prstGeom prst="flowChartMagneticDisk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28926" y="4143380"/>
              <a:ext cx="2071702" cy="785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u="sng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外国人登録事務所</a:t>
              </a:r>
              <a:endParaRPr lang="en-US" altLang="ja-JP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  <a:p>
              <a:pPr algn="ctr"/>
              <a:r>
                <a:rPr lang="en-US" altLang="ja-JP" u="sng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FRO/FRRO</a:t>
              </a:r>
              <a:endParaRPr lang="en-I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7143768" y="2143116"/>
              <a:ext cx="1571636" cy="1500198"/>
            </a:xfrm>
            <a:prstGeom prst="flowChartMagneticDisk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16" y="2500306"/>
              <a:ext cx="2071702" cy="785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インド内務省</a:t>
              </a:r>
              <a:endPara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714480" y="3929066"/>
              <a:ext cx="1357322" cy="2857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ight Arrow 27"/>
            <p:cNvSpPr/>
            <p:nvPr/>
          </p:nvSpPr>
          <p:spPr>
            <a:xfrm flipH="1">
              <a:off x="1643042" y="4714884"/>
              <a:ext cx="1428760" cy="28575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00628" y="4643446"/>
              <a:ext cx="121444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i="1" smtClean="0">
                  <a:solidFill>
                    <a:schemeClr val="tx1"/>
                  </a:solidFill>
                </a:rPr>
                <a:t>権限委譲</a:t>
              </a:r>
              <a:endParaRPr lang="en-IN" b="1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1785918" y="5143512"/>
              <a:ext cx="1143008" cy="612648"/>
            </a:xfrm>
            <a:prstGeom prst="flowChartDocumen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</a:rPr>
                <a:t>②受取り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1785918" y="3214686"/>
              <a:ext cx="1143008" cy="612648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</a:rPr>
                <a:t>①申請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7158" y="928670"/>
            <a:ext cx="8286808" cy="1357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登録時と同様に更新時も、インド内務省 出入国管理局 管轄下の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外国人登録事務所（ＦＲＯ／ＦＲＲＯ）にて、外国人登録更新を実施します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600"/>
              </a:lnSpc>
            </a:pP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（通常、発行までに半日～１日の時間が必要）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57224" y="1857364"/>
            <a:ext cx="7358114" cy="2071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60324"/>
            <a:ext cx="8229600" cy="654032"/>
          </a:xfrm>
        </p:spPr>
        <p:txBody>
          <a:bodyPr>
            <a:noAutofit/>
          </a:bodyPr>
          <a:lstStyle/>
          <a:p>
            <a:r>
              <a:rPr lang="ja-JP" altLang="en-US" sz="400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＜目次＞</a:t>
            </a:r>
            <a:endParaRPr lang="en-IN" sz="40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857232"/>
            <a:ext cx="742955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Ⅰ</a:t>
            </a:r>
            <a:r>
              <a:rPr lang="ja-JP" altLang="en-US" sz="3200" b="1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．おさらい</a:t>
            </a:r>
            <a:endParaRPr lang="en-IN" sz="32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4414" y="1785926"/>
            <a:ext cx="742955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　インドビザ取得について</a:t>
            </a:r>
            <a:endParaRPr lang="en-IN" sz="28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4414" y="2285992"/>
            <a:ext cx="742955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　外国人登録について</a:t>
            </a:r>
            <a:endParaRPr lang="en-IN" sz="28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4414" y="2786058"/>
            <a:ext cx="742955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３．　インドビザ更新について</a:t>
            </a:r>
            <a:endParaRPr lang="en-IN" sz="28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472" y="4429132"/>
            <a:ext cx="742955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Ⅱ</a:t>
            </a:r>
            <a:r>
              <a:rPr lang="ja-JP" altLang="en-US" sz="3200" b="1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．マニュアル事例</a:t>
            </a:r>
            <a:endParaRPr lang="en-IN" sz="32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4414" y="3286124"/>
            <a:ext cx="742955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４．　外国人登録更新について</a:t>
            </a:r>
            <a:endParaRPr lang="en-IN" sz="28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iley Face 9"/>
          <p:cNvSpPr/>
          <p:nvPr/>
        </p:nvSpPr>
        <p:spPr>
          <a:xfrm>
            <a:off x="428596" y="3286124"/>
            <a:ext cx="1071570" cy="1071570"/>
          </a:xfrm>
          <a:prstGeom prst="smileyFace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gnetic Disk 14"/>
          <p:cNvSpPr/>
          <p:nvPr/>
        </p:nvSpPr>
        <p:spPr>
          <a:xfrm>
            <a:off x="7215206" y="2571744"/>
            <a:ext cx="1357322" cy="2428892"/>
          </a:xfrm>
          <a:prstGeom prst="flowChartMagneticDisk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858016" y="3500438"/>
            <a:ext cx="207170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外国人登録事務所</a:t>
            </a:r>
            <a:endParaRPr lang="en-US" altLang="ja-JP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FRO/FRRO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28794" y="3286124"/>
            <a:ext cx="214314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外国人登録更新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必要な書類を準備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500166" y="2071678"/>
            <a:ext cx="550072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flipH="1">
            <a:off x="1500166" y="4429132"/>
            <a:ext cx="5429288" cy="428628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４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（２</a:t>
            </a:r>
            <a:r>
              <a:rPr lang="ja-JP" altLang="en-US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外国人登録更新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　管轄・プロセス　②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Flowchart: Document 16"/>
          <p:cNvSpPr/>
          <p:nvPr/>
        </p:nvSpPr>
        <p:spPr>
          <a:xfrm>
            <a:off x="5429256" y="1928802"/>
            <a:ext cx="1071570" cy="612648"/>
          </a:xfrm>
          <a:prstGeom prst="flowChartDocument">
            <a:avLst/>
          </a:prstGeom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①申請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428728" y="3357562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0" idx="1"/>
          </p:cNvCxnSpPr>
          <p:nvPr/>
        </p:nvCxnSpPr>
        <p:spPr>
          <a:xfrm>
            <a:off x="1714480" y="3643314"/>
            <a:ext cx="214314" cy="10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14876" y="3286124"/>
            <a:ext cx="207170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FRO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／</a:t>
            </a:r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FRRO</a:t>
            </a:r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本人が直接訪問し、必要な書類を提出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215604" y="3356768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7" idx="1"/>
          </p:cNvCxnSpPr>
          <p:nvPr/>
        </p:nvCxnSpPr>
        <p:spPr>
          <a:xfrm>
            <a:off x="4500562" y="3643314"/>
            <a:ext cx="214314" cy="10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ntagon 26"/>
          <p:cNvSpPr/>
          <p:nvPr/>
        </p:nvSpPr>
        <p:spPr>
          <a:xfrm>
            <a:off x="1500166" y="2643182"/>
            <a:ext cx="2714644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事前準備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4214810" y="2643182"/>
            <a:ext cx="2714644" cy="4286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申請（当日）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2286778" y="5214156"/>
            <a:ext cx="57150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71736" y="5500702"/>
            <a:ext cx="642942" cy="321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ocument 25"/>
          <p:cNvSpPr/>
          <p:nvPr/>
        </p:nvSpPr>
        <p:spPr>
          <a:xfrm>
            <a:off x="1857356" y="4714884"/>
            <a:ext cx="1214446" cy="612648"/>
          </a:xfrm>
          <a:prstGeom prst="flowChartDocumen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rgbClr val="FF0000"/>
                </a:solidFill>
              </a:rPr>
              <a:t>②受取り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28926" y="5429264"/>
            <a:ext cx="3429024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申請後、半日～１日程度で</a:t>
            </a:r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</a:t>
            </a:r>
          </a:p>
          <a:p>
            <a:r>
              <a:rPr lang="en-US" altLang="ja-JP" sz="16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Residential</a:t>
            </a:r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sz="16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Permit </a:t>
            </a:r>
            <a:r>
              <a:rPr lang="ja-JP" altLang="en-US" sz="1600" b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更新</a:t>
            </a:r>
            <a:endParaRPr lang="en-IN" sz="16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4282" y="1000108"/>
            <a:ext cx="892971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＜外国人登録更新（</a:t>
            </a:r>
            <a:r>
              <a:rPr lang="en-US" altLang="ja-JP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Residential Permit </a:t>
            </a:r>
            <a:r>
              <a:rPr lang="ja-JP" alt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更新）までの流れ＞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20" y="1714488"/>
            <a:ext cx="8643998" cy="4857784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158" y="1000108"/>
            <a:ext cx="8501122" cy="1357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 外国人登録事務所（ＦＲＯ／ＦＲＲＯ）に以下書類を提出することにより、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外国人居住許可証 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(Residential Permit) 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を更新することができます。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 また、同時に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Employment VISA</a:t>
            </a:r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の更新を行うことも可能です。</a:t>
            </a:r>
            <a:endParaRPr lang="en-US" altLang="ja-JP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14282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３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（３）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外国人登録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更新に必要な申請書類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8" y="2487615"/>
          <a:ext cx="8501122" cy="420272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7655"/>
                <a:gridCol w="7973467"/>
              </a:tblGrid>
              <a:tr h="37212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必要書類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①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外国人登録更新申請書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b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②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</a:t>
                      </a:r>
                      <a:r>
                        <a:rPr lang="ja-JP" altLang="en-US" sz="1400" b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既に発行済みの外国人居住許可証（</a:t>
                      </a:r>
                      <a:r>
                        <a:rPr lang="en-US" altLang="ja-JP" sz="1400" b="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Residential Permit</a:t>
                      </a:r>
                      <a:r>
                        <a:rPr lang="ja-JP" altLang="en-US" sz="1400" b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）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③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直近のパスポートサイズの写真２枚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④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パスポート原本とコピー１枚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⑤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住居証明書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⑥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雇用契約書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⑦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雇用期間証明書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⑧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年間支払給与証明書（ＵＳＤ２５，０００以上）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⑨</a:t>
                      </a:r>
                      <a:endParaRPr lang="en-IN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税金支払保証書</a:t>
                      </a:r>
                      <a:endParaRPr lang="en-US" altLang="ja-JP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⑩</a:t>
                      </a:r>
                      <a:endParaRPr lang="en-IN" sz="14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納税証明カードのコピー、所得税支払証明書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4708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⑪</a:t>
                      </a:r>
                      <a:endParaRPr lang="en-IN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ja-JP" altLang="en-US" sz="140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社会保険料受取通知書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4282" y="857232"/>
            <a:ext cx="678661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＜Ｅｍｐｌｏｙｍｅｎｔ　ビザ申請書類　チェックリスト＞</a:t>
            </a: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85720" y="142852"/>
            <a:ext cx="8501122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Ⅱ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マニュア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ル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事例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1285860"/>
          <a:ext cx="8572560" cy="5214971"/>
        </p:xfrm>
        <a:graphic>
          <a:graphicData uri="http://schemas.openxmlformats.org/drawingml/2006/table">
            <a:tbl>
              <a:tblPr/>
              <a:tblGrid>
                <a:gridCol w="432230"/>
                <a:gridCol w="7275870"/>
                <a:gridCol w="864460"/>
              </a:tblGrid>
              <a:tr h="4407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IN" sz="1100" dirty="0"/>
                    </a:p>
                  </a:txBody>
                  <a:tcPr anchor="ctr">
                    <a:lnL w="12700" cmpd="sng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Documents</a:t>
                      </a:r>
                      <a:endParaRPr lang="en-IN" sz="11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Applicant</a:t>
                      </a:r>
                      <a:endParaRPr lang="en-US" sz="1100" baseline="0" dirty="0" smtClean="0"/>
                    </a:p>
                    <a:p>
                      <a:pPr algn="ctr"/>
                      <a:r>
                        <a:rPr lang="en-US" sz="1100" baseline="0" dirty="0" smtClean="0"/>
                        <a:t>to check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2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Application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forms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2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Recent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Passport size Photographs - Two Nos.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2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Request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letter addressed to the FRRO. (for delay &amp; overstay only)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4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Original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passport and Copy of Passport - Photo page, page indicating passport validity, Visa page and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page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indicating arrival stamp of Indian immigration.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Address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proof - copy of valid and notarized lease agreement copy or copy of recent Electricity bill or Tel.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bill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and a letter from house owner &amp; ID proof of the owner or Letter from hostel/ hotel or copy of C-form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2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Copy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of the appointment letter and employment contract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4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Letter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of Employment issued by the company / NGO addressed to the FRRO about the duration of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employment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duration of internship under VIE program.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Proof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of annual income US $25,000 &amp; above (paid in cash) with the details of their components from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company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Any incentive / salary component paid in kind by the company is not considered for calculation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of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minimum salary of $ 25,000 per annum.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4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For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increase in salary undertaking from the company for tax compliance of increased salary amount from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the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date of increase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45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employed by NGO, monthly salary / stipend certificate (i.e. proof of salary up to a ceiling of Rs 10,000/-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per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month from the NGO for honorary work to be submitted with ID proof such as PAN card, Passport of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authorized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signatory of the salary certificate)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2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Fees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payable, if any (to be submitted as demand draft approval of application.)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2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Any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 supporting document.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85720" y="142852"/>
            <a:ext cx="8501122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Ⅱ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マニュア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ル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事例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678661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＜Ｅｍｐｌｏｙｍｅｎｔ　ビザ更新書類　チェックリスト＞</a:t>
            </a: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1180531"/>
          <a:ext cx="8572560" cy="5588740"/>
        </p:xfrm>
        <a:graphic>
          <a:graphicData uri="http://schemas.openxmlformats.org/drawingml/2006/table">
            <a:tbl>
              <a:tblPr/>
              <a:tblGrid>
                <a:gridCol w="428628"/>
                <a:gridCol w="7215238"/>
                <a:gridCol w="928694"/>
              </a:tblGrid>
              <a:tr h="2482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IN" sz="1100" dirty="0"/>
                    </a:p>
                  </a:txBody>
                  <a:tcPr anchor="ctr">
                    <a:lnL w="12700" cmpd="sng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Documents</a:t>
                      </a:r>
                      <a:endParaRPr lang="en-IN" sz="11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Applicant</a:t>
                      </a:r>
                      <a:r>
                        <a:rPr lang="en-US" sz="1100" baseline="0" dirty="0" smtClean="0"/>
                        <a:t> to check</a:t>
                      </a:r>
                      <a:endParaRPr lang="en-IN" sz="11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2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Application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forms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Recent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Passport size Photographs - Two Nos.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Request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letter addressed to the FRRO. (Only in case of Delay / Overstay)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Original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passport and Copy of Passport (Photo page, page indicating passport validity, Visa page and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page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indicating arrival stamp of Indian immigration)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Address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proof - copy of valid and notarized lease agreement copy or copy of recent Electricity bill or Tel.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bill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and a letter from house owner &amp; ID proof of the owner or Letter from hostel/ hotel or copy of 'C' 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Copy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of Marriage certificate duly solemnized / registered in India (if married in India). If married aboard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marriage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certificate is to be authenticated / certified by concerned Indian mission aboard. (apostle)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Wingdings" pitchFamily="2" charset="2"/>
                        </a:rPr>
                        <a:t>ü</a:t>
                      </a:r>
                      <a:endParaRPr lang="en-IN" sz="1200" dirty="0">
                        <a:latin typeface="Wingdings" pitchFamily="2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If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spouse / parents on employment / business letter from the company.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Indian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origin proof, wherever applicable.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Copy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of parents passport / visa &amp; residential permit if parents are registered in this office.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Fees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payable, if any (to be submitted as DD after approval of application.)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56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If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owns property in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india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:  </a:t>
                      </a:r>
                      <a:b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Copy of RBI clearance for purchase  b) Copy of registration certificate of property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4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For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training in Military Establishment:</a:t>
                      </a:r>
                      <a:b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a) Letter from the local Defence training establishment</a:t>
                      </a:r>
                      <a:b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b) Letter from the Ministry of Defence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For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social community work in NGO sponsored by AIESEC under exchange program</a:t>
                      </a:r>
                      <a:b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a) Letter from AIESEC to show that NGO would pay the sustenance allowance or arrange for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      boarding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&amp; lodging</a:t>
                      </a:r>
                      <a:b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b) Proof of registration of NGO  C) Letter from NGO.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Any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 supporting document.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4282" y="1070651"/>
            <a:ext cx="8686800" cy="11439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tIns="0" bIns="0" rtlCol="0">
            <a:spAutoFit/>
          </a:bodyPr>
          <a:lstStyle/>
          <a:p>
            <a:pPr marL="514350" indent="-514350">
              <a:tabLst>
                <a:tab pos="800100" algn="l"/>
              </a:tabLst>
            </a:pPr>
            <a:r>
              <a:rPr lang="ja-JP" altLang="en-US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①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 FRRO Entrance</a:t>
            </a: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endParaRPr lang="en-US" sz="1600" dirty="0" smtClean="0">
              <a:latin typeface="Book Antiqua" pitchFamily="18" charset="0"/>
            </a:endParaRP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</a:t>
            </a:r>
            <a:r>
              <a:rPr lang="en-US" sz="1600" dirty="0" smtClean="0">
                <a:latin typeface="Book Antiqua" pitchFamily="18" charset="0"/>
              </a:rPr>
              <a:t>	:   Arrive @ 8:15, FRRO with </a:t>
            </a:r>
            <a:r>
              <a:rPr lang="en-US" sz="1600" b="1" dirty="0" smtClean="0">
                <a:latin typeface="Book Antiqua" pitchFamily="18" charset="0"/>
              </a:rPr>
              <a:t>original passport, RC/RP &amp; Set of </a:t>
            </a:r>
            <a:r>
              <a:rPr lang="en-US" altLang="ja-JP" sz="1600" b="1" dirty="0" smtClean="0">
                <a:latin typeface="Book Antiqua" pitchFamily="18" charset="0"/>
              </a:rPr>
              <a:t>d</a:t>
            </a:r>
            <a:r>
              <a:rPr lang="en-US" sz="1600" b="1" dirty="0" smtClean="0">
                <a:latin typeface="Book Antiqua" pitchFamily="18" charset="0"/>
              </a:rPr>
              <a:t>ocuments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2</a:t>
            </a:r>
            <a:r>
              <a:rPr lang="en-US" sz="1600" dirty="0" smtClean="0">
                <a:latin typeface="Book Antiqua" pitchFamily="18" charset="0"/>
              </a:rPr>
              <a:t>	:   Meet Admin personnel awaiting for you &amp; join the queue Line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3</a:t>
            </a:r>
            <a:r>
              <a:rPr lang="en-US" sz="1600" dirty="0" smtClean="0">
                <a:latin typeface="Book Antiqua" pitchFamily="18" charset="0"/>
              </a:rPr>
              <a:t>	:   Enter FRRO premises. </a:t>
            </a: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endParaRPr lang="en-US" sz="1600" b="1" dirty="0" smtClean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2292721"/>
            <a:ext cx="8686800" cy="1636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tIns="0" bIns="0" rtlCol="0">
            <a:spAutoFit/>
          </a:bodyPr>
          <a:lstStyle/>
          <a:p>
            <a:pPr marL="514350" lvl="0" indent="-514350">
              <a:tabLst>
                <a:tab pos="800100" algn="l"/>
              </a:tabLst>
            </a:pPr>
            <a:r>
              <a:rPr lang="ja-JP" altLang="en-US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②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 Token Counter</a:t>
            </a:r>
          </a:p>
          <a:p>
            <a:pPr marL="514350" lvl="0" indent="-514350">
              <a:lnSpc>
                <a:spcPts val="500"/>
              </a:lnSpc>
              <a:buFont typeface="+mj-lt"/>
              <a:buAutoNum type="romanUcPeriod" startAt="2"/>
              <a:tabLst>
                <a:tab pos="800100" algn="l"/>
              </a:tabLst>
            </a:pPr>
            <a:endParaRPr lang="en-US" sz="1600" u="sng" dirty="0" smtClean="0">
              <a:solidFill>
                <a:prstClr val="black"/>
              </a:solidFill>
              <a:latin typeface="Book Antiqua" pitchFamily="18" charset="0"/>
            </a:endParaRP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4</a:t>
            </a:r>
            <a:r>
              <a:rPr lang="en-US" sz="1600" dirty="0" smtClean="0">
                <a:latin typeface="Book Antiqua" pitchFamily="18" charset="0"/>
              </a:rPr>
              <a:t>	: </a:t>
            </a:r>
            <a:r>
              <a:rPr lang="ja-JP" altLang="en-US" sz="1600" smtClean="0">
                <a:latin typeface="Book Antiqua" pitchFamily="18" charset="0"/>
              </a:rPr>
              <a:t>　</a:t>
            </a:r>
            <a:r>
              <a:rPr lang="en-US" sz="1600" dirty="0" smtClean="0">
                <a:latin typeface="Book Antiqua" pitchFamily="18" charset="0"/>
              </a:rPr>
              <a:t>Stand in queue to get the token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5</a:t>
            </a:r>
            <a:r>
              <a:rPr lang="en-US" sz="1600" dirty="0" smtClean="0">
                <a:latin typeface="Book Antiqua" pitchFamily="18" charset="0"/>
              </a:rPr>
              <a:t>	: </a:t>
            </a:r>
            <a:r>
              <a:rPr lang="ja-JP" altLang="en-US" sz="1600" smtClean="0">
                <a:latin typeface="Book Antiqua" pitchFamily="18" charset="0"/>
              </a:rPr>
              <a:t>　</a:t>
            </a:r>
            <a:r>
              <a:rPr lang="en-US" sz="1600" dirty="0" smtClean="0">
                <a:latin typeface="Book Antiqua" pitchFamily="18" charset="0"/>
              </a:rPr>
              <a:t>After reaching the counter, submit the document &amp; passport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6</a:t>
            </a:r>
            <a:r>
              <a:rPr lang="en-US" sz="1600" dirty="0" smtClean="0">
                <a:latin typeface="Book Antiqua" pitchFamily="18" charset="0"/>
              </a:rPr>
              <a:t>	: </a:t>
            </a:r>
            <a:r>
              <a:rPr lang="ja-JP" altLang="en-US" sz="1600" smtClean="0">
                <a:latin typeface="Book Antiqua" pitchFamily="18" charset="0"/>
              </a:rPr>
              <a:t>　</a:t>
            </a:r>
            <a:r>
              <a:rPr lang="en-US" sz="1600" dirty="0" smtClean="0">
                <a:latin typeface="Book Antiqua" pitchFamily="18" charset="0"/>
              </a:rPr>
              <a:t>You will be asked to stand for photo to make a token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7</a:t>
            </a:r>
            <a:r>
              <a:rPr lang="en-US" sz="1600" dirty="0" smtClean="0">
                <a:latin typeface="Book Antiqua" pitchFamily="18" charset="0"/>
              </a:rPr>
              <a:t>	: </a:t>
            </a:r>
            <a:r>
              <a:rPr lang="ja-JP" altLang="en-US" sz="1600" smtClean="0">
                <a:latin typeface="Book Antiqua" pitchFamily="18" charset="0"/>
              </a:rPr>
              <a:t>　</a:t>
            </a:r>
            <a:r>
              <a:rPr lang="en-US" sz="1600" dirty="0" smtClean="0">
                <a:latin typeface="Book Antiqua" pitchFamily="18" charset="0"/>
              </a:rPr>
              <a:t>They will return the document, passport along with token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8</a:t>
            </a:r>
            <a:r>
              <a:rPr lang="en-US" sz="1600" dirty="0" smtClean="0">
                <a:latin typeface="Book Antiqua" pitchFamily="18" charset="0"/>
              </a:rPr>
              <a:t>	: </a:t>
            </a:r>
            <a:r>
              <a:rPr lang="ja-JP" altLang="en-US" sz="1600" smtClean="0">
                <a:latin typeface="Book Antiqua" pitchFamily="18" charset="0"/>
              </a:rPr>
              <a:t>　</a:t>
            </a:r>
            <a:r>
              <a:rPr lang="en-US" sz="1600" dirty="0" smtClean="0">
                <a:latin typeface="Book Antiqua" pitchFamily="18" charset="0"/>
              </a:rPr>
              <a:t>Collect the token (mentioned A-F counter) &amp; proceed to visitors seat</a:t>
            </a:r>
          </a:p>
          <a:p>
            <a:pPr>
              <a:lnSpc>
                <a:spcPts val="500"/>
              </a:lnSpc>
              <a:tabLst>
                <a:tab pos="800100" algn="l"/>
              </a:tabLst>
            </a:pPr>
            <a:r>
              <a:rPr lang="en-US" sz="1600" dirty="0" smtClean="0">
                <a:latin typeface="Book Antiqua" pitchFamily="18" charset="0"/>
              </a:rPr>
              <a:t>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282" y="5929330"/>
            <a:ext cx="8686800" cy="897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tIns="0" bIns="0" rtlCol="0">
            <a:spAutoFit/>
          </a:bodyPr>
          <a:lstStyle/>
          <a:p>
            <a:pPr marL="514350" indent="-514350">
              <a:tabLst>
                <a:tab pos="800100" algn="l"/>
              </a:tabLst>
            </a:pPr>
            <a:r>
              <a:rPr lang="ja-JP" altLang="en-US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⑤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 Security</a:t>
            </a:r>
          </a:p>
          <a:p>
            <a:pPr marL="520700" indent="-520700">
              <a:lnSpc>
                <a:spcPts val="500"/>
              </a:lnSpc>
              <a:tabLst>
                <a:tab pos="685800" algn="l"/>
              </a:tabLst>
            </a:pPr>
            <a:endParaRPr lang="en-US" sz="1600" dirty="0" smtClean="0">
              <a:latin typeface="Book Antiqua" pitchFamily="18" charset="0"/>
            </a:endParaRPr>
          </a:p>
          <a:p>
            <a:pPr marL="520700" indent="-520700">
              <a:tabLst>
                <a:tab pos="6858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13</a:t>
            </a:r>
            <a:r>
              <a:rPr lang="ja-JP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　</a:t>
            </a:r>
            <a:r>
              <a:rPr lang="en-US" sz="1600" dirty="0" smtClean="0">
                <a:latin typeface="Book Antiqua" pitchFamily="18" charset="0"/>
              </a:rPr>
              <a:t>:   Security may ask you to show the token, show it  (Do not hand-over the token)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14</a:t>
            </a:r>
            <a:r>
              <a:rPr lang="ja-JP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　</a:t>
            </a:r>
            <a:r>
              <a:rPr lang="en-US" sz="1600" dirty="0" smtClean="0">
                <a:latin typeface="Book Antiqua" pitchFamily="18" charset="0"/>
              </a:rPr>
              <a:t>:   Proceed to First Floor</a:t>
            </a: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endParaRPr lang="en-US" sz="1600" b="1" u="sng" dirty="0" smtClean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3991986"/>
            <a:ext cx="8686800" cy="651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tIns="0" bIns="0" rtlCol="0">
            <a:spAutoFit/>
          </a:bodyPr>
          <a:lstStyle/>
          <a:p>
            <a:pPr marL="514350" indent="-514350">
              <a:tabLst>
                <a:tab pos="800100" algn="l"/>
              </a:tabLst>
            </a:pPr>
            <a:r>
              <a:rPr lang="ja-JP" altLang="en-US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③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 Visitors Seat</a:t>
            </a:r>
          </a:p>
          <a:p>
            <a:pPr marL="514350" indent="-514350">
              <a:lnSpc>
                <a:spcPts val="500"/>
              </a:lnSpc>
              <a:tabLst>
                <a:tab pos="800100" algn="l"/>
              </a:tabLst>
            </a:pPr>
            <a:endParaRPr lang="en-US" sz="1600" dirty="0" smtClean="0">
              <a:latin typeface="Book Antiqua" pitchFamily="18" charset="0"/>
            </a:endParaRPr>
          </a:p>
          <a:p>
            <a:pPr marL="514350" indent="-51435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9</a:t>
            </a:r>
            <a:r>
              <a:rPr lang="en-US" sz="1600" dirty="0" smtClean="0">
                <a:latin typeface="Book Antiqua" pitchFamily="18" charset="0"/>
              </a:rPr>
              <a:t>	:    Sit &amp; wait for your token number to be called</a:t>
            </a:r>
          </a:p>
          <a:p>
            <a:pPr marL="514350" indent="-514350">
              <a:lnSpc>
                <a:spcPts val="500"/>
              </a:lnSpc>
              <a:tabLst>
                <a:tab pos="800100" algn="l"/>
              </a:tabLst>
            </a:pPr>
            <a:endParaRPr lang="en-US" sz="1600" dirty="0" smtClean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4713989"/>
            <a:ext cx="8686800" cy="11439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tIns="0" bIns="0" rtlCol="0">
            <a:spAutoFit/>
          </a:bodyPr>
          <a:lstStyle/>
          <a:p>
            <a:pPr marL="514350" lvl="0" indent="-514350">
              <a:tabLst>
                <a:tab pos="800100" algn="l"/>
              </a:tabLst>
            </a:pPr>
            <a:r>
              <a:rPr lang="ja-JP" altLang="en-US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④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 Help Desk</a:t>
            </a:r>
          </a:p>
          <a:p>
            <a:pPr marL="514350" indent="-514350">
              <a:lnSpc>
                <a:spcPts val="500"/>
              </a:lnSpc>
              <a:tabLst>
                <a:tab pos="800100" algn="l"/>
              </a:tabLst>
            </a:pPr>
            <a:endParaRPr lang="en-US" sz="1600" dirty="0" smtClean="0">
              <a:latin typeface="Book Antiqua" pitchFamily="18" charset="0"/>
            </a:endParaRPr>
          </a:p>
          <a:p>
            <a:pPr marL="514350" indent="-51435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10</a:t>
            </a:r>
            <a:r>
              <a:rPr lang="en-US" sz="1600" dirty="0" smtClean="0">
                <a:latin typeface="Book Antiqua" pitchFamily="18" charset="0"/>
              </a:rPr>
              <a:t>	:   They </a:t>
            </a:r>
            <a:r>
              <a:rPr lang="en-US" sz="1600" b="1" u="sng" dirty="0" smtClean="0">
                <a:latin typeface="Book Antiqua" pitchFamily="18" charset="0"/>
              </a:rPr>
              <a:t>MAY </a:t>
            </a:r>
            <a:r>
              <a:rPr lang="en-US" sz="1600" dirty="0" smtClean="0">
                <a:latin typeface="Book Antiqua" pitchFamily="18" charset="0"/>
              </a:rPr>
              <a:t>Call for the documents Scrutiny</a:t>
            </a:r>
          </a:p>
          <a:p>
            <a:pPr marL="514350" lvl="0" indent="-51435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11</a:t>
            </a:r>
            <a:r>
              <a:rPr lang="en-US" sz="1600" dirty="0" smtClean="0">
                <a:latin typeface="Book Antiqua" pitchFamily="18" charset="0"/>
              </a:rPr>
              <a:t>	:   Handover</a:t>
            </a:r>
            <a:r>
              <a:rPr lang="en-US" sz="1600" dirty="0" smtClean="0">
                <a:solidFill>
                  <a:prstClr val="black"/>
                </a:solidFill>
                <a:latin typeface="Book Antiqua" pitchFamily="18" charset="0"/>
              </a:rPr>
              <a:t> document with original passport for document verification.</a:t>
            </a:r>
          </a:p>
          <a:p>
            <a:pPr marL="514350" lvl="0" indent="-514350">
              <a:tabLst>
                <a:tab pos="800100" algn="l"/>
              </a:tabLst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12</a:t>
            </a:r>
            <a:r>
              <a:rPr lang="en-US" sz="1600" dirty="0" smtClean="0">
                <a:latin typeface="Book Antiqua" pitchFamily="18" charset="0"/>
              </a:rPr>
              <a:t>	:   After verification, collect back all documents</a:t>
            </a:r>
          </a:p>
          <a:p>
            <a:pPr marL="514350" lvl="0" indent="-514350">
              <a:lnSpc>
                <a:spcPts val="500"/>
              </a:lnSpc>
              <a:tabLst>
                <a:tab pos="800100" algn="l"/>
              </a:tabLst>
            </a:pPr>
            <a:endParaRPr lang="en-US" sz="1600" dirty="0" smtClean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2844" y="714356"/>
            <a:ext cx="55721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＜外国人登録　当日のフロー　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(Ground Floor)</a:t>
            </a:r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＞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85720" y="142852"/>
            <a:ext cx="8501122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Ⅱ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マニュア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ル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事例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9388" y="5143512"/>
            <a:ext cx="914400" cy="142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Forms &amp; Police Report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2910" y="1214422"/>
            <a:ext cx="7620000" cy="5449382"/>
            <a:chOff x="381000" y="152400"/>
            <a:chExt cx="7620000" cy="5878010"/>
          </a:xfrm>
        </p:grpSpPr>
        <p:sp>
          <p:nvSpPr>
            <p:cNvPr id="34" name="Freeform 33"/>
            <p:cNvSpPr/>
            <p:nvPr/>
          </p:nvSpPr>
          <p:spPr>
            <a:xfrm>
              <a:off x="3634451" y="1157468"/>
              <a:ext cx="3842795" cy="4872942"/>
            </a:xfrm>
            <a:custGeom>
              <a:avLst/>
              <a:gdLst>
                <a:gd name="connsiteX0" fmla="*/ 208344 w 3842795"/>
                <a:gd name="connsiteY0" fmla="*/ 4872942 h 4872942"/>
                <a:gd name="connsiteX1" fmla="*/ 185195 w 3842795"/>
                <a:gd name="connsiteY1" fmla="*/ 4109013 h 4872942"/>
                <a:gd name="connsiteX2" fmla="*/ 2407534 w 3842795"/>
                <a:gd name="connsiteY2" fmla="*/ 2696902 h 4872942"/>
                <a:gd name="connsiteX3" fmla="*/ 0 w 3842795"/>
                <a:gd name="connsiteY3" fmla="*/ 0 h 4872942"/>
                <a:gd name="connsiteX4" fmla="*/ 2442258 w 3842795"/>
                <a:gd name="connsiteY4" fmla="*/ 659757 h 4872942"/>
                <a:gd name="connsiteX5" fmla="*/ 1805650 w 3842795"/>
                <a:gd name="connsiteY5" fmla="*/ 1701479 h 4872942"/>
                <a:gd name="connsiteX6" fmla="*/ 3784921 w 3842795"/>
                <a:gd name="connsiteY6" fmla="*/ 1701479 h 4872942"/>
                <a:gd name="connsiteX7" fmla="*/ 3796496 w 3842795"/>
                <a:gd name="connsiteY7" fmla="*/ 995423 h 4872942"/>
                <a:gd name="connsiteX8" fmla="*/ 3842795 w 3842795"/>
                <a:gd name="connsiteY8" fmla="*/ 833378 h 487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2795" h="4872942">
                  <a:moveTo>
                    <a:pt x="208344" y="4872942"/>
                  </a:moveTo>
                  <a:lnTo>
                    <a:pt x="185195" y="4109013"/>
                  </a:lnTo>
                  <a:lnTo>
                    <a:pt x="2407534" y="2696902"/>
                  </a:lnTo>
                  <a:lnTo>
                    <a:pt x="0" y="0"/>
                  </a:lnTo>
                  <a:lnTo>
                    <a:pt x="2442258" y="659757"/>
                  </a:lnTo>
                  <a:lnTo>
                    <a:pt x="1805650" y="1701479"/>
                  </a:lnTo>
                  <a:lnTo>
                    <a:pt x="3784921" y="1701479"/>
                  </a:lnTo>
                  <a:lnTo>
                    <a:pt x="3796496" y="995423"/>
                  </a:lnTo>
                  <a:lnTo>
                    <a:pt x="3842795" y="833378"/>
                  </a:lnTo>
                </a:path>
              </a:pathLst>
            </a:cu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81000" y="4566326"/>
              <a:ext cx="1371600" cy="129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en-US" sz="1200" dirty="0" smtClean="0">
                  <a:solidFill>
                    <a:prstClr val="black"/>
                  </a:solidFill>
                </a:rPr>
                <a:t>Visitors Seat</a:t>
              </a:r>
            </a:p>
            <a:p>
              <a:pPr lvl="0" algn="ctr"/>
              <a:r>
                <a:rPr lang="en-US" sz="1200" dirty="0" smtClean="0">
                  <a:solidFill>
                    <a:prstClr val="black"/>
                  </a:solidFill>
                </a:rPr>
                <a:t>(Ladies &amp; Kids)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172200" y="3311739"/>
              <a:ext cx="1138286" cy="10239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ja-JP" altLang="en-US" sz="2000" b="1" smtClean="0">
                  <a:ln>
                    <a:solidFill>
                      <a:srgbClr val="FF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⑤</a:t>
              </a:r>
              <a:r>
                <a:rPr lang="en-US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Token</a:t>
              </a:r>
            </a:p>
            <a:p>
              <a:pPr lvl="0" algn="ctr"/>
              <a:r>
                <a:rPr lang="en-US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  <a:endParaRPr lang="en-U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1295400"/>
              <a:ext cx="914400" cy="1143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ja-JP" altLang="en-US" sz="2000" b="1" smtClean="0">
                  <a:ln>
                    <a:solidFill>
                      <a:srgbClr val="FF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③</a:t>
              </a:r>
              <a:r>
                <a:rPr lang="en-US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Help Desk</a:t>
              </a:r>
              <a:endParaRPr lang="en-U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72200" y="152400"/>
              <a:ext cx="18288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en-US" sz="1200" dirty="0" smtClean="0">
                  <a:solidFill>
                    <a:prstClr val="black"/>
                  </a:solidFill>
                </a:rPr>
                <a:t>Rest Room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86600" y="1295400"/>
              <a:ext cx="9144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en-US" sz="1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Staircase</a:t>
              </a:r>
              <a:endParaRPr 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" y="3256356"/>
              <a:ext cx="3352800" cy="12114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en-US" sz="1200" dirty="0" smtClean="0">
                  <a:solidFill>
                    <a:prstClr val="black"/>
                  </a:solidFill>
                </a:rPr>
                <a:t>Visitors Seat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228600"/>
              <a:ext cx="3352800" cy="76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ja-JP" altLang="en-US" sz="2000" b="1" smtClean="0">
                  <a:ln>
                    <a:solidFill>
                      <a:srgbClr val="FF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②</a:t>
              </a:r>
              <a:r>
                <a:rPr lang="en-US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Visitors Seat</a:t>
              </a:r>
              <a:endParaRPr lang="en-U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228600"/>
              <a:ext cx="13716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5392279"/>
              <a:ext cx="4191000" cy="4673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lvl="0" algn="ctr"/>
              <a:r>
                <a:rPr lang="ja-JP" altLang="en-US" sz="2000" b="1" dirty="0" smtClean="0">
                  <a:ln>
                    <a:solidFill>
                      <a:srgbClr val="FF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①</a:t>
              </a:r>
              <a:r>
                <a:rPr lang="en-US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FRRO Entrance</a:t>
              </a:r>
              <a:endParaRPr lang="en-U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38850" y="2541168"/>
              <a:ext cx="1071570" cy="6935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Autofit/>
            </a:bodyPr>
            <a:lstStyle/>
            <a:p>
              <a:pPr lvl="0" algn="ctr"/>
              <a:r>
                <a:rPr lang="ja-JP" altLang="en-US" sz="2000" b="1" smtClean="0">
                  <a:ln>
                    <a:solidFill>
                      <a:srgbClr val="FF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④</a:t>
              </a:r>
              <a:r>
                <a:rPr lang="en-US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</a:p>
            <a:p>
              <a:pPr lvl="0" algn="ctr"/>
              <a:r>
                <a:rPr lang="en-US" sz="14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Security</a:t>
              </a:r>
              <a:endParaRPr lang="en-US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3121790">
              <a:off x="4246355" y="4779755"/>
              <a:ext cx="274320" cy="2743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 fontScale="25000" lnSpcReduction="20000"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19224050">
              <a:off x="5380303" y="3116856"/>
              <a:ext cx="274320" cy="2743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 fontScale="25000" lnSpcReduction="20000"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8692666">
              <a:off x="3502662" y="986586"/>
              <a:ext cx="274320" cy="2743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 fontScale="25000" lnSpcReduction="20000"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6295385">
              <a:off x="5909846" y="1649957"/>
              <a:ext cx="274320" cy="2743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 fontScale="25000" lnSpcReduction="20000"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86600" y="4390538"/>
              <a:ext cx="914400" cy="154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Elevator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7386229">
              <a:off x="5409472" y="2754565"/>
              <a:ext cx="295897" cy="25431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 fontScale="25000" lnSpcReduction="20000"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7310486" y="1924712"/>
              <a:ext cx="274320" cy="2743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>
              <a:normAutofit fontScale="25000" lnSpcReduction="20000"/>
            </a:bodyPr>
            <a:lstStyle/>
            <a:p>
              <a:pPr algn="ctr"/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itle 2"/>
          <p:cNvSpPr txBox="1">
            <a:spLocks/>
          </p:cNvSpPr>
          <p:nvPr/>
        </p:nvSpPr>
        <p:spPr>
          <a:xfrm>
            <a:off x="285720" y="142852"/>
            <a:ext cx="8501122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Ⅱ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マニュア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ル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事例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785794"/>
            <a:ext cx="55721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＜外国人登録　当日のフロー　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 Floor</a:t>
            </a:r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＞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4282" y="1142985"/>
            <a:ext cx="8782049" cy="42704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spAutoFit/>
          </a:bodyPr>
          <a:lstStyle/>
          <a:p>
            <a:pPr marL="514350" indent="-514350">
              <a:tabLst>
                <a:tab pos="800100" algn="l"/>
              </a:tabLst>
            </a:pPr>
            <a:r>
              <a:rPr lang="ja-JP" altLang="en-US" sz="17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</a:t>
            </a:r>
            <a:r>
              <a:rPr lang="ja-JP" altLang="en-US" sz="17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⑥ </a:t>
            </a:r>
            <a:r>
              <a:rPr lang="en-US" sz="17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 Counter A~E</a:t>
            </a:r>
          </a:p>
          <a:p>
            <a:pPr marL="520700" indent="-520700">
              <a:lnSpc>
                <a:spcPts val="1000"/>
              </a:lnSpc>
              <a:tabLst>
                <a:tab pos="800100" algn="l"/>
              </a:tabLst>
            </a:pPr>
            <a:endParaRPr lang="en-US" sz="1650" dirty="0" smtClean="0">
              <a:latin typeface="Book Antiqua" pitchFamily="18" charset="0"/>
            </a:endParaRPr>
          </a:p>
          <a:p>
            <a:pPr marL="520700" indent="-520700">
              <a:tabLst>
                <a:tab pos="800100" algn="l"/>
              </a:tabLst>
            </a:pPr>
            <a:r>
              <a:rPr lang="en-US" sz="1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Step 15  </a:t>
            </a:r>
            <a:r>
              <a:rPr lang="en-US" sz="1650" dirty="0" smtClean="0">
                <a:latin typeface="Book Antiqua" pitchFamily="18" charset="0"/>
              </a:rPr>
              <a:t>	:  Proceed to counter A~E as mentioned in your token &amp; submit all documents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                    along with ORIGINAL passport, set of Documents.</a:t>
            </a:r>
            <a:endParaRPr lang="en-US" sz="1650" b="1" dirty="0" smtClean="0">
              <a:latin typeface="Book Antiqua" pitchFamily="18" charset="0"/>
            </a:endParaRP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	         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                    </a:t>
            </a:r>
            <a:r>
              <a:rPr lang="en-US" sz="1650" i="1" dirty="0" smtClean="0">
                <a:latin typeface="Book Antiqua" pitchFamily="18" charset="0"/>
              </a:rPr>
              <a:t>Note 1 :  Any document missing  or any error found, will be informed here.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i="1" dirty="0" smtClean="0">
                <a:latin typeface="Book Antiqua" pitchFamily="18" charset="0"/>
              </a:rPr>
              <a:t>	                          Call admin person to come to main gate and go down to explain him</a:t>
            </a: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r>
              <a:rPr lang="en-US" sz="1650" i="1" dirty="0" smtClean="0">
                <a:latin typeface="Book Antiqua" pitchFamily="18" charset="0"/>
              </a:rPr>
              <a:t>               	   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i="1" dirty="0" smtClean="0">
                <a:latin typeface="Book Antiqua" pitchFamily="18" charset="0"/>
              </a:rPr>
              <a:t>                     Note 2 :  Token Number will be Displayed in Display Board</a:t>
            </a:r>
          </a:p>
          <a:p>
            <a:pPr marL="520700" indent="-520700">
              <a:lnSpc>
                <a:spcPts val="1000"/>
              </a:lnSpc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</a:t>
            </a:r>
            <a:r>
              <a:rPr lang="en-US" sz="1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16</a:t>
            </a:r>
            <a:r>
              <a:rPr lang="en-US" sz="1650" dirty="0" smtClean="0">
                <a:latin typeface="Book Antiqua" pitchFamily="18" charset="0"/>
              </a:rPr>
              <a:t>	   :  After receiving the documents, officer will check and mention the issue time</a:t>
            </a:r>
          </a:p>
          <a:p>
            <a:pPr marL="520700" indent="-520700">
              <a:lnSpc>
                <a:spcPts val="1000"/>
              </a:lnSpc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  </a:t>
            </a:r>
          </a:p>
          <a:p>
            <a:pPr marL="977900" lvl="1" indent="-520700">
              <a:tabLst>
                <a:tab pos="800100" algn="l"/>
              </a:tabLst>
            </a:pPr>
            <a:r>
              <a:rPr lang="en-US" sz="1650" i="1" dirty="0" smtClean="0">
                <a:solidFill>
                  <a:prstClr val="black"/>
                </a:solidFill>
                <a:latin typeface="Book Antiqua" pitchFamily="18" charset="0"/>
              </a:rPr>
              <a:t>             Note 3 :  May require to wait for 1 or 2 hour.  During the time, you can go out</a:t>
            </a:r>
          </a:p>
          <a:p>
            <a:pPr marL="977900" lvl="1" indent="-520700">
              <a:tabLst>
                <a:tab pos="800100" algn="l"/>
              </a:tabLst>
            </a:pPr>
            <a:r>
              <a:rPr lang="en-US" sz="1650" i="1" dirty="0" smtClean="0">
                <a:solidFill>
                  <a:prstClr val="black"/>
                </a:solidFill>
                <a:latin typeface="Book Antiqua" pitchFamily="18" charset="0"/>
              </a:rPr>
              <a:t>                            and come back or stay back in first floor itself.</a:t>
            </a:r>
          </a:p>
          <a:p>
            <a:pPr marL="520700" indent="-520700">
              <a:lnSpc>
                <a:spcPts val="1000"/>
              </a:lnSpc>
              <a:tabLst>
                <a:tab pos="800100" algn="l"/>
              </a:tabLst>
            </a:pPr>
            <a:endParaRPr lang="en-US" sz="1650" dirty="0" smtClean="0">
              <a:latin typeface="Book Antiqua" pitchFamily="18" charset="0"/>
            </a:endParaRP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</a:t>
            </a:r>
            <a:r>
              <a:rPr lang="en-US" sz="1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17</a:t>
            </a:r>
            <a:r>
              <a:rPr lang="en-US" sz="1650" dirty="0" smtClean="0">
                <a:latin typeface="Book Antiqua" pitchFamily="18" charset="0"/>
              </a:rPr>
              <a:t>	   :  Go back at the requested time to the same counter and get the Residential Permit</a:t>
            </a:r>
          </a:p>
          <a:p>
            <a:pPr marL="520700" indent="-520700">
              <a:lnSpc>
                <a:spcPts val="1000"/>
              </a:lnSpc>
              <a:tabLst>
                <a:tab pos="800100" algn="l"/>
              </a:tabLst>
            </a:pPr>
            <a:endParaRPr lang="en-US" sz="1650" dirty="0" smtClean="0">
              <a:latin typeface="Book Antiqua" pitchFamily="18" charset="0"/>
            </a:endParaRP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</a:t>
            </a:r>
            <a:r>
              <a:rPr lang="en-US" sz="1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18</a:t>
            </a:r>
            <a:r>
              <a:rPr lang="en-US" sz="1650" dirty="0" smtClean="0">
                <a:latin typeface="Book Antiqua" pitchFamily="18" charset="0"/>
              </a:rPr>
              <a:t>    :  Confirm your </a:t>
            </a:r>
            <a:r>
              <a:rPr lang="en-US" sz="1650" b="1" dirty="0" smtClean="0">
                <a:latin typeface="Book Antiqua" pitchFamily="18" charset="0"/>
              </a:rPr>
              <a:t>Name</a:t>
            </a:r>
            <a:r>
              <a:rPr lang="en-US" sz="1650" dirty="0" smtClean="0">
                <a:latin typeface="Book Antiqua" pitchFamily="18" charset="0"/>
              </a:rPr>
              <a:t>, </a:t>
            </a:r>
            <a:r>
              <a:rPr lang="en-US" sz="1650" b="1" dirty="0" smtClean="0">
                <a:latin typeface="Book Antiqua" pitchFamily="18" charset="0"/>
              </a:rPr>
              <a:t>Father’s Name</a:t>
            </a:r>
            <a:r>
              <a:rPr lang="en-US" sz="1650" dirty="0" smtClean="0">
                <a:latin typeface="Book Antiqua" pitchFamily="18" charset="0"/>
              </a:rPr>
              <a:t>, </a:t>
            </a:r>
            <a:r>
              <a:rPr lang="en-US" sz="1650" b="1" dirty="0" smtClean="0">
                <a:latin typeface="Book Antiqua" pitchFamily="18" charset="0"/>
              </a:rPr>
              <a:t>Passport Number</a:t>
            </a:r>
            <a:r>
              <a:rPr lang="en-US" sz="1650" dirty="0" smtClean="0">
                <a:latin typeface="Book Antiqua" pitchFamily="18" charset="0"/>
              </a:rPr>
              <a:t>, </a:t>
            </a:r>
            <a:r>
              <a:rPr lang="en-US" sz="1650" b="1" dirty="0" smtClean="0">
                <a:latin typeface="Book Antiqua" pitchFamily="18" charset="0"/>
              </a:rPr>
              <a:t>Visa Number</a:t>
            </a:r>
            <a:r>
              <a:rPr lang="en-US" sz="1650" dirty="0" smtClean="0">
                <a:latin typeface="Book Antiqua" pitchFamily="18" charset="0"/>
              </a:rPr>
              <a:t>, </a:t>
            </a:r>
            <a:r>
              <a:rPr lang="en-US" sz="1650" b="1" dirty="0" smtClean="0">
                <a:latin typeface="Book Antiqua" pitchFamily="18" charset="0"/>
              </a:rPr>
              <a:t>         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b="1" dirty="0" smtClean="0">
                <a:latin typeface="Book Antiqua" pitchFamily="18" charset="0"/>
              </a:rPr>
              <a:t>                     Residential Permit valid dates</a:t>
            </a:r>
            <a:r>
              <a:rPr lang="en-US" sz="1650" dirty="0" smtClean="0">
                <a:latin typeface="Book Antiqua" pitchFamily="18" charset="0"/>
              </a:rPr>
              <a:t> are printed correctly.</a:t>
            </a:r>
          </a:p>
          <a:p>
            <a:pPr marL="520700" indent="-520700">
              <a:lnSpc>
                <a:spcPts val="1000"/>
              </a:lnSpc>
              <a:tabLst>
                <a:tab pos="800100" algn="l"/>
              </a:tabLst>
            </a:pPr>
            <a:endParaRPr lang="en-US" sz="1650" dirty="0" smtClean="0">
              <a:latin typeface="Book Antiqua" pitchFamily="18" charset="0"/>
            </a:endParaRP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</a:t>
            </a:r>
            <a:r>
              <a:rPr lang="en-US" sz="1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19  </a:t>
            </a:r>
            <a:r>
              <a:rPr lang="en-US" sz="1650" dirty="0" smtClean="0">
                <a:latin typeface="Book Antiqua" pitchFamily="18" charset="0"/>
              </a:rPr>
              <a:t>	 :  Go down. Activity at FRRO completed.</a:t>
            </a: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endParaRPr lang="en-US" sz="1650" dirty="0" smtClean="0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5580727"/>
            <a:ext cx="8782049" cy="11515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566738" indent="-566738">
              <a:tabLst>
                <a:tab pos="800100" algn="l"/>
              </a:tabLst>
            </a:pPr>
            <a:r>
              <a:rPr lang="en-US" altLang="ja-JP" sz="1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ja-JP" altLang="en-US" sz="17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ja-JP" altLang="en-US" sz="17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⑦  </a:t>
            </a:r>
            <a:r>
              <a:rPr lang="en-US" sz="17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 FRRO Entrance</a:t>
            </a: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 </a:t>
            </a:r>
            <a:r>
              <a:rPr lang="en-US" sz="1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20</a:t>
            </a:r>
            <a:r>
              <a:rPr lang="en-US" sz="1650" dirty="0" smtClean="0">
                <a:latin typeface="Book Antiqua" pitchFamily="18" charset="0"/>
              </a:rPr>
              <a:t>	 </a:t>
            </a:r>
            <a:r>
              <a:rPr lang="ja-JP" altLang="en-US" sz="1650" smtClean="0">
                <a:latin typeface="Book Antiqua" pitchFamily="18" charset="0"/>
              </a:rPr>
              <a:t>　</a:t>
            </a:r>
            <a:r>
              <a:rPr lang="en-US" sz="1650" dirty="0" smtClean="0">
                <a:latin typeface="Book Antiqua" pitchFamily="18" charset="0"/>
              </a:rPr>
              <a:t>:  Come out. Give the certificates to our Admin person, they will take copy of the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                     documents and return the original to you. You can go office or go home. </a:t>
            </a:r>
          </a:p>
          <a:p>
            <a:pPr marL="520700" indent="-520700">
              <a:tabLst>
                <a:tab pos="800100" algn="l"/>
              </a:tabLst>
            </a:pPr>
            <a:r>
              <a:rPr lang="en-US" sz="1650" dirty="0" smtClean="0">
                <a:latin typeface="Book Antiqua" pitchFamily="18" charset="0"/>
              </a:rPr>
              <a:t>                      Activity completed.</a:t>
            </a:r>
          </a:p>
          <a:p>
            <a:pPr marL="520700" indent="-520700">
              <a:lnSpc>
                <a:spcPts val="500"/>
              </a:lnSpc>
              <a:tabLst>
                <a:tab pos="800100" algn="l"/>
              </a:tabLst>
            </a:pPr>
            <a:endParaRPr lang="en-US" sz="165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785794"/>
            <a:ext cx="55721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＜外国人登録　当日のフロー　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Floor) </a:t>
            </a:r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＞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14282" y="142852"/>
            <a:ext cx="8501122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Ⅱ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マニュア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ル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事例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7356" y="1571612"/>
            <a:ext cx="1071570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Counter B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1802" y="1578306"/>
            <a:ext cx="1093798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Counter </a:t>
            </a:r>
            <a:r>
              <a:rPr lang="en-US" sz="1400" dirty="0" smtClean="0">
                <a:solidFill>
                  <a:prstClr val="black"/>
                </a:solidFill>
              </a:rPr>
              <a:t>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0542" y="1578306"/>
            <a:ext cx="1128714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Counter 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9914" y="1578306"/>
            <a:ext cx="1065226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Counter </a:t>
            </a:r>
            <a:r>
              <a:rPr lang="en-US" sz="1400" dirty="0" smtClean="0">
                <a:solidFill>
                  <a:prstClr val="black"/>
                </a:solidFill>
              </a:rPr>
              <a:t>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5357826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Scrutiny Desk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0232" y="535782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IO/ ISH Recommendation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1838" y="535782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AD/ FRRO 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9454" y="1197306"/>
            <a:ext cx="736584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Room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2962" y="5143512"/>
            <a:ext cx="1905000" cy="115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Office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535782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Function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3838" y="1197306"/>
            <a:ext cx="1014442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ja-JP" altLang="en-US" sz="2000" smtClean="0">
                <a:ln>
                  <a:solidFill>
                    <a:srgbClr val="FF0000"/>
                  </a:solidFill>
                </a:ln>
                <a:solidFill>
                  <a:prstClr val="black"/>
                </a:solidFill>
              </a:rPr>
              <a:t>⑦</a:t>
            </a:r>
            <a:r>
              <a:rPr lang="en-US" sz="1050" dirty="0" smtClean="0">
                <a:solidFill>
                  <a:prstClr val="black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Staircase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43838" y="5143512"/>
            <a:ext cx="914400" cy="115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Elevator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10800000">
            <a:off x="5214942" y="4643446"/>
            <a:ext cx="2857520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505725" y="3933435"/>
            <a:ext cx="1419228" cy="79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16200000">
            <a:off x="5643570" y="4500570"/>
            <a:ext cx="274320" cy="2743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2910" y="1214422"/>
            <a:ext cx="6072230" cy="3638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92500" lnSpcReduction="10000"/>
          </a:bodyPr>
          <a:lstStyle/>
          <a:p>
            <a:pPr lvl="0" algn="ctr"/>
            <a:r>
              <a:rPr lang="ja-JP" altLang="en-US" sz="2000" smtClean="0">
                <a:ln>
                  <a:solidFill>
                    <a:srgbClr val="FF0000"/>
                  </a:solidFill>
                </a:ln>
                <a:solidFill>
                  <a:prstClr val="black"/>
                </a:solidFill>
              </a:rPr>
              <a:t>⑥</a:t>
            </a:r>
            <a:r>
              <a:rPr lang="en-US" sz="1400" dirty="0" smtClean="0">
                <a:solidFill>
                  <a:prstClr val="black"/>
                </a:solidFill>
              </a:rPr>
              <a:t>. Submission Counter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82996" y="2111706"/>
            <a:ext cx="745930" cy="5314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Token Number Display</a:t>
            </a:r>
            <a:endParaRPr lang="en-IN" sz="900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7188999" y="3740959"/>
            <a:ext cx="1785950" cy="1902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10800000">
            <a:off x="7929587" y="4226249"/>
            <a:ext cx="274320" cy="2743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54" y="3000372"/>
            <a:ext cx="736584" cy="200026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8992" y="2111706"/>
            <a:ext cx="745930" cy="5314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Token Number Display</a:t>
            </a:r>
            <a:endParaRPr lang="en-IN" sz="900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83326" y="2111706"/>
            <a:ext cx="745930" cy="5314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Token Number Display</a:t>
            </a:r>
            <a:endParaRPr lang="en-IN" sz="900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69210" y="2111706"/>
            <a:ext cx="745930" cy="5314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Token Number Display</a:t>
            </a:r>
            <a:endParaRPr lang="en-IN" sz="900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 flipH="1" flipV="1">
            <a:off x="1608117" y="4035429"/>
            <a:ext cx="1643074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2428860" y="3214686"/>
            <a:ext cx="2786082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10800000" flipV="1">
            <a:off x="5072066" y="3071810"/>
            <a:ext cx="274320" cy="2743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2285984" y="3154679"/>
            <a:ext cx="274320" cy="2743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10800000" flipV="1">
            <a:off x="2428860" y="4857760"/>
            <a:ext cx="6143668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7572396" y="3857628"/>
            <a:ext cx="2000264" cy="158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 rot="10800000" flipV="1">
            <a:off x="8429652" y="3214686"/>
            <a:ext cx="274320" cy="2743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 rot="5400000" flipH="1">
            <a:off x="4000496" y="4714884"/>
            <a:ext cx="274320" cy="2743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2910" y="1571612"/>
            <a:ext cx="1071570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Counter 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68550" y="2071678"/>
            <a:ext cx="745930" cy="5314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</a:rPr>
              <a:t>Token Number Display</a:t>
            </a:r>
            <a:endParaRPr lang="en-IN" sz="900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2910" y="3429000"/>
            <a:ext cx="6000792" cy="98583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Visitors Seat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214282" y="142852"/>
            <a:ext cx="8501122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Ⅱ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マニュア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ル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事例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2844" y="785794"/>
            <a:ext cx="5572164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＜外国人登録　当日のフロー　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Floor) </a:t>
            </a:r>
            <a:r>
              <a:rPr lang="ja-JP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＞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596" y="1000108"/>
            <a:ext cx="8143932" cy="2500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外国人がインドに入国する場合には、期間や目的を問わず、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ビザの取得が必要とされています。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ビザ申請者は、在日インド大使館から権限委譲されたビザ申請センターに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必要書類を提出の上、ビザを取得する必要があります。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1200"/>
              </a:lnSpc>
            </a:pPr>
            <a:endParaRPr lang="en-US" altLang="ja-JP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取得までには、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Business VISA</a:t>
            </a:r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で約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週間、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Employment VISA</a:t>
            </a:r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endParaRPr lang="en-US" altLang="ja-JP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約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週間 必要。但し、繁閑等の影響による前後あり。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357158" y="285728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１</a:t>
            </a:r>
            <a:r>
              <a:rPr lang="en-IN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（１</a:t>
            </a:r>
            <a:r>
              <a:rPr lang="ja-JP" altLang="en-US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　インドビザ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取得　管轄・プロセス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5720" y="3857628"/>
            <a:ext cx="8572560" cy="2571768"/>
            <a:chOff x="285720" y="3500438"/>
            <a:chExt cx="8572560" cy="2571768"/>
          </a:xfrm>
        </p:grpSpPr>
        <p:sp>
          <p:nvSpPr>
            <p:cNvPr id="32" name="Bent-Up Arrow 31"/>
            <p:cNvSpPr/>
            <p:nvPr/>
          </p:nvSpPr>
          <p:spPr>
            <a:xfrm rot="16200000" flipH="1">
              <a:off x="5750727" y="3536157"/>
              <a:ext cx="857256" cy="3500462"/>
            </a:xfrm>
            <a:prstGeom prst="bentUpArrow">
              <a:avLst>
                <a:gd name="adj1" fmla="val 21474"/>
                <a:gd name="adj2" fmla="val 25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85720" y="3571876"/>
              <a:ext cx="8572560" cy="2500330"/>
              <a:chOff x="285720" y="2643182"/>
              <a:chExt cx="8572560" cy="2500330"/>
            </a:xfrm>
          </p:grpSpPr>
          <p:sp>
            <p:nvSpPr>
              <p:cNvPr id="25" name="Right Arrow 24"/>
              <p:cNvSpPr/>
              <p:nvPr/>
            </p:nvSpPr>
            <p:spPr>
              <a:xfrm>
                <a:off x="5643570" y="3286124"/>
                <a:ext cx="1428760" cy="285752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4214810" y="3500438"/>
                <a:ext cx="1000132" cy="285752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28926" y="2928934"/>
                <a:ext cx="5643602" cy="221457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lowchart: Magnetic Disk 12"/>
              <p:cNvSpPr/>
              <p:nvPr/>
            </p:nvSpPr>
            <p:spPr>
              <a:xfrm>
                <a:off x="5214942" y="3071810"/>
                <a:ext cx="1357322" cy="1214446"/>
              </a:xfrm>
              <a:prstGeom prst="flowChartMagneticDisk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57752" y="3357562"/>
                <a:ext cx="2071702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在日インド</a:t>
                </a:r>
                <a:endPara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  <a:p>
                <a:pPr algn="ctr"/>
                <a:r>
                  <a:rPr lang="ja-JP" altLang="en-US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大使館</a:t>
                </a:r>
                <a:endPara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3286116" y="3286124"/>
                <a:ext cx="1143008" cy="1643074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00364" y="3786190"/>
                <a:ext cx="1857388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東京・大阪ビザ</a:t>
                </a:r>
                <a:endPara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  <a:p>
                <a:pPr algn="ctr"/>
                <a:r>
                  <a:rPr lang="ja-JP" altLang="en-US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申請センター</a:t>
                </a:r>
                <a:endPara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7143768" y="2643182"/>
                <a:ext cx="1357322" cy="1357322"/>
              </a:xfrm>
              <a:prstGeom prst="flowChartMagneticDisk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786578" y="2928934"/>
                <a:ext cx="2071702" cy="785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インド</a:t>
                </a:r>
                <a:endParaRPr lang="en-US" altLang="ja-JP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  <a:p>
                <a:pPr algn="ctr"/>
                <a:r>
                  <a:rPr lang="ja-JP" altLang="en-US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外務省</a:t>
                </a:r>
                <a:endPara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1500166" y="3500438"/>
                <a:ext cx="1714512" cy="2857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Smiley Face 16"/>
              <p:cNvSpPr/>
              <p:nvPr/>
            </p:nvSpPr>
            <p:spPr>
              <a:xfrm>
                <a:off x="285720" y="3500438"/>
                <a:ext cx="1071570" cy="1071570"/>
              </a:xfrm>
              <a:prstGeom prst="smileyFace">
                <a:avLst/>
              </a:prstGeom>
              <a:ln>
                <a:solidFill>
                  <a:schemeClr val="tx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lowchart: Document 22"/>
              <p:cNvSpPr/>
              <p:nvPr/>
            </p:nvSpPr>
            <p:spPr>
              <a:xfrm>
                <a:off x="1643042" y="3214686"/>
                <a:ext cx="1057276" cy="612648"/>
              </a:xfrm>
              <a:prstGeom prst="flowChartDocument">
                <a:avLst/>
              </a:prstGeom>
              <a:ln>
                <a:solidFill>
                  <a:schemeClr val="tx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①申請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3" name="Right Arrow 32"/>
            <p:cNvSpPr/>
            <p:nvPr/>
          </p:nvSpPr>
          <p:spPr>
            <a:xfrm rot="10800000">
              <a:off x="1357290" y="5286388"/>
              <a:ext cx="1785950" cy="285752"/>
            </a:xfrm>
            <a:prstGeom prst="right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lowchart: Document 33"/>
            <p:cNvSpPr/>
            <p:nvPr/>
          </p:nvSpPr>
          <p:spPr>
            <a:xfrm>
              <a:off x="3000364" y="3500438"/>
              <a:ext cx="1071570" cy="6126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②審査</a:t>
              </a:r>
              <a:endPara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lowchart: Document 28"/>
            <p:cNvSpPr/>
            <p:nvPr/>
          </p:nvSpPr>
          <p:spPr>
            <a:xfrm>
              <a:off x="1785918" y="5214950"/>
              <a:ext cx="1071570" cy="612648"/>
            </a:xfrm>
            <a:prstGeom prst="flowChartDocumen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③受取り</a:t>
              </a:r>
              <a:endPara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1857365"/>
          <a:ext cx="8358246" cy="47380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9908"/>
                <a:gridCol w="3131992"/>
                <a:gridCol w="2928958"/>
                <a:gridCol w="1857388"/>
              </a:tblGrid>
              <a:tr h="315873"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3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名称</a:t>
                      </a:r>
                      <a:endParaRPr lang="en-IN" sz="13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渡航目的</a:t>
                      </a:r>
                      <a:endParaRPr lang="en-IN" sz="13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有効期間</a:t>
                      </a:r>
                      <a:endParaRPr lang="en-IN" sz="13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Employment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VISA (E)</a:t>
                      </a:r>
                      <a:r>
                        <a:rPr lang="ja-JP" altLang="en-US" sz="1300" b="1" baseline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短期</a:t>
                      </a:r>
                      <a:r>
                        <a:rPr lang="en-US" altLang="ja-JP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/</a:t>
                      </a:r>
                      <a:r>
                        <a:rPr lang="ja-JP" altLang="en-US" sz="1300" b="1" baseline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長期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就労目的、有償出張（技術支援）等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３・</a:t>
                      </a:r>
                      <a:r>
                        <a:rPr lang="en-US" altLang="ja-JP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ヵ月</a:t>
                      </a:r>
                      <a:r>
                        <a:rPr lang="ja-JP" altLang="en-US" sz="1300" b="1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、</a:t>
                      </a:r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・３年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Business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VISA (B)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無償出張　等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ヶ月</a:t>
                      </a:r>
                      <a:r>
                        <a:rPr lang="ja-JP" altLang="en-US" sz="1300" b="1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・</a:t>
                      </a:r>
                      <a:r>
                        <a:rPr lang="en-US" altLang="ja-JP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年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Tourist</a:t>
                      </a:r>
                      <a:r>
                        <a:rPr lang="ja-JP" altLang="en-US" sz="1300" b="1" baseline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</a:t>
                      </a:r>
                      <a:r>
                        <a:rPr lang="en-US" altLang="ja-JP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VISA (T)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観光目的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ヵ月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Conference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VISA (C)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イベント参加（国際会議等）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US" altLang="ja-JP" sz="13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Project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VISA (P)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特定分野における高技能者活用等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Journalist VISA (J)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ジャーナリストや写真家の活動目的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ヶ月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Research VISA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(R)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現地での調査、研究を行う目的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Student VISA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(S)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教育課程を行う目的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年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9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Transit VISA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(TR)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インドを通過する旅行者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10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Entry VISA (X)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家族滞在（配偶者ビザ）等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US" altLang="ja-JP" sz="13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11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Medical Treatment VISA (MV)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インドでの治療目的（本人）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12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Medical Attendant</a:t>
                      </a:r>
                      <a:r>
                        <a:rPr lang="ja-JP" altLang="en-US" sz="1300" b="1" baseline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VISA (MTV)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インドでの治療目的（付添）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US" altLang="ja-JP" sz="13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13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Missionary VISA (M)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宗教、伝道の目的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US" altLang="ja-JP" sz="13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14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Yoga</a:t>
                      </a:r>
                      <a:r>
                        <a:rPr lang="en-US" sz="1300" b="1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VISA (Y)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ヨガの習得目的</a:t>
                      </a:r>
                      <a:endParaRPr lang="en-IN" sz="13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b="1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－</a:t>
                      </a:r>
                      <a:endParaRPr lang="en-US" altLang="ja-JP" sz="13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57158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Ⅰ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１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２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　インドビザ　種類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928670"/>
            <a:ext cx="8358246" cy="714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現在、渡航目的に応じて、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14</a:t>
            </a:r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種類のビザの申請が認められています。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2000240"/>
          <a:ext cx="8358246" cy="460936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96969"/>
                <a:gridCol w="288215"/>
                <a:gridCol w="4395285"/>
                <a:gridCol w="1369023"/>
                <a:gridCol w="1008754"/>
              </a:tblGrid>
              <a:tr h="31966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区分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必要書類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提出方式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社印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53184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Business</a:t>
                      </a:r>
                      <a:r>
                        <a:rPr lang="en-US" sz="1400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VISA</a:t>
                      </a:r>
                      <a:r>
                        <a:rPr lang="ja-JP" altLang="en-US" sz="1400" baseline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</a:t>
                      </a:r>
                      <a:r>
                        <a:rPr lang="en-US" sz="1400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(B)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①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日本側企業の推薦状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押印要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②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現地事業体からの招聘状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③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インド査証（ビザ）申請お伺い書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④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ビザ申請書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⑤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パスポート（残存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ヵ月以上）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―</a:t>
                      </a:r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⑥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写真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枚（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4.5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ｃｍ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×3.5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ｃｍ）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6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Tourist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aseline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</a:t>
                      </a:r>
                      <a:r>
                        <a:rPr lang="en-US" altLang="ja-JP" sz="1400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VISA (T)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①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ビザ申請書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―</a:t>
                      </a:r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②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予約フライト情報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③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インドの宿泊先ホテルの予約確認書及び英文日程表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6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④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経済状況証明書（学生、主婦、無職の場合）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318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Entry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VISA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</a:t>
                      </a:r>
                      <a:r>
                        <a:rPr lang="en-US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(X)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①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ビザ申請書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ー</a:t>
                      </a:r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31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②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パスポート（残存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ヵ月以上）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318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③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写真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枚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28596" y="1000108"/>
            <a:ext cx="8358246" cy="785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▼申請するビザの種類によって、必要な提出書類が異なっていますが、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代表的なビザの申請書類を以下に紹介します。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57158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Ⅰ-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１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３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　インドビザ取得に必要な書類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1000108"/>
          <a:ext cx="8358246" cy="56436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5884"/>
                <a:gridCol w="500066"/>
                <a:gridCol w="4266573"/>
                <a:gridCol w="1369023"/>
                <a:gridCol w="936700"/>
              </a:tblGrid>
              <a:tr h="35272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区分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必要書類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提出方式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社印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52725">
                <a:tc rowSpan="1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Employment</a:t>
                      </a:r>
                      <a:r>
                        <a:rPr lang="en-US" sz="1400" baseline="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VISA (E)</a:t>
                      </a:r>
                      <a:endParaRPr lang="en-IN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①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英文履歴書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―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②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日本側企業の推薦状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押印要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③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現地企業がインドで登記済であることの証明書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コピー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―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④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現地事業体からの招聘状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押印要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⑤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現地事業体からの雇用契約書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原本＋コピー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⑥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現地事業体の詳細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⑦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インド側　雇用企業作成の宣誓書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⑧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現地事業体作成の技能証明書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⑨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被雇用者の移住施設または賃貸契約の証明書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コピー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⑩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雇用条件書及び雇用契約書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原本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―</a:t>
                      </a:r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⑪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パーソナルヒストリー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⑫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インド査証（ビザ）申請お伺い書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⑬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ビザ申請書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⑭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パスポート（残存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ヵ月以上）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25"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⑮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写真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枚（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4.5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ｃｍ</a:t>
                      </a:r>
                      <a:r>
                        <a:rPr lang="en-US" altLang="ja-JP" sz="14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×3.5</a:t>
                      </a:r>
                      <a:r>
                        <a:rPr lang="ja-JP" altLang="en-US" sz="140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ｃｍ）</a:t>
                      </a:r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14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57158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Ⅰ-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１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３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　インドビザ取得に必要な書類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7158" y="928670"/>
            <a:ext cx="8501122" cy="5715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0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◆ ２００９年にビザの規制が強化され、従来は、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Business VISA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で入国できていた有償出張者も、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Employment VISA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の取得が必要となりました。</a:t>
            </a:r>
            <a:endParaRPr lang="en-IN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15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◆ 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Employment VISA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を取得する場合、先述のように、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インド現法からの雇用契約書の提出が求められます。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15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◆ そうすると、必ずしもインド現法との雇用関係がない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有償出張者にも、雇用契約書を作成しなければならず、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ビザ取得の書類内容と渡航実態が合致しないケースが　　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発生しています。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85720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Ⅰ-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１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（４）　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トピック①　：　有償出張者のビザ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58" y="3857628"/>
            <a:ext cx="8286808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Registration of Foreigners Rules, 1992, amended in 1999</a:t>
            </a: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⇒　</a:t>
            </a:r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office of the Registration Officer of the district in which he</a:t>
            </a:r>
          </a:p>
          <a:p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has first registered upon his arrival in India shall be deemed to be</a:t>
            </a:r>
          </a:p>
          <a:p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his address in India.</a:t>
            </a:r>
          </a:p>
          <a:p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ja-JP" altLang="en-US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外国人登録事務所による登録を通じ、インド居住の認証を得ることが必須。</a:t>
            </a:r>
            <a:endParaRPr lang="en-US" altLang="ja-JP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158" y="1071546"/>
            <a:ext cx="8286808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ja-JP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Registration of Foreigners Act,1939</a:t>
            </a:r>
          </a:p>
          <a:p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⇒　</a:t>
            </a:r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Act provide for the registration of foreigners in British India.</a:t>
            </a:r>
          </a:p>
          <a:p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Where it is expedient to provide for the registration of  foreigners </a:t>
            </a:r>
          </a:p>
          <a:p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entering, being present in, and departing from, British India.</a:t>
            </a:r>
          </a:p>
          <a:p>
            <a:endParaRPr lang="en-US" altLang="ja-JP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ja-JP" altLang="en-US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インドにおける外国人登録法として、入国から、滞在、出国に関して規定。</a:t>
            </a:r>
            <a:endParaRPr lang="en-US" altLang="ja-JP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85720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Ⅰ-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１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（４）　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トピック②　：　関連法令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596" y="1142984"/>
            <a:ext cx="8358246" cy="500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88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◆ インドに到着した外国人は、</a:t>
            </a:r>
            <a:r>
              <a:rPr lang="ja-JP" altLang="en-US" sz="2400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ビザの有効期限が</a:t>
            </a:r>
            <a:endParaRPr lang="en-US" altLang="ja-JP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</a:t>
            </a:r>
            <a:r>
              <a:rPr lang="ja-JP" altLang="en-US" sz="2400" b="1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１８０日を超える場合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、到着日から２週間以内に、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  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外国人登録事務所（ＦＲＯ／ＦＲＲＯ）にて、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外国人登録を行う必要があります。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14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（２週間以降の登録は、約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1,350Rs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の罰金支払い要）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450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◆ 外国人登録を通じ、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Residential Permit </a:t>
            </a: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が発行され、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インド居住の認証を得ることができます。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ts val="2880"/>
              </a:lnSpc>
            </a:pPr>
            <a:r>
              <a:rPr lang="ja-JP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</a:t>
            </a: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85720" y="214290"/>
            <a:ext cx="8229600" cy="5715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Ⅰ-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２</a:t>
            </a:r>
            <a:r>
              <a:rPr kumimoji="0" lang="en-US" altLang="ja-JP" sz="3200" b="1" i="0" u="sng" strike="noStrike" kern="1200" cap="none" spc="0" normalizeH="0" baseline="0" noProof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lang="ja-JP" altLang="en-US" sz="3200" b="1" u="sng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  <a:ea typeface="+mj-ea"/>
                <a:cs typeface="+mj-cs"/>
              </a:rPr>
              <a:t>１</a:t>
            </a:r>
            <a:r>
              <a:rPr kumimoji="0" lang="ja-JP" altLang="en-US" sz="3200" b="1" i="0" u="sng" strike="noStrike" kern="1200" cap="none" spc="0" normalizeH="0" baseline="0" noProof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　外国人登録について</a:t>
            </a:r>
            <a:endParaRPr kumimoji="0" lang="en-IN" sz="3200" b="1" i="0" u="sng" strike="noStrike" kern="1200" cap="none" spc="0" normalizeH="0" baseline="0" noProof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>
          <a:noFill/>
        </a:ln>
      </a:spPr>
      <a:bodyPr rtlCol="0" anchor="t"/>
      <a:lstStyle>
        <a:defPPr>
          <a:defRPr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rtlCol="0" anchor="ctr">
        <a:normAutofit fontScale="90000"/>
        <a:scene3d>
          <a:camera prst="orthographicFront"/>
          <a:lightRig rig="soft" dir="t"/>
        </a:scene3d>
        <a:sp3d prstMaterial="softEdge">
          <a:bevelT w="25400" h="25400"/>
        </a:sp3d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3200" b="1" u="sng" dirty="0" smtClean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5480</TotalTime>
  <Words>2986</Words>
  <Application>Microsoft Office PowerPoint</Application>
  <PresentationFormat>On-screen Show (4:3)</PresentationFormat>
  <Paragraphs>610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Slide 1</vt:lpstr>
      <vt:lpstr>＜目次＞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kimura</dc:creator>
  <cp:lastModifiedBy>ueno</cp:lastModifiedBy>
  <cp:revision>483</cp:revision>
  <dcterms:created xsi:type="dcterms:W3CDTF">2012-07-12T14:19:40Z</dcterms:created>
  <dcterms:modified xsi:type="dcterms:W3CDTF">2013-01-15T10:27:40Z</dcterms:modified>
</cp:coreProperties>
</file>