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5" r:id="rId4"/>
    <p:sldId id="271" r:id="rId5"/>
    <p:sldId id="266" r:id="rId6"/>
    <p:sldId id="258" r:id="rId7"/>
    <p:sldId id="261" r:id="rId8"/>
    <p:sldId id="274" r:id="rId9"/>
    <p:sldId id="262" r:id="rId10"/>
    <p:sldId id="276" r:id="rId11"/>
    <p:sldId id="275" r:id="rId12"/>
    <p:sldId id="278" r:id="rId13"/>
    <p:sldId id="277" r:id="rId14"/>
    <p:sldId id="263" r:id="rId15"/>
    <p:sldId id="279" r:id="rId1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km08256.TKM\Documents\&#21830;&#24037;&#20250;&#38306;&#20418;\2013&#24180;&#24230;&#31532;1&#22238;\2013&#24180;&#24230;&#12450;&#12531;&#12465;&#12540;&#12488;&#38598;&#3533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km08256.TKM\Documents\&#21830;&#24037;&#20250;&#38306;&#20418;\2013&#24180;&#24230;&#31532;1&#22238;\2013&#24180;&#24230;&#12450;&#12531;&#12465;&#12540;&#12488;&#38598;&#3533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km08256.TKM\Documents\&#21830;&#24037;&#20250;&#38306;&#20418;\2013&#24180;&#24230;&#31532;1&#22238;\2013&#24180;&#24230;&#12450;&#12531;&#12465;&#12540;&#12488;&#38598;&#3533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8.932427821522354E-2"/>
          <c:y val="5.8396489501312598E-2"/>
          <c:w val="0.42909094488188981"/>
          <c:h val="0.89393946850393813"/>
        </c:manualLayout>
      </c:layout>
      <c:pieChart>
        <c:varyColors val="1"/>
        <c:ser>
          <c:idx val="0"/>
          <c:order val="0"/>
          <c:explosion val="22"/>
          <c:dLbls>
            <c:dLbl>
              <c:idx val="0"/>
              <c:layout>
                <c:manualLayout>
                  <c:x val="4.8643700787401566E-3"/>
                  <c:y val="-0.22712379702537194"/>
                </c:manualLayout>
              </c:layout>
              <c:tx>
                <c:rich>
                  <a:bodyPr/>
                  <a:lstStyle/>
                  <a:p>
                    <a:r>
                      <a:rPr lang="en-US" dirty="0" smtClean="0"/>
                      <a:t>2</a:t>
                    </a:r>
                    <a:r>
                      <a:rPr lang="en-US" altLang="ja-JP" dirty="0" smtClean="0"/>
                      <a:t>4</a:t>
                    </a:r>
                    <a:endParaRPr lang="en-US" dirty="0"/>
                  </a:p>
                </c:rich>
              </c:tx>
              <c:showVal val="1"/>
            </c:dLbl>
            <c:dLbl>
              <c:idx val="1"/>
              <c:layout>
                <c:manualLayout>
                  <c:x val="-1.1619422572178477E-3"/>
                  <c:y val="4.1666666666666692E-2"/>
                </c:manualLayout>
              </c:layout>
              <c:showVal val="1"/>
            </c:dLbl>
            <c:txPr>
              <a:bodyPr/>
              <a:lstStyle/>
              <a:p>
                <a:pPr>
                  <a:defRPr sz="4000" b="0" i="0" u="none" strike="noStrike" baseline="0">
                    <a:solidFill>
                      <a:srgbClr val="000000"/>
                    </a:solidFill>
                    <a:latin typeface="Calibri"/>
                    <a:ea typeface="Calibri"/>
                    <a:cs typeface="Calibri"/>
                  </a:defRPr>
                </a:pPr>
                <a:endParaRPr lang="en-US"/>
              </a:p>
            </c:txPr>
            <c:showVal val="1"/>
            <c:showLeaderLines val="1"/>
          </c:dLbls>
          <c:cat>
            <c:strRef>
              <c:f>Sheet1!$B$5:$B$6</c:f>
              <c:strCache>
                <c:ptCount val="2"/>
                <c:pt idx="0">
                  <c:v>今まで通りで良い。</c:v>
                </c:pt>
                <c:pt idx="1">
                  <c:v>追加・変更を検討して欲しい。</c:v>
                </c:pt>
              </c:strCache>
            </c:strRef>
          </c:cat>
          <c:val>
            <c:numRef>
              <c:f>Sheet1!$C$5:$C$6</c:f>
              <c:numCache>
                <c:formatCode>General</c:formatCode>
                <c:ptCount val="2"/>
                <c:pt idx="0">
                  <c:v>19</c:v>
                </c:pt>
                <c:pt idx="1">
                  <c:v>0</c:v>
                </c:pt>
              </c:numCache>
            </c:numRef>
          </c:val>
        </c:ser>
        <c:firstSliceAng val="0"/>
      </c:pieChart>
      <c:spPr>
        <a:noFill/>
        <a:ln w="25400">
          <a:noFill/>
        </a:ln>
      </c:spPr>
    </c:plotArea>
    <c:legend>
      <c:legendPos val="r"/>
      <c:layout>
        <c:manualLayout>
          <c:xMode val="edge"/>
          <c:yMode val="edge"/>
          <c:x val="0.50870419947506551"/>
          <c:y val="0.23086668853893291"/>
          <c:w val="0.47962913385826861"/>
          <c:h val="0.43409995625546832"/>
        </c:manualLayout>
      </c:layout>
      <c:txPr>
        <a:bodyPr/>
        <a:lstStyle/>
        <a:p>
          <a:pPr>
            <a:defRPr sz="2800" b="0" i="0" u="none" strike="noStrike" baseline="0">
              <a:solidFill>
                <a:srgbClr val="000000"/>
              </a:solidFill>
              <a:latin typeface="Calibri"/>
              <a:ea typeface="Calibri"/>
              <a:cs typeface="Calibri"/>
            </a:defRPr>
          </a:pPr>
          <a:endParaRPr lang="en-US"/>
        </a:p>
      </c:txPr>
    </c:legend>
    <c:plotVisOnly val="1"/>
    <c:dispBlanksAs val="zero"/>
  </c:chart>
  <c:txPr>
    <a:bodyPr/>
    <a:lstStyle/>
    <a:p>
      <a:pPr>
        <a:defRPr sz="1000" b="0" i="0" u="none" strike="noStrike" baseline="0">
          <a:solidFill>
            <a:srgbClr val="000000"/>
          </a:solidFill>
          <a:latin typeface="Calibri"/>
          <a:ea typeface="Calibri"/>
          <a:cs typeface="Calibri"/>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8.6578115842315659E-2"/>
          <c:y val="0.12244897959183668"/>
          <c:w val="0.36914519786968492"/>
          <c:h val="0.77595827307301235"/>
        </c:manualLayout>
      </c:layout>
      <c:pieChart>
        <c:varyColors val="1"/>
        <c:ser>
          <c:idx val="0"/>
          <c:order val="0"/>
          <c:dPt>
            <c:idx val="0"/>
            <c:explosion val="8"/>
          </c:dPt>
          <c:dLbls>
            <c:dLbl>
              <c:idx val="0"/>
              <c:tx>
                <c:rich>
                  <a:bodyPr/>
                  <a:lstStyle/>
                  <a:p>
                    <a:r>
                      <a:rPr lang="en-US" dirty="0" smtClean="0"/>
                      <a:t>2</a:t>
                    </a:r>
                    <a:r>
                      <a:rPr lang="en-US" altLang="ja-JP" dirty="0" smtClean="0"/>
                      <a:t>4</a:t>
                    </a:r>
                    <a:endParaRPr lang="en-US" dirty="0"/>
                  </a:p>
                </c:rich>
              </c:tx>
              <c:showVal val="1"/>
            </c:dLbl>
            <c:dLbl>
              <c:idx val="1"/>
              <c:layout>
                <c:manualLayout>
                  <c:x val="7.7727237978748214E-3"/>
                  <c:y val="1.7228560715624841E-2"/>
                </c:manualLayout>
              </c:layout>
              <c:showVal val="1"/>
            </c:dLbl>
            <c:txPr>
              <a:bodyPr/>
              <a:lstStyle/>
              <a:p>
                <a:pPr>
                  <a:defRPr sz="3200" b="0" i="0" u="none" strike="noStrike" baseline="0">
                    <a:solidFill>
                      <a:srgbClr val="000000"/>
                    </a:solidFill>
                    <a:latin typeface="Calibri"/>
                    <a:ea typeface="Calibri"/>
                    <a:cs typeface="Calibri"/>
                  </a:defRPr>
                </a:pPr>
                <a:endParaRPr lang="en-US"/>
              </a:p>
            </c:txPr>
            <c:showVal val="1"/>
            <c:showLeaderLines val="1"/>
          </c:dLbls>
          <c:cat>
            <c:strRef>
              <c:f>Sheet1!$B$17:$B$18</c:f>
              <c:strCache>
                <c:ptCount val="2"/>
                <c:pt idx="0">
                  <c:v>今まで通りで良い。</c:v>
                </c:pt>
                <c:pt idx="1">
                  <c:v>追加・変更を検討して欲しい。</c:v>
                </c:pt>
              </c:strCache>
            </c:strRef>
          </c:cat>
          <c:val>
            <c:numRef>
              <c:f>Sheet1!$C$17:$C$18</c:f>
              <c:numCache>
                <c:formatCode>General</c:formatCode>
                <c:ptCount val="2"/>
                <c:pt idx="0">
                  <c:v>19</c:v>
                </c:pt>
                <c:pt idx="1">
                  <c:v>0</c:v>
                </c:pt>
              </c:numCache>
            </c:numRef>
          </c:val>
        </c:ser>
        <c:firstSliceAng val="0"/>
      </c:pieChart>
      <c:spPr>
        <a:noFill/>
        <a:ln w="25400">
          <a:noFill/>
        </a:ln>
      </c:spPr>
    </c:plotArea>
    <c:legend>
      <c:legendPos val="r"/>
      <c:layout>
        <c:manualLayout>
          <c:xMode val="edge"/>
          <c:yMode val="edge"/>
          <c:x val="0.50327268557449734"/>
          <c:y val="0.21780725778842938"/>
          <c:w val="0.48701857656142578"/>
          <c:h val="0.65134200616227511"/>
        </c:manualLayout>
      </c:layout>
      <c:txPr>
        <a:bodyPr/>
        <a:lstStyle/>
        <a:p>
          <a:pPr>
            <a:defRPr sz="2800" b="0" i="0" u="none" strike="noStrike" baseline="0">
              <a:solidFill>
                <a:srgbClr val="000000"/>
              </a:solidFill>
              <a:latin typeface="Calibri"/>
              <a:ea typeface="Calibri"/>
              <a:cs typeface="Calibri"/>
            </a:defRPr>
          </a:pPr>
          <a:endParaRPr lang="en-US"/>
        </a:p>
      </c:txPr>
    </c:legend>
    <c:plotVisOnly val="1"/>
    <c:dispBlanksAs val="zero"/>
  </c:chart>
  <c:txPr>
    <a:bodyPr/>
    <a:lstStyle/>
    <a:p>
      <a:pPr>
        <a:defRPr sz="1000" b="0" i="0" u="none" strike="noStrike" baseline="0">
          <a:solidFill>
            <a:srgbClr val="000000"/>
          </a:solidFill>
          <a:latin typeface="Calibri"/>
          <a:ea typeface="Calibri"/>
          <a:cs typeface="Calibri"/>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2702459986619324"/>
          <c:y val="1.9288137763267567E-3"/>
          <c:w val="0.39628351603108436"/>
          <c:h val="0.98587606427245356"/>
        </c:manualLayout>
      </c:layout>
      <c:pieChart>
        <c:varyColors val="1"/>
        <c:ser>
          <c:idx val="0"/>
          <c:order val="0"/>
          <c:dLbls>
            <c:txPr>
              <a:bodyPr/>
              <a:lstStyle/>
              <a:p>
                <a:pPr>
                  <a:defRPr sz="2800" b="0" i="0" u="none" strike="noStrike" baseline="0">
                    <a:solidFill>
                      <a:srgbClr val="000000"/>
                    </a:solidFill>
                    <a:latin typeface="Calibri"/>
                    <a:ea typeface="Calibri"/>
                    <a:cs typeface="Calibri"/>
                  </a:defRPr>
                </a:pPr>
                <a:endParaRPr lang="en-US"/>
              </a:p>
            </c:txPr>
            <c:showVal val="1"/>
            <c:showLeaderLines val="1"/>
          </c:dLbls>
          <c:cat>
            <c:strRef>
              <c:f>Sheet1!$B$31:$B$32</c:f>
              <c:strCache>
                <c:ptCount val="2"/>
                <c:pt idx="0">
                  <c:v>英語でもよい。</c:v>
                </c:pt>
                <c:pt idx="1">
                  <c:v>日本語がよい。</c:v>
                </c:pt>
              </c:strCache>
            </c:strRef>
          </c:cat>
          <c:val>
            <c:numRef>
              <c:f>Sheet1!$C$31:$C$32</c:f>
              <c:numCache>
                <c:formatCode>General</c:formatCode>
                <c:ptCount val="2"/>
                <c:pt idx="0">
                  <c:v>9</c:v>
                </c:pt>
                <c:pt idx="1">
                  <c:v>15</c:v>
                </c:pt>
              </c:numCache>
            </c:numRef>
          </c:val>
        </c:ser>
        <c:firstSliceAng val="0"/>
      </c:pieChart>
      <c:spPr>
        <a:noFill/>
        <a:ln w="25400">
          <a:noFill/>
        </a:ln>
      </c:spPr>
    </c:plotArea>
    <c:legend>
      <c:legendPos val="r"/>
      <c:layout>
        <c:manualLayout>
          <c:xMode val="edge"/>
          <c:yMode val="edge"/>
          <c:x val="0.60861522824353065"/>
          <c:y val="0.21997887459189608"/>
          <c:w val="0.38158085018784593"/>
          <c:h val="0.46248127520645388"/>
        </c:manualLayout>
      </c:layout>
      <c:txPr>
        <a:bodyPr/>
        <a:lstStyle/>
        <a:p>
          <a:pPr>
            <a:defRPr sz="2800" b="0" i="0" u="none" strike="noStrike" baseline="0">
              <a:solidFill>
                <a:srgbClr val="000000"/>
              </a:solidFill>
              <a:latin typeface="Calibri"/>
              <a:ea typeface="Calibri"/>
              <a:cs typeface="Calibri"/>
            </a:defRPr>
          </a:pPr>
          <a:endParaRPr lang="en-US"/>
        </a:p>
      </c:txPr>
    </c:legend>
    <c:plotVisOnly val="1"/>
    <c:dispBlanksAs val="zero"/>
  </c:chart>
  <c:txPr>
    <a:bodyPr/>
    <a:lstStyle/>
    <a:p>
      <a:pPr>
        <a:defRPr sz="1000" b="0" i="0" u="none" strike="noStrike" baseline="0">
          <a:solidFill>
            <a:srgbClr val="000000"/>
          </a:solidFill>
          <a:latin typeface="Calibri"/>
          <a:ea typeface="Calibri"/>
          <a:cs typeface="Calibri"/>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EB95E89-66C5-4B77-A34B-3CE672B29D47}" type="datetimeFigureOut">
              <a:rPr lang="en-US"/>
              <a:pPr>
                <a:defRPr/>
              </a:pPr>
              <a:t>6/12/2013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4838"/>
            <a:ext cx="5610225" cy="418465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98DC1CD-916C-4446-8F1B-8710FC8FBE3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2B93CB-25AC-4164-8554-D2492BA96226}"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727019-7EEA-435F-A84C-B236B510F315}"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4915F1-0ED2-4FC6-8D2F-173D9BEFA158}"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2C9402-F7C2-413F-8B1A-042931821154}"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D0574F-6A38-4CD8-8E77-D495A385EC7C}"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CC8537-56F0-482D-A64A-CE4E9B5B7C4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C94DD1-DDBB-4661-907F-43FEE2E2D476}"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CBA824-F856-4236-BB24-07B8789817B9}"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A6E691-C309-4E35-95D1-D042F6693B3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3EB99D-4264-4841-AC8B-AF38700B3FB4}"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6790CE-335C-4111-9E6C-F28D396EBED9}"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4EC9B1-30F0-4301-AA00-A0ADA233D991}"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6612E47-B72F-4B16-83DD-339F1D660EC8}" type="datetimeFigureOut">
              <a:rPr lang="en-US"/>
              <a:pPr>
                <a:defRPr/>
              </a:pPr>
              <a:t>6/12/2013</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09D798D2-AB06-4AB8-9F21-029769DBEA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8D04B71-42C8-4C65-A011-AA4750F5761A}" type="datetimeFigureOut">
              <a:rPr lang="en-US"/>
              <a:pPr>
                <a:defRPr/>
              </a:pPr>
              <a:t>6/12/2013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3F82A1D-B6A1-4CEF-A4B1-1A103FF86F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2D3A92B-6F75-4856-8722-164B7E9B196B}" type="datetimeFigureOut">
              <a:rPr lang="en-US"/>
              <a:pPr>
                <a:defRPr/>
              </a:pPr>
              <a:t>6/12/2013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3C0CB096-CBD2-414D-B31B-5711E31F18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95B4C6E-AF73-4B51-B5C4-0D97C837A760}" type="datetimeFigureOut">
              <a:rPr lang="en-US"/>
              <a:pPr>
                <a:defRPr/>
              </a:pPr>
              <a:t>6/12/2013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57DD16F-CC17-48AF-B22A-24417E76621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C91E55E3-BFF3-49AC-A9B2-F6EBBBC03689}" type="datetimeFigureOut">
              <a:rPr lang="en-US"/>
              <a:pPr>
                <a:defRPr/>
              </a:pPr>
              <a:t>6/12/2013</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647475ED-998E-4EFE-8B43-C0B09A6D33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826F535-8C3B-4295-BA96-6189486FD89B}" type="datetimeFigureOut">
              <a:rPr lang="en-US"/>
              <a:pPr>
                <a:defRPr/>
              </a:pPr>
              <a:t>6/12/2013</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D84007C3-B9E2-4EB4-B966-832CF18025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15E252CF-CF7B-40E3-9A55-C7B4E5CF2B82}" type="datetimeFigureOut">
              <a:rPr lang="en-US"/>
              <a:pPr>
                <a:defRPr/>
              </a:pPr>
              <a:t>6/12/2013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6505B77A-2C0A-4B3D-BAFF-11128B891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1E954E12-414C-4F36-9D63-F10867E4B720}" type="datetimeFigureOut">
              <a:rPr lang="en-US"/>
              <a:pPr>
                <a:defRPr/>
              </a:pPr>
              <a:t>6/12/2013</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F90013AC-EA58-4AA4-842F-13784B1A8CA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4421D11D-AF6C-48EA-B209-26760FB63ABC}" type="datetimeFigureOut">
              <a:rPr lang="en-US"/>
              <a:pPr>
                <a:defRPr/>
              </a:pPr>
              <a:t>6/12/2013</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5F0CEDBF-B294-41AD-B304-42CE379468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48AB81C-8EDE-426F-A9CF-0A8CEB0C9CC7}" type="datetimeFigureOut">
              <a:rPr lang="en-US"/>
              <a:pPr>
                <a:defRPr/>
              </a:pPr>
              <a:t>6/12/2013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50ACD84-4649-4432-8608-3D6319835B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69F5AD2-E0F3-4FEA-A85E-1867F146524C}" type="datetimeFigureOut">
              <a:rPr lang="en-US"/>
              <a:pPr>
                <a:defRPr/>
              </a:pPr>
              <a:t>6/12/2013</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A7FEBB99-6251-4F90-983B-C23CB6CEC2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3CA34949-96FF-46B8-81D7-B3DFBF36C5C0}" type="datetimeFigureOut">
              <a:rPr lang="en-US"/>
              <a:pPr>
                <a:defRPr/>
              </a:pPr>
              <a:t>6/12/2013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9E8D9D3E-02C8-4F91-8F1E-8FD25E18E8C7}"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68" r:id="rId1"/>
    <p:sldLayoutId id="2147483763" r:id="rId2"/>
    <p:sldLayoutId id="2147483769" r:id="rId3"/>
    <p:sldLayoutId id="2147483764" r:id="rId4"/>
    <p:sldLayoutId id="2147483770" r:id="rId5"/>
    <p:sldLayoutId id="2147483765" r:id="rId6"/>
    <p:sldLayoutId id="2147483771" r:id="rId7"/>
    <p:sldLayoutId id="2147483772" r:id="rId8"/>
    <p:sldLayoutId id="2147483773" r:id="rId9"/>
    <p:sldLayoutId id="2147483766" r:id="rId10"/>
    <p:sldLayoutId id="2147483767"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eaLnBrk="1" fontAlgn="auto" hangingPunct="1">
              <a:spcAft>
                <a:spcPts val="0"/>
              </a:spcAft>
              <a:defRPr/>
            </a:pPr>
            <a:r>
              <a:rPr lang="ja-JP" altLang="en-US" smtClean="0">
                <a:solidFill>
                  <a:schemeClr val="tx2">
                    <a:satMod val="130000"/>
                  </a:schemeClr>
                </a:solidFill>
              </a:rPr>
              <a:t>第１回税務労務委員会</a:t>
            </a:r>
            <a:endParaRPr lang="en-US" dirty="0">
              <a:solidFill>
                <a:schemeClr val="tx2">
                  <a:satMod val="130000"/>
                </a:schemeClr>
              </a:solidFill>
            </a:endParaRPr>
          </a:p>
        </p:txBody>
      </p:sp>
      <p:sp>
        <p:nvSpPr>
          <p:cNvPr id="3" name="Subtitle 2"/>
          <p:cNvSpPr>
            <a:spLocks noGrp="1"/>
          </p:cNvSpPr>
          <p:nvPr>
            <p:ph type="subTitle" idx="1"/>
          </p:nvPr>
        </p:nvSpPr>
        <p:spPr>
          <a:xfrm>
            <a:off x="990600" y="2209800"/>
            <a:ext cx="8153400" cy="3962400"/>
          </a:xfrm>
        </p:spPr>
        <p:txBody>
          <a:bodyPr>
            <a:normAutofit/>
          </a:bodyPr>
          <a:lstStyle/>
          <a:p>
            <a:pPr eaLnBrk="1" fontAlgn="auto" hangingPunct="1">
              <a:spcAft>
                <a:spcPts val="0"/>
              </a:spcAft>
              <a:buFont typeface="Wingdings 2"/>
              <a:buNone/>
              <a:defRPr/>
            </a:pPr>
            <a:r>
              <a:rPr lang="en-US" altLang="ja-JP" dirty="0" smtClean="0"/>
              <a:t>2013</a:t>
            </a:r>
            <a:r>
              <a:rPr lang="ja-JP" altLang="en-US" smtClean="0"/>
              <a:t>年</a:t>
            </a:r>
            <a:r>
              <a:rPr lang="en-US" altLang="ja-JP" dirty="0" smtClean="0"/>
              <a:t>6</a:t>
            </a:r>
            <a:r>
              <a:rPr lang="ja-JP" altLang="en-US" smtClean="0"/>
              <a:t>月</a:t>
            </a:r>
            <a:r>
              <a:rPr lang="en-US" altLang="ja-JP" dirty="0" smtClean="0"/>
              <a:t>12</a:t>
            </a:r>
            <a:r>
              <a:rPr lang="ja-JP" altLang="en-US" smtClean="0"/>
              <a:t>日　</a:t>
            </a:r>
            <a:r>
              <a:rPr lang="en-US" altLang="ja-JP" dirty="0" smtClean="0"/>
              <a:t>17:00-19:00</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ja-JP" altLang="en-US" smtClean="0"/>
              <a:t>議事</a:t>
            </a:r>
            <a:endParaRPr lang="en-US" altLang="ja-JP" dirty="0" smtClean="0"/>
          </a:p>
          <a:p>
            <a:pPr eaLnBrk="1" fontAlgn="auto" hangingPunct="1">
              <a:spcAft>
                <a:spcPts val="0"/>
              </a:spcAft>
              <a:buFont typeface="Wingdings 2"/>
              <a:buNone/>
              <a:defRPr/>
            </a:pPr>
            <a:r>
              <a:rPr lang="en-IN" altLang="ja-JP" sz="2400" dirty="0" smtClean="0"/>
              <a:t>17:00-17:30</a:t>
            </a:r>
            <a:r>
              <a:rPr lang="ja-JP" altLang="en-US" sz="2400" smtClean="0"/>
              <a:t>（１）２０１３年度メンバー自己紹介</a:t>
            </a:r>
            <a:br>
              <a:rPr lang="ja-JP" altLang="en-US" sz="2400" smtClean="0"/>
            </a:br>
            <a:r>
              <a:rPr lang="en-IN" altLang="ja-JP" sz="2400" dirty="0" smtClean="0"/>
              <a:t>17:30-17:45</a:t>
            </a:r>
            <a:r>
              <a:rPr lang="ja-JP" altLang="en-US" sz="2400" smtClean="0"/>
              <a:t>（２）２０１３年度活動方針・進め方の決定</a:t>
            </a:r>
            <a:br>
              <a:rPr lang="ja-JP" altLang="en-US" sz="2400" smtClean="0"/>
            </a:br>
            <a:r>
              <a:rPr lang="en-IN" altLang="ja-JP" sz="2400" dirty="0" smtClean="0"/>
              <a:t>17:45-18:45</a:t>
            </a:r>
            <a:r>
              <a:rPr lang="ja-JP" altLang="en-US" sz="2400" smtClean="0"/>
              <a:t>（３）８月以降のテーマ案決定</a:t>
            </a:r>
          </a:p>
          <a:p>
            <a:pPr eaLnBrk="1" fontAlgn="auto" hangingPunct="1">
              <a:spcAft>
                <a:spcPts val="0"/>
              </a:spcAft>
              <a:buFont typeface="Wingdings 2"/>
              <a:buNone/>
              <a:defRPr/>
            </a:pPr>
            <a:r>
              <a:rPr lang="en-IN" altLang="ja-JP" sz="2400" dirty="0" smtClean="0"/>
              <a:t>18:45-19:00</a:t>
            </a:r>
            <a:r>
              <a:rPr lang="ja-JP" altLang="en-US" sz="2400" smtClean="0"/>
              <a:t>（４）その他</a:t>
            </a:r>
            <a:endParaRPr lang="en-US" sz="2400" dirty="0" smtClean="0"/>
          </a:p>
          <a:p>
            <a:pPr eaLnBrk="1" fontAlgn="auto" hangingPunct="1">
              <a:spcAft>
                <a:spcPts val="0"/>
              </a:spcAft>
              <a:buFont typeface="Wingdings 2"/>
              <a:buNone/>
              <a:defRPr/>
            </a:pPr>
            <a:endParaRPr lang="en-US" dirty="0"/>
          </a:p>
        </p:txBody>
      </p:sp>
      <p:pic>
        <p:nvPicPr>
          <p:cNvPr id="8196" name="Picture 4" descr="C:\Users\tkm08256.TKM\Documents\商工会関係\Logo_S.jpg"/>
          <p:cNvPicPr>
            <a:picLocks noChangeAspect="1" noChangeArrowheads="1"/>
          </p:cNvPicPr>
          <p:nvPr/>
        </p:nvPicPr>
        <p:blipFill>
          <a:blip r:embed="rId3" cstate="print"/>
          <a:srcRect/>
          <a:stretch>
            <a:fillRect/>
          </a:stretch>
        </p:blipFill>
        <p:spPr bwMode="auto">
          <a:xfrm>
            <a:off x="7391400" y="609600"/>
            <a:ext cx="1231900" cy="141844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アンケート結果：テーマ案</a:t>
            </a:r>
            <a:endParaRPr lang="en-US" dirty="0">
              <a:solidFill>
                <a:schemeClr val="tx2">
                  <a:satMod val="130000"/>
                </a:schemeClr>
              </a:solidFill>
            </a:endParaRPr>
          </a:p>
        </p:txBody>
      </p:sp>
      <p:sp>
        <p:nvSpPr>
          <p:cNvPr id="3" name="Content Placeholder 2"/>
          <p:cNvSpPr>
            <a:spLocks noGrp="1"/>
          </p:cNvSpPr>
          <p:nvPr>
            <p:ph idx="1"/>
          </p:nvPr>
        </p:nvSpPr>
        <p:spPr>
          <a:xfrm>
            <a:off x="838200" y="1295400"/>
            <a:ext cx="8077200" cy="3810000"/>
          </a:xfrm>
        </p:spPr>
        <p:txBody>
          <a:bodyPr>
            <a:noAutofit/>
          </a:bodyPr>
          <a:lstStyle/>
          <a:p>
            <a:pPr marL="365760" indent="-283464" eaLnBrk="1" fontAlgn="auto" hangingPunct="1">
              <a:spcAft>
                <a:spcPts val="0"/>
              </a:spcAft>
              <a:buFont typeface="Wingdings 2"/>
              <a:buNone/>
              <a:defRPr/>
            </a:pPr>
            <a:r>
              <a:rPr lang="en-US" altLang="ja-JP" sz="2800" dirty="0" smtClean="0">
                <a:solidFill>
                  <a:schemeClr val="dk1"/>
                </a:solidFill>
              </a:rPr>
              <a:t>(2)</a:t>
            </a:r>
            <a:r>
              <a:rPr lang="ja-JP" altLang="en-US" sz="2800" smtClean="0">
                <a:solidFill>
                  <a:schemeClr val="dk1"/>
                </a:solidFill>
              </a:rPr>
              <a:t>税務</a:t>
            </a:r>
            <a:endParaRPr lang="en-US" altLang="ja-JP" sz="2800" dirty="0" smtClean="0">
              <a:solidFill>
                <a:schemeClr val="dk1"/>
              </a:solidFill>
            </a:endParaRPr>
          </a:p>
          <a:p>
            <a:pPr marL="0" indent="0" eaLnBrk="1" fontAlgn="auto" hangingPunct="1">
              <a:spcBef>
                <a:spcPts val="0"/>
              </a:spcBef>
              <a:spcAft>
                <a:spcPts val="0"/>
              </a:spcAft>
              <a:buClrTx/>
              <a:buSzTx/>
              <a:buFont typeface="Wingdings 2"/>
              <a:buNone/>
              <a:defRPr/>
            </a:pPr>
            <a:r>
              <a:rPr lang="ja-JP" altLang="en-US" sz="2800" smtClean="0">
                <a:solidFill>
                  <a:schemeClr val="dk1"/>
                </a:solidFill>
              </a:rPr>
              <a:t>　主要税務改正、</a:t>
            </a:r>
            <a:endParaRPr lang="en-US" altLang="ja-JP" sz="2800" dirty="0" smtClean="0">
              <a:solidFill>
                <a:schemeClr val="dk1"/>
              </a:solidFill>
            </a:endParaRPr>
          </a:p>
          <a:p>
            <a:pPr marL="0" indent="0" eaLnBrk="1" fontAlgn="auto" hangingPunct="1">
              <a:spcBef>
                <a:spcPts val="0"/>
              </a:spcBef>
              <a:spcAft>
                <a:spcPts val="0"/>
              </a:spcAft>
              <a:buClrTx/>
              <a:buSzTx/>
              <a:buFont typeface="Wingdings 2"/>
              <a:buNone/>
              <a:defRPr/>
            </a:pPr>
            <a:r>
              <a:rPr lang="ja-JP" altLang="en-US" sz="2800" smtClean="0">
                <a:solidFill>
                  <a:schemeClr val="dk1"/>
                </a:solidFill>
              </a:rPr>
              <a:t>　移転価格税制（もし追加最新動向等あれば）、</a:t>
            </a:r>
            <a:endParaRPr lang="en-US" altLang="ja-JP" sz="2800" dirty="0" smtClean="0">
              <a:solidFill>
                <a:schemeClr val="dk1"/>
              </a:solidFill>
            </a:endParaRPr>
          </a:p>
          <a:p>
            <a:pPr marL="0" indent="0" eaLnBrk="1" fontAlgn="auto" hangingPunct="1">
              <a:spcBef>
                <a:spcPts val="0"/>
              </a:spcBef>
              <a:spcAft>
                <a:spcPts val="0"/>
              </a:spcAft>
              <a:buClrTx/>
              <a:buSzTx/>
              <a:buFont typeface="Wingdings 2"/>
              <a:buNone/>
              <a:defRPr/>
            </a:pPr>
            <a:r>
              <a:rPr lang="ja-JP" altLang="en-US" sz="2800" smtClean="0">
                <a:solidFill>
                  <a:schemeClr val="dk1"/>
                </a:solidFill>
              </a:rPr>
              <a:t>　間接税関連、主要間接税の基礎、</a:t>
            </a:r>
            <a:r>
              <a:rPr lang="en-US" sz="2800" dirty="0" smtClean="0">
                <a:solidFill>
                  <a:schemeClr val="dk1"/>
                </a:solidFill>
              </a:rPr>
              <a:t>GST</a:t>
            </a:r>
          </a:p>
          <a:p>
            <a:pPr marL="365760" indent="-283464" eaLnBrk="1" fontAlgn="auto" hangingPunct="1">
              <a:spcAft>
                <a:spcPts val="0"/>
              </a:spcAft>
              <a:buFont typeface="Wingdings 2"/>
              <a:buNone/>
              <a:defRPr/>
            </a:pPr>
            <a:r>
              <a:rPr lang="ja-JP" altLang="en-US" sz="2800" smtClean="0">
                <a:solidFill>
                  <a:schemeClr val="dk1"/>
                </a:solidFill>
              </a:rPr>
              <a:t>　移転価格税制などは毎年取り上げてもよいかと思います。</a:t>
            </a:r>
            <a:endParaRPr lang="en-US" altLang="ja-JP" sz="2800" dirty="0" smtClean="0">
              <a:solidFill>
                <a:schemeClr val="dk1"/>
              </a:solidFill>
            </a:endParaRPr>
          </a:p>
          <a:p>
            <a:pPr marL="365760" indent="-283464" eaLnBrk="1" fontAlgn="auto" hangingPunct="1">
              <a:spcAft>
                <a:spcPts val="0"/>
              </a:spcAft>
              <a:buFont typeface="Wingdings 2"/>
              <a:buChar char=""/>
              <a:defRPr/>
            </a:pPr>
            <a:endParaRPr lang="en-IN" altLang="ja-JP" sz="2800" dirty="0" smtClean="0">
              <a:solidFill>
                <a:schemeClr val="dk1"/>
              </a:solidFill>
            </a:endParaRPr>
          </a:p>
          <a:p>
            <a:pPr marL="365760" indent="-283464" eaLnBrk="1" fontAlgn="auto" hangingPunct="1">
              <a:spcAft>
                <a:spcPts val="0"/>
              </a:spcAft>
              <a:buFont typeface="Wingdings 2"/>
              <a:buChar char=""/>
              <a:defRPr/>
            </a:pPr>
            <a:endParaRPr lang="en-IN" altLang="ja-JP" sz="2800" dirty="0" smtClean="0">
              <a:solidFill>
                <a:schemeClr val="dk1"/>
              </a:solidFill>
            </a:endParaRPr>
          </a:p>
          <a:p>
            <a:pPr marL="365760" indent="-283464" eaLnBrk="1" fontAlgn="auto" hangingPunct="1">
              <a:spcAft>
                <a:spcPts val="0"/>
              </a:spcAft>
              <a:buFont typeface="Wingdings 2"/>
              <a:buChar char=""/>
              <a:defRPr/>
            </a:pPr>
            <a:endParaRPr lang="en-US" altLang="ja-JP" sz="2800" dirty="0" smtClean="0">
              <a:solidFill>
                <a:schemeClr val="dk1"/>
              </a:solidFill>
            </a:endParaRPr>
          </a:p>
          <a:p>
            <a:pPr marL="365760" indent="-283464" eaLnBrk="1" fontAlgn="auto" hangingPunct="1">
              <a:spcAft>
                <a:spcPts val="0"/>
              </a:spcAft>
              <a:buFont typeface="Wingdings 2"/>
              <a:buChar char=""/>
              <a:defRPr/>
            </a:pP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アンケート結果：テーマ案</a:t>
            </a:r>
            <a:endParaRPr lang="en-US" dirty="0">
              <a:solidFill>
                <a:schemeClr val="tx2">
                  <a:satMod val="130000"/>
                </a:schemeClr>
              </a:solidFill>
            </a:endParaRPr>
          </a:p>
        </p:txBody>
      </p:sp>
      <p:sp>
        <p:nvSpPr>
          <p:cNvPr id="3" name="Content Placeholder 2"/>
          <p:cNvSpPr>
            <a:spLocks noGrp="1"/>
          </p:cNvSpPr>
          <p:nvPr>
            <p:ph idx="1"/>
          </p:nvPr>
        </p:nvSpPr>
        <p:spPr>
          <a:xfrm>
            <a:off x="1066800" y="1295400"/>
            <a:ext cx="7867650" cy="5257800"/>
          </a:xfrm>
        </p:spPr>
        <p:txBody>
          <a:bodyPr>
            <a:noAutofit/>
          </a:bodyPr>
          <a:lstStyle/>
          <a:p>
            <a:pPr marL="365760" indent="-283464" eaLnBrk="1" fontAlgn="auto" hangingPunct="1">
              <a:spcAft>
                <a:spcPts val="0"/>
              </a:spcAft>
              <a:buFont typeface="Wingdings 2"/>
              <a:buNone/>
              <a:defRPr/>
            </a:pPr>
            <a:r>
              <a:rPr lang="en-US" altLang="ja-JP" sz="2800" dirty="0" smtClean="0">
                <a:solidFill>
                  <a:schemeClr val="dk1"/>
                </a:solidFill>
              </a:rPr>
              <a:t>(3)</a:t>
            </a:r>
            <a:r>
              <a:rPr lang="ja-JP" altLang="en-US" sz="2800" smtClean="0">
                <a:solidFill>
                  <a:schemeClr val="dk1"/>
                </a:solidFill>
              </a:rPr>
              <a:t>労務</a:t>
            </a:r>
            <a:endParaRPr lang="en-US" altLang="ja-JP" sz="2800" dirty="0" smtClean="0">
              <a:solidFill>
                <a:schemeClr val="dk1"/>
              </a:solidFill>
            </a:endParaRPr>
          </a:p>
          <a:p>
            <a:pPr marL="365760" indent="-283464" eaLnBrk="1" fontAlgn="auto" hangingPunct="1">
              <a:spcAft>
                <a:spcPts val="0"/>
              </a:spcAft>
              <a:buFont typeface="Wingdings 2"/>
              <a:buNone/>
              <a:defRPr/>
            </a:pPr>
            <a:r>
              <a:rPr lang="en-US" altLang="ja-JP" sz="2800" dirty="0" smtClean="0">
                <a:solidFill>
                  <a:schemeClr val="dk1"/>
                </a:solidFill>
              </a:rPr>
              <a:t>	</a:t>
            </a:r>
            <a:r>
              <a:rPr lang="ja-JP" altLang="en-US" sz="2800" smtClean="0">
                <a:solidFill>
                  <a:schemeClr val="dk1"/>
                </a:solidFill>
              </a:rPr>
              <a:t>各社の労務管理体制、インド労務管理の現状、社会保障制度</a:t>
            </a:r>
            <a:endParaRPr lang="en-US" altLang="ja-JP" sz="2800" dirty="0" smtClean="0">
              <a:solidFill>
                <a:schemeClr val="dk1"/>
              </a:solidFill>
            </a:endParaRPr>
          </a:p>
          <a:p>
            <a:pPr marL="365760" indent="-283464" eaLnBrk="1" fontAlgn="auto" hangingPunct="1">
              <a:spcAft>
                <a:spcPts val="0"/>
              </a:spcAft>
              <a:buFont typeface="Wingdings 2"/>
              <a:buNone/>
              <a:defRPr/>
            </a:pPr>
            <a:r>
              <a:rPr lang="ja-JP" altLang="en-US" sz="2800" smtClean="0">
                <a:solidFill>
                  <a:schemeClr val="dk1"/>
                </a:solidFill>
              </a:rPr>
              <a:t>　インドの人事考課制度</a:t>
            </a:r>
            <a:endParaRPr lang="en-US" sz="2800" dirty="0" smtClean="0">
              <a:solidFill>
                <a:schemeClr val="dk1"/>
              </a:solidFill>
            </a:endParaRPr>
          </a:p>
          <a:p>
            <a:pPr marL="365760" indent="-283464" eaLnBrk="1" fontAlgn="auto" hangingPunct="1">
              <a:spcAft>
                <a:spcPts val="0"/>
              </a:spcAft>
              <a:buFont typeface="Wingdings 2"/>
              <a:buNone/>
              <a:defRPr/>
            </a:pPr>
            <a:r>
              <a:rPr lang="ja-JP" altLang="en-US" sz="2800" smtClean="0">
                <a:solidFill>
                  <a:schemeClr val="dk1"/>
                </a:solidFill>
              </a:rPr>
              <a:t>　福利厚生活動の紹介</a:t>
            </a:r>
            <a:r>
              <a:rPr lang="ja-JP" altLang="en-US" sz="2400" smtClean="0">
                <a:solidFill>
                  <a:schemeClr val="dk1"/>
                </a:solidFill>
              </a:rPr>
              <a:t>（家族を招待してのイベント、懇親会補助、ディワリギフト他　シェアできる範囲で他社さんがどのようなことをやっているか）</a:t>
            </a:r>
            <a:endParaRPr lang="en-US" altLang="ja-JP" sz="2400" dirty="0" smtClean="0">
              <a:solidFill>
                <a:schemeClr val="dk1"/>
              </a:solidFill>
            </a:endParaRPr>
          </a:p>
          <a:p>
            <a:pPr marL="0" indent="0" eaLnBrk="1" fontAlgn="auto" hangingPunct="1">
              <a:spcBef>
                <a:spcPts val="0"/>
              </a:spcBef>
              <a:spcAft>
                <a:spcPts val="0"/>
              </a:spcAft>
              <a:buClrTx/>
              <a:buSzTx/>
              <a:buFont typeface="Wingdings 2"/>
              <a:buNone/>
              <a:defRPr/>
            </a:pPr>
            <a:r>
              <a:rPr lang="en-US" altLang="ja-JP" sz="2800" dirty="0" smtClean="0">
                <a:solidFill>
                  <a:schemeClr val="dk1"/>
                </a:solidFill>
              </a:rPr>
              <a:t> </a:t>
            </a:r>
            <a:r>
              <a:rPr lang="ja-JP" altLang="en-US" sz="2800" smtClean="0">
                <a:solidFill>
                  <a:schemeClr val="dk1"/>
                </a:solidFill>
              </a:rPr>
              <a:t>ビザ発給状況（インド人に対して）</a:t>
            </a:r>
            <a:endParaRPr lang="en-US" altLang="ja-JP" sz="2800" dirty="0" smtClean="0">
              <a:solidFill>
                <a:schemeClr val="dk1"/>
              </a:solidFill>
            </a:endParaRPr>
          </a:p>
          <a:p>
            <a:pPr marL="365760" indent="-283464" eaLnBrk="1" fontAlgn="auto" hangingPunct="1">
              <a:spcAft>
                <a:spcPts val="0"/>
              </a:spcAft>
              <a:buFont typeface="Wingdings 2"/>
              <a:buNone/>
              <a:defRPr/>
            </a:pPr>
            <a:endParaRPr lang="en-US" altLang="ja-JP" sz="2800" dirty="0" smtClean="0">
              <a:solidFill>
                <a:schemeClr val="dk1"/>
              </a:solidFill>
            </a:endParaRPr>
          </a:p>
          <a:p>
            <a:pPr marL="365760" indent="-283464" eaLnBrk="1" fontAlgn="auto" hangingPunct="1">
              <a:spcAft>
                <a:spcPts val="0"/>
              </a:spcAft>
              <a:buFont typeface="Wingdings 2"/>
              <a:buNone/>
              <a:defRPr/>
            </a:pPr>
            <a:endParaRPr lang="en-IN" altLang="ja-JP" sz="2800" dirty="0" smtClean="0">
              <a:solidFill>
                <a:schemeClr val="dk1"/>
              </a:solidFill>
            </a:endParaRPr>
          </a:p>
          <a:p>
            <a:pPr marL="365760" indent="-283464" eaLnBrk="1" fontAlgn="auto" hangingPunct="1">
              <a:spcAft>
                <a:spcPts val="0"/>
              </a:spcAft>
              <a:buFont typeface="Wingdings 2"/>
              <a:buChar char=""/>
              <a:defRPr/>
            </a:pPr>
            <a:endParaRPr lang="en-IN" altLang="ja-JP" sz="2800" dirty="0" smtClean="0">
              <a:solidFill>
                <a:schemeClr val="dk1"/>
              </a:solidFill>
            </a:endParaRPr>
          </a:p>
          <a:p>
            <a:pPr marL="365760" indent="-283464" eaLnBrk="1" fontAlgn="auto" hangingPunct="1">
              <a:spcAft>
                <a:spcPts val="0"/>
              </a:spcAft>
              <a:buFont typeface="Wingdings 2"/>
              <a:buChar char=""/>
              <a:defRPr/>
            </a:pPr>
            <a:endParaRPr lang="en-US" altLang="ja-JP" sz="2800" dirty="0" smtClean="0">
              <a:solidFill>
                <a:schemeClr val="dk1"/>
              </a:solidFill>
            </a:endParaRPr>
          </a:p>
          <a:p>
            <a:pPr marL="365760" indent="-283464" eaLnBrk="1" fontAlgn="auto" hangingPunct="1">
              <a:spcAft>
                <a:spcPts val="0"/>
              </a:spcAft>
              <a:buFont typeface="Wingdings 2"/>
              <a:buChar char=""/>
              <a:defRPr/>
            </a:pP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アンケート結果：テーマ案</a:t>
            </a:r>
            <a:endParaRPr lang="en-US" dirty="0">
              <a:solidFill>
                <a:schemeClr val="tx2">
                  <a:satMod val="130000"/>
                </a:schemeClr>
              </a:solidFill>
            </a:endParaRPr>
          </a:p>
        </p:txBody>
      </p:sp>
      <p:sp>
        <p:nvSpPr>
          <p:cNvPr id="20483" name="Content Placeholder 2"/>
          <p:cNvSpPr>
            <a:spLocks noGrp="1"/>
          </p:cNvSpPr>
          <p:nvPr>
            <p:ph idx="1"/>
          </p:nvPr>
        </p:nvSpPr>
        <p:spPr>
          <a:xfrm>
            <a:off x="1066800" y="1295400"/>
            <a:ext cx="7867650" cy="5257800"/>
          </a:xfrm>
        </p:spPr>
        <p:txBody>
          <a:bodyPr/>
          <a:lstStyle/>
          <a:p>
            <a:pPr eaLnBrk="1" hangingPunct="1">
              <a:buFont typeface="Wingdings 2" pitchFamily="18" charset="2"/>
              <a:buNone/>
            </a:pPr>
            <a:r>
              <a:rPr lang="en-US" altLang="ja-JP" sz="2800" smtClean="0">
                <a:solidFill>
                  <a:srgbClr val="000000"/>
                </a:solidFill>
                <a:cs typeface="HGｺﾞｼｯｸE"/>
              </a:rPr>
              <a:t>(3)</a:t>
            </a:r>
            <a:r>
              <a:rPr lang="ja-JP" altLang="en-US" sz="2800" smtClean="0">
                <a:solidFill>
                  <a:srgbClr val="000000"/>
                </a:solidFill>
                <a:cs typeface="HGｺﾞｼｯｸE"/>
              </a:rPr>
              <a:t>労務</a:t>
            </a:r>
            <a:endParaRPr lang="en-US" altLang="ja-JP" sz="2800" smtClean="0">
              <a:solidFill>
                <a:srgbClr val="000000"/>
              </a:solidFill>
              <a:cs typeface="HGｺﾞｼｯｸE"/>
            </a:endParaRPr>
          </a:p>
          <a:p>
            <a:pPr eaLnBrk="1" hangingPunct="1">
              <a:buFont typeface="Wingdings 2" pitchFamily="18" charset="2"/>
              <a:buNone/>
            </a:pPr>
            <a:r>
              <a:rPr lang="ja-JP" altLang="en-US" sz="2400" smtClean="0">
                <a:solidFill>
                  <a:srgbClr val="000000"/>
                </a:solidFill>
                <a:cs typeface="HGｺﾞｼｯｸE"/>
              </a:rPr>
              <a:t>労使関係対応</a:t>
            </a:r>
            <a:endParaRPr lang="en-US" altLang="ja-JP" sz="2400" smtClean="0">
              <a:solidFill>
                <a:srgbClr val="000000"/>
              </a:solidFill>
              <a:cs typeface="HGｺﾞｼｯｸE"/>
            </a:endParaRPr>
          </a:p>
          <a:p>
            <a:pPr eaLnBrk="1" hangingPunct="1">
              <a:buFont typeface="Wingdings 2" pitchFamily="18" charset="2"/>
              <a:buNone/>
            </a:pPr>
            <a:r>
              <a:rPr lang="ja-JP" altLang="en-US" sz="2400" smtClean="0">
                <a:solidFill>
                  <a:srgbClr val="000000"/>
                </a:solidFill>
                <a:cs typeface="HGｺﾞｼｯｸE"/>
              </a:rPr>
              <a:t>・ローカル会社の従業員マネジメントポリシー講義</a:t>
            </a:r>
            <a:r>
              <a:rPr lang="en-US" sz="2400" smtClean="0">
                <a:solidFill>
                  <a:srgbClr val="000000"/>
                </a:solidFill>
              </a:rPr>
              <a:t/>
            </a:r>
            <a:br>
              <a:rPr lang="en-US" sz="2400" smtClean="0">
                <a:solidFill>
                  <a:srgbClr val="000000"/>
                </a:solidFill>
              </a:rPr>
            </a:br>
            <a:r>
              <a:rPr lang="ja-JP" altLang="en-US" sz="2400" smtClean="0">
                <a:solidFill>
                  <a:srgbClr val="000000"/>
                </a:solidFill>
                <a:cs typeface="HGｺﾞｼｯｸE"/>
              </a:rPr>
              <a:t>インドで成功している会社経営者より、日本の発想ではなく、インド文化、法律を熟知した上でのマネジメントポリシー、会社の仕組み、実態を講義して頂き、弊社の参考としたい。</a:t>
            </a:r>
            <a:endParaRPr lang="en-US" altLang="ja-JP" sz="2400" smtClean="0">
              <a:solidFill>
                <a:srgbClr val="000000"/>
              </a:solidFill>
              <a:cs typeface="HGｺﾞｼｯｸE"/>
            </a:endParaRPr>
          </a:p>
          <a:p>
            <a:pPr eaLnBrk="1" hangingPunct="1">
              <a:buFont typeface="Wingdings 2" pitchFamily="18" charset="2"/>
              <a:buNone/>
            </a:pPr>
            <a:r>
              <a:rPr lang="ja-JP" altLang="en-US" sz="2400" smtClean="0">
                <a:solidFill>
                  <a:srgbClr val="000000"/>
                </a:solidFill>
                <a:cs typeface="HGｺﾞｼｯｸE"/>
              </a:rPr>
              <a:t>・特にインド特有のものとして起こりがちな労務関連の問題についての事例紹介など。</a:t>
            </a:r>
            <a:endParaRPr lang="en-US" altLang="ja-JP" sz="2400" smtClean="0">
              <a:solidFill>
                <a:srgbClr val="000000"/>
              </a:solidFill>
              <a:cs typeface="HGｺﾞｼｯｸE"/>
            </a:endParaRPr>
          </a:p>
          <a:p>
            <a:pPr eaLnBrk="1" hangingPunct="1"/>
            <a:r>
              <a:rPr lang="ja-JP" altLang="en-US" sz="2400" smtClean="0">
                <a:solidFill>
                  <a:srgbClr val="000000"/>
                </a:solidFill>
                <a:cs typeface="HGｺﾞｼｯｸE"/>
              </a:rPr>
              <a:t>法律改正が多い為、同じテーマでも定期的に取り上げた方が良いと思います。インド個人所得税法と社会保障制度、インド予算案、改正インド会社法案、人事労務、組合活動への対応と関連法規</a:t>
            </a:r>
            <a:endParaRPr lang="en-US" altLang="ja-JP" sz="2400" smtClean="0">
              <a:solidFill>
                <a:srgbClr val="000000"/>
              </a:solidFill>
              <a:cs typeface="HGｺﾞｼｯｸE"/>
            </a:endParaRPr>
          </a:p>
          <a:p>
            <a:pPr eaLnBrk="1" hangingPunct="1">
              <a:buFont typeface="Wingdings 2" pitchFamily="18" charset="2"/>
              <a:buNone/>
            </a:pPr>
            <a:endParaRPr lang="en-US" altLang="ja-JP" sz="2800" smtClean="0">
              <a:solidFill>
                <a:srgbClr val="000000"/>
              </a:solidFill>
              <a:cs typeface="HGｺﾞｼｯｸE"/>
            </a:endParaRPr>
          </a:p>
          <a:p>
            <a:pPr eaLnBrk="1" hangingPunct="1">
              <a:buFont typeface="Wingdings 2" pitchFamily="18" charset="2"/>
              <a:buNone/>
            </a:pPr>
            <a:endParaRPr lang="en-US" altLang="ja-JP" sz="2800" smtClean="0">
              <a:solidFill>
                <a:srgbClr val="000000"/>
              </a:solidFill>
              <a:cs typeface="HGｺﾞｼｯｸE"/>
            </a:endParaRPr>
          </a:p>
          <a:p>
            <a:pPr eaLnBrk="1" hangingPunct="1">
              <a:buFont typeface="Wingdings 2" pitchFamily="18" charset="2"/>
              <a:buNone/>
            </a:pPr>
            <a:endParaRPr lang="en-IN" altLang="ja-JP" sz="2800" smtClean="0">
              <a:solidFill>
                <a:srgbClr val="000000"/>
              </a:solidFill>
              <a:cs typeface="HGｺﾞｼｯｸE"/>
            </a:endParaRPr>
          </a:p>
          <a:p>
            <a:pPr eaLnBrk="1" hangingPunct="1"/>
            <a:endParaRPr lang="en-IN" altLang="ja-JP" sz="2800" smtClean="0">
              <a:solidFill>
                <a:srgbClr val="000000"/>
              </a:solidFill>
              <a:cs typeface="HGｺﾞｼｯｸE"/>
            </a:endParaRPr>
          </a:p>
          <a:p>
            <a:pPr eaLnBrk="1" hangingPunct="1"/>
            <a:endParaRPr lang="en-US" altLang="ja-JP" sz="2800" smtClean="0">
              <a:solidFill>
                <a:srgbClr val="000000"/>
              </a:solidFill>
              <a:cs typeface="HGｺﾞｼｯｸE"/>
            </a:endParaRPr>
          </a:p>
          <a:p>
            <a:pPr eaLnBrk="1" hangingPunct="1"/>
            <a:endParaRPr lang="en-US"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アンケート結果：テーマ案</a:t>
            </a:r>
            <a:endParaRPr lang="en-US" dirty="0">
              <a:solidFill>
                <a:schemeClr val="tx2">
                  <a:satMod val="130000"/>
                </a:schemeClr>
              </a:solidFill>
            </a:endParaRPr>
          </a:p>
        </p:txBody>
      </p:sp>
      <p:sp>
        <p:nvSpPr>
          <p:cNvPr id="3" name="Content Placeholder 2"/>
          <p:cNvSpPr>
            <a:spLocks noGrp="1"/>
          </p:cNvSpPr>
          <p:nvPr>
            <p:ph idx="1"/>
          </p:nvPr>
        </p:nvSpPr>
        <p:spPr>
          <a:xfrm>
            <a:off x="1066800" y="1295400"/>
            <a:ext cx="7867650" cy="5562600"/>
          </a:xfrm>
        </p:spPr>
        <p:txBody>
          <a:bodyPr>
            <a:noAutofit/>
          </a:bodyPr>
          <a:lstStyle/>
          <a:p>
            <a:pPr marL="365760" indent="-283464" eaLnBrk="1" fontAlgn="auto" hangingPunct="1">
              <a:spcAft>
                <a:spcPts val="0"/>
              </a:spcAft>
              <a:buFont typeface="Wingdings 2" pitchFamily="18" charset="2"/>
              <a:buNone/>
              <a:defRPr/>
            </a:pPr>
            <a:r>
              <a:rPr lang="en-US" altLang="ja-JP" sz="2400" dirty="0" smtClean="0">
                <a:solidFill>
                  <a:schemeClr val="dk1"/>
                </a:solidFill>
              </a:rPr>
              <a:t>(4)</a:t>
            </a:r>
            <a:r>
              <a:rPr lang="ja-JP" altLang="en-US" sz="2400" smtClean="0">
                <a:solidFill>
                  <a:schemeClr val="dk1"/>
                </a:solidFill>
              </a:rPr>
              <a:t>その他</a:t>
            </a:r>
            <a:endParaRPr lang="en-US" altLang="ja-JP" sz="2400" dirty="0" smtClean="0">
              <a:solidFill>
                <a:schemeClr val="dk1"/>
              </a:solidFill>
            </a:endParaRPr>
          </a:p>
          <a:p>
            <a:pPr marL="0" indent="0" eaLnBrk="1" fontAlgn="auto" hangingPunct="1">
              <a:spcBef>
                <a:spcPts val="0"/>
              </a:spcBef>
              <a:spcAft>
                <a:spcPts val="0"/>
              </a:spcAft>
              <a:buClrTx/>
              <a:buSzTx/>
              <a:buFont typeface="Wingdings 2" pitchFamily="18" charset="2"/>
              <a:buNone/>
              <a:defRPr/>
            </a:pPr>
            <a:r>
              <a:rPr lang="ja-JP" altLang="en-US" sz="2400" smtClean="0">
                <a:solidFill>
                  <a:schemeClr val="dk1"/>
                </a:solidFill>
              </a:rPr>
              <a:t>繰り返しでも昨年同様テーマで開催頂けると大変助かります。</a:t>
            </a:r>
            <a:endParaRPr lang="en-US" altLang="ja-JP" sz="2400" dirty="0" smtClean="0">
              <a:solidFill>
                <a:schemeClr val="dk1"/>
              </a:solidFill>
            </a:endParaRPr>
          </a:p>
          <a:p>
            <a:pPr marL="365760" indent="-283464" eaLnBrk="1" fontAlgn="auto" hangingPunct="1">
              <a:spcAft>
                <a:spcPts val="0"/>
              </a:spcAft>
              <a:buFont typeface="Wingdings 2"/>
              <a:buChar char=""/>
              <a:defRPr/>
            </a:pPr>
            <a:r>
              <a:rPr lang="ja-JP" altLang="en-US" sz="2400" smtClean="0">
                <a:solidFill>
                  <a:schemeClr val="dk1"/>
                </a:solidFill>
              </a:rPr>
              <a:t>企業ｺﾝﾌﾟﾗｲｱﾝｽ等の問題で、</a:t>
            </a:r>
            <a:r>
              <a:rPr lang="en-US" sz="2400" dirty="0" smtClean="0">
                <a:solidFill>
                  <a:schemeClr val="dk1"/>
                </a:solidFill>
              </a:rPr>
              <a:t>”</a:t>
            </a:r>
            <a:r>
              <a:rPr lang="ja-JP" altLang="en-US" sz="2400" smtClean="0">
                <a:solidFill>
                  <a:schemeClr val="dk1"/>
                </a:solidFill>
              </a:rPr>
              <a:t>是正を受けた</a:t>
            </a:r>
            <a:r>
              <a:rPr lang="en-US" sz="2400" dirty="0" smtClean="0">
                <a:solidFill>
                  <a:schemeClr val="dk1"/>
                </a:solidFill>
              </a:rPr>
              <a:t> / </a:t>
            </a:r>
            <a:r>
              <a:rPr lang="ja-JP" altLang="en-US" sz="2400" smtClean="0">
                <a:solidFill>
                  <a:schemeClr val="dk1"/>
                </a:solidFill>
              </a:rPr>
              <a:t>追徴課税が発生した</a:t>
            </a:r>
            <a:r>
              <a:rPr lang="en-US" sz="2400" dirty="0" smtClean="0">
                <a:solidFill>
                  <a:schemeClr val="dk1"/>
                </a:solidFill>
              </a:rPr>
              <a:t>” </a:t>
            </a:r>
            <a:r>
              <a:rPr lang="ja-JP" altLang="en-US" sz="2400" smtClean="0">
                <a:solidFill>
                  <a:schemeClr val="dk1"/>
                </a:solidFill>
              </a:rPr>
              <a:t>といったの事例の紹介 または今後注意が必要な事例があれば勉強したいです</a:t>
            </a:r>
            <a:endParaRPr lang="en-US" sz="2400" dirty="0" smtClean="0">
              <a:solidFill>
                <a:schemeClr val="dk1"/>
              </a:solidFill>
            </a:endParaRPr>
          </a:p>
          <a:p>
            <a:pPr marL="365760" indent="-283464" eaLnBrk="1" fontAlgn="auto" hangingPunct="1">
              <a:spcAft>
                <a:spcPts val="0"/>
              </a:spcAft>
              <a:buFont typeface="Wingdings 2"/>
              <a:buChar char=""/>
              <a:defRPr/>
            </a:pPr>
            <a:r>
              <a:rPr lang="ja-JP" altLang="en-US" sz="2400" smtClean="0">
                <a:solidFill>
                  <a:schemeClr val="dk1"/>
                </a:solidFill>
              </a:rPr>
              <a:t>製造業でも販売業でも可、ｺﾝﾌﾟﾗｲｱﾝｽや税制にまつわる部分 あるいは協業先とのもつれ</a:t>
            </a:r>
            <a:r>
              <a:rPr lang="en-US" sz="2400" dirty="0" smtClean="0">
                <a:solidFill>
                  <a:schemeClr val="dk1"/>
                </a:solidFill>
              </a:rPr>
              <a:t>…</a:t>
            </a:r>
            <a:r>
              <a:rPr lang="ja-JP" altLang="en-US" sz="2400" smtClean="0">
                <a:solidFill>
                  <a:schemeClr val="dk1"/>
                </a:solidFill>
              </a:rPr>
              <a:t>何でも可</a:t>
            </a:r>
            <a:endParaRPr lang="en-US" sz="2400" dirty="0" smtClean="0">
              <a:solidFill>
                <a:schemeClr val="dk1"/>
              </a:solidFill>
            </a:endParaRPr>
          </a:p>
          <a:p>
            <a:pPr marL="365760" indent="-283464" eaLnBrk="1" fontAlgn="auto" hangingPunct="1">
              <a:spcAft>
                <a:spcPts val="0"/>
              </a:spcAft>
              <a:buFont typeface="Wingdings 2"/>
              <a:buChar char=""/>
              <a:defRPr/>
            </a:pPr>
            <a:r>
              <a:rPr lang="ja-JP" altLang="en-US" sz="2400" smtClean="0">
                <a:solidFill>
                  <a:schemeClr val="dk1"/>
                </a:solidFill>
              </a:rPr>
              <a:t>関税と通関手続</a:t>
            </a:r>
            <a:endParaRPr lang="en-US" altLang="ja-JP" sz="2400" dirty="0" smtClean="0">
              <a:solidFill>
                <a:schemeClr val="dk1"/>
              </a:solidFill>
            </a:endParaRPr>
          </a:p>
          <a:p>
            <a:pPr marL="365760" indent="-283464" eaLnBrk="1" fontAlgn="auto" hangingPunct="1">
              <a:spcAft>
                <a:spcPts val="0"/>
              </a:spcAft>
              <a:buFont typeface="Wingdings 2"/>
              <a:buChar char=""/>
              <a:defRPr/>
            </a:pPr>
            <a:r>
              <a:rPr lang="ja-JP" altLang="en-US" sz="2400" smtClean="0">
                <a:solidFill>
                  <a:schemeClr val="dk1"/>
                </a:solidFill>
              </a:rPr>
              <a:t>国家予算案、改正会社法案、会社法、</a:t>
            </a:r>
            <a:r>
              <a:rPr lang="en-US" sz="2400" dirty="0" smtClean="0">
                <a:solidFill>
                  <a:schemeClr val="dk1"/>
                </a:solidFill>
              </a:rPr>
              <a:t>FDI</a:t>
            </a:r>
            <a:r>
              <a:rPr lang="ja-JP" altLang="en-US" sz="2400" smtClean="0">
                <a:solidFill>
                  <a:schemeClr val="dk1"/>
                </a:solidFill>
              </a:rPr>
              <a:t>、</a:t>
            </a:r>
            <a:endParaRPr lang="en-US" altLang="ja-JP" sz="2400" dirty="0" smtClean="0">
              <a:solidFill>
                <a:schemeClr val="dk1"/>
              </a:solidFill>
            </a:endParaRPr>
          </a:p>
          <a:p>
            <a:pPr marL="365760" indent="-283464" eaLnBrk="1" fontAlgn="auto" hangingPunct="1">
              <a:spcAft>
                <a:spcPts val="0"/>
              </a:spcAft>
              <a:buFont typeface="Wingdings 2"/>
              <a:buChar char=""/>
              <a:defRPr/>
            </a:pPr>
            <a:r>
              <a:rPr lang="ja-JP" altLang="en-US" sz="2400" smtClean="0">
                <a:solidFill>
                  <a:schemeClr val="dk1"/>
                </a:solidFill>
              </a:rPr>
              <a:t>会計監査</a:t>
            </a:r>
            <a:endParaRPr lang="en-US" altLang="ja-JP" sz="2400" dirty="0" smtClean="0">
              <a:solidFill>
                <a:schemeClr val="dk1"/>
              </a:solidFill>
            </a:endParaRPr>
          </a:p>
          <a:p>
            <a:pPr marL="365760" indent="-283464" eaLnBrk="1" fontAlgn="auto" hangingPunct="1">
              <a:spcAft>
                <a:spcPts val="0"/>
              </a:spcAft>
              <a:buFont typeface="Wingdings 2"/>
              <a:buChar char=""/>
              <a:defRPr/>
            </a:pPr>
            <a:r>
              <a:rPr lang="ja-JP" altLang="en-US" sz="2400" smtClean="0">
                <a:solidFill>
                  <a:schemeClr val="dk1"/>
                </a:solidFill>
              </a:rPr>
              <a:t>中古・再生部品（ｴﾝｼﾞﾝ等の組立部品）の輸出入に関する法律および制度について</a:t>
            </a:r>
            <a:endParaRPr lang="en-US" sz="2400" dirty="0" smtClean="0">
              <a:solidFill>
                <a:schemeClr val="dk1"/>
              </a:solidFill>
            </a:endParaRPr>
          </a:p>
          <a:p>
            <a:pPr marL="365760" indent="-283464" eaLnBrk="1" fontAlgn="auto" hangingPunct="1">
              <a:spcAft>
                <a:spcPts val="0"/>
              </a:spcAft>
              <a:buFont typeface="Wingdings 2"/>
              <a:buChar char=""/>
              <a:defRPr/>
            </a:pPr>
            <a:endParaRPr lang="en-IN" altLang="ja-JP" sz="2400" dirty="0" smtClean="0">
              <a:solidFill>
                <a:schemeClr val="dk1"/>
              </a:solidFill>
            </a:endParaRPr>
          </a:p>
          <a:p>
            <a:pPr marL="365760" indent="-283464" eaLnBrk="1" fontAlgn="auto" hangingPunct="1">
              <a:spcAft>
                <a:spcPts val="0"/>
              </a:spcAft>
              <a:buFont typeface="Wingdings 2"/>
              <a:buChar char=""/>
              <a:defRPr/>
            </a:pPr>
            <a:endParaRPr lang="en-IN" altLang="ja-JP" sz="2400" dirty="0" smtClean="0">
              <a:solidFill>
                <a:schemeClr val="dk1"/>
              </a:solidFill>
            </a:endParaRPr>
          </a:p>
          <a:p>
            <a:pPr marL="365760" indent="-283464" eaLnBrk="1" fontAlgn="auto" hangingPunct="1">
              <a:spcAft>
                <a:spcPts val="0"/>
              </a:spcAft>
              <a:buFont typeface="Wingdings 2"/>
              <a:buChar char=""/>
              <a:defRPr/>
            </a:pPr>
            <a:endParaRPr lang="en-US" altLang="ja-JP" sz="2400" dirty="0" smtClean="0">
              <a:solidFill>
                <a:schemeClr val="dk1"/>
              </a:solidFill>
            </a:endParaRPr>
          </a:p>
          <a:p>
            <a:pPr marL="365760" indent="-283464" eaLnBrk="1" fontAlgn="auto" hangingPunct="1">
              <a:spcAft>
                <a:spcPts val="0"/>
              </a:spcAft>
              <a:buFont typeface="Wingdings 2"/>
              <a:buChar char=""/>
              <a:defRPr/>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アンケート結果：自由意見</a:t>
            </a:r>
            <a:endParaRPr lang="en-US" dirty="0">
              <a:solidFill>
                <a:schemeClr val="tx2">
                  <a:satMod val="130000"/>
                </a:schemeClr>
              </a:solidFill>
            </a:endParaRPr>
          </a:p>
        </p:txBody>
      </p:sp>
      <p:sp>
        <p:nvSpPr>
          <p:cNvPr id="22531" name="Content Placeholder 2"/>
          <p:cNvSpPr>
            <a:spLocks noGrp="1"/>
          </p:cNvSpPr>
          <p:nvPr>
            <p:ph idx="1"/>
          </p:nvPr>
        </p:nvSpPr>
        <p:spPr>
          <a:xfrm>
            <a:off x="742950" y="1143000"/>
            <a:ext cx="8401050" cy="5715000"/>
          </a:xfrm>
        </p:spPr>
        <p:txBody>
          <a:bodyPr/>
          <a:lstStyle/>
          <a:p>
            <a:pPr eaLnBrk="1" hangingPunct="1"/>
            <a:r>
              <a:rPr lang="ja-JP" altLang="en-US" sz="1900" smtClean="0">
                <a:solidFill>
                  <a:srgbClr val="000000"/>
                </a:solidFill>
                <a:cs typeface="HGｺﾞｼｯｸE"/>
              </a:rPr>
              <a:t>この会はとても社内的にも個人的にも参考になる委員会ですので、これからも積極的に参加致します。</a:t>
            </a:r>
            <a:endParaRPr lang="en-US" altLang="ja-JP" sz="1900" dirty="0" smtClean="0">
              <a:solidFill>
                <a:srgbClr val="000000"/>
              </a:solidFill>
              <a:cs typeface="HGｺﾞｼｯｸE"/>
            </a:endParaRPr>
          </a:p>
          <a:p>
            <a:pPr eaLnBrk="1" hangingPunct="1"/>
            <a:r>
              <a:rPr lang="ja-JP" altLang="ja-JP" sz="1900" smtClean="0">
                <a:cs typeface="HGｺﾞｼｯｸE"/>
              </a:rPr>
              <a:t>人事労務関連の話題が気になります。特に、日本以外の会社（欧米韓印）ではどのようにしているのか、興味</a:t>
            </a:r>
            <a:r>
              <a:rPr lang="ja-JP" altLang="en-US" sz="1900" smtClean="0">
                <a:cs typeface="HGｺﾞｼｯｸE"/>
              </a:rPr>
              <a:t>があ</a:t>
            </a:r>
            <a:r>
              <a:rPr lang="ja-JP" altLang="ja-JP" sz="1900" smtClean="0">
                <a:cs typeface="HGｺﾞｼｯｸE"/>
              </a:rPr>
              <a:t>ります。</a:t>
            </a:r>
            <a:endParaRPr lang="en-US" altLang="ja-JP" sz="1900" dirty="0" smtClean="0">
              <a:cs typeface="HGｺﾞｼｯｸE"/>
            </a:endParaRPr>
          </a:p>
          <a:p>
            <a:pPr eaLnBrk="1" hangingPunct="1"/>
            <a:r>
              <a:rPr lang="ja-JP" altLang="ja-JP" sz="1900" smtClean="0">
                <a:cs typeface="HGｺﾞｼｯｸE"/>
              </a:rPr>
              <a:t>繰り返し</a:t>
            </a:r>
            <a:r>
              <a:rPr lang="ja-JP" altLang="en-US" sz="1900" smtClean="0">
                <a:cs typeface="HGｺﾞｼｯｸE"/>
              </a:rPr>
              <a:t>のテーマであっても、</a:t>
            </a:r>
            <a:r>
              <a:rPr lang="ja-JP" altLang="ja-JP" sz="1900" smtClean="0">
                <a:cs typeface="HGｺﾞｼｯｸE"/>
              </a:rPr>
              <a:t>インドの場合頻繁に変更になること　及び　税制も複雑でケースバイケースで異なるため繰り返しや</a:t>
            </a:r>
            <a:r>
              <a:rPr lang="ja-JP" altLang="en-US" sz="1900" smtClean="0">
                <a:cs typeface="HGｺﾞｼｯｸE"/>
              </a:rPr>
              <a:t>る意義がある</a:t>
            </a:r>
            <a:r>
              <a:rPr lang="ja-JP" altLang="ja-JP" sz="1900" smtClean="0">
                <a:cs typeface="HGｺﾞｼｯｸE"/>
              </a:rPr>
              <a:t>と考えます。</a:t>
            </a:r>
            <a:endParaRPr lang="en-IN" altLang="ja-JP" sz="1900" dirty="0" smtClean="0">
              <a:cs typeface="HGｺﾞｼｯｸE"/>
            </a:endParaRPr>
          </a:p>
          <a:p>
            <a:pPr eaLnBrk="1" hangingPunct="1"/>
            <a:r>
              <a:rPr lang="ja-JP" altLang="en-US" sz="1900" smtClean="0">
                <a:cs typeface="HGｺﾞｼｯｸE"/>
              </a:rPr>
              <a:t>制度以外にも、プライドの高いインド人との日々のやりとりで苦労すること、対応策などについて情報交換をするというのはいかがでしょうか。</a:t>
            </a:r>
            <a:endParaRPr lang="en-US" altLang="ja-JP" sz="1900" dirty="0" smtClean="0">
              <a:cs typeface="HGｺﾞｼｯｸE"/>
            </a:endParaRPr>
          </a:p>
          <a:p>
            <a:pPr eaLnBrk="1" hangingPunct="1"/>
            <a:r>
              <a:rPr lang="ja-JP" altLang="en-US" sz="1900" smtClean="0">
                <a:solidFill>
                  <a:srgbClr val="000000"/>
                </a:solidFill>
                <a:cs typeface="HGｺﾞｼｯｸE"/>
              </a:rPr>
              <a:t>日本企業だけでは無く、インド企業（大手）の人事マネジメントに興味があります。</a:t>
            </a:r>
            <a:endParaRPr lang="en-US" sz="1900" dirty="0" smtClean="0">
              <a:solidFill>
                <a:srgbClr val="000000"/>
              </a:solidFill>
            </a:endParaRPr>
          </a:p>
          <a:p>
            <a:pPr eaLnBrk="1" hangingPunct="1"/>
            <a:r>
              <a:rPr lang="ja-JP" altLang="en-US" sz="1900" smtClean="0">
                <a:solidFill>
                  <a:srgbClr val="000000"/>
                </a:solidFill>
                <a:cs typeface="HGｺﾞｼｯｸE"/>
              </a:rPr>
              <a:t>以前、チェンナイの</a:t>
            </a:r>
            <a:r>
              <a:rPr lang="en-US" sz="1900" dirty="0" smtClean="0">
                <a:solidFill>
                  <a:srgbClr val="000000"/>
                </a:solidFill>
              </a:rPr>
              <a:t>JETRO</a:t>
            </a:r>
            <a:r>
              <a:rPr lang="ja-JP" altLang="en-US" sz="1900" smtClean="0">
                <a:solidFill>
                  <a:srgbClr val="000000"/>
                </a:solidFill>
                <a:cs typeface="HGｺﾞｼｯｸE"/>
              </a:rPr>
              <a:t>の労務セミナーに</a:t>
            </a:r>
            <a:r>
              <a:rPr lang="en-US" sz="1900" dirty="0" smtClean="0">
                <a:solidFill>
                  <a:srgbClr val="000000"/>
                </a:solidFill>
              </a:rPr>
              <a:t>WIPRO</a:t>
            </a:r>
            <a:r>
              <a:rPr lang="ja-JP" altLang="en-US" sz="1900" smtClean="0">
                <a:solidFill>
                  <a:srgbClr val="000000"/>
                </a:solidFill>
                <a:cs typeface="HGｺﾞｼｯｸE"/>
              </a:rPr>
              <a:t>の元人材育成部長を紹介し、講演に来ていただいた事がありました。</a:t>
            </a:r>
            <a:r>
              <a:rPr lang="en-US" sz="1900" dirty="0" smtClean="0">
                <a:solidFill>
                  <a:srgbClr val="000000"/>
                </a:solidFill>
              </a:rPr>
              <a:t>IT</a:t>
            </a:r>
            <a:r>
              <a:rPr lang="ja-JP" altLang="en-US" sz="1900" smtClean="0">
                <a:solidFill>
                  <a:srgbClr val="000000"/>
                </a:solidFill>
                <a:cs typeface="HGｺﾞｼｯｸE"/>
              </a:rPr>
              <a:t>企業の人事マネジメントの為、日系製造業にはマッチしない部分もありますが、大変興味深く、為になりました。ただ外部講師は、来ていただくために謝礼が発生する可能もありますが</a:t>
            </a:r>
            <a:r>
              <a:rPr lang="en-US" altLang="ja-JP" sz="1900" dirty="0" smtClean="0">
                <a:solidFill>
                  <a:srgbClr val="000000"/>
                </a:solidFill>
                <a:cs typeface="HGｺﾞｼｯｸE"/>
              </a:rPr>
              <a:t>…</a:t>
            </a:r>
            <a:r>
              <a:rPr lang="ja-JP" altLang="en-US" sz="1900" smtClean="0">
                <a:solidFill>
                  <a:srgbClr val="000000"/>
                </a:solidFill>
                <a:cs typeface="HGｺﾞｼｯｸE"/>
              </a:rPr>
              <a:t>。</a:t>
            </a:r>
            <a:endParaRPr lang="en-US" sz="1900" dirty="0" smtClean="0"/>
          </a:p>
          <a:p>
            <a:pPr eaLnBrk="1" hangingPunct="1"/>
            <a:endParaRPr lang="ja-JP" altLang="ja-JP" sz="1800" smtClean="0">
              <a:cs typeface="HGｺﾞｼｯｸE"/>
            </a:endParaRPr>
          </a:p>
          <a:p>
            <a:pPr eaLnBrk="1" hangingPunct="1"/>
            <a:endParaRPr lang="ja-JP" altLang="ja-JP" sz="1800" smtClean="0">
              <a:cs typeface="HGｺﾞｼｯｸE"/>
            </a:endParaRPr>
          </a:p>
          <a:p>
            <a:pPr eaLnBrk="1" hangingPunct="1"/>
            <a:endParaRPr lang="en-US" sz="1800" dirty="0" smtClean="0">
              <a:solidFill>
                <a:srgbClr val="000000"/>
              </a:solidFill>
            </a:endParaRPr>
          </a:p>
          <a:p>
            <a:pPr eaLnBrk="1" hangingPunct="1"/>
            <a:endParaRPr lang="en-US"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noAutofit/>
          </a:bodyPr>
          <a:lstStyle/>
          <a:p>
            <a:pPr eaLnBrk="1" fontAlgn="auto" hangingPunct="1">
              <a:spcAft>
                <a:spcPts val="0"/>
              </a:spcAft>
              <a:defRPr/>
            </a:pPr>
            <a:r>
              <a:rPr lang="ja-JP" altLang="en-US" sz="3600" smtClean="0">
                <a:solidFill>
                  <a:schemeClr val="tx2">
                    <a:satMod val="130000"/>
                  </a:schemeClr>
                </a:solidFill>
              </a:rPr>
              <a:t>アンケート結果：講師をしてもよいというテーマ</a:t>
            </a:r>
            <a:endParaRPr lang="en-US" sz="3600" dirty="0">
              <a:solidFill>
                <a:schemeClr val="tx2">
                  <a:satMod val="130000"/>
                </a:schemeClr>
              </a:solidFill>
            </a:endParaRPr>
          </a:p>
        </p:txBody>
      </p:sp>
      <p:sp>
        <p:nvSpPr>
          <p:cNvPr id="3" name="Content Placeholder 2"/>
          <p:cNvSpPr>
            <a:spLocks noGrp="1"/>
          </p:cNvSpPr>
          <p:nvPr>
            <p:ph idx="1"/>
          </p:nvPr>
        </p:nvSpPr>
        <p:spPr>
          <a:xfrm>
            <a:off x="1066800" y="1447800"/>
            <a:ext cx="7791450" cy="5410200"/>
          </a:xfrm>
        </p:spPr>
        <p:txBody>
          <a:bodyPr>
            <a:normAutofit lnSpcReduction="10000"/>
          </a:bodyPr>
          <a:lstStyle/>
          <a:p>
            <a:pPr marL="365760" indent="-283464" eaLnBrk="1" fontAlgn="auto" hangingPunct="1">
              <a:spcAft>
                <a:spcPts val="0"/>
              </a:spcAft>
              <a:buFont typeface="Wingdings 2"/>
              <a:buNone/>
              <a:defRPr/>
            </a:pPr>
            <a:r>
              <a:rPr lang="en-US" altLang="ja-JP" sz="2000" dirty="0" smtClean="0">
                <a:solidFill>
                  <a:schemeClr val="dk1"/>
                </a:solidFill>
              </a:rPr>
              <a:t>(</a:t>
            </a:r>
            <a:r>
              <a:rPr lang="ja-JP" altLang="en-US" sz="2000" smtClean="0">
                <a:solidFill>
                  <a:schemeClr val="dk1"/>
                </a:solidFill>
              </a:rPr>
              <a:t>ジェトロ西澤様</a:t>
            </a:r>
            <a:r>
              <a:rPr lang="en-US" altLang="ja-JP" sz="2000" dirty="0" smtClean="0">
                <a:solidFill>
                  <a:schemeClr val="dk1"/>
                </a:solidFill>
              </a:rPr>
              <a:t>)</a:t>
            </a:r>
          </a:p>
          <a:p>
            <a:pPr marL="365760" indent="-283464" eaLnBrk="1" fontAlgn="auto" hangingPunct="1">
              <a:spcAft>
                <a:spcPts val="0"/>
              </a:spcAft>
              <a:buFont typeface="Wingdings 2"/>
              <a:buChar char=""/>
              <a:defRPr/>
            </a:pPr>
            <a:r>
              <a:rPr lang="ja-JP" altLang="en-US" sz="2000" smtClean="0">
                <a:solidFill>
                  <a:schemeClr val="dk1"/>
                </a:solidFill>
              </a:rPr>
              <a:t>マクロ経済動向、日系企業進出動向、賃金実態、日系企業活動実態、工業団地情報　</a:t>
            </a:r>
            <a:endParaRPr lang="en-US" altLang="ja-JP" sz="2000" dirty="0" smtClean="0">
              <a:solidFill>
                <a:schemeClr val="dk1"/>
              </a:solidFill>
            </a:endParaRPr>
          </a:p>
          <a:p>
            <a:pPr marL="365760" indent="-283464" eaLnBrk="1" fontAlgn="auto" hangingPunct="1">
              <a:spcAft>
                <a:spcPts val="0"/>
              </a:spcAft>
              <a:buFont typeface="Wingdings 2"/>
              <a:buNone/>
              <a:defRPr/>
            </a:pPr>
            <a:r>
              <a:rPr lang="en-US" altLang="ja-JP" sz="2000" dirty="0" smtClean="0">
                <a:solidFill>
                  <a:schemeClr val="dk1"/>
                </a:solidFill>
              </a:rPr>
              <a:t>(PWC</a:t>
            </a:r>
            <a:r>
              <a:rPr lang="ja-JP" altLang="en-US" sz="2000" smtClean="0">
                <a:solidFill>
                  <a:schemeClr val="dk1"/>
                </a:solidFill>
              </a:rPr>
              <a:t>尻引様</a:t>
            </a:r>
            <a:r>
              <a:rPr lang="en-US" altLang="ja-JP" sz="2000" dirty="0" smtClean="0">
                <a:solidFill>
                  <a:schemeClr val="dk1"/>
                </a:solidFill>
              </a:rPr>
              <a:t>)</a:t>
            </a:r>
          </a:p>
          <a:p>
            <a:pPr marL="0" indent="0" eaLnBrk="1" fontAlgn="auto" hangingPunct="1">
              <a:spcBef>
                <a:spcPts val="0"/>
              </a:spcBef>
              <a:spcAft>
                <a:spcPts val="0"/>
              </a:spcAft>
              <a:buClrTx/>
              <a:buSzTx/>
              <a:buFont typeface="Wingdings 2"/>
              <a:buNone/>
              <a:defRPr/>
            </a:pPr>
            <a:r>
              <a:rPr lang="ja-JP" altLang="en-US" sz="2000" smtClean="0">
                <a:solidFill>
                  <a:schemeClr val="dk1"/>
                </a:solidFill>
              </a:rPr>
              <a:t>インドのビジネスリスクと管理上のポイント（会計・監査・税務を中心としたエリア）、直接税、間接税、移転価格、会社法など</a:t>
            </a:r>
            <a:endParaRPr lang="en-US" altLang="ja-JP" sz="2000" dirty="0" smtClean="0">
              <a:solidFill>
                <a:schemeClr val="dk1"/>
              </a:solidFill>
            </a:endParaRPr>
          </a:p>
          <a:p>
            <a:pPr marL="0" indent="0" eaLnBrk="1" fontAlgn="auto" hangingPunct="1">
              <a:spcBef>
                <a:spcPts val="0"/>
              </a:spcBef>
              <a:spcAft>
                <a:spcPts val="0"/>
              </a:spcAft>
              <a:buClrTx/>
              <a:buSzTx/>
              <a:buFont typeface="Wingdings 2"/>
              <a:buNone/>
              <a:defRPr/>
            </a:pPr>
            <a:r>
              <a:rPr lang="en-US" sz="2000" dirty="0" smtClean="0">
                <a:solidFill>
                  <a:schemeClr val="dk1"/>
                </a:solidFill>
              </a:rPr>
              <a:t>(KPMG</a:t>
            </a:r>
            <a:r>
              <a:rPr lang="ja-JP" altLang="en-US" sz="2000" smtClean="0">
                <a:solidFill>
                  <a:schemeClr val="dk1"/>
                </a:solidFill>
              </a:rPr>
              <a:t>加藤様</a:t>
            </a:r>
            <a:r>
              <a:rPr lang="en-US" sz="2000" dirty="0" smtClean="0">
                <a:solidFill>
                  <a:schemeClr val="dk1"/>
                </a:solidFill>
              </a:rPr>
              <a:t>)</a:t>
            </a:r>
          </a:p>
          <a:p>
            <a:pPr marL="365760" indent="-283464" eaLnBrk="1" fontAlgn="auto" hangingPunct="1">
              <a:spcAft>
                <a:spcPts val="0"/>
              </a:spcAft>
              <a:buFont typeface="Wingdings 2"/>
              <a:buChar char=""/>
              <a:defRPr/>
            </a:pPr>
            <a:r>
              <a:rPr lang="ja-JP" altLang="en-US" sz="2000" smtClean="0">
                <a:solidFill>
                  <a:schemeClr val="dk1"/>
                </a:solidFill>
              </a:rPr>
              <a:t>過去において取り上げられていないテーマであり、本社へのパッケージ提出や監査の結果報告が遅れることにより本社への影響が発生する可能性があり経営者の方も興味があるテーマだと考えます。また、監査の概要を把握することは今後の監査への対応に際して有用だと思います。私の駐在が</a:t>
            </a:r>
            <a:r>
              <a:rPr lang="en-US" sz="2000" dirty="0" smtClean="0">
                <a:solidFill>
                  <a:schemeClr val="dk1"/>
                </a:solidFill>
              </a:rPr>
              <a:t>6</a:t>
            </a:r>
            <a:r>
              <a:rPr lang="ja-JP" altLang="en-US" sz="2000" smtClean="0">
                <a:solidFill>
                  <a:schemeClr val="dk1"/>
                </a:solidFill>
              </a:rPr>
              <a:t>月末を予定していますので、インドに慣れてきた時期（</a:t>
            </a:r>
            <a:r>
              <a:rPr lang="en-US" sz="2000" dirty="0" smtClean="0">
                <a:solidFill>
                  <a:schemeClr val="dk1"/>
                </a:solidFill>
              </a:rPr>
              <a:t>10</a:t>
            </a:r>
            <a:r>
              <a:rPr lang="ja-JP" altLang="en-US" sz="2000" smtClean="0">
                <a:solidFill>
                  <a:schemeClr val="dk1"/>
                </a:solidFill>
              </a:rPr>
              <a:t>月以降くらい）であれば、私の方で上記テーマについて発表させていただきます。</a:t>
            </a:r>
            <a:endParaRPr lang="en-US" altLang="ja-JP" sz="2000" dirty="0" smtClean="0">
              <a:solidFill>
                <a:schemeClr val="dk1"/>
              </a:solidFill>
            </a:endParaRPr>
          </a:p>
          <a:p>
            <a:pPr marL="365760" indent="-283464" eaLnBrk="1" fontAlgn="auto" hangingPunct="1">
              <a:spcAft>
                <a:spcPts val="0"/>
              </a:spcAft>
              <a:buFont typeface="Wingdings 2" pitchFamily="18" charset="2"/>
              <a:buNone/>
              <a:defRPr/>
            </a:pPr>
            <a:r>
              <a:rPr lang="en-US" sz="2000" dirty="0" smtClean="0">
                <a:solidFill>
                  <a:schemeClr val="dk1"/>
                </a:solidFill>
              </a:rPr>
              <a:t>(Team </a:t>
            </a:r>
            <a:r>
              <a:rPr lang="en-US" sz="2000" dirty="0" err="1" smtClean="0">
                <a:solidFill>
                  <a:schemeClr val="dk1"/>
                </a:solidFill>
              </a:rPr>
              <a:t>Pasona</a:t>
            </a:r>
            <a:r>
              <a:rPr lang="en-US" sz="2000" dirty="0" smtClean="0">
                <a:solidFill>
                  <a:schemeClr val="dk1"/>
                </a:solidFill>
              </a:rPr>
              <a:t> India </a:t>
            </a:r>
            <a:r>
              <a:rPr lang="ja-JP" altLang="en-US" sz="2000" smtClean="0">
                <a:solidFill>
                  <a:schemeClr val="dk1"/>
                </a:solidFill>
              </a:rPr>
              <a:t>岡田様</a:t>
            </a:r>
            <a:r>
              <a:rPr lang="en-US" sz="2000" dirty="0" smtClean="0">
                <a:solidFill>
                  <a:schemeClr val="dk1"/>
                </a:solidFill>
              </a:rPr>
              <a:t>)</a:t>
            </a:r>
          </a:p>
          <a:p>
            <a:pPr marL="365760" indent="-283464" eaLnBrk="1" fontAlgn="auto" hangingPunct="1">
              <a:spcAft>
                <a:spcPts val="0"/>
              </a:spcAft>
              <a:buFont typeface="Wingdings 2" pitchFamily="18" charset="2"/>
              <a:buNone/>
              <a:defRPr/>
            </a:pPr>
            <a:r>
              <a:rPr lang="ja-JP" altLang="en-US" sz="2000" smtClean="0">
                <a:solidFill>
                  <a:schemeClr val="dk1"/>
                </a:solidFill>
              </a:rPr>
              <a:t>インドの人材市場、採用と解雇の注意点。</a:t>
            </a:r>
            <a:endParaRPr lang="en-US" sz="2000" dirty="0" smtClean="0">
              <a:solidFill>
                <a:schemeClr val="dk1"/>
              </a:solidFill>
            </a:endParaRPr>
          </a:p>
          <a:p>
            <a:pPr marL="365760" indent="-283464" eaLnBrk="1" fontAlgn="auto" hangingPunct="1">
              <a:spcAft>
                <a:spcPts val="0"/>
              </a:spcAft>
              <a:buFont typeface="Wingdings 2" pitchFamily="18" charset="2"/>
              <a:buNone/>
              <a:defRPr/>
            </a:pPr>
            <a:endParaRPr lang="en-US" sz="2000" dirty="0" smtClean="0">
              <a:solidFill>
                <a:schemeClr val="dk1"/>
              </a:solidFill>
            </a:endParaRPr>
          </a:p>
          <a:p>
            <a:pPr marL="365760" indent="-283464" eaLnBrk="1" fontAlgn="auto" hangingPunct="1">
              <a:spcAft>
                <a:spcPts val="0"/>
              </a:spcAft>
              <a:buFont typeface="Wingdings 2"/>
              <a:buNone/>
              <a:defRPr/>
            </a:pPr>
            <a:endParaRPr lang="ja-JP" altLang="ja-JP" sz="2000" smtClean="0"/>
          </a:p>
          <a:p>
            <a:pPr marL="365760" indent="-283464" eaLnBrk="1" fontAlgn="auto" hangingPunct="1">
              <a:spcAft>
                <a:spcPts val="0"/>
              </a:spcAft>
              <a:buFont typeface="Wingdings 2"/>
              <a:buChar char=""/>
              <a:defRPr/>
            </a:pPr>
            <a:endParaRPr lang="ja-JP" altLang="ja-JP" sz="2000" smtClean="0"/>
          </a:p>
          <a:p>
            <a:pPr marL="365760" indent="-283464" eaLnBrk="1" fontAlgn="auto" hangingPunct="1">
              <a:spcAft>
                <a:spcPts val="0"/>
              </a:spcAft>
              <a:buFont typeface="Wingdings 2"/>
              <a:buChar char=""/>
              <a:defRPr/>
            </a:pPr>
            <a:endParaRPr lang="en-US" sz="2000" dirty="0" smtClean="0">
              <a:solidFill>
                <a:schemeClr val="dk1"/>
              </a:solidFill>
            </a:endParaRPr>
          </a:p>
          <a:p>
            <a:pPr marL="365760" indent="-283464" eaLnBrk="1" fontAlgn="auto" hangingPunct="1">
              <a:spcAft>
                <a:spcPts val="0"/>
              </a:spcAft>
              <a:buFont typeface="Wingdings 2"/>
              <a:buChar char=""/>
              <a:defRPr/>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31838"/>
            <a:ext cx="8153400" cy="1401762"/>
          </a:xfrm>
        </p:spPr>
        <p:txBody>
          <a:bodyPr>
            <a:normAutofit fontScale="90000"/>
          </a:bodyPr>
          <a:lstStyle/>
          <a:p>
            <a:pPr eaLnBrk="1" fontAlgn="auto" hangingPunct="1">
              <a:spcAft>
                <a:spcPts val="0"/>
              </a:spcAft>
              <a:defRPr/>
            </a:pPr>
            <a:r>
              <a:rPr lang="ja-JP" altLang="en-US" smtClean="0">
                <a:solidFill>
                  <a:schemeClr val="tx2">
                    <a:satMod val="130000"/>
                  </a:schemeClr>
                </a:solidFill>
              </a:rPr>
              <a:t>（１）２０１３年度メンバー</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　　　　　自己紹介</a:t>
            </a:r>
            <a:endParaRPr lang="en-US" dirty="0">
              <a:solidFill>
                <a:schemeClr val="tx2">
                  <a:satMod val="130000"/>
                </a:schemeClr>
              </a:solidFill>
            </a:endParaRPr>
          </a:p>
        </p:txBody>
      </p:sp>
      <p:sp>
        <p:nvSpPr>
          <p:cNvPr id="3" name="TextBox 2"/>
          <p:cNvSpPr txBox="1"/>
          <p:nvPr/>
        </p:nvSpPr>
        <p:spPr>
          <a:xfrm>
            <a:off x="1066800" y="2590800"/>
            <a:ext cx="5105400" cy="369332"/>
          </a:xfrm>
          <a:prstGeom prst="rect">
            <a:avLst/>
          </a:prstGeom>
          <a:noFill/>
        </p:spPr>
        <p:txBody>
          <a:bodyPr wrap="square" rtlCol="0">
            <a:spAutoFit/>
          </a:bodyPr>
          <a:lstStyle/>
          <a:p>
            <a:endParaRPr lang="en-US" dirty="0"/>
          </a:p>
        </p:txBody>
      </p:sp>
      <p:sp>
        <p:nvSpPr>
          <p:cNvPr id="4" name="TextBox 3"/>
          <p:cNvSpPr txBox="1"/>
          <p:nvPr/>
        </p:nvSpPr>
        <p:spPr>
          <a:xfrm>
            <a:off x="1066800" y="1981200"/>
            <a:ext cx="7924800" cy="3970318"/>
          </a:xfrm>
          <a:prstGeom prst="rect">
            <a:avLst/>
          </a:prstGeom>
          <a:noFill/>
        </p:spPr>
        <p:txBody>
          <a:bodyPr wrap="square" rtlCol="0">
            <a:spAutoFit/>
          </a:bodyPr>
          <a:lstStyle/>
          <a:p>
            <a:pPr lvl="0"/>
            <a:r>
              <a:rPr lang="ja-JP" altLang="en-US" smtClean="0">
                <a:latin typeface="+mn-ea"/>
              </a:rPr>
              <a:t>島村様（デロイトハスキンス＆セルス）、西澤様（</a:t>
            </a:r>
            <a:r>
              <a:rPr lang="en-US" altLang="ja-JP" dirty="0" smtClean="0">
                <a:latin typeface="+mn-ea"/>
              </a:rPr>
              <a:t>JETRO</a:t>
            </a:r>
            <a:r>
              <a:rPr lang="ja-JP" altLang="en-US" smtClean="0">
                <a:latin typeface="+mn-ea"/>
              </a:rPr>
              <a:t>）、</a:t>
            </a:r>
            <a:endParaRPr lang="en-US" altLang="ja-JP" dirty="0" smtClean="0">
              <a:latin typeface="+mn-ea"/>
            </a:endParaRPr>
          </a:p>
          <a:p>
            <a:pPr lvl="0"/>
            <a:r>
              <a:rPr lang="ja-JP" altLang="en-US" smtClean="0">
                <a:latin typeface="+mn-ea"/>
              </a:rPr>
              <a:t>岡本</a:t>
            </a:r>
            <a:r>
              <a:rPr lang="ja-JP" altLang="en-US" smtClean="0">
                <a:latin typeface="+mn-ea"/>
              </a:rPr>
              <a:t>様</a:t>
            </a:r>
            <a:r>
              <a:rPr lang="ja-JP" altLang="en-US" smtClean="0">
                <a:latin typeface="+mn-ea"/>
              </a:rPr>
              <a:t>（豊田通商インディア</a:t>
            </a:r>
            <a:r>
              <a:rPr lang="ja-JP" altLang="en-US" smtClean="0">
                <a:latin typeface="+mn-ea"/>
              </a:rPr>
              <a:t>）、須崎様（コマツインド）、</a:t>
            </a:r>
            <a:endParaRPr lang="en-US" altLang="ja-JP" dirty="0" smtClean="0">
              <a:latin typeface="+mn-ea"/>
            </a:endParaRPr>
          </a:p>
          <a:p>
            <a:pPr lvl="0"/>
            <a:r>
              <a:rPr lang="ja-JP" altLang="en-US" smtClean="0">
                <a:latin typeface="+mn-ea"/>
              </a:rPr>
              <a:t>中谷様（</a:t>
            </a:r>
            <a:r>
              <a:rPr lang="en-US" altLang="ja-JP" dirty="0" smtClean="0">
                <a:latin typeface="+mn-ea"/>
              </a:rPr>
              <a:t>MSE</a:t>
            </a:r>
            <a:r>
              <a:rPr lang="ja-JP" altLang="en-US" smtClean="0">
                <a:latin typeface="+mn-ea"/>
              </a:rPr>
              <a:t>ﾌｫﾜｰﾀﾞｰ</a:t>
            </a:r>
            <a:r>
              <a:rPr lang="ja-JP" altLang="en-US" smtClean="0">
                <a:latin typeface="+mn-ea"/>
              </a:rPr>
              <a:t>ｽ</a:t>
            </a:r>
            <a:r>
              <a:rPr lang="ja-JP" altLang="en-US" smtClean="0">
                <a:latin typeface="+mn-ea"/>
              </a:rPr>
              <a:t>ﾞ ｲﾝﾄﾞ</a:t>
            </a:r>
            <a:r>
              <a:rPr lang="ja-JP" altLang="en-US" smtClean="0">
                <a:latin typeface="+mn-ea"/>
              </a:rPr>
              <a:t>）、佐橋様（デンソーキルロスカ）、</a:t>
            </a:r>
            <a:endParaRPr lang="en-US" altLang="ja-JP" dirty="0" smtClean="0">
              <a:latin typeface="+mn-ea"/>
            </a:endParaRPr>
          </a:p>
          <a:p>
            <a:pPr lvl="0"/>
            <a:r>
              <a:rPr lang="ja-JP" altLang="en-US" smtClean="0">
                <a:latin typeface="+mn-ea"/>
              </a:rPr>
              <a:t>中村様（ヨコガワインディア）、渕元様（</a:t>
            </a:r>
            <a:r>
              <a:rPr lang="ja-JP" altLang="en-US" smtClean="0">
                <a:latin typeface="+mn-ea"/>
              </a:rPr>
              <a:t>ｷﾙﾛ</a:t>
            </a:r>
            <a:r>
              <a:rPr lang="ja-JP" altLang="en-US" smtClean="0">
                <a:latin typeface="+mn-ea"/>
              </a:rPr>
              <a:t>ｽ</a:t>
            </a:r>
            <a:r>
              <a:rPr lang="ja-JP" altLang="en-US" smtClean="0">
                <a:latin typeface="+mn-ea"/>
              </a:rPr>
              <a:t>ｶ ﾄ</a:t>
            </a:r>
            <a:r>
              <a:rPr lang="ja-JP" altLang="en-US" smtClean="0">
                <a:latin typeface="+mn-ea"/>
              </a:rPr>
              <a:t>ﾖ</a:t>
            </a:r>
            <a:r>
              <a:rPr lang="ja-JP" altLang="en-US" smtClean="0">
                <a:latin typeface="+mn-ea"/>
              </a:rPr>
              <a:t>ﾀ ﾃ</a:t>
            </a:r>
            <a:r>
              <a:rPr lang="ja-JP" altLang="en-US" smtClean="0">
                <a:latin typeface="+mn-ea"/>
              </a:rPr>
              <a:t>ｷｽﾀ</a:t>
            </a:r>
            <a:r>
              <a:rPr lang="ja-JP" altLang="en-US" smtClean="0">
                <a:latin typeface="+mn-ea"/>
              </a:rPr>
              <a:t>ｲ</a:t>
            </a:r>
            <a:r>
              <a:rPr lang="ja-JP" altLang="en-US" smtClean="0">
                <a:latin typeface="+mn-ea"/>
              </a:rPr>
              <a:t>ﾙ ﾏ</a:t>
            </a:r>
            <a:r>
              <a:rPr lang="ja-JP" altLang="en-US" smtClean="0">
                <a:latin typeface="+mn-ea"/>
              </a:rPr>
              <a:t>ｼﾅﾘｰ</a:t>
            </a:r>
            <a:r>
              <a:rPr lang="ja-JP" altLang="en-US" smtClean="0">
                <a:latin typeface="+mn-ea"/>
              </a:rPr>
              <a:t>）、</a:t>
            </a:r>
            <a:endParaRPr lang="en-US" altLang="ja-JP" dirty="0" smtClean="0">
              <a:latin typeface="+mn-ea"/>
            </a:endParaRPr>
          </a:p>
          <a:p>
            <a:pPr lvl="0"/>
            <a:r>
              <a:rPr lang="ja-JP" altLang="en-US" smtClean="0">
                <a:latin typeface="+mn-ea"/>
              </a:rPr>
              <a:t>久保木様（</a:t>
            </a:r>
            <a:r>
              <a:rPr lang="en-US" altLang="ja-JP" dirty="0" smtClean="0">
                <a:latin typeface="+mn-ea"/>
              </a:rPr>
              <a:t>JCSS</a:t>
            </a:r>
            <a:r>
              <a:rPr lang="ja-JP" altLang="en-US" smtClean="0">
                <a:latin typeface="+mn-ea"/>
              </a:rPr>
              <a:t>コンサルティング）、豊田様（みずほコーポレート銀行）、</a:t>
            </a:r>
            <a:endParaRPr lang="en-US" altLang="ja-JP" dirty="0" smtClean="0">
              <a:latin typeface="+mn-ea"/>
            </a:endParaRPr>
          </a:p>
          <a:p>
            <a:pPr lvl="0"/>
            <a:r>
              <a:rPr lang="ja-JP" altLang="en-US" smtClean="0">
                <a:latin typeface="+mn-ea"/>
              </a:rPr>
              <a:t>松井様（東京コンサルティングファー</a:t>
            </a:r>
            <a:r>
              <a:rPr lang="ja-JP" altLang="en-US" smtClean="0">
                <a:latin typeface="+mn-ea"/>
              </a:rPr>
              <a:t>ム</a:t>
            </a:r>
            <a:r>
              <a:rPr lang="ja-JP" altLang="en-US" smtClean="0">
                <a:latin typeface="+mn-ea"/>
              </a:rPr>
              <a:t>）、鷲尾</a:t>
            </a:r>
            <a:r>
              <a:rPr lang="ja-JP" altLang="en-US" smtClean="0">
                <a:latin typeface="+mn-ea"/>
              </a:rPr>
              <a:t>様</a:t>
            </a:r>
            <a:r>
              <a:rPr lang="ja-JP" altLang="en-US" smtClean="0">
                <a:latin typeface="+mn-ea"/>
              </a:rPr>
              <a:t>（メトロール）、</a:t>
            </a:r>
            <a:endParaRPr lang="en-US" altLang="ja-JP" dirty="0" smtClean="0">
              <a:latin typeface="+mn-ea"/>
            </a:endParaRPr>
          </a:p>
          <a:p>
            <a:pPr lvl="0"/>
            <a:r>
              <a:rPr lang="ja-JP" altLang="en-US" smtClean="0">
                <a:latin typeface="+mn-ea"/>
              </a:rPr>
              <a:t>尻引様（プライスウォーターハウス）、加藤様（富士古河</a:t>
            </a:r>
            <a:r>
              <a:rPr lang="en-US" altLang="ja-JP" dirty="0" smtClean="0">
                <a:latin typeface="+mn-ea"/>
              </a:rPr>
              <a:t>E&amp;C</a:t>
            </a:r>
            <a:r>
              <a:rPr lang="ja-JP" altLang="en-US" smtClean="0">
                <a:latin typeface="+mn-ea"/>
              </a:rPr>
              <a:t>インド）、</a:t>
            </a:r>
            <a:endParaRPr lang="en-US" altLang="ja-JP" dirty="0" smtClean="0">
              <a:latin typeface="+mn-ea"/>
            </a:endParaRPr>
          </a:p>
          <a:p>
            <a:pPr lvl="0"/>
            <a:r>
              <a:rPr lang="ja-JP" altLang="en-US" smtClean="0">
                <a:latin typeface="+mn-ea"/>
              </a:rPr>
              <a:t>鈴木様・宇野様（ニッポンアイクリーンソリューションズ）、</a:t>
            </a:r>
            <a:endParaRPr lang="en-US" altLang="ja-JP" dirty="0" smtClean="0">
              <a:latin typeface="+mn-ea"/>
            </a:endParaRPr>
          </a:p>
          <a:p>
            <a:pPr lvl="0"/>
            <a:r>
              <a:rPr lang="ja-JP" altLang="en-US" smtClean="0">
                <a:latin typeface="+mn-ea"/>
              </a:rPr>
              <a:t>浦川様</a:t>
            </a:r>
            <a:r>
              <a:rPr lang="ja-JP" altLang="en-US" smtClean="0">
                <a:latin typeface="+mn-ea"/>
              </a:rPr>
              <a:t>（インド安川電機</a:t>
            </a:r>
            <a:r>
              <a:rPr lang="ja-JP" altLang="en-US" smtClean="0">
                <a:latin typeface="+mn-ea"/>
              </a:rPr>
              <a:t>）、岡</a:t>
            </a:r>
            <a:r>
              <a:rPr lang="ja-JP" altLang="en-US" smtClean="0">
                <a:latin typeface="+mn-ea"/>
              </a:rPr>
              <a:t>田様（パソナインディア</a:t>
            </a:r>
            <a:r>
              <a:rPr lang="ja-JP" altLang="en-US" smtClean="0">
                <a:latin typeface="+mn-ea"/>
              </a:rPr>
              <a:t>）、</a:t>
            </a:r>
            <a:endParaRPr lang="en-US" altLang="ja-JP" dirty="0" smtClean="0">
              <a:latin typeface="+mn-ea"/>
            </a:endParaRPr>
          </a:p>
          <a:p>
            <a:pPr lvl="0"/>
            <a:r>
              <a:rPr lang="ja-JP" altLang="en-US" smtClean="0">
                <a:latin typeface="+mn-ea"/>
              </a:rPr>
              <a:t>大崎様（高砂熱学工業インド）、坂</a:t>
            </a:r>
            <a:endParaRPr lang="en-US" altLang="ja-JP" dirty="0" smtClean="0">
              <a:latin typeface="+mn-ea"/>
            </a:endParaRPr>
          </a:p>
          <a:p>
            <a:pPr lvl="0"/>
            <a:r>
              <a:rPr lang="ja-JP" altLang="en-US" smtClean="0">
                <a:latin typeface="+mn-ea"/>
              </a:rPr>
              <a:t>　　　　　　　　　　　　　　　　　　　　　</a:t>
            </a:r>
            <a:endParaRPr lang="en-US" altLang="ja-JP" dirty="0" smtClean="0">
              <a:latin typeface="+mn-ea"/>
            </a:endParaRPr>
          </a:p>
          <a:p>
            <a:pPr lvl="0"/>
            <a:r>
              <a:rPr lang="ja-JP" altLang="en-US" smtClean="0">
                <a:latin typeface="+mn-ea"/>
              </a:rPr>
              <a:t>　　　　　　　　　　　　　　　　　　　　　　　計</a:t>
            </a:r>
            <a:r>
              <a:rPr lang="ja-JP" altLang="en-US" smtClean="0">
                <a:latin typeface="+mn-ea"/>
              </a:rPr>
              <a:t>２０名</a:t>
            </a:r>
            <a:r>
              <a:rPr lang="ja-JP" altLang="en-US" smtClean="0">
                <a:latin typeface="+mn-ea"/>
              </a:rPr>
              <a:t>　順不同</a:t>
            </a:r>
            <a:endParaRPr lang="en-US" altLang="ja-JP" dirty="0" smtClean="0">
              <a:latin typeface="+mn-ea"/>
            </a:endParaRPr>
          </a:p>
          <a:p>
            <a:pPr lvl="0"/>
            <a:endParaRPr lang="en-US" dirty="0" smtClean="0">
              <a:latin typeface="+mn-ea"/>
            </a:endParaRPr>
          </a:p>
          <a:p>
            <a:endParaRPr lang="en-US"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24850" cy="1143000"/>
          </a:xfrm>
        </p:spPr>
        <p:txBody>
          <a:bodyPr>
            <a:normAutofit fontScale="90000"/>
          </a:bodyPr>
          <a:lstStyle/>
          <a:p>
            <a:pPr eaLnBrk="1" fontAlgn="auto" hangingPunct="1">
              <a:spcAft>
                <a:spcPts val="0"/>
              </a:spcAft>
              <a:defRPr/>
            </a:pPr>
            <a:r>
              <a:rPr lang="ja-JP" altLang="en-US" smtClean="0">
                <a:solidFill>
                  <a:schemeClr val="tx2">
                    <a:satMod val="130000"/>
                  </a:schemeClr>
                </a:solidFill>
              </a:rPr>
              <a:t>（２）２０１３年度活動方針・</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　　　　進め方について</a:t>
            </a:r>
            <a:endParaRPr lang="en-US" dirty="0">
              <a:solidFill>
                <a:schemeClr val="tx2">
                  <a:satMod val="130000"/>
                </a:schemeClr>
              </a:solidFill>
            </a:endParaRPr>
          </a:p>
        </p:txBody>
      </p:sp>
      <p:sp>
        <p:nvSpPr>
          <p:cNvPr id="14339" name="Content Placeholder 2"/>
          <p:cNvSpPr>
            <a:spLocks noGrp="1"/>
          </p:cNvSpPr>
          <p:nvPr>
            <p:ph idx="1"/>
          </p:nvPr>
        </p:nvSpPr>
        <p:spPr>
          <a:xfrm>
            <a:off x="1066800" y="1524000"/>
            <a:ext cx="7867650" cy="5181600"/>
          </a:xfrm>
        </p:spPr>
        <p:txBody>
          <a:bodyPr/>
          <a:lstStyle/>
          <a:p>
            <a:pPr eaLnBrk="1" hangingPunct="1">
              <a:buFont typeface="Wingdings 2" pitchFamily="18" charset="2"/>
              <a:buNone/>
            </a:pPr>
            <a:r>
              <a:rPr lang="ja-JP" altLang="en-US" sz="2400" b="1" smtClean="0">
                <a:cs typeface="HGｺﾞｼｯｸE"/>
              </a:rPr>
              <a:t>活動方針</a:t>
            </a:r>
            <a:endParaRPr lang="en-US" altLang="ja-JP" sz="2400" b="1" smtClean="0">
              <a:cs typeface="HGｺﾞｼｯｸE"/>
            </a:endParaRPr>
          </a:p>
          <a:p>
            <a:pPr eaLnBrk="1" hangingPunct="1"/>
            <a:r>
              <a:rPr lang="ja-JP" altLang="en-US" sz="2400" smtClean="0">
                <a:cs typeface="HGｺﾞｼｯｸE"/>
              </a:rPr>
              <a:t>各社が直面している問題、過去に経験した問題とその対応内容を共有し、対応策検討／将来への備えの一助とする。</a:t>
            </a:r>
            <a:endParaRPr lang="en-US" sz="2400" smtClean="0"/>
          </a:p>
          <a:p>
            <a:pPr eaLnBrk="1" hangingPunct="1"/>
            <a:r>
              <a:rPr lang="ja-JP" altLang="en-US" sz="2400" smtClean="0">
                <a:cs typeface="HGｺﾞｼｯｸE"/>
              </a:rPr>
              <a:t>税務労務関連トピックの最新情報を共有、理解を深めた上で意見交換を行い知見を深める。</a:t>
            </a:r>
            <a:endParaRPr lang="en-US" sz="2400" smtClean="0"/>
          </a:p>
          <a:p>
            <a:pPr eaLnBrk="1" hangingPunct="1">
              <a:buFont typeface="Wingdings 2" pitchFamily="18" charset="2"/>
              <a:buNone/>
            </a:pPr>
            <a:r>
              <a:rPr lang="ja-JP" altLang="en-US" sz="2400" b="1" smtClean="0">
                <a:cs typeface="HGｺﾞｼｯｸE"/>
              </a:rPr>
              <a:t>進め方</a:t>
            </a:r>
            <a:endParaRPr lang="en-US" altLang="ja-JP" sz="2400" b="1" smtClean="0">
              <a:cs typeface="HGｺﾞｼｯｸE"/>
            </a:endParaRPr>
          </a:p>
          <a:p>
            <a:pPr eaLnBrk="1" hangingPunct="1"/>
            <a:r>
              <a:rPr lang="ja-JP" altLang="en-US" sz="2400" smtClean="0">
                <a:cs typeface="HGｺﾞｼｯｸE"/>
              </a:rPr>
              <a:t>毎回テーマを決め、参加会社から事例報告／専門家から最新動向、理解の難しい項目についての解説を行って頂き、質疑・意見交換を実施。</a:t>
            </a:r>
            <a:endParaRPr lang="en-US" altLang="ja-JP" sz="2400" smtClean="0">
              <a:cs typeface="HGｺﾞｼｯｸE"/>
            </a:endParaRPr>
          </a:p>
          <a:p>
            <a:pPr eaLnBrk="1" hangingPunct="1"/>
            <a:r>
              <a:rPr lang="ja-JP" altLang="en-US" sz="2400" smtClean="0">
                <a:cs typeface="HGｺﾞｼｯｸE"/>
              </a:rPr>
              <a:t>本年度はテーマによっては英語での講義・質疑も検討</a:t>
            </a:r>
            <a:endParaRPr lang="en-IN" altLang="ja-JP" sz="2400" smtClean="0">
              <a:cs typeface="HGｺﾞｼｯｸE"/>
            </a:endParaRPr>
          </a:p>
          <a:p>
            <a:pPr eaLnBrk="1" hangingPunct="1"/>
            <a:endParaRPr lang="en-IN" altLang="ja-JP" sz="2800" smtClean="0">
              <a:cs typeface="HGｺﾞｼｯｸE"/>
            </a:endParaRPr>
          </a:p>
          <a:p>
            <a:pPr eaLnBrk="1" hangingPunct="1"/>
            <a:endParaRPr lang="en-US" sz="2800" smtClean="0"/>
          </a:p>
          <a:p>
            <a:pPr eaLnBrk="1" hangingPunct="1"/>
            <a:endParaRPr lang="en-US"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ja-JP" altLang="en-US" smtClean="0">
                <a:solidFill>
                  <a:schemeClr val="tx2">
                    <a:satMod val="130000"/>
                  </a:schemeClr>
                </a:solidFill>
              </a:rPr>
              <a:t>（２）２０１３年度活動方針・</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　　　　進め方について</a:t>
            </a:r>
            <a:endParaRPr lang="en-US" dirty="0">
              <a:solidFill>
                <a:schemeClr val="tx2">
                  <a:satMod val="130000"/>
                </a:schemeClr>
              </a:solidFill>
            </a:endParaRPr>
          </a:p>
        </p:txBody>
      </p:sp>
      <p:sp>
        <p:nvSpPr>
          <p:cNvPr id="4" name="Content Placeholder 3"/>
          <p:cNvSpPr>
            <a:spLocks noGrp="1"/>
          </p:cNvSpPr>
          <p:nvPr>
            <p:ph idx="1"/>
          </p:nvPr>
        </p:nvSpPr>
        <p:spPr>
          <a:xfrm>
            <a:off x="1219200" y="1981200"/>
            <a:ext cx="7715250" cy="4267200"/>
          </a:xfrm>
        </p:spPr>
        <p:txBody>
          <a:bodyPr>
            <a:normAutofit/>
          </a:bodyPr>
          <a:lstStyle/>
          <a:p>
            <a:pPr marL="365760" indent="-283464" eaLnBrk="1" fontAlgn="auto" hangingPunct="1">
              <a:spcAft>
                <a:spcPts val="0"/>
              </a:spcAft>
              <a:buFont typeface="Wingdings 2"/>
              <a:buNone/>
              <a:defRPr/>
            </a:pPr>
            <a:r>
              <a:rPr kumimoji="1" lang="ja-JP" altLang="en-US" sz="2800" b="1" smtClean="0">
                <a:latin typeface="+mn-ea"/>
              </a:rPr>
              <a:t>会合</a:t>
            </a:r>
            <a:endParaRPr kumimoji="1" lang="en-US" altLang="ja-JP" sz="2800" b="1" dirty="0" smtClean="0">
              <a:latin typeface="+mn-ea"/>
            </a:endParaRPr>
          </a:p>
          <a:p>
            <a:pPr marL="365760" indent="-283464" eaLnBrk="1" fontAlgn="auto" hangingPunct="1">
              <a:spcAft>
                <a:spcPts val="0"/>
              </a:spcAft>
              <a:buFont typeface="Wingdings 2"/>
              <a:buChar char=""/>
              <a:defRPr/>
            </a:pPr>
            <a:r>
              <a:rPr kumimoji="1" lang="ja-JP" altLang="en-US" sz="2800" dirty="0" smtClean="0"/>
              <a:t>８</a:t>
            </a:r>
            <a:r>
              <a:rPr lang="ja-JP" altLang="en-US" sz="2800" smtClean="0"/>
              <a:t>月、</a:t>
            </a:r>
            <a:r>
              <a:rPr lang="en-IN" altLang="ja-JP" sz="2800" dirty="0" smtClean="0"/>
              <a:t>10</a:t>
            </a:r>
            <a:r>
              <a:rPr lang="ja-JP" altLang="en-US" sz="2800" smtClean="0"/>
              <a:t>月、</a:t>
            </a:r>
            <a:r>
              <a:rPr lang="en-IN" altLang="ja-JP" sz="2800" dirty="0" smtClean="0"/>
              <a:t>12</a:t>
            </a:r>
            <a:r>
              <a:rPr lang="ja-JP" altLang="en-US" sz="2800" smtClean="0"/>
              <a:t>月、</a:t>
            </a:r>
            <a:r>
              <a:rPr lang="en-IN" altLang="ja-JP" sz="2800" dirty="0" smtClean="0"/>
              <a:t>2</a:t>
            </a:r>
            <a:r>
              <a:rPr lang="ja-JP" altLang="en-US" sz="2800" smtClean="0"/>
              <a:t>月、</a:t>
            </a:r>
            <a:r>
              <a:rPr lang="en-IN" altLang="ja-JP" sz="2800" dirty="0" smtClean="0"/>
              <a:t>4</a:t>
            </a:r>
            <a:r>
              <a:rPr lang="ja-JP" altLang="en-US" sz="2800" smtClean="0"/>
              <a:t>月（計</a:t>
            </a:r>
            <a:r>
              <a:rPr lang="en-IN" altLang="ja-JP" sz="2800" dirty="0" smtClean="0"/>
              <a:t>5</a:t>
            </a:r>
            <a:r>
              <a:rPr lang="ja-JP" altLang="en-US" sz="2800" smtClean="0"/>
              <a:t>回）</a:t>
            </a:r>
            <a:endParaRPr lang="en-US" altLang="ja-JP" sz="2800" dirty="0" smtClean="0"/>
          </a:p>
          <a:p>
            <a:pPr marL="365760" indent="-283464" eaLnBrk="1" fontAlgn="auto" hangingPunct="1">
              <a:spcAft>
                <a:spcPts val="0"/>
              </a:spcAft>
              <a:buFont typeface="Wingdings 2"/>
              <a:buChar char=""/>
              <a:defRPr/>
            </a:pPr>
            <a:r>
              <a:rPr lang="ja-JP" altLang="en-US" sz="2800" smtClean="0"/>
              <a:t>日時：第２水曜日開催（</a:t>
            </a:r>
            <a:r>
              <a:rPr lang="en-US" altLang="ja-JP" sz="2800" dirty="0" smtClean="0"/>
              <a:t>17:00-19:00</a:t>
            </a:r>
            <a:r>
              <a:rPr lang="ja-JP" altLang="en-US" sz="2800" smtClean="0"/>
              <a:t>）</a:t>
            </a:r>
            <a:endParaRPr lang="en-US" altLang="ja-JP" sz="2800" dirty="0" smtClean="0"/>
          </a:p>
          <a:p>
            <a:pPr marL="365760" indent="-283464" eaLnBrk="1" fontAlgn="auto" hangingPunct="1">
              <a:spcAft>
                <a:spcPts val="0"/>
              </a:spcAft>
              <a:buFont typeface="Wingdings 2"/>
              <a:buChar char=""/>
              <a:defRPr/>
            </a:pPr>
            <a:r>
              <a:rPr lang="ja-JP" altLang="en-US" sz="2800" dirty="0" smtClean="0"/>
              <a:t>場</a:t>
            </a:r>
            <a:r>
              <a:rPr lang="ja-JP" altLang="en-US" sz="2800" smtClean="0"/>
              <a:t>所：</a:t>
            </a:r>
            <a:r>
              <a:rPr lang="en-US" altLang="ja-JP" sz="2800" dirty="0" smtClean="0"/>
              <a:t>Deloitte Haskins &amp; Sells </a:t>
            </a:r>
          </a:p>
          <a:p>
            <a:pPr marL="365760" indent="-283464" eaLnBrk="1" fontAlgn="auto" hangingPunct="1">
              <a:spcAft>
                <a:spcPts val="0"/>
              </a:spcAft>
              <a:buFont typeface="Wingdings 2"/>
              <a:buNone/>
              <a:defRPr/>
            </a:pPr>
            <a:r>
              <a:rPr lang="ja-JP" altLang="en-US" sz="2800" smtClean="0"/>
              <a:t>　　　  </a:t>
            </a:r>
            <a:r>
              <a:rPr lang="ja-JP" altLang="ja-JP" sz="2800" smtClean="0"/>
              <a:t>事務所会議室</a:t>
            </a:r>
            <a:endParaRPr lang="en-IN" altLang="ja-JP" sz="2800" dirty="0" smtClean="0"/>
          </a:p>
          <a:p>
            <a:pPr marL="365760" indent="-283464" eaLnBrk="1" fontAlgn="auto" hangingPunct="1">
              <a:spcAft>
                <a:spcPts val="0"/>
              </a:spcAft>
              <a:buFont typeface="Wingdings 2"/>
              <a:buChar char=""/>
              <a:defRPr/>
            </a:pP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ja-JP" altLang="en-US" smtClean="0">
                <a:solidFill>
                  <a:schemeClr val="tx2">
                    <a:satMod val="130000"/>
                  </a:schemeClr>
                </a:solidFill>
              </a:rPr>
              <a:t>（３）８月以降のテーマ案決定</a:t>
            </a:r>
            <a:endParaRPr lang="en-US" dirty="0">
              <a:solidFill>
                <a:schemeClr val="tx2">
                  <a:satMod val="130000"/>
                </a:schemeClr>
              </a:solidFill>
            </a:endParaRPr>
          </a:p>
        </p:txBody>
      </p:sp>
      <p:sp>
        <p:nvSpPr>
          <p:cNvPr id="24579" name="Content Placeholder 2"/>
          <p:cNvSpPr>
            <a:spLocks noGrp="1"/>
          </p:cNvSpPr>
          <p:nvPr>
            <p:ph idx="1"/>
          </p:nvPr>
        </p:nvSpPr>
        <p:spPr>
          <a:xfrm>
            <a:off x="914400" y="1524000"/>
            <a:ext cx="8686800" cy="5105400"/>
          </a:xfrm>
        </p:spPr>
        <p:txBody>
          <a:bodyPr/>
          <a:lstStyle/>
          <a:p>
            <a:pPr eaLnBrk="1" hangingPunct="1"/>
            <a:r>
              <a:rPr lang="ja-JP" altLang="en-US" sz="2800" smtClean="0">
                <a:cs typeface="HGｺﾞｼｯｸE"/>
              </a:rPr>
              <a:t>８月度テーマ</a:t>
            </a:r>
            <a:endParaRPr lang="en-US" altLang="ja-JP" sz="2800" dirty="0" smtClean="0">
              <a:cs typeface="HGｺﾞｼｯｸE"/>
            </a:endParaRPr>
          </a:p>
          <a:p>
            <a:pPr eaLnBrk="1" hangingPunct="1">
              <a:buFont typeface="Wingdings 2" pitchFamily="18" charset="2"/>
              <a:buNone/>
            </a:pPr>
            <a:r>
              <a:rPr lang="ja-JP" altLang="en-US" sz="2800" smtClean="0">
                <a:cs typeface="HGｺﾞｼｯｸE"/>
              </a:rPr>
              <a:t>    移転価格税制、</a:t>
            </a:r>
            <a:r>
              <a:rPr lang="en-US" altLang="ja-JP" sz="2800" dirty="0" smtClean="0">
                <a:cs typeface="HGｺﾞｼｯｸE"/>
              </a:rPr>
              <a:t>PF</a:t>
            </a:r>
          </a:p>
          <a:p>
            <a:pPr eaLnBrk="1" hangingPunct="1"/>
            <a:r>
              <a:rPr lang="ja-JP" altLang="en-US" sz="2800" smtClean="0">
                <a:cs typeface="HGｺﾞｼｯｸE"/>
              </a:rPr>
              <a:t>１０月以降テーマ候補</a:t>
            </a:r>
            <a:endParaRPr lang="en-US" altLang="ja-JP" sz="2800" dirty="0" smtClean="0">
              <a:cs typeface="HGｺﾞｼｯｸE"/>
            </a:endParaRPr>
          </a:p>
          <a:p>
            <a:pPr eaLnBrk="1" hangingPunct="1">
              <a:buFont typeface="Wingdings 2" pitchFamily="18" charset="2"/>
              <a:buNone/>
            </a:pPr>
            <a:r>
              <a:rPr lang="ja-JP" altLang="en-US" sz="2800" smtClean="0">
                <a:cs typeface="HGｺﾞｼｯｸE"/>
              </a:rPr>
              <a:t>   間接税、マクロ経済状況、労務管理、</a:t>
            </a:r>
            <a:r>
              <a:rPr lang="en-US" altLang="ja-JP" sz="2800" dirty="0" smtClean="0">
                <a:cs typeface="HGｺﾞｼｯｸE"/>
              </a:rPr>
              <a:t/>
            </a:r>
            <a:br>
              <a:rPr lang="en-US" altLang="ja-JP" sz="2800" dirty="0" smtClean="0">
                <a:cs typeface="HGｺﾞｼｯｸE"/>
              </a:rPr>
            </a:br>
            <a:r>
              <a:rPr lang="ja-JP" altLang="en-US" sz="2800" smtClean="0">
                <a:cs typeface="HGｺﾞｼｯｸE"/>
              </a:rPr>
              <a:t>為替・金利の見通し、会計監査、インド予算案</a:t>
            </a:r>
            <a:endParaRPr lang="en-US" altLang="ja-JP" sz="2800" dirty="0" smtClean="0">
              <a:cs typeface="HGｺﾞｼｯｸE"/>
            </a:endParaRPr>
          </a:p>
          <a:p>
            <a:pPr eaLnBrk="1" hangingPunct="1">
              <a:buFont typeface="Wingdings 2" pitchFamily="18" charset="2"/>
              <a:buNone/>
            </a:pPr>
            <a:r>
              <a:rPr lang="en-US" sz="2800" dirty="0" smtClean="0"/>
              <a:t>   </a:t>
            </a:r>
            <a:r>
              <a:rPr lang="en-US" altLang="ja-JP" sz="2400" dirty="0" smtClean="0"/>
              <a:t>※</a:t>
            </a:r>
            <a:r>
              <a:rPr lang="ja-JP" altLang="en-US" sz="2400" smtClean="0"/>
              <a:t>インド予算案については今後の政治動向も見極め</a:t>
            </a:r>
            <a:endParaRPr lang="en-IN" sz="24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アンケート結果：活動方針</a:t>
            </a:r>
            <a:endParaRPr lang="en-US" dirty="0">
              <a:solidFill>
                <a:schemeClr val="tx2">
                  <a:satMod val="130000"/>
                </a:schemeClr>
              </a:solidFill>
            </a:endParaRPr>
          </a:p>
        </p:txBody>
      </p:sp>
      <p:sp>
        <p:nvSpPr>
          <p:cNvPr id="11267" name="Content Placeholder 2"/>
          <p:cNvSpPr>
            <a:spLocks noGrp="1"/>
          </p:cNvSpPr>
          <p:nvPr>
            <p:ph sz="half" idx="1"/>
          </p:nvPr>
        </p:nvSpPr>
        <p:spPr>
          <a:xfrm>
            <a:off x="1143000" y="5318125"/>
            <a:ext cx="7696200" cy="1158875"/>
          </a:xfrm>
        </p:spPr>
        <p:txBody>
          <a:bodyPr/>
          <a:lstStyle/>
          <a:p>
            <a:pPr eaLnBrk="1" hangingPunct="1"/>
            <a:r>
              <a:rPr lang="ja-JP" altLang="en-US" sz="2400" smtClean="0">
                <a:solidFill>
                  <a:srgbClr val="000000"/>
                </a:solidFill>
                <a:cs typeface="HGｺﾞｼｯｸE"/>
              </a:rPr>
              <a:t>労務関係トピックスを増やして、日常の対応策になると良い。例；評価方法、教育方法</a:t>
            </a:r>
            <a:endParaRPr lang="en-US" altLang="ja-JP" sz="2400" smtClean="0">
              <a:cs typeface="HGｺﾞｼｯｸE"/>
            </a:endParaRPr>
          </a:p>
        </p:txBody>
      </p:sp>
      <p:graphicFrame>
        <p:nvGraphicFramePr>
          <p:cNvPr id="6" name="Chart 5"/>
          <p:cNvGraphicFramePr>
            <a:graphicFrameLocks/>
          </p:cNvGraphicFramePr>
          <p:nvPr/>
        </p:nvGraphicFramePr>
        <p:xfrm>
          <a:off x="1371600" y="1524000"/>
          <a:ext cx="7620000" cy="3657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アンケート結果：進め方</a:t>
            </a:r>
            <a:endParaRPr lang="en-US" dirty="0">
              <a:solidFill>
                <a:schemeClr val="tx2">
                  <a:satMod val="130000"/>
                </a:schemeClr>
              </a:solidFill>
            </a:endParaRPr>
          </a:p>
        </p:txBody>
      </p:sp>
      <p:sp>
        <p:nvSpPr>
          <p:cNvPr id="12291" name="Content Placeholder 2"/>
          <p:cNvSpPr>
            <a:spLocks noGrp="1"/>
          </p:cNvSpPr>
          <p:nvPr>
            <p:ph sz="half" idx="1"/>
          </p:nvPr>
        </p:nvSpPr>
        <p:spPr>
          <a:xfrm>
            <a:off x="990600" y="5334000"/>
            <a:ext cx="7848600" cy="1158875"/>
          </a:xfrm>
        </p:spPr>
        <p:txBody>
          <a:bodyPr/>
          <a:lstStyle/>
          <a:p>
            <a:pPr eaLnBrk="1" hangingPunct="1"/>
            <a:r>
              <a:rPr lang="ja-JP" altLang="en-US" sz="2000" smtClean="0">
                <a:solidFill>
                  <a:srgbClr val="000000"/>
                </a:solidFill>
                <a:cs typeface="HGｺﾞｼｯｸE"/>
              </a:rPr>
              <a:t>労務関連でもっと生の事例に突っ込めると参考になると思う。</a:t>
            </a:r>
            <a:endParaRPr lang="en-US" altLang="ja-JP" sz="2000" smtClean="0">
              <a:cs typeface="HGｺﾞｼｯｸE"/>
            </a:endParaRPr>
          </a:p>
        </p:txBody>
      </p:sp>
      <p:graphicFrame>
        <p:nvGraphicFramePr>
          <p:cNvPr id="6" name="Chart 5"/>
          <p:cNvGraphicFramePr>
            <a:graphicFrameLocks/>
          </p:cNvGraphicFramePr>
          <p:nvPr/>
        </p:nvGraphicFramePr>
        <p:xfrm>
          <a:off x="1066800" y="1219200"/>
          <a:ext cx="7848600" cy="3733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normAutofit fontScale="90000"/>
          </a:bodyPr>
          <a:lstStyle/>
          <a:p>
            <a:pPr eaLnBrk="1" fontAlgn="auto" hangingPunct="1">
              <a:spcAft>
                <a:spcPts val="0"/>
              </a:spcAft>
              <a:defRPr/>
            </a:pPr>
            <a:r>
              <a:rPr lang="ja-JP" altLang="en-US" smtClean="0">
                <a:solidFill>
                  <a:schemeClr val="tx2">
                    <a:satMod val="130000"/>
                  </a:schemeClr>
                </a:solidFill>
              </a:rPr>
              <a:t>アンケート結果：英語</a:t>
            </a:r>
            <a:r>
              <a:rPr lang="en-US" altLang="ja-JP" dirty="0" smtClean="0">
                <a:solidFill>
                  <a:schemeClr val="tx2">
                    <a:satMod val="130000"/>
                  </a:schemeClr>
                </a:solidFill>
              </a:rPr>
              <a:t>or</a:t>
            </a:r>
            <a:r>
              <a:rPr lang="ja-JP" altLang="en-US" smtClean="0">
                <a:solidFill>
                  <a:schemeClr val="tx2">
                    <a:satMod val="130000"/>
                  </a:schemeClr>
                </a:solidFill>
              </a:rPr>
              <a:t>日本語？</a:t>
            </a:r>
            <a:endParaRPr lang="en-US" dirty="0">
              <a:solidFill>
                <a:schemeClr val="tx2">
                  <a:satMod val="130000"/>
                </a:schemeClr>
              </a:solidFill>
            </a:endParaRPr>
          </a:p>
        </p:txBody>
      </p:sp>
      <p:sp>
        <p:nvSpPr>
          <p:cNvPr id="13315" name="Content Placeholder 2"/>
          <p:cNvSpPr>
            <a:spLocks noGrp="1"/>
          </p:cNvSpPr>
          <p:nvPr>
            <p:ph sz="half" idx="1"/>
          </p:nvPr>
        </p:nvSpPr>
        <p:spPr>
          <a:xfrm>
            <a:off x="533400" y="4267200"/>
            <a:ext cx="8305800" cy="2225675"/>
          </a:xfrm>
        </p:spPr>
        <p:txBody>
          <a:bodyPr/>
          <a:lstStyle/>
          <a:p>
            <a:pPr eaLnBrk="1" hangingPunct="1"/>
            <a:r>
              <a:rPr lang="ja-JP" altLang="en-US" sz="2400" smtClean="0">
                <a:solidFill>
                  <a:srgbClr val="000000"/>
                </a:solidFill>
                <a:cs typeface="HGｺﾞｼｯｸE"/>
              </a:rPr>
              <a:t>場合によって、講義の質を上げる為には現地専門家による英語での講義が必要と思います。資料を文書化して事前配布（現地</a:t>
            </a:r>
            <a:r>
              <a:rPr lang="en-US" sz="2400" smtClean="0">
                <a:solidFill>
                  <a:srgbClr val="000000"/>
                </a:solidFill>
              </a:rPr>
              <a:t>PPT</a:t>
            </a:r>
            <a:r>
              <a:rPr lang="ja-JP" altLang="en-US" sz="2400" smtClean="0">
                <a:solidFill>
                  <a:srgbClr val="000000"/>
                </a:solidFill>
                <a:cs typeface="HGｺﾞｼｯｸE"/>
              </a:rPr>
              <a:t>だけでなく）、ポイントでの通訳、等あれば、より理想的と思います。</a:t>
            </a:r>
            <a:endParaRPr lang="en-US" altLang="ja-JP" sz="2400" smtClean="0">
              <a:solidFill>
                <a:srgbClr val="000000"/>
              </a:solidFill>
              <a:cs typeface="HGｺﾞｼｯｸE"/>
            </a:endParaRPr>
          </a:p>
          <a:p>
            <a:pPr eaLnBrk="1" hangingPunct="1"/>
            <a:r>
              <a:rPr lang="ja-JP" altLang="en-US" sz="2400" smtClean="0">
                <a:solidFill>
                  <a:srgbClr val="000000"/>
                </a:solidFill>
                <a:cs typeface="HGｺﾞｼｯｸE"/>
              </a:rPr>
              <a:t>できるだけ日本語がいいですがテーマとその講師によっては英語でも可。</a:t>
            </a:r>
            <a:endParaRPr lang="en-US" altLang="ja-JP" sz="2400" smtClean="0">
              <a:cs typeface="HGｺﾞｼｯｸE"/>
            </a:endParaRPr>
          </a:p>
        </p:txBody>
      </p:sp>
      <p:graphicFrame>
        <p:nvGraphicFramePr>
          <p:cNvPr id="5" name="Chart 4"/>
          <p:cNvGraphicFramePr>
            <a:graphicFrameLocks/>
          </p:cNvGraphicFramePr>
          <p:nvPr/>
        </p:nvGraphicFramePr>
        <p:xfrm>
          <a:off x="1066800" y="1143000"/>
          <a:ext cx="7772400" cy="3124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850" cy="1143000"/>
          </a:xfrm>
        </p:spPr>
        <p:txBody>
          <a:bodyPr/>
          <a:lstStyle/>
          <a:p>
            <a:pPr eaLnBrk="1" fontAlgn="auto" hangingPunct="1">
              <a:spcAft>
                <a:spcPts val="0"/>
              </a:spcAft>
              <a:defRPr/>
            </a:pPr>
            <a:r>
              <a:rPr lang="ja-JP" altLang="en-US" smtClean="0">
                <a:solidFill>
                  <a:schemeClr val="tx2">
                    <a:satMod val="130000"/>
                  </a:schemeClr>
                </a:solidFill>
              </a:rPr>
              <a:t>アンケート結果：テーマ案</a:t>
            </a:r>
            <a:endParaRPr lang="en-US" dirty="0">
              <a:solidFill>
                <a:schemeClr val="tx2">
                  <a:satMod val="130000"/>
                </a:schemeClr>
              </a:solidFill>
            </a:endParaRPr>
          </a:p>
        </p:txBody>
      </p:sp>
      <p:sp>
        <p:nvSpPr>
          <p:cNvPr id="17411" name="Content Placeholder 2"/>
          <p:cNvSpPr>
            <a:spLocks noGrp="1"/>
          </p:cNvSpPr>
          <p:nvPr>
            <p:ph idx="1"/>
          </p:nvPr>
        </p:nvSpPr>
        <p:spPr>
          <a:xfrm>
            <a:off x="1066800" y="1295400"/>
            <a:ext cx="7867650" cy="2590800"/>
          </a:xfrm>
        </p:spPr>
        <p:txBody>
          <a:bodyPr/>
          <a:lstStyle/>
          <a:p>
            <a:pPr eaLnBrk="1" hangingPunct="1">
              <a:buFont typeface="Wingdings 2" pitchFamily="18" charset="2"/>
              <a:buNone/>
            </a:pPr>
            <a:r>
              <a:rPr lang="en-US" altLang="ja-JP" sz="2800" smtClean="0">
                <a:solidFill>
                  <a:srgbClr val="000000"/>
                </a:solidFill>
                <a:cs typeface="HGｺﾞｼｯｸE"/>
              </a:rPr>
              <a:t>(1) </a:t>
            </a:r>
            <a:r>
              <a:rPr lang="ja-JP" altLang="en-US" sz="2800" smtClean="0">
                <a:solidFill>
                  <a:srgbClr val="000000"/>
                </a:solidFill>
                <a:cs typeface="HGｺﾞｼｯｸE"/>
              </a:rPr>
              <a:t>経済見通し</a:t>
            </a:r>
            <a:endParaRPr lang="en-US" altLang="ja-JP" sz="2800" smtClean="0">
              <a:solidFill>
                <a:srgbClr val="000000"/>
              </a:solidFill>
              <a:cs typeface="HGｺﾞｼｯｸE"/>
            </a:endParaRPr>
          </a:p>
          <a:p>
            <a:pPr eaLnBrk="1" hangingPunct="1">
              <a:buFont typeface="Wingdings 2" pitchFamily="18" charset="2"/>
              <a:buNone/>
            </a:pPr>
            <a:r>
              <a:rPr lang="en-US" altLang="ja-JP" sz="2800" smtClean="0">
                <a:solidFill>
                  <a:srgbClr val="000000"/>
                </a:solidFill>
                <a:cs typeface="HGｺﾞｼｯｸE"/>
              </a:rPr>
              <a:t>	</a:t>
            </a:r>
            <a:r>
              <a:rPr lang="ja-JP" altLang="en-US" sz="2800" smtClean="0">
                <a:solidFill>
                  <a:srgbClr val="000000"/>
                </a:solidFill>
                <a:cs typeface="HGｺﾞｼｯｸE"/>
              </a:rPr>
              <a:t>インドルピー為替・金利見通し</a:t>
            </a:r>
            <a:endParaRPr lang="en-US" sz="2800" smtClean="0">
              <a:solidFill>
                <a:srgbClr val="000000"/>
              </a:solidFill>
            </a:endParaRPr>
          </a:p>
          <a:p>
            <a:pPr eaLnBrk="1" hangingPunct="1">
              <a:buFont typeface="Wingdings 2" pitchFamily="18" charset="2"/>
              <a:buNone/>
            </a:pPr>
            <a:r>
              <a:rPr lang="en-US" altLang="ja-JP" sz="2800" smtClean="0">
                <a:solidFill>
                  <a:srgbClr val="000000"/>
                </a:solidFill>
                <a:cs typeface="HGｺﾞｼｯｸE"/>
              </a:rPr>
              <a:t>	</a:t>
            </a:r>
            <a:r>
              <a:rPr lang="ja-JP" altLang="en-US" sz="2800" smtClean="0">
                <a:solidFill>
                  <a:srgbClr val="000000"/>
                </a:solidFill>
                <a:cs typeface="HGｺﾞｼｯｸE"/>
              </a:rPr>
              <a:t>インド経済状況・今後の見通し</a:t>
            </a:r>
            <a:endParaRPr lang="en-US" sz="2800" smtClean="0">
              <a:solidFill>
                <a:srgbClr val="000000"/>
              </a:solidFill>
            </a:endParaRPr>
          </a:p>
          <a:p>
            <a:pPr eaLnBrk="1" hangingPunct="1"/>
            <a:endParaRPr lang="en-IN" altLang="ja-JP" sz="2800" smtClean="0">
              <a:solidFill>
                <a:srgbClr val="000000"/>
              </a:solidFill>
              <a:cs typeface="HGｺﾞｼｯｸE"/>
            </a:endParaRPr>
          </a:p>
          <a:p>
            <a:pPr eaLnBrk="1" hangingPunct="1"/>
            <a:endParaRPr lang="en-IN" altLang="ja-JP" sz="2800" smtClean="0">
              <a:solidFill>
                <a:srgbClr val="000000"/>
              </a:solidFill>
              <a:cs typeface="HGｺﾞｼｯｸE"/>
            </a:endParaRPr>
          </a:p>
          <a:p>
            <a:pPr eaLnBrk="1" hangingPunct="1"/>
            <a:endParaRPr lang="en-US" altLang="ja-JP" sz="2800" smtClean="0">
              <a:solidFill>
                <a:srgbClr val="000000"/>
              </a:solidFill>
              <a:cs typeface="HGｺﾞｼｯｸE"/>
            </a:endParaRPr>
          </a:p>
          <a:p>
            <a:pPr eaLnBrk="1" hangingPunct="1"/>
            <a:endParaRPr lang="en-US" sz="28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550</TotalTime>
  <Words>1385</Words>
  <Application>Microsoft Office PowerPoint</Application>
  <PresentationFormat>On-screen Show (4:3)</PresentationFormat>
  <Paragraphs>126</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第１回税務労務委員会</vt:lpstr>
      <vt:lpstr>（１）２０１３年度メンバー 　　　　　自己紹介</vt:lpstr>
      <vt:lpstr>（２）２０１３年度活動方針・ 　　　　進め方について</vt:lpstr>
      <vt:lpstr>（２）２０１３年度活動方針・ 　　　　進め方について</vt:lpstr>
      <vt:lpstr>（３）８月以降のテーマ案決定</vt:lpstr>
      <vt:lpstr>アンケート結果：活動方針</vt:lpstr>
      <vt:lpstr>アンケート結果：進め方</vt:lpstr>
      <vt:lpstr>アンケート結果：英語or日本語？</vt:lpstr>
      <vt:lpstr>アンケート結果：テーマ案</vt:lpstr>
      <vt:lpstr>アンケート結果：テーマ案</vt:lpstr>
      <vt:lpstr>アンケート結果：テーマ案</vt:lpstr>
      <vt:lpstr>アンケート結果：テーマ案</vt:lpstr>
      <vt:lpstr>アンケート結果：テーマ案</vt:lpstr>
      <vt:lpstr>アンケート結果：自由意見</vt:lpstr>
      <vt:lpstr>アンケート結果：講師をしてもよいというテーマ</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TKM08256</cp:lastModifiedBy>
  <cp:revision>94</cp:revision>
  <dcterms:created xsi:type="dcterms:W3CDTF">2006-08-16T00:00:00Z</dcterms:created>
  <dcterms:modified xsi:type="dcterms:W3CDTF">2013-06-12T17:13:38Z</dcterms:modified>
</cp:coreProperties>
</file>