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3" r:id="rId2"/>
    <p:sldId id="274" r:id="rId3"/>
    <p:sldId id="265" r:id="rId4"/>
    <p:sldId id="271" r:id="rId5"/>
    <p:sldId id="266" r:id="rId6"/>
    <p:sldId id="272" r:id="rId7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B95E89-66C5-4B77-A34B-3CE672B29D47}" type="datetimeFigureOut">
              <a:rPr lang="en-US"/>
              <a:pPr>
                <a:defRPr/>
              </a:pPr>
              <a:t>9/10/2013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845" y="4714137"/>
            <a:ext cx="5439987" cy="4468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862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8DC1CD-916C-4446-8F1B-8710FC8FBE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2B93CB-25AC-4164-8554-D2492BA9622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D0574F-6A38-4CD8-8E77-D495A385EC7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CC8537-56F0-482D-A64A-CE4E9B5B7C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C94DD1-DDBB-4661-907F-43FEE2E2D4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612E47-B72F-4B16-83DD-339F1D660EC8}" type="datetimeFigureOut">
              <a:rPr lang="en-US"/>
              <a:pPr>
                <a:defRPr/>
              </a:pPr>
              <a:t>9/10/2013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D798D2-AB06-4AB8-9F21-029769DBE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04B71-42C8-4C65-A011-AA4750F5761A}" type="datetimeFigureOut">
              <a:rPr lang="en-US"/>
              <a:pPr>
                <a:defRPr/>
              </a:pPr>
              <a:t>9/10/2013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82A1D-B6A1-4CEF-A4B1-1A103FF86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3A92B-6F75-4856-8722-164B7E9B196B}" type="datetimeFigureOut">
              <a:rPr lang="en-US"/>
              <a:pPr>
                <a:defRPr/>
              </a:pPr>
              <a:t>9/10/2013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CB096-CBD2-414D-B31B-5711E31F1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B4C6E-AF73-4B51-B5C4-0D97C837A760}" type="datetimeFigureOut">
              <a:rPr lang="en-US"/>
              <a:pPr>
                <a:defRPr/>
              </a:pPr>
              <a:t>9/10/2013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DD16F-CC17-48AF-B22A-24417E766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91E55E3-BFF3-49AC-A9B2-F6EBBBC03689}" type="datetimeFigureOut">
              <a:rPr lang="en-US"/>
              <a:pPr>
                <a:defRPr/>
              </a:pPr>
              <a:t>9/10/2013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47475ED-998E-4EFE-8B43-C0B09A6D3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6F535-8C3B-4295-BA96-6189486FD89B}" type="datetimeFigureOut">
              <a:rPr lang="en-US"/>
              <a:pPr>
                <a:defRPr/>
              </a:pPr>
              <a:t>9/10/2013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007C3-B9E2-4EB4-B966-832CF18025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5E252CF-CF7B-40E3-9A55-C7B4E5CF2B82}" type="datetimeFigureOut">
              <a:rPr lang="en-US"/>
              <a:pPr>
                <a:defRPr/>
              </a:pPr>
              <a:t>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505B77A-2C0A-4B3D-BAFF-11128B891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54E12-414C-4F36-9D63-F10867E4B720}" type="datetimeFigureOut">
              <a:rPr lang="en-US"/>
              <a:pPr>
                <a:defRPr/>
              </a:pPr>
              <a:t>9/10/2013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013AC-EA58-4AA4-842F-13784B1A8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421D11D-AF6C-48EA-B209-26760FB63ABC}" type="datetimeFigureOut">
              <a:rPr lang="en-US"/>
              <a:pPr>
                <a:defRPr/>
              </a:pPr>
              <a:t>9/10/2013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F0CEDBF-B294-41AD-B304-42CE37946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8AB81C-8EDE-426F-A9CF-0A8CEB0C9CC7}" type="datetimeFigureOut">
              <a:rPr lang="en-US"/>
              <a:pPr>
                <a:defRPr/>
              </a:pPr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50ACD84-4649-4432-8608-3D6319835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69F5AD2-E0F3-4FEA-A85E-1867F146524C}" type="datetimeFigureOut">
              <a:rPr lang="en-US"/>
              <a:pPr>
                <a:defRPr/>
              </a:pPr>
              <a:t>9/10/2013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FEBB99-6251-4F90-983B-C23CB6CEC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3CA34949-96FF-46B8-81D7-B3DFBF36C5C0}" type="datetimeFigureOut">
              <a:rPr lang="en-US"/>
              <a:pPr>
                <a:defRPr/>
              </a:pPr>
              <a:t>9/10/2013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E8D9D3E-02C8-4F91-8F1E-8FD25E18E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3" r:id="rId2"/>
    <p:sldLayoutId id="2147483769" r:id="rId3"/>
    <p:sldLayoutId id="2147483764" r:id="rId4"/>
    <p:sldLayoutId id="2147483770" r:id="rId5"/>
    <p:sldLayoutId id="2147483765" r:id="rId6"/>
    <p:sldLayoutId id="2147483771" r:id="rId7"/>
    <p:sldLayoutId id="2147483772" r:id="rId8"/>
    <p:sldLayoutId id="2147483773" r:id="rId9"/>
    <p:sldLayoutId id="2147483766" r:id="rId10"/>
    <p:sldLayoutId id="21474837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7275" cy="1468438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ja-JP" sz="3200" dirty="0" smtClean="0">
                <a:solidFill>
                  <a:schemeClr val="tx2">
                    <a:satMod val="130000"/>
                  </a:schemeClr>
                </a:solidFill>
              </a:rPr>
              <a:t>2013</a:t>
            </a:r>
            <a:r>
              <a:rPr lang="ja-JP" altLang="en-US" sz="3200" smtClean="0">
                <a:solidFill>
                  <a:schemeClr val="tx2">
                    <a:satMod val="130000"/>
                  </a:schemeClr>
                </a:solidFill>
              </a:rPr>
              <a:t>年度 バンガロール日本商工会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第２回税務労務委員会 活動報告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8153400" cy="4724400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mtClean="0"/>
              <a:t>日時：</a:t>
            </a:r>
            <a:r>
              <a:rPr lang="en-US" altLang="ja-JP" dirty="0" smtClean="0"/>
              <a:t>2013</a:t>
            </a:r>
            <a:r>
              <a:rPr lang="ja-JP" altLang="en-US" smtClean="0"/>
              <a:t>年８月</a:t>
            </a:r>
            <a:r>
              <a:rPr lang="en-US" altLang="ja-JP" dirty="0" smtClean="0"/>
              <a:t>21</a:t>
            </a:r>
            <a:r>
              <a:rPr lang="ja-JP" altLang="en-US" smtClean="0"/>
              <a:t>日</a:t>
            </a:r>
            <a:r>
              <a:rPr lang="en-US" altLang="ja-JP" dirty="0" smtClean="0"/>
              <a:t>(</a:t>
            </a:r>
            <a:r>
              <a:rPr lang="ja-JP" altLang="en-US" smtClean="0"/>
              <a:t>水</a:t>
            </a:r>
            <a:r>
              <a:rPr lang="en-US" altLang="ja-JP" dirty="0" smtClean="0"/>
              <a:t>)</a:t>
            </a:r>
            <a:r>
              <a:rPr lang="ja-JP" altLang="en-US" smtClean="0"/>
              <a:t>　</a:t>
            </a:r>
            <a:r>
              <a:rPr lang="en-US" altLang="ja-JP" dirty="0" smtClean="0"/>
              <a:t>17:00-19:30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mtClean="0"/>
              <a:t>場所：</a:t>
            </a:r>
            <a:r>
              <a:rPr lang="en-US" altLang="ja-JP" dirty="0" smtClean="0"/>
              <a:t>Deloitte Haskins &amp; Sells </a:t>
            </a:r>
            <a:r>
              <a:rPr lang="ja-JP" altLang="en-US" smtClean="0"/>
              <a:t>事務所会議室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mtClean="0"/>
              <a:t>出席：</a:t>
            </a:r>
            <a:r>
              <a:rPr lang="en-US" altLang="ja-JP" dirty="0" smtClean="0"/>
              <a:t>27</a:t>
            </a:r>
            <a:r>
              <a:rPr lang="ja-JP" altLang="en-US" smtClean="0"/>
              <a:t>名</a:t>
            </a:r>
            <a:endParaRPr lang="en-US" altLang="ja-JP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mtClean="0"/>
              <a:t>議事：</a:t>
            </a:r>
            <a:endParaRPr lang="en-US" altLang="ja-JP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IN" altLang="ja-JP" sz="2400" dirty="0" smtClean="0"/>
              <a:t>17:00-18:15 (1)</a:t>
            </a:r>
            <a:r>
              <a:rPr lang="ja-JP" altLang="en-US" sz="2400" smtClean="0"/>
              <a:t>インドのビジネスリスクと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		   </a:t>
            </a:r>
            <a:r>
              <a:rPr lang="ja-JP" altLang="en-US" sz="2400" smtClean="0"/>
              <a:t>企業が直面する課題</a:t>
            </a:r>
            <a:endParaRPr lang="en-US" altLang="ja-JP" sz="24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ja-JP" sz="2400" dirty="0" smtClean="0"/>
              <a:t>		    </a:t>
            </a:r>
            <a:r>
              <a:rPr lang="ja-JP" altLang="en-US" sz="2400" smtClean="0"/>
              <a:t>～税務・監査を中心として～</a:t>
            </a:r>
            <a:br>
              <a:rPr lang="ja-JP" altLang="en-US" sz="2400" smtClean="0"/>
            </a:br>
            <a:r>
              <a:rPr lang="en-IN" altLang="ja-JP" sz="2400" dirty="0" smtClean="0"/>
              <a:t>18:15-19:00 (2)</a:t>
            </a:r>
            <a:r>
              <a:rPr lang="ja-JP" altLang="en-US" sz="2400" smtClean="0"/>
              <a:t>インド新会社法</a:t>
            </a:r>
            <a:br>
              <a:rPr lang="ja-JP" altLang="en-US" sz="2400" smtClean="0"/>
            </a:br>
            <a:r>
              <a:rPr lang="en-IN" altLang="ja-JP" sz="2400" dirty="0" smtClean="0"/>
              <a:t>19:00-19:25 (3)</a:t>
            </a:r>
            <a:r>
              <a:rPr lang="en-US" altLang="ja-JP" sz="2400" dirty="0" smtClean="0"/>
              <a:t>PF</a:t>
            </a:r>
            <a:r>
              <a:rPr lang="ja-JP" altLang="en-US" sz="2400" smtClean="0"/>
              <a:t>と日印社会保障協定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IN" altLang="ja-JP" sz="2400" dirty="0" smtClean="0"/>
              <a:t>19:25-19:30 (4)</a:t>
            </a:r>
            <a:r>
              <a:rPr lang="ja-JP" altLang="en-US" sz="2400" smtClean="0"/>
              <a:t>その他</a:t>
            </a:r>
            <a:endParaRPr lang="en-US" altLang="ja-JP" sz="24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000" smtClean="0"/>
              <a:t>当初、移転価格税制を予定していましたが講師の方のご都合により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smtClean="0"/>
              <a:t>延期。</a:t>
            </a:r>
            <a:r>
              <a:rPr lang="en-US" altLang="ja-JP" sz="2000" dirty="0" smtClean="0"/>
              <a:t>(1)(2)</a:t>
            </a:r>
            <a:r>
              <a:rPr lang="ja-JP" altLang="en-US" sz="2000" smtClean="0"/>
              <a:t>と差し替えさせていただきました。</a:t>
            </a:r>
            <a:endParaRPr lang="en-US" sz="20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  <p:pic>
        <p:nvPicPr>
          <p:cNvPr id="8196" name="Picture 4" descr="C:\Users\tkm08256.TKM\Documents\商工会関係\Logo_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5900" y="1828800"/>
            <a:ext cx="1231900" cy="1418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315200" cy="14017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sz="3200" dirty="0" smtClean="0">
                <a:solidFill>
                  <a:schemeClr val="tx2">
                    <a:satMod val="130000"/>
                  </a:schemeClr>
                </a:solidFill>
              </a:rPr>
              <a:t>(1)</a:t>
            </a:r>
            <a:r>
              <a:rPr lang="ja-JP" altLang="en-US" sz="3200" smtClean="0">
                <a:solidFill>
                  <a:schemeClr val="tx2">
                    <a:satMod val="130000"/>
                  </a:schemeClr>
                </a:solidFill>
              </a:rPr>
              <a:t>インドのビジネスリスクと</a:t>
            </a:r>
            <a:r>
              <a:rPr lang="en-US" altLang="ja-JP" sz="32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sz="32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altLang="ja-JP" sz="3200" dirty="0" smtClean="0">
                <a:solidFill>
                  <a:schemeClr val="tx2">
                    <a:satMod val="130000"/>
                  </a:schemeClr>
                </a:solidFill>
              </a:rPr>
              <a:t>     </a:t>
            </a:r>
            <a:r>
              <a:rPr lang="ja-JP" altLang="en-US" sz="3200" smtClean="0">
                <a:solidFill>
                  <a:schemeClr val="tx2">
                    <a:satMod val="130000"/>
                  </a:schemeClr>
                </a:solidFill>
              </a:rPr>
              <a:t>企業が直面する課題</a:t>
            </a:r>
            <a:r>
              <a:rPr lang="en-US" altLang="ja-JP" sz="32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sz="32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altLang="ja-JP" sz="3200" dirty="0" smtClean="0">
                <a:solidFill>
                  <a:schemeClr val="tx2">
                    <a:satMod val="130000"/>
                  </a:schemeClr>
                </a:solidFill>
              </a:rPr>
              <a:t>     </a:t>
            </a:r>
            <a:r>
              <a:rPr lang="ja-JP" altLang="en-US" sz="3200" smtClean="0">
                <a:solidFill>
                  <a:schemeClr val="tx2">
                    <a:satMod val="130000"/>
                  </a:schemeClr>
                </a:solidFill>
              </a:rPr>
              <a:t>～税務・監査を中心として～</a:t>
            </a:r>
            <a:endParaRPr lang="en-US" sz="3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5908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17526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講師：尻引善博先生 </a:t>
            </a:r>
            <a:r>
              <a:rPr lang="en-US" altLang="ja-JP" dirty="0" smtClean="0"/>
              <a:t>(PwC</a:t>
            </a:r>
            <a:r>
              <a:rPr lang="ja-JP" altLang="en-US" smtClean="0"/>
              <a:t>インド</a:t>
            </a:r>
            <a:r>
              <a:rPr lang="en-US" altLang="ja-JP" dirty="0" smtClean="0"/>
              <a:t>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2121932"/>
            <a:ext cx="8229600" cy="4736068"/>
          </a:xfrm>
          <a:prstGeom prst="rect">
            <a:avLst/>
          </a:prstGeom>
        </p:spPr>
        <p:txBody>
          <a:bodyPr/>
          <a:lstStyle/>
          <a:p>
            <a:pPr marL="53975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ja-JP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インドビジネス規制の状況</a:t>
            </a:r>
            <a:endParaRPr kumimoji="0" lang="en-US" altLang="ja-JP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975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lang="en-US" altLang="ja-JP" sz="2200" dirty="0" smtClean="0">
                <a:latin typeface="+mn-lt"/>
                <a:cs typeface="+mn-cs"/>
              </a:rPr>
              <a:t>	</a:t>
            </a:r>
            <a:r>
              <a:rPr lang="ja-JP" altLang="en-US" sz="2200" smtClean="0">
                <a:latin typeface="+mn-lt"/>
                <a:cs typeface="+mn-cs"/>
              </a:rPr>
              <a:t>会社法等の規制、税制</a:t>
            </a:r>
            <a:r>
              <a:rPr lang="en-US" altLang="ja-JP" sz="2200" dirty="0" smtClean="0">
                <a:latin typeface="+mn-lt"/>
                <a:cs typeface="+mn-cs"/>
              </a:rPr>
              <a:t>(</a:t>
            </a:r>
            <a:r>
              <a:rPr lang="ja-JP" altLang="en-US" sz="2200" smtClean="0">
                <a:latin typeface="+mn-lt"/>
                <a:cs typeface="+mn-cs"/>
              </a:rPr>
              <a:t>間接税・直接税、コンプライアンス</a:t>
            </a:r>
            <a:r>
              <a:rPr lang="en-US" altLang="ja-JP" sz="2200" dirty="0" smtClean="0">
                <a:latin typeface="+mn-lt"/>
                <a:cs typeface="+mn-cs"/>
              </a:rPr>
              <a:t>)</a:t>
            </a:r>
            <a:br>
              <a:rPr lang="en-US" altLang="ja-JP" sz="2200" dirty="0" smtClean="0">
                <a:latin typeface="+mn-lt"/>
                <a:cs typeface="+mn-cs"/>
              </a:rPr>
            </a:br>
            <a:r>
              <a:rPr lang="ja-JP" altLang="en-US" sz="2200" smtClean="0">
                <a:latin typeface="+mn-lt"/>
                <a:cs typeface="+mn-cs"/>
              </a:rPr>
              <a:t>資金調達規制</a:t>
            </a:r>
            <a:endParaRPr kumimoji="0" lang="en-US" altLang="ja-JP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975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+mj-lt"/>
              <a:buAutoNum type="arabicPeriod" startAt="2"/>
              <a:tabLst/>
              <a:defRPr/>
            </a:pPr>
            <a:r>
              <a:rPr lang="ja-JP" altLang="en-US" sz="2200" smtClean="0">
                <a:latin typeface="+mn-lt"/>
                <a:cs typeface="+mn-cs"/>
              </a:rPr>
              <a:t>インドのビジネスリスクと企業が直面する課題</a:t>
            </a:r>
            <a:r>
              <a:rPr lang="en-US" altLang="ja-JP" sz="2200" dirty="0" smtClean="0">
                <a:latin typeface="+mn-lt"/>
                <a:cs typeface="+mn-cs"/>
              </a:rPr>
              <a:t/>
            </a:r>
            <a:br>
              <a:rPr lang="en-US" altLang="ja-JP" sz="2200" dirty="0" smtClean="0">
                <a:latin typeface="+mn-lt"/>
                <a:cs typeface="+mn-cs"/>
              </a:rPr>
            </a:br>
            <a:r>
              <a:rPr lang="ja-JP" altLang="en-US" sz="2200" smtClean="0">
                <a:latin typeface="+mn-lt"/>
                <a:cs typeface="+mn-cs"/>
              </a:rPr>
              <a:t>・主なビジネスリスク</a:t>
            </a:r>
            <a:r>
              <a:rPr lang="en-US" altLang="ja-JP" sz="2200" dirty="0" smtClean="0">
                <a:latin typeface="+mn-lt"/>
                <a:cs typeface="+mn-cs"/>
              </a:rPr>
              <a:t/>
            </a:r>
            <a:br>
              <a:rPr lang="en-US" altLang="ja-JP" sz="2200" dirty="0" smtClean="0">
                <a:latin typeface="+mn-lt"/>
                <a:cs typeface="+mn-cs"/>
              </a:rPr>
            </a:br>
            <a:r>
              <a:rPr lang="ja-JP" altLang="en-US" sz="2200" smtClean="0">
                <a:latin typeface="+mn-lt"/>
                <a:cs typeface="+mn-cs"/>
              </a:rPr>
              <a:t>　</a:t>
            </a:r>
            <a:r>
              <a:rPr lang="en-US" altLang="ja-JP" sz="2200" dirty="0" smtClean="0">
                <a:latin typeface="+mn-lt"/>
                <a:cs typeface="+mn-cs"/>
              </a:rPr>
              <a:t>(</a:t>
            </a:r>
            <a:r>
              <a:rPr lang="ja-JP" altLang="en-US" sz="2200" smtClean="0">
                <a:latin typeface="+mn-lt"/>
                <a:cs typeface="+mn-cs"/>
              </a:rPr>
              <a:t>経営環境、人事・労務リスク、販売購買リスク、在庫リ</a:t>
            </a:r>
            <a:r>
              <a:rPr lang="en-US" altLang="ja-JP" sz="2200" dirty="0" smtClean="0">
                <a:latin typeface="+mn-lt"/>
                <a:cs typeface="+mn-cs"/>
              </a:rPr>
              <a:t>	</a:t>
            </a:r>
            <a:r>
              <a:rPr lang="ja-JP" altLang="en-US" sz="2200" smtClean="0">
                <a:latin typeface="+mn-lt"/>
                <a:cs typeface="+mn-cs"/>
              </a:rPr>
              <a:t>スク、税務リスク等</a:t>
            </a:r>
            <a:r>
              <a:rPr lang="en-US" altLang="ja-JP" sz="2200" dirty="0" smtClean="0">
                <a:latin typeface="+mn-lt"/>
                <a:cs typeface="+mn-cs"/>
              </a:rPr>
              <a:t>)</a:t>
            </a:r>
            <a:endParaRPr kumimoji="0" lang="en-US" altLang="ja-JP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ja-JP" sz="2200" dirty="0" smtClean="0">
                <a:latin typeface="+mn-lt"/>
                <a:cs typeface="+mn-cs"/>
              </a:rPr>
              <a:t>	  </a:t>
            </a:r>
            <a:r>
              <a:rPr kumimoji="0" lang="ja-JP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・企業が直面する課題</a:t>
            </a:r>
            <a:endParaRPr kumimoji="0" lang="en-US" altLang="ja-JP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ja-JP" sz="2200" dirty="0" smtClean="0">
                <a:latin typeface="+mn-lt"/>
                <a:cs typeface="+mn-cs"/>
              </a:rPr>
              <a:t>	      </a:t>
            </a:r>
            <a:r>
              <a:rPr lang="ja-JP" altLang="en-US" sz="2200" smtClean="0">
                <a:latin typeface="+mn-lt"/>
                <a:cs typeface="+mn-cs"/>
              </a:rPr>
              <a:t>工場建設時の税務課題、人事管理・インフラ・サプライ</a:t>
            </a:r>
            <a:r>
              <a:rPr lang="en-US" altLang="ja-JP" sz="2200" dirty="0" smtClean="0">
                <a:latin typeface="+mn-lt"/>
                <a:cs typeface="+mn-cs"/>
              </a:rPr>
              <a:t>	</a:t>
            </a:r>
            <a:r>
              <a:rPr lang="ja-JP" altLang="en-US" sz="2200" smtClean="0">
                <a:latin typeface="+mn-lt"/>
                <a:cs typeface="+mn-cs"/>
              </a:rPr>
              <a:t>チェーンの課題、現地調達化・コストダウンの課題、　</a:t>
            </a:r>
            <a:r>
              <a:rPr lang="en-US" altLang="ja-JP" sz="2200" dirty="0" smtClean="0">
                <a:latin typeface="+mn-lt"/>
                <a:cs typeface="+mn-cs"/>
              </a:rPr>
              <a:t>	</a:t>
            </a:r>
            <a:r>
              <a:rPr lang="ja-JP" altLang="en-US" sz="2200" smtClean="0">
                <a:latin typeface="+mn-lt"/>
                <a:cs typeface="+mn-cs"/>
              </a:rPr>
              <a:t>コンプライアンスの課題、情報システムの課題、内部</a:t>
            </a:r>
            <a:r>
              <a:rPr lang="en-US" altLang="ja-JP" sz="2200" dirty="0" smtClean="0">
                <a:latin typeface="+mn-lt"/>
                <a:cs typeface="+mn-cs"/>
              </a:rPr>
              <a:t>	</a:t>
            </a:r>
            <a:r>
              <a:rPr lang="ja-JP" altLang="en-US" sz="2200" smtClean="0">
                <a:latin typeface="+mn-lt"/>
                <a:cs typeface="+mn-cs"/>
              </a:rPr>
              <a:t>監査対応・不正リスク対応・内部統制の課題、移転価格</a:t>
            </a:r>
            <a:r>
              <a:rPr lang="en-US" altLang="ja-JP" sz="2200" dirty="0" smtClean="0">
                <a:latin typeface="+mn-lt"/>
                <a:cs typeface="+mn-cs"/>
              </a:rPr>
              <a:t>	</a:t>
            </a:r>
            <a:r>
              <a:rPr lang="ja-JP" altLang="en-US" sz="2200" smtClean="0">
                <a:latin typeface="+mn-lt"/>
                <a:cs typeface="+mn-cs"/>
              </a:rPr>
              <a:t>税制の課題など</a:t>
            </a:r>
            <a:r>
              <a:rPr kumimoji="0" lang="en-US" altLang="ja-JP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IN" altLang="ja-JP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HGｺﾞｼｯｸE"/>
            </a:endParaRPr>
          </a:p>
          <a:p>
            <a:pPr marL="365125" marR="0" lvl="0" indent="-2825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1628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(2)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インド新会社法について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867650" cy="4724400"/>
          </a:xfrm>
        </p:spPr>
        <p:txBody>
          <a:bodyPr/>
          <a:lstStyle/>
          <a:p>
            <a:pPr eaLnBrk="1" hangingPunct="1"/>
            <a:r>
              <a:rPr lang="en-US" altLang="ja-JP" sz="2400" dirty="0" smtClean="0"/>
              <a:t>8</a:t>
            </a:r>
            <a:r>
              <a:rPr lang="ja-JP" altLang="en-US" sz="2400" smtClean="0"/>
              <a:t>月</a:t>
            </a:r>
            <a:r>
              <a:rPr lang="en-US" altLang="ja-JP" sz="2400" dirty="0" smtClean="0"/>
              <a:t>8</a:t>
            </a:r>
            <a:r>
              <a:rPr lang="ja-JP" altLang="en-US" sz="2400" smtClean="0"/>
              <a:t>日上院議会通過、大統領承認待ち。</a:t>
            </a:r>
            <a:endParaRPr lang="en-US" altLang="ja-JP" sz="2400" dirty="0" smtClean="0"/>
          </a:p>
          <a:p>
            <a:pPr eaLnBrk="1" hangingPunct="1">
              <a:buNone/>
            </a:pPr>
            <a:r>
              <a:rPr lang="en-US" altLang="ja-JP" sz="2400" dirty="0" smtClean="0"/>
              <a:t>	</a:t>
            </a:r>
            <a:r>
              <a:rPr lang="ja-JP" altLang="en-US" sz="2400" smtClean="0"/>
              <a:t>ただし、施行日未定</a:t>
            </a:r>
            <a:endParaRPr lang="en-US" altLang="ja-JP" sz="2400" dirty="0" smtClean="0"/>
          </a:p>
          <a:p>
            <a:pPr eaLnBrk="1" hangingPunct="1"/>
            <a:r>
              <a:rPr lang="ja-JP" altLang="en-US" sz="2400" smtClean="0"/>
              <a:t>会社法改正の背景</a:t>
            </a:r>
            <a:endParaRPr lang="en-US" altLang="ja-JP" sz="2400" dirty="0" smtClean="0"/>
          </a:p>
          <a:p>
            <a:pPr eaLnBrk="1" hangingPunct="1">
              <a:buNone/>
            </a:pPr>
            <a:r>
              <a:rPr lang="en-US" sz="2400" dirty="0" smtClean="0"/>
              <a:t>	</a:t>
            </a:r>
            <a:r>
              <a:rPr lang="ja-JP" altLang="en-US" sz="2400" smtClean="0"/>
              <a:t>①コーポレート・ガバナンスの強化</a:t>
            </a:r>
            <a:endParaRPr lang="en-US" altLang="ja-JP" sz="2400" dirty="0" smtClean="0"/>
          </a:p>
          <a:p>
            <a:pPr eaLnBrk="1" hangingPunct="1">
              <a:buNone/>
            </a:pPr>
            <a:r>
              <a:rPr lang="en-US" sz="2400" dirty="0" smtClean="0"/>
              <a:t>	</a:t>
            </a:r>
            <a:r>
              <a:rPr lang="ja-JP" altLang="en-US" sz="2400" smtClean="0"/>
              <a:t>②規定の近代化の必要</a:t>
            </a:r>
            <a:endParaRPr lang="en-US" altLang="ja-JP" sz="2400" b="1" dirty="0" smtClean="0">
              <a:cs typeface="HGｺﾞｼｯｸE"/>
            </a:endParaRPr>
          </a:p>
          <a:p>
            <a:pPr eaLnBrk="1" hangingPunct="1"/>
            <a:r>
              <a:rPr lang="ja-JP" altLang="en-US" sz="2400" smtClean="0">
                <a:cs typeface="HGｺﾞｼｯｸE"/>
              </a:rPr>
              <a:t>改正重要ポイント</a:t>
            </a:r>
            <a:r>
              <a:rPr lang="en-US" altLang="ja-JP" sz="2400" dirty="0" smtClean="0">
                <a:cs typeface="HGｺﾞｼｯｸE"/>
              </a:rPr>
              <a:t/>
            </a:r>
            <a:br>
              <a:rPr lang="en-US" altLang="ja-JP" sz="2400" dirty="0" smtClean="0">
                <a:cs typeface="HGｺﾞｼｯｸE"/>
              </a:rPr>
            </a:br>
            <a:r>
              <a:rPr lang="ja-JP" altLang="en-US" sz="2400" smtClean="0">
                <a:cs typeface="HGｺﾞｼｯｸE"/>
              </a:rPr>
              <a:t>①取締役会の構成</a:t>
            </a:r>
            <a:r>
              <a:rPr lang="en-US" altLang="ja-JP" sz="2400" dirty="0" smtClean="0">
                <a:cs typeface="HGｺﾞｼｯｸE"/>
              </a:rPr>
              <a:t>(</a:t>
            </a:r>
            <a:r>
              <a:rPr lang="ja-JP" altLang="en-US" sz="2400" smtClean="0">
                <a:cs typeface="HGｺﾞｼｯｸE"/>
              </a:rPr>
              <a:t>インド居住者や独立取締役など</a:t>
            </a:r>
            <a:r>
              <a:rPr lang="en-US" altLang="ja-JP" sz="2400" dirty="0" smtClean="0">
                <a:cs typeface="HGｺﾞｼｯｸE"/>
              </a:rPr>
              <a:t>)</a:t>
            </a:r>
          </a:p>
          <a:p>
            <a:pPr eaLnBrk="1" hangingPunct="1">
              <a:buNone/>
            </a:pPr>
            <a:r>
              <a:rPr lang="en-US" altLang="ja-JP" sz="2400" dirty="0" smtClean="0">
                <a:cs typeface="HGｺﾞｼｯｸE"/>
              </a:rPr>
              <a:t>	</a:t>
            </a:r>
            <a:r>
              <a:rPr lang="ja-JP" altLang="en-US" sz="2400" smtClean="0">
                <a:cs typeface="HGｺﾞｼｯｸE"/>
              </a:rPr>
              <a:t>②株主総会・取締役会の実施方法</a:t>
            </a:r>
            <a:endParaRPr lang="en-US" altLang="ja-JP" sz="2400" dirty="0" smtClean="0">
              <a:cs typeface="HGｺﾞｼｯｸE"/>
            </a:endParaRPr>
          </a:p>
          <a:p>
            <a:pPr eaLnBrk="1" hangingPunct="1">
              <a:buNone/>
            </a:pPr>
            <a:r>
              <a:rPr lang="en-US" altLang="ja-JP" sz="2400" dirty="0" smtClean="0">
                <a:cs typeface="HGｺﾞｼｯｸE"/>
              </a:rPr>
              <a:t>	</a:t>
            </a:r>
            <a:r>
              <a:rPr lang="ja-JP" altLang="en-US" sz="2400" smtClean="0">
                <a:cs typeface="HGｺﾞｼｯｸE"/>
              </a:rPr>
              <a:t>③一人会社</a:t>
            </a:r>
            <a:r>
              <a:rPr lang="en-US" altLang="ja-JP" sz="2400" dirty="0" smtClean="0">
                <a:cs typeface="HGｺﾞｼｯｸE"/>
              </a:rPr>
              <a:t>(One Person Company)</a:t>
            </a:r>
            <a:r>
              <a:rPr lang="ja-JP" altLang="en-US" sz="2400" smtClean="0">
                <a:cs typeface="HGｺﾞｼｯｸE"/>
              </a:rPr>
              <a:t>の設立</a:t>
            </a:r>
            <a:endParaRPr lang="en-US" altLang="ja-JP" sz="2400" dirty="0" smtClean="0">
              <a:cs typeface="HGｺﾞｼｯｸE"/>
            </a:endParaRPr>
          </a:p>
          <a:p>
            <a:pPr eaLnBrk="1" hangingPunct="1">
              <a:buNone/>
            </a:pPr>
            <a:r>
              <a:rPr lang="en-US" altLang="ja-JP" sz="2400" dirty="0" smtClean="0">
                <a:cs typeface="HGｺﾞｼｯｸE"/>
              </a:rPr>
              <a:t>	</a:t>
            </a:r>
            <a:r>
              <a:rPr lang="ja-JP" altLang="en-US" sz="2400" smtClean="0">
                <a:cs typeface="HGｺﾞｼｯｸE"/>
              </a:rPr>
              <a:t>④</a:t>
            </a:r>
            <a:r>
              <a:rPr lang="en-US" altLang="ja-JP" sz="2400" dirty="0" smtClean="0">
                <a:cs typeface="HGｺﾞｼｯｸE"/>
              </a:rPr>
              <a:t>CSR(</a:t>
            </a:r>
            <a:r>
              <a:rPr lang="ja-JP" altLang="en-US" sz="2400" smtClean="0">
                <a:cs typeface="HGｺﾞｼｯｸE"/>
              </a:rPr>
              <a:t>企業の社会的責任</a:t>
            </a:r>
            <a:r>
              <a:rPr lang="en-US" altLang="ja-JP" sz="2400" dirty="0" smtClean="0">
                <a:cs typeface="HGｺﾞｼｯｸE"/>
              </a:rPr>
              <a:t>)</a:t>
            </a:r>
            <a:r>
              <a:rPr lang="ja-JP" altLang="en-US" sz="2400" smtClean="0">
                <a:cs typeface="HGｺﾞｼｯｸE"/>
              </a:rPr>
              <a:t>の義務化</a:t>
            </a:r>
            <a:endParaRPr lang="en-IN" altLang="ja-JP" sz="2400" dirty="0" smtClean="0">
              <a:cs typeface="HGｺﾞｼｯｸE"/>
            </a:endParaRPr>
          </a:p>
          <a:p>
            <a:pPr eaLnBrk="1" hangingPunct="1"/>
            <a:endParaRPr lang="en-IN" altLang="ja-JP" sz="2800" dirty="0" smtClean="0">
              <a:cs typeface="HGｺﾞｼｯｸE"/>
            </a:endParaRP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09800" y="1219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講師：鈴木多恵子先生 </a:t>
            </a:r>
            <a:r>
              <a:rPr lang="en-US" altLang="ja-JP" dirty="0" smtClean="0"/>
              <a:t>(</a:t>
            </a:r>
            <a:r>
              <a:rPr lang="ja-JP" altLang="en-US" smtClean="0"/>
              <a:t>西村あさひ法律事務所</a:t>
            </a:r>
            <a:r>
              <a:rPr lang="en-US" altLang="ja-JP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(3)PF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と日印社会保障協定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90600" y="1676400"/>
            <a:ext cx="786765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825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インド社会保障制度－概要</a:t>
            </a:r>
            <a:endParaRPr kumimoji="0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PF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法の構成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準備金・退職年金・預託保険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65125" marR="0" lvl="0" indent="-2825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lang="en-US" sz="2400" dirty="0" smtClean="0">
                <a:latin typeface="+mn-lt"/>
                <a:cs typeface="+mn-cs"/>
              </a:rPr>
              <a:t>	</a:t>
            </a:r>
            <a:r>
              <a:rPr lang="ja-JP" altLang="en-US" sz="2400" smtClean="0">
                <a:latin typeface="+mn-lt"/>
                <a:cs typeface="+mn-cs"/>
              </a:rPr>
              <a:t>対象となる事業体と従業員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HGｺﾞｼｯｸE"/>
              </a:rPr>
              <a:t>社会保障協定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HGｺﾞｼｯｸE"/>
              </a:rPr>
              <a:t/>
            </a:r>
            <a:b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HGｺﾞｼｯｸE"/>
              </a:rPr>
            </a:b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HGｺﾞｼｯｸE"/>
              </a:rPr>
              <a:t>二国間での二重加入問題の解消がメリット</a:t>
            </a:r>
            <a:endParaRPr kumimoji="0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HGｺﾞｼｯｸE"/>
            </a:endParaRPr>
          </a:p>
          <a:p>
            <a:pPr marL="365125" marR="0" lvl="0" indent="-2825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ja-JP" sz="2400" dirty="0" smtClean="0">
                <a:latin typeface="+mn-lt"/>
                <a:cs typeface="HGｺﾞｼｯｸE"/>
              </a:rPr>
              <a:t>	</a:t>
            </a:r>
            <a:r>
              <a:rPr lang="ja-JP" altLang="en-US" sz="2400" smtClean="0">
                <a:latin typeface="+mn-lt"/>
                <a:cs typeface="HGｺﾞｼｯｸE"/>
              </a:rPr>
              <a:t>日印社会保障協定は締結されたが、未発効</a:t>
            </a:r>
            <a:endParaRPr kumimoji="0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HGｺﾞｼｯｸE"/>
            </a:endParaRPr>
          </a:p>
          <a:p>
            <a:pPr marL="365125" marR="0" lvl="0" indent="-2825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HGｺﾞｼｯｸE"/>
              </a:rPr>
              <a:t>	</a:t>
            </a:r>
            <a:endParaRPr kumimoji="0" lang="en-IN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HGｺﾞｼｯｸE"/>
            </a:endParaRPr>
          </a:p>
          <a:p>
            <a:pPr marL="365125" marR="0" lvl="0" indent="-2825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1219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講師：松田博司先生 </a:t>
            </a:r>
            <a:r>
              <a:rPr lang="en-US" altLang="ja-JP" dirty="0" smtClean="0"/>
              <a:t>(EY</a:t>
            </a:r>
            <a:r>
              <a:rPr lang="ja-JP" altLang="en-US" smtClean="0"/>
              <a:t>インド</a:t>
            </a:r>
            <a:r>
              <a:rPr lang="en-US" altLang="ja-JP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(4)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その他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6868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ja-JP" altLang="en-US" sz="2800" smtClean="0">
                <a:cs typeface="HGｺﾞｼｯｸE"/>
              </a:rPr>
              <a:t>講師をしてくださった皆様に感謝！</a:t>
            </a:r>
            <a:endParaRPr lang="en-US" altLang="ja-JP" sz="2800" dirty="0" smtClean="0">
              <a:cs typeface="HGｺﾞｼｯｸE"/>
            </a:endParaRPr>
          </a:p>
          <a:p>
            <a:pPr eaLnBrk="1" hangingPunct="1">
              <a:lnSpc>
                <a:spcPct val="150000"/>
              </a:lnSpc>
            </a:pPr>
            <a:r>
              <a:rPr lang="ja-JP" altLang="en-US" sz="2800" smtClean="0">
                <a:cs typeface="HGｺﾞｼｯｸE"/>
              </a:rPr>
              <a:t>次回</a:t>
            </a:r>
            <a:r>
              <a:rPr lang="en-US" altLang="ja-JP" sz="2800" dirty="0" smtClean="0">
                <a:cs typeface="HGｺﾞｼｯｸE"/>
              </a:rPr>
              <a:t>10</a:t>
            </a:r>
            <a:r>
              <a:rPr lang="ja-JP" altLang="en-US" sz="2800" smtClean="0">
                <a:cs typeface="HGｺﾞｼｯｸE"/>
              </a:rPr>
              <a:t>月</a:t>
            </a:r>
            <a:r>
              <a:rPr lang="en-US" altLang="ja-JP" sz="2800" dirty="0" smtClean="0">
                <a:cs typeface="HGｺﾞｼｯｸE"/>
              </a:rPr>
              <a:t>16</a:t>
            </a:r>
            <a:r>
              <a:rPr lang="ja-JP" altLang="en-US" sz="2800" smtClean="0">
                <a:cs typeface="HGｺﾞｼｯｸE"/>
              </a:rPr>
              <a:t>日</a:t>
            </a:r>
            <a:r>
              <a:rPr lang="en-US" altLang="ja-JP" sz="2800" dirty="0" smtClean="0">
                <a:cs typeface="HGｺﾞｼｯｸE"/>
              </a:rPr>
              <a:t>(</a:t>
            </a:r>
            <a:r>
              <a:rPr lang="ja-JP" altLang="en-US" sz="2800" smtClean="0">
                <a:cs typeface="HGｺﾞｼｯｸE"/>
              </a:rPr>
              <a:t>水</a:t>
            </a:r>
            <a:r>
              <a:rPr lang="en-US" altLang="ja-JP" sz="2800" dirty="0" smtClean="0">
                <a:cs typeface="HGｺﾞｼｯｸE"/>
              </a:rPr>
              <a:t>)</a:t>
            </a:r>
            <a:r>
              <a:rPr lang="ja-JP" altLang="en-US" sz="2800" smtClean="0">
                <a:cs typeface="HGｺﾞｼｯｸE"/>
              </a:rPr>
              <a:t>のテーマ　</a:t>
            </a:r>
            <a:r>
              <a:rPr lang="en-US" altLang="ja-JP" sz="2800" dirty="0" smtClean="0">
                <a:cs typeface="HGｺﾞｼｯｸE"/>
              </a:rPr>
              <a:t>(</a:t>
            </a:r>
            <a:r>
              <a:rPr lang="ja-JP" altLang="en-US" sz="2800" smtClean="0">
                <a:cs typeface="HGｺﾞｼｯｸE"/>
              </a:rPr>
              <a:t>　</a:t>
            </a:r>
            <a:r>
              <a:rPr lang="en-US" altLang="ja-JP" sz="2800" dirty="0" smtClean="0">
                <a:cs typeface="HGｺﾞｼｯｸE"/>
              </a:rPr>
              <a:t>)</a:t>
            </a:r>
            <a:r>
              <a:rPr lang="ja-JP" altLang="en-US" sz="2800" smtClean="0">
                <a:cs typeface="HGｺﾞｼｯｸE"/>
              </a:rPr>
              <a:t>内は講師の方々</a:t>
            </a:r>
            <a:endParaRPr lang="en-US" altLang="ja-JP" sz="2800" dirty="0" smtClean="0">
              <a:cs typeface="HGｺﾞｼｯｸE"/>
            </a:endParaRPr>
          </a:p>
          <a:p>
            <a:pPr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2800" smtClean="0">
                <a:cs typeface="HGｺﾞｼｯｸE"/>
              </a:rPr>
              <a:t>   間接税制　</a:t>
            </a:r>
            <a:r>
              <a:rPr lang="en-US" altLang="ja-JP" sz="2800" dirty="0" smtClean="0">
                <a:cs typeface="HGｺﾞｼｯｸE"/>
              </a:rPr>
              <a:t>(</a:t>
            </a:r>
            <a:r>
              <a:rPr lang="ja-JP" altLang="en-US" sz="2800" smtClean="0">
                <a:cs typeface="HGｺﾞｼｯｸE"/>
              </a:rPr>
              <a:t>尻引善博先生、</a:t>
            </a:r>
            <a:r>
              <a:rPr lang="en-US" altLang="ja-JP" sz="2800" dirty="0" smtClean="0">
                <a:cs typeface="HGｺﾞｼｯｸE"/>
              </a:rPr>
              <a:t>PWC</a:t>
            </a:r>
            <a:r>
              <a:rPr lang="ja-JP" altLang="en-US" sz="2800" smtClean="0">
                <a:cs typeface="HGｺﾞｼｯｸE"/>
              </a:rPr>
              <a:t>インド</a:t>
            </a:r>
            <a:r>
              <a:rPr lang="en-US" altLang="ja-JP" sz="2800" dirty="0" smtClean="0">
                <a:cs typeface="HGｺﾞｼｯｸE"/>
              </a:rPr>
              <a:t>)</a:t>
            </a:r>
            <a:br>
              <a:rPr lang="en-US" altLang="ja-JP" sz="2800" dirty="0" smtClean="0">
                <a:cs typeface="HGｺﾞｼｯｸE"/>
              </a:rPr>
            </a:br>
            <a:r>
              <a:rPr lang="ja-JP" altLang="en-US" sz="2800" smtClean="0">
                <a:cs typeface="HGｺﾞｼｯｸE"/>
              </a:rPr>
              <a:t>マクロ経済動向　</a:t>
            </a:r>
            <a:r>
              <a:rPr lang="en-US" altLang="ja-JP" sz="2800" dirty="0" smtClean="0">
                <a:cs typeface="HGｺﾞｼｯｸE"/>
              </a:rPr>
              <a:t>(</a:t>
            </a:r>
            <a:r>
              <a:rPr lang="ja-JP" altLang="en-US" sz="2800" smtClean="0">
                <a:cs typeface="HGｺﾞｼｯｸE"/>
              </a:rPr>
              <a:t>西澤知史様、ジェトロ</a:t>
            </a:r>
            <a:r>
              <a:rPr lang="en-US" altLang="ja-JP" sz="2800" dirty="0" smtClean="0">
                <a:cs typeface="HGｺﾞｼｯｸE"/>
              </a:rPr>
              <a:t>)</a:t>
            </a:r>
            <a:r>
              <a:rPr lang="en-US" sz="2800" dirty="0" smtClean="0"/>
              <a:t>   </a:t>
            </a:r>
            <a:endParaRPr lang="en-IN" sz="2400" dirty="0" smtClean="0"/>
          </a:p>
          <a:p>
            <a:pPr eaLnBrk="1" hangingPunct="1">
              <a:lnSpc>
                <a:spcPct val="150000"/>
              </a:lnSpc>
            </a:pPr>
            <a:r>
              <a:rPr lang="ja-JP" altLang="en-US" sz="2800" smtClean="0"/>
              <a:t>島村道一副委員長</a:t>
            </a:r>
            <a:r>
              <a:rPr lang="en-US" altLang="ja-JP" sz="2800" dirty="0" smtClean="0"/>
              <a:t>(Deloitte Haskins &amp; Sells)</a:t>
            </a:r>
            <a:r>
              <a:rPr lang="ja-JP" altLang="en-US" sz="2800" smtClean="0"/>
              <a:t>の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smtClean="0"/>
              <a:t>ご帰任に伴い、後任に萬政弘様</a:t>
            </a:r>
            <a:r>
              <a:rPr lang="en-US" altLang="ja-JP" sz="2800" dirty="0" smtClean="0"/>
              <a:t>(〃)</a:t>
            </a:r>
            <a:r>
              <a:rPr lang="ja-JP" altLang="en-US" sz="2800" smtClean="0"/>
              <a:t>を選出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ありがとうございました！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1026" name="Picture 2" descr="C:\Users\tkm08256.TKM\AppData\Local\Temp\notesC7A056\~214493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244600" y="1219200"/>
            <a:ext cx="7518400" cy="563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814</TotalTime>
  <Words>212</Words>
  <Application>Microsoft Office PowerPoint</Application>
  <PresentationFormat>On-screen Show (4:3)</PresentationFormat>
  <Paragraphs>45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2013年度 バンガロール日本商工会 第２回税務労務委員会 活動報告</vt:lpstr>
      <vt:lpstr>(1)インドのビジネスリスクと      企業が直面する課題      ～税務・監査を中心として～</vt:lpstr>
      <vt:lpstr>(2)インド新会社法について</vt:lpstr>
      <vt:lpstr>(3)PFと日印社会保障協定</vt:lpstr>
      <vt:lpstr>(4)その他</vt:lpstr>
      <vt:lpstr>ありがとうございました！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第１回税務労務委員会</dc:title>
  <dc:creator>Aritsune Ueno</dc:creator>
  <cp:lastModifiedBy>TKM08256</cp:lastModifiedBy>
  <cp:revision>122</cp:revision>
  <dcterms:created xsi:type="dcterms:W3CDTF">2006-08-16T00:00:00Z</dcterms:created>
  <dcterms:modified xsi:type="dcterms:W3CDTF">2013-09-10T06:45:21Z</dcterms:modified>
</cp:coreProperties>
</file>