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65" r:id="rId4"/>
    <p:sldId id="266" r:id="rId5"/>
    <p:sldId id="272" r:id="rId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B95E89-66C5-4B77-A34B-3CE672B29D47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45" y="4714137"/>
            <a:ext cx="5439987" cy="44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8DC1CD-916C-4446-8F1B-8710FC8FB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2B93CB-25AC-4164-8554-D2492BA962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D0574F-6A38-4CD8-8E77-D495A385EC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CC8537-56F0-482D-A64A-CE4E9B5B7C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12E47-B72F-4B16-83DD-339F1D660EC8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D798D2-AB06-4AB8-9F21-029769DBE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4B71-42C8-4C65-A011-AA4750F5761A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82A1D-B6A1-4CEF-A4B1-1A103FF86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3A92B-6F75-4856-8722-164B7E9B196B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CB096-CBD2-414D-B31B-5711E31F1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B4C6E-AF73-4B51-B5C4-0D97C837A760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D16F-CC17-48AF-B22A-24417E766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1E55E3-BFF3-49AC-A9B2-F6EBBBC03689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7475ED-998E-4EFE-8B43-C0B09A6D3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6F535-8C3B-4295-BA96-6189486FD89B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007C3-B9E2-4EB4-B966-832CF1802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E252CF-CF7B-40E3-9A55-C7B4E5CF2B82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05B77A-2C0A-4B3D-BAFF-11128B891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4E12-414C-4F36-9D63-F10867E4B720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013AC-EA58-4AA4-842F-13784B1A8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21D11D-AF6C-48EA-B209-26760FB63ABC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0CEDBF-B294-41AD-B304-42CE3794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8AB81C-8EDE-426F-A9CF-0A8CEB0C9CC7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0ACD84-4649-4432-8608-3D6319835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9F5AD2-E0F3-4FEA-A85E-1867F146524C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FEBB99-6251-4F90-983B-C23CB6CEC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CA34949-96FF-46B8-81D7-B3DFBF36C5C0}" type="datetimeFigureOut">
              <a:rPr lang="en-US"/>
              <a:pPr>
                <a:defRPr/>
              </a:pPr>
              <a:t>11/20/2013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E8D9D3E-02C8-4F91-8F1E-8FD25E18E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3" r:id="rId2"/>
    <p:sldLayoutId id="2147483769" r:id="rId3"/>
    <p:sldLayoutId id="2147483764" r:id="rId4"/>
    <p:sldLayoutId id="2147483770" r:id="rId5"/>
    <p:sldLayoutId id="2147483765" r:id="rId6"/>
    <p:sldLayoutId id="2147483771" r:id="rId7"/>
    <p:sldLayoutId id="2147483772" r:id="rId8"/>
    <p:sldLayoutId id="2147483773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8600"/>
            <a:ext cx="7407275" cy="146843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2013</a:t>
            </a:r>
            <a:r>
              <a:rPr lang="ja-JP" altLang="en-US" sz="3600" smtClean="0">
                <a:solidFill>
                  <a:schemeClr val="tx2">
                    <a:satMod val="130000"/>
                  </a:schemeClr>
                </a:solidFill>
              </a:rPr>
              <a:t>年度 バンガロール日本商工会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第３回税務労務委員会 活動報告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8153400" cy="457200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日時：</a:t>
            </a:r>
            <a:r>
              <a:rPr lang="en-US" altLang="ja-JP" dirty="0" smtClean="0"/>
              <a:t>2013</a:t>
            </a:r>
            <a:r>
              <a:rPr lang="ja-JP" altLang="en-US" smtClean="0"/>
              <a:t>年</a:t>
            </a:r>
            <a:r>
              <a:rPr lang="en-US" altLang="ja-JP" dirty="0" smtClean="0"/>
              <a:t>10</a:t>
            </a:r>
            <a:r>
              <a:rPr lang="ja-JP" altLang="en-US" smtClean="0"/>
              <a:t>月</a:t>
            </a:r>
            <a:r>
              <a:rPr lang="en-US" altLang="ja-JP" dirty="0" smtClean="0"/>
              <a:t>16</a:t>
            </a:r>
            <a:r>
              <a:rPr lang="ja-JP" altLang="en-US" smtClean="0"/>
              <a:t>日</a:t>
            </a:r>
            <a:r>
              <a:rPr lang="en-US" altLang="ja-JP" dirty="0" smtClean="0"/>
              <a:t>(</a:t>
            </a:r>
            <a:r>
              <a:rPr lang="ja-JP" altLang="en-US" smtClean="0"/>
              <a:t>水</a:t>
            </a:r>
            <a:r>
              <a:rPr lang="en-US" altLang="ja-JP" dirty="0" smtClean="0"/>
              <a:t>)</a:t>
            </a:r>
            <a:r>
              <a:rPr lang="ja-JP" altLang="en-US" smtClean="0"/>
              <a:t>　</a:t>
            </a:r>
            <a:r>
              <a:rPr lang="en-US" altLang="ja-JP" dirty="0" smtClean="0"/>
              <a:t>17:00-19:10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場所：</a:t>
            </a:r>
            <a:r>
              <a:rPr lang="en-US" altLang="ja-JP" dirty="0" smtClean="0"/>
              <a:t>Deloitte Haskins &amp; Sells </a:t>
            </a:r>
            <a:r>
              <a:rPr lang="ja-JP" altLang="en-US" smtClean="0"/>
              <a:t>事務所会議室</a:t>
            </a:r>
            <a:endParaRPr lang="en-US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出席：</a:t>
            </a:r>
            <a:r>
              <a:rPr lang="en-US" altLang="ja-JP" dirty="0" smtClean="0"/>
              <a:t>24</a:t>
            </a:r>
            <a:r>
              <a:rPr lang="ja-JP" altLang="en-US" smtClean="0"/>
              <a:t>名</a:t>
            </a:r>
            <a:endParaRPr lang="en-US" altLang="ja-JP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mtClean="0"/>
              <a:t>議事：</a:t>
            </a:r>
            <a:endParaRPr lang="en-US" altLang="ja-JP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altLang="ja-JP" sz="2400" dirty="0" smtClean="0"/>
              <a:t>17:00-18:</a:t>
            </a:r>
            <a:r>
              <a:rPr lang="en-US" altLang="ja-JP" sz="2400" dirty="0" smtClean="0"/>
              <a:t>40</a:t>
            </a:r>
            <a:r>
              <a:rPr lang="en-IN" altLang="ja-JP" sz="2400" dirty="0" smtClean="0"/>
              <a:t> (1)</a:t>
            </a:r>
            <a:r>
              <a:rPr lang="ja-JP" altLang="en-US" sz="2400" smtClean="0"/>
              <a:t>インドの間接税について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IN" altLang="ja-JP" sz="2400" dirty="0" smtClean="0"/>
              <a:t>18:</a:t>
            </a:r>
            <a:r>
              <a:rPr lang="en-US" altLang="ja-JP" sz="2400" dirty="0" smtClean="0"/>
              <a:t>40</a:t>
            </a:r>
            <a:r>
              <a:rPr lang="en-IN" altLang="ja-JP" sz="2400" dirty="0" smtClean="0"/>
              <a:t>-19:0</a:t>
            </a:r>
            <a:r>
              <a:rPr lang="en-US" altLang="ja-JP" sz="2400" dirty="0" smtClean="0"/>
              <a:t>5</a:t>
            </a:r>
            <a:r>
              <a:rPr lang="en-IN" altLang="ja-JP" sz="2400" dirty="0" smtClean="0"/>
              <a:t> (2)</a:t>
            </a:r>
            <a:r>
              <a:rPr lang="ja-JP" altLang="en-US" sz="2400" smtClean="0"/>
              <a:t>インドの経済状況とビジネス環境</a:t>
            </a:r>
            <a:br>
              <a:rPr lang="ja-JP" altLang="en-US" sz="2400" smtClean="0"/>
            </a:br>
            <a:r>
              <a:rPr lang="en-IN" altLang="ja-JP" sz="2400" dirty="0" smtClean="0"/>
              <a:t>19:0</a:t>
            </a:r>
            <a:r>
              <a:rPr lang="en-US" altLang="ja-JP" sz="2400" dirty="0" smtClean="0"/>
              <a:t>5</a:t>
            </a:r>
            <a:r>
              <a:rPr lang="en-IN" altLang="ja-JP" sz="2400" dirty="0" smtClean="0"/>
              <a:t>-19:</a:t>
            </a:r>
            <a:r>
              <a:rPr lang="en-US" altLang="ja-JP" sz="2400" dirty="0" smtClean="0"/>
              <a:t>10</a:t>
            </a:r>
            <a:r>
              <a:rPr lang="en-IN" altLang="ja-JP" sz="2400" dirty="0" smtClean="0"/>
              <a:t> (3)</a:t>
            </a:r>
            <a:r>
              <a:rPr lang="ja-JP" altLang="en-US" sz="2400" smtClean="0"/>
              <a:t>その他</a:t>
            </a:r>
            <a:endParaRPr lang="en-US" dirty="0"/>
          </a:p>
        </p:txBody>
      </p:sp>
      <p:pic>
        <p:nvPicPr>
          <p:cNvPr id="8196" name="Picture 4" descr="C:\Users\tkm08256.TKM\Documents\商工会関係\Logo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276600"/>
            <a:ext cx="1231900" cy="1418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152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3200" dirty="0" smtClean="0">
                <a:solidFill>
                  <a:schemeClr val="tx2">
                    <a:satMod val="130000"/>
                  </a:schemeClr>
                </a:solidFill>
              </a:rPr>
              <a:t>(1)</a:t>
            </a:r>
            <a:r>
              <a:rPr lang="ja-JP" altLang="en-US" sz="3200" smtClean="0">
                <a:solidFill>
                  <a:schemeClr val="tx2">
                    <a:satMod val="130000"/>
                  </a:schemeClr>
                </a:solidFill>
              </a:rPr>
              <a:t>インドの間接税について</a:t>
            </a:r>
            <a:endParaRPr lang="en-US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590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3716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講師：尻引善博先生 </a:t>
            </a:r>
            <a:r>
              <a:rPr lang="en-US" altLang="ja-JP" sz="2400" dirty="0" smtClean="0"/>
              <a:t>(PwC</a:t>
            </a:r>
            <a:r>
              <a:rPr lang="ja-JP" altLang="en-US" sz="2400" smtClean="0"/>
              <a:t>インド</a:t>
            </a:r>
            <a:r>
              <a:rPr lang="en-US" altLang="ja-JP" sz="2400" dirty="0" smtClean="0"/>
              <a:t>)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8229600" cy="4648200"/>
          </a:xfrm>
          <a:prstGeom prst="rect">
            <a:avLst/>
          </a:prstGeom>
        </p:spPr>
        <p:txBody>
          <a:bodyPr/>
          <a:lstStyle/>
          <a:p>
            <a:pPr marL="539750" marR="0" lvl="0" indent="-45720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間接税の概要</a:t>
            </a:r>
            <a:endParaRPr kumimoji="0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altLang="ja-JP" sz="2800" dirty="0" smtClean="0">
                <a:latin typeface="+mn-lt"/>
                <a:cs typeface="+mn-cs"/>
              </a:rPr>
              <a:t>	</a:t>
            </a:r>
            <a:r>
              <a:rPr lang="ja-JP" altLang="en-US" sz="2800" smtClean="0">
                <a:latin typeface="+mn-lt"/>
                <a:cs typeface="+mn-cs"/>
              </a:rPr>
              <a:t>（関税）</a:t>
            </a:r>
            <a:r>
              <a:rPr lang="en-US" altLang="ja-JP" sz="2800" dirty="0" smtClean="0">
                <a:latin typeface="+mn-lt"/>
                <a:cs typeface="+mn-cs"/>
              </a:rPr>
              <a:t>Customs Duty</a:t>
            </a:r>
            <a:br>
              <a:rPr lang="en-US" altLang="ja-JP" sz="2800" dirty="0" smtClean="0">
                <a:latin typeface="+mn-lt"/>
                <a:cs typeface="+mn-cs"/>
              </a:rPr>
            </a:br>
            <a:r>
              <a:rPr lang="ja-JP" altLang="en-US" sz="2800" smtClean="0">
                <a:latin typeface="+mn-lt"/>
                <a:cs typeface="+mn-cs"/>
              </a:rPr>
              <a:t>（物品税）</a:t>
            </a:r>
            <a:r>
              <a:rPr lang="en-US" altLang="ja-JP" sz="2800" dirty="0" smtClean="0">
                <a:latin typeface="+mn-lt"/>
                <a:cs typeface="+mn-cs"/>
              </a:rPr>
              <a:t>Excise Duty</a:t>
            </a: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（サービス税）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Service Tax</a:t>
            </a: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altLang="ja-JP" sz="2800" dirty="0" smtClean="0">
                <a:latin typeface="+mn-lt"/>
                <a:cs typeface="+mn-cs"/>
              </a:rPr>
              <a:t>	</a:t>
            </a:r>
            <a:r>
              <a:rPr lang="ja-JP" altLang="en-US" sz="2800" smtClean="0">
                <a:latin typeface="+mn-lt"/>
                <a:cs typeface="+mn-cs"/>
              </a:rPr>
              <a:t>（中央販売税と州付加価値税）</a:t>
            </a:r>
            <a:r>
              <a:rPr lang="en-US" altLang="ja-JP" sz="2800" dirty="0" smtClean="0">
                <a:latin typeface="+mn-lt"/>
                <a:cs typeface="+mn-cs"/>
              </a:rPr>
              <a:t/>
            </a:r>
            <a:br>
              <a:rPr lang="en-US" altLang="ja-JP" sz="2800" dirty="0" smtClean="0">
                <a:latin typeface="+mn-lt"/>
                <a:cs typeface="+mn-cs"/>
              </a:rPr>
            </a:br>
            <a:r>
              <a:rPr lang="en-US" altLang="ja-JP" sz="2800" dirty="0" smtClean="0">
                <a:latin typeface="+mn-lt"/>
                <a:cs typeface="+mn-cs"/>
              </a:rPr>
              <a:t>	Central Sales Tax / Value Added Tax</a:t>
            </a:r>
            <a:endParaRPr kumimoji="0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 startAt="2"/>
              <a:tabLst/>
              <a:defRPr/>
            </a:pPr>
            <a:r>
              <a:rPr lang="en-US" altLang="ja-JP" sz="2800" dirty="0" smtClean="0">
                <a:latin typeface="+mn-lt"/>
                <a:cs typeface="+mn-cs"/>
              </a:rPr>
              <a:t>GST(Goods and Service Tax)</a:t>
            </a:r>
            <a:r>
              <a:rPr lang="ja-JP" altLang="en-US" sz="2800" smtClean="0">
                <a:latin typeface="+mn-lt"/>
                <a:cs typeface="+mn-cs"/>
              </a:rPr>
              <a:t>の概要について</a:t>
            </a:r>
            <a:endParaRPr lang="en-US" altLang="ja-JP" sz="2800" dirty="0" smtClean="0">
              <a:latin typeface="+mn-lt"/>
              <a:cs typeface="+mn-cs"/>
            </a:endParaRPr>
          </a:p>
          <a:p>
            <a:pPr marL="53975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+mj-lt"/>
              <a:buAutoNum type="arabicPeriod" startAt="2"/>
              <a:tabLst/>
              <a:defRPr/>
            </a:pPr>
            <a:r>
              <a:rPr lang="ja-JP" altLang="en-US" sz="2800" smtClean="0">
                <a:latin typeface="+mn-lt"/>
                <a:cs typeface="+mn-cs"/>
              </a:rPr>
              <a:t>ケーススタディ</a:t>
            </a:r>
            <a:r>
              <a:rPr lang="en-US" altLang="ja-JP" sz="2800" dirty="0" smtClean="0">
                <a:latin typeface="+mn-lt"/>
                <a:cs typeface="+mn-cs"/>
              </a:rPr>
              <a:t/>
            </a:r>
            <a:br>
              <a:rPr lang="en-US" altLang="ja-JP" sz="2800" dirty="0" smtClean="0">
                <a:latin typeface="+mn-lt"/>
                <a:cs typeface="+mn-cs"/>
              </a:rPr>
            </a:b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IN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HGｺﾞｼｯｸE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438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(2)</a:t>
            </a:r>
            <a:r>
              <a:rPr lang="ja-JP" altLang="en-US" sz="4400" smtClean="0"/>
              <a:t>インドの経済状況と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en-US" altLang="ja-JP" sz="4400" dirty="0" smtClean="0"/>
              <a:t>         </a:t>
            </a:r>
            <a:r>
              <a:rPr lang="ja-JP" altLang="en-US" sz="4400" smtClean="0"/>
              <a:t>ビジネス環境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について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7867650" cy="2438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ja-JP" altLang="en-US" sz="2800" smtClean="0"/>
              <a:t>マクロ経済概</a:t>
            </a:r>
            <a:r>
              <a:rPr lang="ja-JP" altLang="en-US" sz="2800" smtClean="0"/>
              <a:t>況</a:t>
            </a:r>
            <a:endParaRPr lang="en-US" altLang="ja-JP" sz="2800" dirty="0" smtClean="0"/>
          </a:p>
          <a:p>
            <a:pPr eaLnBrk="1" hangingPunct="1">
              <a:lnSpc>
                <a:spcPct val="150000"/>
              </a:lnSpc>
            </a:pPr>
            <a:r>
              <a:rPr lang="ja-JP" altLang="en-US" sz="2800" smtClean="0"/>
              <a:t>外国直接投資（</a:t>
            </a:r>
            <a:r>
              <a:rPr lang="en-US" altLang="ja-JP" sz="2800" dirty="0" smtClean="0"/>
              <a:t>FDI</a:t>
            </a:r>
            <a:r>
              <a:rPr lang="ja-JP" altLang="en-US" sz="2800" smtClean="0"/>
              <a:t>）概況</a:t>
            </a:r>
            <a:endParaRPr lang="en-US" altLang="ja-JP" sz="2800" dirty="0" smtClean="0"/>
          </a:p>
          <a:p>
            <a:pPr eaLnBrk="1" hangingPunct="1">
              <a:lnSpc>
                <a:spcPct val="150000"/>
              </a:lnSpc>
            </a:pPr>
            <a:r>
              <a:rPr lang="ja-JP" altLang="en-US" sz="2800" smtClean="0"/>
              <a:t>日系企業動向</a:t>
            </a:r>
            <a:endParaRPr lang="en-US" altLang="ja-JP" sz="2800" dirty="0" smtClean="0"/>
          </a:p>
          <a:p>
            <a:pPr eaLnBrk="1" hangingPunct="1">
              <a:lnSpc>
                <a:spcPct val="150000"/>
              </a:lnSpc>
            </a:pPr>
            <a:r>
              <a:rPr lang="ja-JP" altLang="en-US" sz="2800" smtClean="0"/>
              <a:t>インドビジネスのトピック</a:t>
            </a:r>
            <a:endParaRPr lang="en-US" altLang="ja-JP" sz="2800" dirty="0" smtClean="0"/>
          </a:p>
          <a:p>
            <a:pPr eaLnBrk="1" hangingPunct="1">
              <a:lnSpc>
                <a:spcPct val="150000"/>
              </a:lnSpc>
            </a:pPr>
            <a:r>
              <a:rPr lang="ja-JP" altLang="en-US" sz="2800" smtClean="0"/>
              <a:t>インド各地の日系企業専用工業団地の概要</a:t>
            </a:r>
            <a:endParaRPr lang="en-US" altLang="ja-JP" sz="2800" dirty="0" smtClean="0"/>
          </a:p>
          <a:p>
            <a:pPr eaLnBrk="1" hangingPunct="1">
              <a:lnSpc>
                <a:spcPct val="150000"/>
              </a:lnSpc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smtClean="0"/>
              <a:t>講師：ジェトロ西澤様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(3)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その他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991600" cy="5715000"/>
          </a:xfrm>
        </p:spPr>
        <p:txBody>
          <a:bodyPr/>
          <a:lstStyle/>
          <a:p>
            <a:pPr eaLnBrk="1" hangingPunct="1"/>
            <a:r>
              <a:rPr lang="ja-JP" altLang="en-US" sz="2800" smtClean="0">
                <a:latin typeface="+mj-ea"/>
                <a:ea typeface="+mj-ea"/>
                <a:cs typeface="HGｺﾞｼｯｸE"/>
              </a:rPr>
              <a:t>講師をしてくださった皆様に感謝！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z="2800" smtClean="0">
                <a:latin typeface="+mj-ea"/>
                <a:ea typeface="+mj-ea"/>
                <a:cs typeface="HGｺﾞｼｯｸE"/>
              </a:rPr>
              <a:t>次回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12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月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11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日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水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のテーマ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内は講師の方々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z="2800" smtClean="0">
                <a:latin typeface="+mj-ea"/>
                <a:ea typeface="+mj-ea"/>
                <a:cs typeface="HGｺﾞｼｯｸE"/>
              </a:rPr>
              <a:t>   労務管理①：人事管理</a:t>
            </a:r>
          </a:p>
          <a:p>
            <a:pPr eaLnBrk="1" hangingPunct="1">
              <a:buNone/>
            </a:pP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	…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人事考課、採用･解雇、教育の事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例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/>
            </a:r>
            <a:br>
              <a:rPr lang="en-US" altLang="ja-JP" sz="2800" dirty="0" smtClean="0">
                <a:latin typeface="+mj-ea"/>
                <a:ea typeface="+mj-ea"/>
                <a:cs typeface="HGｺﾞｼｯｸE"/>
              </a:rPr>
            </a:br>
            <a:r>
              <a:rPr lang="ja-JP" altLang="en-US" sz="280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岡田様、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Team </a:t>
            </a:r>
            <a:r>
              <a:rPr lang="en-US" altLang="ja-JP" sz="2800" dirty="0" err="1" smtClean="0">
                <a:latin typeface="+mj-ea"/>
                <a:ea typeface="+mj-ea"/>
                <a:cs typeface="HGｺﾞｼｯｸE"/>
              </a:rPr>
              <a:t>Pasona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 India)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 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en-US" altLang="ja-JP" sz="900" dirty="0" smtClean="0">
                <a:latin typeface="+mj-ea"/>
                <a:ea typeface="+mj-ea"/>
                <a:cs typeface="HGｺﾞｼｯｸE"/>
              </a:rPr>
              <a:t/>
            </a:r>
            <a:br>
              <a:rPr lang="en-US" altLang="ja-JP" sz="900" dirty="0" smtClean="0">
                <a:latin typeface="+mj-ea"/>
                <a:ea typeface="+mj-ea"/>
                <a:cs typeface="HGｺﾞｼｯｸE"/>
              </a:rPr>
            </a:br>
            <a:r>
              <a:rPr lang="ja-JP" altLang="en-US" sz="2800" smtClean="0">
                <a:latin typeface="+mj-ea"/>
                <a:ea typeface="+mj-ea"/>
                <a:cs typeface="HGｺﾞｼｯｸE"/>
              </a:rPr>
              <a:t>労務管理②：労使関係管理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	…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労働組合対応、従業員対応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福利厚生･社会保障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endParaRPr lang="ja-JP" altLang="en-US" sz="280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	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中道様･山本様、東京ｺﾝｻﾙﾃｨﾝｸﾞﾌｧｰﾑ</a:t>
            </a:r>
            <a:r>
              <a:rPr lang="en-US" altLang="ja-JP" sz="28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800" smtClean="0">
                <a:latin typeface="+mj-ea"/>
                <a:ea typeface="+mj-ea"/>
                <a:cs typeface="HGｺﾞｼｯｸE"/>
              </a:rPr>
              <a:t> </a:t>
            </a:r>
            <a:endParaRPr lang="en-US" altLang="ja-JP" sz="28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en-US" altLang="ja-JP" sz="900" dirty="0" smtClean="0">
                <a:latin typeface="+mj-ea"/>
                <a:ea typeface="+mj-ea"/>
              </a:rPr>
              <a:t>	</a:t>
            </a:r>
          </a:p>
          <a:p>
            <a:pPr eaLnBrk="1" hangingPunct="1">
              <a:buNone/>
            </a:pPr>
            <a:r>
              <a:rPr lang="ja-JP" altLang="en-US" sz="2800" smtClean="0">
                <a:latin typeface="+mj-ea"/>
                <a:ea typeface="+mj-ea"/>
              </a:rPr>
              <a:t>労務管理③：労働関係法規の概要</a:t>
            </a:r>
            <a:endParaRPr lang="en-US" altLang="ja-JP" sz="2800" dirty="0" smtClean="0">
              <a:latin typeface="+mj-ea"/>
              <a:ea typeface="+mj-ea"/>
            </a:endParaRPr>
          </a:p>
          <a:p>
            <a:pPr eaLnBrk="1" hangingPunct="1">
              <a:buNone/>
            </a:pPr>
            <a:r>
              <a:rPr lang="en-US" altLang="ja-JP" sz="2800" dirty="0" smtClean="0">
                <a:latin typeface="+mj-ea"/>
                <a:ea typeface="+mj-ea"/>
              </a:rPr>
              <a:t>	</a:t>
            </a:r>
            <a:r>
              <a:rPr lang="ja-JP" altLang="en-US" sz="2800" smtClean="0">
                <a:latin typeface="+mj-ea"/>
                <a:ea typeface="+mj-ea"/>
              </a:rPr>
              <a:t>　</a:t>
            </a:r>
            <a:r>
              <a:rPr lang="en-US" altLang="ja-JP" sz="2800" dirty="0" smtClean="0">
                <a:latin typeface="+mj-ea"/>
                <a:ea typeface="+mj-ea"/>
              </a:rPr>
              <a:t>(</a:t>
            </a:r>
            <a:r>
              <a:rPr lang="ja-JP" altLang="en-US" sz="2800" smtClean="0">
                <a:latin typeface="+mj-ea"/>
                <a:ea typeface="+mj-ea"/>
              </a:rPr>
              <a:t>マンダル弁護士</a:t>
            </a:r>
            <a:r>
              <a:rPr lang="en-US" altLang="ja-JP" sz="2800" dirty="0" smtClean="0">
                <a:latin typeface="+mj-ea"/>
                <a:ea typeface="+mj-ea"/>
              </a:rPr>
              <a:t>)</a:t>
            </a:r>
            <a:endParaRPr lang="en-IN" sz="28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ありがとうございました！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" name="Picture 2" descr="C:\Users\tkm08256.TKM\Documents\商工会関係\2013年度第3回\13年10月16日第3回税務労務委員会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81100"/>
            <a:ext cx="7467600" cy="560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935</TotalTime>
  <Words>188</Words>
  <Application>Microsoft Office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2013年度 バンガロール日本商工会 第３回税務労務委員会 活動報告</vt:lpstr>
      <vt:lpstr>(1)インドの間接税について</vt:lpstr>
      <vt:lpstr>(2)インドの経済状況と          ビジネス環境について</vt:lpstr>
      <vt:lpstr>(3)その他</vt:lpstr>
      <vt:lpstr>ありがとうございました！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第１回税務労務委員会</dc:title>
  <dc:creator>Aritsune Ueno</dc:creator>
  <cp:lastModifiedBy>TKM08256</cp:lastModifiedBy>
  <cp:revision>137</cp:revision>
  <dcterms:created xsi:type="dcterms:W3CDTF">2006-08-16T00:00:00Z</dcterms:created>
  <dcterms:modified xsi:type="dcterms:W3CDTF">2013-11-20T03:51:53Z</dcterms:modified>
</cp:coreProperties>
</file>