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3" r:id="rId2"/>
    <p:sldId id="274" r:id="rId3"/>
    <p:sldId id="275" r:id="rId4"/>
    <p:sldId id="265" r:id="rId5"/>
    <p:sldId id="276" r:id="rId6"/>
    <p:sldId id="277" r:id="rId7"/>
    <p:sldId id="278" r:id="rId8"/>
    <p:sldId id="266" r:id="rId9"/>
    <p:sldId id="272" r:id="rId10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B95E89-66C5-4B77-A34B-3CE672B29D47}" type="datetimeFigureOut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45" y="4714137"/>
            <a:ext cx="5439987" cy="446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8DC1CD-916C-4446-8F1B-8710FC8FB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2B93CB-25AC-4164-8554-D2492BA962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D0574F-6A38-4CD8-8E77-D495A385EC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D0574F-6A38-4CD8-8E77-D495A385EC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CC8537-56F0-482D-A64A-CE4E9B5B7C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CC8537-56F0-482D-A64A-CE4E9B5B7C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CC8537-56F0-482D-A64A-CE4E9B5B7C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CC8537-56F0-482D-A64A-CE4E9B5B7C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612E47-B72F-4B16-83DD-339F1D660EC8}" type="datetimeFigureOut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D798D2-AB06-4AB8-9F21-029769DBE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4B71-42C8-4C65-A011-AA4750F5761A}" type="datetimeFigureOut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82A1D-B6A1-4CEF-A4B1-1A103FF86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3A92B-6F75-4856-8722-164B7E9B196B}" type="datetimeFigureOut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CB096-CBD2-414D-B31B-5711E31F1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B4C6E-AF73-4B51-B5C4-0D97C837A760}" type="datetimeFigureOut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D16F-CC17-48AF-B22A-24417E766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91E55E3-BFF3-49AC-A9B2-F6EBBBC03689}" type="datetimeFigureOut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7475ED-998E-4EFE-8B43-C0B09A6D3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6F535-8C3B-4295-BA96-6189486FD89B}" type="datetimeFigureOut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007C3-B9E2-4EB4-B966-832CF1802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E252CF-CF7B-40E3-9A55-C7B4E5CF2B82}" type="datetimeFigureOut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05B77A-2C0A-4B3D-BAFF-11128B891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4E12-414C-4F36-9D63-F10867E4B720}" type="datetimeFigureOut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013AC-EA58-4AA4-842F-13784B1A8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421D11D-AF6C-48EA-B209-26760FB63ABC}" type="datetimeFigureOut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0CEDBF-B294-41AD-B304-42CE37946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8AB81C-8EDE-426F-A9CF-0A8CEB0C9CC7}" type="datetimeFigureOut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0ACD84-4649-4432-8608-3D6319835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9F5AD2-E0F3-4FEA-A85E-1867F146524C}" type="datetimeFigureOut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FEBB99-6251-4F90-983B-C23CB6CEC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CA34949-96FF-46B8-81D7-B3DFBF36C5C0}" type="datetimeFigureOut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E8D9D3E-02C8-4F91-8F1E-8FD25E18E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3" r:id="rId2"/>
    <p:sldLayoutId id="2147483769" r:id="rId3"/>
    <p:sldLayoutId id="2147483764" r:id="rId4"/>
    <p:sldLayoutId id="2147483770" r:id="rId5"/>
    <p:sldLayoutId id="2147483765" r:id="rId6"/>
    <p:sldLayoutId id="2147483771" r:id="rId7"/>
    <p:sldLayoutId id="2147483772" r:id="rId8"/>
    <p:sldLayoutId id="2147483773" r:id="rId9"/>
    <p:sldLayoutId id="2147483766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7275" cy="1468438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2013</a:t>
            </a:r>
            <a:r>
              <a:rPr lang="ja-JP" altLang="en-US" sz="3600" smtClean="0">
                <a:solidFill>
                  <a:schemeClr val="tx2">
                    <a:satMod val="130000"/>
                  </a:schemeClr>
                </a:solidFill>
              </a:rPr>
              <a:t>年度 バンガロール日本商工会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第４回税務労務委員会 活動報告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8153400" cy="4572000"/>
          </a:xfrm>
        </p:spPr>
        <p:txBody>
          <a:bodyPr>
            <a:normAutofit fontScale="925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日時：</a:t>
            </a:r>
            <a:r>
              <a:rPr lang="en-US" altLang="ja-JP" dirty="0" smtClean="0"/>
              <a:t>2013</a:t>
            </a:r>
            <a:r>
              <a:rPr lang="ja-JP" altLang="en-US" smtClean="0"/>
              <a:t>年</a:t>
            </a:r>
            <a:r>
              <a:rPr lang="en-US" altLang="ja-JP" dirty="0" smtClean="0"/>
              <a:t>12</a:t>
            </a:r>
            <a:r>
              <a:rPr lang="ja-JP" altLang="en-US" smtClean="0"/>
              <a:t>月</a:t>
            </a:r>
            <a:r>
              <a:rPr lang="en-US" altLang="ja-JP" dirty="0" smtClean="0"/>
              <a:t>11</a:t>
            </a:r>
            <a:r>
              <a:rPr lang="ja-JP" altLang="en-US" smtClean="0"/>
              <a:t>日</a:t>
            </a:r>
            <a:r>
              <a:rPr lang="en-US" altLang="ja-JP" dirty="0" smtClean="0"/>
              <a:t>(</a:t>
            </a:r>
            <a:r>
              <a:rPr lang="ja-JP" altLang="en-US" smtClean="0"/>
              <a:t>水</a:t>
            </a:r>
            <a:r>
              <a:rPr lang="en-US" altLang="ja-JP" dirty="0" smtClean="0"/>
              <a:t>)</a:t>
            </a:r>
            <a:r>
              <a:rPr lang="ja-JP" altLang="en-US" smtClean="0"/>
              <a:t>　</a:t>
            </a:r>
            <a:r>
              <a:rPr lang="en-US" altLang="ja-JP" dirty="0" smtClean="0"/>
              <a:t>17:00-19:10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場所：</a:t>
            </a:r>
            <a:r>
              <a:rPr lang="en-US" altLang="ja-JP" dirty="0" smtClean="0"/>
              <a:t>Deloitte Haskins &amp; Sells </a:t>
            </a:r>
            <a:r>
              <a:rPr lang="ja-JP" altLang="en-US" smtClean="0"/>
              <a:t>事務所会議室</a:t>
            </a:r>
            <a:endParaRPr lang="en-US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出席：</a:t>
            </a:r>
            <a:r>
              <a:rPr lang="en-US" altLang="ja-JP" dirty="0" smtClean="0"/>
              <a:t>23</a:t>
            </a:r>
            <a:r>
              <a:rPr lang="ja-JP" altLang="en-US" smtClean="0"/>
              <a:t>名</a:t>
            </a:r>
            <a:endParaRPr lang="en-US" altLang="ja-JP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議事：</a:t>
            </a:r>
            <a:endParaRPr lang="en-US" altLang="ja-JP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IN" altLang="ja-JP" sz="2400" dirty="0" smtClean="0"/>
              <a:t>17:00-17:</a:t>
            </a:r>
            <a:r>
              <a:rPr lang="en-US" altLang="ja-JP" sz="2400" dirty="0" smtClean="0"/>
              <a:t>45</a:t>
            </a:r>
            <a:r>
              <a:rPr lang="en-IN" altLang="ja-JP" sz="2400" dirty="0" smtClean="0"/>
              <a:t> (1)</a:t>
            </a:r>
            <a:r>
              <a:rPr lang="ja-JP" altLang="en-US" sz="2400" smtClean="0"/>
              <a:t>インドの人材市場と賃金動向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IN" altLang="ja-JP" sz="2400" dirty="0" smtClean="0"/>
              <a:t>17:</a:t>
            </a:r>
            <a:r>
              <a:rPr lang="en-US" altLang="ja-JP" sz="2400" dirty="0" smtClean="0"/>
              <a:t>45</a:t>
            </a:r>
            <a:r>
              <a:rPr lang="en-IN" altLang="ja-JP" sz="2400" dirty="0" smtClean="0"/>
              <a:t>-18:3</a:t>
            </a:r>
            <a:r>
              <a:rPr lang="en-US" altLang="ja-JP" sz="2400" dirty="0" smtClean="0"/>
              <a:t>5</a:t>
            </a:r>
            <a:r>
              <a:rPr lang="en-IN" altLang="ja-JP" sz="2400" dirty="0" smtClean="0"/>
              <a:t> (2)</a:t>
            </a:r>
            <a:r>
              <a:rPr lang="ja-JP" altLang="en-US" sz="2400" smtClean="0"/>
              <a:t>インドにおける労使問題と福利厚生</a:t>
            </a:r>
            <a:br>
              <a:rPr lang="ja-JP" altLang="en-US" sz="2400" smtClean="0"/>
            </a:br>
            <a:r>
              <a:rPr lang="en-IN" altLang="ja-JP" sz="2400" dirty="0" smtClean="0"/>
              <a:t>18:</a:t>
            </a:r>
            <a:r>
              <a:rPr lang="en-US" altLang="ja-JP" sz="2400" dirty="0" smtClean="0"/>
              <a:t>35</a:t>
            </a:r>
            <a:r>
              <a:rPr lang="en-IN" altLang="ja-JP" sz="2400" dirty="0" smtClean="0"/>
              <a:t>-19:0</a:t>
            </a:r>
            <a:r>
              <a:rPr lang="en-US" altLang="ja-JP" sz="2400" dirty="0" smtClean="0"/>
              <a:t>5</a:t>
            </a:r>
            <a:r>
              <a:rPr lang="en-IN" altLang="ja-JP" sz="2400" dirty="0" smtClean="0"/>
              <a:t> (3)</a:t>
            </a:r>
            <a:r>
              <a:rPr lang="ja-JP" altLang="en-US" sz="2400" smtClean="0"/>
              <a:t>労働関係法規の概要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IN" altLang="ja-JP" sz="2400" dirty="0" smtClean="0"/>
              <a:t>19:0</a:t>
            </a:r>
            <a:r>
              <a:rPr lang="en-US" altLang="ja-JP" sz="2400" dirty="0" smtClean="0"/>
              <a:t>5</a:t>
            </a:r>
            <a:r>
              <a:rPr lang="en-IN" altLang="ja-JP" sz="2400" dirty="0" smtClean="0"/>
              <a:t>-19:</a:t>
            </a:r>
            <a:r>
              <a:rPr lang="en-US" altLang="ja-JP" sz="2400" dirty="0" smtClean="0"/>
              <a:t>10</a:t>
            </a:r>
            <a:r>
              <a:rPr lang="en-IN" altLang="ja-JP" sz="2400" dirty="0" smtClean="0"/>
              <a:t> (4)</a:t>
            </a:r>
            <a:r>
              <a:rPr lang="ja-JP" altLang="en-US" sz="2400" smtClean="0"/>
              <a:t>その他</a:t>
            </a:r>
            <a:endParaRPr lang="en-US" dirty="0"/>
          </a:p>
        </p:txBody>
      </p:sp>
      <p:pic>
        <p:nvPicPr>
          <p:cNvPr id="8196" name="Picture 4" descr="C:\Users\tkm08256.TKM\Documents\商工会関係\Logo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276600"/>
            <a:ext cx="1231900" cy="1418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3152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3200" dirty="0" smtClean="0">
                <a:solidFill>
                  <a:schemeClr val="tx2">
                    <a:satMod val="130000"/>
                  </a:schemeClr>
                </a:solidFill>
              </a:rPr>
              <a:t>(1)</a:t>
            </a:r>
            <a:r>
              <a:rPr lang="ja-JP" altLang="en-US" sz="3200" smtClean="0">
                <a:solidFill>
                  <a:schemeClr val="tx2">
                    <a:satMod val="130000"/>
                  </a:schemeClr>
                </a:solidFill>
              </a:rPr>
              <a:t>インドの人材市場と賃金動向</a:t>
            </a:r>
            <a:endParaRPr lang="en-US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590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113853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/>
              <a:t>講師：岡田真依子様 </a:t>
            </a:r>
            <a:r>
              <a:rPr lang="en-US" altLang="ja-JP" sz="2400" dirty="0" smtClean="0"/>
              <a:t>(Team </a:t>
            </a:r>
            <a:r>
              <a:rPr lang="en-US" altLang="ja-JP" sz="2400" dirty="0" err="1" smtClean="0"/>
              <a:t>Pasona</a:t>
            </a:r>
            <a:r>
              <a:rPr lang="en-US" altLang="ja-JP" sz="2400" dirty="0" smtClean="0"/>
              <a:t> India Co. Ltd.)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600200"/>
            <a:ext cx="8229600" cy="4953000"/>
          </a:xfrm>
          <a:prstGeom prst="rect">
            <a:avLst/>
          </a:prstGeom>
        </p:spPr>
        <p:txBody>
          <a:bodyPr/>
          <a:lstStyle/>
          <a:p>
            <a:pPr marL="539750" marR="0" lvl="0" indent="-45720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ja-JP" altLang="en-US" sz="2800" smtClean="0">
                <a:latin typeface="+mn-lt"/>
                <a:cs typeface="+mn-cs"/>
              </a:rPr>
              <a:t>人材市場・賃金動向</a:t>
            </a:r>
            <a:endParaRPr kumimoji="0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975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+mj-lt"/>
              <a:buAutoNum type="arabicPeriod" startAt="2"/>
              <a:tabLst/>
              <a:defRPr/>
            </a:pPr>
            <a:r>
              <a:rPr lang="ja-JP" altLang="en-US" sz="2800" smtClean="0">
                <a:latin typeface="+mn-lt"/>
                <a:cs typeface="+mn-cs"/>
              </a:rPr>
              <a:t>インド人従業員の活用　～採用～</a:t>
            </a:r>
            <a:r>
              <a:rPr lang="en-US" altLang="ja-JP" sz="2800" dirty="0" smtClean="0">
                <a:latin typeface="+mn-lt"/>
                <a:cs typeface="+mn-cs"/>
              </a:rPr>
              <a:t/>
            </a:r>
            <a:br>
              <a:rPr lang="en-US" altLang="ja-JP" sz="2800" dirty="0" smtClean="0">
                <a:latin typeface="+mn-lt"/>
                <a:cs typeface="+mn-cs"/>
              </a:rPr>
            </a:br>
            <a:r>
              <a:rPr lang="en-US" altLang="ja-JP" sz="2400" dirty="0" smtClean="0">
                <a:latin typeface="+mn-lt"/>
                <a:cs typeface="+mn-cs"/>
              </a:rPr>
              <a:t>[</a:t>
            </a:r>
            <a:r>
              <a:rPr lang="ja-JP" altLang="en-US" sz="2400" smtClean="0">
                <a:latin typeface="+mn-lt"/>
                <a:cs typeface="+mn-cs"/>
              </a:rPr>
              <a:t>特徴</a:t>
            </a:r>
            <a:r>
              <a:rPr lang="en-US" altLang="ja-JP" sz="2400" dirty="0" smtClean="0">
                <a:latin typeface="+mn-lt"/>
                <a:cs typeface="+mn-cs"/>
              </a:rPr>
              <a:t>]</a:t>
            </a:r>
            <a:r>
              <a:rPr lang="en-US" altLang="ja-JP" sz="2800" dirty="0" smtClean="0">
                <a:latin typeface="+mn-lt"/>
                <a:cs typeface="+mn-cs"/>
              </a:rPr>
              <a:t/>
            </a:r>
            <a:br>
              <a:rPr lang="en-US" altLang="ja-JP" sz="28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希望給与は、通常、現収の</a:t>
            </a:r>
            <a:r>
              <a:rPr lang="en-US" altLang="ja-JP" sz="2400" dirty="0" smtClean="0">
                <a:latin typeface="+mn-lt"/>
                <a:cs typeface="+mn-cs"/>
              </a:rPr>
              <a:t>20</a:t>
            </a:r>
            <a:r>
              <a:rPr lang="ja-JP" altLang="en-US" sz="2400" smtClean="0">
                <a:latin typeface="+mn-lt"/>
                <a:cs typeface="+mn-cs"/>
              </a:rPr>
              <a:t>～</a:t>
            </a:r>
            <a:r>
              <a:rPr lang="en-US" altLang="ja-JP" sz="2400" dirty="0" smtClean="0">
                <a:latin typeface="+mn-lt"/>
                <a:cs typeface="+mn-cs"/>
              </a:rPr>
              <a:t>30</a:t>
            </a:r>
            <a:r>
              <a:rPr lang="ja-JP" altLang="en-US" sz="2400" smtClean="0">
                <a:latin typeface="+mn-lt"/>
                <a:cs typeface="+mn-cs"/>
              </a:rPr>
              <a:t>％</a:t>
            </a:r>
            <a:r>
              <a:rPr lang="en-US" altLang="ja-JP" sz="2400" dirty="0" smtClean="0">
                <a:latin typeface="+mn-lt"/>
                <a:cs typeface="+mn-cs"/>
              </a:rPr>
              <a:t>Up</a:t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売り手市場→複数のｵﾌｧｰﾚﾀｰを持って転職活動継続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退職期間が</a:t>
            </a:r>
            <a:r>
              <a:rPr lang="en-US" altLang="ja-JP" sz="2400" dirty="0" smtClean="0">
                <a:latin typeface="+mn-lt"/>
                <a:cs typeface="+mn-cs"/>
              </a:rPr>
              <a:t>1</a:t>
            </a:r>
            <a:r>
              <a:rPr lang="ja-JP" altLang="en-US" sz="2400" smtClean="0">
                <a:latin typeface="+mn-lt"/>
                <a:cs typeface="+mn-cs"/>
              </a:rPr>
              <a:t>ヶ月～</a:t>
            </a:r>
            <a:r>
              <a:rPr lang="en-US" altLang="ja-JP" sz="2400" dirty="0" smtClean="0">
                <a:latin typeface="+mn-lt"/>
                <a:cs typeface="+mn-cs"/>
              </a:rPr>
              <a:t>3</a:t>
            </a:r>
            <a:r>
              <a:rPr lang="ja-JP" altLang="en-US" sz="2400" smtClean="0">
                <a:latin typeface="+mn-lt"/>
                <a:cs typeface="+mn-cs"/>
              </a:rPr>
              <a:t>ヶ月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賃金は</a:t>
            </a:r>
            <a:r>
              <a:rPr lang="en-US" altLang="ja-JP" sz="2400" dirty="0" smtClean="0">
                <a:latin typeface="+mn-lt"/>
                <a:cs typeface="+mn-cs"/>
              </a:rPr>
              <a:t>Cost to Company (CTC)</a:t>
            </a:r>
            <a:r>
              <a:rPr lang="ja-JP" altLang="en-US" sz="2400" smtClean="0">
                <a:latin typeface="+mn-lt"/>
                <a:cs typeface="+mn-cs"/>
              </a:rPr>
              <a:t>で表現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en-US" altLang="ja-JP" sz="2400" dirty="0" smtClean="0">
                <a:latin typeface="+mn-lt"/>
                <a:cs typeface="+mn-cs"/>
              </a:rPr>
              <a:t>[</a:t>
            </a:r>
            <a:r>
              <a:rPr lang="ja-JP" altLang="en-US" sz="2400" smtClean="0">
                <a:latin typeface="+mn-lt"/>
                <a:cs typeface="+mn-cs"/>
              </a:rPr>
              <a:t>採用のポイント</a:t>
            </a:r>
            <a:r>
              <a:rPr lang="en-US" altLang="ja-JP" sz="2400" dirty="0" smtClean="0">
                <a:latin typeface="+mn-lt"/>
                <a:cs typeface="+mn-cs"/>
              </a:rPr>
              <a:t>]</a:t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基本的に上位ポジションから採用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試用期間</a:t>
            </a:r>
            <a:r>
              <a:rPr lang="en-US" altLang="ja-JP" sz="2400" dirty="0" smtClean="0">
                <a:latin typeface="+mn-lt"/>
                <a:cs typeface="+mn-cs"/>
              </a:rPr>
              <a:t>(</a:t>
            </a:r>
            <a:r>
              <a:rPr lang="ja-JP" altLang="en-US" sz="2400" smtClean="0">
                <a:latin typeface="+mn-lt"/>
                <a:cs typeface="+mn-cs"/>
              </a:rPr>
              <a:t>最大</a:t>
            </a:r>
            <a:r>
              <a:rPr lang="en-US" altLang="ja-JP" sz="2400" dirty="0" smtClean="0">
                <a:latin typeface="+mn-lt"/>
                <a:cs typeface="+mn-cs"/>
              </a:rPr>
              <a:t>6</a:t>
            </a:r>
            <a:r>
              <a:rPr lang="ja-JP" altLang="en-US" sz="2400" smtClean="0">
                <a:latin typeface="+mn-lt"/>
                <a:cs typeface="+mn-cs"/>
              </a:rPr>
              <a:t>ヶ月</a:t>
            </a:r>
            <a:r>
              <a:rPr lang="en-US" altLang="ja-JP" sz="2400" dirty="0" smtClean="0">
                <a:latin typeface="+mn-lt"/>
                <a:cs typeface="+mn-cs"/>
              </a:rPr>
              <a:t>)</a:t>
            </a:r>
            <a:r>
              <a:rPr lang="ja-JP" altLang="en-US" sz="2400" smtClean="0">
                <a:latin typeface="+mn-lt"/>
                <a:cs typeface="+mn-cs"/>
              </a:rPr>
              <a:t>の積極活用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所得税抑制の観点から、基本給と手当を区分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経歴詐称に留意→ﾊﾞｯｸｸﾞﾗｳﾝﾄﾞﾁｪｯｸ専門機関の活用</a:t>
            </a:r>
            <a:endParaRPr lang="en-US" altLang="ja-JP" sz="2400" dirty="0" smtClean="0">
              <a:latin typeface="+mn-lt"/>
              <a:cs typeface="+mn-cs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3152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3200" dirty="0" smtClean="0">
                <a:solidFill>
                  <a:schemeClr val="tx2">
                    <a:satMod val="130000"/>
                  </a:schemeClr>
                </a:solidFill>
              </a:rPr>
              <a:t>(1)</a:t>
            </a:r>
            <a:r>
              <a:rPr lang="ja-JP" altLang="en-US" sz="3200" smtClean="0">
                <a:solidFill>
                  <a:schemeClr val="tx2">
                    <a:satMod val="130000"/>
                  </a:schemeClr>
                </a:solidFill>
              </a:rPr>
              <a:t>インドの人材市場と賃金動向</a:t>
            </a:r>
            <a:endParaRPr lang="en-US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590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pPr marL="539750" lvl="0" indent="-4572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 startAt="3"/>
              <a:defRPr/>
            </a:pPr>
            <a:r>
              <a:rPr lang="ja-JP" altLang="en-US" sz="2800" smtClean="0">
                <a:latin typeface="+mn-lt"/>
                <a:cs typeface="+mn-cs"/>
              </a:rPr>
              <a:t>インド人従業員の活用　～解雇～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通常解雇</a:t>
            </a:r>
            <a:r>
              <a:rPr lang="en-US" altLang="ja-JP" sz="2400" dirty="0" smtClean="0">
                <a:latin typeface="+mn-lt"/>
                <a:cs typeface="+mn-cs"/>
              </a:rPr>
              <a:t>(1947</a:t>
            </a:r>
            <a:r>
              <a:rPr lang="ja-JP" altLang="en-US" sz="2400" smtClean="0">
                <a:latin typeface="+mn-lt"/>
                <a:cs typeface="+mn-cs"/>
              </a:rPr>
              <a:t>年産業紛争法、政府への届出必要</a:t>
            </a:r>
            <a:r>
              <a:rPr lang="en-US" altLang="ja-JP" sz="2400" dirty="0" smtClean="0">
                <a:latin typeface="+mn-lt"/>
                <a:cs typeface="+mn-cs"/>
              </a:rPr>
              <a:t>)</a:t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懲戒解雇</a:t>
            </a:r>
            <a:r>
              <a:rPr lang="en-US" altLang="ja-JP" sz="2400" dirty="0" smtClean="0">
                <a:latin typeface="+mn-lt"/>
                <a:cs typeface="+mn-cs"/>
              </a:rPr>
              <a:t>(</a:t>
            </a:r>
            <a:r>
              <a:rPr lang="ja-JP" altLang="en-US" sz="2400" smtClean="0">
                <a:latin typeface="+mn-lt"/>
                <a:cs typeface="+mn-cs"/>
              </a:rPr>
              <a:t>就業規則で基準記載、煩雑な手続き</a:t>
            </a:r>
            <a:r>
              <a:rPr lang="en-US" altLang="ja-JP" sz="2400" dirty="0" smtClean="0">
                <a:latin typeface="+mn-lt"/>
                <a:cs typeface="+mn-cs"/>
              </a:rPr>
              <a:t>)</a:t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レイオフ</a:t>
            </a:r>
            <a:r>
              <a:rPr lang="en-US" altLang="ja-JP" sz="2400" dirty="0" smtClean="0">
                <a:latin typeface="+mn-lt"/>
                <a:cs typeface="+mn-cs"/>
              </a:rPr>
              <a:t>(</a:t>
            </a:r>
            <a:r>
              <a:rPr lang="ja-JP" altLang="en-US" sz="2400" smtClean="0">
                <a:latin typeface="+mn-lt"/>
                <a:cs typeface="+mn-cs"/>
              </a:rPr>
              <a:t>再雇用を優先した解雇</a:t>
            </a:r>
            <a:r>
              <a:rPr lang="en-US" altLang="ja-JP" sz="2400" dirty="0" smtClean="0">
                <a:latin typeface="+mn-lt"/>
                <a:cs typeface="+mn-cs"/>
              </a:rPr>
              <a:t>)</a:t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en-US" altLang="ja-JP" sz="2400" dirty="0" smtClean="0">
                <a:latin typeface="+mn-lt"/>
                <a:cs typeface="+mn-cs"/>
              </a:rPr>
              <a:t>…100</a:t>
            </a:r>
            <a:r>
              <a:rPr lang="ja-JP" altLang="en-US" sz="2400" smtClean="0">
                <a:latin typeface="+mn-lt"/>
                <a:cs typeface="+mn-cs"/>
              </a:rPr>
              <a:t>名以上の労働者雇用の場合</a:t>
            </a:r>
            <a:r>
              <a:rPr lang="en-US" altLang="ja-JP" sz="2400" dirty="0" smtClean="0">
                <a:latin typeface="+mn-lt"/>
                <a:cs typeface="+mn-cs"/>
              </a:rPr>
              <a:t>､</a:t>
            </a:r>
            <a:r>
              <a:rPr lang="ja-JP" altLang="en-US" sz="2400" smtClean="0">
                <a:latin typeface="+mn-lt"/>
                <a:cs typeface="+mn-cs"/>
              </a:rPr>
              <a:t>州政府事前許可必要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　解雇トラブル回避のため、試用期間をうまく活用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　社員登用後の場合は、雇用契約解除がベター</a:t>
            </a:r>
            <a:endParaRPr lang="en-US" altLang="ja-JP" sz="2400" dirty="0" smtClean="0">
              <a:latin typeface="+mn-lt"/>
              <a:cs typeface="+mn-cs"/>
            </a:endParaRPr>
          </a:p>
          <a:p>
            <a:pPr marL="539750" lvl="0" indent="-4572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 startAt="3"/>
              <a:defRPr/>
            </a:pPr>
            <a:r>
              <a:rPr lang="ja-JP" altLang="en-US" sz="2800" smtClean="0">
                <a:latin typeface="+mn-lt"/>
                <a:cs typeface="+mn-cs"/>
              </a:rPr>
              <a:t>人事評価設計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評価設計</a:t>
            </a:r>
            <a:r>
              <a:rPr lang="en-US" altLang="ja-JP" sz="2400" dirty="0" smtClean="0">
                <a:latin typeface="+mn-lt"/>
                <a:cs typeface="+mn-cs"/>
              </a:rPr>
              <a:t>…</a:t>
            </a:r>
            <a:r>
              <a:rPr lang="ja-JP" altLang="en-US" sz="2400" smtClean="0">
                <a:latin typeface="+mn-lt"/>
                <a:cs typeface="+mn-cs"/>
              </a:rPr>
              <a:t>成果・態度・能力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評価プロセス</a:t>
            </a:r>
            <a:r>
              <a:rPr lang="en-US" altLang="ja-JP" sz="2400" dirty="0" smtClean="0">
                <a:latin typeface="+mn-lt"/>
                <a:cs typeface="+mn-cs"/>
              </a:rPr>
              <a:t>…</a:t>
            </a:r>
            <a:r>
              <a:rPr lang="ja-JP" altLang="en-US" sz="2400" smtClean="0">
                <a:latin typeface="+mn-lt"/>
                <a:cs typeface="+mn-cs"/>
              </a:rPr>
              <a:t>評価者・評価対象・時期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信賞</a:t>
            </a:r>
            <a:r>
              <a:rPr lang="en-US" altLang="ja-JP" sz="2400" dirty="0" smtClean="0">
                <a:latin typeface="+mn-lt"/>
                <a:cs typeface="+mn-cs"/>
              </a:rPr>
              <a:t>…</a:t>
            </a:r>
            <a:r>
              <a:rPr lang="ja-JP" altLang="en-US" sz="2400" smtClean="0">
                <a:latin typeface="+mn-lt"/>
                <a:cs typeface="+mn-cs"/>
              </a:rPr>
              <a:t>昇給・賞与・昇降格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能力開発</a:t>
            </a:r>
            <a:r>
              <a:rPr lang="en-US" altLang="ja-JP" sz="2400" dirty="0" smtClean="0">
                <a:latin typeface="+mn-lt"/>
                <a:cs typeface="+mn-cs"/>
              </a:rPr>
              <a:t>…</a:t>
            </a:r>
            <a:r>
              <a:rPr lang="ja-JP" altLang="en-US" sz="2400" smtClean="0">
                <a:latin typeface="+mn-lt"/>
                <a:cs typeface="+mn-cs"/>
              </a:rPr>
              <a:t>研修・配置・自己啓発</a:t>
            </a:r>
            <a:r>
              <a:rPr lang="en-US" altLang="ja-JP" sz="2400" dirty="0" smtClean="0">
                <a:latin typeface="+mn-lt"/>
                <a:cs typeface="+mn-cs"/>
              </a:rPr>
              <a:t/>
            </a:r>
            <a:br>
              <a:rPr lang="en-US" altLang="ja-JP" sz="2400" dirty="0" smtClean="0">
                <a:latin typeface="+mn-lt"/>
                <a:cs typeface="+mn-cs"/>
              </a:rPr>
            </a:br>
            <a:r>
              <a:rPr lang="ja-JP" altLang="en-US" sz="2400" smtClean="0">
                <a:latin typeface="+mn-lt"/>
                <a:cs typeface="+mn-cs"/>
              </a:rPr>
              <a:t>→人事考課のﾎﾟｲﾝﾄを会社経営戦略や方針と合致させる</a:t>
            </a:r>
            <a:endParaRPr lang="en-US" altLang="ja-JP" sz="2400" dirty="0" smtClean="0">
              <a:latin typeface="+mn-lt"/>
              <a:cs typeface="+mn-cs"/>
            </a:endParaRPr>
          </a:p>
          <a:p>
            <a:pPr marL="539750" lvl="0" indent="-4572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 startAt="3"/>
              <a:defRPr/>
            </a:pPr>
            <a:endParaRPr lang="en-US" altLang="ja-JP" sz="2400" dirty="0" smtClean="0">
              <a:latin typeface="+mn-lt"/>
              <a:cs typeface="+mn-cs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772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2800" dirty="0" smtClean="0">
                <a:solidFill>
                  <a:schemeClr val="tx2">
                    <a:satMod val="130000"/>
                  </a:schemeClr>
                </a:solidFill>
              </a:rPr>
              <a:t>(2)</a:t>
            </a:r>
            <a:r>
              <a:rPr lang="ja-JP" altLang="en-US" sz="2800" smtClean="0"/>
              <a:t>インドにおける労使問題と福利厚生</a:t>
            </a:r>
            <a:r>
              <a:rPr lang="ja-JP" altLang="en-US" sz="2800" smtClean="0">
                <a:solidFill>
                  <a:schemeClr val="tx2">
                    <a:satMod val="130000"/>
                  </a:schemeClr>
                </a:solidFill>
              </a:rPr>
              <a:t>について</a:t>
            </a:r>
            <a:endParaRPr 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867650" cy="4800600"/>
          </a:xfrm>
        </p:spPr>
        <p:txBody>
          <a:bodyPr/>
          <a:lstStyle/>
          <a:p>
            <a:pPr eaLnBrk="1" hangingPunct="1"/>
            <a:r>
              <a:rPr lang="ja-JP" altLang="en-US" sz="2400" smtClean="0"/>
              <a:t>インドの労働力人口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5</a:t>
            </a:r>
            <a:r>
              <a:rPr lang="ja-JP" altLang="en-US" sz="2400" smtClean="0"/>
              <a:t>億</a:t>
            </a:r>
            <a:r>
              <a:rPr lang="en-US" altLang="ja-JP" sz="2400" dirty="0" smtClean="0"/>
              <a:t>2000</a:t>
            </a:r>
            <a:r>
              <a:rPr lang="ja-JP" altLang="en-US" sz="2400" smtClean="0"/>
              <a:t>万人</a:t>
            </a:r>
            <a:r>
              <a:rPr lang="en-US" altLang="ja-JP" sz="2400" dirty="0" smtClean="0"/>
              <a:t>(</a:t>
            </a:r>
            <a:r>
              <a:rPr lang="ja-JP" altLang="en-US" sz="2400" smtClean="0"/>
              <a:t>毎年</a:t>
            </a:r>
            <a:r>
              <a:rPr lang="en-US" altLang="ja-JP" sz="2400" dirty="0" smtClean="0"/>
              <a:t>2000</a:t>
            </a:r>
            <a:r>
              <a:rPr lang="ja-JP" altLang="en-US" sz="2400" smtClean="0"/>
              <a:t>万人ずつ増加</a:t>
            </a:r>
            <a:r>
              <a:rPr lang="en-US" altLang="ja-JP" sz="2400" dirty="0" smtClean="0"/>
              <a:t>)</a:t>
            </a:r>
            <a:br>
              <a:rPr lang="en-US" altLang="ja-JP" sz="2400" dirty="0" smtClean="0"/>
            </a:br>
            <a:r>
              <a:rPr lang="en-US" altLang="ja-JP" sz="2400" dirty="0" smtClean="0"/>
              <a:t>93.8%</a:t>
            </a:r>
            <a:r>
              <a:rPr lang="ja-JP" altLang="en-US" sz="2400" smtClean="0"/>
              <a:t>は建設業や農業などのｲﾝﾌｫｰﾏﾙｾｸﾀｰ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労働争議は</a:t>
            </a:r>
            <a:r>
              <a:rPr lang="en-US" altLang="ja-JP" sz="2400" dirty="0" smtClean="0"/>
              <a:t>2012</a:t>
            </a:r>
            <a:r>
              <a:rPr lang="ja-JP" altLang="en-US" sz="2400" smtClean="0"/>
              <a:t>年</a:t>
            </a:r>
            <a:r>
              <a:rPr lang="en-US" altLang="ja-JP" sz="2400" smtClean="0"/>
              <a:t>1-10</a:t>
            </a:r>
            <a:r>
              <a:rPr lang="ja-JP" altLang="en-US" sz="2400" smtClean="0"/>
              <a:t>月</a:t>
            </a:r>
            <a:r>
              <a:rPr lang="ja-JP" altLang="en-US" sz="2400" smtClean="0"/>
              <a:t>でｽﾄﾗｲｷ</a:t>
            </a:r>
            <a:r>
              <a:rPr lang="en-US" altLang="ja-JP" sz="2400" dirty="0" smtClean="0"/>
              <a:t>185</a:t>
            </a:r>
            <a:r>
              <a:rPr lang="ja-JP" altLang="en-US" sz="2400" smtClean="0"/>
              <a:t>件</a:t>
            </a:r>
            <a:r>
              <a:rPr lang="en-US" altLang="ja-JP" sz="2400" dirty="0" smtClean="0"/>
              <a:t>､</a:t>
            </a:r>
            <a:r>
              <a:rPr lang="ja-JP" altLang="en-US" sz="2400" smtClean="0"/>
              <a:t>ﾛｯｸｱｳﾄ</a:t>
            </a:r>
            <a:r>
              <a:rPr lang="en-US" altLang="ja-JP" sz="2400" dirty="0" smtClean="0"/>
              <a:t>98</a:t>
            </a:r>
            <a:r>
              <a:rPr lang="ja-JP" altLang="en-US" sz="2400" smtClean="0"/>
              <a:t>件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ｽﾄﾗｲｷの産業別内訳では自動車産業</a:t>
            </a:r>
            <a:r>
              <a:rPr lang="en-US" altLang="ja-JP" sz="2400" dirty="0" smtClean="0"/>
              <a:t>30</a:t>
            </a:r>
            <a:r>
              <a:rPr lang="ja-JP" altLang="en-US" sz="2400" smtClean="0"/>
              <a:t>％、電気･自動車部品</a:t>
            </a:r>
            <a:r>
              <a:rPr lang="en-US" altLang="ja-JP" sz="2400" dirty="0" smtClean="0"/>
              <a:t>18</a:t>
            </a:r>
            <a:r>
              <a:rPr lang="ja-JP" altLang="en-US" sz="2400" smtClean="0"/>
              <a:t>％</a:t>
            </a:r>
            <a:r>
              <a:rPr lang="en-US" altLang="ja-JP" sz="2400" dirty="0" smtClean="0"/>
              <a:t>､</a:t>
            </a:r>
            <a:r>
              <a:rPr lang="ja-JP" altLang="en-US" sz="2400" smtClean="0"/>
              <a:t>繊維ｱﾊﾟﾚﾙ</a:t>
            </a:r>
            <a:r>
              <a:rPr lang="en-US" altLang="ja-JP" sz="2400" dirty="0" smtClean="0"/>
              <a:t>12</a:t>
            </a:r>
            <a:r>
              <a:rPr lang="ja-JP" altLang="en-US" sz="2400" smtClean="0"/>
              <a:t>％など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労使紛争は労働省または労使委員会が仲裁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インドの労働組合の特徴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企業勤務者以外も役員になりうる他、工場組織単位に限定されず、政党の傘下にあることも多い</a:t>
            </a:r>
            <a:endParaRPr lang="en-US" altLang="ja-JP" sz="2400" dirty="0" smtClean="0"/>
          </a:p>
          <a:p>
            <a:pPr eaLnBrk="1" hangingPunct="1">
              <a:buNone/>
            </a:pPr>
            <a:r>
              <a:rPr lang="en-US" altLang="ja-JP" sz="2400" dirty="0" smtClean="0"/>
              <a:t>2012</a:t>
            </a:r>
            <a:r>
              <a:rPr lang="ja-JP" altLang="en-US" sz="2400" smtClean="0"/>
              <a:t>年ｽﾄﾗｲｷ例：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全国ｽﾄﾗｲｷ、日系自動車工場、韓国自動車ﾒｰｶｰ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eaLnBrk="1" hangingPunct="1"/>
            <a:endParaRPr lang="en-US" altLang="ja-JP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81200" y="8382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/>
              <a:t>講師：中道加奈絵様</a:t>
            </a:r>
            <a:r>
              <a:rPr lang="en-US" altLang="ja-JP" sz="2400" dirty="0" smtClean="0"/>
              <a:t>(</a:t>
            </a:r>
            <a:r>
              <a:rPr lang="ja-JP" altLang="en-US" sz="2400" smtClean="0"/>
              <a:t>東京ｺﾝｻﾙﾃｨﾝｸﾞﾌｧｰﾑ</a:t>
            </a:r>
            <a:r>
              <a:rPr lang="en-US" altLang="ja-JP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772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2800" dirty="0" smtClean="0">
                <a:solidFill>
                  <a:schemeClr val="tx2">
                    <a:satMod val="130000"/>
                  </a:schemeClr>
                </a:solidFill>
              </a:rPr>
              <a:t>(2)</a:t>
            </a:r>
            <a:r>
              <a:rPr lang="ja-JP" altLang="en-US" sz="2800" smtClean="0"/>
              <a:t>インドにおける労使問題と福利厚生</a:t>
            </a:r>
            <a:r>
              <a:rPr lang="ja-JP" altLang="en-US" sz="2800" smtClean="0">
                <a:solidFill>
                  <a:schemeClr val="tx2">
                    <a:satMod val="130000"/>
                  </a:schemeClr>
                </a:solidFill>
              </a:rPr>
              <a:t>について</a:t>
            </a:r>
            <a:endParaRPr 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867650" cy="4800600"/>
          </a:xfrm>
        </p:spPr>
        <p:txBody>
          <a:bodyPr/>
          <a:lstStyle/>
          <a:p>
            <a:pPr eaLnBrk="1" hangingPunct="1"/>
            <a:r>
              <a:rPr lang="ja-JP" altLang="en-US" sz="2400" smtClean="0"/>
              <a:t>労働争議の原因と解決の方向性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原因：組合の非承認、制度･施設への不満、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　　　賃金･仕事量、職務上の人間関係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→基本は社員を納得させること、ただし、原因の中に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    </a:t>
            </a:r>
            <a:r>
              <a:rPr lang="ja-JP" altLang="en-US" sz="2400" smtClean="0"/>
              <a:t>社内改善が必要な場合は対処することが必要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- HR</a:t>
            </a:r>
            <a:r>
              <a:rPr lang="ja-JP" altLang="en-US" sz="2400" smtClean="0"/>
              <a:t>ﾏﾈｰｼﾞｬｰが会社の方向性を示し、社員をﾓﾁﾍﾞｰﾄ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eaLnBrk="1" hangingPunct="1"/>
            <a:endParaRPr lang="en-US" altLang="ja-JP" sz="2400" dirty="0" smtClean="0"/>
          </a:p>
          <a:p>
            <a:pPr eaLnBrk="1" hangingPunct="1">
              <a:buNone/>
            </a:pP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eaLnBrk="1" hangingPunct="1"/>
            <a:endParaRPr lang="en-US" altLang="ja-JP" sz="2400" dirty="0" smtClean="0"/>
          </a:p>
          <a:p>
            <a:pPr eaLnBrk="1" hangingPunct="1"/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社会保障と福利厚生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福利厚生の例</a:t>
            </a:r>
            <a:r>
              <a:rPr lang="en-US" altLang="ja-JP" sz="2400" dirty="0" smtClean="0"/>
              <a:t>:</a:t>
            </a:r>
            <a:r>
              <a:rPr lang="ja-JP" altLang="en-US" sz="2400" smtClean="0"/>
              <a:t>休暇</a:t>
            </a:r>
            <a:r>
              <a:rPr lang="en-US" altLang="ja-JP" sz="2400" dirty="0" smtClean="0"/>
              <a:t>､</a:t>
            </a:r>
            <a:r>
              <a:rPr lang="ja-JP" altLang="en-US" sz="2400" smtClean="0"/>
              <a:t>誕生祝い</a:t>
            </a:r>
            <a:r>
              <a:rPr lang="en-US" altLang="ja-JP" sz="2400" dirty="0" smtClean="0"/>
              <a:t>､</a:t>
            </a:r>
            <a:r>
              <a:rPr lang="ja-JP" altLang="en-US" sz="2400" smtClean="0"/>
              <a:t>創立記念</a:t>
            </a:r>
            <a:r>
              <a:rPr lang="en-US" altLang="ja-JP" sz="2400" dirty="0" smtClean="0"/>
              <a:t>､</a:t>
            </a:r>
            <a:r>
              <a:rPr lang="ja-JP" altLang="en-US" sz="2400" smtClean="0"/>
              <a:t>ｲﾍﾞﾝﾄ</a:t>
            </a:r>
            <a:r>
              <a:rPr lang="en-US" altLang="ja-JP" sz="2400" dirty="0" smtClean="0"/>
              <a:t>､</a:t>
            </a:r>
            <a:r>
              <a:rPr lang="ja-JP" altLang="en-US" sz="2400" smtClean="0"/>
              <a:t>食堂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276600"/>
          <a:ext cx="754966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806"/>
                <a:gridCol w="4763856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mtClean="0"/>
                        <a:t>解決の方向性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mtClean="0"/>
                        <a:t>不満をなくす</a:t>
                      </a:r>
                      <a:endParaRPr lang="en-US" altLang="ja-JP" dirty="0" smtClean="0"/>
                    </a:p>
                    <a:p>
                      <a:r>
                        <a:rPr lang="ja-JP" altLang="en-US" smtClean="0"/>
                        <a:t>　　＋</a:t>
                      </a:r>
                      <a:r>
                        <a:rPr lang="ja-JP" altLang="en-US" baseline="0" smtClean="0"/>
                        <a:t> </a:t>
                      </a:r>
                      <a:endParaRPr lang="en-US" altLang="ja-JP" baseline="0" dirty="0" smtClean="0"/>
                    </a:p>
                    <a:p>
                      <a:r>
                        <a:rPr lang="ja-JP" altLang="en-US" smtClean="0"/>
                        <a:t>信頼関係と理解を深める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mtClean="0"/>
                        <a:t>ｱﾝｹｰﾄ</a:t>
                      </a:r>
                      <a:r>
                        <a:rPr lang="en-US" altLang="ja-JP" dirty="0" smtClean="0"/>
                        <a:t>､</a:t>
                      </a:r>
                      <a:r>
                        <a:rPr lang="ja-JP" altLang="en-US" smtClean="0"/>
                        <a:t>目安箱</a:t>
                      </a:r>
                      <a:r>
                        <a:rPr lang="en-US" altLang="ja-JP" dirty="0" smtClean="0"/>
                        <a:t>､</a:t>
                      </a:r>
                      <a:r>
                        <a:rPr lang="ja-JP" altLang="en-US" smtClean="0"/>
                        <a:t>ｲﾍﾞﾝﾄ</a:t>
                      </a:r>
                      <a:r>
                        <a:rPr lang="en-US" altLang="ja-JP" dirty="0" smtClean="0"/>
                        <a:t>､</a:t>
                      </a:r>
                      <a:r>
                        <a:rPr lang="ja-JP" altLang="en-US" smtClean="0"/>
                        <a:t>ｺﾐｭﾆｹｰｼｮﾝ</a:t>
                      </a:r>
                      <a:r>
                        <a:rPr lang="en-US" altLang="ja-JP" dirty="0" smtClean="0"/>
                        <a:t>､</a:t>
                      </a:r>
                      <a:br>
                        <a:rPr lang="en-US" altLang="ja-JP" dirty="0" smtClean="0"/>
                      </a:br>
                      <a:r>
                        <a:rPr lang="ja-JP" altLang="en-US" smtClean="0"/>
                        <a:t>従業員の家族とのつながり</a:t>
                      </a:r>
                      <a:r>
                        <a:rPr lang="en-US" altLang="ja-JP" dirty="0" smtClean="0"/>
                        <a:t>､</a:t>
                      </a:r>
                      <a:br>
                        <a:rPr lang="en-US" altLang="ja-JP" dirty="0" smtClean="0"/>
                      </a:br>
                      <a:r>
                        <a:rPr lang="ja-JP" altLang="en-US" smtClean="0"/>
                        <a:t>今後の方針や会社の意図の共有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mtClean="0"/>
                        <a:t>働く意欲向上</a:t>
                      </a:r>
                      <a:endParaRPr lang="en-US" altLang="ja-JP" dirty="0" smtClean="0"/>
                    </a:p>
                    <a:p>
                      <a:r>
                        <a:rPr lang="ja-JP" altLang="en-US" smtClean="0"/>
                        <a:t>　　＋</a:t>
                      </a:r>
                      <a:r>
                        <a:rPr lang="en-US" altLang="ja-JP" dirty="0" smtClean="0"/>
                        <a:t> </a:t>
                      </a:r>
                    </a:p>
                    <a:p>
                      <a:r>
                        <a:rPr lang="ja-JP" altLang="en-US" smtClean="0"/>
                        <a:t>理念への共感を深める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mtClean="0"/>
                        <a:t>研修制度の充実、資格制度･コンテスト･表彰</a:t>
                      </a:r>
                      <a:r>
                        <a:rPr lang="en-US" altLang="ja-JP" dirty="0" smtClean="0"/>
                        <a:t>､</a:t>
                      </a:r>
                      <a:r>
                        <a:rPr lang="ja-JP" altLang="en-US" smtClean="0"/>
                        <a:t>人事評価ﾌｨｰﾄﾞﾊﾞｯｸ、</a:t>
                      </a:r>
                      <a:r>
                        <a:rPr lang="en-US" altLang="ja-JP" dirty="0" smtClean="0"/>
                        <a:t/>
                      </a:r>
                      <a:br>
                        <a:rPr lang="en-US" altLang="ja-JP" dirty="0" smtClean="0"/>
                      </a:br>
                      <a:r>
                        <a:rPr lang="ja-JP" altLang="en-US" smtClean="0"/>
                        <a:t>経営者による事業計画や理念･歴史を説明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772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2800" dirty="0" smtClean="0">
                <a:solidFill>
                  <a:schemeClr val="tx2">
                    <a:satMod val="130000"/>
                  </a:schemeClr>
                </a:solidFill>
              </a:rPr>
              <a:t>(2)</a:t>
            </a:r>
            <a:r>
              <a:rPr lang="ja-JP" altLang="en-US" sz="2800" smtClean="0"/>
              <a:t>インドにおける労使問題と福利厚生</a:t>
            </a:r>
            <a:r>
              <a:rPr lang="ja-JP" altLang="en-US" sz="2800" smtClean="0">
                <a:solidFill>
                  <a:schemeClr val="tx2">
                    <a:satMod val="130000"/>
                  </a:schemeClr>
                </a:solidFill>
              </a:rPr>
              <a:t>について</a:t>
            </a:r>
            <a:endParaRPr 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4800600"/>
          </a:xfrm>
        </p:spPr>
        <p:txBody>
          <a:bodyPr/>
          <a:lstStyle/>
          <a:p>
            <a:pPr eaLnBrk="1" hangingPunct="1">
              <a:buNone/>
            </a:pPr>
            <a:r>
              <a:rPr lang="ja-JP" altLang="en-US" sz="2400" smtClean="0"/>
              <a:t>＜まとめ＞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社員とｺﾐｭﾆｹｰｼｮﾝをとり、信頼関係を構築し、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社員の不満をなくすような取組みを実施する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社員に理念を理解させ、意欲を持って仕事に臨めるようにする</a:t>
            </a:r>
            <a:endParaRPr lang="en-US" altLang="ja-JP" sz="2400" dirty="0" smtClean="0"/>
          </a:p>
          <a:p>
            <a:pPr eaLnBrk="1" hangingPunct="1">
              <a:buNone/>
            </a:pPr>
            <a:endParaRPr lang="en-US" altLang="ja-JP" sz="2400" dirty="0" smtClean="0"/>
          </a:p>
          <a:p>
            <a:pPr eaLnBrk="1" hangingPunct="1">
              <a:buNone/>
            </a:pPr>
            <a:r>
              <a:rPr lang="en-US" altLang="ja-JP" sz="2400" dirty="0" smtClean="0"/>
              <a:t>[how to]</a:t>
            </a:r>
          </a:p>
          <a:p>
            <a:pPr eaLnBrk="1" hangingPunct="1">
              <a:buNone/>
            </a:pPr>
            <a:r>
              <a:rPr lang="en-US" altLang="ja-JP" sz="2000" dirty="0" smtClean="0"/>
              <a:t>Step1: </a:t>
            </a:r>
            <a:r>
              <a:rPr lang="ja-JP" altLang="en-US" sz="2000" smtClean="0"/>
              <a:t>結果だけでなく原因に目を向けて問題解決に向かう</a:t>
            </a:r>
            <a:endParaRPr lang="en-US" altLang="ja-JP" sz="2000" dirty="0" smtClean="0"/>
          </a:p>
          <a:p>
            <a:pPr eaLnBrk="1" hangingPunct="1">
              <a:buNone/>
            </a:pPr>
            <a:r>
              <a:rPr lang="en-US" altLang="ja-JP" sz="2000" dirty="0" smtClean="0"/>
              <a:t>Step2: </a:t>
            </a:r>
            <a:r>
              <a:rPr lang="ja-JP" altLang="en-US" sz="2000" smtClean="0"/>
              <a:t>社員を納得させるべき点と社内の改善点を両方考えて解決実施</a:t>
            </a:r>
            <a:endParaRPr lang="en-US" altLang="ja-JP" sz="2000" dirty="0" smtClean="0"/>
          </a:p>
          <a:p>
            <a:pPr eaLnBrk="1" hangingPunct="1">
              <a:buNone/>
            </a:pPr>
            <a:r>
              <a:rPr lang="en-US" altLang="ja-JP" sz="2000" dirty="0" smtClean="0"/>
              <a:t>Step3: </a:t>
            </a:r>
            <a:r>
              <a:rPr lang="ja-JP" altLang="en-US" sz="2000" smtClean="0"/>
              <a:t>社員とｺﾐｭﾆｹｰｼｮﾝをとり、信頼関係を構築する</a:t>
            </a:r>
            <a:endParaRPr lang="en-US" altLang="ja-JP" sz="2000" dirty="0" smtClean="0"/>
          </a:p>
          <a:p>
            <a:pPr eaLnBrk="1" hangingPunct="1">
              <a:buNone/>
            </a:pPr>
            <a:r>
              <a:rPr lang="en-US" altLang="ja-JP" sz="2000" dirty="0" smtClean="0"/>
              <a:t>Step4: </a:t>
            </a:r>
            <a:r>
              <a:rPr lang="ja-JP" altLang="en-US" sz="2000" smtClean="0"/>
              <a:t>社員の不満をなくし、働く意欲をもってもらう</a:t>
            </a:r>
            <a:endParaRPr lang="en-US" altLang="ja-JP" sz="2000" dirty="0" smtClean="0"/>
          </a:p>
          <a:p>
            <a:pPr eaLnBrk="1" hangingPunct="1">
              <a:buNone/>
            </a:pPr>
            <a:r>
              <a:rPr lang="en-US" altLang="ja-JP" sz="2000" dirty="0" smtClean="0"/>
              <a:t>Step5: </a:t>
            </a:r>
            <a:r>
              <a:rPr lang="ja-JP" altLang="en-US" sz="2000" smtClean="0"/>
              <a:t>工夫を凝らして理念の理解を深め、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smtClean="0"/>
              <a:t>　　 継続的に良い社風づくりをする</a:t>
            </a:r>
            <a:endParaRPr lang="en-US" altLang="ja-JP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772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2800" dirty="0" smtClean="0">
                <a:solidFill>
                  <a:schemeClr val="tx2">
                    <a:satMod val="130000"/>
                  </a:schemeClr>
                </a:solidFill>
              </a:rPr>
              <a:t>(3)</a:t>
            </a:r>
            <a:r>
              <a:rPr lang="ja-JP" altLang="en-US" sz="2800" smtClean="0">
                <a:solidFill>
                  <a:schemeClr val="tx2">
                    <a:satMod val="130000"/>
                  </a:schemeClr>
                </a:solidFill>
              </a:rPr>
              <a:t>労働関係法規の概要</a:t>
            </a:r>
            <a:endParaRPr 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5257800"/>
          </a:xfrm>
        </p:spPr>
        <p:txBody>
          <a:bodyPr/>
          <a:lstStyle/>
          <a:p>
            <a:pPr eaLnBrk="1" hangingPunct="1"/>
            <a:r>
              <a:rPr lang="ja-JP" altLang="en-US" sz="2400" smtClean="0"/>
              <a:t>外資企業にとり労働関係法規は重要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解雇･レイオフ･雇用契約の解除は困難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非常に多くの書類作成が求められる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連邦法に加え、各州に州法あり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違反の場合、罰金や懲役、ﾗｲｾﾝｽ停止などのﾘｽｸ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→定期的な第</a:t>
            </a:r>
            <a:r>
              <a:rPr lang="en-US" altLang="ja-JP" sz="2400" dirty="0" smtClean="0"/>
              <a:t>3</a:t>
            </a:r>
            <a:r>
              <a:rPr lang="ja-JP" altLang="en-US" sz="2400" smtClean="0"/>
              <a:t>者による確認が望ましい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雇用人数に応じて適用となる法律があるため、要注意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違反･ﾚﾋﾟｭﾃｰｼｮﾝ･事業ﾘｽｸ低減のために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workmen</a:t>
            </a:r>
            <a:r>
              <a:rPr lang="ja-JP" altLang="en-US" sz="2400" smtClean="0"/>
              <a:t>と</a:t>
            </a:r>
            <a:r>
              <a:rPr lang="en-US" altLang="ja-JP" sz="2400" dirty="0" smtClean="0"/>
              <a:t>Non-workmen</a:t>
            </a:r>
            <a:r>
              <a:rPr lang="ja-JP" altLang="en-US" sz="2400" smtClean="0"/>
              <a:t>の区分、組合の有無によるメリデメ、明確な雇用契約、採用時の雇用期間･労働条件の確認、従業員ﾏﾆｭｱﾙの定期的改訂などが必要</a:t>
            </a:r>
            <a:endParaRPr lang="en-US" altLang="ja-JP" sz="2400" dirty="0" smtClean="0"/>
          </a:p>
          <a:p>
            <a:pPr eaLnBrk="1" hangingPunct="1"/>
            <a:r>
              <a:rPr lang="ja-JP" altLang="en-US" sz="2400" smtClean="0"/>
              <a:t>労働争議回避のために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smtClean="0"/>
              <a:t>従業員の不満への対応と定期的なｺﾝﾌﾟﾗｲｱﾝｽ確認が重要</a:t>
            </a:r>
            <a:endParaRPr lang="en-US" altLang="ja-JP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0" y="8382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/>
              <a:t>講師：マンダル弁護士</a:t>
            </a:r>
            <a:r>
              <a:rPr lang="en-US" altLang="ja-JP" sz="2400" dirty="0" smtClean="0"/>
              <a:t>(FOX MANDAL</a:t>
            </a:r>
            <a:r>
              <a:rPr lang="ja-JP" altLang="en-US" sz="2400" smtClean="0"/>
              <a:t>弁護士事務所</a:t>
            </a:r>
            <a:r>
              <a:rPr lang="en-US" altLang="ja-JP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76200"/>
            <a:ext cx="749935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(4)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その他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991600" cy="3352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ja-JP" altLang="en-US" sz="2800" smtClean="0">
                <a:latin typeface="+mj-ea"/>
                <a:ea typeface="+mj-ea"/>
                <a:cs typeface="HGｺﾞｼｯｸE"/>
              </a:rPr>
              <a:t>講師をしてくださった皆様に感謝！</a:t>
            </a:r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lnSpc>
                <a:spcPct val="150000"/>
              </a:lnSpc>
            </a:pPr>
            <a:r>
              <a:rPr lang="ja-JP" altLang="en-US" sz="2800" smtClean="0">
                <a:latin typeface="+mj-ea"/>
                <a:ea typeface="+mj-ea"/>
                <a:cs typeface="HGｺﾞｼｯｸE"/>
              </a:rPr>
              <a:t>次回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2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月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12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日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水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)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のテーマ　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　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)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内は講師の方々</a:t>
            </a:r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ja-JP" altLang="en-US" sz="2800" smtClean="0">
                <a:latin typeface="+mj-ea"/>
                <a:ea typeface="+mj-ea"/>
                <a:cs typeface="HGｺﾞｼｯｸE"/>
              </a:rPr>
              <a:t>   インド為替･金利市場の現状と今後の展望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	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　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豊田様ほか、みずほ銀行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)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 </a:t>
            </a:r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ja-JP" sz="900" dirty="0" smtClean="0">
                <a:latin typeface="+mj-ea"/>
                <a:ea typeface="+mj-ea"/>
                <a:cs typeface="HGｺﾞｼｯｸE"/>
              </a:rPr>
              <a:t/>
            </a:r>
            <a:br>
              <a:rPr lang="en-US" altLang="ja-JP" sz="900" dirty="0" smtClean="0">
                <a:latin typeface="+mj-ea"/>
                <a:ea typeface="+mj-ea"/>
                <a:cs typeface="HGｺﾞｼｯｸE"/>
              </a:rPr>
            </a:br>
            <a:r>
              <a:rPr lang="ja-JP" altLang="en-US" sz="2800" smtClean="0">
                <a:latin typeface="+mj-ea"/>
                <a:ea typeface="+mj-ea"/>
                <a:cs typeface="HGｺﾞｼｯｸE"/>
              </a:rPr>
              <a:t>インド</a:t>
            </a:r>
            <a:r>
              <a:rPr lang="ja-JP" altLang="en-US" sz="2800" smtClean="0">
                <a:latin typeface="+mj-ea"/>
                <a:ea typeface="+mj-ea"/>
              </a:rPr>
              <a:t>法人税の概要</a:t>
            </a:r>
            <a:endParaRPr lang="en-US" altLang="ja-JP" sz="2800" dirty="0" smtClean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ja-JP" sz="2800" dirty="0" smtClean="0">
                <a:latin typeface="+mj-ea"/>
                <a:ea typeface="+mj-ea"/>
              </a:rPr>
              <a:t>	</a:t>
            </a:r>
            <a:r>
              <a:rPr lang="ja-JP" altLang="en-US" sz="2800" smtClean="0">
                <a:latin typeface="+mj-ea"/>
                <a:ea typeface="+mj-ea"/>
              </a:rPr>
              <a:t>　</a:t>
            </a:r>
            <a:r>
              <a:rPr lang="en-US" altLang="ja-JP" sz="2800" dirty="0" smtClean="0">
                <a:latin typeface="+mj-ea"/>
                <a:ea typeface="+mj-ea"/>
              </a:rPr>
              <a:t>(KPMG </a:t>
            </a:r>
            <a:r>
              <a:rPr lang="ja-JP" altLang="en-US" sz="2800" smtClean="0">
                <a:latin typeface="+mj-ea"/>
                <a:ea typeface="+mj-ea"/>
              </a:rPr>
              <a:t>加藤様</a:t>
            </a:r>
            <a:r>
              <a:rPr lang="en-US" altLang="ja-JP" sz="2800" dirty="0" smtClean="0">
                <a:latin typeface="+mj-ea"/>
                <a:ea typeface="+mj-ea"/>
              </a:rPr>
              <a:t>)</a:t>
            </a:r>
            <a:endParaRPr lang="en-IN" sz="28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ありがとうございました！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026" name="Picture 2" descr="C:\Users\tkm08256.TKM\AppData\Local\Temp\notesC7A056\13年12月11日第4回税務労務委員会写真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76200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2154</TotalTime>
  <Words>434</Words>
  <Application>Microsoft Office PowerPoint</Application>
  <PresentationFormat>On-screen Show (4:3)</PresentationFormat>
  <Paragraphs>70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2013年度 バンガロール日本商工会 第４回税務労務委員会 活動報告</vt:lpstr>
      <vt:lpstr>(1)インドの人材市場と賃金動向</vt:lpstr>
      <vt:lpstr>(1)インドの人材市場と賃金動向</vt:lpstr>
      <vt:lpstr>(2)インドにおける労使問題と福利厚生について</vt:lpstr>
      <vt:lpstr>(2)インドにおける労使問題と福利厚生について</vt:lpstr>
      <vt:lpstr>(2)インドにおける労使問題と福利厚生について</vt:lpstr>
      <vt:lpstr>(3)労働関係法規の概要</vt:lpstr>
      <vt:lpstr>(4)その他</vt:lpstr>
      <vt:lpstr>ありがとうございました！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第１回税務労務委員会</dc:title>
  <dc:creator>Aritsune Ueno</dc:creator>
  <cp:lastModifiedBy>TKM08256</cp:lastModifiedBy>
  <cp:revision>251</cp:revision>
  <dcterms:created xsi:type="dcterms:W3CDTF">2006-08-16T00:00:00Z</dcterms:created>
  <dcterms:modified xsi:type="dcterms:W3CDTF">2014-01-06T08:53:36Z</dcterms:modified>
</cp:coreProperties>
</file>