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73" r:id="rId2"/>
    <p:sldId id="274" r:id="rId3"/>
    <p:sldId id="279" r:id="rId4"/>
    <p:sldId id="280" r:id="rId5"/>
    <p:sldId id="265" r:id="rId6"/>
    <p:sldId id="281" r:id="rId7"/>
    <p:sldId id="282" r:id="rId8"/>
    <p:sldId id="266" r:id="rId9"/>
    <p:sldId id="272" r:id="rId10"/>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67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862" y="0"/>
            <a:ext cx="2946275" cy="49667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EB95E89-66C5-4B77-A34B-3CE672B29D47}" type="datetimeFigureOut">
              <a:rPr lang="en-US"/>
              <a:pPr>
                <a:defRPr/>
              </a:pPr>
              <a:t>2/25/2014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8845" y="4714137"/>
            <a:ext cx="5439987" cy="446834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272"/>
            <a:ext cx="2946275" cy="49667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862" y="9428272"/>
            <a:ext cx="2946275" cy="49667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98DC1CD-916C-4446-8F1B-8710FC8FBE3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2B93CB-25AC-4164-8554-D2492BA96226}"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CC8537-56F0-482D-A64A-CE4E9B5B7C4C}"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CC8537-56F0-482D-A64A-CE4E9B5B7C4C}"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CC8537-56F0-482D-A64A-CE4E9B5B7C4C}" type="slidenum">
              <a:rPr lang="en-US" smtClean="0"/>
              <a:pPr fontAlgn="base">
                <a:spcBef>
                  <a:spcPct val="0"/>
                </a:spcBef>
                <a:spcAft>
                  <a:spcPct val="0"/>
                </a:spcAft>
                <a:defRPr/>
              </a:pPr>
              <a:t>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B6612E47-B72F-4B16-83DD-339F1D660EC8}" type="datetimeFigureOut">
              <a:rPr lang="en-US"/>
              <a:pPr>
                <a:defRPr/>
              </a:pPr>
              <a:t>2/25/2014</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09D798D2-AB06-4AB8-9F21-029769DBEAE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8D04B71-42C8-4C65-A011-AA4750F5761A}" type="datetimeFigureOut">
              <a:rPr lang="en-US"/>
              <a:pPr>
                <a:defRPr/>
              </a:pPr>
              <a:t>2/25/2014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3F82A1D-B6A1-4CEF-A4B1-1A103FF86F2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2D3A92B-6F75-4856-8722-164B7E9B196B}" type="datetimeFigureOut">
              <a:rPr lang="en-US"/>
              <a:pPr>
                <a:defRPr/>
              </a:pPr>
              <a:t>2/25/2014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3C0CB096-CBD2-414D-B31B-5711E31F186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95B4C6E-AF73-4B51-B5C4-0D97C837A760}" type="datetimeFigureOut">
              <a:rPr lang="en-US"/>
              <a:pPr>
                <a:defRPr/>
              </a:pPr>
              <a:t>2/25/2014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F57DD16F-CC17-48AF-B22A-24417E76621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C91E55E3-BFF3-49AC-A9B2-F6EBBBC03689}" type="datetimeFigureOut">
              <a:rPr lang="en-US"/>
              <a:pPr>
                <a:defRPr/>
              </a:pPr>
              <a:t>2/25/2014</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647475ED-998E-4EFE-8B43-C0B09A6D33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E826F535-8C3B-4295-BA96-6189486FD89B}" type="datetimeFigureOut">
              <a:rPr lang="en-US"/>
              <a:pPr>
                <a:defRPr/>
              </a:pPr>
              <a:t>2/25/2014</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D84007C3-B9E2-4EB4-B966-832CF18025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15E252CF-CF7B-40E3-9A55-C7B4E5CF2B82}" type="datetimeFigureOut">
              <a:rPr lang="en-US"/>
              <a:pPr>
                <a:defRPr/>
              </a:pPr>
              <a:t>2/25/2014</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6505B77A-2C0A-4B3D-BAFF-11128B891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1E954E12-414C-4F36-9D63-F10867E4B720}" type="datetimeFigureOut">
              <a:rPr lang="en-US"/>
              <a:pPr>
                <a:defRPr/>
              </a:pPr>
              <a:t>2/25/2014</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F90013AC-EA58-4AA4-842F-13784B1A8CA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4421D11D-AF6C-48EA-B209-26760FB63ABC}" type="datetimeFigureOut">
              <a:rPr lang="en-US"/>
              <a:pPr>
                <a:defRPr/>
              </a:pPr>
              <a:t>2/25/2014</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5F0CEDBF-B294-41AD-B304-42CE379468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48AB81C-8EDE-426F-A9CF-0A8CEB0C9CC7}" type="datetimeFigureOut">
              <a:rPr lang="en-US"/>
              <a:pPr>
                <a:defRPr/>
              </a:pPr>
              <a:t>2/25/2014</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50ACD84-4649-4432-8608-3D6319835BD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69F5AD2-E0F3-4FEA-A85E-1867F146524C}" type="datetimeFigureOut">
              <a:rPr lang="en-US"/>
              <a:pPr>
                <a:defRPr/>
              </a:pPr>
              <a:t>2/25/2014</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A7FEBB99-6251-4F90-983B-C23CB6CEC24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3CA34949-96FF-46B8-81D7-B3DFBF36C5C0}" type="datetimeFigureOut">
              <a:rPr lang="en-US"/>
              <a:pPr>
                <a:defRPr/>
              </a:pPr>
              <a:t>2/25/2014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9E8D9D3E-02C8-4F91-8F1E-8FD25E18E8C7}"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68" r:id="rId1"/>
    <p:sldLayoutId id="2147483763" r:id="rId2"/>
    <p:sldLayoutId id="2147483769" r:id="rId3"/>
    <p:sldLayoutId id="2147483764" r:id="rId4"/>
    <p:sldLayoutId id="2147483770" r:id="rId5"/>
    <p:sldLayoutId id="2147483765" r:id="rId6"/>
    <p:sldLayoutId id="2147483771" r:id="rId7"/>
    <p:sldLayoutId id="2147483772" r:id="rId8"/>
    <p:sldLayoutId id="2147483773" r:id="rId9"/>
    <p:sldLayoutId id="2147483766" r:id="rId10"/>
    <p:sldLayoutId id="2147483767"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7407275" cy="1468438"/>
          </a:xfrm>
        </p:spPr>
        <p:txBody>
          <a:bodyPr>
            <a:normAutofit fontScale="90000"/>
          </a:bodyPr>
          <a:lstStyle/>
          <a:p>
            <a:pPr algn="ctr" eaLnBrk="1" fontAlgn="auto" hangingPunct="1">
              <a:lnSpc>
                <a:spcPct val="150000"/>
              </a:lnSpc>
              <a:spcAft>
                <a:spcPts val="0"/>
              </a:spcAft>
              <a:defRPr/>
            </a:pPr>
            <a:r>
              <a:rPr lang="en-US" altLang="ja-JP" sz="3600" dirty="0" smtClean="0">
                <a:solidFill>
                  <a:schemeClr val="tx2">
                    <a:satMod val="130000"/>
                  </a:schemeClr>
                </a:solidFill>
              </a:rPr>
              <a:t>2013</a:t>
            </a:r>
            <a:r>
              <a:rPr lang="ja-JP" altLang="en-US" sz="3600" smtClean="0">
                <a:solidFill>
                  <a:schemeClr val="tx2">
                    <a:satMod val="130000"/>
                  </a:schemeClr>
                </a:solidFill>
              </a:rPr>
              <a:t>年度 バンガロール日本商工会</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第５回税務労務委員会 活動報告</a:t>
            </a:r>
            <a:endParaRPr lang="en-US" dirty="0">
              <a:solidFill>
                <a:schemeClr val="tx2">
                  <a:satMod val="130000"/>
                </a:schemeClr>
              </a:solidFill>
            </a:endParaRPr>
          </a:p>
        </p:txBody>
      </p:sp>
      <p:sp>
        <p:nvSpPr>
          <p:cNvPr id="3" name="Subtitle 2"/>
          <p:cNvSpPr>
            <a:spLocks noGrp="1"/>
          </p:cNvSpPr>
          <p:nvPr>
            <p:ph type="subTitle" idx="1"/>
          </p:nvPr>
        </p:nvSpPr>
        <p:spPr>
          <a:xfrm>
            <a:off x="990600" y="1905000"/>
            <a:ext cx="8153400" cy="4572000"/>
          </a:xfrm>
        </p:spPr>
        <p:txBody>
          <a:bodyPr>
            <a:normAutofit/>
          </a:bodyPr>
          <a:lstStyle/>
          <a:p>
            <a:pPr eaLnBrk="1" fontAlgn="auto" hangingPunct="1">
              <a:lnSpc>
                <a:spcPct val="150000"/>
              </a:lnSpc>
              <a:spcAft>
                <a:spcPts val="0"/>
              </a:spcAft>
              <a:buFont typeface="Wingdings 2"/>
              <a:buNone/>
              <a:defRPr/>
            </a:pPr>
            <a:r>
              <a:rPr lang="ja-JP" altLang="en-US" smtClean="0"/>
              <a:t>日時：</a:t>
            </a:r>
            <a:r>
              <a:rPr lang="en-US" altLang="ja-JP" dirty="0" smtClean="0"/>
              <a:t>2014</a:t>
            </a:r>
            <a:r>
              <a:rPr lang="ja-JP" altLang="en-US" smtClean="0"/>
              <a:t>年</a:t>
            </a:r>
            <a:r>
              <a:rPr lang="en-US" altLang="ja-JP" dirty="0" smtClean="0"/>
              <a:t>2</a:t>
            </a:r>
            <a:r>
              <a:rPr lang="ja-JP" altLang="en-US" smtClean="0"/>
              <a:t>月</a:t>
            </a:r>
            <a:r>
              <a:rPr lang="en-US" altLang="ja-JP" dirty="0" smtClean="0"/>
              <a:t>12</a:t>
            </a:r>
            <a:r>
              <a:rPr lang="ja-JP" altLang="en-US" smtClean="0"/>
              <a:t>日</a:t>
            </a:r>
            <a:r>
              <a:rPr lang="en-US" altLang="ja-JP" dirty="0" smtClean="0"/>
              <a:t>(</a:t>
            </a:r>
            <a:r>
              <a:rPr lang="ja-JP" altLang="en-US" smtClean="0"/>
              <a:t>水</a:t>
            </a:r>
            <a:r>
              <a:rPr lang="en-US" altLang="ja-JP" dirty="0" smtClean="0"/>
              <a:t>)</a:t>
            </a:r>
            <a:r>
              <a:rPr lang="ja-JP" altLang="en-US" smtClean="0"/>
              <a:t>　</a:t>
            </a:r>
            <a:r>
              <a:rPr lang="en-US" altLang="ja-JP" dirty="0" smtClean="0"/>
              <a:t>17:00-19:00</a:t>
            </a:r>
          </a:p>
          <a:p>
            <a:pPr eaLnBrk="1" fontAlgn="auto" hangingPunct="1">
              <a:lnSpc>
                <a:spcPct val="150000"/>
              </a:lnSpc>
              <a:spcAft>
                <a:spcPts val="0"/>
              </a:spcAft>
              <a:buFont typeface="Wingdings 2"/>
              <a:buNone/>
              <a:defRPr/>
            </a:pPr>
            <a:r>
              <a:rPr lang="ja-JP" altLang="en-US" smtClean="0"/>
              <a:t>場所：</a:t>
            </a:r>
            <a:r>
              <a:rPr lang="en-US" altLang="ja-JP" dirty="0" smtClean="0"/>
              <a:t>Deloitte Haskins &amp; Sells </a:t>
            </a:r>
            <a:r>
              <a:rPr lang="ja-JP" altLang="en-US" smtClean="0"/>
              <a:t>事務所会議室</a:t>
            </a:r>
            <a:endParaRPr lang="en-US" dirty="0" smtClean="0"/>
          </a:p>
          <a:p>
            <a:pPr eaLnBrk="1" fontAlgn="auto" hangingPunct="1">
              <a:lnSpc>
                <a:spcPct val="150000"/>
              </a:lnSpc>
              <a:spcAft>
                <a:spcPts val="0"/>
              </a:spcAft>
              <a:buFont typeface="Wingdings 2"/>
              <a:buNone/>
              <a:defRPr/>
            </a:pPr>
            <a:r>
              <a:rPr lang="ja-JP" altLang="en-US" smtClean="0"/>
              <a:t>出席：</a:t>
            </a:r>
            <a:r>
              <a:rPr lang="en-US" altLang="ja-JP" dirty="0" smtClean="0"/>
              <a:t>20</a:t>
            </a:r>
            <a:r>
              <a:rPr lang="ja-JP" altLang="en-US" smtClean="0"/>
              <a:t>名</a:t>
            </a:r>
            <a:endParaRPr lang="en-US" altLang="ja-JP" dirty="0" smtClean="0"/>
          </a:p>
          <a:p>
            <a:pPr eaLnBrk="1" fontAlgn="auto" hangingPunct="1">
              <a:lnSpc>
                <a:spcPct val="150000"/>
              </a:lnSpc>
              <a:spcAft>
                <a:spcPts val="0"/>
              </a:spcAft>
              <a:buFont typeface="Wingdings 2"/>
              <a:buNone/>
              <a:defRPr/>
            </a:pPr>
            <a:r>
              <a:rPr lang="ja-JP" altLang="en-US" smtClean="0"/>
              <a:t>議事：</a:t>
            </a:r>
            <a:endParaRPr lang="en-US" altLang="ja-JP" dirty="0" smtClean="0"/>
          </a:p>
          <a:p>
            <a:pPr eaLnBrk="1" fontAlgn="auto" hangingPunct="1">
              <a:lnSpc>
                <a:spcPct val="150000"/>
              </a:lnSpc>
              <a:spcAft>
                <a:spcPts val="0"/>
              </a:spcAft>
              <a:defRPr/>
            </a:pPr>
            <a:r>
              <a:rPr lang="en-IN" altLang="ja-JP" sz="2400" dirty="0" smtClean="0"/>
              <a:t>17:00-17:</a:t>
            </a:r>
            <a:r>
              <a:rPr lang="en-US" altLang="ja-JP" sz="2400" dirty="0" smtClean="0"/>
              <a:t>45</a:t>
            </a:r>
            <a:r>
              <a:rPr lang="en-IN" altLang="ja-JP" sz="2400" dirty="0" smtClean="0"/>
              <a:t> (1)</a:t>
            </a:r>
            <a:r>
              <a:rPr lang="ja-JP" altLang="en-US" sz="2400" smtClean="0"/>
              <a:t>インドルピー、ドル円為替見通し</a:t>
            </a:r>
            <a:r>
              <a:rPr lang="en-US" altLang="ja-JP" sz="2400" dirty="0" smtClean="0"/>
              <a:t/>
            </a:r>
            <a:br>
              <a:rPr lang="en-US" altLang="ja-JP" sz="2400" dirty="0" smtClean="0"/>
            </a:br>
            <a:r>
              <a:rPr lang="en-IN" altLang="ja-JP" sz="2400" dirty="0" smtClean="0"/>
              <a:t>17:</a:t>
            </a:r>
            <a:r>
              <a:rPr lang="en-US" altLang="ja-JP" sz="2400" dirty="0" smtClean="0"/>
              <a:t>50</a:t>
            </a:r>
            <a:r>
              <a:rPr lang="en-IN" altLang="ja-JP" sz="2400" dirty="0" smtClean="0"/>
              <a:t>-18:</a:t>
            </a:r>
            <a:r>
              <a:rPr lang="en-US" altLang="ja-JP" sz="2400" dirty="0" smtClean="0"/>
              <a:t>50</a:t>
            </a:r>
            <a:r>
              <a:rPr lang="en-IN" altLang="ja-JP" sz="2400" dirty="0" smtClean="0"/>
              <a:t> (2)</a:t>
            </a:r>
            <a:r>
              <a:rPr lang="ja-JP" altLang="en-US" sz="2400" smtClean="0"/>
              <a:t>インド法人所得税について</a:t>
            </a:r>
            <a:br>
              <a:rPr lang="ja-JP" altLang="en-US" sz="2400" smtClean="0"/>
            </a:br>
            <a:r>
              <a:rPr lang="en-IN" altLang="ja-JP" sz="2400" dirty="0" smtClean="0"/>
              <a:t>18:</a:t>
            </a:r>
            <a:r>
              <a:rPr lang="en-US" altLang="ja-JP" sz="2400" dirty="0" smtClean="0"/>
              <a:t>50</a:t>
            </a:r>
            <a:r>
              <a:rPr lang="en-IN" altLang="ja-JP" sz="2400" dirty="0" smtClean="0"/>
              <a:t>-19:0</a:t>
            </a:r>
            <a:r>
              <a:rPr lang="en-US" altLang="ja-JP" sz="2400" dirty="0" smtClean="0"/>
              <a:t>0</a:t>
            </a:r>
            <a:r>
              <a:rPr lang="en-IN" altLang="ja-JP" sz="2400" dirty="0" smtClean="0"/>
              <a:t> (3)</a:t>
            </a:r>
            <a:r>
              <a:rPr lang="ja-JP" altLang="en-US" sz="2400" smtClean="0"/>
              <a:t>その他</a:t>
            </a:r>
            <a:endParaRPr lang="en-US" dirty="0"/>
          </a:p>
        </p:txBody>
      </p:sp>
      <p:pic>
        <p:nvPicPr>
          <p:cNvPr id="8196" name="Picture 4" descr="C:\Users\tkm08256.TKM\Documents\商工会関係\Logo_S.jpg"/>
          <p:cNvPicPr>
            <a:picLocks noChangeAspect="1" noChangeArrowheads="1"/>
          </p:cNvPicPr>
          <p:nvPr/>
        </p:nvPicPr>
        <p:blipFill>
          <a:blip r:embed="rId3" cstate="print"/>
          <a:srcRect/>
          <a:stretch>
            <a:fillRect/>
          </a:stretch>
        </p:blipFill>
        <p:spPr bwMode="auto">
          <a:xfrm>
            <a:off x="7239000" y="3276600"/>
            <a:ext cx="1231900" cy="141844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315200" cy="1066800"/>
          </a:xfrm>
        </p:spPr>
        <p:txBody>
          <a:bodyPr>
            <a:noAutofit/>
          </a:bodyPr>
          <a:lstStyle/>
          <a:p>
            <a:pPr eaLnBrk="1" fontAlgn="auto" hangingPunct="1">
              <a:spcAft>
                <a:spcPts val="0"/>
              </a:spcAft>
              <a:defRPr/>
            </a:pPr>
            <a:r>
              <a:rPr lang="en-US" altLang="ja-JP" sz="3200" dirty="0" smtClean="0">
                <a:solidFill>
                  <a:schemeClr val="tx2">
                    <a:satMod val="130000"/>
                  </a:schemeClr>
                </a:solidFill>
              </a:rPr>
              <a:t>(1)</a:t>
            </a:r>
            <a:r>
              <a:rPr lang="ja-JP" altLang="en-US" sz="3200" smtClean="0">
                <a:solidFill>
                  <a:schemeClr val="tx2">
                    <a:satMod val="130000"/>
                  </a:schemeClr>
                </a:solidFill>
              </a:rPr>
              <a:t>インドルピー、ドル円為替見通し</a:t>
            </a:r>
            <a:endParaRPr lang="en-US" sz="3200"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5" name="TextBox 4"/>
          <p:cNvSpPr txBox="1"/>
          <p:nvPr/>
        </p:nvSpPr>
        <p:spPr>
          <a:xfrm>
            <a:off x="1600200" y="609600"/>
            <a:ext cx="7391400" cy="461665"/>
          </a:xfrm>
          <a:prstGeom prst="rect">
            <a:avLst/>
          </a:prstGeom>
          <a:noFill/>
        </p:spPr>
        <p:txBody>
          <a:bodyPr wrap="square" rtlCol="0">
            <a:spAutoFit/>
          </a:bodyPr>
          <a:lstStyle/>
          <a:p>
            <a:r>
              <a:rPr lang="ja-JP" altLang="en-US" sz="2400" smtClean="0"/>
              <a:t>講師：永野様 </a:t>
            </a:r>
            <a:r>
              <a:rPr lang="en-US" altLang="ja-JP" sz="2400" dirty="0" smtClean="0"/>
              <a:t>(</a:t>
            </a:r>
            <a:r>
              <a:rPr lang="ja-JP" altLang="en-US" sz="2400" smtClean="0"/>
              <a:t>みずほ銀行シンガポール支店</a:t>
            </a:r>
            <a:r>
              <a:rPr lang="en-US" altLang="ja-JP" sz="2400" dirty="0" smtClean="0"/>
              <a:t>)</a:t>
            </a:r>
            <a:endParaRPr lang="en-US" sz="2400" dirty="0"/>
          </a:p>
        </p:txBody>
      </p:sp>
      <p:sp>
        <p:nvSpPr>
          <p:cNvPr id="6" name="Content Placeholder 2"/>
          <p:cNvSpPr txBox="1">
            <a:spLocks/>
          </p:cNvSpPr>
          <p:nvPr/>
        </p:nvSpPr>
        <p:spPr>
          <a:xfrm>
            <a:off x="914400" y="914400"/>
            <a:ext cx="8229600" cy="6248400"/>
          </a:xfrm>
          <a:prstGeom prst="rect">
            <a:avLst/>
          </a:prstGeom>
        </p:spPr>
        <p:txBody>
          <a:bodyPr/>
          <a:lstStyle/>
          <a:p>
            <a:pPr marL="539750" marR="0" lvl="0" indent="-457200" algn="l" defTabSz="914400" rtl="0" eaLnBrk="1" fontAlgn="base" latinLnBrk="0" hangingPunct="1">
              <a:lnSpc>
                <a:spcPct val="150000"/>
              </a:lnSpc>
              <a:spcBef>
                <a:spcPts val="600"/>
              </a:spcBef>
              <a:spcAft>
                <a:spcPct val="0"/>
              </a:spcAft>
              <a:buClr>
                <a:schemeClr val="accent1"/>
              </a:buClr>
              <a:buSzPct val="100000"/>
              <a:buFont typeface="+mj-lt"/>
              <a:buAutoNum type="arabicPeriod"/>
              <a:tabLst/>
              <a:defRPr/>
            </a:pP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インドルピー相場見通し</a:t>
            </a: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365125" marR="0" lvl="0" indent="-282575" algn="l" defTabSz="914400" rtl="0" eaLnBrk="1" fontAlgn="base" latinLnBrk="0" hangingPunct="1">
              <a:lnSpc>
                <a:spcPct val="150000"/>
              </a:lnSpc>
              <a:spcBef>
                <a:spcPts val="600"/>
              </a:spcBef>
              <a:spcAft>
                <a:spcPct val="0"/>
              </a:spcAft>
              <a:buClr>
                <a:schemeClr val="accent1"/>
              </a:buClr>
              <a:buSzPct val="80000"/>
              <a:tabLst/>
              <a:defRPr/>
            </a:pP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	</a:t>
            </a:r>
            <a:r>
              <a:rPr kumimoji="0" lang="ja-JP" altLang="en-US" sz="2400" b="1" i="0" u="sng" strike="noStrike" kern="1200" cap="none" spc="0" normalizeH="0" baseline="0" noProof="0" smtClean="0">
                <a:ln>
                  <a:noFill/>
                </a:ln>
                <a:solidFill>
                  <a:schemeClr val="tx1"/>
                </a:solidFill>
                <a:effectLst/>
                <a:uLnTx/>
                <a:uFillTx/>
                <a:latin typeface="+mn-lt"/>
                <a:ea typeface="+mn-ea"/>
                <a:cs typeface="+mn-cs"/>
              </a:rPr>
              <a:t>ルピー安はピークを打った可能性あり、</a:t>
            </a:r>
            <a:r>
              <a:rPr kumimoji="0" lang="en-US" altLang="ja-JP" sz="2400" b="1" i="0" u="sng" strike="noStrike" kern="1200" cap="none" spc="0" normalizeH="0" baseline="0" noProof="0" dirty="0" smtClean="0">
                <a:ln>
                  <a:noFill/>
                </a:ln>
                <a:solidFill>
                  <a:schemeClr val="tx1"/>
                </a:solidFill>
                <a:effectLst/>
                <a:uLnTx/>
                <a:uFillTx/>
                <a:latin typeface="+mn-lt"/>
                <a:ea typeface="+mn-ea"/>
                <a:cs typeface="+mn-cs"/>
              </a:rPr>
              <a:t/>
            </a:r>
            <a:br>
              <a:rPr kumimoji="0" lang="en-US" altLang="ja-JP" sz="2400" b="1" i="0" u="sng" strike="noStrike" kern="1200" cap="none" spc="0" normalizeH="0" baseline="0" noProof="0" dirty="0" smtClean="0">
                <a:ln>
                  <a:noFill/>
                </a:ln>
                <a:solidFill>
                  <a:schemeClr val="tx1"/>
                </a:solidFill>
                <a:effectLst/>
                <a:uLnTx/>
                <a:uFillTx/>
                <a:latin typeface="+mn-lt"/>
                <a:ea typeface="+mn-ea"/>
                <a:cs typeface="+mn-cs"/>
              </a:rPr>
            </a:br>
            <a:r>
              <a:rPr lang="en-US" altLang="ja-JP" sz="2400" b="1" u="sng" dirty="0" smtClean="0">
                <a:latin typeface="+mn-lt"/>
                <a:cs typeface="+mn-cs"/>
              </a:rPr>
              <a:t> </a:t>
            </a:r>
            <a:r>
              <a:rPr kumimoji="0" lang="en-US" altLang="ja-JP" sz="2400" b="1" i="0" u="sng" strike="noStrike" kern="1200" cap="none" spc="0" normalizeH="0" baseline="0" noProof="0" dirty="0" smtClean="0">
                <a:ln>
                  <a:noFill/>
                </a:ln>
                <a:solidFill>
                  <a:schemeClr val="tx1"/>
                </a:solidFill>
                <a:effectLst/>
                <a:uLnTx/>
                <a:uFillTx/>
                <a:latin typeface="+mn-lt"/>
                <a:ea typeface="+mn-ea"/>
                <a:cs typeface="+mn-cs"/>
              </a:rPr>
              <a:t>2014</a:t>
            </a:r>
            <a:r>
              <a:rPr kumimoji="0" lang="ja-JP" altLang="en-US" sz="2400" b="1" i="0" u="sng" strike="noStrike" kern="1200" cap="none" spc="0" normalizeH="0" baseline="0" noProof="0" smtClean="0">
                <a:ln>
                  <a:noFill/>
                </a:ln>
                <a:solidFill>
                  <a:schemeClr val="tx1"/>
                </a:solidFill>
                <a:effectLst/>
                <a:uLnTx/>
                <a:uFillTx/>
                <a:latin typeface="+mn-lt"/>
                <a:ea typeface="+mn-ea"/>
                <a:cs typeface="+mn-cs"/>
              </a:rPr>
              <a:t>年総選挙後は緩やかな上昇傾向が見込まれる。</a:t>
            </a:r>
            <a:endParaRPr kumimoji="0" lang="en-US" altLang="ja-JP" sz="2400" b="1" i="0" u="sng" strike="noStrike" kern="1200" cap="none" spc="0" normalizeH="0" baseline="0" noProof="0" dirty="0" smtClean="0">
              <a:ln>
                <a:noFill/>
              </a:ln>
              <a:solidFill>
                <a:schemeClr val="tx1"/>
              </a:solidFill>
              <a:effectLst/>
              <a:uLnTx/>
              <a:uFillTx/>
              <a:latin typeface="+mn-lt"/>
              <a:ea typeface="+mn-ea"/>
              <a:cs typeface="+mn-cs"/>
            </a:endParaRPr>
          </a:p>
          <a:p>
            <a:pPr marL="365125" marR="0" lvl="0" indent="-282575" algn="l" defTabSz="914400" rtl="0" eaLnBrk="1" fontAlgn="base" latinLnBrk="0" hangingPunct="1">
              <a:lnSpc>
                <a:spcPct val="150000"/>
              </a:lnSpc>
              <a:spcBef>
                <a:spcPts val="600"/>
              </a:spcBef>
              <a:spcAft>
                <a:spcPct val="0"/>
              </a:spcAft>
              <a:buClr>
                <a:schemeClr val="accent1"/>
              </a:buClr>
              <a:buSzPct val="80000"/>
              <a:buFont typeface="Arial" pitchFamily="34" charset="0"/>
              <a:buChar char="•"/>
              <a:tabLst/>
              <a:defRPr/>
            </a:pP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足許は米</a:t>
            </a:r>
            <a: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t>QE</a:t>
            </a: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縮小実施も、新興国からの資金流出は限定的</a:t>
            </a:r>
            <a: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←インドは</a:t>
            </a:r>
            <a: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t>RBI</a:t>
            </a: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の予想外の利上げから一転買いが強まり、</a:t>
            </a:r>
            <a: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ドルルピーは</a:t>
            </a:r>
            <a: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t>62</a:t>
            </a: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台で推移</a:t>
            </a:r>
            <a:endParaRPr kumimoji="0" lang="en-US" altLang="ja-JP" sz="2000" b="0" i="0" u="none" strike="noStrike" kern="1200" cap="none" spc="0" normalizeH="0" baseline="0" noProof="0" dirty="0" smtClean="0">
              <a:ln>
                <a:noFill/>
              </a:ln>
              <a:solidFill>
                <a:schemeClr val="tx1"/>
              </a:solidFill>
              <a:effectLst/>
              <a:uLnTx/>
              <a:uFillTx/>
              <a:latin typeface="+mn-lt"/>
              <a:ea typeface="+mn-ea"/>
              <a:cs typeface="+mn-cs"/>
            </a:endParaRPr>
          </a:p>
          <a:p>
            <a:pPr marL="365125" marR="0" lvl="0" indent="-282575" algn="l" defTabSz="914400" rtl="0" eaLnBrk="1" fontAlgn="base" latinLnBrk="0" hangingPunct="1">
              <a:lnSpc>
                <a:spcPct val="150000"/>
              </a:lnSpc>
              <a:spcBef>
                <a:spcPts val="600"/>
              </a:spcBef>
              <a:spcAft>
                <a:spcPct val="0"/>
              </a:spcAft>
              <a:buClr>
                <a:schemeClr val="accent1"/>
              </a:buClr>
              <a:buSzPct val="80000"/>
              <a:buFont typeface="Arial" pitchFamily="34" charset="0"/>
              <a:buChar char="•"/>
              <a:tabLst/>
              <a:defRPr/>
            </a:pPr>
            <a:r>
              <a:rPr lang="ja-JP" altLang="en-US" sz="2000" smtClean="0">
                <a:latin typeface="+mn-lt"/>
                <a:cs typeface="+mn-cs"/>
              </a:rPr>
              <a:t>当面は、インフレ・双子の赤字</a:t>
            </a:r>
            <a:r>
              <a:rPr lang="en-US" altLang="ja-JP" sz="2000" dirty="0" smtClean="0">
                <a:latin typeface="+mn-lt"/>
                <a:cs typeface="+mn-cs"/>
              </a:rPr>
              <a:t>(</a:t>
            </a:r>
            <a:r>
              <a:rPr lang="ja-JP" altLang="en-US" sz="2000" smtClean="0">
                <a:latin typeface="+mn-lt"/>
                <a:cs typeface="+mn-cs"/>
              </a:rPr>
              <a:t>財政赤字</a:t>
            </a:r>
            <a:r>
              <a:rPr lang="en-US" altLang="ja-JP" sz="2000" dirty="0" smtClean="0">
                <a:latin typeface="+mn-lt"/>
                <a:cs typeface="+mn-cs"/>
              </a:rPr>
              <a:t>/</a:t>
            </a:r>
            <a:r>
              <a:rPr lang="ja-JP" altLang="en-US" sz="2000" smtClean="0">
                <a:latin typeface="+mn-lt"/>
                <a:cs typeface="+mn-cs"/>
              </a:rPr>
              <a:t>経常赤字</a:t>
            </a:r>
            <a:r>
              <a:rPr lang="en-US" altLang="ja-JP" sz="2000" dirty="0" smtClean="0">
                <a:latin typeface="+mn-lt"/>
                <a:cs typeface="+mn-cs"/>
              </a:rPr>
              <a:t>)</a:t>
            </a:r>
            <a:r>
              <a:rPr lang="ja-JP" altLang="en-US" sz="2000" smtClean="0">
                <a:latin typeface="+mn-lt"/>
                <a:cs typeface="+mn-cs"/>
              </a:rPr>
              <a:t>・米</a:t>
            </a:r>
            <a:r>
              <a:rPr lang="en-US" altLang="ja-JP" sz="2000" dirty="0" smtClean="0">
                <a:latin typeface="+mn-lt"/>
                <a:cs typeface="+mn-cs"/>
              </a:rPr>
              <a:t>QE</a:t>
            </a:r>
            <a:r>
              <a:rPr lang="ja-JP" altLang="en-US" sz="2000" smtClean="0">
                <a:latin typeface="+mn-lt"/>
                <a:cs typeface="+mn-cs"/>
              </a:rPr>
              <a:t>縮小が重石となり、ルピーの上値を抑制</a:t>
            </a:r>
            <a:r>
              <a:rPr lang="en-US" altLang="ja-JP" sz="2000" dirty="0" smtClean="0">
                <a:latin typeface="+mn-lt"/>
                <a:cs typeface="+mn-cs"/>
              </a:rPr>
              <a:t>60</a:t>
            </a:r>
            <a:r>
              <a:rPr lang="ja-JP" altLang="en-US" sz="2000" smtClean="0">
                <a:latin typeface="+mn-lt"/>
                <a:cs typeface="+mn-cs"/>
              </a:rPr>
              <a:t>台での推移が継続</a:t>
            </a:r>
            <a:endParaRPr lang="en-US" altLang="ja-JP" sz="2000" dirty="0" smtClean="0">
              <a:latin typeface="+mn-lt"/>
              <a:cs typeface="+mn-cs"/>
            </a:endParaRPr>
          </a:p>
          <a:p>
            <a:pPr marL="365125" marR="0" lvl="0" indent="-282575" algn="l" defTabSz="914400" rtl="0" eaLnBrk="1" fontAlgn="base" latinLnBrk="0" hangingPunct="1">
              <a:lnSpc>
                <a:spcPct val="150000"/>
              </a:lnSpc>
              <a:spcBef>
                <a:spcPts val="600"/>
              </a:spcBef>
              <a:spcAft>
                <a:spcPct val="0"/>
              </a:spcAft>
              <a:buClr>
                <a:schemeClr val="accent1"/>
              </a:buClr>
              <a:buSzPct val="80000"/>
              <a:buFont typeface="Arial" pitchFamily="34" charset="0"/>
              <a:buChar char="•"/>
              <a:tabLst/>
              <a:defRPr/>
            </a:pP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その後、</a:t>
            </a:r>
            <a: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t>2014</a:t>
            </a: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年印総選挙、米の</a:t>
            </a:r>
            <a: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t>QE</a:t>
            </a: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縮小や債務問題等の</a:t>
            </a:r>
            <a: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不透明感後退により、ルピーは国内ファンダメンタルズと</a:t>
            </a:r>
            <a: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0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000" b="0" i="0" u="none" strike="noStrike" kern="1200" cap="none" spc="0" normalizeH="0" baseline="0" noProof="0" smtClean="0">
                <a:ln>
                  <a:noFill/>
                </a:ln>
                <a:solidFill>
                  <a:schemeClr val="tx1"/>
                </a:solidFill>
                <a:effectLst/>
                <a:uLnTx/>
                <a:uFillTx/>
                <a:latin typeface="+mn-lt"/>
                <a:ea typeface="+mn-ea"/>
                <a:cs typeface="+mn-cs"/>
              </a:rPr>
              <a:t>整合的な水準まで緩やかに反発。</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315200" cy="1066800"/>
          </a:xfrm>
        </p:spPr>
        <p:txBody>
          <a:bodyPr>
            <a:noAutofit/>
          </a:bodyPr>
          <a:lstStyle/>
          <a:p>
            <a:pPr eaLnBrk="1" fontAlgn="auto" hangingPunct="1">
              <a:spcAft>
                <a:spcPts val="0"/>
              </a:spcAft>
              <a:defRPr/>
            </a:pPr>
            <a:r>
              <a:rPr lang="en-US" altLang="ja-JP" sz="3200" dirty="0" smtClean="0">
                <a:solidFill>
                  <a:schemeClr val="tx2">
                    <a:satMod val="130000"/>
                  </a:schemeClr>
                </a:solidFill>
              </a:rPr>
              <a:t>(1)</a:t>
            </a:r>
            <a:r>
              <a:rPr lang="ja-JP" altLang="en-US" sz="3200" smtClean="0">
                <a:solidFill>
                  <a:schemeClr val="tx2">
                    <a:satMod val="130000"/>
                  </a:schemeClr>
                </a:solidFill>
              </a:rPr>
              <a:t>インドルピー、ドル円為替見通し</a:t>
            </a:r>
            <a:endParaRPr lang="en-US" sz="3200"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6" name="Content Placeholder 2"/>
          <p:cNvSpPr txBox="1">
            <a:spLocks/>
          </p:cNvSpPr>
          <p:nvPr/>
        </p:nvSpPr>
        <p:spPr>
          <a:xfrm>
            <a:off x="914400" y="609600"/>
            <a:ext cx="8229600" cy="3276600"/>
          </a:xfrm>
          <a:prstGeom prst="rect">
            <a:avLst/>
          </a:prstGeom>
        </p:spPr>
        <p:txBody>
          <a:bodyPr/>
          <a:lstStyle/>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mj-lt"/>
              <a:buAutoNum type="arabicPeriod"/>
              <a:tabLst/>
              <a:defRPr/>
            </a:pPr>
            <a:r>
              <a:rPr kumimoji="0" lang="ja-JP" altLang="en-US" sz="2800" b="1" i="0" u="none" strike="noStrike" kern="1200" cap="none" spc="0" normalizeH="0" baseline="0" noProof="0" smtClean="0">
                <a:ln>
                  <a:noFill/>
                </a:ln>
                <a:solidFill>
                  <a:schemeClr val="tx1"/>
                </a:solidFill>
                <a:effectLst/>
                <a:uLnTx/>
                <a:uFillTx/>
                <a:latin typeface="+mn-lt"/>
                <a:ea typeface="+mn-ea"/>
                <a:cs typeface="+mn-cs"/>
              </a:rPr>
              <a:t>インドルピー相場見通し</a:t>
            </a:r>
            <a:r>
              <a:rPr kumimoji="0" lang="en-US" altLang="ja-JP" sz="2400" b="1" i="0" u="none" strike="noStrike" kern="1200" cap="none" spc="0" normalizeH="0" baseline="0" noProof="0" dirty="0" smtClean="0">
                <a:ln>
                  <a:noFill/>
                </a:ln>
                <a:solidFill>
                  <a:schemeClr val="tx1"/>
                </a:solidFill>
                <a:effectLst/>
                <a:uLnTx/>
                <a:uFillTx/>
                <a:latin typeface="+mn-lt"/>
                <a:ea typeface="+mn-ea"/>
                <a:cs typeface="+mn-cs"/>
              </a:rPr>
              <a:t>(</a:t>
            </a:r>
            <a:r>
              <a:rPr kumimoji="0" lang="ja-JP" altLang="en-US" sz="2400" b="1" i="0" u="none" strike="noStrike" kern="1200" cap="none" spc="0" normalizeH="0" baseline="0" noProof="0" smtClean="0">
                <a:ln>
                  <a:noFill/>
                </a:ln>
                <a:solidFill>
                  <a:schemeClr val="tx1"/>
                </a:solidFill>
                <a:effectLst/>
                <a:uLnTx/>
                <a:uFillTx/>
                <a:latin typeface="+mn-lt"/>
                <a:ea typeface="+mn-ea"/>
                <a:cs typeface="+mn-cs"/>
              </a:rPr>
              <a:t>続き</a:t>
            </a:r>
            <a:r>
              <a:rPr kumimoji="0" lang="en-US" altLang="ja-JP" sz="2400" b="1" i="0" u="none" strike="noStrike" kern="1200" cap="none" spc="0" normalizeH="0" baseline="0" noProof="0" dirty="0" smtClean="0">
                <a:ln>
                  <a:noFill/>
                </a:ln>
                <a:solidFill>
                  <a:schemeClr val="tx1"/>
                </a:solidFill>
                <a:effectLst/>
                <a:uLnTx/>
                <a:uFillTx/>
                <a:latin typeface="+mn-lt"/>
                <a:ea typeface="+mn-ea"/>
                <a:cs typeface="+mn-cs"/>
              </a:rPr>
              <a:t>)</a:t>
            </a:r>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ja-JP" altLang="en-US" sz="2000" smtClean="0"/>
              <a:t>以下要因はルピー押し上げに寄与</a:t>
            </a:r>
            <a:r>
              <a:rPr lang="en-US" altLang="ja-JP" sz="2000" dirty="0" smtClean="0"/>
              <a:t/>
            </a:r>
            <a:br>
              <a:rPr lang="en-US" altLang="ja-JP" sz="2000" dirty="0" smtClean="0"/>
            </a:br>
            <a:r>
              <a:rPr lang="ja-JP" altLang="en-US" sz="2000" smtClean="0"/>
              <a:t>インフラ投資計画の実行、ルピー安の落ち着きからのインフレ見通し改善による中銀の金融緩和再開、財務省人事の刷新</a:t>
            </a:r>
            <a:endParaRPr lang="en-US" altLang="ja-JP" sz="2000"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ja-JP" altLang="en-US" sz="2000" smtClean="0"/>
              <a:t>ただし、国内政治･世界景気等のダウンサイドリスクは残るため、急激なルピー高は望み薄</a:t>
            </a:r>
            <a:endParaRPr lang="en-US" altLang="ja-JP" sz="2000"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tabLst/>
              <a:defRPr/>
            </a:pPr>
            <a:r>
              <a:rPr lang="ja-JP" altLang="en-US" sz="2400" b="1" smtClean="0"/>
              <a:t>＜インドルピー相場見通し＞</a:t>
            </a:r>
            <a:endParaRPr lang="en-US" altLang="ja-JP" sz="2400" b="1"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539750" marR="0" lvl="0" indent="-457200" algn="l" defTabSz="914400" rtl="0" eaLnBrk="1" fontAlgn="base" latinLnBrk="0" hangingPunct="1">
              <a:lnSpc>
                <a:spcPct val="150000"/>
              </a:lnSpc>
              <a:spcBef>
                <a:spcPts val="600"/>
              </a:spcBef>
              <a:spcAft>
                <a:spcPct val="0"/>
              </a:spcAft>
              <a:buClr>
                <a:schemeClr val="accent1"/>
              </a:buClr>
              <a:buSzPct val="100000"/>
              <a:buFont typeface="+mj-lt"/>
              <a:buAutoNum type="arabicPeriod"/>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8" name="Table 7"/>
          <p:cNvGraphicFramePr>
            <a:graphicFrameLocks noGrp="1"/>
          </p:cNvGraphicFramePr>
          <p:nvPr/>
        </p:nvGraphicFramePr>
        <p:xfrm>
          <a:off x="533400" y="4384040"/>
          <a:ext cx="8458200" cy="1864360"/>
        </p:xfrm>
        <a:graphic>
          <a:graphicData uri="http://schemas.openxmlformats.org/drawingml/2006/table">
            <a:tbl>
              <a:tblPr firstRow="1" bandRow="1">
                <a:tableStyleId>{5C22544A-7EE6-4342-B048-85BDC9FD1C3A}</a:tableStyleId>
              </a:tblPr>
              <a:tblGrid>
                <a:gridCol w="1371600"/>
                <a:gridCol w="1181100"/>
                <a:gridCol w="1181100"/>
                <a:gridCol w="1181100"/>
                <a:gridCol w="1181100"/>
                <a:gridCol w="1181100"/>
                <a:gridCol w="1181100"/>
              </a:tblGrid>
              <a:tr h="584200">
                <a:tc>
                  <a:txBody>
                    <a:bodyPr/>
                    <a:lstStyle/>
                    <a:p>
                      <a:endParaRPr lang="en-US" dirty="0"/>
                    </a:p>
                  </a:txBody>
                  <a:tcPr/>
                </a:tc>
                <a:tc>
                  <a:txBody>
                    <a:bodyPr/>
                    <a:lstStyle/>
                    <a:p>
                      <a:pPr algn="ctr"/>
                      <a:r>
                        <a:rPr lang="en-US" dirty="0" smtClean="0"/>
                        <a:t>2014</a:t>
                      </a:r>
                      <a:r>
                        <a:rPr lang="ja-JP" altLang="en-US" smtClean="0"/>
                        <a:t>年</a:t>
                      </a:r>
                      <a:r>
                        <a:rPr lang="en-US" altLang="ja-JP" dirty="0" smtClean="0"/>
                        <a:t/>
                      </a:r>
                      <a:br>
                        <a:rPr lang="en-US" altLang="ja-JP" dirty="0" smtClean="0"/>
                      </a:br>
                      <a:r>
                        <a:rPr lang="en-US" altLang="ja-JP" dirty="0" smtClean="0"/>
                        <a:t>1</a:t>
                      </a:r>
                      <a:r>
                        <a:rPr lang="ja-JP" altLang="en-US" smtClean="0"/>
                        <a:t>月</a:t>
                      </a:r>
                      <a:endParaRPr lang="en-US" dirty="0"/>
                    </a:p>
                  </a:txBody>
                  <a:tcPr/>
                </a:tc>
                <a:tc>
                  <a:txBody>
                    <a:bodyPr/>
                    <a:lstStyle/>
                    <a:p>
                      <a:pPr algn="ctr"/>
                      <a:r>
                        <a:rPr lang="en-US" dirty="0" smtClean="0"/>
                        <a:t>2-3</a:t>
                      </a:r>
                      <a:r>
                        <a:rPr lang="ja-JP" altLang="en-US" smtClean="0"/>
                        <a:t>月</a:t>
                      </a:r>
                      <a:endParaRPr lang="en-US" dirty="0"/>
                    </a:p>
                  </a:txBody>
                  <a:tcPr/>
                </a:tc>
                <a:tc>
                  <a:txBody>
                    <a:bodyPr/>
                    <a:lstStyle/>
                    <a:p>
                      <a:pPr algn="ctr"/>
                      <a:r>
                        <a:rPr lang="en-US" altLang="ja-JP" dirty="0" smtClean="0"/>
                        <a:t>4-6</a:t>
                      </a:r>
                      <a:r>
                        <a:rPr lang="ja-JP" altLang="en-US" smtClean="0"/>
                        <a:t>月</a:t>
                      </a:r>
                      <a:endParaRPr lang="en-US" dirty="0"/>
                    </a:p>
                  </a:txBody>
                  <a:tcPr/>
                </a:tc>
                <a:tc>
                  <a:txBody>
                    <a:bodyPr/>
                    <a:lstStyle/>
                    <a:p>
                      <a:pPr algn="ctr"/>
                      <a:r>
                        <a:rPr lang="en-US" dirty="0" smtClean="0"/>
                        <a:t>7-9</a:t>
                      </a:r>
                      <a:r>
                        <a:rPr lang="ja-JP" altLang="en-US" smtClean="0"/>
                        <a:t>月</a:t>
                      </a:r>
                      <a:endParaRPr lang="en-US" dirty="0"/>
                    </a:p>
                  </a:txBody>
                  <a:tcPr/>
                </a:tc>
                <a:tc>
                  <a:txBody>
                    <a:bodyPr/>
                    <a:lstStyle/>
                    <a:p>
                      <a:pPr algn="ctr"/>
                      <a:r>
                        <a:rPr lang="en-US" dirty="0" smtClean="0"/>
                        <a:t>10-12</a:t>
                      </a:r>
                      <a:r>
                        <a:rPr lang="ja-JP" altLang="en-US" smtClean="0"/>
                        <a:t>月</a:t>
                      </a:r>
                      <a:endParaRPr lang="en-US" dirty="0"/>
                    </a:p>
                  </a:txBody>
                  <a:tcPr/>
                </a:tc>
                <a:tc>
                  <a:txBody>
                    <a:bodyPr/>
                    <a:lstStyle/>
                    <a:p>
                      <a:pPr algn="ctr"/>
                      <a:r>
                        <a:rPr lang="en-US" dirty="0" smtClean="0"/>
                        <a:t>2015</a:t>
                      </a:r>
                      <a:r>
                        <a:rPr lang="ja-JP" altLang="en-US" smtClean="0"/>
                        <a:t>年</a:t>
                      </a:r>
                      <a:r>
                        <a:rPr lang="en-US" altLang="ja-JP" dirty="0" smtClean="0"/>
                        <a:t/>
                      </a:r>
                      <a:br>
                        <a:rPr lang="en-US" altLang="ja-JP" dirty="0" smtClean="0"/>
                      </a:br>
                      <a:r>
                        <a:rPr lang="en-US" altLang="ja-JP" dirty="0" smtClean="0"/>
                        <a:t>1-3</a:t>
                      </a:r>
                      <a:r>
                        <a:rPr lang="ja-JP" altLang="en-US" smtClean="0"/>
                        <a:t>月</a:t>
                      </a:r>
                      <a:endParaRPr lang="en-US" dirty="0"/>
                    </a:p>
                  </a:txBody>
                  <a:tcPr/>
                </a:tc>
              </a:tr>
              <a:tr h="584200">
                <a:tc>
                  <a:txBody>
                    <a:bodyPr/>
                    <a:lstStyle/>
                    <a:p>
                      <a:r>
                        <a:rPr lang="en-US" dirty="0" smtClean="0"/>
                        <a:t>USD/INR</a:t>
                      </a:r>
                    </a:p>
                    <a:p>
                      <a:r>
                        <a:rPr lang="en-US" sz="1400" dirty="0" smtClean="0"/>
                        <a:t>(</a:t>
                      </a:r>
                      <a:r>
                        <a:rPr lang="ja-JP" altLang="en-US" sz="1400" smtClean="0"/>
                        <a:t>四半期末予想</a:t>
                      </a:r>
                      <a:r>
                        <a:rPr lang="en-US" sz="1400" dirty="0" smtClean="0"/>
                        <a:t>)</a:t>
                      </a:r>
                      <a:endParaRPr lang="en-US" sz="1400" dirty="0"/>
                    </a:p>
                  </a:txBody>
                  <a:tcPr/>
                </a:tc>
                <a:tc>
                  <a:txBody>
                    <a:bodyPr/>
                    <a:lstStyle/>
                    <a:p>
                      <a:pPr algn="ctr"/>
                      <a:r>
                        <a:rPr lang="en-US" dirty="0" smtClean="0"/>
                        <a:t>61.3-63.3</a:t>
                      </a:r>
                    </a:p>
                    <a:p>
                      <a:pPr algn="ctr"/>
                      <a:r>
                        <a:rPr lang="en-US" dirty="0" smtClean="0"/>
                        <a:t>(62.68)</a:t>
                      </a:r>
                      <a:endParaRPr lang="en-US" dirty="0"/>
                    </a:p>
                  </a:txBody>
                  <a:tcPr/>
                </a:tc>
                <a:tc>
                  <a:txBody>
                    <a:bodyPr/>
                    <a:lstStyle/>
                    <a:p>
                      <a:pPr algn="ctr"/>
                      <a:r>
                        <a:rPr lang="en-US" dirty="0" smtClean="0"/>
                        <a:t>59.5-67.0</a:t>
                      </a:r>
                    </a:p>
                    <a:p>
                      <a:pPr algn="ctr"/>
                      <a:r>
                        <a:rPr lang="en-US" dirty="0" smtClean="0"/>
                        <a:t>(65.0)</a:t>
                      </a:r>
                      <a:endParaRPr lang="en-US" dirty="0"/>
                    </a:p>
                  </a:txBody>
                  <a:tcPr/>
                </a:tc>
                <a:tc>
                  <a:txBody>
                    <a:bodyPr/>
                    <a:lstStyle/>
                    <a:p>
                      <a:pPr algn="ctr"/>
                      <a:r>
                        <a:rPr lang="en-US" dirty="0" smtClean="0"/>
                        <a:t>60.0-68.5</a:t>
                      </a:r>
                    </a:p>
                    <a:p>
                      <a:pPr algn="ctr"/>
                      <a:r>
                        <a:rPr lang="en-US" dirty="0" smtClean="0"/>
                        <a:t>(63.5)</a:t>
                      </a:r>
                      <a:endParaRPr lang="en-US" dirty="0"/>
                    </a:p>
                  </a:txBody>
                  <a:tcPr/>
                </a:tc>
                <a:tc>
                  <a:txBody>
                    <a:bodyPr/>
                    <a:lstStyle/>
                    <a:p>
                      <a:pPr algn="ctr"/>
                      <a:r>
                        <a:rPr lang="en-US" dirty="0" smtClean="0"/>
                        <a:t>58.0-64.0</a:t>
                      </a:r>
                    </a:p>
                    <a:p>
                      <a:pPr algn="ctr"/>
                      <a:r>
                        <a:rPr lang="en-US" dirty="0" smtClean="0"/>
                        <a:t>(59.0)</a:t>
                      </a:r>
                      <a:endParaRPr lang="en-US" dirty="0"/>
                    </a:p>
                  </a:txBody>
                  <a:tcPr/>
                </a:tc>
                <a:tc>
                  <a:txBody>
                    <a:bodyPr/>
                    <a:lstStyle/>
                    <a:p>
                      <a:pPr algn="ctr"/>
                      <a:r>
                        <a:rPr lang="en-US" dirty="0" smtClean="0"/>
                        <a:t>57.5-63.0</a:t>
                      </a:r>
                    </a:p>
                    <a:p>
                      <a:pPr algn="ctr"/>
                      <a:r>
                        <a:rPr lang="en-US" dirty="0" smtClean="0"/>
                        <a:t>(59.0)</a:t>
                      </a:r>
                      <a:endParaRPr lang="en-US" dirty="0"/>
                    </a:p>
                  </a:txBody>
                  <a:tcPr/>
                </a:tc>
                <a:tc>
                  <a:txBody>
                    <a:bodyPr/>
                    <a:lstStyle/>
                    <a:p>
                      <a:pPr algn="ctr"/>
                      <a:r>
                        <a:rPr lang="en-US" dirty="0" smtClean="0"/>
                        <a:t>56.0-60.0</a:t>
                      </a:r>
                    </a:p>
                    <a:p>
                      <a:pPr algn="ctr"/>
                      <a:r>
                        <a:rPr lang="en-US" dirty="0" smtClean="0"/>
                        <a:t>(58.0)</a:t>
                      </a:r>
                      <a:endParaRPr lang="en-US" dirty="0"/>
                    </a:p>
                  </a:txBody>
                  <a:tcPr/>
                </a:tc>
              </a:tr>
              <a:tr h="584200">
                <a:tc>
                  <a:txBody>
                    <a:bodyPr/>
                    <a:lstStyle/>
                    <a:p>
                      <a:r>
                        <a:rPr lang="en-US" dirty="0" smtClean="0"/>
                        <a:t>Repo Rate</a:t>
                      </a:r>
                      <a:endParaRPr lang="en-US" dirty="0"/>
                    </a:p>
                  </a:txBody>
                  <a:tcPr/>
                </a:tc>
                <a:tc>
                  <a:txBody>
                    <a:bodyPr/>
                    <a:lstStyle/>
                    <a:p>
                      <a:pPr algn="ctr"/>
                      <a:r>
                        <a:rPr lang="en-US" dirty="0" smtClean="0"/>
                        <a:t>8.00%</a:t>
                      </a:r>
                      <a:endParaRPr lang="en-US" dirty="0"/>
                    </a:p>
                  </a:txBody>
                  <a:tcPr/>
                </a:tc>
                <a:tc>
                  <a:txBody>
                    <a:bodyPr/>
                    <a:lstStyle/>
                    <a:p>
                      <a:pPr algn="ctr"/>
                      <a:r>
                        <a:rPr lang="en-US" dirty="0" smtClean="0"/>
                        <a:t>8.00%</a:t>
                      </a:r>
                      <a:endParaRPr lang="en-US" dirty="0"/>
                    </a:p>
                  </a:txBody>
                  <a:tcPr/>
                </a:tc>
                <a:tc>
                  <a:txBody>
                    <a:bodyPr/>
                    <a:lstStyle/>
                    <a:p>
                      <a:pPr algn="ctr"/>
                      <a:r>
                        <a:rPr lang="en-US" dirty="0" smtClean="0"/>
                        <a:t>8.00%</a:t>
                      </a:r>
                      <a:endParaRPr lang="en-US" dirty="0"/>
                    </a:p>
                  </a:txBody>
                  <a:tcPr/>
                </a:tc>
                <a:tc>
                  <a:txBody>
                    <a:bodyPr/>
                    <a:lstStyle/>
                    <a:p>
                      <a:pPr algn="ctr"/>
                      <a:r>
                        <a:rPr lang="en-US" dirty="0" smtClean="0"/>
                        <a:t>8.00%</a:t>
                      </a:r>
                      <a:endParaRPr lang="en-US" dirty="0"/>
                    </a:p>
                  </a:txBody>
                  <a:tcPr/>
                </a:tc>
                <a:tc>
                  <a:txBody>
                    <a:bodyPr/>
                    <a:lstStyle/>
                    <a:p>
                      <a:pPr algn="ctr"/>
                      <a:r>
                        <a:rPr lang="en-US" dirty="0" smtClean="0"/>
                        <a:t>7.75%</a:t>
                      </a:r>
                      <a:endParaRPr lang="en-US" dirty="0"/>
                    </a:p>
                  </a:txBody>
                  <a:tcPr/>
                </a:tc>
                <a:tc>
                  <a:txBody>
                    <a:bodyPr/>
                    <a:lstStyle/>
                    <a:p>
                      <a:pPr algn="ctr"/>
                      <a:r>
                        <a:rPr lang="en-US" dirty="0" smtClean="0"/>
                        <a:t>7.75%</a:t>
                      </a:r>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315200" cy="1066800"/>
          </a:xfrm>
        </p:spPr>
        <p:txBody>
          <a:bodyPr>
            <a:noAutofit/>
          </a:bodyPr>
          <a:lstStyle/>
          <a:p>
            <a:pPr eaLnBrk="1" fontAlgn="auto" hangingPunct="1">
              <a:spcAft>
                <a:spcPts val="0"/>
              </a:spcAft>
              <a:defRPr/>
            </a:pPr>
            <a:r>
              <a:rPr lang="en-US" altLang="ja-JP" sz="3200" dirty="0" smtClean="0">
                <a:solidFill>
                  <a:schemeClr val="tx2">
                    <a:satMod val="130000"/>
                  </a:schemeClr>
                </a:solidFill>
              </a:rPr>
              <a:t>(1)</a:t>
            </a:r>
            <a:r>
              <a:rPr lang="ja-JP" altLang="en-US" sz="3200" smtClean="0">
                <a:solidFill>
                  <a:schemeClr val="tx2">
                    <a:satMod val="130000"/>
                  </a:schemeClr>
                </a:solidFill>
              </a:rPr>
              <a:t>インドルピー、ドル円為替見通し</a:t>
            </a:r>
            <a:endParaRPr lang="en-US" sz="3200"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6" name="Content Placeholder 2"/>
          <p:cNvSpPr txBox="1">
            <a:spLocks/>
          </p:cNvSpPr>
          <p:nvPr/>
        </p:nvSpPr>
        <p:spPr>
          <a:xfrm>
            <a:off x="914400" y="685800"/>
            <a:ext cx="8229600" cy="3657600"/>
          </a:xfrm>
          <a:prstGeom prst="rect">
            <a:avLst/>
          </a:prstGeom>
        </p:spPr>
        <p:txBody>
          <a:bodyPr/>
          <a:lstStyle/>
          <a:p>
            <a:pPr marL="596900" marR="0" lvl="0" indent="-514350" algn="l" defTabSz="914400" rtl="0" eaLnBrk="1" fontAlgn="base" latinLnBrk="0" hangingPunct="1">
              <a:lnSpc>
                <a:spcPct val="150000"/>
              </a:lnSpc>
              <a:spcBef>
                <a:spcPts val="600"/>
              </a:spcBef>
              <a:spcAft>
                <a:spcPct val="0"/>
              </a:spcAft>
              <a:buClr>
                <a:schemeClr val="accent1"/>
              </a:buClr>
              <a:buSzPct val="100000"/>
              <a:tabLst/>
              <a:defRPr/>
            </a:pPr>
            <a:r>
              <a:rPr kumimoji="0" lang="en-US" altLang="ja-JP" sz="2800" b="1" i="0" u="none" strike="noStrike" kern="1200" cap="none" spc="0" normalizeH="0" baseline="0" noProof="0" dirty="0" smtClean="0">
                <a:ln>
                  <a:noFill/>
                </a:ln>
                <a:solidFill>
                  <a:schemeClr val="tx1"/>
                </a:solidFill>
                <a:effectLst/>
                <a:uLnTx/>
                <a:uFillTx/>
                <a:latin typeface="+mn-lt"/>
                <a:ea typeface="+mn-ea"/>
                <a:cs typeface="+mn-cs"/>
              </a:rPr>
              <a:t>2. </a:t>
            </a:r>
            <a:r>
              <a:rPr lang="ja-JP" altLang="en-US" sz="2800" b="1" smtClean="0">
                <a:latin typeface="+mn-lt"/>
                <a:cs typeface="+mn-cs"/>
              </a:rPr>
              <a:t>ドル円 為替見通し</a:t>
            </a:r>
            <a:endParaRPr kumimoji="0" lang="en-US" altLang="ja-JP" sz="2800" b="1" i="0" u="none" strike="noStrike" kern="1200" cap="none" spc="0" normalizeH="0" baseline="0" noProof="0" dirty="0" smtClean="0">
              <a:ln>
                <a:noFill/>
              </a:ln>
              <a:solidFill>
                <a:schemeClr val="tx1"/>
              </a:solidFill>
              <a:effectLst/>
              <a:uLnTx/>
              <a:uFillTx/>
              <a:latin typeface="+mn-lt"/>
              <a:ea typeface="+mn-ea"/>
              <a:cs typeface="+mn-cs"/>
            </a:endParaRPr>
          </a:p>
          <a:p>
            <a:pPr marL="596900" marR="0" lvl="0" indent="-514350" algn="l" defTabSz="914400" rtl="0" eaLnBrk="1" fontAlgn="base" latinLnBrk="0" hangingPunct="1">
              <a:lnSpc>
                <a:spcPct val="150000"/>
              </a:lnSpc>
              <a:spcBef>
                <a:spcPts val="600"/>
              </a:spcBef>
              <a:spcAft>
                <a:spcPct val="0"/>
              </a:spcAft>
              <a:buClr>
                <a:schemeClr val="accent1"/>
              </a:buClr>
              <a:buSzPct val="100000"/>
              <a:tabLst/>
              <a:defRPr/>
            </a:pPr>
            <a:r>
              <a:rPr lang="ja-JP" altLang="en-US" sz="2000" u="sng" smtClean="0"/>
              <a:t>米国の量的緩和縮小、景気回復傾向を背景に円安傾向を維持</a:t>
            </a:r>
            <a:endParaRPr lang="en-US" altLang="ja-JP" sz="2000" u="sng"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米国経済は、住宅市場や雇用情勢の好転を背景に、緩やかな回復が見込まれる中、①</a:t>
            </a:r>
            <a:r>
              <a:rPr lang="en-US" altLang="ja-JP" sz="2000" dirty="0" smtClean="0"/>
              <a:t>QE</a:t>
            </a:r>
            <a:r>
              <a:rPr lang="ja-JP" altLang="en-US" sz="2000" smtClean="0"/>
              <a:t>縮小継続、②日銀緩和姿勢継続、</a:t>
            </a:r>
            <a:r>
              <a:rPr lang="en-US" altLang="ja-JP" sz="2000" dirty="0" smtClean="0"/>
              <a:t/>
            </a:r>
            <a:br>
              <a:rPr lang="en-US" altLang="ja-JP" sz="2000" dirty="0" smtClean="0"/>
            </a:br>
            <a:r>
              <a:rPr lang="ja-JP" altLang="en-US" sz="2000" smtClean="0"/>
              <a:t>③日本の貿易赤字定着、④米景気回復に伴う投資家のリスク選好姿勢強化から、円安傾向継続</a:t>
            </a:r>
            <a:endParaRPr lang="en-US" altLang="ja-JP" sz="2000"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ただし、①米国財政問題、②消費税引き上げによる日本の景気腰折れ、③中国経済のハードランディングなどのリスク台頭時には円高進行シナリオにも留意</a:t>
            </a:r>
            <a:endParaRPr lang="en-US" altLang="ja-JP" sz="2000"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tabLst/>
              <a:defRPr/>
            </a:pPr>
            <a:r>
              <a:rPr lang="ja-JP" altLang="en-US" sz="2400" b="1" smtClean="0"/>
              <a:t>＜ドル円相場見通し＞</a:t>
            </a:r>
            <a:endParaRPr lang="en-US" altLang="ja-JP" sz="2400" b="1"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539750" marR="0" lvl="0" indent="-457200" algn="l" defTabSz="914400" rtl="0" eaLnBrk="1" fontAlgn="base" latinLnBrk="0" hangingPunct="1">
              <a:lnSpc>
                <a:spcPct val="150000"/>
              </a:lnSpc>
              <a:spcBef>
                <a:spcPts val="600"/>
              </a:spcBef>
              <a:spcAft>
                <a:spcPct val="0"/>
              </a:spcAft>
              <a:buClr>
                <a:schemeClr val="accent1"/>
              </a:buClr>
              <a:buSzPct val="100000"/>
              <a:buFont typeface="+mj-lt"/>
              <a:buAutoNum type="arabicPeriod"/>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8" name="Table 7"/>
          <p:cNvGraphicFramePr>
            <a:graphicFrameLocks noGrp="1"/>
          </p:cNvGraphicFramePr>
          <p:nvPr/>
        </p:nvGraphicFramePr>
        <p:xfrm>
          <a:off x="533400" y="4800600"/>
          <a:ext cx="8458200" cy="1554480"/>
        </p:xfrm>
        <a:graphic>
          <a:graphicData uri="http://schemas.openxmlformats.org/drawingml/2006/table">
            <a:tbl>
              <a:tblPr firstRow="1" bandRow="1">
                <a:tableStyleId>{5C22544A-7EE6-4342-B048-85BDC9FD1C3A}</a:tableStyleId>
              </a:tblPr>
              <a:tblGrid>
                <a:gridCol w="1371600"/>
                <a:gridCol w="1181100"/>
                <a:gridCol w="1181100"/>
                <a:gridCol w="1181100"/>
                <a:gridCol w="1181100"/>
                <a:gridCol w="1181100"/>
                <a:gridCol w="1181100"/>
              </a:tblGrid>
              <a:tr h="584200">
                <a:tc>
                  <a:txBody>
                    <a:bodyPr/>
                    <a:lstStyle/>
                    <a:p>
                      <a:endParaRPr lang="en-US" dirty="0"/>
                    </a:p>
                  </a:txBody>
                  <a:tcPr/>
                </a:tc>
                <a:tc>
                  <a:txBody>
                    <a:bodyPr/>
                    <a:lstStyle/>
                    <a:p>
                      <a:pPr algn="ctr"/>
                      <a:r>
                        <a:rPr lang="en-US" dirty="0" smtClean="0"/>
                        <a:t>2014</a:t>
                      </a:r>
                      <a:r>
                        <a:rPr lang="ja-JP" altLang="en-US" smtClean="0"/>
                        <a:t>年</a:t>
                      </a:r>
                      <a:r>
                        <a:rPr lang="en-US" altLang="ja-JP" dirty="0" smtClean="0"/>
                        <a:t/>
                      </a:r>
                      <a:br>
                        <a:rPr lang="en-US" altLang="ja-JP" dirty="0" smtClean="0"/>
                      </a:br>
                      <a:r>
                        <a:rPr lang="en-US" altLang="ja-JP" dirty="0" smtClean="0"/>
                        <a:t>1</a:t>
                      </a:r>
                      <a:r>
                        <a:rPr lang="ja-JP" altLang="en-US" smtClean="0"/>
                        <a:t>月</a:t>
                      </a:r>
                      <a:endParaRPr lang="en-US" dirty="0"/>
                    </a:p>
                  </a:txBody>
                  <a:tcPr/>
                </a:tc>
                <a:tc>
                  <a:txBody>
                    <a:bodyPr/>
                    <a:lstStyle/>
                    <a:p>
                      <a:pPr algn="ctr"/>
                      <a:r>
                        <a:rPr lang="en-US" dirty="0" smtClean="0"/>
                        <a:t>2-3</a:t>
                      </a:r>
                      <a:r>
                        <a:rPr lang="ja-JP" altLang="en-US" smtClean="0"/>
                        <a:t>月</a:t>
                      </a:r>
                      <a:endParaRPr lang="en-US" dirty="0"/>
                    </a:p>
                  </a:txBody>
                  <a:tcPr/>
                </a:tc>
                <a:tc>
                  <a:txBody>
                    <a:bodyPr/>
                    <a:lstStyle/>
                    <a:p>
                      <a:pPr algn="ctr"/>
                      <a:r>
                        <a:rPr lang="en-US" altLang="ja-JP" dirty="0" smtClean="0"/>
                        <a:t>4-6</a:t>
                      </a:r>
                      <a:r>
                        <a:rPr lang="ja-JP" altLang="en-US" smtClean="0"/>
                        <a:t>月</a:t>
                      </a:r>
                      <a:endParaRPr lang="en-US" dirty="0"/>
                    </a:p>
                  </a:txBody>
                  <a:tcPr/>
                </a:tc>
                <a:tc>
                  <a:txBody>
                    <a:bodyPr/>
                    <a:lstStyle/>
                    <a:p>
                      <a:pPr algn="ctr"/>
                      <a:r>
                        <a:rPr lang="en-US" dirty="0" smtClean="0"/>
                        <a:t>7-9</a:t>
                      </a:r>
                      <a:r>
                        <a:rPr lang="ja-JP" altLang="en-US" smtClean="0"/>
                        <a:t>月</a:t>
                      </a:r>
                      <a:endParaRPr lang="en-US" dirty="0"/>
                    </a:p>
                  </a:txBody>
                  <a:tcPr/>
                </a:tc>
                <a:tc>
                  <a:txBody>
                    <a:bodyPr/>
                    <a:lstStyle/>
                    <a:p>
                      <a:pPr algn="ctr"/>
                      <a:r>
                        <a:rPr lang="en-US" dirty="0" smtClean="0"/>
                        <a:t>10-12</a:t>
                      </a:r>
                      <a:r>
                        <a:rPr lang="ja-JP" altLang="en-US" smtClean="0"/>
                        <a:t>月</a:t>
                      </a:r>
                      <a:endParaRPr lang="en-US" dirty="0"/>
                    </a:p>
                  </a:txBody>
                  <a:tcPr/>
                </a:tc>
                <a:tc>
                  <a:txBody>
                    <a:bodyPr/>
                    <a:lstStyle/>
                    <a:p>
                      <a:pPr algn="ctr"/>
                      <a:r>
                        <a:rPr lang="en-US" dirty="0" smtClean="0"/>
                        <a:t>2015</a:t>
                      </a:r>
                      <a:r>
                        <a:rPr lang="ja-JP" altLang="en-US" smtClean="0"/>
                        <a:t>年</a:t>
                      </a:r>
                      <a:r>
                        <a:rPr lang="en-US" altLang="ja-JP" dirty="0" smtClean="0"/>
                        <a:t/>
                      </a:r>
                      <a:br>
                        <a:rPr lang="en-US" altLang="ja-JP" dirty="0" smtClean="0"/>
                      </a:br>
                      <a:r>
                        <a:rPr lang="en-US" altLang="ja-JP" dirty="0" smtClean="0"/>
                        <a:t>1-3</a:t>
                      </a:r>
                      <a:r>
                        <a:rPr lang="ja-JP" altLang="en-US" smtClean="0"/>
                        <a:t>月</a:t>
                      </a:r>
                      <a:endParaRPr lang="en-US" dirty="0"/>
                    </a:p>
                  </a:txBody>
                  <a:tcPr/>
                </a:tc>
              </a:tr>
              <a:tr h="584200">
                <a:tc>
                  <a:txBody>
                    <a:bodyPr/>
                    <a:lstStyle/>
                    <a:p>
                      <a:r>
                        <a:rPr lang="en-US" dirty="0" smtClean="0"/>
                        <a:t>USD/JPY</a:t>
                      </a:r>
                    </a:p>
                    <a:p>
                      <a:r>
                        <a:rPr lang="en-US" sz="1400" dirty="0" smtClean="0"/>
                        <a:t>(</a:t>
                      </a:r>
                      <a:r>
                        <a:rPr lang="ja-JP" altLang="en-US" sz="1400" smtClean="0"/>
                        <a:t>四半期末予想</a:t>
                      </a:r>
                      <a:r>
                        <a:rPr lang="en-US" sz="1400" dirty="0" smtClean="0"/>
                        <a:t>)</a:t>
                      </a:r>
                      <a:endParaRPr lang="en-US" sz="1400" dirty="0"/>
                    </a:p>
                  </a:txBody>
                  <a:tcPr/>
                </a:tc>
                <a:tc>
                  <a:txBody>
                    <a:bodyPr/>
                    <a:lstStyle/>
                    <a:p>
                      <a:pPr algn="ctr"/>
                      <a:r>
                        <a:rPr lang="en-US" dirty="0" smtClean="0"/>
                        <a:t>101.8-105.5</a:t>
                      </a:r>
                    </a:p>
                    <a:p>
                      <a:pPr algn="ctr"/>
                      <a:r>
                        <a:rPr lang="en-US" dirty="0" smtClean="0"/>
                        <a:t>(102.9)</a:t>
                      </a:r>
                      <a:endParaRPr lang="en-US" dirty="0"/>
                    </a:p>
                  </a:txBody>
                  <a:tcPr/>
                </a:tc>
                <a:tc>
                  <a:txBody>
                    <a:bodyPr/>
                    <a:lstStyle/>
                    <a:p>
                      <a:pPr algn="ctr"/>
                      <a:r>
                        <a:rPr lang="en-US" dirty="0" smtClean="0"/>
                        <a:t>99-107</a:t>
                      </a:r>
                    </a:p>
                    <a:p>
                      <a:pPr algn="ctr"/>
                      <a:r>
                        <a:rPr lang="en-US" dirty="0" smtClean="0"/>
                        <a:t>(104)</a:t>
                      </a:r>
                      <a:endParaRPr lang="en-US" dirty="0"/>
                    </a:p>
                  </a:txBody>
                  <a:tcPr/>
                </a:tc>
                <a:tc>
                  <a:txBody>
                    <a:bodyPr/>
                    <a:lstStyle/>
                    <a:p>
                      <a:pPr algn="ctr"/>
                      <a:r>
                        <a:rPr lang="en-US" dirty="0" smtClean="0"/>
                        <a:t>98-106</a:t>
                      </a:r>
                    </a:p>
                    <a:p>
                      <a:pPr algn="ctr"/>
                      <a:r>
                        <a:rPr lang="en-US" dirty="0" smtClean="0"/>
                        <a:t>(103)</a:t>
                      </a:r>
                      <a:endParaRPr lang="en-US" dirty="0"/>
                    </a:p>
                  </a:txBody>
                  <a:tcPr/>
                </a:tc>
                <a:tc>
                  <a:txBody>
                    <a:bodyPr/>
                    <a:lstStyle/>
                    <a:p>
                      <a:pPr algn="ctr"/>
                      <a:r>
                        <a:rPr lang="en-US" dirty="0" smtClean="0"/>
                        <a:t>99-108</a:t>
                      </a:r>
                    </a:p>
                    <a:p>
                      <a:pPr algn="ctr"/>
                      <a:r>
                        <a:rPr lang="en-US" dirty="0" smtClean="0"/>
                        <a:t>(104)</a:t>
                      </a:r>
                      <a:endParaRPr lang="en-US" dirty="0"/>
                    </a:p>
                  </a:txBody>
                  <a:tcPr/>
                </a:tc>
                <a:tc>
                  <a:txBody>
                    <a:bodyPr/>
                    <a:lstStyle/>
                    <a:p>
                      <a:pPr algn="ctr"/>
                      <a:r>
                        <a:rPr lang="en-US" dirty="0" smtClean="0"/>
                        <a:t>100-110</a:t>
                      </a:r>
                    </a:p>
                    <a:p>
                      <a:pPr algn="ctr"/>
                      <a:r>
                        <a:rPr lang="en-US" dirty="0" smtClean="0"/>
                        <a:t>(106)</a:t>
                      </a:r>
                      <a:endParaRPr lang="en-US" dirty="0"/>
                    </a:p>
                  </a:txBody>
                  <a:tcPr/>
                </a:tc>
                <a:tc>
                  <a:txBody>
                    <a:bodyPr/>
                    <a:lstStyle/>
                    <a:p>
                      <a:pPr algn="ctr"/>
                      <a:r>
                        <a:rPr lang="en-US" dirty="0" smtClean="0"/>
                        <a:t>101-111</a:t>
                      </a:r>
                    </a:p>
                    <a:p>
                      <a:pPr algn="ctr"/>
                      <a:r>
                        <a:rPr lang="en-US" dirty="0" smtClean="0"/>
                        <a:t>(108)</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772400" cy="914400"/>
          </a:xfrm>
        </p:spPr>
        <p:txBody>
          <a:bodyPr>
            <a:normAutofit/>
          </a:bodyPr>
          <a:lstStyle/>
          <a:p>
            <a:pPr eaLnBrk="1" fontAlgn="auto" hangingPunct="1">
              <a:spcAft>
                <a:spcPts val="0"/>
              </a:spcAft>
              <a:defRPr/>
            </a:pPr>
            <a:r>
              <a:rPr lang="en-US" altLang="ja-JP" sz="2800" dirty="0" smtClean="0">
                <a:solidFill>
                  <a:schemeClr val="tx2">
                    <a:satMod val="130000"/>
                  </a:schemeClr>
                </a:solidFill>
              </a:rPr>
              <a:t>(2)</a:t>
            </a:r>
            <a:r>
              <a:rPr lang="ja-JP" altLang="en-US" sz="2800" smtClean="0">
                <a:solidFill>
                  <a:schemeClr val="tx2">
                    <a:satMod val="130000"/>
                  </a:schemeClr>
                </a:solidFill>
              </a:rPr>
              <a:t>インド法人所得税について</a:t>
            </a:r>
            <a:endParaRPr lang="en-US" sz="2800" dirty="0">
              <a:solidFill>
                <a:schemeClr val="tx2">
                  <a:satMod val="130000"/>
                </a:schemeClr>
              </a:solidFill>
            </a:endParaRPr>
          </a:p>
        </p:txBody>
      </p:sp>
      <p:sp>
        <p:nvSpPr>
          <p:cNvPr id="14339" name="Content Placeholder 2"/>
          <p:cNvSpPr>
            <a:spLocks noGrp="1"/>
          </p:cNvSpPr>
          <p:nvPr>
            <p:ph idx="1"/>
          </p:nvPr>
        </p:nvSpPr>
        <p:spPr>
          <a:xfrm>
            <a:off x="990600" y="1447800"/>
            <a:ext cx="7867650" cy="4800600"/>
          </a:xfrm>
        </p:spPr>
        <p:txBody>
          <a:bodyPr/>
          <a:lstStyle/>
          <a:p>
            <a:pPr marL="539750" indent="-457200" eaLnBrk="1" hangingPunct="1">
              <a:buFont typeface="+mj-lt"/>
              <a:buAutoNum type="arabicPeriod"/>
            </a:pPr>
            <a:r>
              <a:rPr lang="ja-JP" altLang="en-US" sz="2800" smtClean="0"/>
              <a:t>インドの税体系</a:t>
            </a:r>
            <a:endParaRPr lang="en-US" altLang="ja-JP" sz="2800" dirty="0" smtClean="0"/>
          </a:p>
          <a:p>
            <a:pPr marL="539750" indent="-457200" eaLnBrk="1" hangingPunct="1">
              <a:buFont typeface="+mj-lt"/>
              <a:buAutoNum type="arabicPeriod"/>
            </a:pPr>
            <a:r>
              <a:rPr lang="ja-JP" altLang="en-US" sz="2800" smtClean="0"/>
              <a:t>税務年度と申告期限</a:t>
            </a:r>
            <a:endParaRPr lang="en-US" altLang="ja-JP" sz="2800" dirty="0" smtClean="0"/>
          </a:p>
          <a:p>
            <a:pPr marL="539750" indent="-457200" eaLnBrk="1" hangingPunct="1">
              <a:buFont typeface="+mj-lt"/>
              <a:buAutoNum type="arabicPeriod"/>
            </a:pPr>
            <a:r>
              <a:rPr lang="ja-JP" altLang="en-US" sz="2800" smtClean="0"/>
              <a:t>予納制度</a:t>
            </a:r>
            <a:endParaRPr lang="en-US" altLang="ja-JP" sz="2800" dirty="0" smtClean="0"/>
          </a:p>
          <a:p>
            <a:pPr marL="539750" indent="-457200" eaLnBrk="1" hangingPunct="1">
              <a:buFont typeface="+mj-lt"/>
              <a:buAutoNum type="arabicPeriod"/>
            </a:pPr>
            <a:r>
              <a:rPr lang="ja-JP" altLang="en-US" sz="2800" smtClean="0"/>
              <a:t>税率</a:t>
            </a:r>
            <a:endParaRPr lang="en-US" altLang="ja-JP" sz="2800" dirty="0" smtClean="0"/>
          </a:p>
          <a:p>
            <a:pPr marL="539750" indent="-457200" eaLnBrk="1" hangingPunct="1">
              <a:buFont typeface="+mj-lt"/>
              <a:buAutoNum type="arabicPeriod"/>
            </a:pPr>
            <a:r>
              <a:rPr lang="ja-JP" altLang="en-US" sz="2800" smtClean="0"/>
              <a:t>所得の種類</a:t>
            </a:r>
            <a:endParaRPr lang="en-US" altLang="ja-JP" sz="2800" dirty="0" smtClean="0"/>
          </a:p>
          <a:p>
            <a:pPr marL="539750" indent="-457200" eaLnBrk="1" hangingPunct="1">
              <a:buFont typeface="+mj-lt"/>
              <a:buAutoNum type="arabicPeriod"/>
            </a:pPr>
            <a:r>
              <a:rPr lang="ja-JP" altLang="en-US" sz="2800" smtClean="0"/>
              <a:t>税額計算方法</a:t>
            </a:r>
            <a:endParaRPr lang="en-US" altLang="ja-JP" sz="2800" dirty="0" smtClean="0"/>
          </a:p>
          <a:p>
            <a:pPr marL="539750" indent="-457200" eaLnBrk="1" hangingPunct="1">
              <a:buFont typeface="+mj-lt"/>
              <a:buAutoNum type="arabicPeriod"/>
            </a:pPr>
            <a:r>
              <a:rPr lang="ja-JP" altLang="en-US" sz="2800" smtClean="0"/>
              <a:t>税務調整項目</a:t>
            </a:r>
            <a:endParaRPr lang="en-US" altLang="ja-JP" sz="2800" dirty="0" smtClean="0"/>
          </a:p>
          <a:p>
            <a:pPr marL="539750" indent="-457200" eaLnBrk="1" hangingPunct="1">
              <a:buFont typeface="+mj-lt"/>
              <a:buAutoNum type="arabicPeriod"/>
            </a:pPr>
            <a:r>
              <a:rPr lang="ja-JP" altLang="en-US" sz="2800" smtClean="0"/>
              <a:t>繰越欠損金</a:t>
            </a:r>
            <a:endParaRPr lang="en-US" altLang="ja-JP" sz="2800" dirty="0" smtClean="0"/>
          </a:p>
          <a:p>
            <a:pPr marL="539750" indent="-457200" eaLnBrk="1" hangingPunct="1">
              <a:buFont typeface="+mj-lt"/>
              <a:buAutoNum type="arabicPeriod"/>
            </a:pPr>
            <a:r>
              <a:rPr lang="ja-JP" altLang="en-US" sz="2800" smtClean="0"/>
              <a:t>配当分配税</a:t>
            </a:r>
            <a:r>
              <a:rPr lang="en-US" altLang="ja-JP" sz="2800" dirty="0" smtClean="0"/>
              <a:t/>
            </a:r>
            <a:br>
              <a:rPr lang="en-US" altLang="ja-JP" sz="2800" dirty="0" smtClean="0"/>
            </a:br>
            <a:endParaRPr lang="en-US" altLang="ja-JP" sz="2800" dirty="0" smtClean="0"/>
          </a:p>
          <a:p>
            <a:pPr eaLnBrk="1" hangingPunct="1"/>
            <a:endParaRPr lang="en-US" altLang="ja-JP" sz="2800" dirty="0" smtClean="0"/>
          </a:p>
        </p:txBody>
      </p:sp>
      <p:sp>
        <p:nvSpPr>
          <p:cNvPr id="4" name="TextBox 3"/>
          <p:cNvSpPr txBox="1"/>
          <p:nvPr/>
        </p:nvSpPr>
        <p:spPr>
          <a:xfrm>
            <a:off x="1981200" y="838200"/>
            <a:ext cx="6934200" cy="461665"/>
          </a:xfrm>
          <a:prstGeom prst="rect">
            <a:avLst/>
          </a:prstGeom>
          <a:noFill/>
        </p:spPr>
        <p:txBody>
          <a:bodyPr wrap="square" rtlCol="0">
            <a:spAutoFit/>
          </a:bodyPr>
          <a:lstStyle/>
          <a:p>
            <a:r>
              <a:rPr lang="ja-JP" altLang="en-US" sz="2400" smtClean="0"/>
              <a:t>講師：加藤正一様</a:t>
            </a:r>
            <a:r>
              <a:rPr lang="en-US" altLang="ja-JP" sz="2400" dirty="0" smtClean="0"/>
              <a:t>(KPMG</a:t>
            </a:r>
            <a:r>
              <a:rPr lang="ja-JP" altLang="en-US" sz="2400" smtClean="0"/>
              <a:t>インド</a:t>
            </a:r>
            <a:r>
              <a:rPr lang="en-US" altLang="ja-JP" sz="2400" dirty="0" smtClean="0"/>
              <a: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772400" cy="914400"/>
          </a:xfrm>
        </p:spPr>
        <p:txBody>
          <a:bodyPr>
            <a:normAutofit/>
          </a:bodyPr>
          <a:lstStyle/>
          <a:p>
            <a:pPr eaLnBrk="1" fontAlgn="auto" hangingPunct="1">
              <a:spcAft>
                <a:spcPts val="0"/>
              </a:spcAft>
              <a:defRPr/>
            </a:pPr>
            <a:r>
              <a:rPr lang="en-US" altLang="ja-JP" sz="2800" dirty="0" smtClean="0">
                <a:solidFill>
                  <a:schemeClr val="tx2">
                    <a:satMod val="130000"/>
                  </a:schemeClr>
                </a:solidFill>
              </a:rPr>
              <a:t>(2)</a:t>
            </a:r>
            <a:r>
              <a:rPr lang="ja-JP" altLang="en-US" sz="2800" smtClean="0">
                <a:solidFill>
                  <a:schemeClr val="tx2">
                    <a:satMod val="130000"/>
                  </a:schemeClr>
                </a:solidFill>
              </a:rPr>
              <a:t>インド法人所得税について</a:t>
            </a:r>
            <a:endParaRPr lang="en-US" sz="2800" dirty="0">
              <a:solidFill>
                <a:schemeClr val="tx2">
                  <a:satMod val="130000"/>
                </a:schemeClr>
              </a:solidFill>
            </a:endParaRPr>
          </a:p>
        </p:txBody>
      </p:sp>
      <p:sp>
        <p:nvSpPr>
          <p:cNvPr id="14339" name="Content Placeholder 2"/>
          <p:cNvSpPr>
            <a:spLocks noGrp="1"/>
          </p:cNvSpPr>
          <p:nvPr>
            <p:ph idx="1"/>
          </p:nvPr>
        </p:nvSpPr>
        <p:spPr>
          <a:xfrm>
            <a:off x="990600" y="1066800"/>
            <a:ext cx="7867650" cy="4800600"/>
          </a:xfrm>
        </p:spPr>
        <p:txBody>
          <a:bodyPr/>
          <a:lstStyle/>
          <a:p>
            <a:pPr marL="539750" indent="-457200" eaLnBrk="1" hangingPunct="1">
              <a:lnSpc>
                <a:spcPct val="150000"/>
              </a:lnSpc>
              <a:buNone/>
            </a:pPr>
            <a:r>
              <a:rPr lang="ja-JP" altLang="en-US" sz="2800" smtClean="0"/>
              <a:t>＜重点ご説明項目＞</a:t>
            </a:r>
            <a:endParaRPr lang="en-US" altLang="ja-JP" sz="2800" dirty="0" smtClean="0"/>
          </a:p>
          <a:p>
            <a:pPr marL="539750" indent="-457200" eaLnBrk="1" hangingPunct="1">
              <a:lnSpc>
                <a:spcPct val="150000"/>
              </a:lnSpc>
              <a:buNone/>
            </a:pPr>
            <a:r>
              <a:rPr lang="en-US" altLang="ja-JP" sz="2400" dirty="0" smtClean="0"/>
              <a:t>2. </a:t>
            </a:r>
            <a:r>
              <a:rPr lang="ja-JP" altLang="en-US" sz="2400" smtClean="0"/>
              <a:t>税務年度と申告期限</a:t>
            </a:r>
            <a:endParaRPr lang="en-US" altLang="ja-JP" sz="2400" dirty="0" smtClean="0"/>
          </a:p>
          <a:p>
            <a:pPr eaLnBrk="1" hangingPunct="1">
              <a:lnSpc>
                <a:spcPct val="150000"/>
              </a:lnSpc>
              <a:buNone/>
            </a:pPr>
            <a:r>
              <a:rPr lang="ja-JP" altLang="en-US" sz="2400" smtClean="0"/>
              <a:t>･法人所得税の事業年度は、</a:t>
            </a:r>
            <a:r>
              <a:rPr lang="en-US" sz="2400" dirty="0" smtClean="0"/>
              <a:t>4</a:t>
            </a:r>
            <a:r>
              <a:rPr lang="ja-JP" altLang="en-US" sz="2400" smtClean="0"/>
              <a:t>月</a:t>
            </a:r>
            <a:r>
              <a:rPr lang="en-US" sz="2400" dirty="0" smtClean="0"/>
              <a:t>1</a:t>
            </a:r>
            <a:r>
              <a:rPr lang="ja-JP" altLang="en-US" sz="2400" smtClean="0"/>
              <a:t>日から翌</a:t>
            </a:r>
            <a:r>
              <a:rPr lang="en-US" sz="2400" dirty="0" smtClean="0"/>
              <a:t>3</a:t>
            </a:r>
            <a:r>
              <a:rPr lang="ja-JP" altLang="en-US" sz="2400" smtClean="0"/>
              <a:t>月</a:t>
            </a:r>
            <a:r>
              <a:rPr lang="en-US" sz="2400" dirty="0" smtClean="0"/>
              <a:t>31</a:t>
            </a:r>
            <a:r>
              <a:rPr lang="ja-JP" altLang="en-US" sz="2400" smtClean="0"/>
              <a:t>日</a:t>
            </a:r>
            <a:endParaRPr lang="en-US" altLang="ja-JP" sz="2400" dirty="0" smtClean="0"/>
          </a:p>
          <a:p>
            <a:pPr eaLnBrk="1" hangingPunct="1">
              <a:lnSpc>
                <a:spcPct val="150000"/>
              </a:lnSpc>
              <a:buNone/>
            </a:pPr>
            <a:r>
              <a:rPr lang="ja-JP" altLang="en-US" sz="2400" smtClean="0"/>
              <a:t>･法人所得税の確定申告期限は原則</a:t>
            </a:r>
            <a:r>
              <a:rPr lang="en-US" sz="2400" dirty="0" smtClean="0"/>
              <a:t>9</a:t>
            </a:r>
            <a:r>
              <a:rPr lang="ja-JP" altLang="en-US" sz="2400" smtClean="0"/>
              <a:t>月</a:t>
            </a:r>
            <a:r>
              <a:rPr lang="en-US" sz="2400" dirty="0" smtClean="0"/>
              <a:t>30</a:t>
            </a:r>
            <a:r>
              <a:rPr lang="ja-JP" altLang="en-US" sz="2400" smtClean="0"/>
              <a:t>日、ただし、３</a:t>
            </a:r>
            <a:r>
              <a:rPr lang="en-US" sz="2400" dirty="0" smtClean="0"/>
              <a:t>CEB(</a:t>
            </a:r>
            <a:r>
              <a:rPr lang="ja-JP" altLang="en-US" sz="2400" smtClean="0"/>
              <a:t>移転価格取引の会計士証明</a:t>
            </a:r>
            <a:r>
              <a:rPr lang="en-US" sz="2400" dirty="0" smtClean="0"/>
              <a:t>)</a:t>
            </a:r>
            <a:r>
              <a:rPr lang="ja-JP" altLang="en-US" sz="2400" smtClean="0"/>
              <a:t>の提出が</a:t>
            </a:r>
            <a:r>
              <a:rPr lang="en-US" altLang="ja-JP" sz="2400" dirty="0" smtClean="0"/>
              <a:t/>
            </a:r>
            <a:br>
              <a:rPr lang="en-US" altLang="ja-JP" sz="2400" dirty="0" smtClean="0"/>
            </a:br>
            <a:r>
              <a:rPr lang="ja-JP" altLang="en-US" sz="2400" smtClean="0"/>
              <a:t>必要な法人の申告期限は</a:t>
            </a:r>
            <a:r>
              <a:rPr lang="en-US" sz="2400" dirty="0" smtClean="0"/>
              <a:t>11</a:t>
            </a:r>
            <a:r>
              <a:rPr lang="ja-JP" altLang="en-US" sz="2400" smtClean="0"/>
              <a:t>月</a:t>
            </a:r>
            <a:r>
              <a:rPr lang="en-US" sz="2400" dirty="0" smtClean="0"/>
              <a:t>30</a:t>
            </a:r>
            <a:r>
              <a:rPr lang="ja-JP" altLang="en-US" sz="2400" smtClean="0"/>
              <a:t>日</a:t>
            </a:r>
            <a:endParaRPr lang="en-US" altLang="ja-JP" sz="2400" dirty="0" smtClean="0"/>
          </a:p>
          <a:p>
            <a:pPr>
              <a:lnSpc>
                <a:spcPct val="150000"/>
              </a:lnSpc>
              <a:buNone/>
            </a:pPr>
            <a:r>
              <a:rPr lang="en-US" sz="2400" dirty="0" smtClean="0"/>
              <a:t>6.</a:t>
            </a:r>
            <a:r>
              <a:rPr lang="ja-JP" altLang="en-US" sz="2400" smtClean="0"/>
              <a:t>税額計算方法</a:t>
            </a:r>
            <a:endParaRPr lang="en-US" altLang="ja-JP" sz="2400" dirty="0" smtClean="0"/>
          </a:p>
          <a:p>
            <a:pPr>
              <a:lnSpc>
                <a:spcPct val="150000"/>
              </a:lnSpc>
              <a:buNone/>
            </a:pPr>
            <a:r>
              <a:rPr lang="ja-JP" altLang="en-US" sz="2400" smtClean="0"/>
              <a:t>･税額計算は会計上の利益の額に必要項目を加減算</a:t>
            </a:r>
            <a:endParaRPr lang="en-US" sz="2400" dirty="0" smtClean="0"/>
          </a:p>
          <a:p>
            <a:pPr>
              <a:lnSpc>
                <a:spcPct val="150000"/>
              </a:lnSpc>
              <a:buNone/>
            </a:pPr>
            <a:r>
              <a:rPr lang="ja-JP" altLang="en-US" sz="2400" smtClean="0"/>
              <a:t>･事</a:t>
            </a:r>
            <a:r>
              <a:rPr lang="ja-JP" altLang="en-US" sz="2400" smtClean="0"/>
              <a:t>業にかかる繰越欠損金は事業所得とのみ相</a:t>
            </a:r>
            <a:r>
              <a:rPr lang="ja-JP" altLang="en-US" sz="2400" smtClean="0"/>
              <a:t>殺</a:t>
            </a:r>
            <a:r>
              <a:rPr lang="ja-JP" altLang="en-US" sz="2400" smtClean="0"/>
              <a:t>可</a:t>
            </a:r>
            <a:endParaRPr lang="en-US" sz="2400" dirty="0" smtClean="0"/>
          </a:p>
          <a:p>
            <a:pPr eaLnBrk="1" hangingPunct="1">
              <a:lnSpc>
                <a:spcPct val="150000"/>
              </a:lnSpc>
              <a:buNone/>
            </a:pPr>
            <a:endParaRPr lang="en-US" altLang="ja-JP"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772400" cy="914400"/>
          </a:xfrm>
        </p:spPr>
        <p:txBody>
          <a:bodyPr>
            <a:normAutofit/>
          </a:bodyPr>
          <a:lstStyle/>
          <a:p>
            <a:pPr eaLnBrk="1" fontAlgn="auto" hangingPunct="1">
              <a:spcAft>
                <a:spcPts val="0"/>
              </a:spcAft>
              <a:defRPr/>
            </a:pPr>
            <a:r>
              <a:rPr lang="en-US" altLang="ja-JP" sz="2800" dirty="0" smtClean="0">
                <a:solidFill>
                  <a:schemeClr val="tx2">
                    <a:satMod val="130000"/>
                  </a:schemeClr>
                </a:solidFill>
              </a:rPr>
              <a:t>(2)</a:t>
            </a:r>
            <a:r>
              <a:rPr lang="ja-JP" altLang="en-US" sz="2800" smtClean="0">
                <a:solidFill>
                  <a:schemeClr val="tx2">
                    <a:satMod val="130000"/>
                  </a:schemeClr>
                </a:solidFill>
              </a:rPr>
              <a:t>インド法人所得税について</a:t>
            </a:r>
            <a:endParaRPr lang="en-US" sz="2800" dirty="0">
              <a:solidFill>
                <a:schemeClr val="tx2">
                  <a:satMod val="130000"/>
                </a:schemeClr>
              </a:solidFill>
            </a:endParaRPr>
          </a:p>
        </p:txBody>
      </p:sp>
      <p:sp>
        <p:nvSpPr>
          <p:cNvPr id="14339" name="Content Placeholder 2"/>
          <p:cNvSpPr>
            <a:spLocks noGrp="1"/>
          </p:cNvSpPr>
          <p:nvPr>
            <p:ph idx="1"/>
          </p:nvPr>
        </p:nvSpPr>
        <p:spPr>
          <a:xfrm>
            <a:off x="990600" y="762000"/>
            <a:ext cx="7867650" cy="6096000"/>
          </a:xfrm>
        </p:spPr>
        <p:txBody>
          <a:bodyPr/>
          <a:lstStyle/>
          <a:p>
            <a:pPr marL="539750" indent="-457200" eaLnBrk="1" hangingPunct="1">
              <a:buNone/>
            </a:pPr>
            <a:r>
              <a:rPr lang="ja-JP" altLang="en-US" sz="2800" smtClean="0"/>
              <a:t>＜重点ご説明項目</a:t>
            </a:r>
            <a:r>
              <a:rPr lang="en-US" altLang="ja-JP" sz="2400" dirty="0" smtClean="0"/>
              <a:t>(</a:t>
            </a:r>
            <a:r>
              <a:rPr lang="ja-JP" altLang="en-US" sz="2400" smtClean="0"/>
              <a:t>続き</a:t>
            </a:r>
            <a:r>
              <a:rPr lang="en-US" altLang="ja-JP" sz="2400" dirty="0" smtClean="0"/>
              <a:t>)</a:t>
            </a:r>
            <a:r>
              <a:rPr lang="ja-JP" altLang="en-US" sz="2800" smtClean="0"/>
              <a:t>＞</a:t>
            </a:r>
            <a:endParaRPr lang="en-US" altLang="ja-JP" sz="2800" dirty="0" smtClean="0"/>
          </a:p>
          <a:p>
            <a:pPr marL="539750" indent="-457200" eaLnBrk="1" hangingPunct="1">
              <a:buNone/>
            </a:pPr>
            <a:r>
              <a:rPr lang="en-US" altLang="ja-JP" sz="2000" dirty="0" smtClean="0"/>
              <a:t>7. </a:t>
            </a:r>
            <a:r>
              <a:rPr lang="ja-JP" altLang="en-US" sz="2000" smtClean="0"/>
              <a:t>税務調整項目</a:t>
            </a:r>
            <a:endParaRPr lang="en-US" altLang="ja-JP" sz="2000" dirty="0" smtClean="0"/>
          </a:p>
          <a:p>
            <a:pPr>
              <a:buNone/>
            </a:pPr>
            <a:r>
              <a:rPr lang="ja-JP" altLang="en-US" sz="2000" smtClean="0"/>
              <a:t>・事業開始前に生じた経費</a:t>
            </a:r>
            <a:r>
              <a:rPr lang="en-US" altLang="ja-JP" sz="2000" dirty="0" smtClean="0"/>
              <a:t>(</a:t>
            </a:r>
            <a:r>
              <a:rPr lang="ja-JP" altLang="en-US" sz="2000" smtClean="0"/>
              <a:t>創業費･開業費</a:t>
            </a:r>
            <a:r>
              <a:rPr lang="en-US" altLang="ja-JP" sz="2000" dirty="0" smtClean="0"/>
              <a:t>)</a:t>
            </a:r>
            <a:r>
              <a:rPr lang="ja-JP" altLang="en-US" sz="2000" smtClean="0"/>
              <a:t>については、</a:t>
            </a:r>
            <a:r>
              <a:rPr lang="en-US" altLang="ja-JP" sz="2000" dirty="0" smtClean="0"/>
              <a:t/>
            </a:r>
            <a:br>
              <a:rPr lang="en-US" altLang="ja-JP" sz="2000" dirty="0" smtClean="0"/>
            </a:br>
            <a:r>
              <a:rPr lang="ja-JP" altLang="en-US" sz="2000" smtClean="0"/>
              <a:t>原則損金算入不可であるが、一部の費用のみ均等償却可。</a:t>
            </a:r>
            <a:r>
              <a:rPr lang="en-US" altLang="ja-JP" sz="2000" dirty="0" smtClean="0"/>
              <a:t/>
            </a:r>
            <a:br>
              <a:rPr lang="en-US" altLang="ja-JP" sz="2000" dirty="0" smtClean="0"/>
            </a:br>
            <a:r>
              <a:rPr lang="ja-JP" altLang="en-US" sz="2000" smtClean="0"/>
              <a:t>→損金算入にあたり</a:t>
            </a:r>
            <a:r>
              <a:rPr lang="en-US" altLang="ja-JP" sz="2000" dirty="0" smtClean="0"/>
              <a:t>『</a:t>
            </a:r>
            <a:r>
              <a:rPr lang="ja-JP" altLang="en-US" sz="2000" smtClean="0"/>
              <a:t>事業開始の日</a:t>
            </a:r>
            <a:r>
              <a:rPr lang="en-US" altLang="ja-JP" sz="2000" dirty="0" smtClean="0"/>
              <a:t>』</a:t>
            </a:r>
            <a:r>
              <a:rPr lang="ja-JP" altLang="en-US" sz="2000" smtClean="0"/>
              <a:t>が税務上争点となる。</a:t>
            </a:r>
            <a:endParaRPr lang="en-US" sz="2000" dirty="0" smtClean="0"/>
          </a:p>
          <a:p>
            <a:pPr>
              <a:buNone/>
            </a:pPr>
            <a:r>
              <a:rPr lang="ja-JP" altLang="en-US" sz="2000" smtClean="0"/>
              <a:t>・ロイヤルティーなど所定の項目については支払いの際に源泉徴収が必要。源泉徴収事務を怠った場合、損金算入不可</a:t>
            </a:r>
            <a:r>
              <a:rPr lang="en-US" altLang="ja-JP" sz="2000" dirty="0" smtClean="0"/>
              <a:t/>
            </a:r>
            <a:br>
              <a:rPr lang="en-US" altLang="ja-JP" sz="2000" dirty="0" smtClean="0"/>
            </a:br>
            <a:r>
              <a:rPr lang="ja-JP" altLang="en-US" sz="2000" smtClean="0"/>
              <a:t>→各種費用の支出について源泉徴収の有無の確認が必要。</a:t>
            </a:r>
            <a:endParaRPr lang="en-US" sz="2000" dirty="0" smtClean="0"/>
          </a:p>
          <a:p>
            <a:pPr>
              <a:buNone/>
            </a:pPr>
            <a:r>
              <a:rPr lang="ja-JP" altLang="en-US" sz="2000" smtClean="0"/>
              <a:t>・固定資産の減価償却について、ブロック資産コンセプトを適用しており、個々の固定資産価値を考慮せず、資産区分を</a:t>
            </a:r>
            <a:r>
              <a:rPr lang="en-US" altLang="ja-JP" sz="2000" dirty="0" smtClean="0"/>
              <a:t>『</a:t>
            </a:r>
            <a:r>
              <a:rPr lang="ja-JP" altLang="en-US" sz="2000" smtClean="0"/>
              <a:t>ひとつのブロックとして考える</a:t>
            </a:r>
            <a:r>
              <a:rPr lang="en-US" altLang="ja-JP" sz="2000" dirty="0" smtClean="0"/>
              <a:t>』</a:t>
            </a:r>
            <a:r>
              <a:rPr lang="ja-JP" altLang="en-US" sz="2000" smtClean="0"/>
              <a:t>。期中取得資産の取得日の認識は</a:t>
            </a:r>
            <a:r>
              <a:rPr lang="en-US" sz="2000" dirty="0" smtClean="0"/>
              <a:t>180</a:t>
            </a:r>
            <a:r>
              <a:rPr lang="ja-JP" altLang="en-US" sz="2000" smtClean="0"/>
              <a:t>日以上か未満かにより、半年分もしくは</a:t>
            </a:r>
            <a:r>
              <a:rPr lang="en-US" altLang="ja-JP" sz="2000" dirty="0" smtClean="0"/>
              <a:t>1</a:t>
            </a:r>
            <a:r>
              <a:rPr lang="ja-JP" altLang="en-US" sz="2000" smtClean="0"/>
              <a:t>年分償却する他、個々の除売却損益は認識しない。</a:t>
            </a:r>
            <a:endParaRPr lang="en-US" sz="2000" dirty="0" smtClean="0"/>
          </a:p>
          <a:p>
            <a:pPr>
              <a:buNone/>
            </a:pPr>
            <a:r>
              <a:rPr lang="ja-JP" altLang="en-US" sz="2000" smtClean="0"/>
              <a:t>・会計上の減価償却については、会社法において最低償却率が定められており、具体的な耐用年数は別途定める会社法とインド</a:t>
            </a:r>
            <a:r>
              <a:rPr lang="en-US" sz="2000" dirty="0" smtClean="0"/>
              <a:t>GAAP</a:t>
            </a:r>
            <a:r>
              <a:rPr lang="ja-JP" altLang="en-US" sz="2000" smtClean="0"/>
              <a:t>の二階建てとなっている。なお、新会社法の適用により、固定資産の耐用年数が全体的に短くなり、会計上の減価償却費が増加することが予想される</a:t>
            </a:r>
            <a:r>
              <a:rPr lang="ja-JP" altLang="en-US" sz="2000" smtClean="0"/>
              <a:t>。</a:t>
            </a:r>
            <a:r>
              <a:rPr lang="en-US" altLang="ja-JP" sz="2000" dirty="0" smtClean="0"/>
              <a:t> (</a:t>
            </a:r>
            <a:r>
              <a:rPr lang="ja-JP" altLang="en-US" sz="2000" smtClean="0"/>
              <a:t>未施行のため変更可能性あり）</a:t>
            </a:r>
            <a:endParaRPr lang="en-US" sz="2000" dirty="0" smtClean="0"/>
          </a:p>
          <a:p>
            <a:pPr eaLnBrk="1" hangingPunct="1">
              <a:buNone/>
            </a:pPr>
            <a:endParaRPr lang="en-US" sz="2400" dirty="0" smtClean="0"/>
          </a:p>
          <a:p>
            <a:pPr eaLnBrk="1" hangingPunct="1">
              <a:buNone/>
            </a:pPr>
            <a:endParaRPr lang="en-US" altLang="ja-JP"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9350" cy="1143000"/>
          </a:xfrm>
        </p:spPr>
        <p:txBody>
          <a:bodyPr>
            <a:normAutofit/>
          </a:bodyPr>
          <a:lstStyle/>
          <a:p>
            <a:pPr eaLnBrk="1" fontAlgn="auto" hangingPunct="1">
              <a:spcAft>
                <a:spcPts val="0"/>
              </a:spcAft>
              <a:defRPr/>
            </a:pPr>
            <a:r>
              <a:rPr lang="en-US" altLang="ja-JP" dirty="0" smtClean="0">
                <a:solidFill>
                  <a:schemeClr val="tx2">
                    <a:satMod val="130000"/>
                  </a:schemeClr>
                </a:solidFill>
              </a:rPr>
              <a:t>(4)</a:t>
            </a:r>
            <a:r>
              <a:rPr lang="ja-JP" altLang="en-US" smtClean="0">
                <a:solidFill>
                  <a:schemeClr val="tx2">
                    <a:satMod val="130000"/>
                  </a:schemeClr>
                </a:solidFill>
              </a:rPr>
              <a:t>その他</a:t>
            </a:r>
            <a:endParaRPr lang="en-US" dirty="0">
              <a:solidFill>
                <a:schemeClr val="tx2">
                  <a:satMod val="130000"/>
                </a:schemeClr>
              </a:solidFill>
            </a:endParaRPr>
          </a:p>
        </p:txBody>
      </p:sp>
      <p:sp>
        <p:nvSpPr>
          <p:cNvPr id="24579" name="Content Placeholder 2"/>
          <p:cNvSpPr>
            <a:spLocks noGrp="1"/>
          </p:cNvSpPr>
          <p:nvPr>
            <p:ph idx="1"/>
          </p:nvPr>
        </p:nvSpPr>
        <p:spPr>
          <a:xfrm>
            <a:off x="609600" y="1066800"/>
            <a:ext cx="8991600" cy="5334000"/>
          </a:xfrm>
        </p:spPr>
        <p:txBody>
          <a:bodyPr/>
          <a:lstStyle/>
          <a:p>
            <a:pPr eaLnBrk="1" hangingPunct="1">
              <a:lnSpc>
                <a:spcPct val="150000"/>
              </a:lnSpc>
            </a:pPr>
            <a:r>
              <a:rPr lang="ja-JP" altLang="en-US" sz="2800" smtClean="0">
                <a:latin typeface="+mj-ea"/>
                <a:ea typeface="+mj-ea"/>
                <a:cs typeface="HGｺﾞｼｯｸE"/>
              </a:rPr>
              <a:t>講師をしてくださった皆様に感謝！</a:t>
            </a:r>
            <a:endParaRPr lang="en-US" altLang="ja-JP" sz="2800" dirty="0" smtClean="0">
              <a:latin typeface="+mj-ea"/>
              <a:ea typeface="+mj-ea"/>
              <a:cs typeface="HGｺﾞｼｯｸE"/>
            </a:endParaRPr>
          </a:p>
          <a:p>
            <a:pPr eaLnBrk="1" hangingPunct="1">
              <a:lnSpc>
                <a:spcPct val="150000"/>
              </a:lnSpc>
            </a:pPr>
            <a:r>
              <a:rPr lang="ja-JP" altLang="en-US" sz="2800" smtClean="0">
                <a:latin typeface="+mj-ea"/>
                <a:ea typeface="+mj-ea"/>
                <a:cs typeface="HGｺﾞｼｯｸE"/>
              </a:rPr>
              <a:t>次回</a:t>
            </a:r>
            <a:r>
              <a:rPr lang="en-US" altLang="ja-JP" sz="2800" dirty="0" smtClean="0">
                <a:latin typeface="+mj-ea"/>
                <a:ea typeface="+mj-ea"/>
                <a:cs typeface="HGｺﾞｼｯｸE"/>
              </a:rPr>
              <a:t>4</a:t>
            </a:r>
            <a:r>
              <a:rPr lang="ja-JP" altLang="en-US" sz="2800" smtClean="0">
                <a:latin typeface="+mj-ea"/>
                <a:ea typeface="+mj-ea"/>
                <a:cs typeface="HGｺﾞｼｯｸE"/>
              </a:rPr>
              <a:t>月</a:t>
            </a:r>
            <a:r>
              <a:rPr lang="en-US" altLang="ja-JP" sz="2800" dirty="0" smtClean="0">
                <a:latin typeface="+mj-ea"/>
                <a:ea typeface="+mj-ea"/>
                <a:cs typeface="HGｺﾞｼｯｸE"/>
              </a:rPr>
              <a:t>9</a:t>
            </a:r>
            <a:r>
              <a:rPr lang="ja-JP" altLang="en-US" sz="2800" smtClean="0">
                <a:latin typeface="+mj-ea"/>
                <a:ea typeface="+mj-ea"/>
                <a:cs typeface="HGｺﾞｼｯｸE"/>
              </a:rPr>
              <a:t>日</a:t>
            </a:r>
            <a:r>
              <a:rPr lang="en-US" altLang="ja-JP" sz="2800" dirty="0" smtClean="0">
                <a:latin typeface="+mj-ea"/>
                <a:ea typeface="+mj-ea"/>
                <a:cs typeface="HGｺﾞｼｯｸE"/>
              </a:rPr>
              <a:t>(</a:t>
            </a:r>
            <a:r>
              <a:rPr lang="ja-JP" altLang="en-US" sz="2800" smtClean="0">
                <a:latin typeface="+mj-ea"/>
                <a:ea typeface="+mj-ea"/>
                <a:cs typeface="HGｺﾞｼｯｸE"/>
              </a:rPr>
              <a:t>水</a:t>
            </a:r>
            <a:r>
              <a:rPr lang="en-US" altLang="ja-JP" sz="2800" dirty="0" smtClean="0">
                <a:latin typeface="+mj-ea"/>
                <a:ea typeface="+mj-ea"/>
                <a:cs typeface="HGｺﾞｼｯｸE"/>
              </a:rPr>
              <a:t>)</a:t>
            </a:r>
            <a:r>
              <a:rPr lang="ja-JP" altLang="en-US" sz="2800" smtClean="0">
                <a:latin typeface="+mj-ea"/>
                <a:ea typeface="+mj-ea"/>
                <a:cs typeface="HGｺﾞｼｯｸE"/>
              </a:rPr>
              <a:t>のテーマ　</a:t>
            </a:r>
            <a:r>
              <a:rPr lang="en-US" altLang="ja-JP" sz="2800" dirty="0" smtClean="0">
                <a:latin typeface="+mj-ea"/>
                <a:ea typeface="+mj-ea"/>
                <a:cs typeface="HGｺﾞｼｯｸE"/>
              </a:rPr>
              <a:t>(</a:t>
            </a:r>
            <a:r>
              <a:rPr lang="ja-JP" altLang="en-US" sz="2800" smtClean="0">
                <a:latin typeface="+mj-ea"/>
                <a:ea typeface="+mj-ea"/>
                <a:cs typeface="HGｺﾞｼｯｸE"/>
              </a:rPr>
              <a:t>　</a:t>
            </a:r>
            <a:r>
              <a:rPr lang="en-US" altLang="ja-JP" sz="2800" dirty="0" smtClean="0">
                <a:latin typeface="+mj-ea"/>
                <a:ea typeface="+mj-ea"/>
                <a:cs typeface="HGｺﾞｼｯｸE"/>
              </a:rPr>
              <a:t>)</a:t>
            </a:r>
            <a:r>
              <a:rPr lang="ja-JP" altLang="en-US" sz="2800" smtClean="0">
                <a:latin typeface="+mj-ea"/>
                <a:ea typeface="+mj-ea"/>
                <a:cs typeface="HGｺﾞｼｯｸE"/>
              </a:rPr>
              <a:t>内は講師の方々</a:t>
            </a:r>
            <a:endParaRPr lang="en-US" altLang="ja-JP" sz="2800" dirty="0" smtClean="0">
              <a:latin typeface="+mj-ea"/>
              <a:ea typeface="+mj-ea"/>
              <a:cs typeface="HGｺﾞｼｯｸE"/>
            </a:endParaRPr>
          </a:p>
          <a:p>
            <a:pPr eaLnBrk="1" hangingPunct="1">
              <a:lnSpc>
                <a:spcPct val="150000"/>
              </a:lnSpc>
              <a:buNone/>
            </a:pPr>
            <a:r>
              <a:rPr lang="ja-JP" altLang="en-US" sz="2800" smtClean="0">
                <a:latin typeface="+mj-ea"/>
                <a:ea typeface="+mj-ea"/>
                <a:cs typeface="HGｺﾞｼｯｸE"/>
              </a:rPr>
              <a:t>   インド中間予算案</a:t>
            </a:r>
            <a:r>
              <a:rPr lang="en-US" altLang="ja-JP" sz="2800" dirty="0" smtClean="0">
                <a:latin typeface="+mj-ea"/>
                <a:ea typeface="+mj-ea"/>
                <a:cs typeface="HGｺﾞｼｯｸE"/>
              </a:rPr>
              <a:t>	</a:t>
            </a:r>
            <a:r>
              <a:rPr lang="ja-JP" altLang="en-US" sz="2800" smtClean="0">
                <a:latin typeface="+mj-ea"/>
                <a:ea typeface="+mj-ea"/>
                <a:cs typeface="HGｺﾞｼｯｸE"/>
              </a:rPr>
              <a:t>　</a:t>
            </a:r>
            <a:r>
              <a:rPr lang="en-US" altLang="ja-JP" sz="2800" dirty="0" smtClean="0">
                <a:latin typeface="+mj-ea"/>
                <a:ea typeface="+mj-ea"/>
                <a:cs typeface="HGｺﾞｼｯｸE"/>
              </a:rPr>
              <a:t>(E&amp;Y</a:t>
            </a:r>
            <a:r>
              <a:rPr lang="ja-JP" altLang="en-US" sz="2800" smtClean="0">
                <a:latin typeface="+mj-ea"/>
                <a:ea typeface="+mj-ea"/>
                <a:cs typeface="HGｺﾞｼｯｸE"/>
              </a:rPr>
              <a:t>松田様</a:t>
            </a:r>
            <a:r>
              <a:rPr lang="en-US" altLang="ja-JP" sz="2800" dirty="0" smtClean="0">
                <a:latin typeface="+mj-ea"/>
                <a:ea typeface="+mj-ea"/>
                <a:cs typeface="HGｺﾞｼｯｸE"/>
              </a:rPr>
              <a:t>)</a:t>
            </a:r>
            <a:r>
              <a:rPr lang="ja-JP" altLang="en-US" sz="2800" smtClean="0">
                <a:latin typeface="+mj-ea"/>
                <a:ea typeface="+mj-ea"/>
                <a:cs typeface="HGｺﾞｼｯｸE"/>
              </a:rPr>
              <a:t> </a:t>
            </a:r>
            <a:endParaRPr lang="en-US" altLang="ja-JP" sz="2800" dirty="0" smtClean="0">
              <a:latin typeface="+mj-ea"/>
              <a:ea typeface="+mj-ea"/>
              <a:cs typeface="HGｺﾞｼｯｸE"/>
            </a:endParaRPr>
          </a:p>
          <a:p>
            <a:pPr eaLnBrk="1" hangingPunct="1">
              <a:lnSpc>
                <a:spcPct val="150000"/>
              </a:lnSpc>
              <a:buNone/>
            </a:pPr>
            <a:r>
              <a:rPr lang="ja-JP" altLang="en-US" sz="2800" smtClean="0">
                <a:latin typeface="+mj-ea"/>
                <a:ea typeface="+mj-ea"/>
                <a:cs typeface="HGｺﾞｼｯｸE"/>
              </a:rPr>
              <a:t>   移転価格税制（デロイト萬様ほか）</a:t>
            </a:r>
            <a:endParaRPr lang="en-US" altLang="ja-JP" sz="2800" dirty="0" smtClean="0">
              <a:latin typeface="+mj-ea"/>
              <a:ea typeface="+mj-ea"/>
              <a:cs typeface="HGｺﾞｼｯｸE"/>
            </a:endParaRPr>
          </a:p>
          <a:p>
            <a:pPr eaLnBrk="1" hangingPunct="1">
              <a:lnSpc>
                <a:spcPct val="150000"/>
              </a:lnSpc>
              <a:buNone/>
            </a:pPr>
            <a:r>
              <a:rPr lang="ja-JP" altLang="en-US" sz="2800" smtClean="0">
                <a:latin typeface="+mj-ea"/>
                <a:ea typeface="+mj-ea"/>
                <a:cs typeface="HGｺﾞｼｯｸE"/>
              </a:rPr>
              <a:t>   インドにおける不正防止について</a:t>
            </a:r>
            <a:r>
              <a:rPr lang="en-US" altLang="ja-JP" sz="2800" dirty="0" smtClean="0">
                <a:latin typeface="+mj-ea"/>
                <a:ea typeface="+mj-ea"/>
                <a:cs typeface="HGｺﾞｼｯｸE"/>
              </a:rPr>
              <a:t>(</a:t>
            </a:r>
            <a:r>
              <a:rPr lang="ja-JP" altLang="en-US" sz="2800" smtClean="0">
                <a:latin typeface="+mj-ea"/>
                <a:ea typeface="+mj-ea"/>
                <a:cs typeface="HGｺﾞｼｯｸE"/>
              </a:rPr>
              <a:t>英語</a:t>
            </a:r>
            <a:r>
              <a:rPr lang="en-US" altLang="ja-JP" sz="2800" dirty="0" smtClean="0">
                <a:latin typeface="+mj-ea"/>
                <a:ea typeface="+mj-ea"/>
                <a:cs typeface="HGｺﾞｼｯｸE"/>
              </a:rPr>
              <a:t>)</a:t>
            </a:r>
            <a:endParaRPr lang="en-US" altLang="ja-JP" sz="2800" dirty="0" smtClean="0">
              <a:latin typeface="+mj-ea"/>
              <a:ea typeface="+mj-ea"/>
            </a:endParaRPr>
          </a:p>
          <a:p>
            <a:pPr eaLnBrk="1" hangingPunct="1">
              <a:lnSpc>
                <a:spcPct val="150000"/>
              </a:lnSpc>
              <a:buNone/>
            </a:pPr>
            <a:r>
              <a:rPr lang="en-US" altLang="ja-JP" sz="2800" dirty="0" smtClean="0">
                <a:latin typeface="+mj-ea"/>
                <a:ea typeface="+mj-ea"/>
              </a:rPr>
              <a:t>	</a:t>
            </a:r>
            <a:r>
              <a:rPr lang="ja-JP" altLang="en-US" sz="2800" smtClean="0">
                <a:latin typeface="+mj-ea"/>
                <a:ea typeface="+mj-ea"/>
              </a:rPr>
              <a:t>　</a:t>
            </a:r>
            <a:r>
              <a:rPr lang="en-US" altLang="ja-JP" sz="2800" dirty="0" smtClean="0">
                <a:latin typeface="+mj-ea"/>
                <a:ea typeface="+mj-ea"/>
              </a:rPr>
              <a:t>(</a:t>
            </a:r>
            <a:r>
              <a:rPr lang="ja-JP" altLang="en-US" sz="2800" smtClean="0">
                <a:latin typeface="+mj-ea"/>
                <a:ea typeface="+mj-ea"/>
              </a:rPr>
              <a:t>トラストソリューションズ大澤様ほか</a:t>
            </a:r>
            <a:r>
              <a:rPr lang="en-US" altLang="ja-JP" sz="2800" dirty="0" smtClean="0">
                <a:latin typeface="+mj-ea"/>
                <a:ea typeface="+mj-ea"/>
              </a:rPr>
              <a:t>)</a:t>
            </a:r>
          </a:p>
          <a:p>
            <a:pPr eaLnBrk="1" hangingPunct="1">
              <a:lnSpc>
                <a:spcPct val="150000"/>
              </a:lnSpc>
              <a:buNone/>
            </a:pPr>
            <a:r>
              <a:rPr lang="ja-JP" altLang="en-US" sz="2800" smtClean="0">
                <a:latin typeface="+mj-ea"/>
                <a:ea typeface="+mj-ea"/>
              </a:rPr>
              <a:t>   来年度の進め方について（坂）</a:t>
            </a:r>
            <a:endParaRPr lang="en-IN" sz="2800" dirty="0" smtClean="0">
              <a:latin typeface="+mj-ea"/>
              <a:ea typeface="+mj-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150" y="152400"/>
            <a:ext cx="7943850" cy="1143000"/>
          </a:xfrm>
        </p:spPr>
        <p:txBody>
          <a:bodyPr>
            <a:normAutofit fontScale="90000"/>
          </a:bodyPr>
          <a:lstStyle/>
          <a:p>
            <a:pPr eaLnBrk="1" fontAlgn="auto" hangingPunct="1">
              <a:spcAft>
                <a:spcPts val="0"/>
              </a:spcAft>
              <a:defRPr/>
            </a:pPr>
            <a:r>
              <a:rPr lang="ja-JP" altLang="en-US" smtClean="0">
                <a:solidFill>
                  <a:schemeClr val="tx2">
                    <a:satMod val="130000"/>
                  </a:schemeClr>
                </a:solidFill>
              </a:rPr>
              <a:t>ご出席ありがとうございました！</a:t>
            </a:r>
            <a:endParaRPr lang="en-US" dirty="0">
              <a:solidFill>
                <a:schemeClr val="tx2">
                  <a:satMod val="130000"/>
                </a:schemeClr>
              </a:solidFill>
            </a:endParaRPr>
          </a:p>
        </p:txBody>
      </p:sp>
      <p:pic>
        <p:nvPicPr>
          <p:cNvPr id="3" name="Picture 2" descr="C:\Users\tkm08256.TKM\AppData\Local\Temp\notesC7A056\14年2月12日第五回税務労務委員会写真②.jpg"/>
          <p:cNvPicPr>
            <a:picLocks noChangeAspect="1" noChangeArrowheads="1"/>
          </p:cNvPicPr>
          <p:nvPr/>
        </p:nvPicPr>
        <p:blipFill>
          <a:blip r:embed="rId2"/>
          <a:srcRect/>
          <a:stretch>
            <a:fillRect/>
          </a:stretch>
        </p:blipFill>
        <p:spPr bwMode="auto">
          <a:xfrm>
            <a:off x="1143000" y="1200150"/>
            <a:ext cx="7543800" cy="565785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2272</TotalTime>
  <Words>639</Words>
  <Application>Microsoft Office PowerPoint</Application>
  <PresentationFormat>On-screen Show (4:3)</PresentationFormat>
  <Paragraphs>113</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2013年度 バンガロール日本商工会 第５回税務労務委員会 活動報告</vt:lpstr>
      <vt:lpstr>(1)インドルピー、ドル円為替見通し</vt:lpstr>
      <vt:lpstr>(1)インドルピー、ドル円為替見通し</vt:lpstr>
      <vt:lpstr>(1)インドルピー、ドル円為替見通し</vt:lpstr>
      <vt:lpstr>(2)インド法人所得税について</vt:lpstr>
      <vt:lpstr>(2)インド法人所得税について</vt:lpstr>
      <vt:lpstr>(2)インド法人所得税について</vt:lpstr>
      <vt:lpstr>(4)その他</vt:lpstr>
      <vt:lpstr>ご出席ありがとうございました！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第１回税務労務委員会</dc:title>
  <dc:creator>Aritsune Ueno</dc:creator>
  <cp:lastModifiedBy>TKM08256</cp:lastModifiedBy>
  <cp:revision>263</cp:revision>
  <dcterms:created xsi:type="dcterms:W3CDTF">2006-08-16T00:00:00Z</dcterms:created>
  <dcterms:modified xsi:type="dcterms:W3CDTF">2014-02-25T03:57:48Z</dcterms:modified>
</cp:coreProperties>
</file>