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3" r:id="rId2"/>
    <p:sldId id="274" r:id="rId3"/>
    <p:sldId id="279" r:id="rId4"/>
    <p:sldId id="283" r:id="rId5"/>
    <p:sldId id="284" r:id="rId6"/>
    <p:sldId id="285" r:id="rId7"/>
    <p:sldId id="286" r:id="rId8"/>
    <p:sldId id="287" r:id="rId9"/>
    <p:sldId id="266" r:id="rId10"/>
    <p:sldId id="272" r:id="rId1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862" y="0"/>
            <a:ext cx="2946275" cy="49667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B95E89-66C5-4B77-A34B-3CE672B29D47}" type="datetimeFigureOut">
              <a:rPr lang="en-US"/>
              <a:pPr>
                <a:defRPr/>
              </a:pPr>
              <a:t>4/16/2014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8845" y="4714137"/>
            <a:ext cx="5439987" cy="446834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272"/>
            <a:ext cx="2946275" cy="49667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862" y="9428272"/>
            <a:ext cx="2946275" cy="49667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98DC1CD-916C-4446-8F1B-8710FC8FBE3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B93CB-25AC-4164-8554-D2492BA96226}"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6612E47-B72F-4B16-83DD-339F1D660EC8}" type="datetimeFigureOut">
              <a:rPr lang="en-US"/>
              <a:pPr>
                <a:defRPr/>
              </a:pPr>
              <a:t>4/16/2014</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09D798D2-AB06-4AB8-9F21-029769DBEA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8D04B71-42C8-4C65-A011-AA4750F5761A}" type="datetimeFigureOut">
              <a:rPr lang="en-US"/>
              <a:pPr>
                <a:defRPr/>
              </a:pPr>
              <a:t>4/16/2014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3F82A1D-B6A1-4CEF-A4B1-1A103FF86F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2D3A92B-6F75-4856-8722-164B7E9B196B}" type="datetimeFigureOut">
              <a:rPr lang="en-US"/>
              <a:pPr>
                <a:defRPr/>
              </a:pPr>
              <a:t>4/16/2014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3C0CB096-CBD2-414D-B31B-5711E31F18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95B4C6E-AF73-4B51-B5C4-0D97C837A760}" type="datetimeFigureOut">
              <a:rPr lang="en-US"/>
              <a:pPr>
                <a:defRPr/>
              </a:pPr>
              <a:t>4/16/2014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57DD16F-CC17-48AF-B22A-24417E76621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C91E55E3-BFF3-49AC-A9B2-F6EBBBC03689}" type="datetimeFigureOut">
              <a:rPr lang="en-US"/>
              <a:pPr>
                <a:defRPr/>
              </a:pPr>
              <a:t>4/16/2014</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647475ED-998E-4EFE-8B43-C0B09A6D33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826F535-8C3B-4295-BA96-6189486FD89B}" type="datetimeFigureOut">
              <a:rPr lang="en-US"/>
              <a:pPr>
                <a:defRPr/>
              </a:pPr>
              <a:t>4/16/2014</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D84007C3-B9E2-4EB4-B966-832CF18025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15E252CF-CF7B-40E3-9A55-C7B4E5CF2B82}" type="datetimeFigureOut">
              <a:rPr lang="en-US"/>
              <a:pPr>
                <a:defRPr/>
              </a:pPr>
              <a:t>4/16/2014</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6505B77A-2C0A-4B3D-BAFF-11128B891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E954E12-414C-4F36-9D63-F10867E4B720}" type="datetimeFigureOut">
              <a:rPr lang="en-US"/>
              <a:pPr>
                <a:defRPr/>
              </a:pPr>
              <a:t>4/16/2014</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F90013AC-EA58-4AA4-842F-13784B1A8C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4421D11D-AF6C-48EA-B209-26760FB63ABC}" type="datetimeFigureOut">
              <a:rPr lang="en-US"/>
              <a:pPr>
                <a:defRPr/>
              </a:pPr>
              <a:t>4/16/2014</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5F0CEDBF-B294-41AD-B304-42CE379468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48AB81C-8EDE-426F-A9CF-0A8CEB0C9CC7}" type="datetimeFigureOut">
              <a:rPr lang="en-US"/>
              <a:pPr>
                <a:defRPr/>
              </a:pPr>
              <a:t>4/16/2014</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50ACD84-4649-4432-8608-3D6319835B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69F5AD2-E0F3-4FEA-A85E-1867F146524C}" type="datetimeFigureOut">
              <a:rPr lang="en-US"/>
              <a:pPr>
                <a:defRPr/>
              </a:pPr>
              <a:t>4/16/2014</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A7FEBB99-6251-4F90-983B-C23CB6CEC2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3CA34949-96FF-46B8-81D7-B3DFBF36C5C0}" type="datetimeFigureOut">
              <a:rPr lang="en-US"/>
              <a:pPr>
                <a:defRPr/>
              </a:pPr>
              <a:t>4/16/2014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9E8D9D3E-02C8-4F91-8F1E-8FD25E18E8C7}"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68" r:id="rId1"/>
    <p:sldLayoutId id="2147483763" r:id="rId2"/>
    <p:sldLayoutId id="2147483769" r:id="rId3"/>
    <p:sldLayoutId id="2147483764" r:id="rId4"/>
    <p:sldLayoutId id="2147483770" r:id="rId5"/>
    <p:sldLayoutId id="2147483765" r:id="rId6"/>
    <p:sldLayoutId id="2147483771" r:id="rId7"/>
    <p:sldLayoutId id="2147483772" r:id="rId8"/>
    <p:sldLayoutId id="2147483773" r:id="rId9"/>
    <p:sldLayoutId id="2147483766" r:id="rId10"/>
    <p:sldLayoutId id="2147483767"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407275" cy="1468438"/>
          </a:xfrm>
        </p:spPr>
        <p:txBody>
          <a:bodyPr>
            <a:normAutofit fontScale="90000"/>
          </a:bodyPr>
          <a:lstStyle/>
          <a:p>
            <a:pPr algn="ctr" eaLnBrk="1" fontAlgn="auto" hangingPunct="1">
              <a:lnSpc>
                <a:spcPct val="150000"/>
              </a:lnSpc>
              <a:spcAft>
                <a:spcPts val="0"/>
              </a:spcAft>
              <a:defRPr/>
            </a:pPr>
            <a:r>
              <a:rPr lang="en-US" altLang="ja-JP" sz="3600" dirty="0" smtClean="0">
                <a:solidFill>
                  <a:schemeClr val="tx2">
                    <a:satMod val="130000"/>
                  </a:schemeClr>
                </a:solidFill>
              </a:rPr>
              <a:t>2013</a:t>
            </a:r>
            <a:r>
              <a:rPr lang="ja-JP" altLang="en-US" sz="3600" smtClean="0">
                <a:solidFill>
                  <a:schemeClr val="tx2">
                    <a:satMod val="130000"/>
                  </a:schemeClr>
                </a:solidFill>
              </a:rPr>
              <a:t>年度 バンガロール日本商工会</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第６回税務労務委員会 活動報告</a:t>
            </a:r>
            <a:endParaRPr lang="en-US" dirty="0">
              <a:solidFill>
                <a:schemeClr val="tx2">
                  <a:satMod val="130000"/>
                </a:schemeClr>
              </a:solidFill>
            </a:endParaRPr>
          </a:p>
        </p:txBody>
      </p:sp>
      <p:sp>
        <p:nvSpPr>
          <p:cNvPr id="3" name="Subtitle 2"/>
          <p:cNvSpPr>
            <a:spLocks noGrp="1"/>
          </p:cNvSpPr>
          <p:nvPr>
            <p:ph type="subTitle" idx="1"/>
          </p:nvPr>
        </p:nvSpPr>
        <p:spPr>
          <a:xfrm>
            <a:off x="990600" y="1905000"/>
            <a:ext cx="8153400" cy="4572000"/>
          </a:xfrm>
        </p:spPr>
        <p:txBody>
          <a:bodyPr>
            <a:normAutofit fontScale="92500"/>
          </a:bodyPr>
          <a:lstStyle/>
          <a:p>
            <a:pPr eaLnBrk="1" fontAlgn="auto" hangingPunct="1">
              <a:lnSpc>
                <a:spcPct val="150000"/>
              </a:lnSpc>
              <a:spcAft>
                <a:spcPts val="0"/>
              </a:spcAft>
              <a:buFont typeface="Wingdings 2"/>
              <a:buNone/>
              <a:defRPr/>
            </a:pPr>
            <a:r>
              <a:rPr lang="ja-JP" altLang="en-US" smtClean="0"/>
              <a:t>日時：</a:t>
            </a:r>
            <a:r>
              <a:rPr lang="en-US" altLang="ja-JP" dirty="0" smtClean="0"/>
              <a:t>2014</a:t>
            </a:r>
            <a:r>
              <a:rPr lang="ja-JP" altLang="en-US" smtClean="0"/>
              <a:t>年</a:t>
            </a:r>
            <a:r>
              <a:rPr lang="en-US" altLang="ja-JP" dirty="0" smtClean="0"/>
              <a:t>4</a:t>
            </a:r>
            <a:r>
              <a:rPr lang="ja-JP" altLang="en-US" smtClean="0"/>
              <a:t>月</a:t>
            </a:r>
            <a:r>
              <a:rPr lang="en-US" altLang="ja-JP" dirty="0" smtClean="0"/>
              <a:t>9</a:t>
            </a:r>
            <a:r>
              <a:rPr lang="ja-JP" altLang="en-US" smtClean="0"/>
              <a:t>日</a:t>
            </a:r>
            <a:r>
              <a:rPr lang="en-US" altLang="ja-JP" dirty="0" smtClean="0"/>
              <a:t>(</a:t>
            </a:r>
            <a:r>
              <a:rPr lang="ja-JP" altLang="en-US" smtClean="0"/>
              <a:t>水</a:t>
            </a:r>
            <a:r>
              <a:rPr lang="en-US" altLang="ja-JP" dirty="0" smtClean="0"/>
              <a:t>)</a:t>
            </a:r>
            <a:r>
              <a:rPr lang="ja-JP" altLang="en-US" smtClean="0"/>
              <a:t>　</a:t>
            </a:r>
            <a:r>
              <a:rPr lang="en-US" altLang="ja-JP" dirty="0" smtClean="0"/>
              <a:t>17:00-19:05</a:t>
            </a:r>
          </a:p>
          <a:p>
            <a:pPr eaLnBrk="1" fontAlgn="auto" hangingPunct="1">
              <a:lnSpc>
                <a:spcPct val="150000"/>
              </a:lnSpc>
              <a:spcAft>
                <a:spcPts val="0"/>
              </a:spcAft>
              <a:buFont typeface="Wingdings 2"/>
              <a:buNone/>
              <a:defRPr/>
            </a:pPr>
            <a:r>
              <a:rPr lang="ja-JP" altLang="en-US" smtClean="0"/>
              <a:t>場所：</a:t>
            </a:r>
            <a:r>
              <a:rPr lang="en-US" altLang="ja-JP" dirty="0" smtClean="0"/>
              <a:t>Deloitte Haskins &amp; Sells </a:t>
            </a:r>
            <a:r>
              <a:rPr lang="ja-JP" altLang="en-US" smtClean="0"/>
              <a:t>事務所会議室</a:t>
            </a:r>
            <a:endParaRPr lang="en-US" dirty="0" smtClean="0"/>
          </a:p>
          <a:p>
            <a:pPr eaLnBrk="1" fontAlgn="auto" hangingPunct="1">
              <a:lnSpc>
                <a:spcPct val="150000"/>
              </a:lnSpc>
              <a:spcAft>
                <a:spcPts val="0"/>
              </a:spcAft>
              <a:buFont typeface="Wingdings 2"/>
              <a:buNone/>
              <a:defRPr/>
            </a:pPr>
            <a:r>
              <a:rPr lang="ja-JP" altLang="en-US" smtClean="0"/>
              <a:t>出席：</a:t>
            </a:r>
            <a:r>
              <a:rPr lang="en-US" altLang="ja-JP" dirty="0" smtClean="0"/>
              <a:t>19</a:t>
            </a:r>
            <a:r>
              <a:rPr lang="ja-JP" altLang="en-US" smtClean="0"/>
              <a:t>名</a:t>
            </a:r>
            <a:endParaRPr lang="en-US" altLang="ja-JP" dirty="0" smtClean="0"/>
          </a:p>
          <a:p>
            <a:pPr eaLnBrk="1" fontAlgn="auto" hangingPunct="1">
              <a:lnSpc>
                <a:spcPct val="150000"/>
              </a:lnSpc>
              <a:spcAft>
                <a:spcPts val="0"/>
              </a:spcAft>
              <a:buFont typeface="Wingdings 2"/>
              <a:buNone/>
              <a:defRPr/>
            </a:pPr>
            <a:r>
              <a:rPr lang="ja-JP" altLang="en-US" smtClean="0"/>
              <a:t>議事：</a:t>
            </a:r>
            <a:endParaRPr lang="en-US" altLang="ja-JP" dirty="0" smtClean="0"/>
          </a:p>
          <a:p>
            <a:pPr eaLnBrk="1" fontAlgn="auto" hangingPunct="1">
              <a:lnSpc>
                <a:spcPct val="150000"/>
              </a:lnSpc>
              <a:spcAft>
                <a:spcPts val="0"/>
              </a:spcAft>
              <a:defRPr/>
            </a:pPr>
            <a:r>
              <a:rPr lang="en-IN" altLang="ja-JP" sz="2400" dirty="0" smtClean="0"/>
              <a:t>17:00-17:</a:t>
            </a:r>
            <a:r>
              <a:rPr lang="en-US" altLang="ja-JP" sz="2400" dirty="0" smtClean="0"/>
              <a:t>30</a:t>
            </a:r>
            <a:r>
              <a:rPr lang="en-IN" altLang="ja-JP" sz="2400" dirty="0" smtClean="0"/>
              <a:t> (1)</a:t>
            </a:r>
            <a:r>
              <a:rPr lang="en-US" altLang="ja-JP" sz="2400" dirty="0" smtClean="0"/>
              <a:t>2014</a:t>
            </a:r>
            <a:r>
              <a:rPr lang="ja-JP" altLang="en-US" sz="2400" smtClean="0"/>
              <a:t>年暫定予算</a:t>
            </a:r>
            <a:r>
              <a:rPr lang="en-US" altLang="ja-JP" sz="2400" dirty="0" smtClean="0"/>
              <a:t/>
            </a:r>
            <a:br>
              <a:rPr lang="en-US" altLang="ja-JP" sz="2400" dirty="0" smtClean="0"/>
            </a:br>
            <a:r>
              <a:rPr lang="en-IN" altLang="ja-JP" sz="2400" dirty="0" smtClean="0"/>
              <a:t>17:</a:t>
            </a:r>
            <a:r>
              <a:rPr lang="en-US" altLang="ja-JP" sz="2400" dirty="0" smtClean="0"/>
              <a:t>30</a:t>
            </a:r>
            <a:r>
              <a:rPr lang="en-IN" altLang="ja-JP" sz="2400" dirty="0" smtClean="0"/>
              <a:t>-18:</a:t>
            </a:r>
            <a:r>
              <a:rPr lang="en-US" altLang="ja-JP" sz="2400" dirty="0" smtClean="0"/>
              <a:t>30</a:t>
            </a:r>
            <a:r>
              <a:rPr lang="en-IN" altLang="ja-JP" sz="2400" dirty="0" smtClean="0"/>
              <a:t> (2)</a:t>
            </a:r>
            <a:r>
              <a:rPr lang="ja-JP" altLang="en-US" sz="2400" smtClean="0"/>
              <a:t>インドの移転価格税制</a:t>
            </a:r>
            <a:br>
              <a:rPr lang="ja-JP" altLang="en-US" sz="2400" smtClean="0"/>
            </a:br>
            <a:r>
              <a:rPr lang="en-IN" altLang="ja-JP" sz="2400" dirty="0" smtClean="0"/>
              <a:t>18:</a:t>
            </a:r>
            <a:r>
              <a:rPr lang="en-US" altLang="ja-JP" sz="2400" dirty="0" smtClean="0"/>
              <a:t>30</a:t>
            </a:r>
            <a:r>
              <a:rPr lang="en-IN" altLang="ja-JP" sz="2400" dirty="0" smtClean="0"/>
              <a:t>-18:</a:t>
            </a:r>
            <a:r>
              <a:rPr lang="en-US" altLang="ja-JP" sz="2400" dirty="0" smtClean="0"/>
              <a:t>55</a:t>
            </a:r>
            <a:r>
              <a:rPr lang="en-IN" altLang="ja-JP" sz="2400" dirty="0" smtClean="0"/>
              <a:t> (3)</a:t>
            </a:r>
            <a:r>
              <a:rPr lang="ja-JP" altLang="en-US" sz="2400" smtClean="0"/>
              <a:t>インドにおけるリスクマネジメントについて</a:t>
            </a:r>
            <a:r>
              <a:rPr lang="en-US" altLang="ja-JP" sz="2400" dirty="0" smtClean="0"/>
              <a:t/>
            </a:r>
            <a:br>
              <a:rPr lang="en-US" altLang="ja-JP" sz="2400" dirty="0" smtClean="0"/>
            </a:br>
            <a:r>
              <a:rPr lang="en-IN" altLang="ja-JP" sz="2400" dirty="0" smtClean="0"/>
              <a:t>18:</a:t>
            </a:r>
            <a:r>
              <a:rPr lang="en-US" altLang="ja-JP" sz="2400" dirty="0" smtClean="0"/>
              <a:t>55</a:t>
            </a:r>
            <a:r>
              <a:rPr lang="en-IN" altLang="ja-JP" sz="2400" dirty="0" smtClean="0"/>
              <a:t>-19:</a:t>
            </a:r>
            <a:r>
              <a:rPr lang="en-US" altLang="ja-JP" sz="2400" dirty="0" smtClean="0"/>
              <a:t>05</a:t>
            </a:r>
            <a:r>
              <a:rPr lang="en-IN" altLang="ja-JP" sz="2400" dirty="0" smtClean="0"/>
              <a:t> (4)</a:t>
            </a:r>
            <a:r>
              <a:rPr lang="ja-JP" altLang="en-US" sz="2400" smtClean="0"/>
              <a:t>その他</a:t>
            </a:r>
            <a:endParaRPr lang="en-US" sz="2400" dirty="0"/>
          </a:p>
        </p:txBody>
      </p:sp>
      <p:pic>
        <p:nvPicPr>
          <p:cNvPr id="8196" name="Picture 4" descr="C:\Users\tkm08256.TKM\Documents\商工会関係\Logo_S.jpg"/>
          <p:cNvPicPr>
            <a:picLocks noChangeAspect="1" noChangeArrowheads="1"/>
          </p:cNvPicPr>
          <p:nvPr/>
        </p:nvPicPr>
        <p:blipFill>
          <a:blip r:embed="rId3" cstate="print"/>
          <a:srcRect/>
          <a:stretch>
            <a:fillRect/>
          </a:stretch>
        </p:blipFill>
        <p:spPr bwMode="auto">
          <a:xfrm>
            <a:off x="7239000" y="3276600"/>
            <a:ext cx="1231900" cy="14184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152400"/>
            <a:ext cx="7943850" cy="1143000"/>
          </a:xfrm>
        </p:spPr>
        <p:txBody>
          <a:bodyPr>
            <a:normAutofit fontScale="90000"/>
          </a:bodyPr>
          <a:lstStyle/>
          <a:p>
            <a:pPr eaLnBrk="1" fontAlgn="auto" hangingPunct="1">
              <a:spcAft>
                <a:spcPts val="0"/>
              </a:spcAft>
              <a:defRPr/>
            </a:pPr>
            <a:r>
              <a:rPr lang="ja-JP" altLang="en-US" smtClean="0">
                <a:solidFill>
                  <a:schemeClr val="tx2">
                    <a:satMod val="130000"/>
                  </a:schemeClr>
                </a:solidFill>
              </a:rPr>
              <a:t>ご出席ありがとうございました！</a:t>
            </a:r>
            <a:endParaRPr lang="en-US" dirty="0">
              <a:solidFill>
                <a:schemeClr val="tx2">
                  <a:satMod val="130000"/>
                </a:schemeClr>
              </a:solidFill>
            </a:endParaRPr>
          </a:p>
        </p:txBody>
      </p:sp>
      <p:pic>
        <p:nvPicPr>
          <p:cNvPr id="1026" name="Picture 2" descr="C:\Users\tkm08256.TKM\Documents\商工会関係\2013年度第6回\14年4月9日第5回税務労務委員会.jpg"/>
          <p:cNvPicPr>
            <a:picLocks noChangeAspect="1" noChangeArrowheads="1"/>
          </p:cNvPicPr>
          <p:nvPr/>
        </p:nvPicPr>
        <p:blipFill>
          <a:blip r:embed="rId2"/>
          <a:srcRect/>
          <a:stretch>
            <a:fillRect/>
          </a:stretch>
        </p:blipFill>
        <p:spPr bwMode="auto">
          <a:xfrm>
            <a:off x="1295400" y="1066800"/>
            <a:ext cx="7467600" cy="56007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(1)2014</a:t>
            </a:r>
            <a:r>
              <a:rPr lang="ja-JP" altLang="en-US" sz="3200" smtClean="0">
                <a:solidFill>
                  <a:schemeClr val="tx2">
                    <a:satMod val="130000"/>
                  </a:schemeClr>
                </a:solidFill>
              </a:rPr>
              <a:t>年暫定予算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5" name="TextBox 4"/>
          <p:cNvSpPr txBox="1"/>
          <p:nvPr/>
        </p:nvSpPr>
        <p:spPr>
          <a:xfrm>
            <a:off x="1600200" y="609600"/>
            <a:ext cx="7391400" cy="461665"/>
          </a:xfrm>
          <a:prstGeom prst="rect">
            <a:avLst/>
          </a:prstGeom>
          <a:noFill/>
        </p:spPr>
        <p:txBody>
          <a:bodyPr wrap="square" rtlCol="0">
            <a:spAutoFit/>
          </a:bodyPr>
          <a:lstStyle/>
          <a:p>
            <a:r>
              <a:rPr lang="ja-JP" altLang="en-US" sz="2400" smtClean="0"/>
              <a:t>講師：松田博司様 </a:t>
            </a:r>
            <a:r>
              <a:rPr lang="en-US" altLang="ja-JP" sz="2400" dirty="0" smtClean="0"/>
              <a:t>(</a:t>
            </a:r>
            <a:r>
              <a:rPr lang="ja-JP" altLang="en-US" sz="2400" smtClean="0"/>
              <a:t>アーンスト＆ヤング</a:t>
            </a:r>
            <a:r>
              <a:rPr lang="en-US" altLang="ja-JP" sz="2400" dirty="0" smtClean="0"/>
              <a:t>)</a:t>
            </a:r>
            <a:endParaRPr lang="en-US" sz="2400" dirty="0"/>
          </a:p>
        </p:txBody>
      </p:sp>
      <p:sp>
        <p:nvSpPr>
          <p:cNvPr id="6" name="Content Placeholder 2"/>
          <p:cNvSpPr txBox="1">
            <a:spLocks/>
          </p:cNvSpPr>
          <p:nvPr/>
        </p:nvSpPr>
        <p:spPr>
          <a:xfrm>
            <a:off x="914400" y="914400"/>
            <a:ext cx="8229600" cy="6248400"/>
          </a:xfrm>
          <a:prstGeom prst="rect">
            <a:avLst/>
          </a:prstGeom>
        </p:spPr>
        <p:txBody>
          <a:bodyPr/>
          <a:lstStyle/>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インドの概況 </a:t>
            </a: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r>
              <a:rPr lang="en-US" altLang="ja-JP" sz="2800" dirty="0" smtClean="0">
                <a:latin typeface="+mn-lt"/>
                <a:cs typeface="+mn-cs"/>
              </a:rPr>
              <a:t>2014</a:t>
            </a:r>
            <a:r>
              <a:rPr lang="ja-JP" altLang="en-US" sz="2800" smtClean="0">
                <a:latin typeface="+mn-lt"/>
                <a:cs typeface="+mn-cs"/>
              </a:rPr>
              <a:t>年暫定予算</a:t>
            </a:r>
            <a:r>
              <a:rPr lang="en-US" altLang="ja-JP" sz="2800" dirty="0" smtClean="0">
                <a:latin typeface="+mn-lt"/>
                <a:cs typeface="+mn-cs"/>
              </a:rPr>
              <a:t/>
            </a:r>
            <a:br>
              <a:rPr lang="en-US" altLang="ja-JP" sz="2800" dirty="0" smtClean="0">
                <a:latin typeface="+mn-lt"/>
                <a:cs typeface="+mn-cs"/>
              </a:rPr>
            </a:br>
            <a:r>
              <a:rPr lang="en-US" altLang="ja-JP" sz="2800" dirty="0" smtClean="0">
                <a:latin typeface="+mn-lt"/>
                <a:cs typeface="+mn-cs"/>
              </a:rPr>
              <a:t>- </a:t>
            </a:r>
            <a:r>
              <a:rPr lang="ja-JP" altLang="en-US" sz="2400" smtClean="0">
                <a:latin typeface="+mn-lt"/>
                <a:cs typeface="+mn-cs"/>
              </a:rPr>
              <a:t>現与党の選挙対策の色合いが濃い</a:t>
            </a:r>
            <a:r>
              <a:rPr lang="en-US" altLang="ja-JP" sz="2400" dirty="0" smtClean="0">
                <a:latin typeface="+mn-lt"/>
                <a:cs typeface="+mn-cs"/>
              </a:rPr>
              <a:t/>
            </a:r>
            <a:br>
              <a:rPr lang="en-US" altLang="ja-JP" sz="2400" dirty="0" smtClean="0">
                <a:latin typeface="+mn-lt"/>
                <a:cs typeface="+mn-cs"/>
              </a:rPr>
            </a:br>
            <a:r>
              <a:rPr lang="en-US" altLang="ja-JP" sz="2400" dirty="0" smtClean="0">
                <a:latin typeface="+mn-lt"/>
                <a:cs typeface="+mn-cs"/>
              </a:rPr>
              <a:t>  </a:t>
            </a:r>
            <a:r>
              <a:rPr lang="ja-JP" altLang="en-US" sz="2400" smtClean="0">
                <a:latin typeface="+mn-lt"/>
                <a:cs typeface="+mn-cs"/>
              </a:rPr>
              <a:t>中間･貧困層向け</a:t>
            </a:r>
            <a:r>
              <a:rPr lang="en-US" altLang="ja-JP" sz="2400" dirty="0" smtClean="0">
                <a:latin typeface="+mn-lt"/>
                <a:cs typeface="+mn-cs"/>
              </a:rPr>
              <a:t>:</a:t>
            </a:r>
            <a:r>
              <a:rPr lang="ja-JP" altLang="en-US" sz="2400" smtClean="0">
                <a:latin typeface="+mn-lt"/>
                <a:cs typeface="+mn-cs"/>
              </a:rPr>
              <a:t>燃料補助金を引き下げる一方で、</a:t>
            </a:r>
            <a:r>
              <a:rPr lang="en-US" altLang="ja-JP" sz="2400" dirty="0" smtClean="0">
                <a:latin typeface="+mn-lt"/>
                <a:cs typeface="+mn-cs"/>
              </a:rPr>
              <a:t/>
            </a:r>
            <a:br>
              <a:rPr lang="en-US" altLang="ja-JP" sz="2400" dirty="0" smtClean="0">
                <a:latin typeface="+mn-lt"/>
                <a:cs typeface="+mn-cs"/>
              </a:rPr>
            </a:br>
            <a:r>
              <a:rPr lang="en-US" altLang="ja-JP" sz="2400" dirty="0" smtClean="0">
                <a:latin typeface="+mn-lt"/>
                <a:cs typeface="+mn-cs"/>
              </a:rPr>
              <a:t>  </a:t>
            </a:r>
            <a:r>
              <a:rPr lang="ja-JP" altLang="en-US" sz="2400" smtClean="0">
                <a:latin typeface="+mn-lt"/>
                <a:cs typeface="+mn-cs"/>
              </a:rPr>
              <a:t>食料補助金を手厚くしており、</a:t>
            </a:r>
            <a:r>
              <a:rPr lang="en-US" altLang="ja-JP" sz="2400" dirty="0" smtClean="0">
                <a:latin typeface="+mn-lt"/>
                <a:cs typeface="+mn-cs"/>
              </a:rPr>
              <a:t/>
            </a:r>
            <a:br>
              <a:rPr lang="en-US" altLang="ja-JP" sz="2400" dirty="0" smtClean="0">
                <a:latin typeface="+mn-lt"/>
                <a:cs typeface="+mn-cs"/>
              </a:rPr>
            </a:br>
            <a:r>
              <a:rPr lang="en-US" altLang="ja-JP" sz="2400" dirty="0" smtClean="0">
                <a:latin typeface="+mn-lt"/>
                <a:cs typeface="+mn-cs"/>
              </a:rPr>
              <a:t>  </a:t>
            </a:r>
            <a:r>
              <a:rPr lang="ja-JP" altLang="en-US" sz="2400" smtClean="0">
                <a:latin typeface="+mn-lt"/>
                <a:cs typeface="+mn-cs"/>
              </a:rPr>
              <a:t>前年度比</a:t>
            </a:r>
            <a:r>
              <a:rPr lang="en-US" altLang="ja-JP" sz="2400" dirty="0" smtClean="0">
                <a:latin typeface="+mn-lt"/>
                <a:cs typeface="+mn-cs"/>
              </a:rPr>
              <a:t>8</a:t>
            </a:r>
            <a:r>
              <a:rPr lang="ja-JP" altLang="en-US" sz="2400" smtClean="0">
                <a:latin typeface="+mn-lt"/>
                <a:cs typeface="+mn-cs"/>
              </a:rPr>
              <a:t>％増の</a:t>
            </a:r>
            <a:r>
              <a:rPr lang="en-US" altLang="ja-JP" sz="2400" dirty="0" smtClean="0">
                <a:latin typeface="+mn-lt"/>
                <a:cs typeface="+mn-cs"/>
              </a:rPr>
              <a:t>2</a:t>
            </a:r>
            <a:r>
              <a:rPr lang="ja-JP" altLang="en-US" sz="2400" smtClean="0">
                <a:latin typeface="+mn-lt"/>
                <a:cs typeface="+mn-cs"/>
              </a:rPr>
              <a:t>兆</a:t>
            </a:r>
            <a:r>
              <a:rPr lang="en-US" altLang="ja-JP" sz="2400" dirty="0" smtClean="0">
                <a:latin typeface="+mn-lt"/>
                <a:cs typeface="+mn-cs"/>
              </a:rPr>
              <a:t>5</a:t>
            </a:r>
            <a:r>
              <a:rPr lang="ja-JP" altLang="en-US" sz="2400" smtClean="0">
                <a:latin typeface="+mn-lt"/>
                <a:cs typeface="+mn-cs"/>
              </a:rPr>
              <a:t>千億ルピー</a:t>
            </a:r>
            <a:r>
              <a:rPr lang="en-US" altLang="ja-JP" sz="2400" dirty="0" smtClean="0">
                <a:latin typeface="+mn-lt"/>
                <a:cs typeface="+mn-cs"/>
              </a:rPr>
              <a:t/>
            </a:r>
            <a:br>
              <a:rPr lang="en-US" altLang="ja-JP" sz="2400" dirty="0" smtClean="0">
                <a:latin typeface="+mn-lt"/>
                <a:cs typeface="+mn-cs"/>
              </a:rPr>
            </a:br>
            <a:r>
              <a:rPr lang="en-US" altLang="ja-JP" sz="2400" dirty="0" smtClean="0">
                <a:latin typeface="+mn-lt"/>
                <a:cs typeface="+mn-cs"/>
              </a:rPr>
              <a:t>  </a:t>
            </a:r>
            <a:r>
              <a:rPr lang="ja-JP" altLang="en-US" sz="2400" smtClean="0">
                <a:latin typeface="+mn-lt"/>
                <a:cs typeface="+mn-cs"/>
              </a:rPr>
              <a:t>富裕層向け</a:t>
            </a:r>
            <a:r>
              <a:rPr lang="en-US" altLang="ja-JP" sz="2400" dirty="0" smtClean="0">
                <a:latin typeface="+mn-lt"/>
                <a:cs typeface="+mn-cs"/>
              </a:rPr>
              <a:t>:SUV</a:t>
            </a:r>
            <a:r>
              <a:rPr lang="ja-JP" altLang="en-US" sz="2400" smtClean="0">
                <a:latin typeface="+mn-lt"/>
                <a:cs typeface="+mn-cs"/>
              </a:rPr>
              <a:t>の税率引き下げ</a:t>
            </a:r>
            <a:r>
              <a:rPr lang="en-US" altLang="ja-JP" sz="2400" dirty="0" smtClean="0">
                <a:latin typeface="+mn-lt"/>
                <a:cs typeface="+mn-cs"/>
              </a:rPr>
              <a:t/>
            </a:r>
            <a:br>
              <a:rPr lang="en-US" altLang="ja-JP" sz="2400" dirty="0" smtClean="0">
                <a:latin typeface="+mn-lt"/>
                <a:cs typeface="+mn-cs"/>
              </a:rPr>
            </a:br>
            <a:r>
              <a:rPr lang="en-US" altLang="ja-JP" sz="2400" dirty="0" smtClean="0">
                <a:latin typeface="+mn-lt"/>
                <a:cs typeface="+mn-cs"/>
              </a:rPr>
              <a:t>-</a:t>
            </a:r>
            <a:r>
              <a:rPr lang="ja-JP" altLang="en-US" sz="2400" smtClean="0">
                <a:latin typeface="+mn-lt"/>
                <a:cs typeface="+mn-cs"/>
              </a:rPr>
              <a:t>国防予算を増やし、自動車や携帯電話などの物品を</a:t>
            </a:r>
            <a:r>
              <a:rPr lang="en-US" altLang="ja-JP" sz="2400" dirty="0" smtClean="0">
                <a:latin typeface="+mn-lt"/>
                <a:cs typeface="+mn-cs"/>
              </a:rPr>
              <a:t/>
            </a:r>
            <a:br>
              <a:rPr lang="en-US" altLang="ja-JP" sz="2400" dirty="0" smtClean="0">
                <a:latin typeface="+mn-lt"/>
                <a:cs typeface="+mn-cs"/>
              </a:rPr>
            </a:br>
            <a:r>
              <a:rPr lang="en-US" altLang="ja-JP" sz="2400" dirty="0" smtClean="0">
                <a:latin typeface="+mn-lt"/>
                <a:cs typeface="+mn-cs"/>
              </a:rPr>
              <a:t> </a:t>
            </a:r>
            <a:r>
              <a:rPr lang="ja-JP" altLang="en-US" sz="2400" smtClean="0">
                <a:latin typeface="+mn-lt"/>
                <a:cs typeface="+mn-cs"/>
              </a:rPr>
              <a:t>一時的に減税し、製造業の成長を重視する姿勢</a:t>
            </a:r>
            <a:endParaRPr kumimoji="0"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365125" marR="0" lvl="0" indent="-282575" algn="l" defTabSz="914400" rtl="0" eaLnBrk="1" fontAlgn="base" latinLnBrk="0" hangingPunct="1">
              <a:lnSpc>
                <a:spcPct val="150000"/>
              </a:lnSpc>
              <a:spcBef>
                <a:spcPts val="600"/>
              </a:spcBef>
              <a:spcAft>
                <a:spcPct val="0"/>
              </a:spcAft>
              <a:buClr>
                <a:schemeClr val="accent1"/>
              </a:buClr>
              <a:buSzPct val="80000"/>
              <a:tabLst/>
              <a:defRPr/>
            </a:pP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 2014</a:t>
            </a:r>
            <a:r>
              <a:rPr lang="ja-JP" altLang="en-US" sz="3200" smtClean="0">
                <a:solidFill>
                  <a:schemeClr val="tx2">
                    <a:satMod val="130000"/>
                  </a:schemeClr>
                </a:solidFill>
              </a:rPr>
              <a:t>年暫定予算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914400" y="609600"/>
            <a:ext cx="8229600" cy="5029200"/>
          </a:xfrm>
          <a:prstGeom prst="rect">
            <a:avLst/>
          </a:prstGeom>
        </p:spPr>
        <p:txBody>
          <a:bodyPr/>
          <a:lstStyle/>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lang="en-US" altLang="ja-JP" sz="2800" dirty="0" smtClean="0"/>
              <a:t>&lt;</a:t>
            </a:r>
            <a:r>
              <a:rPr lang="ja-JP" altLang="en-US" sz="2800" u="sng" smtClean="0"/>
              <a:t>直接税</a:t>
            </a:r>
            <a:r>
              <a:rPr lang="en-US" altLang="ja-JP" sz="2800" dirty="0" smtClean="0"/>
              <a:t>&gt;</a:t>
            </a:r>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税率は変更なし</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電力ｾｸﾀｰのﾀｯｸｽﾎﾘﾃﾞｰは</a:t>
            </a:r>
            <a:r>
              <a:rPr lang="en-US" altLang="ja-JP" sz="2000" dirty="0" smtClean="0"/>
              <a:t>2014</a:t>
            </a:r>
            <a:r>
              <a:rPr lang="ja-JP" altLang="en-US" sz="2000" smtClean="0"/>
              <a:t>年</a:t>
            </a:r>
            <a:r>
              <a:rPr lang="en-US" altLang="ja-JP" sz="2000" dirty="0" smtClean="0"/>
              <a:t>3</a:t>
            </a:r>
            <a:r>
              <a:rPr lang="ja-JP" altLang="en-US" sz="2000" smtClean="0"/>
              <a:t>月</a:t>
            </a:r>
            <a:r>
              <a:rPr lang="en-US" altLang="ja-JP" sz="2000" dirty="0" smtClean="0"/>
              <a:t>31</a:t>
            </a:r>
            <a:r>
              <a:rPr lang="ja-JP" altLang="en-US" sz="2000" smtClean="0"/>
              <a:t>日で終了</a:t>
            </a:r>
            <a:r>
              <a:rPr lang="en-US" altLang="ja-JP" sz="2000" dirty="0" smtClean="0"/>
              <a:t/>
            </a:r>
            <a:br>
              <a:rPr lang="en-US" altLang="ja-JP" sz="2000" dirty="0" smtClean="0"/>
            </a:br>
            <a:r>
              <a:rPr lang="ja-JP" altLang="en-US" sz="2000" smtClean="0"/>
              <a:t>→総選挙後の正式予算案で延長が規定されるか、要確認</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en-US" altLang="ja-JP" sz="2000" dirty="0" smtClean="0"/>
              <a:t>2014</a:t>
            </a:r>
            <a:r>
              <a:rPr lang="ja-JP" altLang="en-US" sz="2000" smtClean="0"/>
              <a:t>年</a:t>
            </a:r>
            <a:r>
              <a:rPr lang="en-US" altLang="ja-JP" sz="2000" dirty="0" smtClean="0"/>
              <a:t>4</a:t>
            </a:r>
            <a:r>
              <a:rPr lang="ja-JP" altLang="en-US" sz="2000" smtClean="0"/>
              <a:t>月</a:t>
            </a:r>
            <a:r>
              <a:rPr lang="en-US" altLang="ja-JP" sz="2000" dirty="0" smtClean="0"/>
              <a:t>1</a:t>
            </a:r>
            <a:r>
              <a:rPr lang="ja-JP" altLang="en-US" sz="2000" smtClean="0"/>
              <a:t>日以降、外国子会社からの受取配当金に対する</a:t>
            </a:r>
            <a:r>
              <a:rPr lang="en-US" altLang="ja-JP" sz="2000" dirty="0" smtClean="0"/>
              <a:t>15%</a:t>
            </a:r>
            <a:r>
              <a:rPr lang="ja-JP" altLang="en-US" sz="2000" smtClean="0"/>
              <a:t>の優遇税率は不適用</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科学研究への資金提供のための新しい税務優遇措置</a:t>
            </a:r>
            <a:r>
              <a:rPr lang="en-US" altLang="ja-JP" sz="2000" dirty="0" smtClean="0"/>
              <a:t/>
            </a:r>
            <a:br>
              <a:rPr lang="en-US" altLang="ja-JP" sz="2000" dirty="0" smtClean="0"/>
            </a:br>
            <a:r>
              <a:rPr lang="ja-JP" altLang="en-US" sz="2000" smtClean="0"/>
              <a:t>研究資金提供機関</a:t>
            </a:r>
            <a:r>
              <a:rPr lang="en-US" altLang="ja-JP" sz="2000" dirty="0" smtClean="0"/>
              <a:t>(RFO)</a:t>
            </a:r>
            <a:r>
              <a:rPr lang="ja-JP" altLang="en-US" sz="2000" smtClean="0"/>
              <a:t>を設立し、同機関への拠出金を対象</a:t>
            </a:r>
            <a:r>
              <a:rPr lang="en-US" altLang="ja-JP" sz="2000" dirty="0" smtClean="0"/>
              <a:t/>
            </a:r>
            <a:br>
              <a:rPr lang="en-US" altLang="ja-JP" sz="2000" dirty="0" smtClean="0"/>
            </a:br>
            <a:r>
              <a:rPr lang="ja-JP" altLang="en-US" sz="2000" smtClean="0"/>
              <a:t>→正式な予算案にて要確認</a:t>
            </a:r>
            <a:endParaRPr lang="en-US" altLang="ja-JP" sz="2000" dirty="0" smtClean="0"/>
          </a:p>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 2014</a:t>
            </a:r>
            <a:r>
              <a:rPr lang="ja-JP" altLang="en-US" sz="3200" smtClean="0">
                <a:solidFill>
                  <a:schemeClr val="tx2">
                    <a:satMod val="130000"/>
                  </a:schemeClr>
                </a:solidFill>
              </a:rPr>
              <a:t>年暫定予算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914400" y="609600"/>
            <a:ext cx="8229600" cy="5867400"/>
          </a:xfrm>
          <a:prstGeom prst="rect">
            <a:avLst/>
          </a:prstGeom>
        </p:spPr>
        <p:txBody>
          <a:bodyPr/>
          <a:lstStyle/>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lang="en-US" altLang="ja-JP" sz="2800" dirty="0" smtClean="0"/>
              <a:t>&lt;</a:t>
            </a:r>
            <a:r>
              <a:rPr lang="ja-JP" altLang="en-US" sz="2800" u="sng" smtClean="0"/>
              <a:t>間接税</a:t>
            </a:r>
            <a:r>
              <a:rPr lang="en-US" altLang="ja-JP" sz="2800" dirty="0" smtClean="0"/>
              <a:t>&gt;</a:t>
            </a:r>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物品税の基本税率は</a:t>
            </a:r>
            <a:r>
              <a:rPr lang="en-US" altLang="ja-JP" sz="2000" dirty="0" smtClean="0"/>
              <a:t>12</a:t>
            </a:r>
            <a:r>
              <a:rPr lang="ja-JP" altLang="en-US" sz="2000" smtClean="0"/>
              <a:t>％で変わらず</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en-US" altLang="ja-JP" sz="2000" dirty="0" smtClean="0"/>
              <a:t>1985</a:t>
            </a:r>
            <a:r>
              <a:rPr lang="ja-JP" altLang="en-US" sz="2000" smtClean="0"/>
              <a:t>年中央物品税率法</a:t>
            </a:r>
            <a:r>
              <a:rPr lang="en-US" altLang="ja-JP" sz="2000" dirty="0" smtClean="0"/>
              <a:t>84</a:t>
            </a:r>
            <a:r>
              <a:rPr lang="ja-JP" altLang="en-US" sz="2000" smtClean="0"/>
              <a:t>章･</a:t>
            </a:r>
            <a:r>
              <a:rPr lang="en-US" altLang="ja-JP" sz="2000" dirty="0" smtClean="0"/>
              <a:t>85</a:t>
            </a:r>
            <a:r>
              <a:rPr lang="ja-JP" altLang="en-US" sz="2000" smtClean="0"/>
              <a:t>章に分類される機械･機械設備･電気機器･他の製品</a:t>
            </a:r>
            <a:r>
              <a:rPr lang="en-US" altLang="ja-JP" sz="2000" dirty="0" smtClean="0"/>
              <a:t>12%</a:t>
            </a:r>
            <a:r>
              <a:rPr lang="en-US" altLang="ja-JP" sz="2000" dirty="0" smtClean="0">
                <a:sym typeface="Wingdings" pitchFamily="2" charset="2"/>
              </a:rPr>
              <a:t>10% (2014</a:t>
            </a:r>
            <a:r>
              <a:rPr lang="ja-JP" altLang="en-US" sz="2000" smtClean="0">
                <a:sym typeface="Wingdings" pitchFamily="2" charset="2"/>
              </a:rPr>
              <a:t>年</a:t>
            </a:r>
            <a:r>
              <a:rPr lang="en-US" altLang="ja-JP" sz="2000" dirty="0" smtClean="0">
                <a:sym typeface="Wingdings" pitchFamily="2" charset="2"/>
              </a:rPr>
              <a:t>6</a:t>
            </a:r>
            <a:r>
              <a:rPr lang="ja-JP" altLang="en-US" sz="2000" smtClean="0">
                <a:sym typeface="Wingdings" pitchFamily="2" charset="2"/>
              </a:rPr>
              <a:t>月</a:t>
            </a:r>
            <a:r>
              <a:rPr lang="en-US" altLang="ja-JP" sz="2000" dirty="0" smtClean="0">
                <a:sym typeface="Wingdings" pitchFamily="2" charset="2"/>
              </a:rPr>
              <a:t>30</a:t>
            </a:r>
            <a:r>
              <a:rPr lang="ja-JP" altLang="en-US" sz="2000" smtClean="0">
                <a:sym typeface="Wingdings" pitchFamily="2" charset="2"/>
              </a:rPr>
              <a:t>日まで</a:t>
            </a:r>
            <a:r>
              <a:rPr lang="en-US" altLang="ja-JP" sz="2000" dirty="0" smtClean="0">
                <a:sym typeface="Wingdings" pitchFamily="2" charset="2"/>
              </a:rPr>
              <a:t>)</a:t>
            </a:r>
            <a:endParaRPr lang="en-US" altLang="ja-JP" sz="2000" dirty="0" smtClean="0"/>
          </a:p>
          <a:p>
            <a:pPr marL="596900" lvl="0" indent="-514350">
              <a:lnSpc>
                <a:spcPct val="150000"/>
              </a:lnSpc>
              <a:spcBef>
                <a:spcPts val="600"/>
              </a:spcBef>
              <a:buClr>
                <a:schemeClr val="accent1"/>
              </a:buClr>
              <a:buSzPct val="100000"/>
              <a:buFont typeface="Arial" pitchFamily="34" charset="0"/>
              <a:buChar char="•"/>
              <a:defRPr/>
            </a:pPr>
            <a:r>
              <a:rPr lang="ja-JP" altLang="en-US" sz="2000" smtClean="0"/>
              <a:t>自動車ｾｸﾀｰに対する救済措置</a:t>
            </a:r>
            <a:r>
              <a:rPr lang="en-US" altLang="ja-JP" sz="2000" dirty="0" smtClean="0">
                <a:sym typeface="Wingdings" pitchFamily="2" charset="2"/>
              </a:rPr>
              <a:t>(2014</a:t>
            </a:r>
            <a:r>
              <a:rPr lang="ja-JP" altLang="en-US" sz="2000" smtClean="0">
                <a:sym typeface="Wingdings" pitchFamily="2" charset="2"/>
              </a:rPr>
              <a:t>年</a:t>
            </a:r>
            <a:r>
              <a:rPr lang="en-US" altLang="ja-JP" sz="2000" dirty="0" smtClean="0">
                <a:sym typeface="Wingdings" pitchFamily="2" charset="2"/>
              </a:rPr>
              <a:t>6</a:t>
            </a:r>
            <a:r>
              <a:rPr lang="ja-JP" altLang="en-US" sz="2000" smtClean="0">
                <a:sym typeface="Wingdings" pitchFamily="2" charset="2"/>
              </a:rPr>
              <a:t>月</a:t>
            </a:r>
            <a:r>
              <a:rPr lang="en-US" altLang="ja-JP" sz="2000" dirty="0" smtClean="0">
                <a:sym typeface="Wingdings" pitchFamily="2" charset="2"/>
              </a:rPr>
              <a:t>30</a:t>
            </a:r>
            <a:r>
              <a:rPr lang="ja-JP" altLang="en-US" sz="2000" smtClean="0">
                <a:sym typeface="Wingdings" pitchFamily="2" charset="2"/>
              </a:rPr>
              <a:t>日まで</a:t>
            </a:r>
            <a:r>
              <a:rPr lang="en-US" altLang="ja-JP" sz="2000" dirty="0" smtClean="0">
                <a:sym typeface="Wingdings" pitchFamily="2" charset="2"/>
              </a:rPr>
              <a:t>) </a:t>
            </a:r>
          </a:p>
          <a:p>
            <a:pPr marL="596900" lvl="0" indent="-514350">
              <a:lnSpc>
                <a:spcPct val="150000"/>
              </a:lnSpc>
              <a:spcBef>
                <a:spcPts val="600"/>
              </a:spcBef>
              <a:buClr>
                <a:schemeClr val="accent1"/>
              </a:buClr>
              <a:buSzPct val="100000"/>
              <a:buFont typeface="Arial" pitchFamily="34" charset="0"/>
              <a:buChar char="•"/>
              <a:defRPr/>
            </a:pPr>
            <a:endParaRPr lang="en-US" altLang="ja-JP" sz="2000" dirty="0" smtClean="0">
              <a:sym typeface="Wingdings" pitchFamily="2" charset="2"/>
            </a:endParaRPr>
          </a:p>
          <a:p>
            <a:pPr marL="596900" lvl="0" indent="-514350">
              <a:lnSpc>
                <a:spcPct val="150000"/>
              </a:lnSpc>
              <a:spcBef>
                <a:spcPts val="600"/>
              </a:spcBef>
              <a:buClr>
                <a:schemeClr val="accent1"/>
              </a:buClr>
              <a:buSzPct val="100000"/>
              <a:buFont typeface="Arial" pitchFamily="34" charset="0"/>
              <a:buChar char="•"/>
              <a:defRPr/>
            </a:pPr>
            <a:endParaRPr lang="en-US" altLang="ja-JP" sz="2000" dirty="0" smtClean="0">
              <a:sym typeface="Wingdings" pitchFamily="2" charset="2"/>
            </a:endParaRPr>
          </a:p>
          <a:p>
            <a:pPr marL="596900" lvl="0" indent="-514350">
              <a:lnSpc>
                <a:spcPct val="150000"/>
              </a:lnSpc>
              <a:spcBef>
                <a:spcPts val="600"/>
              </a:spcBef>
              <a:buClr>
                <a:schemeClr val="accent1"/>
              </a:buClr>
              <a:buSzPct val="100000"/>
              <a:buFont typeface="Arial" pitchFamily="34" charset="0"/>
              <a:buChar char="•"/>
              <a:defRPr/>
            </a:pPr>
            <a:endParaRPr lang="en-US" altLang="ja-JP" sz="2000" dirty="0" smtClean="0">
              <a:sym typeface="Wingdings" pitchFamily="2" charset="2"/>
            </a:endParaRPr>
          </a:p>
          <a:p>
            <a:pPr marL="596900" lvl="0" indent="-514350">
              <a:lnSpc>
                <a:spcPct val="150000"/>
              </a:lnSpc>
              <a:spcBef>
                <a:spcPts val="600"/>
              </a:spcBef>
              <a:buClr>
                <a:schemeClr val="accent1"/>
              </a:buClr>
              <a:buSzPct val="100000"/>
              <a:buFont typeface="Arial" pitchFamily="34" charset="0"/>
              <a:buChar char="•"/>
              <a:defRPr/>
            </a:pPr>
            <a:endParaRPr lang="en-US" altLang="ja-JP" sz="2000" dirty="0" smtClean="0">
              <a:sym typeface="Wingdings" pitchFamily="2" charset="2"/>
            </a:endParaRPr>
          </a:p>
          <a:p>
            <a:pPr marL="596900" lvl="0" indent="-514350">
              <a:lnSpc>
                <a:spcPct val="150000"/>
              </a:lnSpc>
              <a:spcBef>
                <a:spcPts val="600"/>
              </a:spcBef>
              <a:buClr>
                <a:schemeClr val="accent1"/>
              </a:buClr>
              <a:buSzPct val="100000"/>
              <a:buFont typeface="Arial" pitchFamily="34" charset="0"/>
              <a:buChar char="•"/>
              <a:defRPr/>
            </a:pPr>
            <a:r>
              <a:rPr lang="ja-JP" altLang="en-US" sz="2000" smtClean="0"/>
              <a:t>関税･サービス税の基本税率は</a:t>
            </a:r>
            <a:r>
              <a:rPr lang="en-US" altLang="ja-JP" sz="2000" dirty="0" smtClean="0"/>
              <a:t>12</a:t>
            </a:r>
            <a:r>
              <a:rPr lang="ja-JP" altLang="en-US" sz="2000" smtClean="0"/>
              <a:t>％で変わらず</a:t>
            </a:r>
            <a:r>
              <a:rPr lang="en-US" altLang="ja-JP" sz="2000" dirty="0" smtClean="0"/>
              <a:t/>
            </a:r>
            <a:br>
              <a:rPr lang="en-US" altLang="ja-JP" sz="2000" dirty="0" smtClean="0"/>
            </a:br>
            <a:endParaRPr lang="en-US" altLang="ja-JP" sz="2000" dirty="0" smtClean="0"/>
          </a:p>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1463040" y="3200400"/>
          <a:ext cx="7452360" cy="1854200"/>
        </p:xfrm>
        <a:graphic>
          <a:graphicData uri="http://schemas.openxmlformats.org/drawingml/2006/table">
            <a:tbl>
              <a:tblPr firstRow="1" bandRow="1">
                <a:tableStyleId>{5C22544A-7EE6-4342-B048-85BDC9FD1C3A}</a:tableStyleId>
              </a:tblPr>
              <a:tblGrid>
                <a:gridCol w="4687518"/>
                <a:gridCol w="1430090"/>
                <a:gridCol w="1334752"/>
              </a:tblGrid>
              <a:tr h="370840">
                <a:tc>
                  <a:txBody>
                    <a:bodyPr/>
                    <a:lstStyle/>
                    <a:p>
                      <a:endParaRPr lang="en-US" dirty="0"/>
                    </a:p>
                  </a:txBody>
                  <a:tcPr/>
                </a:tc>
                <a:tc>
                  <a:txBody>
                    <a:bodyPr/>
                    <a:lstStyle/>
                    <a:p>
                      <a:pPr algn="ctr"/>
                      <a:r>
                        <a:rPr lang="ja-JP" altLang="en-US" smtClean="0"/>
                        <a:t>旧税率</a:t>
                      </a:r>
                      <a:r>
                        <a:rPr lang="en-US" altLang="ja-JP" dirty="0" smtClean="0"/>
                        <a:t>(%)</a:t>
                      </a:r>
                      <a:endParaRPr lang="en-US" dirty="0"/>
                    </a:p>
                  </a:txBody>
                  <a:tcPr/>
                </a:tc>
                <a:tc>
                  <a:txBody>
                    <a:bodyPr/>
                    <a:lstStyle/>
                    <a:p>
                      <a:pPr algn="ctr"/>
                      <a:r>
                        <a:rPr lang="ja-JP" altLang="en-US" smtClean="0"/>
                        <a:t>新税率</a:t>
                      </a:r>
                      <a:r>
                        <a:rPr lang="en-US" altLang="ja-JP" dirty="0" smtClean="0"/>
                        <a:t>(%)</a:t>
                      </a:r>
                      <a:endParaRPr lang="en-US" dirty="0"/>
                    </a:p>
                  </a:txBody>
                  <a:tcPr/>
                </a:tc>
              </a:tr>
              <a:tr h="370840">
                <a:tc>
                  <a:txBody>
                    <a:bodyPr/>
                    <a:lstStyle/>
                    <a:p>
                      <a:r>
                        <a:rPr lang="ja-JP" altLang="en-US" smtClean="0"/>
                        <a:t>小型車</a:t>
                      </a:r>
                      <a:r>
                        <a:rPr lang="en-US" altLang="ja-JP" dirty="0" smtClean="0"/>
                        <a:t>､</a:t>
                      </a:r>
                      <a:r>
                        <a:rPr lang="ja-JP" altLang="en-US" smtClean="0"/>
                        <a:t>ｵｰﾄﾊﾞｲ</a:t>
                      </a:r>
                      <a:r>
                        <a:rPr lang="en-US" altLang="ja-JP" dirty="0" smtClean="0"/>
                        <a:t>､</a:t>
                      </a:r>
                      <a:r>
                        <a:rPr lang="ja-JP" altLang="en-US" smtClean="0"/>
                        <a:t>ﾊｲﾌﾞﾘｯﾄﾞ車</a:t>
                      </a:r>
                      <a:r>
                        <a:rPr lang="en-US" altLang="ja-JP" dirty="0" smtClean="0"/>
                        <a:t>､</a:t>
                      </a:r>
                      <a:r>
                        <a:rPr lang="ja-JP" altLang="en-US" smtClean="0"/>
                        <a:t>特定商用車ほか</a:t>
                      </a:r>
                      <a:endParaRPr lang="en-US" dirty="0"/>
                    </a:p>
                  </a:txBody>
                  <a:tcPr/>
                </a:tc>
                <a:tc>
                  <a:txBody>
                    <a:bodyPr/>
                    <a:lstStyle/>
                    <a:p>
                      <a:pPr algn="ctr"/>
                      <a:r>
                        <a:rPr lang="en-US" dirty="0" smtClean="0"/>
                        <a:t>12</a:t>
                      </a:r>
                      <a:endParaRPr lang="en-US" dirty="0"/>
                    </a:p>
                  </a:txBody>
                  <a:tcPr/>
                </a:tc>
                <a:tc>
                  <a:txBody>
                    <a:bodyPr/>
                    <a:lstStyle/>
                    <a:p>
                      <a:pPr algn="ctr"/>
                      <a:r>
                        <a:rPr lang="en-US" dirty="0" smtClean="0"/>
                        <a:t>8</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SUV</a:t>
                      </a:r>
                      <a:endParaRPr lang="en-US" dirty="0" smtClean="0"/>
                    </a:p>
                  </a:txBody>
                  <a:tcPr/>
                </a:tc>
                <a:tc>
                  <a:txBody>
                    <a:bodyPr/>
                    <a:lstStyle/>
                    <a:p>
                      <a:pPr algn="ctr"/>
                      <a:r>
                        <a:rPr lang="en-US" dirty="0" smtClean="0"/>
                        <a:t>30</a:t>
                      </a:r>
                      <a:endParaRPr lang="en-US" dirty="0"/>
                    </a:p>
                  </a:txBody>
                  <a:tcPr/>
                </a:tc>
                <a:tc>
                  <a:txBody>
                    <a:bodyPr/>
                    <a:lstStyle/>
                    <a:p>
                      <a:pPr algn="ctr"/>
                      <a:r>
                        <a:rPr lang="en-US" dirty="0" smtClean="0"/>
                        <a:t>24</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排気量</a:t>
                      </a:r>
                      <a:r>
                        <a:rPr lang="en-US" altLang="ja-JP" dirty="0" smtClean="0"/>
                        <a:t>1500cc</a:t>
                      </a:r>
                      <a:r>
                        <a:rPr lang="ja-JP" altLang="en-US" smtClean="0"/>
                        <a:t>以下の中大型車</a:t>
                      </a:r>
                      <a:endParaRPr lang="en-US" dirty="0" smtClean="0"/>
                    </a:p>
                  </a:txBody>
                  <a:tcPr/>
                </a:tc>
                <a:tc>
                  <a:txBody>
                    <a:bodyPr/>
                    <a:lstStyle/>
                    <a:p>
                      <a:pPr algn="ctr"/>
                      <a:r>
                        <a:rPr lang="en-US" dirty="0" smtClean="0"/>
                        <a:t>24</a:t>
                      </a:r>
                      <a:endParaRPr lang="en-US" dirty="0"/>
                    </a:p>
                  </a:txBody>
                  <a:tcPr/>
                </a:tc>
                <a:tc>
                  <a:txBody>
                    <a:bodyPr/>
                    <a:lstStyle/>
                    <a:p>
                      <a:pPr algn="ctr"/>
                      <a:r>
                        <a:rPr lang="en-US" dirty="0" smtClean="0"/>
                        <a:t>20</a:t>
                      </a:r>
                      <a:endParaRPr lang="en-US" dirty="0"/>
                    </a:p>
                  </a:txBody>
                  <a:tcPr/>
                </a:tc>
              </a:tr>
              <a:tr h="370840">
                <a:tc>
                  <a:txBody>
                    <a:bodyPr/>
                    <a:lstStyle/>
                    <a:p>
                      <a:r>
                        <a:rPr lang="ja-JP" altLang="en-US" smtClean="0"/>
                        <a:t>排気量</a:t>
                      </a:r>
                      <a:r>
                        <a:rPr lang="en-US" altLang="ja-JP" dirty="0" smtClean="0"/>
                        <a:t>1500cc</a:t>
                      </a:r>
                      <a:r>
                        <a:rPr lang="ja-JP" altLang="en-US" smtClean="0"/>
                        <a:t>超の中大型車</a:t>
                      </a:r>
                      <a:endParaRPr lang="en-US" dirty="0"/>
                    </a:p>
                  </a:txBody>
                  <a:tcPr/>
                </a:tc>
                <a:tc>
                  <a:txBody>
                    <a:bodyPr/>
                    <a:lstStyle/>
                    <a:p>
                      <a:pPr algn="ctr"/>
                      <a:r>
                        <a:rPr lang="en-US" dirty="0" smtClean="0"/>
                        <a:t>27</a:t>
                      </a:r>
                      <a:endParaRPr lang="en-US" dirty="0"/>
                    </a:p>
                  </a:txBody>
                  <a:tcPr/>
                </a:tc>
                <a:tc>
                  <a:txBody>
                    <a:bodyPr/>
                    <a:lstStyle/>
                    <a:p>
                      <a:pPr algn="ctr"/>
                      <a:r>
                        <a:rPr lang="en-US" dirty="0" smtClean="0"/>
                        <a:t>24</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(1) 2014</a:t>
            </a:r>
            <a:r>
              <a:rPr lang="ja-JP" altLang="en-US" sz="3200" smtClean="0">
                <a:solidFill>
                  <a:schemeClr val="tx2">
                    <a:satMod val="130000"/>
                  </a:schemeClr>
                </a:solidFill>
              </a:rPr>
              <a:t>年暫定予算</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838200" y="762000"/>
            <a:ext cx="8458200" cy="5867400"/>
          </a:xfrm>
          <a:prstGeom prst="rect">
            <a:avLst/>
          </a:prstGeom>
        </p:spPr>
        <p:txBody>
          <a:bodyPr/>
          <a:lstStyle/>
          <a:p>
            <a:pPr marL="596900" marR="0" lvl="0" indent="-514350" algn="l" defTabSz="914400" rtl="0" eaLnBrk="1" fontAlgn="base" latinLnBrk="0" hangingPunct="1">
              <a:spcBef>
                <a:spcPts val="600"/>
              </a:spcBef>
              <a:spcAft>
                <a:spcPct val="0"/>
              </a:spcAft>
              <a:buClr>
                <a:schemeClr val="accent1"/>
              </a:buClr>
              <a:buSzPct val="100000"/>
              <a:tabLst/>
              <a:defRPr/>
            </a:pPr>
            <a:r>
              <a:rPr lang="en-US" altLang="ja-JP" sz="2800" dirty="0" smtClean="0"/>
              <a:t>&lt;</a:t>
            </a:r>
            <a:r>
              <a:rPr lang="ja-JP" altLang="en-US" sz="2800" u="sng" smtClean="0"/>
              <a:t>重要な政策</a:t>
            </a:r>
            <a:r>
              <a:rPr lang="en-US" altLang="ja-JP" sz="2800" dirty="0" smtClean="0"/>
              <a:t>&gt;</a:t>
            </a:r>
            <a:r>
              <a:rPr lang="en-US" altLang="ja-JP" sz="2000" dirty="0" smtClean="0"/>
              <a:t>…</a:t>
            </a:r>
            <a:r>
              <a:rPr lang="ja-JP" altLang="en-US" sz="2000" smtClean="0"/>
              <a:t>デリバティブ市場強化を想定</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米国預託証券</a:t>
            </a:r>
            <a:r>
              <a:rPr lang="en-US" altLang="ja-JP" sz="2000" dirty="0" smtClean="0"/>
              <a:t>(ADR)</a:t>
            </a:r>
            <a:r>
              <a:rPr lang="ja-JP" altLang="en-US" sz="2000" smtClean="0"/>
              <a:t>／グローバル預託証券</a:t>
            </a:r>
            <a:r>
              <a:rPr lang="en-US" altLang="ja-JP" sz="2000" dirty="0" smtClean="0"/>
              <a:t>(GDR)</a:t>
            </a:r>
            <a:r>
              <a:rPr lang="ja-JP" altLang="en-US" sz="2000" smtClean="0"/>
              <a:t>方式を広く改訂し、預託証券の範囲を拡大</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dirty="0" smtClean="0"/>
              <a:t>ﾙﾋﾟｰ</a:t>
            </a:r>
            <a:r>
              <a:rPr lang="ja-JP" altLang="en-US" sz="2000" smtClean="0"/>
              <a:t>建て</a:t>
            </a:r>
            <a:r>
              <a:rPr lang="ja-JP" altLang="en-US" sz="2000" dirty="0" smtClean="0"/>
              <a:t>社債市</a:t>
            </a:r>
            <a:r>
              <a:rPr lang="ja-JP" altLang="en-US" sz="2000" smtClean="0"/>
              <a:t>場の</a:t>
            </a:r>
            <a:r>
              <a:rPr lang="ja-JP" altLang="en-US" sz="2000" dirty="0" smtClean="0"/>
              <a:t>自</a:t>
            </a:r>
            <a:r>
              <a:rPr lang="ja-JP" altLang="en-US" sz="2000" smtClean="0"/>
              <a:t>由化</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為替リスクヘッジのための通貨デリバティブ市場の拡張と強化</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すべての個人に対する金融資産記録の作成</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国際投資家のためのインド債券投資に関する円滑</a:t>
            </a:r>
            <a:r>
              <a:rPr lang="ja-JP" altLang="en-US" sz="2000" smtClean="0"/>
              <a:t>なｸﾘｱﾘﾝｸﾞ・</a:t>
            </a:r>
            <a:r>
              <a:rPr lang="ja-JP" altLang="en-US" sz="2000" smtClean="0"/>
              <a:t>決済</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商品デリバティブ市場の規制の枠組み強化</a:t>
            </a:r>
            <a:endParaRPr lang="en-US" altLang="ja-JP" sz="2000" dirty="0" smtClean="0"/>
          </a:p>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914400" y="4114800"/>
            <a:ext cx="7924800" cy="2362200"/>
          </a:xfrm>
          <a:prstGeom prst="rect">
            <a:avLst/>
          </a:prstGeom>
        </p:spPr>
        <p:txBody>
          <a:bodyPr/>
          <a:lstStyle/>
          <a:p>
            <a:pPr marL="596900" marR="0" lvl="0" indent="-514350" algn="l" defTabSz="914400" rtl="0" eaLnBrk="1" fontAlgn="base" latinLnBrk="0" hangingPunct="1">
              <a:lnSpc>
                <a:spcPct val="150000"/>
              </a:lnSpc>
              <a:spcBef>
                <a:spcPts val="600"/>
              </a:spcBef>
              <a:spcAft>
                <a:spcPct val="0"/>
              </a:spcAft>
              <a:buClr>
                <a:schemeClr val="accent1"/>
              </a:buClr>
              <a:buSzPct val="100000"/>
              <a:tabLst/>
              <a:defRPr/>
            </a:pPr>
            <a:r>
              <a:rPr lang="en-US" altLang="ja-JP" sz="2800" dirty="0" smtClean="0"/>
              <a:t>&lt;</a:t>
            </a:r>
            <a:r>
              <a:rPr lang="ja-JP" altLang="en-US" sz="2800" u="sng" smtClean="0"/>
              <a:t>修正予算発表までの留意点</a:t>
            </a:r>
            <a:r>
              <a:rPr lang="en-US" altLang="ja-JP" sz="2800" dirty="0" smtClean="0"/>
              <a:t>&gt;</a:t>
            </a:r>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ja-JP" altLang="en-US" sz="2000" smtClean="0"/>
              <a:t>開票日</a:t>
            </a:r>
            <a:r>
              <a:rPr lang="en-US" altLang="ja-JP" sz="2000" dirty="0" smtClean="0"/>
              <a:t>(5</a:t>
            </a:r>
            <a:r>
              <a:rPr lang="ja-JP" altLang="en-US" sz="2000" smtClean="0"/>
              <a:t>月</a:t>
            </a:r>
            <a:r>
              <a:rPr lang="en-US" altLang="ja-JP" sz="2000" dirty="0" smtClean="0"/>
              <a:t>12</a:t>
            </a:r>
            <a:r>
              <a:rPr lang="ja-JP" altLang="en-US" sz="2000" smtClean="0"/>
              <a:t>日</a:t>
            </a:r>
            <a:r>
              <a:rPr lang="en-US" altLang="ja-JP" sz="2000" dirty="0" smtClean="0"/>
              <a:t>)</a:t>
            </a:r>
            <a:r>
              <a:rPr lang="ja-JP" altLang="en-US" sz="2000" smtClean="0"/>
              <a:t>までは現政権による追加措置の可能性あり</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en-US" altLang="ja-JP" sz="2000" dirty="0" smtClean="0"/>
              <a:t>6</a:t>
            </a:r>
            <a:r>
              <a:rPr lang="ja-JP" altLang="en-US" sz="2000" smtClean="0"/>
              <a:t>月下旬の通達発行の見込み</a:t>
            </a:r>
            <a:endParaRPr lang="en-US" altLang="ja-JP" sz="2000" dirty="0" smtClean="0"/>
          </a:p>
          <a:p>
            <a:pPr marL="596900" marR="0" lvl="0" indent="-514350" algn="l" defTabSz="914400" rtl="0" eaLnBrk="1" fontAlgn="base" latinLnBrk="0" hangingPunct="1">
              <a:lnSpc>
                <a:spcPct val="150000"/>
              </a:lnSpc>
              <a:spcBef>
                <a:spcPts val="600"/>
              </a:spcBef>
              <a:spcAft>
                <a:spcPct val="0"/>
              </a:spcAft>
              <a:buClr>
                <a:schemeClr val="accent1"/>
              </a:buClr>
              <a:buSzPct val="100000"/>
              <a:buFont typeface="Arial" pitchFamily="34" charset="0"/>
              <a:buChar char="•"/>
              <a:tabLst/>
              <a:defRPr/>
            </a:pPr>
            <a:r>
              <a:rPr lang="en-US" altLang="ja-JP" sz="2000" dirty="0" smtClean="0"/>
              <a:t>7</a:t>
            </a:r>
            <a:r>
              <a:rPr lang="ja-JP" altLang="en-US" sz="2000" smtClean="0"/>
              <a:t>月中旬ごろに新政権により改めて予算案発表の見込み</a:t>
            </a:r>
            <a:endParaRPr lang="en-US" altLang="ja-JP"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(2)</a:t>
            </a:r>
            <a:r>
              <a:rPr lang="ja-JP" altLang="en-US" sz="3200" smtClean="0">
                <a:solidFill>
                  <a:schemeClr val="tx2">
                    <a:satMod val="130000"/>
                  </a:schemeClr>
                </a:solidFill>
              </a:rPr>
              <a:t>インド</a:t>
            </a:r>
            <a:r>
              <a:rPr lang="ja-JP" altLang="en-US" sz="3200" smtClean="0">
                <a:solidFill>
                  <a:schemeClr val="tx2">
                    <a:satMod val="130000"/>
                  </a:schemeClr>
                </a:solidFill>
              </a:rPr>
              <a:t>の</a:t>
            </a:r>
            <a:r>
              <a:rPr lang="ja-JP" altLang="en-US" sz="3200" smtClean="0">
                <a:solidFill>
                  <a:schemeClr val="tx2">
                    <a:satMod val="130000"/>
                  </a:schemeClr>
                </a:solidFill>
              </a:rPr>
              <a:t>移転価格</a:t>
            </a:r>
            <a:r>
              <a:rPr lang="ja-JP" altLang="en-US" sz="3200" smtClean="0">
                <a:solidFill>
                  <a:schemeClr val="tx2">
                    <a:satMod val="130000"/>
                  </a:schemeClr>
                </a:solidFill>
              </a:rPr>
              <a:t>税</a:t>
            </a:r>
            <a:r>
              <a:rPr lang="ja-JP" altLang="en-US" sz="3200" smtClean="0">
                <a:solidFill>
                  <a:schemeClr val="tx2">
                    <a:satMod val="130000"/>
                  </a:schemeClr>
                </a:solidFill>
              </a:rPr>
              <a:t>制</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5" name="TextBox 4"/>
          <p:cNvSpPr txBox="1"/>
          <p:nvPr/>
        </p:nvSpPr>
        <p:spPr>
          <a:xfrm>
            <a:off x="1600200" y="609600"/>
            <a:ext cx="7391400" cy="461665"/>
          </a:xfrm>
          <a:prstGeom prst="rect">
            <a:avLst/>
          </a:prstGeom>
          <a:noFill/>
        </p:spPr>
        <p:txBody>
          <a:bodyPr wrap="square" rtlCol="0">
            <a:spAutoFit/>
          </a:bodyPr>
          <a:lstStyle/>
          <a:p>
            <a:r>
              <a:rPr lang="ja-JP" altLang="en-US" sz="2400" smtClean="0"/>
              <a:t>講師</a:t>
            </a:r>
            <a:r>
              <a:rPr lang="ja-JP" altLang="en-US" sz="2400" smtClean="0"/>
              <a:t>：東 義人様 </a:t>
            </a:r>
            <a:r>
              <a:rPr lang="en-US" altLang="ja-JP" sz="2400" dirty="0" smtClean="0"/>
              <a:t>(</a:t>
            </a:r>
            <a:r>
              <a:rPr lang="ja-JP" altLang="en-US" sz="2400" smtClean="0"/>
              <a:t>デロイトトーマツ</a:t>
            </a:r>
            <a:r>
              <a:rPr lang="en-US" altLang="ja-JP" sz="2400" dirty="0" smtClean="0"/>
              <a:t>)</a:t>
            </a:r>
            <a:endParaRPr lang="en-US" sz="2400" dirty="0"/>
          </a:p>
        </p:txBody>
      </p:sp>
      <p:sp>
        <p:nvSpPr>
          <p:cNvPr id="6" name="Content Placeholder 2"/>
          <p:cNvSpPr txBox="1">
            <a:spLocks/>
          </p:cNvSpPr>
          <p:nvPr/>
        </p:nvSpPr>
        <p:spPr>
          <a:xfrm>
            <a:off x="914400" y="1066800"/>
            <a:ext cx="8229600" cy="5486400"/>
          </a:xfrm>
          <a:prstGeom prst="rect">
            <a:avLst/>
          </a:prstGeom>
        </p:spPr>
        <p:txBody>
          <a:bodyPr/>
          <a:lstStyle/>
          <a:p>
            <a:pPr marL="539750" marR="0" lvl="0" indent="-457200" algn="l" defTabSz="914400" rtl="0" eaLnBrk="1" fontAlgn="base" latinLnBrk="0" hangingPunct="1">
              <a:spcBef>
                <a:spcPts val="600"/>
              </a:spcBef>
              <a:spcAft>
                <a:spcPct val="0"/>
              </a:spcAft>
              <a:buClr>
                <a:schemeClr val="accent1"/>
              </a:buClr>
              <a:buSzPct val="100000"/>
              <a:buFont typeface="+mj-lt"/>
              <a:buAutoNum type="arabicPeriod"/>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a:t>
            </a: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ド移転価格税制の概要 </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ja-JP" sz="2400" b="0" i="0" u="none" strike="noStrike" kern="1200" cap="none" spc="0" normalizeH="0" baseline="0" noProof="0" dirty="0" smtClean="0">
                <a:ln>
                  <a:noFill/>
                </a:ln>
                <a:solidFill>
                  <a:schemeClr val="tx1"/>
                </a:solidFill>
                <a:effectLst/>
                <a:uLnTx/>
                <a:uFillTx/>
                <a:latin typeface="+mn-ea"/>
                <a:cs typeface="+mn-cs"/>
              </a:rPr>
              <a:t>2001</a:t>
            </a:r>
            <a:r>
              <a:rPr kumimoji="0" lang="ja-JP" altLang="en-US" sz="2400" b="0" i="0" u="none" strike="noStrike" kern="1200" cap="none" spc="0" normalizeH="0" baseline="0" noProof="0" smtClean="0">
                <a:ln>
                  <a:noFill/>
                </a:ln>
                <a:solidFill>
                  <a:schemeClr val="tx1"/>
                </a:solidFill>
                <a:effectLst/>
                <a:uLnTx/>
                <a:uFillTx/>
                <a:latin typeface="+mn-ea"/>
                <a:cs typeface="+mn-cs"/>
              </a:rPr>
              <a:t>年</a:t>
            </a:r>
            <a:r>
              <a:rPr kumimoji="0" lang="en-US" altLang="ja-JP" sz="2400" b="0" i="0" u="none" strike="noStrike" kern="1200" cap="none" spc="0" normalizeH="0" baseline="0" noProof="0" dirty="0" smtClean="0">
                <a:ln>
                  <a:noFill/>
                </a:ln>
                <a:solidFill>
                  <a:schemeClr val="tx1"/>
                </a:solidFill>
                <a:effectLst/>
                <a:uLnTx/>
                <a:uFillTx/>
                <a:latin typeface="+mn-ea"/>
                <a:cs typeface="+mn-cs"/>
              </a:rPr>
              <a:t>4</a:t>
            </a:r>
            <a:r>
              <a:rPr kumimoji="0" lang="ja-JP" altLang="en-US" sz="2400" b="0" i="0" u="none" strike="noStrike" kern="1200" cap="none" spc="0" normalizeH="0" baseline="0" noProof="0" smtClean="0">
                <a:ln>
                  <a:noFill/>
                </a:ln>
                <a:solidFill>
                  <a:schemeClr val="tx1"/>
                </a:solidFill>
                <a:effectLst/>
                <a:uLnTx/>
                <a:uFillTx/>
                <a:latin typeface="+mn-ea"/>
                <a:cs typeface="+mn-cs"/>
              </a:rPr>
              <a:t>月</a:t>
            </a:r>
            <a:r>
              <a:rPr kumimoji="0" lang="en-US" altLang="ja-JP" sz="2400" b="0" i="0" u="none" strike="noStrike" kern="1200" cap="none" spc="0" normalizeH="0" baseline="0" noProof="0" dirty="0" smtClean="0">
                <a:ln>
                  <a:noFill/>
                </a:ln>
                <a:solidFill>
                  <a:schemeClr val="tx1"/>
                </a:solidFill>
                <a:effectLst/>
                <a:uLnTx/>
                <a:uFillTx/>
                <a:latin typeface="+mn-ea"/>
                <a:cs typeface="+mn-cs"/>
              </a:rPr>
              <a:t>1</a:t>
            </a:r>
            <a:r>
              <a:rPr kumimoji="0" lang="ja-JP" altLang="en-US" sz="2400" b="0" i="0" u="none" strike="noStrike" kern="1200" cap="none" spc="0" normalizeH="0" baseline="0" noProof="0" smtClean="0">
                <a:ln>
                  <a:noFill/>
                </a:ln>
                <a:solidFill>
                  <a:schemeClr val="tx1"/>
                </a:solidFill>
                <a:effectLst/>
                <a:uLnTx/>
                <a:uFillTx/>
                <a:latin typeface="+mn-ea"/>
                <a:cs typeface="+mn-cs"/>
              </a:rPr>
              <a:t>日導入</a:t>
            </a:r>
            <a:r>
              <a:rPr kumimoji="0" lang="en-US" altLang="ja-JP" sz="2400" b="0" i="0" u="none" strike="noStrike" kern="1200" cap="none" spc="0" normalizeH="0" baseline="0" noProof="0" dirty="0" smtClean="0">
                <a:ln>
                  <a:noFill/>
                </a:ln>
                <a:solidFill>
                  <a:schemeClr val="tx1"/>
                </a:solidFill>
                <a:effectLst/>
                <a:uLnTx/>
                <a:uFillTx/>
                <a:latin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ea"/>
                <a:cs typeface="+mn-cs"/>
              </a:rPr>
            </a:br>
            <a:r>
              <a:rPr kumimoji="0" lang="ja-JP" altLang="en-US" sz="2400" b="0" i="0" u="none" strike="noStrike" kern="1200" cap="none" spc="0" normalizeH="0" baseline="0" noProof="0" smtClean="0">
                <a:ln>
                  <a:noFill/>
                </a:ln>
                <a:solidFill>
                  <a:schemeClr val="tx1"/>
                </a:solidFill>
                <a:effectLst/>
                <a:uLnTx/>
                <a:uFillTx/>
                <a:latin typeface="+mn-ea"/>
                <a:cs typeface="+mn-cs"/>
              </a:rPr>
              <a:t>海外取引を行うすべての法人を対象</a:t>
            </a:r>
            <a:r>
              <a:rPr lang="en-US" altLang="ja-JP" sz="2400" dirty="0" smtClean="0">
                <a:latin typeface="+mn-ea"/>
                <a:cs typeface="+mn-cs"/>
              </a:rPr>
              <a:t/>
            </a:r>
            <a:br>
              <a:rPr lang="en-US" altLang="ja-JP" sz="2400" dirty="0" smtClean="0">
                <a:latin typeface="+mn-ea"/>
                <a:cs typeface="+mn-cs"/>
              </a:rPr>
            </a:br>
            <a:r>
              <a:rPr lang="ja-JP" altLang="en-US" sz="2400" smtClean="0">
                <a:latin typeface="+mn-ea"/>
                <a:cs typeface="+mn-cs"/>
              </a:rPr>
              <a:t>納税者が独立企業間価格を算定</a:t>
            </a:r>
            <a:r>
              <a:rPr lang="en-US" altLang="ja-JP" sz="2400" dirty="0" smtClean="0">
                <a:latin typeface="+mn-ea"/>
                <a:cs typeface="+mn-cs"/>
              </a:rPr>
              <a:t>､</a:t>
            </a:r>
            <a:r>
              <a:rPr lang="ja-JP" altLang="en-US" sz="2400" smtClean="0">
                <a:latin typeface="+mn-ea"/>
                <a:cs typeface="+mn-cs"/>
              </a:rPr>
              <a:t>立証責任</a:t>
            </a:r>
            <a:r>
              <a:rPr kumimoji="0" lang="en-US" altLang="ja-JP" sz="2400" b="0" i="0" u="none" strike="noStrike" kern="1200" cap="none" spc="0" normalizeH="0" baseline="0" noProof="0" dirty="0" smtClean="0">
                <a:ln>
                  <a:noFill/>
                </a:ln>
                <a:solidFill>
                  <a:schemeClr val="tx1"/>
                </a:solidFill>
                <a:effectLst/>
                <a:uLnTx/>
                <a:uFillTx/>
                <a:latin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ea"/>
                <a:cs typeface="+mn-cs"/>
              </a:rPr>
            </a:br>
            <a:r>
              <a:rPr kumimoji="0" lang="ja-JP" altLang="en-US" sz="2400" b="0" i="0" u="none" strike="noStrike" kern="1200" cap="none" spc="0" normalizeH="0" baseline="0" noProof="0" smtClean="0">
                <a:ln>
                  <a:noFill/>
                </a:ln>
                <a:solidFill>
                  <a:schemeClr val="tx1"/>
                </a:solidFill>
                <a:effectLst/>
                <a:uLnTx/>
                <a:uFillTx/>
                <a:latin typeface="+mn-ea"/>
                <a:cs typeface="+mn-cs"/>
              </a:rPr>
              <a:t>文書化と会計士報告書</a:t>
            </a:r>
            <a:r>
              <a:rPr kumimoji="0" lang="en-US" altLang="ja-JP" sz="2400" b="0" i="0" u="none" strike="noStrike" kern="1200" cap="none" spc="0" normalizeH="0" baseline="0" noProof="0" dirty="0" smtClean="0">
                <a:ln>
                  <a:noFill/>
                </a:ln>
                <a:solidFill>
                  <a:schemeClr val="tx1"/>
                </a:solidFill>
                <a:effectLst/>
                <a:uLnTx/>
                <a:uFillTx/>
                <a:latin typeface="+mn-ea"/>
                <a:cs typeface="+mn-cs"/>
              </a:rPr>
              <a:t>(3CEB)</a:t>
            </a:r>
            <a:r>
              <a:rPr kumimoji="0" lang="ja-JP" altLang="en-US" sz="2400" b="0" i="0" u="none" strike="noStrike" kern="1200" cap="none" spc="0" normalizeH="0" baseline="0" noProof="0" smtClean="0">
                <a:ln>
                  <a:noFill/>
                </a:ln>
                <a:solidFill>
                  <a:schemeClr val="tx1"/>
                </a:solidFill>
                <a:effectLst/>
                <a:uLnTx/>
                <a:uFillTx/>
                <a:latin typeface="+mn-ea"/>
                <a:cs typeface="+mn-cs"/>
              </a:rPr>
              <a:t>の作成･提出要</a:t>
            </a:r>
            <a:r>
              <a:rPr kumimoji="0" lang="en-US" altLang="ja-JP" sz="2400" b="0" i="0" u="none" strike="noStrike" kern="1200" cap="none" spc="0" normalizeH="0" baseline="0" noProof="0" dirty="0" smtClean="0">
                <a:ln>
                  <a:noFill/>
                </a:ln>
                <a:solidFill>
                  <a:schemeClr val="tx1"/>
                </a:solidFill>
                <a:effectLst/>
                <a:uLnTx/>
                <a:uFillTx/>
                <a:latin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ea"/>
                <a:cs typeface="+mn-cs"/>
              </a:rPr>
            </a:br>
            <a:r>
              <a:rPr kumimoji="0" lang="en-US" altLang="ja-JP" sz="2400" b="0" i="0" u="none" strike="noStrike" kern="1200" cap="none" spc="0" normalizeH="0" baseline="0" noProof="0" dirty="0" smtClean="0">
                <a:ln>
                  <a:noFill/>
                </a:ln>
                <a:solidFill>
                  <a:schemeClr val="tx1"/>
                </a:solidFill>
                <a:effectLst/>
                <a:uLnTx/>
                <a:uFillTx/>
                <a:latin typeface="+mn-ea"/>
                <a:cs typeface="+mn-cs"/>
              </a:rPr>
              <a:t> </a:t>
            </a:r>
            <a:r>
              <a:rPr kumimoji="0" lang="ja-JP" altLang="en-US" sz="2400" b="0" i="0" u="none" strike="noStrike" kern="1200" cap="none" spc="0" normalizeH="0" baseline="0" noProof="0" smtClean="0">
                <a:ln>
                  <a:noFill/>
                </a:ln>
                <a:solidFill>
                  <a:schemeClr val="tx1"/>
                </a:solidFill>
                <a:effectLst/>
                <a:uLnTx/>
                <a:uFillTx/>
                <a:latin typeface="+mn-ea"/>
                <a:cs typeface="+mn-cs"/>
              </a:rPr>
              <a:t>→法人税申告書に添付し</a:t>
            </a:r>
            <a:r>
              <a:rPr kumimoji="0" lang="en-US" altLang="ja-JP" sz="2400" b="0" i="0" u="none" strike="noStrike" kern="1200" cap="none" spc="0" normalizeH="0" baseline="0" noProof="0" dirty="0" smtClean="0">
                <a:ln>
                  <a:noFill/>
                </a:ln>
                <a:solidFill>
                  <a:schemeClr val="tx1"/>
                </a:solidFill>
                <a:effectLst/>
                <a:uLnTx/>
                <a:uFillTx/>
                <a:latin typeface="+mn-ea"/>
                <a:cs typeface="+mn-cs"/>
              </a:rPr>
              <a:t>11</a:t>
            </a:r>
            <a:r>
              <a:rPr kumimoji="0" lang="ja-JP" altLang="en-US" sz="2400" b="0" i="0" u="none" strike="noStrike" kern="1200" cap="none" spc="0" normalizeH="0" baseline="0" noProof="0" smtClean="0">
                <a:ln>
                  <a:noFill/>
                </a:ln>
                <a:solidFill>
                  <a:schemeClr val="tx1"/>
                </a:solidFill>
                <a:effectLst/>
                <a:uLnTx/>
                <a:uFillTx/>
                <a:latin typeface="+mn-ea"/>
                <a:cs typeface="+mn-cs"/>
              </a:rPr>
              <a:t>月</a:t>
            </a:r>
            <a:r>
              <a:rPr kumimoji="0" lang="en-US" altLang="ja-JP" sz="2400" b="0" i="0" u="none" strike="noStrike" kern="1200" cap="none" spc="0" normalizeH="0" baseline="0" noProof="0" dirty="0" smtClean="0">
                <a:ln>
                  <a:noFill/>
                </a:ln>
                <a:solidFill>
                  <a:schemeClr val="tx1"/>
                </a:solidFill>
                <a:effectLst/>
                <a:uLnTx/>
                <a:uFillTx/>
                <a:latin typeface="+mn-ea"/>
                <a:cs typeface="+mn-cs"/>
              </a:rPr>
              <a:t>30</a:t>
            </a:r>
            <a:r>
              <a:rPr kumimoji="0" lang="ja-JP" altLang="en-US" sz="2400" b="0" i="0" u="none" strike="noStrike" kern="1200" cap="none" spc="0" normalizeH="0" baseline="0" noProof="0" smtClean="0">
                <a:ln>
                  <a:noFill/>
                </a:ln>
                <a:solidFill>
                  <a:schemeClr val="tx1"/>
                </a:solidFill>
                <a:effectLst/>
                <a:uLnTx/>
                <a:uFillTx/>
                <a:latin typeface="+mn-ea"/>
                <a:cs typeface="+mn-cs"/>
              </a:rPr>
              <a:t>日までに提出</a:t>
            </a:r>
            <a:endParaRPr kumimoji="0" lang="en-US" altLang="ja-JP" sz="2400" b="0" i="0" u="none" strike="noStrike" kern="1200" cap="none" spc="0" normalizeH="0" baseline="0" noProof="0" dirty="0" smtClean="0">
              <a:ln>
                <a:noFill/>
              </a:ln>
              <a:solidFill>
                <a:schemeClr val="tx1"/>
              </a:solidFill>
              <a:effectLst/>
              <a:uLnTx/>
              <a:uFillTx/>
              <a:latin typeface="+mn-ea"/>
              <a:cs typeface="+mn-cs"/>
            </a:endParaRPr>
          </a:p>
          <a:p>
            <a:pPr marL="596900" marR="0" lvl="0" indent="-514350" algn="l" defTabSz="914400" rtl="0" eaLnBrk="1" fontAlgn="base" latinLnBrk="0" hangingPunct="1">
              <a:spcBef>
                <a:spcPts val="600"/>
              </a:spcBef>
              <a:spcAft>
                <a:spcPct val="0"/>
              </a:spcAft>
              <a:buClr>
                <a:schemeClr val="accent1"/>
              </a:buClr>
              <a:buSzPct val="100000"/>
              <a:buFont typeface="+mj-lt"/>
              <a:buAutoNum type="arabicPeriod"/>
              <a:tabLst/>
              <a:defRPr/>
            </a:pPr>
            <a:r>
              <a:rPr lang="ja-JP" altLang="en-US" sz="2800" smtClean="0">
                <a:latin typeface="+mn-lt"/>
                <a:cs typeface="+mn-cs"/>
              </a:rPr>
              <a:t>インドの移転価格調査とその傾向</a:t>
            </a:r>
            <a:endParaRPr lang="en-US" altLang="ja-JP" sz="28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移転価格調査官</a:t>
            </a:r>
            <a:r>
              <a:rPr lang="en-US" altLang="ja-JP" sz="2400" dirty="0" smtClean="0">
                <a:latin typeface="+mn-lt"/>
                <a:cs typeface="+mn-cs"/>
              </a:rPr>
              <a:t>(TPO)</a:t>
            </a:r>
            <a:r>
              <a:rPr lang="ja-JP" altLang="en-US" sz="2400" smtClean="0">
                <a:latin typeface="+mn-lt"/>
                <a:cs typeface="+mn-cs"/>
              </a:rPr>
              <a:t>による</a:t>
            </a:r>
            <a:r>
              <a:rPr lang="en-US" altLang="ja-JP" sz="2400" dirty="0" smtClean="0">
                <a:latin typeface="+mn-lt"/>
                <a:cs typeface="+mn-cs"/>
              </a:rPr>
              <a:t>Notice</a:t>
            </a:r>
            <a:r>
              <a:rPr lang="ja-JP" altLang="en-US" sz="2400" smtClean="0">
                <a:latin typeface="+mn-lt"/>
                <a:cs typeface="+mn-cs"/>
              </a:rPr>
              <a:t>発行により開始</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財務諸表</a:t>
            </a:r>
            <a:r>
              <a:rPr lang="en-US" altLang="ja-JP" sz="2400" dirty="0" smtClean="0">
                <a:latin typeface="+mn-lt"/>
                <a:cs typeface="+mn-cs"/>
              </a:rPr>
              <a:t>､</a:t>
            </a:r>
            <a:r>
              <a:rPr lang="ja-JP" altLang="en-US" sz="2400" smtClean="0">
                <a:latin typeface="+mn-lt"/>
                <a:cs typeface="+mn-cs"/>
              </a:rPr>
              <a:t>移転価格ﾎﾟﾘｼｰ</a:t>
            </a:r>
            <a:r>
              <a:rPr lang="en-US" altLang="ja-JP" sz="2400" dirty="0" smtClean="0">
                <a:latin typeface="+mn-lt"/>
                <a:cs typeface="+mn-cs"/>
              </a:rPr>
              <a:t>､</a:t>
            </a:r>
            <a:r>
              <a:rPr lang="ja-JP" altLang="en-US" sz="2400" smtClean="0">
                <a:latin typeface="+mn-lt"/>
                <a:cs typeface="+mn-cs"/>
              </a:rPr>
              <a:t>国際取引詳細等を</a:t>
            </a:r>
            <a:r>
              <a:rPr lang="ja-JP" altLang="en-US" sz="2400" smtClean="0">
                <a:latin typeface="+mn-lt"/>
                <a:cs typeface="+mn-cs"/>
              </a:rPr>
              <a:t>要</a:t>
            </a:r>
            <a:r>
              <a:rPr lang="ja-JP" altLang="en-US" sz="2400" smtClean="0">
                <a:latin typeface="+mn-lt"/>
                <a:cs typeface="+mn-cs"/>
              </a:rPr>
              <a:t>求</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ﾏｰｸｱｯ</a:t>
            </a:r>
            <a:r>
              <a:rPr lang="ja-JP" altLang="en-US" sz="2400" smtClean="0">
                <a:latin typeface="+mn-lt"/>
                <a:cs typeface="+mn-cs"/>
              </a:rPr>
              <a:t>ﾌ</a:t>
            </a:r>
            <a:r>
              <a:rPr lang="ja-JP" altLang="en-US" sz="2400" smtClean="0">
                <a:latin typeface="+mn-lt"/>
                <a:cs typeface="+mn-cs"/>
              </a:rPr>
              <a:t>ﾟ率</a:t>
            </a:r>
            <a:r>
              <a:rPr lang="en-US" altLang="ja-JP" sz="2400" dirty="0" smtClean="0">
                <a:latin typeface="+mn-lt"/>
                <a:cs typeface="+mn-cs"/>
              </a:rPr>
              <a:t>､</a:t>
            </a:r>
            <a:r>
              <a:rPr lang="ja-JP" altLang="en-US" sz="2400" smtClean="0">
                <a:latin typeface="+mn-lt"/>
                <a:cs typeface="+mn-cs"/>
              </a:rPr>
              <a:t>機能の再評価</a:t>
            </a:r>
            <a:r>
              <a:rPr lang="en-US" altLang="ja-JP" sz="2400" dirty="0" smtClean="0">
                <a:latin typeface="+mn-lt"/>
                <a:cs typeface="+mn-cs"/>
              </a:rPr>
              <a:t>､</a:t>
            </a:r>
            <a:r>
              <a:rPr lang="ja-JP" altLang="en-US" sz="2400" smtClean="0">
                <a:latin typeface="+mn-lt"/>
                <a:cs typeface="+mn-cs"/>
              </a:rPr>
              <a:t>ｸﾞﾙｰ</a:t>
            </a:r>
            <a:r>
              <a:rPr lang="ja-JP" altLang="en-US" sz="2400" smtClean="0">
                <a:latin typeface="+mn-lt"/>
                <a:cs typeface="+mn-cs"/>
              </a:rPr>
              <a:t>ﾌ</a:t>
            </a:r>
            <a:r>
              <a:rPr lang="ja-JP" altLang="en-US" sz="2400" smtClean="0">
                <a:latin typeface="+mn-lt"/>
                <a:cs typeface="+mn-cs"/>
              </a:rPr>
              <a:t>ﾟ内役</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務提供や金融取引</a:t>
            </a:r>
            <a:r>
              <a:rPr lang="en-US" altLang="ja-JP" sz="2400" dirty="0" smtClean="0">
                <a:latin typeface="+mn-lt"/>
                <a:cs typeface="+mn-cs"/>
              </a:rPr>
              <a:t>､</a:t>
            </a:r>
            <a:r>
              <a:rPr lang="ja-JP" altLang="en-US" sz="2400" smtClean="0">
                <a:latin typeface="+mn-lt"/>
                <a:cs typeface="+mn-cs"/>
              </a:rPr>
              <a:t>無形資産に関する移転価格算定方法、無形資産に関する支払</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en-US" altLang="ja-JP" sz="2400" dirty="0" smtClean="0">
                <a:latin typeface="+mn-lt"/>
                <a:cs typeface="+mn-cs"/>
              </a:rPr>
              <a:t>2011-12</a:t>
            </a:r>
            <a:r>
              <a:rPr lang="ja-JP" altLang="en-US" sz="2400" smtClean="0">
                <a:latin typeface="+mn-lt"/>
                <a:cs typeface="+mn-cs"/>
              </a:rPr>
              <a:t>更正税額は</a:t>
            </a:r>
            <a:r>
              <a:rPr lang="en-US" altLang="ja-JP" sz="2400" dirty="0" smtClean="0">
                <a:latin typeface="+mn-lt"/>
                <a:cs typeface="+mn-cs"/>
              </a:rPr>
              <a:t>4453</a:t>
            </a:r>
            <a:r>
              <a:rPr lang="ja-JP" altLang="en-US" sz="2400" smtClean="0">
                <a:latin typeface="+mn-lt"/>
                <a:cs typeface="+mn-cs"/>
              </a:rPr>
              <a:t>億ﾙﾋﾟｰ</a:t>
            </a:r>
            <a:r>
              <a:rPr lang="en-US" altLang="ja-JP" sz="2400" dirty="0" smtClean="0">
                <a:latin typeface="+mn-lt"/>
                <a:cs typeface="+mn-cs"/>
              </a:rPr>
              <a:t>(</a:t>
            </a:r>
            <a:r>
              <a:rPr lang="ja-JP" altLang="en-US" sz="2400" smtClean="0">
                <a:latin typeface="+mn-lt"/>
                <a:cs typeface="+mn-cs"/>
              </a:rPr>
              <a:t>全世界の</a:t>
            </a:r>
            <a:r>
              <a:rPr lang="en-US" altLang="ja-JP" sz="2400" dirty="0" smtClean="0">
                <a:latin typeface="+mn-lt"/>
                <a:cs typeface="+mn-cs"/>
              </a:rPr>
              <a:t>70</a:t>
            </a:r>
            <a:r>
              <a:rPr lang="ja-JP" altLang="en-US" sz="2400" smtClean="0">
                <a:latin typeface="+mn-lt"/>
                <a:cs typeface="+mn-cs"/>
              </a:rPr>
              <a:t>％</a:t>
            </a:r>
            <a:r>
              <a:rPr lang="en-US" altLang="ja-JP" sz="2400" dirty="0" smtClean="0">
                <a:latin typeface="+mn-lt"/>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(2)</a:t>
            </a:r>
            <a:r>
              <a:rPr lang="ja-JP" altLang="en-US" sz="3200" smtClean="0">
                <a:solidFill>
                  <a:schemeClr val="tx2">
                    <a:satMod val="130000"/>
                  </a:schemeClr>
                </a:solidFill>
              </a:rPr>
              <a:t>インド</a:t>
            </a:r>
            <a:r>
              <a:rPr lang="ja-JP" altLang="en-US" sz="3200" smtClean="0">
                <a:solidFill>
                  <a:schemeClr val="tx2">
                    <a:satMod val="130000"/>
                  </a:schemeClr>
                </a:solidFill>
              </a:rPr>
              <a:t>の</a:t>
            </a:r>
            <a:r>
              <a:rPr lang="ja-JP" altLang="en-US" sz="3200" smtClean="0">
                <a:solidFill>
                  <a:schemeClr val="tx2">
                    <a:satMod val="130000"/>
                  </a:schemeClr>
                </a:solidFill>
              </a:rPr>
              <a:t>移転価格</a:t>
            </a:r>
            <a:r>
              <a:rPr lang="ja-JP" altLang="en-US" sz="3200" smtClean="0">
                <a:solidFill>
                  <a:schemeClr val="tx2">
                    <a:satMod val="130000"/>
                  </a:schemeClr>
                </a:solidFill>
              </a:rPr>
              <a:t>税</a:t>
            </a:r>
            <a:r>
              <a:rPr lang="ja-JP" altLang="en-US" sz="3200" smtClean="0">
                <a:solidFill>
                  <a:schemeClr val="tx2">
                    <a:satMod val="130000"/>
                  </a:schemeClr>
                </a:solidFill>
              </a:rPr>
              <a:t>制</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914400" y="609600"/>
            <a:ext cx="8229600" cy="6248400"/>
          </a:xfrm>
          <a:prstGeom prst="rect">
            <a:avLst/>
          </a:prstGeom>
        </p:spPr>
        <p:txBody>
          <a:bodyPr/>
          <a:lstStyle/>
          <a:p>
            <a:pPr marL="596900" marR="0" lvl="0" indent="-514350" algn="l" defTabSz="914400" rtl="0" eaLnBrk="1" fontAlgn="base" latinLnBrk="0" hangingPunct="1">
              <a:spcBef>
                <a:spcPts val="600"/>
              </a:spcBef>
              <a:spcAft>
                <a:spcPct val="0"/>
              </a:spcAft>
              <a:buClr>
                <a:schemeClr val="accent1"/>
              </a:buClr>
              <a:buSzPct val="100000"/>
              <a:buFont typeface="+mj-lt"/>
              <a:buAutoNum type="arabicPeriod" startAt="3"/>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国内での救済制度 </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移転価格調査･更正通知は課税年度終了後</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48</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ヶ月以内</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CIT(A)…</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所得税局長</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上訴担当</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)2</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3</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年</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　もしくは</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DRP…</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紛争解決委員会</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9</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ヶ月以内</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ITAT…</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租税裁判所</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→高等裁判所</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→最高裁判所</a:t>
            </a:r>
            <a:endParaRPr kumimoji="0"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596900" indent="-514350">
              <a:spcBef>
                <a:spcPts val="600"/>
              </a:spcBef>
              <a:buClr>
                <a:schemeClr val="accent1"/>
              </a:buClr>
              <a:buSzPct val="100000"/>
              <a:buFont typeface="+mj-lt"/>
              <a:buAutoNum type="arabicPeriod" startAt="3"/>
              <a:defRPr/>
            </a:pPr>
            <a:r>
              <a:rPr lang="ja-JP" altLang="en-US" sz="2800" smtClean="0">
                <a:latin typeface="+mn-lt"/>
                <a:cs typeface="+mn-cs"/>
              </a:rPr>
              <a:t>相互協議</a:t>
            </a:r>
            <a:r>
              <a:rPr lang="en-US" altLang="ja-JP" sz="2800" dirty="0" smtClean="0">
                <a:latin typeface="+mn-lt"/>
                <a:cs typeface="+mn-cs"/>
              </a:rPr>
              <a:t>(MAP)</a:t>
            </a:r>
            <a:r>
              <a:rPr lang="ja-JP" altLang="en-US" sz="2800" smtClean="0">
                <a:latin typeface="+mn-lt"/>
                <a:cs typeface="+mn-cs"/>
              </a:rPr>
              <a:t>：租税条約による解決</a:t>
            </a:r>
            <a:endParaRPr lang="en-US" altLang="ja-JP" sz="28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更正通知受領後</a:t>
            </a:r>
            <a:r>
              <a:rPr lang="en-US" altLang="ja-JP" sz="2400" dirty="0" smtClean="0">
                <a:latin typeface="+mn-lt"/>
                <a:cs typeface="+mn-cs"/>
              </a:rPr>
              <a:t>3</a:t>
            </a:r>
            <a:r>
              <a:rPr lang="ja-JP" altLang="en-US" sz="2400" smtClean="0">
                <a:latin typeface="+mn-lt"/>
                <a:cs typeface="+mn-cs"/>
              </a:rPr>
              <a:t>年以内に相手国で申請</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en-US" altLang="ja-JP" sz="2400" dirty="0" smtClean="0">
                <a:latin typeface="+mn-lt"/>
                <a:cs typeface="+mn-cs"/>
              </a:rPr>
              <a:t>MAP</a:t>
            </a:r>
            <a:r>
              <a:rPr lang="ja-JP" altLang="en-US" sz="2400" smtClean="0">
                <a:latin typeface="+mn-lt"/>
                <a:cs typeface="+mn-cs"/>
              </a:rPr>
              <a:t>の合意事例も</a:t>
            </a:r>
            <a:r>
              <a:rPr lang="ja-JP" altLang="en-US" sz="2400" smtClean="0">
                <a:latin typeface="+mn-lt"/>
                <a:cs typeface="+mn-cs"/>
              </a:rPr>
              <a:t>あ</a:t>
            </a:r>
            <a:r>
              <a:rPr lang="ja-JP" altLang="en-US" sz="2400" smtClean="0">
                <a:latin typeface="+mn-lt"/>
                <a:cs typeface="+mn-cs"/>
              </a:rPr>
              <a:t>り</a:t>
            </a:r>
            <a:endParaRPr lang="en-US" altLang="ja-JP" sz="2400" dirty="0" smtClean="0">
              <a:latin typeface="+mn-lt"/>
              <a:cs typeface="+mn-cs"/>
            </a:endParaRPr>
          </a:p>
          <a:p>
            <a:pPr marL="596900" lvl="0" indent="-514350">
              <a:spcBef>
                <a:spcPts val="600"/>
              </a:spcBef>
              <a:buClr>
                <a:schemeClr val="accent1"/>
              </a:buClr>
              <a:buSzPct val="100000"/>
              <a:buFont typeface="+mj-lt"/>
              <a:buAutoNum type="arabicPeriod" startAt="3"/>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インドにおける事前確認</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(APA)</a:t>
            </a: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納税者と中央直接税務当局の間で事前に独立企業間価格の算定方法を確認するもの</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移転</a:t>
            </a:r>
            <a:r>
              <a:rPr lang="ja-JP" altLang="en-US" sz="2400" smtClean="0">
                <a:latin typeface="+mn-lt"/>
                <a:cs typeface="+mn-cs"/>
              </a:rPr>
              <a:t>価</a:t>
            </a:r>
            <a:r>
              <a:rPr lang="ja-JP" altLang="en-US" sz="2400" smtClean="0">
                <a:latin typeface="+mn-lt"/>
                <a:cs typeface="+mn-cs"/>
              </a:rPr>
              <a:t>格課税に対する予測可能性を高められるものと期待される。</a:t>
            </a:r>
            <a:r>
              <a:rPr lang="en-US" altLang="ja-JP" sz="2400" dirty="0" smtClean="0">
                <a:latin typeface="+mn-lt"/>
                <a:cs typeface="+mn-cs"/>
              </a:rPr>
              <a:t/>
            </a:r>
            <a:br>
              <a:rPr lang="en-US" altLang="ja-JP" sz="2400" dirty="0" smtClean="0">
                <a:latin typeface="+mn-lt"/>
                <a:cs typeface="+mn-cs"/>
              </a:rPr>
            </a:br>
            <a:endParaRPr lang="en-US" altLang="ja-JP" sz="2000" dirty="0" smtClean="0"/>
          </a:p>
          <a:p>
            <a:pPr marL="1054100" lvl="1" indent="-514350">
              <a:spcBef>
                <a:spcPts val="600"/>
              </a:spcBef>
              <a:buClr>
                <a:schemeClr val="accent1"/>
              </a:buClr>
              <a:buSzPct val="100000"/>
              <a:buFont typeface="Arial"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315200" cy="1066800"/>
          </a:xfrm>
        </p:spPr>
        <p:txBody>
          <a:bodyPr>
            <a:noAutofit/>
          </a:bodyPr>
          <a:lstStyle/>
          <a:p>
            <a:pPr eaLnBrk="1" fontAlgn="auto" hangingPunct="1">
              <a:spcAft>
                <a:spcPts val="0"/>
              </a:spcAft>
              <a:defRPr/>
            </a:pPr>
            <a:r>
              <a:rPr lang="en-US" altLang="ja-JP" sz="3200" dirty="0" smtClean="0">
                <a:solidFill>
                  <a:schemeClr val="tx2">
                    <a:satMod val="130000"/>
                  </a:schemeClr>
                </a:solidFill>
              </a:rPr>
              <a:t>(3)</a:t>
            </a:r>
            <a:r>
              <a:rPr lang="ja-JP" altLang="en-US" sz="3200" smtClean="0">
                <a:solidFill>
                  <a:schemeClr val="tx2">
                    <a:satMod val="130000"/>
                  </a:schemeClr>
                </a:solidFill>
              </a:rPr>
              <a:t>インドにおける</a:t>
            </a:r>
            <a:r>
              <a:rPr lang="en-US" altLang="ja-JP" sz="3200" dirty="0" smtClean="0">
                <a:solidFill>
                  <a:schemeClr val="tx2">
                    <a:satMod val="130000"/>
                  </a:schemeClr>
                </a:solidFill>
              </a:rPr>
              <a:t/>
            </a:r>
            <a:br>
              <a:rPr lang="en-US" altLang="ja-JP" sz="3200" dirty="0" smtClean="0">
                <a:solidFill>
                  <a:schemeClr val="tx2">
                    <a:satMod val="130000"/>
                  </a:schemeClr>
                </a:solidFill>
              </a:rPr>
            </a:br>
            <a:r>
              <a:rPr lang="ja-JP" altLang="en-US" sz="3200" smtClean="0">
                <a:solidFill>
                  <a:schemeClr val="tx2">
                    <a:satMod val="130000"/>
                  </a:schemeClr>
                </a:solidFill>
              </a:rPr>
              <a:t>　　リスクマネジメントについて</a:t>
            </a:r>
            <a:endParaRPr lang="en-US" sz="3200"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5" name="TextBox 4"/>
          <p:cNvSpPr txBox="1"/>
          <p:nvPr/>
        </p:nvSpPr>
        <p:spPr>
          <a:xfrm>
            <a:off x="1524000" y="1143000"/>
            <a:ext cx="7391400" cy="461665"/>
          </a:xfrm>
          <a:prstGeom prst="rect">
            <a:avLst/>
          </a:prstGeom>
          <a:noFill/>
        </p:spPr>
        <p:txBody>
          <a:bodyPr wrap="square" rtlCol="0">
            <a:spAutoFit/>
          </a:bodyPr>
          <a:lstStyle/>
          <a:p>
            <a:r>
              <a:rPr lang="ja-JP" altLang="en-US" sz="2400" smtClean="0"/>
              <a:t>講師</a:t>
            </a:r>
            <a:r>
              <a:rPr lang="ja-JP" altLang="en-US" sz="2400" smtClean="0"/>
              <a:t>：</a:t>
            </a:r>
            <a:r>
              <a:rPr lang="en-US" altLang="ja-JP" sz="2400" dirty="0" err="1" smtClean="0"/>
              <a:t>Sundaraparipurnan</a:t>
            </a:r>
            <a:r>
              <a:rPr lang="ja-JP" altLang="en-US" sz="2400" smtClean="0"/>
              <a:t>様 </a:t>
            </a:r>
            <a:r>
              <a:rPr lang="en-US" altLang="ja-JP" sz="2400" dirty="0" smtClean="0"/>
              <a:t>(</a:t>
            </a:r>
            <a:r>
              <a:rPr lang="en-US" altLang="ja-JP" sz="2400" dirty="0" err="1" smtClean="0"/>
              <a:t>Trustus</a:t>
            </a:r>
            <a:r>
              <a:rPr lang="en-US" altLang="ja-JP" sz="2400" dirty="0" smtClean="0"/>
              <a:t> Solutions)</a:t>
            </a:r>
            <a:endParaRPr lang="en-US" sz="2400" dirty="0"/>
          </a:p>
        </p:txBody>
      </p:sp>
      <p:sp>
        <p:nvSpPr>
          <p:cNvPr id="6" name="Content Placeholder 2"/>
          <p:cNvSpPr txBox="1">
            <a:spLocks/>
          </p:cNvSpPr>
          <p:nvPr/>
        </p:nvSpPr>
        <p:spPr>
          <a:xfrm>
            <a:off x="914400" y="1524000"/>
            <a:ext cx="8229600" cy="5334000"/>
          </a:xfrm>
          <a:prstGeom prst="rect">
            <a:avLst/>
          </a:prstGeom>
        </p:spPr>
        <p:txBody>
          <a:bodyPr/>
          <a:lstStyle/>
          <a:p>
            <a:pPr marL="539750" marR="0" lvl="0" indent="-457200" algn="l" defTabSz="914400" rtl="0" eaLnBrk="1" fontAlgn="base" latinLnBrk="0" hangingPunct="1">
              <a:lnSpc>
                <a:spcPct val="150000"/>
              </a:lnSpc>
              <a:spcBef>
                <a:spcPts val="600"/>
              </a:spcBef>
              <a:spcAft>
                <a:spcPct val="0"/>
              </a:spcAft>
              <a:buClr>
                <a:schemeClr val="accent1"/>
              </a:buClr>
              <a:buSzPct val="100000"/>
              <a:buFont typeface="+mj-lt"/>
              <a:buAutoNum type="arabicPeriod"/>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a:t>
            </a: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ド</a:t>
            </a:r>
            <a:r>
              <a:rPr lang="ja-JP" altLang="en-US" sz="2800" smtClean="0">
                <a:latin typeface="+mn-lt"/>
                <a:cs typeface="+mn-cs"/>
              </a:rPr>
              <a:t>で事業を行うにあたってのリスク</a:t>
            </a: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 </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不安定な政治</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t>
            </a: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ストライキ</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t>
            </a: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不正と賄賂</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情報漏えい</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t>
            </a: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テロ</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職場でのハラスメントや暴力</a:t>
            </a:r>
            <a:r>
              <a:rPr lang="ja-JP" altLang="en-US" sz="2800" smtClean="0">
                <a:latin typeface="+mn-lt"/>
                <a:cs typeface="+mn-cs"/>
              </a:rPr>
              <a:t>など</a:t>
            </a: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lvl="0" indent="-457200">
              <a:lnSpc>
                <a:spcPct val="150000"/>
              </a:lnSpc>
              <a:spcBef>
                <a:spcPts val="600"/>
              </a:spcBef>
              <a:buClr>
                <a:schemeClr val="accent1"/>
              </a:buClr>
              <a:buSzPct val="100000"/>
              <a:buFont typeface="+mj-lt"/>
              <a:buAutoNum type="arabicPeriod"/>
              <a:defRPr/>
            </a:pPr>
            <a:r>
              <a:rPr lang="ja-JP" altLang="en-US" sz="2800" smtClean="0">
                <a:latin typeface="+mn-lt"/>
                <a:cs typeface="+mn-cs"/>
              </a:rPr>
              <a:t>対策：リ</a:t>
            </a:r>
            <a:r>
              <a:rPr lang="ja-JP" altLang="en-US" sz="2800" smtClean="0">
                <a:latin typeface="+mn-lt"/>
                <a:cs typeface="+mn-cs"/>
              </a:rPr>
              <a:t>スクマネジメ</a:t>
            </a:r>
            <a:r>
              <a:rPr lang="ja-JP" altLang="en-US" sz="2800" smtClean="0">
                <a:latin typeface="+mn-lt"/>
                <a:cs typeface="+mn-cs"/>
              </a:rPr>
              <a:t>ン</a:t>
            </a:r>
            <a:r>
              <a:rPr lang="ja-JP" altLang="en-US" sz="2800" smtClean="0">
                <a:latin typeface="+mn-lt"/>
                <a:cs typeface="+mn-cs"/>
              </a:rPr>
              <a:t>ト</a:t>
            </a: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lvl="0" indent="-457200">
              <a:lnSpc>
                <a:spcPct val="150000"/>
              </a:lnSpc>
              <a:spcBef>
                <a:spcPts val="600"/>
              </a:spcBef>
              <a:buClr>
                <a:schemeClr val="accent1"/>
              </a:buClr>
              <a:buSzPct val="100000"/>
              <a:defRPr/>
            </a:pPr>
            <a:r>
              <a:rPr lang="en-US" altLang="ja-JP" sz="2400" dirty="0" smtClean="0">
                <a:latin typeface="+mn-ea"/>
                <a:cs typeface="+mn-cs"/>
              </a:rPr>
              <a:t>	</a:t>
            </a:r>
            <a:r>
              <a:rPr lang="ja-JP" altLang="en-US" sz="2800" smtClean="0"/>
              <a:t>内</a:t>
            </a:r>
            <a:r>
              <a:rPr lang="ja-JP" altLang="en-US" sz="2800" smtClean="0"/>
              <a:t>部</a:t>
            </a:r>
            <a:r>
              <a:rPr lang="ja-JP" altLang="en-US" sz="2800" smtClean="0"/>
              <a:t>監</a:t>
            </a:r>
            <a:r>
              <a:rPr lang="ja-JP" altLang="en-US" sz="2800" smtClean="0"/>
              <a:t>査</a:t>
            </a:r>
            <a:r>
              <a:rPr lang="en-US" altLang="ja-JP" sz="2800" dirty="0" smtClean="0"/>
              <a:t/>
            </a:r>
            <a:br>
              <a:rPr lang="en-US" altLang="ja-JP" sz="2800" dirty="0" smtClean="0"/>
            </a:br>
            <a:r>
              <a:rPr lang="ja-JP" altLang="en-US" sz="2800" smtClean="0"/>
              <a:t>内</a:t>
            </a:r>
            <a:r>
              <a:rPr lang="ja-JP" altLang="en-US" sz="2800" smtClean="0"/>
              <a:t>部告発制度の</a:t>
            </a:r>
            <a:r>
              <a:rPr lang="ja-JP" altLang="en-US" sz="2800" smtClean="0"/>
              <a:t>導</a:t>
            </a:r>
            <a:r>
              <a:rPr lang="ja-JP" altLang="en-US" sz="2800" smtClean="0"/>
              <a:t>入</a:t>
            </a:r>
            <a:r>
              <a:rPr lang="en-US" altLang="ja-JP" sz="2800" dirty="0" smtClean="0"/>
              <a:t/>
            </a:r>
            <a:br>
              <a:rPr lang="en-US" altLang="ja-JP" sz="2800" dirty="0" smtClean="0"/>
            </a:br>
            <a:r>
              <a:rPr lang="ja-JP" altLang="en-US" sz="2800" smtClean="0"/>
              <a:t>職</a:t>
            </a:r>
            <a:r>
              <a:rPr lang="ja-JP" altLang="en-US" sz="2800" smtClean="0"/>
              <a:t>場でのハラスメント対策など</a:t>
            </a:r>
            <a:r>
              <a:rPr kumimoji="0" lang="en-US" altLang="ja-JP" sz="2800" b="0" i="0" u="none" strike="noStrike" kern="1200" cap="none" spc="0" normalizeH="0" baseline="0" noProof="0" dirty="0" smtClean="0">
                <a:ln>
                  <a:noFill/>
                </a:ln>
                <a:solidFill>
                  <a:schemeClr val="tx1"/>
                </a:solidFill>
                <a:effectLst/>
                <a:uLnTx/>
                <a:uFillTx/>
                <a:latin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ea"/>
                <a:cs typeface="+mn-cs"/>
              </a:rPr>
            </a:b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(4)</a:t>
            </a:r>
            <a:r>
              <a:rPr lang="ja-JP" altLang="en-US" smtClean="0">
                <a:solidFill>
                  <a:schemeClr val="tx2">
                    <a:satMod val="130000"/>
                  </a:schemeClr>
                </a:solidFill>
              </a:rPr>
              <a:t>その他</a:t>
            </a:r>
            <a:endParaRPr lang="en-US" dirty="0">
              <a:solidFill>
                <a:schemeClr val="tx2">
                  <a:satMod val="130000"/>
                </a:schemeClr>
              </a:solidFill>
            </a:endParaRPr>
          </a:p>
        </p:txBody>
      </p:sp>
      <p:sp>
        <p:nvSpPr>
          <p:cNvPr id="24579" name="Content Placeholder 2"/>
          <p:cNvSpPr>
            <a:spLocks noGrp="1"/>
          </p:cNvSpPr>
          <p:nvPr>
            <p:ph idx="1"/>
          </p:nvPr>
        </p:nvSpPr>
        <p:spPr>
          <a:xfrm>
            <a:off x="990600" y="1066800"/>
            <a:ext cx="8153400" cy="5334000"/>
          </a:xfrm>
        </p:spPr>
        <p:txBody>
          <a:bodyPr/>
          <a:lstStyle/>
          <a:p>
            <a:pPr eaLnBrk="1" hangingPunct="1">
              <a:lnSpc>
                <a:spcPct val="150000"/>
              </a:lnSpc>
            </a:pPr>
            <a:r>
              <a:rPr lang="ja-JP" altLang="en-US" sz="2800" smtClean="0">
                <a:latin typeface="+mj-ea"/>
                <a:ea typeface="+mj-ea"/>
                <a:cs typeface="HGｺﾞｼｯｸE"/>
              </a:rPr>
              <a:t>講師をしてくださった皆様に感謝！</a:t>
            </a:r>
            <a:endParaRPr lang="en-US" altLang="ja-JP" sz="2800" dirty="0" smtClean="0">
              <a:latin typeface="+mj-ea"/>
              <a:ea typeface="+mj-ea"/>
              <a:cs typeface="HGｺﾞｼｯｸE"/>
            </a:endParaRPr>
          </a:p>
          <a:p>
            <a:pPr eaLnBrk="1" hangingPunct="1">
              <a:lnSpc>
                <a:spcPct val="150000"/>
              </a:lnSpc>
            </a:pPr>
            <a:r>
              <a:rPr lang="en-US" altLang="ja-JP" sz="2800" dirty="0" smtClean="0">
                <a:latin typeface="+mj-ea"/>
                <a:ea typeface="+mj-ea"/>
                <a:cs typeface="HGｺﾞｼｯｸE"/>
              </a:rPr>
              <a:t>14</a:t>
            </a:r>
            <a:r>
              <a:rPr lang="ja-JP" altLang="en-US" sz="2800" smtClean="0">
                <a:latin typeface="+mj-ea"/>
                <a:ea typeface="+mj-ea"/>
                <a:cs typeface="HGｺﾞｼｯｸE"/>
              </a:rPr>
              <a:t>年度の副委員長は尻引様</a:t>
            </a:r>
            <a:r>
              <a:rPr lang="en-US" altLang="ja-JP" sz="2800" dirty="0" smtClean="0">
                <a:latin typeface="+mj-ea"/>
                <a:ea typeface="+mj-ea"/>
                <a:cs typeface="HGｺﾞｼｯｸE"/>
              </a:rPr>
              <a:t>(PWC)</a:t>
            </a:r>
          </a:p>
          <a:p>
            <a:pPr eaLnBrk="1" hangingPunct="1">
              <a:lnSpc>
                <a:spcPct val="150000"/>
              </a:lnSpc>
              <a:buNone/>
            </a:pPr>
            <a:r>
              <a:rPr lang="en-US" altLang="ja-JP" sz="2800" dirty="0" smtClean="0">
                <a:latin typeface="+mj-ea"/>
                <a:ea typeface="+mj-ea"/>
                <a:cs typeface="HGｺﾞｼｯｸE"/>
              </a:rPr>
              <a:t>	</a:t>
            </a:r>
            <a:r>
              <a:rPr lang="ja-JP" altLang="en-US" sz="2800" smtClean="0">
                <a:latin typeface="+mj-ea"/>
                <a:ea typeface="+mj-ea"/>
                <a:cs typeface="HGｺﾞｼｯｸE"/>
              </a:rPr>
              <a:t>萬様、ありがとうございました。</a:t>
            </a:r>
            <a:endParaRPr lang="en-US" altLang="ja-JP" sz="2800" dirty="0" smtClean="0">
              <a:latin typeface="+mj-ea"/>
              <a:ea typeface="+mj-ea"/>
              <a:cs typeface="HGｺﾞｼｯｸE"/>
            </a:endParaRPr>
          </a:p>
          <a:p>
            <a:pPr eaLnBrk="1" hangingPunct="1">
              <a:lnSpc>
                <a:spcPct val="150000"/>
              </a:lnSpc>
            </a:pPr>
            <a:r>
              <a:rPr lang="ja-JP" altLang="en-US" sz="2800" smtClean="0">
                <a:latin typeface="+mj-ea"/>
                <a:ea typeface="+mj-ea"/>
                <a:cs typeface="HGｺﾞｼｯｸE"/>
              </a:rPr>
              <a:t>次回</a:t>
            </a:r>
            <a:r>
              <a:rPr lang="en-US" altLang="ja-JP" sz="2800" dirty="0" smtClean="0">
                <a:latin typeface="+mj-ea"/>
                <a:ea typeface="+mj-ea"/>
                <a:cs typeface="HGｺﾞｼｯｸE"/>
              </a:rPr>
              <a:t>6</a:t>
            </a:r>
            <a:r>
              <a:rPr lang="ja-JP" altLang="en-US" sz="2800" smtClean="0">
                <a:latin typeface="+mj-ea"/>
                <a:ea typeface="+mj-ea"/>
                <a:cs typeface="HGｺﾞｼｯｸE"/>
              </a:rPr>
              <a:t>月</a:t>
            </a:r>
            <a:r>
              <a:rPr lang="en-US" altLang="ja-JP" sz="2800" dirty="0" smtClean="0">
                <a:latin typeface="+mj-ea"/>
                <a:ea typeface="+mj-ea"/>
                <a:cs typeface="HGｺﾞｼｯｸE"/>
              </a:rPr>
              <a:t>11</a:t>
            </a:r>
            <a:r>
              <a:rPr lang="ja-JP" altLang="en-US" sz="2800" smtClean="0">
                <a:latin typeface="+mj-ea"/>
                <a:ea typeface="+mj-ea"/>
                <a:cs typeface="HGｺﾞｼｯｸE"/>
              </a:rPr>
              <a:t>日</a:t>
            </a:r>
            <a:r>
              <a:rPr lang="en-US" altLang="ja-JP" sz="2800" dirty="0" smtClean="0">
                <a:latin typeface="+mj-ea"/>
                <a:ea typeface="+mj-ea"/>
                <a:cs typeface="HGｺﾞｼｯｸE"/>
              </a:rPr>
              <a:t>(</a:t>
            </a:r>
            <a:r>
              <a:rPr lang="ja-JP" altLang="en-US" sz="2800" smtClean="0">
                <a:latin typeface="+mj-ea"/>
                <a:ea typeface="+mj-ea"/>
                <a:cs typeface="HGｺﾞｼｯｸE"/>
              </a:rPr>
              <a:t>水</a:t>
            </a:r>
            <a:r>
              <a:rPr lang="en-US" altLang="ja-JP" sz="2800" dirty="0" smtClean="0">
                <a:latin typeface="+mj-ea"/>
                <a:ea typeface="+mj-ea"/>
                <a:cs typeface="HGｺﾞｼｯｸE"/>
              </a:rPr>
              <a:t>)</a:t>
            </a:r>
            <a:r>
              <a:rPr lang="ja-JP" altLang="en-US" sz="2800" smtClean="0">
                <a:latin typeface="+mj-ea"/>
                <a:ea typeface="+mj-ea"/>
                <a:cs typeface="HGｺﾞｼｯｸE"/>
              </a:rPr>
              <a:t>には</a:t>
            </a:r>
            <a:r>
              <a:rPr lang="en-US" altLang="ja-JP" sz="2800" dirty="0" smtClean="0">
                <a:latin typeface="+mj-ea"/>
                <a:ea typeface="+mj-ea"/>
                <a:cs typeface="HGｺﾞｼｯｸE"/>
              </a:rPr>
              <a:t>14</a:t>
            </a:r>
            <a:r>
              <a:rPr lang="ja-JP" altLang="en-US" sz="2800" smtClean="0">
                <a:latin typeface="+mj-ea"/>
                <a:ea typeface="+mj-ea"/>
                <a:cs typeface="HGｺﾞｼｯｸE"/>
              </a:rPr>
              <a:t>年度の進め方について、</a:t>
            </a:r>
            <a:r>
              <a:rPr lang="en-US" altLang="ja-JP" sz="2800" dirty="0" smtClean="0">
                <a:latin typeface="+mj-ea"/>
                <a:ea typeface="+mj-ea"/>
                <a:cs typeface="HGｺﾞｼｯｸE"/>
              </a:rPr>
              <a:t/>
            </a:r>
            <a:br>
              <a:rPr lang="en-US" altLang="ja-JP" sz="2800" dirty="0" smtClean="0">
                <a:latin typeface="+mj-ea"/>
                <a:ea typeface="+mj-ea"/>
                <a:cs typeface="HGｺﾞｼｯｸE"/>
              </a:rPr>
            </a:br>
            <a:r>
              <a:rPr lang="ja-JP" altLang="en-US" sz="2800" smtClean="0">
                <a:latin typeface="+mj-ea"/>
                <a:ea typeface="+mj-ea"/>
                <a:cs typeface="HGｺﾞｼｯｸE"/>
              </a:rPr>
              <a:t>相談・議論させていただく予定です。</a:t>
            </a:r>
            <a:r>
              <a:rPr lang="en-US" altLang="ja-JP" sz="2800" dirty="0" smtClean="0">
                <a:latin typeface="+mj-ea"/>
                <a:ea typeface="+mj-ea"/>
                <a:cs typeface="HGｺﾞｼｯｸE"/>
              </a:rPr>
              <a:t/>
            </a:r>
            <a:br>
              <a:rPr lang="en-US" altLang="ja-JP" sz="2800" dirty="0" smtClean="0">
                <a:latin typeface="+mj-ea"/>
                <a:ea typeface="+mj-ea"/>
                <a:cs typeface="HGｺﾞｼｯｸE"/>
              </a:rPr>
            </a:br>
            <a:r>
              <a:rPr lang="ja-JP" altLang="en-US" sz="2800" smtClean="0">
                <a:latin typeface="+mj-ea"/>
                <a:ea typeface="+mj-ea"/>
                <a:cs typeface="HGｺﾞｼｯｸE"/>
              </a:rPr>
              <a:t>委員の皆様には事前にｱﾝｹｰﾄを送付しますので</a:t>
            </a:r>
            <a:r>
              <a:rPr lang="en-US" altLang="ja-JP" sz="2800" dirty="0" smtClean="0">
                <a:latin typeface="+mj-ea"/>
                <a:ea typeface="+mj-ea"/>
                <a:cs typeface="HGｺﾞｼｯｸE"/>
              </a:rPr>
              <a:t/>
            </a:r>
            <a:br>
              <a:rPr lang="en-US" altLang="ja-JP" sz="2800" dirty="0" smtClean="0">
                <a:latin typeface="+mj-ea"/>
                <a:ea typeface="+mj-ea"/>
                <a:cs typeface="HGｺﾞｼｯｸE"/>
              </a:rPr>
            </a:br>
            <a:r>
              <a:rPr lang="ja-JP" altLang="en-US" sz="2800" smtClean="0">
                <a:latin typeface="+mj-ea"/>
                <a:ea typeface="+mj-ea"/>
                <a:cs typeface="HGｺﾞｼｯｸE"/>
              </a:rPr>
              <a:t>ご回答よろしくお願いいたします。</a:t>
            </a:r>
            <a:endParaRPr lang="en-US" altLang="ja-JP" sz="2800" dirty="0" smtClean="0">
              <a:latin typeface="+mj-ea"/>
              <a:ea typeface="+mj-ea"/>
              <a:cs typeface="HGｺﾞｼｯｸE"/>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2916</TotalTime>
  <Words>728</Words>
  <Application>Microsoft Office PowerPoint</Application>
  <PresentationFormat>On-screen Show (4:3)</PresentationFormat>
  <Paragraphs>89</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2013年度 バンガロール日本商工会 第６回税務労務委員会 活動報告</vt:lpstr>
      <vt:lpstr>(1)2014年暫定予算</vt:lpstr>
      <vt:lpstr>(1) 2014年暫定予算</vt:lpstr>
      <vt:lpstr>(1) 2014年暫定予算</vt:lpstr>
      <vt:lpstr>(1) 2014年暫定予算</vt:lpstr>
      <vt:lpstr>(2)インドの移転価格税制</vt:lpstr>
      <vt:lpstr>(2)インドの移転価格税制</vt:lpstr>
      <vt:lpstr>(3)インドにおける 　　リスクマネジメントについて</vt:lpstr>
      <vt:lpstr>(4)その他</vt:lpstr>
      <vt:lpstr>ご出席ありがとうございました！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TKM08256</cp:lastModifiedBy>
  <cp:revision>312</cp:revision>
  <dcterms:created xsi:type="dcterms:W3CDTF">2006-08-16T00:00:00Z</dcterms:created>
  <dcterms:modified xsi:type="dcterms:W3CDTF">2014-04-16T13:30:40Z</dcterms:modified>
</cp:coreProperties>
</file>