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67" r:id="rId2"/>
    <p:sldId id="268" r:id="rId3"/>
    <p:sldId id="269" r:id="rId4"/>
    <p:sldId id="265" r:id="rId5"/>
    <p:sldId id="266" r:id="rId6"/>
    <p:sldId id="256" r:id="rId7"/>
    <p:sldId id="262" r:id="rId8"/>
    <p:sldId id="257" r:id="rId9"/>
    <p:sldId id="258" r:id="rId10"/>
    <p:sldId id="259" r:id="rId11"/>
    <p:sldId id="260" r:id="rId12"/>
    <p:sldId id="261" r:id="rId13"/>
    <p:sldId id="264" r:id="rId14"/>
    <p:sldId id="263" r:id="rId15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240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7C39-1E73-4BA8-A0E1-1A80BFA2ADE8}" type="datetimeFigureOut">
              <a:rPr kumimoji="1" lang="ja-JP" altLang="en-US" smtClean="0"/>
              <a:t>2014/6/24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09A46-6E3D-47E3-AA8C-E43AA1BF45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17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760" y="969596"/>
            <a:ext cx="9344069" cy="18766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2014</a:t>
            </a:r>
            <a:r>
              <a:rPr kumimoji="1" lang="ja-JP" altLang="en-US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年　第一回インフラ委員会</a:t>
            </a:r>
            <a:r>
              <a:rPr kumimoji="1" lang="en-US" altLang="ja-JP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kumimoji="1" lang="en-US" altLang="ja-JP" sz="4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ja-JP" sz="4800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ja-JP" sz="4800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kumimoji="1" lang="ja-JP" altLang="en-US" sz="28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アジェンダ</a:t>
            </a:r>
            <a:r>
              <a:rPr kumimoji="1" lang="en-US" altLang="ja-JP" sz="4800" b="1" dirty="0" smtClean="0">
                <a:solidFill>
                  <a:schemeClr val="tx1"/>
                </a:solidFill>
                <a:latin typeface="+mj-ea"/>
              </a:rPr>
              <a:t/>
            </a:r>
            <a:br>
              <a:rPr kumimoji="1" lang="en-US" altLang="ja-JP" sz="4800" b="1" dirty="0" smtClean="0">
                <a:solidFill>
                  <a:schemeClr val="tx1"/>
                </a:solidFill>
                <a:latin typeface="+mj-ea"/>
              </a:rPr>
            </a:br>
            <a:endParaRPr kumimoji="1" lang="ja-JP" altLang="en-US" sz="4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23918" y="2977227"/>
            <a:ext cx="7251147" cy="3880773"/>
          </a:xfrm>
        </p:spPr>
        <p:txBody>
          <a:bodyPr/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．メンバー紹介</a:t>
            </a:r>
            <a:endParaRPr lang="en-US" altLang="ja-JP" dirty="0" smtClean="0"/>
          </a:p>
          <a:p>
            <a:r>
              <a:rPr lang="ja-JP" altLang="en-US" dirty="0" smtClean="0"/>
              <a:t>２</a:t>
            </a:r>
            <a:r>
              <a:rPr lang="en-US" altLang="ja-JP" dirty="0" smtClean="0"/>
              <a:t>.   </a:t>
            </a:r>
            <a:r>
              <a:rPr lang="ja-JP" altLang="en-US" dirty="0" smtClean="0"/>
              <a:t>副委員長の選出</a:t>
            </a:r>
            <a:endParaRPr lang="en-US" altLang="ja-JP" dirty="0" smtClean="0"/>
          </a:p>
          <a:p>
            <a:r>
              <a:rPr lang="ja-JP" altLang="en-US" dirty="0"/>
              <a:t>３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  ２０１３年度　活動報告のレビュー</a:t>
            </a:r>
            <a:endParaRPr lang="en-US" altLang="ja-JP" dirty="0" smtClean="0"/>
          </a:p>
          <a:p>
            <a:r>
              <a:rPr lang="ja-JP" altLang="en-US" dirty="0" smtClean="0"/>
              <a:t>４</a:t>
            </a:r>
            <a:r>
              <a:rPr kumimoji="1" lang="ja-JP" altLang="en-US" dirty="0" smtClean="0"/>
              <a:t>．</a:t>
            </a:r>
            <a:r>
              <a:rPr lang="ja-JP" altLang="en-US" dirty="0" smtClean="0"/>
              <a:t>２０１</a:t>
            </a:r>
            <a:r>
              <a:rPr lang="ja-JP" altLang="en-US" dirty="0"/>
              <a:t>４</a:t>
            </a:r>
            <a:r>
              <a:rPr kumimoji="1" lang="ja-JP" altLang="en-US" dirty="0" smtClean="0"/>
              <a:t>年度　活動報告設定について</a:t>
            </a:r>
            <a:endParaRPr kumimoji="1" lang="en-US" altLang="ja-JP" dirty="0" smtClean="0"/>
          </a:p>
          <a:p>
            <a:r>
              <a:rPr lang="ja-JP" altLang="en-US" dirty="0"/>
              <a:t>５</a:t>
            </a:r>
            <a:r>
              <a:rPr lang="ja-JP" altLang="en-US" dirty="0" smtClean="0"/>
              <a:t>．サブテーマ　インド国内トラック輸送の現状</a:t>
            </a:r>
            <a:endParaRPr lang="en-US" altLang="ja-JP" dirty="0" smtClean="0"/>
          </a:p>
          <a:p>
            <a:r>
              <a:rPr lang="ja-JP" altLang="en-US" dirty="0"/>
              <a:t>６</a:t>
            </a:r>
            <a:r>
              <a:rPr kumimoji="1" lang="ja-JP" altLang="en-US" dirty="0" smtClean="0"/>
              <a:t>．ﾊﾞﾝｶﾞﾛｰﾙ市内　交通渋滞について意見</a:t>
            </a:r>
            <a:r>
              <a:rPr kumimoji="1" lang="ja-JP" altLang="en-US" dirty="0" smtClean="0"/>
              <a:t>交換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932679" y="635218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80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8596668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各主要都市へ輸送に必要な書類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68960"/>
              </p:ext>
            </p:extLst>
          </p:nvPr>
        </p:nvGraphicFramePr>
        <p:xfrm>
          <a:off x="482632" y="1139031"/>
          <a:ext cx="9459859" cy="5158734"/>
        </p:xfrm>
        <a:graphic>
          <a:graphicData uri="http://schemas.openxmlformats.org/drawingml/2006/table">
            <a:tbl>
              <a:tblPr/>
              <a:tblGrid>
                <a:gridCol w="1944842"/>
                <a:gridCol w="2171425"/>
                <a:gridCol w="2171425"/>
                <a:gridCol w="1183270"/>
                <a:gridCol w="931509"/>
                <a:gridCol w="1057388"/>
              </a:tblGrid>
              <a:tr h="36848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Road Permit Chart for Outbound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Dest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Mandatory Documents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Karnataka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Chennai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Tamil Nadu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Tin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Hyderabad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Telangana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Tin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Kolkata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West Bengal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Form 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Noida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Form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38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/39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T-2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Neemrana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Rajasthan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Form VAT 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Mumbai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 Form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Nagpur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Ahmedabad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Gujarat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e-Sugam, Form 403, TIN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8596668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各主要都市からの輸送に必要な書類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53674"/>
              </p:ext>
            </p:extLst>
          </p:nvPr>
        </p:nvGraphicFramePr>
        <p:xfrm>
          <a:off x="431117" y="1087515"/>
          <a:ext cx="9987892" cy="5596626"/>
        </p:xfrm>
        <a:graphic>
          <a:graphicData uri="http://schemas.openxmlformats.org/drawingml/2006/table">
            <a:tbl>
              <a:tblPr/>
              <a:tblGrid>
                <a:gridCol w="2053399"/>
                <a:gridCol w="2292630"/>
                <a:gridCol w="2292630"/>
                <a:gridCol w="1249318"/>
                <a:gridCol w="983505"/>
                <a:gridCol w="1116410"/>
              </a:tblGrid>
              <a:tr h="3997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Road Permit chart for Inbound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Dest 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Mandatory Documents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Karnataka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Chennai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Tamil Nadu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Hyderabad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Telangana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Kolkata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West Bengal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Noida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e-Sugam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Neemrana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Rajasthan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Mumbai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Nagpur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9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Ahmedabad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Gujarat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Sugam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8596668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各主要都市の通行時間制限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88197"/>
              </p:ext>
            </p:extLst>
          </p:nvPr>
        </p:nvGraphicFramePr>
        <p:xfrm>
          <a:off x="509094" y="988576"/>
          <a:ext cx="10206134" cy="5219045"/>
        </p:xfrm>
        <a:graphic>
          <a:graphicData uri="http://schemas.openxmlformats.org/drawingml/2006/table">
            <a:tbl>
              <a:tblPr/>
              <a:tblGrid>
                <a:gridCol w="148293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  <a:gridCol w="174464"/>
              </a:tblGrid>
              <a:tr h="360588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Transportable 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5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Chennai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Hyderabad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Kolkata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Noida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Neemrana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Mumbai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Nagpur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Ahmedabad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10346358" cy="755561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ＵＰ州ノイダへの有償貨物輸送について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73780" y="3728227"/>
            <a:ext cx="1622738" cy="85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A</a:t>
            </a:r>
            <a:r>
              <a:rPr kumimoji="1" lang="ja-JP" altLang="en-US" dirty="0" smtClean="0">
                <a:latin typeface="+mn-ea"/>
              </a:rPr>
              <a:t>社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sz="1400" dirty="0" smtClean="0">
                <a:latin typeface="+mn-ea"/>
              </a:rPr>
              <a:t>バンガロール</a:t>
            </a:r>
            <a:endParaRPr kumimoji="1" lang="en-US" altLang="ja-JP" sz="1400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270435" y="3737089"/>
            <a:ext cx="1622738" cy="8500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B</a:t>
            </a:r>
            <a:r>
              <a:rPr kumimoji="1" lang="ja-JP" altLang="en-US" dirty="0" smtClean="0">
                <a:latin typeface="+mn-ea"/>
              </a:rPr>
              <a:t>社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sz="1400" dirty="0" smtClean="0">
                <a:latin typeface="+mn-ea"/>
              </a:rPr>
              <a:t>ノイダ</a:t>
            </a:r>
            <a:endParaRPr kumimoji="1" lang="en-US" altLang="ja-JP" sz="1400" dirty="0" smtClean="0">
              <a:latin typeface="+mn-ea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073291" y="3829387"/>
            <a:ext cx="7083380" cy="65682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>
                <a:solidFill>
                  <a:schemeClr val="tx1"/>
                </a:solidFill>
              </a:rPr>
              <a:t>2,090km/6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to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7days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Trip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National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Highway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7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796414" y="1268360"/>
            <a:ext cx="5471651" cy="1592827"/>
          </a:xfrm>
          <a:prstGeom prst="borderCallout2">
            <a:avLst>
              <a:gd name="adj1" fmla="val 100972"/>
              <a:gd name="adj2" fmla="val 48640"/>
              <a:gd name="adj3" fmla="val 124121"/>
              <a:gd name="adj4" fmla="val 17866"/>
              <a:gd name="adj5" fmla="val 154537"/>
              <a:gd name="adj6" fmla="val 585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u="sng" dirty="0" smtClean="0">
                <a:solidFill>
                  <a:schemeClr val="tx1"/>
                </a:solidFill>
              </a:rPr>
              <a:t>出発時に必要な書類</a:t>
            </a:r>
            <a:endParaRPr kumimoji="1" lang="en-US" altLang="ja-JP" u="sng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/>
                </a:solidFill>
              </a:rPr>
              <a:t>INVOICE</a:t>
            </a:r>
            <a:r>
              <a:rPr kumimoji="1" lang="ja-JP" altLang="en-US" dirty="0" smtClean="0">
                <a:solidFill>
                  <a:schemeClr val="tx1"/>
                </a:solidFill>
              </a:rPr>
              <a:t>インボイス＋パッキングリスト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(2</a:t>
            </a:r>
            <a:r>
              <a:rPr kumimoji="1" lang="ja-JP" altLang="en-US" dirty="0" smtClean="0">
                <a:solidFill>
                  <a:schemeClr val="tx1"/>
                </a:solidFill>
              </a:rPr>
              <a:t>部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/>
                </a:solidFill>
              </a:rPr>
              <a:t>E-SUGAM(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 smtClean="0">
                <a:solidFill>
                  <a:schemeClr val="tx1"/>
                </a:solidFill>
              </a:rPr>
              <a:t>部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38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or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e-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Challan</a:t>
            </a:r>
            <a:r>
              <a:rPr kumimoji="1" lang="en-US" altLang="ja-JP" dirty="0" smtClean="0">
                <a:solidFill>
                  <a:schemeClr val="tx1"/>
                </a:solidFill>
              </a:rPr>
              <a:t>(2</a:t>
            </a:r>
            <a:r>
              <a:rPr kumimoji="1" lang="ja-JP" altLang="en-US" dirty="0" smtClean="0">
                <a:solidFill>
                  <a:schemeClr val="tx1"/>
                </a:solidFill>
              </a:rPr>
              <a:t>部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五角形 28"/>
          <p:cNvSpPr/>
          <p:nvPr/>
        </p:nvSpPr>
        <p:spPr>
          <a:xfrm>
            <a:off x="1474840" y="5545392"/>
            <a:ext cx="1253613" cy="840658"/>
          </a:xfrm>
          <a:prstGeom prst="pent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CHECK</a:t>
            </a:r>
          </a:p>
          <a:p>
            <a:pPr algn="ctr"/>
            <a:r>
              <a:rPr kumimoji="1" lang="en-US" altLang="ja-JP" sz="1400" dirty="0"/>
              <a:t>POST</a:t>
            </a:r>
            <a:endParaRPr kumimoji="1" lang="ja-JP" altLang="en-US" sz="1400" dirty="0"/>
          </a:p>
        </p:txBody>
      </p:sp>
      <p:sp>
        <p:nvSpPr>
          <p:cNvPr id="30" name="五角形 29"/>
          <p:cNvSpPr/>
          <p:nvPr/>
        </p:nvSpPr>
        <p:spPr>
          <a:xfrm>
            <a:off x="4871884" y="5579807"/>
            <a:ext cx="1253613" cy="840658"/>
          </a:xfrm>
          <a:prstGeom prst="pent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CHECK</a:t>
            </a:r>
          </a:p>
          <a:p>
            <a:pPr algn="ctr"/>
            <a:r>
              <a:rPr kumimoji="1" lang="en-US" altLang="ja-JP" sz="1400" dirty="0"/>
              <a:t>POST</a:t>
            </a:r>
            <a:endParaRPr kumimoji="1" lang="ja-JP" altLang="en-US" sz="1400" dirty="0"/>
          </a:p>
        </p:txBody>
      </p:sp>
      <p:sp>
        <p:nvSpPr>
          <p:cNvPr id="31" name="五角形 30"/>
          <p:cNvSpPr/>
          <p:nvPr/>
        </p:nvSpPr>
        <p:spPr>
          <a:xfrm>
            <a:off x="8062452" y="5569974"/>
            <a:ext cx="1253613" cy="840658"/>
          </a:xfrm>
          <a:prstGeom prst="pent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CHECK</a:t>
            </a:r>
          </a:p>
          <a:p>
            <a:pPr algn="ctr"/>
            <a:r>
              <a:rPr kumimoji="1" lang="en-US" altLang="ja-JP" sz="1400" dirty="0"/>
              <a:t>POST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194620" y="6282813"/>
            <a:ext cx="1799303" cy="67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ORIGIN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747819" y="6312310"/>
            <a:ext cx="1799303" cy="67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DESTINATION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596581" y="6292645"/>
            <a:ext cx="1799303" cy="678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TRANSIT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/>
          <p:cNvCxnSpPr>
            <a:stCxn id="6" idx="2"/>
            <a:endCxn id="29" idx="0"/>
          </p:cNvCxnSpPr>
          <p:nvPr/>
        </p:nvCxnSpPr>
        <p:spPr>
          <a:xfrm>
            <a:off x="1085149" y="4578233"/>
            <a:ext cx="1016498" cy="9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2"/>
            <a:endCxn id="30" idx="1"/>
          </p:cNvCxnSpPr>
          <p:nvPr/>
        </p:nvCxnSpPr>
        <p:spPr>
          <a:xfrm>
            <a:off x="1085149" y="4578233"/>
            <a:ext cx="3786736" cy="132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6" idx="2"/>
            <a:endCxn id="31" idx="0"/>
          </p:cNvCxnSpPr>
          <p:nvPr/>
        </p:nvCxnSpPr>
        <p:spPr>
          <a:xfrm>
            <a:off x="1085149" y="4578233"/>
            <a:ext cx="7604110" cy="99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メモ 34"/>
          <p:cNvSpPr/>
          <p:nvPr/>
        </p:nvSpPr>
        <p:spPr>
          <a:xfrm>
            <a:off x="530942" y="4842456"/>
            <a:ext cx="1297857" cy="7766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E-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sugam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INV/PL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38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2438400" y="4862121"/>
            <a:ext cx="1297857" cy="7766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E-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sugam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INV/PL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38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メモ 18"/>
          <p:cNvSpPr/>
          <p:nvPr/>
        </p:nvSpPr>
        <p:spPr>
          <a:xfrm>
            <a:off x="5904271" y="4906366"/>
            <a:ext cx="1297857" cy="7766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E-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sugam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INV/PL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sz="14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38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05" y="1305684"/>
            <a:ext cx="9063991" cy="499187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10641326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５．バンガロール市内の交通渋滞について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654412" y="3613355"/>
            <a:ext cx="442451" cy="427703"/>
          </a:xfrm>
          <a:prstGeom prst="ellipse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7200" y="1356851"/>
            <a:ext cx="2492477" cy="4055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Puram</a:t>
            </a:r>
          </a:p>
          <a:p>
            <a:endParaRPr kumimoji="1"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kumimoji="1"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  <a:p>
            <a:endParaRPr kumimoji="1"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Nrupathunga Road</a:t>
            </a:r>
          </a:p>
          <a:p>
            <a: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ja-JP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ja-JP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ja-JP" sz="16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Bannerghatta Road</a:t>
            </a:r>
          </a:p>
          <a:p>
            <a: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ja-JP" altLang="en-US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ja-JP" altLang="en-US" sz="16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ja-JP" altLang="en-US" sz="1600" b="1" dirty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94969" y="2128685"/>
            <a:ext cx="294968" cy="304799"/>
          </a:xfrm>
          <a:prstGeom prst="ellipse">
            <a:avLst/>
          </a:prstGeom>
          <a:solidFill>
            <a:srgbClr val="C0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8396748" y="4060723"/>
            <a:ext cx="442451" cy="427703"/>
          </a:xfrm>
          <a:prstGeom prst="ellipse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99886" y="2649795"/>
            <a:ext cx="294968" cy="304799"/>
          </a:xfrm>
          <a:prstGeom prst="ellipse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90053" y="3244647"/>
            <a:ext cx="294968" cy="304799"/>
          </a:xfrm>
          <a:prstGeom prst="ellipse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09718" y="3913239"/>
            <a:ext cx="294968" cy="304799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317226" y="3765755"/>
            <a:ext cx="442451" cy="427703"/>
          </a:xfrm>
          <a:prstGeom prst="ellipse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6617110" y="4449098"/>
            <a:ext cx="442451" cy="427703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5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277" y="24928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１．メンバー紹介</a:t>
            </a:r>
            <a:endParaRPr kumimoji="1" lang="ja-JP" altLang="en-US" sz="44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89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277" y="24928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b="1" dirty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．副委員長の選出</a:t>
            </a:r>
            <a:endParaRPr kumimoji="1" lang="ja-JP" altLang="en-US" sz="44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3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7612" y="1628064"/>
            <a:ext cx="9980505" cy="1646302"/>
          </a:xfrm>
        </p:spPr>
        <p:txBody>
          <a:bodyPr/>
          <a:lstStyle/>
          <a:p>
            <a:pPr algn="ctr"/>
            <a:r>
              <a:rPr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３．２０１３</a:t>
            </a:r>
            <a:r>
              <a:rPr kumimoji="1"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年度インフラ委員会</a:t>
            </a:r>
            <a:r>
              <a:rPr kumimoji="1" lang="en-US" altLang="ja-JP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kumimoji="1" lang="en-US" altLang="ja-JP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1"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レビュー</a:t>
            </a:r>
            <a:endParaRPr kumimoji="1" lang="ja-JP" altLang="en-US" sz="44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19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5307" y="412123"/>
            <a:ext cx="8564451" cy="5988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</a:rPr>
              <a:t>第一回　６月１９日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 smtClean="0">
                <a:solidFill>
                  <a:srgbClr val="002060"/>
                </a:solidFill>
              </a:rPr>
              <a:t>　２０１</a:t>
            </a:r>
            <a:r>
              <a:rPr kumimoji="1" lang="ja-JP" altLang="en-US" dirty="0">
                <a:solidFill>
                  <a:srgbClr val="002060"/>
                </a:solidFill>
              </a:rPr>
              <a:t>３</a:t>
            </a:r>
            <a:r>
              <a:rPr kumimoji="1" lang="ja-JP" altLang="en-US" dirty="0" smtClean="0">
                <a:solidFill>
                  <a:srgbClr val="002060"/>
                </a:solidFill>
              </a:rPr>
              <a:t>年度インフラ委員会の進行についての討議と議題の選定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endParaRPr kumimoji="1" lang="en-US" altLang="ja-JP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</a:rPr>
              <a:t>第二回　８月２８日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 smtClean="0">
                <a:solidFill>
                  <a:srgbClr val="002060"/>
                </a:solidFill>
              </a:rPr>
              <a:t>　ＢＣＣＦの討議</a:t>
            </a:r>
            <a:r>
              <a:rPr kumimoji="1" lang="ja-JP" altLang="en-US" dirty="0">
                <a:solidFill>
                  <a:srgbClr val="002060"/>
                </a:solidFill>
              </a:rPr>
              <a:t>（</a:t>
            </a:r>
            <a:r>
              <a:rPr kumimoji="1" lang="ja-JP" altLang="en-US" dirty="0" smtClean="0">
                <a:solidFill>
                  <a:srgbClr val="002060"/>
                </a:solidFill>
              </a:rPr>
              <a:t>道路整備とゴミ対策）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　</a:t>
            </a:r>
            <a:r>
              <a:rPr kumimoji="1" lang="ja-JP" altLang="en-US" dirty="0" smtClean="0">
                <a:solidFill>
                  <a:srgbClr val="002060"/>
                </a:solidFill>
              </a:rPr>
              <a:t>現地調達とその問題点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endParaRPr kumimoji="1" lang="en-US" altLang="ja-JP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</a:rPr>
              <a:t>第三回　１０月２８日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　</a:t>
            </a:r>
            <a:r>
              <a:rPr kumimoji="1" lang="ja-JP" altLang="en-US" dirty="0" smtClean="0">
                <a:solidFill>
                  <a:srgbClr val="002060"/>
                </a:solidFill>
              </a:rPr>
              <a:t>建議書提議についてー渋滞・インフラ・生活関連・工事・その他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　</a:t>
            </a:r>
            <a:r>
              <a:rPr kumimoji="1" lang="ja-JP" altLang="en-US" dirty="0" smtClean="0">
                <a:solidFill>
                  <a:srgbClr val="002060"/>
                </a:solidFill>
              </a:rPr>
              <a:t>ＦＲＲＯの対応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endParaRPr kumimoji="1" lang="en-US" altLang="ja-JP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</a:rPr>
              <a:t>第四回　１２月１８日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　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チェンナイとバンガロールの港湾事情・バンガロール空港新ターミナル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endParaRPr kumimoji="1" lang="en-US" altLang="ja-JP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</a:rPr>
              <a:t>第五回　２月１９日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　</a:t>
            </a:r>
            <a:r>
              <a:rPr kumimoji="1" lang="ja-JP" altLang="en-US" dirty="0" smtClean="0">
                <a:solidFill>
                  <a:srgbClr val="002060"/>
                </a:solidFill>
              </a:rPr>
              <a:t>ＩＴＳ（</a:t>
            </a:r>
            <a:r>
              <a:rPr kumimoji="1" lang="en-US" altLang="ja-JP" dirty="0" smtClean="0">
                <a:solidFill>
                  <a:srgbClr val="002060"/>
                </a:solidFill>
              </a:rPr>
              <a:t>Intelligence</a:t>
            </a:r>
            <a:r>
              <a:rPr kumimoji="1" lang="ja-JP" altLang="en-US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dirty="0" smtClean="0">
                <a:solidFill>
                  <a:srgbClr val="002060"/>
                </a:solidFill>
              </a:rPr>
              <a:t>Transport</a:t>
            </a:r>
            <a:r>
              <a:rPr kumimoji="1" lang="ja-JP" altLang="en-US" dirty="0" smtClean="0">
                <a:solidFill>
                  <a:srgbClr val="002060"/>
                </a:solidFill>
              </a:rPr>
              <a:t> </a:t>
            </a:r>
            <a:r>
              <a:rPr kumimoji="1" lang="en-US" altLang="ja-JP" dirty="0" smtClean="0">
                <a:solidFill>
                  <a:srgbClr val="002060"/>
                </a:solidFill>
              </a:rPr>
              <a:t>System</a:t>
            </a:r>
            <a:r>
              <a:rPr kumimoji="1" lang="ja-JP" altLang="en-US" dirty="0" smtClean="0">
                <a:solidFill>
                  <a:srgbClr val="002060"/>
                </a:solidFill>
              </a:rPr>
              <a:t>）・ＪＩＣＡ調査団との意見交換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endParaRPr kumimoji="1" lang="en-US" altLang="ja-JP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 smtClean="0">
                <a:solidFill>
                  <a:srgbClr val="002060"/>
                </a:solidFill>
              </a:rPr>
              <a:t>第六回　４月１６日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>
                <a:solidFill>
                  <a:srgbClr val="002060"/>
                </a:solidFill>
              </a:rPr>
              <a:t>　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バンガロールの電力事情・大気汚染（ＰＭ２．５）</a:t>
            </a:r>
            <a:endParaRPr kumimoji="1" lang="en-US" altLang="ja-JP" dirty="0" smtClean="0">
              <a:solidFill>
                <a:srgbClr val="002060"/>
              </a:solidFill>
            </a:endParaRPr>
          </a:p>
          <a:p>
            <a:r>
              <a:rPr kumimoji="1" lang="ja-JP" altLang="en-US" dirty="0" smtClean="0">
                <a:solidFill>
                  <a:srgbClr val="002060"/>
                </a:solidFill>
              </a:rPr>
              <a:t>　工業団地開発プロジェクト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9854" y="1837863"/>
            <a:ext cx="10805375" cy="1646302"/>
          </a:xfrm>
        </p:spPr>
        <p:txBody>
          <a:bodyPr/>
          <a:lstStyle/>
          <a:p>
            <a:pPr algn="l"/>
            <a:r>
              <a:rPr kumimoji="1" lang="ja-JP" altLang="en-US" sz="4400" b="1" dirty="0" smtClean="0"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４．インド国内トラック輸送の現状</a:t>
            </a:r>
            <a:endParaRPr kumimoji="1" lang="ja-JP" altLang="en-US" sz="4400" b="1" dirty="0">
              <a:solidFill>
                <a:srgbClr val="00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18242" y="5928099"/>
            <a:ext cx="3073758" cy="929901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2014</a:t>
            </a:r>
            <a:r>
              <a:rPr kumimoji="1" lang="ja-JP" altLang="en-US" dirty="0" smtClean="0">
                <a:solidFill>
                  <a:schemeClr val="bg1"/>
                </a:solidFill>
                <a:latin typeface="+mj-ea"/>
                <a:ea typeface="+mj-ea"/>
              </a:rPr>
              <a:t>年</a:t>
            </a:r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kumimoji="1" lang="ja-JP" altLang="en-US" dirty="0" smtClean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kumimoji="1"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kumimoji="1" lang="ja-JP" altLang="en-US" dirty="0" smtClean="0">
                <a:solidFill>
                  <a:schemeClr val="bg1"/>
                </a:solidFill>
                <a:latin typeface="+mj-ea"/>
                <a:ea typeface="+mj-ea"/>
              </a:rPr>
              <a:t>日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インフラ委員会作成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8596668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インドの一般的なトラックサイズ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90685"/>
              </p:ext>
            </p:extLst>
          </p:nvPr>
        </p:nvGraphicFramePr>
        <p:xfrm>
          <a:off x="470650" y="1053750"/>
          <a:ext cx="9883965" cy="5082626"/>
        </p:xfrm>
        <a:graphic>
          <a:graphicData uri="http://schemas.openxmlformats.org/drawingml/2006/table">
            <a:tbl>
              <a:tblPr/>
              <a:tblGrid>
                <a:gridCol w="1710416"/>
                <a:gridCol w="1009426"/>
                <a:gridCol w="1345902"/>
                <a:gridCol w="1303842"/>
                <a:gridCol w="1500120"/>
                <a:gridCol w="3014259"/>
              </a:tblGrid>
              <a:tr h="41444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Vehicle Dimension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0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Types of Truck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DIM(cm)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Max Payload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Manufacturer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  <a:tr h="3297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Length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Width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97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70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9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Tata 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7.0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800 Kgs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Tata Motors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9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Tata 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9.8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Kgs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Tata Motors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9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Canter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14.0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Kgs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Eicher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9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17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FT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Canter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17.0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6.2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Kgs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Eicher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7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183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297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FT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Truck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32.0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7.5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7.5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7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,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000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Kgs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Eicher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8596668" cy="755561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各主要都市へ輸送時間の目安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29626"/>
              </p:ext>
            </p:extLst>
          </p:nvPr>
        </p:nvGraphicFramePr>
        <p:xfrm>
          <a:off x="1216728" y="925590"/>
          <a:ext cx="9421222" cy="5698212"/>
        </p:xfrm>
        <a:graphic>
          <a:graphicData uri="http://schemas.openxmlformats.org/drawingml/2006/table">
            <a:tbl>
              <a:tblPr/>
              <a:tblGrid>
                <a:gridCol w="1936898"/>
                <a:gridCol w="2162556"/>
                <a:gridCol w="2162556"/>
                <a:gridCol w="1178437"/>
                <a:gridCol w="927705"/>
                <a:gridCol w="1053070"/>
              </a:tblGrid>
              <a:tr h="3968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Transit Time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4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Dest 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Transit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Chennai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Tamil Nadu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to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Hyderabad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Telangana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 to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Kolkata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West Bengal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 to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Noida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 to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 to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 to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Neemrana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Rajasthan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 to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 to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Mumbai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 to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Nagpur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dhya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Pradesh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 to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Ahmedabad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Gujarat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 to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days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080">
                <a:tc>
                  <a:txBody>
                    <a:bodyPr/>
                    <a:lstStyle/>
                    <a:p>
                      <a:pPr algn="r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*Including Pick-Up Date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726" y="223234"/>
            <a:ext cx="8596668" cy="755561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各主要都市への距離の目安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23760"/>
              </p:ext>
            </p:extLst>
          </p:nvPr>
        </p:nvGraphicFramePr>
        <p:xfrm>
          <a:off x="533703" y="1002126"/>
          <a:ext cx="9447425" cy="5501705"/>
        </p:xfrm>
        <a:graphic>
          <a:graphicData uri="http://schemas.openxmlformats.org/drawingml/2006/table">
            <a:tbl>
              <a:tblPr/>
              <a:tblGrid>
                <a:gridCol w="1648365"/>
                <a:gridCol w="1840407"/>
                <a:gridCol w="1840407"/>
                <a:gridCol w="1002889"/>
                <a:gridCol w="789508"/>
                <a:gridCol w="896198"/>
                <a:gridCol w="1429651"/>
              </a:tblGrid>
              <a:tr h="44106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Distance Chart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Dest 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Equivalent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Chennai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Tamil Nadu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350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京都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Hyderabad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Telangana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青森・福山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Kolkata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West Bengal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1,880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上海・南京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Noida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2,090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2,130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Manesar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2,120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4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Neemrana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Rajasthan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2,120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Pune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札幌・福岡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Mumbai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980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釧路・鹿児島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Nagpur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1,080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稚内・ｳﾗｼﾞｵｽﾄｯｸ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41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Bangalore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Ahmedabad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Gujarat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1,490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km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東京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那覇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9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623</Words>
  <Application>Microsoft Office PowerPoint</Application>
  <PresentationFormat>ユーザー設定</PresentationFormat>
  <Paragraphs>1052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ファセット</vt:lpstr>
      <vt:lpstr>2014年　第一回インフラ委員会  アジェンダ </vt:lpstr>
      <vt:lpstr>１．メンバー紹介</vt:lpstr>
      <vt:lpstr>２．副委員長の選出</vt:lpstr>
      <vt:lpstr>３．２０１３年度インフラ委員会 　レビュー</vt:lpstr>
      <vt:lpstr>PowerPoint プレゼンテーション</vt:lpstr>
      <vt:lpstr>４．インド国内トラック輸送の現状</vt:lpstr>
      <vt:lpstr>インドの一般的なトラックサイズ</vt:lpstr>
      <vt:lpstr>各主要都市へ輸送時間の目安</vt:lpstr>
      <vt:lpstr>各主要都市への距離の目安</vt:lpstr>
      <vt:lpstr>各主要都市へ輸送に必要な書類</vt:lpstr>
      <vt:lpstr>各主要都市からの輸送に必要な書類</vt:lpstr>
      <vt:lpstr>各主要都市の通行時間制限</vt:lpstr>
      <vt:lpstr>ＵＰ州ノイダへの有償貨物輸送について</vt:lpstr>
      <vt:lpstr>５．バンガロール市内の交通渋滞について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dmieno</dc:creator>
  <cp:lastModifiedBy>kawamura</cp:lastModifiedBy>
  <cp:revision>30</cp:revision>
  <cp:lastPrinted>2014-06-24T16:12:41Z</cp:lastPrinted>
  <dcterms:created xsi:type="dcterms:W3CDTF">2014-06-18T13:14:16Z</dcterms:created>
  <dcterms:modified xsi:type="dcterms:W3CDTF">2014-06-24T16:13:59Z</dcterms:modified>
</cp:coreProperties>
</file>