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9"/>
  </p:notesMasterIdLst>
  <p:sldIdLst>
    <p:sldId id="300" r:id="rId2"/>
    <p:sldId id="301" r:id="rId3"/>
    <p:sldId id="315" r:id="rId4"/>
    <p:sldId id="316" r:id="rId5"/>
    <p:sldId id="322" r:id="rId6"/>
    <p:sldId id="328" r:id="rId7"/>
    <p:sldId id="266" r:id="rId8"/>
    <p:sldId id="318" r:id="rId9"/>
    <p:sldId id="319" r:id="rId10"/>
    <p:sldId id="320" r:id="rId11"/>
    <p:sldId id="326" r:id="rId12"/>
    <p:sldId id="323" r:id="rId13"/>
    <p:sldId id="324" r:id="rId14"/>
    <p:sldId id="325" r:id="rId15"/>
    <p:sldId id="327" r:id="rId16"/>
    <p:sldId id="321" r:id="rId17"/>
    <p:sldId id="310" r:id="rId18"/>
  </p:sldIdLst>
  <p:sldSz cx="9144000" cy="6858000" type="screen4x3"/>
  <p:notesSz cx="6858000" cy="9144000"/>
  <p:defaultTextStyle>
    <a:defPPr>
      <a:defRPr lang="ja-JP"/>
    </a:defPPr>
    <a:lvl1pPr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5pPr>
    <a:lvl6pPr marL="2286000" algn="l" defTabSz="914400" rtl="0" eaLnBrk="1" latinLnBrk="0" hangingPunct="1">
      <a:defRPr kern="1200">
        <a:solidFill>
          <a:schemeClr val="tx1"/>
        </a:solidFill>
        <a:latin typeface="Arial" charset="0"/>
        <a:ea typeface="ＭＳ Ｐゴシック" pitchFamily="50" charset="-128"/>
        <a:cs typeface="+mn-cs"/>
      </a:defRPr>
    </a:lvl6pPr>
    <a:lvl7pPr marL="2743200" algn="l" defTabSz="914400" rtl="0" eaLnBrk="1" latinLnBrk="0" hangingPunct="1">
      <a:defRPr kern="1200">
        <a:solidFill>
          <a:schemeClr val="tx1"/>
        </a:solidFill>
        <a:latin typeface="Arial" charset="0"/>
        <a:ea typeface="ＭＳ Ｐゴシック" pitchFamily="50" charset="-128"/>
        <a:cs typeface="+mn-cs"/>
      </a:defRPr>
    </a:lvl7pPr>
    <a:lvl8pPr marL="3200400" algn="l" defTabSz="914400" rtl="0" eaLnBrk="1" latinLnBrk="0" hangingPunct="1">
      <a:defRPr kern="1200">
        <a:solidFill>
          <a:schemeClr val="tx1"/>
        </a:solidFill>
        <a:latin typeface="Arial" charset="0"/>
        <a:ea typeface="ＭＳ Ｐゴシック" pitchFamily="50" charset="-128"/>
        <a:cs typeface="+mn-cs"/>
      </a:defRPr>
    </a:lvl8pPr>
    <a:lvl9pPr marL="3657600" algn="l" defTabSz="914400" rtl="0" eaLnBrk="1" latinLnBrk="0" hangingPunct="1">
      <a:defRPr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66"/>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p:scale>
          <a:sx n="66" d="100"/>
          <a:sy n="66" d="100"/>
        </p:scale>
        <p:origin x="-1518"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kumimoji="1" sz="1200">
                <a:latin typeface="Arial" charset="0"/>
                <a:cs typeface="+mn-cs"/>
              </a:defRPr>
            </a:lvl1pPr>
          </a:lstStyle>
          <a:p>
            <a:pPr>
              <a:defRPr/>
            </a:pPr>
            <a:endParaRPr lang="en-US" altLang="ja-JP"/>
          </a:p>
        </p:txBody>
      </p:sp>
      <p:sp>
        <p:nvSpPr>
          <p:cNvPr id="86019"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kumimoji="1" sz="1200">
                <a:latin typeface="Arial" charset="0"/>
                <a:cs typeface="+mn-cs"/>
              </a:defRPr>
            </a:lvl1pPr>
          </a:lstStyle>
          <a:p>
            <a:pPr>
              <a:defRPr/>
            </a:pPr>
            <a:endParaRPr lang="en-US" altLang="ja-JP"/>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1"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86022"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kumimoji="1" sz="1200">
                <a:latin typeface="Arial" charset="0"/>
                <a:cs typeface="+mn-cs"/>
              </a:defRPr>
            </a:lvl1pPr>
          </a:lstStyle>
          <a:p>
            <a:pPr>
              <a:defRPr/>
            </a:pPr>
            <a:endParaRPr lang="en-US" altLang="ja-JP"/>
          </a:p>
        </p:txBody>
      </p:sp>
      <p:sp>
        <p:nvSpPr>
          <p:cNvPr id="86023"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kumimoji="1" sz="1200">
                <a:cs typeface="Arial" charset="0"/>
              </a:defRPr>
            </a:lvl1pPr>
          </a:lstStyle>
          <a:p>
            <a:pPr>
              <a:defRPr/>
            </a:pPr>
            <a:fld id="{EB3BB173-8B10-40F5-ACA6-723FB46B8D00}" type="slidenum">
              <a:rPr lang="en-US" altLang="ja-JP"/>
              <a:pPr>
                <a:defRPr/>
              </a:pPr>
              <a:t>‹#›</a:t>
            </a:fld>
            <a:endParaRPr lang="en-US" altLang="ja-JP"/>
          </a:p>
        </p:txBody>
      </p:sp>
    </p:spTree>
    <p:extLst>
      <p:ext uri="{BB962C8B-B14F-4D97-AF65-F5344CB8AC3E}">
        <p14:creationId xmlns:p14="http://schemas.microsoft.com/office/powerpoint/2010/main" val="2166416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9559EAB9-6F94-409E-AAB3-DB17C4D2B278}" type="slidenum">
              <a:rPr lang="en-US" altLang="ja-JP" smtClean="0"/>
              <a:pPr/>
              <a:t>1</a:t>
            </a:fld>
            <a:endParaRPr lang="en-US" altLang="ja-JP"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381ACD5E-E454-4A86-8DC2-C0B08C159F04}" type="slidenum">
              <a:rPr lang="en-US" altLang="ja-JP" smtClean="0"/>
              <a:pPr/>
              <a:t>2</a:t>
            </a:fld>
            <a:endParaRPr lang="en-US" altLang="ja-JP"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381ACD5E-E454-4A86-8DC2-C0B08C159F04}" type="slidenum">
              <a:rPr lang="en-US" altLang="ja-JP" smtClean="0"/>
              <a:pPr/>
              <a:t>3</a:t>
            </a:fld>
            <a:endParaRPr lang="en-US" altLang="ja-JP"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381ACD5E-E454-4A86-8DC2-C0B08C159F04}" type="slidenum">
              <a:rPr lang="en-US" altLang="ja-JP" smtClean="0"/>
              <a:pPr/>
              <a:t>4</a:t>
            </a:fld>
            <a:endParaRPr lang="en-US" altLang="ja-JP"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381ACD5E-E454-4A86-8DC2-C0B08C159F04}" type="slidenum">
              <a:rPr lang="en-US" altLang="ja-JP" smtClean="0"/>
              <a:pPr/>
              <a:t>6</a:t>
            </a:fld>
            <a:endParaRPr lang="en-US" altLang="ja-JP"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90A9921E-F103-4474-9907-8E1A6BEE6B4B}" type="slidenum">
              <a:rPr lang="en-US" altLang="ja-JP" smtClean="0"/>
              <a:pPr/>
              <a:t>17</a:t>
            </a:fld>
            <a:endParaRPr lang="en-US" altLang="ja-JP"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algn="ct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grpSp>
      </p:grpSp>
      <p:sp>
        <p:nvSpPr>
          <p:cNvPr id="114707" name="Rectangle 19"/>
          <p:cNvSpPr>
            <a:spLocks noGrp="1" noChangeArrowheads="1"/>
          </p:cNvSpPr>
          <p:nvPr>
            <p:ph type="ctrTitle"/>
          </p:nvPr>
        </p:nvSpPr>
        <p:spPr>
          <a:xfrm>
            <a:off x="2971800" y="1828800"/>
            <a:ext cx="6019800" cy="2209800"/>
          </a:xfrm>
        </p:spPr>
        <p:txBody>
          <a:bodyPr/>
          <a:lstStyle>
            <a:lvl1pPr>
              <a:defRPr/>
            </a:lvl1pPr>
          </a:lstStyle>
          <a:p>
            <a:pPr lvl="0"/>
            <a:r>
              <a:rPr lang="en-US" altLang="ja-JP" noProof="0" smtClean="0"/>
              <a:t>Click to edit Master title style</a:t>
            </a:r>
          </a:p>
        </p:txBody>
      </p:sp>
      <p:sp>
        <p:nvSpPr>
          <p:cNvPr id="114708" name="Rectangle 20"/>
          <p:cNvSpPr>
            <a:spLocks noGrp="1" noChangeArrowheads="1"/>
          </p:cNvSpPr>
          <p:nvPr>
            <p:ph type="subTitle" idx="1"/>
          </p:nvPr>
        </p:nvSpPr>
        <p:spPr>
          <a:xfrm>
            <a:off x="2971800" y="4267200"/>
            <a:ext cx="6019800" cy="1752600"/>
          </a:xfrm>
        </p:spPr>
        <p:txBody>
          <a:bodyPr/>
          <a:lstStyle>
            <a:lvl1pPr marL="0" indent="0" algn="ctr">
              <a:buFont typeface="Wingdings" pitchFamily="2" charset="2"/>
              <a:buNone/>
              <a:defRPr/>
            </a:lvl1pPr>
          </a:lstStyle>
          <a:p>
            <a:pPr lvl="0"/>
            <a:r>
              <a:rPr lang="en-US" altLang="ja-JP" noProof="0" smtClean="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ja-JP"/>
          </a:p>
        </p:txBody>
      </p:sp>
      <p:sp>
        <p:nvSpPr>
          <p:cNvPr id="19" name="Rectangle 17"/>
          <p:cNvSpPr>
            <a:spLocks noGrp="1" noChangeArrowheads="1"/>
          </p:cNvSpPr>
          <p:nvPr>
            <p:ph type="ftr" sz="quarter" idx="11"/>
          </p:nvPr>
        </p:nvSpPr>
        <p:spPr/>
        <p:txBody>
          <a:bodyPr/>
          <a:lstStyle>
            <a:lvl1pPr>
              <a:defRPr/>
            </a:lvl1pPr>
          </a:lstStyle>
          <a:p>
            <a:pPr>
              <a:defRPr/>
            </a:pPr>
            <a:endParaRPr lang="en-US" altLang="ja-JP"/>
          </a:p>
        </p:txBody>
      </p:sp>
      <p:sp>
        <p:nvSpPr>
          <p:cNvPr id="20" name="Rectangle 18"/>
          <p:cNvSpPr>
            <a:spLocks noGrp="1" noChangeArrowheads="1"/>
          </p:cNvSpPr>
          <p:nvPr>
            <p:ph type="sldNum" sz="quarter" idx="12"/>
          </p:nvPr>
        </p:nvSpPr>
        <p:spPr/>
        <p:txBody>
          <a:bodyPr/>
          <a:lstStyle>
            <a:lvl1pPr>
              <a:defRPr/>
            </a:lvl1pPr>
          </a:lstStyle>
          <a:p>
            <a:pPr>
              <a:defRPr/>
            </a:pPr>
            <a:fld id="{EE7CF249-9CC7-4D28-9DA4-C4062F2951C7}" type="slidenum">
              <a:rPr lang="en-US" altLang="ja-JP"/>
              <a:pPr>
                <a:defRPr/>
              </a:pPr>
              <a:t>‹#›</a:t>
            </a:fld>
            <a:endParaRPr lang="en-US" altLang="ja-JP"/>
          </a:p>
        </p:txBody>
      </p:sp>
    </p:spTree>
    <p:extLst>
      <p:ext uri="{BB962C8B-B14F-4D97-AF65-F5344CB8AC3E}">
        <p14:creationId xmlns:p14="http://schemas.microsoft.com/office/powerpoint/2010/main" val="265619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7C4606A1-1AFB-4461-86AF-E24933675A3A}"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8586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CC8E36E6-2226-4BC1-BCAF-BDD3FB7E6974}"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84545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63376AF2-FA5B-4119-8AF2-2CB053EEFEA5}"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80541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E80F9BF0-18CA-4A4F-8DEB-AA057025D59D}"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951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AA72828F-509E-46B4-92EA-85D640E4CFD3}"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7176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CE6A2BA3-F2C5-4248-86A6-A027F7F5EE27}"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33426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3"/>
          <p:cNvSpPr>
            <a:spLocks noGrp="1" noChangeArrowheads="1"/>
          </p:cNvSpPr>
          <p:nvPr>
            <p:ph type="sldNum" sz="quarter" idx="11"/>
          </p:nvPr>
        </p:nvSpPr>
        <p:spPr>
          <a:ln/>
        </p:spPr>
        <p:txBody>
          <a:bodyPr/>
          <a:lstStyle>
            <a:lvl1pPr>
              <a:defRPr/>
            </a:lvl1pPr>
          </a:lstStyle>
          <a:p>
            <a:pPr>
              <a:defRPr/>
            </a:pPr>
            <a:fld id="{80167F4B-2A68-4B74-947C-D8812854D75F}" type="slidenum">
              <a:rPr lang="en-US" altLang="ja-JP"/>
              <a:pPr>
                <a:defRPr/>
              </a:pPr>
              <a:t>‹#›</a:t>
            </a:fld>
            <a:endParaRPr lang="en-US" altLang="ja-JP"/>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80116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3"/>
          <p:cNvSpPr>
            <a:spLocks noGrp="1" noChangeArrowheads="1"/>
          </p:cNvSpPr>
          <p:nvPr>
            <p:ph type="sldNum" sz="quarter" idx="11"/>
          </p:nvPr>
        </p:nvSpPr>
        <p:spPr>
          <a:ln/>
        </p:spPr>
        <p:txBody>
          <a:bodyPr/>
          <a:lstStyle>
            <a:lvl1pPr>
              <a:defRPr/>
            </a:lvl1pPr>
          </a:lstStyle>
          <a:p>
            <a:pPr>
              <a:defRPr/>
            </a:pPr>
            <a:fld id="{EB078BE3-D10B-4519-BC84-9D1966B3966C}" type="slidenum">
              <a:rPr lang="en-US" altLang="ja-JP"/>
              <a:pPr>
                <a:defRPr/>
              </a:pPr>
              <a:t>‹#›</a:t>
            </a:fld>
            <a:endParaRPr lang="en-US" altLang="ja-JP"/>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73622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3"/>
          <p:cNvSpPr>
            <a:spLocks noGrp="1" noChangeArrowheads="1"/>
          </p:cNvSpPr>
          <p:nvPr>
            <p:ph type="sldNum" sz="quarter" idx="11"/>
          </p:nvPr>
        </p:nvSpPr>
        <p:spPr>
          <a:ln/>
        </p:spPr>
        <p:txBody>
          <a:bodyPr/>
          <a:lstStyle>
            <a:lvl1pPr>
              <a:defRPr/>
            </a:lvl1pPr>
          </a:lstStyle>
          <a:p>
            <a:pPr>
              <a:defRPr/>
            </a:pPr>
            <a:fld id="{962EBEE9-DBFA-481A-A3D0-92C82BAD542F}" type="slidenum">
              <a:rPr lang="en-US" altLang="ja-JP"/>
              <a:pPr>
                <a:defRPr/>
              </a:pPr>
              <a:t>‹#›</a:t>
            </a:fld>
            <a:endParaRPr lang="en-US" altLang="ja-JP"/>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8750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8AF25E9F-7C1F-4DE4-9106-C1D6175E33FB}"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90153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05C16A33-3C4F-4A4F-899A-23BAF052B334}"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01131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cs typeface="+mn-cs"/>
              </a:defRPr>
            </a:lvl1pPr>
          </a:lstStyle>
          <a:p>
            <a:pPr>
              <a:defRPr/>
            </a:pPr>
            <a:endParaRPr lang="en-US" altLang="ja-JP"/>
          </a:p>
        </p:txBody>
      </p:sp>
      <p:sp>
        <p:nvSpPr>
          <p:cNvPr id="113667"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cs typeface="Arial" charset="0"/>
              </a:defRPr>
            </a:lvl1pPr>
          </a:lstStyle>
          <a:p>
            <a:pPr>
              <a:defRPr/>
            </a:pPr>
            <a:fld id="{C1799E3E-9C1F-49B2-80FC-02AB2ADB9FA2}" type="slidenum">
              <a:rPr lang="en-US" altLang="ja-JP"/>
              <a:pPr>
                <a:defRPr/>
              </a:pPr>
              <a:t>‹#›</a:t>
            </a:fld>
            <a:endParaRPr lang="en-US" altLang="ja-JP"/>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algn="ct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hlink"/>
                </a:solidFill>
                <a:cs typeface="Arial" panose="020B0604020202020204" pitchFamily="34" charset="0"/>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hlink"/>
                </a:solidFill>
                <a:cs typeface="Arial" panose="020B0604020202020204" pitchFamily="34" charset="0"/>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accent2"/>
                </a:solidFill>
                <a:cs typeface="Arial" panose="020B0604020202020204" pitchFamily="34" charset="0"/>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hlink"/>
                </a:solidFill>
                <a:cs typeface="Arial" panose="020B0604020202020204" pitchFamily="34" charset="0"/>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accent2"/>
                </a:solidFill>
                <a:cs typeface="Arial" panose="020B0604020202020204" pitchFamily="34" charset="0"/>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accent2"/>
                </a:solidFill>
                <a:cs typeface="Arial" panose="020B0604020202020204" pitchFamily="34"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13680"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ltLang="ja-JP"/>
          </a:p>
        </p:txBody>
      </p:sp>
    </p:spTree>
  </p:cSld>
  <p:clrMap bg1="lt1" tx1="dk1" bg2="lt2" tx2="dk2" accent1="accent1" accent2="accent2" accent3="accent3" accent4="accent4" accent5="accent5" accent6="accent6" hlink="hlink" folHlink="folHlink"/>
  <p:sldLayoutIdLst>
    <p:sldLayoutId id="2147484140"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 id="2147484139" r:id="rId12"/>
  </p:sldLayoutIdLst>
  <p:hf hdr="0" ftr="0" dt="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44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44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4400">
          <a:solidFill>
            <a:schemeClr val="tx1"/>
          </a:solidFill>
          <a:latin typeface="Arial" charset="0"/>
          <a:ea typeface="ＭＳ Ｐゴシック" pitchFamily="50" charset="-128"/>
        </a:defRPr>
      </a:lvl5pPr>
      <a:lvl6pPr marL="457200" algn="l" rtl="0" fontAlgn="base">
        <a:spcBef>
          <a:spcPct val="0"/>
        </a:spcBef>
        <a:spcAft>
          <a:spcPct val="0"/>
        </a:spcAft>
        <a:defRPr kumimoji="1" sz="4400">
          <a:solidFill>
            <a:schemeClr val="tx1"/>
          </a:solidFill>
          <a:latin typeface="Arial" charset="0"/>
          <a:ea typeface="ＭＳ Ｐゴシック" pitchFamily="50" charset="-128"/>
        </a:defRPr>
      </a:lvl6pPr>
      <a:lvl7pPr marL="914400" algn="l" rtl="0" fontAlgn="base">
        <a:spcBef>
          <a:spcPct val="0"/>
        </a:spcBef>
        <a:spcAft>
          <a:spcPct val="0"/>
        </a:spcAft>
        <a:defRPr kumimoji="1" sz="4400">
          <a:solidFill>
            <a:schemeClr val="tx1"/>
          </a:solidFill>
          <a:latin typeface="Arial" charset="0"/>
          <a:ea typeface="ＭＳ Ｐゴシック" pitchFamily="50" charset="-128"/>
        </a:defRPr>
      </a:lvl7pPr>
      <a:lvl8pPr marL="1371600" algn="l" rtl="0" fontAlgn="base">
        <a:spcBef>
          <a:spcPct val="0"/>
        </a:spcBef>
        <a:spcAft>
          <a:spcPct val="0"/>
        </a:spcAft>
        <a:defRPr kumimoji="1" sz="4400">
          <a:solidFill>
            <a:schemeClr val="tx1"/>
          </a:solidFill>
          <a:latin typeface="Arial" charset="0"/>
          <a:ea typeface="ＭＳ Ｐゴシック" pitchFamily="50" charset="-128"/>
        </a:defRPr>
      </a:lvl8pPr>
      <a:lvl9pPr marL="1828800" algn="l" rtl="0" fontAlgn="base">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68313" y="2133600"/>
            <a:ext cx="8229600" cy="1371600"/>
          </a:xfrm>
        </p:spPr>
        <p:txBody>
          <a:bodyPr/>
          <a:lstStyle/>
          <a:p>
            <a:pPr algn="ctr" eaLnBrk="1" hangingPunct="1"/>
            <a:r>
              <a:rPr lang="ja-JP" altLang="en-US" smtClean="0"/>
              <a:t>建議書委員会報告</a:t>
            </a:r>
          </a:p>
        </p:txBody>
      </p:sp>
      <p:sp>
        <p:nvSpPr>
          <p:cNvPr id="3075" name="Rectangle 3"/>
          <p:cNvSpPr>
            <a:spLocks noGrp="1" noChangeArrowheads="1"/>
          </p:cNvSpPr>
          <p:nvPr>
            <p:ph type="body" idx="1"/>
          </p:nvPr>
        </p:nvSpPr>
        <p:spPr>
          <a:xfrm>
            <a:off x="457200" y="4868863"/>
            <a:ext cx="8229600" cy="1584325"/>
          </a:xfrm>
        </p:spPr>
        <p:txBody>
          <a:bodyPr/>
          <a:lstStyle/>
          <a:p>
            <a:pPr algn="ctr" eaLnBrk="1" hangingPunct="1">
              <a:buFont typeface="Wingdings" pitchFamily="2" charset="2"/>
              <a:buNone/>
            </a:pPr>
            <a:r>
              <a:rPr lang="en-US" altLang="ja-JP" dirty="0" smtClean="0"/>
              <a:t>2014</a:t>
            </a:r>
            <a:r>
              <a:rPr lang="ja-JP" altLang="en-US" dirty="0" smtClean="0"/>
              <a:t>年</a:t>
            </a:r>
            <a:r>
              <a:rPr lang="en-US" altLang="ja-JP" dirty="0" smtClean="0"/>
              <a:t>5</a:t>
            </a:r>
            <a:r>
              <a:rPr lang="ja-JP" altLang="en-US" dirty="0" smtClean="0"/>
              <a:t>月</a:t>
            </a:r>
            <a:r>
              <a:rPr lang="en-US" altLang="ja-JP" dirty="0" smtClean="0"/>
              <a:t>13</a:t>
            </a:r>
            <a:r>
              <a:rPr lang="ja-JP" altLang="en-US" dirty="0" smtClean="0"/>
              <a:t>日（水）</a:t>
            </a:r>
          </a:p>
          <a:p>
            <a:pPr algn="ctr" eaLnBrk="1" hangingPunct="1">
              <a:buFont typeface="Wingdings" pitchFamily="2" charset="2"/>
              <a:buNone/>
            </a:pPr>
            <a:r>
              <a:rPr lang="ja-JP" altLang="en-US" dirty="0" smtClean="0"/>
              <a:t>第</a:t>
            </a:r>
            <a:r>
              <a:rPr lang="en-US" altLang="ja-JP" dirty="0" smtClean="0"/>
              <a:t>27</a:t>
            </a:r>
            <a:r>
              <a:rPr lang="ja-JP" altLang="en-US" dirty="0" smtClean="0"/>
              <a:t>回二水会</a:t>
            </a:r>
          </a:p>
        </p:txBody>
      </p:sp>
      <p:pic>
        <p:nvPicPr>
          <p:cNvPr id="30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15888"/>
            <a:ext cx="3962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864095"/>
          </a:xfrm>
        </p:spPr>
        <p:txBody>
          <a:bodyPr/>
          <a:lstStyle/>
          <a:p>
            <a:pPr algn="ctr"/>
            <a:r>
              <a:rPr lang="en-US" altLang="ja-JP" sz="2800" dirty="0"/>
              <a:t>4.   </a:t>
            </a:r>
            <a:r>
              <a:rPr lang="ja-JP" altLang="ja-JP" sz="2800" dirty="0"/>
              <a:t>ナルサプラ工業団地に関する</a:t>
            </a:r>
            <a:r>
              <a:rPr lang="ja-JP" altLang="ja-JP" sz="2800" dirty="0" smtClean="0"/>
              <a:t>問題</a:t>
            </a:r>
            <a:r>
              <a:rPr lang="ja-JP" altLang="en-US" sz="2800" dirty="0" smtClean="0"/>
              <a:t>の改善</a:t>
            </a:r>
            <a:endParaRPr lang="en-IN" altLang="ja-JP" sz="2800" dirty="0" smtClean="0"/>
          </a:p>
        </p:txBody>
      </p:sp>
      <p:sp>
        <p:nvSpPr>
          <p:cNvPr id="3" name="Content Placeholder 2"/>
          <p:cNvSpPr>
            <a:spLocks noGrp="1"/>
          </p:cNvSpPr>
          <p:nvPr>
            <p:ph idx="1"/>
          </p:nvPr>
        </p:nvSpPr>
        <p:spPr>
          <a:xfrm>
            <a:off x="483526" y="1340768"/>
            <a:ext cx="8351837" cy="4968551"/>
          </a:xfrm>
        </p:spPr>
        <p:txBody>
          <a:bodyPr/>
          <a:lstStyle/>
          <a:p>
            <a:pPr marL="271463" indent="-180975">
              <a:spcBef>
                <a:spcPts val="0"/>
              </a:spcBef>
              <a:spcAft>
                <a:spcPts val="600"/>
              </a:spcAft>
              <a:buNone/>
              <a:defRPr/>
            </a:pPr>
            <a:r>
              <a:rPr lang="ja-JP" altLang="ja-JP" sz="2400" dirty="0"/>
              <a:t>日本側（</a:t>
            </a:r>
            <a:r>
              <a:rPr lang="en-US" altLang="ja-JP" sz="2400" dirty="0"/>
              <a:t>HMSI</a:t>
            </a:r>
            <a:r>
              <a:rPr lang="ja-JP" altLang="ja-JP" sz="2400" dirty="0"/>
              <a:t>の代表）は、ナルサプラ工業団地におけるインフラの問題点について指摘した。委員会は議論の後、下記の対応を決定した</a:t>
            </a:r>
            <a:r>
              <a:rPr lang="ja-JP" altLang="ja-JP" dirty="0"/>
              <a:t>。</a:t>
            </a:r>
            <a:endParaRPr lang="en-US" altLang="ja-JP" b="1" dirty="0" smtClean="0">
              <a:latin typeface="ＭＳ Ｐゴシック" pitchFamily="50" charset="-128"/>
            </a:endParaRPr>
          </a:p>
          <a:p>
            <a:pPr marL="457200" lvl="0" indent="-457200">
              <a:buAutoNum type="arabicParenBoth"/>
            </a:pPr>
            <a:r>
              <a:rPr lang="en-US" altLang="ja-JP" sz="2400" dirty="0" smtClean="0"/>
              <a:t>KIADB</a:t>
            </a:r>
            <a:r>
              <a:rPr lang="ja-JP" altLang="ja-JP" sz="2400" dirty="0"/>
              <a:t>は最速で、道路のコネクビティを完成させる</a:t>
            </a:r>
            <a:r>
              <a:rPr lang="ja-JP" altLang="ja-JP" sz="2400" dirty="0" smtClean="0"/>
              <a:t>。</a:t>
            </a:r>
            <a:endParaRPr lang="en-US" altLang="ja-JP" sz="2400" dirty="0" smtClean="0"/>
          </a:p>
          <a:p>
            <a:pPr marL="457200" lvl="0" indent="-457200">
              <a:buAutoNum type="arabicParenBoth"/>
            </a:pPr>
            <a:r>
              <a:rPr lang="en-US" altLang="ja-JP" sz="2400" dirty="0" smtClean="0"/>
              <a:t>BESCOM</a:t>
            </a:r>
            <a:r>
              <a:rPr lang="ja-JP" altLang="ja-JP" sz="2400" dirty="0"/>
              <a:t>は</a:t>
            </a:r>
            <a:r>
              <a:rPr lang="en-US" altLang="ja-JP" sz="2400" dirty="0"/>
              <a:t>66/11KVA</a:t>
            </a:r>
            <a:r>
              <a:rPr lang="ja-JP" altLang="ja-JP" sz="2400" dirty="0"/>
              <a:t>変電所を作動させ、工業団地への滞りない電力供給を保証</a:t>
            </a:r>
            <a:r>
              <a:rPr lang="en-US" altLang="ja-JP" sz="2400" dirty="0"/>
              <a:t>(ensure)</a:t>
            </a:r>
            <a:r>
              <a:rPr lang="ja-JP" altLang="ja-JP" sz="2400" dirty="0"/>
              <a:t>する</a:t>
            </a:r>
            <a:r>
              <a:rPr lang="ja-JP" altLang="ja-JP" sz="2400" dirty="0" smtClean="0"/>
              <a:t>。</a:t>
            </a:r>
            <a:endParaRPr lang="en-US" altLang="ja-JP" sz="2400" dirty="0" smtClean="0"/>
          </a:p>
          <a:p>
            <a:pPr marL="457200" indent="-457200">
              <a:buFont typeface="Wingdings" pitchFamily="2" charset="2"/>
              <a:buAutoNum type="arabicParenBoth"/>
            </a:pPr>
            <a:r>
              <a:rPr lang="ja-JP" altLang="ja-JP" sz="2400" dirty="0"/>
              <a:t>警察省はナルサプラ工業団地に交番を設置する。さらには、できるだけ早い時期に、警察署の設置も検討する</a:t>
            </a:r>
            <a:r>
              <a:rPr lang="ja-JP" altLang="ja-JP" sz="2400" dirty="0" smtClean="0"/>
              <a:t>。</a:t>
            </a:r>
            <a:endParaRPr lang="en-US" altLang="ja-JP" sz="2400" dirty="0" smtClean="0"/>
          </a:p>
          <a:p>
            <a:pPr marL="457200" indent="-457200">
              <a:buFont typeface="Wingdings" pitchFamily="2" charset="2"/>
              <a:buAutoNum type="arabicParenBoth"/>
            </a:pPr>
            <a:r>
              <a:rPr lang="ja-JP" altLang="ja-JP" sz="2400" dirty="0"/>
              <a:t>ナルサプラ工業団地内の工場は同地に</a:t>
            </a:r>
            <a:r>
              <a:rPr lang="en-US" altLang="ja-JP" sz="2400" dirty="0"/>
              <a:t>ESI</a:t>
            </a:r>
            <a:r>
              <a:rPr lang="ja-JP" altLang="ja-JP" sz="2400" dirty="0"/>
              <a:t>診療所の設立を検討する。州政府は</a:t>
            </a:r>
            <a:r>
              <a:rPr lang="en-US" altLang="ja-JP" sz="2400" dirty="0"/>
              <a:t>ESI</a:t>
            </a:r>
            <a:r>
              <a:rPr lang="ja-JP" altLang="ja-JP" sz="2400" dirty="0"/>
              <a:t>診療所のスタッフ及び運営費用をそれぞれの所轄官庁を通じて供給する。</a:t>
            </a:r>
          </a:p>
          <a:p>
            <a:pPr marL="457200" lvl="0" indent="-457200">
              <a:buAutoNum type="arabicParenBoth"/>
            </a:pPr>
            <a:endParaRPr lang="en-US" altLang="ja-JP" sz="2400" dirty="0" smtClean="0"/>
          </a:p>
          <a:p>
            <a:pPr marL="457200" lvl="0" indent="-457200">
              <a:buAutoNum type="arabicParenBoth"/>
            </a:pPr>
            <a:endParaRPr lang="ja-JP" altLang="ja-JP" sz="2400" dirty="0"/>
          </a:p>
          <a:p>
            <a:pPr marL="0" lvl="0" indent="0">
              <a:buNone/>
            </a:pPr>
            <a:endParaRPr lang="ja-JP" altLang="ja-JP" sz="2400" dirty="0"/>
          </a:p>
          <a:p>
            <a:pPr marL="0" lvl="0" indent="0">
              <a:buNone/>
            </a:pPr>
            <a:r>
              <a:rPr lang="en-US" altLang="ja-JP" sz="2400" dirty="0" smtClean="0"/>
              <a:t> </a:t>
            </a:r>
            <a:endParaRPr lang="ja-JP" altLang="ja-JP" sz="2400" dirty="0"/>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10</a:t>
            </a:fld>
            <a:endParaRPr lang="en-US" altLang="ja-JP" smtClean="0">
              <a:latin typeface="Arial Black" pitchFamily="34" charset="0"/>
            </a:endParaRPr>
          </a:p>
        </p:txBody>
      </p:sp>
    </p:spTree>
    <p:extLst>
      <p:ext uri="{BB962C8B-B14F-4D97-AF65-F5344CB8AC3E}">
        <p14:creationId xmlns:p14="http://schemas.microsoft.com/office/powerpoint/2010/main" val="3802737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864095"/>
          </a:xfrm>
        </p:spPr>
        <p:txBody>
          <a:bodyPr/>
          <a:lstStyle/>
          <a:p>
            <a:pPr algn="ctr"/>
            <a:r>
              <a:rPr lang="en-US" altLang="ja-JP" sz="2800" dirty="0"/>
              <a:t>4.   </a:t>
            </a:r>
            <a:r>
              <a:rPr lang="ja-JP" altLang="ja-JP" sz="2800" dirty="0"/>
              <a:t>ナルサプラ工業団地に関する</a:t>
            </a:r>
            <a:r>
              <a:rPr lang="ja-JP" altLang="ja-JP" sz="2800" dirty="0" smtClean="0"/>
              <a:t>問題</a:t>
            </a:r>
            <a:r>
              <a:rPr lang="ja-JP" altLang="en-US" sz="2800" dirty="0" smtClean="0"/>
              <a:t>の改善</a:t>
            </a:r>
            <a:endParaRPr lang="en-IN" altLang="ja-JP" sz="2800" dirty="0" smtClean="0"/>
          </a:p>
        </p:txBody>
      </p:sp>
      <p:sp>
        <p:nvSpPr>
          <p:cNvPr id="3" name="Content Placeholder 2"/>
          <p:cNvSpPr>
            <a:spLocks noGrp="1"/>
          </p:cNvSpPr>
          <p:nvPr>
            <p:ph idx="1"/>
          </p:nvPr>
        </p:nvSpPr>
        <p:spPr>
          <a:xfrm>
            <a:off x="468313" y="1412776"/>
            <a:ext cx="8351837" cy="4824535"/>
          </a:xfrm>
        </p:spPr>
        <p:txBody>
          <a:bodyPr/>
          <a:lstStyle/>
          <a:p>
            <a:pPr marL="0" lvl="0" indent="0">
              <a:buNone/>
            </a:pPr>
            <a:r>
              <a:rPr lang="en-US" altLang="ja-JP" sz="2400" dirty="0" smtClean="0"/>
              <a:t>(5) KIADB</a:t>
            </a:r>
            <a:r>
              <a:rPr lang="ja-JP" altLang="ja-JP" sz="2400" dirty="0" smtClean="0"/>
              <a:t>は、４０</a:t>
            </a:r>
            <a:r>
              <a:rPr lang="en-US" altLang="ja-JP" sz="2400" dirty="0" smtClean="0"/>
              <a:t>MLD(</a:t>
            </a:r>
            <a:r>
              <a:rPr lang="ja-JP" altLang="ja-JP" sz="2400" dirty="0"/>
              <a:t>日量百万リットル</a:t>
            </a:r>
            <a:r>
              <a:rPr lang="en-US" altLang="ja-JP" sz="2400" dirty="0"/>
              <a:t>)</a:t>
            </a:r>
            <a:r>
              <a:rPr lang="ja-JP" altLang="ja-JP" sz="2400" dirty="0" err="1"/>
              <a:t>の第</a:t>
            </a:r>
            <a:r>
              <a:rPr lang="en-US" altLang="ja-JP" sz="2400" dirty="0"/>
              <a:t>3</a:t>
            </a:r>
            <a:r>
              <a:rPr lang="ja-JP" altLang="ja-JP" sz="2400" dirty="0"/>
              <a:t>次処理水</a:t>
            </a:r>
            <a:r>
              <a:rPr lang="ja-JP" altLang="ja-JP" sz="2400" dirty="0" smtClean="0"/>
              <a:t>設備</a:t>
            </a:r>
            <a:endParaRPr lang="en-US" altLang="ja-JP" sz="2400" dirty="0" smtClean="0"/>
          </a:p>
          <a:p>
            <a:pPr marL="0" lvl="0" indent="0">
              <a:buNone/>
            </a:pPr>
            <a:r>
              <a:rPr lang="ja-JP" altLang="en-US" sz="2400" dirty="0"/>
              <a:t>　</a:t>
            </a:r>
            <a:r>
              <a:rPr lang="ja-JP" altLang="en-US" sz="2400" dirty="0" smtClean="0"/>
              <a:t>　</a:t>
            </a:r>
            <a:r>
              <a:rPr lang="ja-JP" altLang="ja-JP" sz="2400" dirty="0" smtClean="0"/>
              <a:t>計画</a:t>
            </a:r>
            <a:r>
              <a:rPr lang="ja-JP" altLang="ja-JP" sz="2400" dirty="0"/>
              <a:t>を</a:t>
            </a:r>
            <a:r>
              <a:rPr lang="ja-JP" altLang="ja-JP" sz="2400" dirty="0" smtClean="0"/>
              <a:t>策定</a:t>
            </a:r>
            <a:r>
              <a:rPr lang="ja-JP" altLang="en-US" sz="2400" dirty="0" smtClean="0"/>
              <a:t>し、</a:t>
            </a:r>
            <a:r>
              <a:rPr lang="ja-JP" altLang="ja-JP" sz="2400" dirty="0" smtClean="0"/>
              <a:t>且つ</a:t>
            </a:r>
            <a:r>
              <a:rPr lang="ja-JP" altLang="ja-JP" sz="2400" dirty="0"/>
              <a:t>完成時期を</a:t>
            </a:r>
            <a:r>
              <a:rPr lang="ja-JP" altLang="ja-JP" sz="2400" dirty="0" smtClean="0"/>
              <a:t>明示する。</a:t>
            </a:r>
            <a:endParaRPr lang="en-US" altLang="ja-JP" sz="2400" dirty="0" smtClean="0"/>
          </a:p>
          <a:p>
            <a:pPr marL="0" lvl="0" indent="0">
              <a:buNone/>
            </a:pPr>
            <a:r>
              <a:rPr lang="en-US" altLang="ja-JP" sz="2400" dirty="0" smtClean="0"/>
              <a:t>(6) </a:t>
            </a:r>
            <a:r>
              <a:rPr lang="ja-JP" altLang="ja-JP" sz="2400" dirty="0" smtClean="0"/>
              <a:t>州</a:t>
            </a:r>
            <a:r>
              <a:rPr lang="ja-JP" altLang="ja-JP" sz="2400" dirty="0"/>
              <a:t>政府は、雇用省、技術開発公社を通じ</a:t>
            </a:r>
            <a:r>
              <a:rPr lang="ja-JP" altLang="ja-JP" sz="2400" dirty="0" smtClean="0"/>
              <a:t>、熟練工</a:t>
            </a:r>
            <a:r>
              <a:rPr lang="ja-JP" altLang="ja-JP" sz="2400" dirty="0"/>
              <a:t>の</a:t>
            </a:r>
            <a:r>
              <a:rPr lang="ja-JP" altLang="ja-JP" sz="2400" dirty="0" smtClean="0"/>
              <a:t>供給</a:t>
            </a:r>
            <a:r>
              <a:rPr lang="ja-JP" altLang="en-US" sz="2400" dirty="0" smtClean="0"/>
              <a:t>を</a:t>
            </a:r>
            <a:endParaRPr lang="en-US" altLang="ja-JP" sz="2400" dirty="0" smtClean="0"/>
          </a:p>
          <a:p>
            <a:pPr marL="0" lvl="0" indent="0">
              <a:buNone/>
            </a:pPr>
            <a:r>
              <a:rPr lang="ja-JP" altLang="en-US" sz="2400" dirty="0" smtClean="0"/>
              <a:t>　　</a:t>
            </a:r>
            <a:r>
              <a:rPr lang="ja-JP" altLang="ja-JP" sz="2400" dirty="0" smtClean="0"/>
              <a:t>サポート</a:t>
            </a:r>
            <a:r>
              <a:rPr lang="ja-JP" altLang="ja-JP" sz="2400" dirty="0"/>
              <a:t>する。</a:t>
            </a:r>
            <a:r>
              <a:rPr lang="en-US" altLang="ja-JP" sz="2400" dirty="0"/>
              <a:t>HMSI</a:t>
            </a:r>
            <a:r>
              <a:rPr lang="ja-JP" altLang="ja-JP" sz="2400" dirty="0"/>
              <a:t>他日系企業関係者は</a:t>
            </a:r>
            <a:r>
              <a:rPr lang="ja-JP" altLang="ja-JP" sz="2400" dirty="0" smtClean="0"/>
              <a:t>、ドイツ</a:t>
            </a:r>
            <a:r>
              <a:rPr lang="ja-JP" altLang="ja-JP" sz="2400" dirty="0"/>
              <a:t>の協力</a:t>
            </a:r>
            <a:r>
              <a:rPr lang="ja-JP" altLang="ja-JP" sz="2400" dirty="0" smtClean="0"/>
              <a:t>で</a:t>
            </a:r>
            <a:endParaRPr lang="en-US" altLang="ja-JP" sz="2400" dirty="0" smtClean="0"/>
          </a:p>
          <a:p>
            <a:pPr marL="0" lvl="0" indent="0">
              <a:buNone/>
            </a:pPr>
            <a:r>
              <a:rPr lang="ja-JP" altLang="en-US" sz="2400" dirty="0"/>
              <a:t>　</a:t>
            </a:r>
            <a:r>
              <a:rPr lang="ja-JP" altLang="en-US" sz="2400" dirty="0" smtClean="0"/>
              <a:t>　</a:t>
            </a:r>
            <a:r>
              <a:rPr lang="ja-JP" altLang="ja-JP" sz="2400" dirty="0" smtClean="0"/>
              <a:t>設立</a:t>
            </a:r>
            <a:r>
              <a:rPr lang="ja-JP" altLang="ja-JP" sz="2400" dirty="0"/>
              <a:t>した職業</a:t>
            </a:r>
            <a:r>
              <a:rPr lang="ja-JP" altLang="ja-JP" sz="2400" dirty="0" smtClean="0"/>
              <a:t>訓練校</a:t>
            </a:r>
            <a:r>
              <a:rPr lang="en-US" altLang="ja-JP" sz="2400" dirty="0" smtClean="0"/>
              <a:t>K</a:t>
            </a:r>
            <a:r>
              <a:rPr lang="ja-JP" altLang="en-US" sz="2400" dirty="0" smtClean="0"/>
              <a:t>　</a:t>
            </a:r>
            <a:r>
              <a:rPr lang="en-US" altLang="ja-JP" sz="2400" dirty="0" smtClean="0"/>
              <a:t>GTTI(Karnataka </a:t>
            </a:r>
            <a:r>
              <a:rPr lang="en-US" altLang="ja-JP" sz="2400" dirty="0"/>
              <a:t>German </a:t>
            </a:r>
            <a:endParaRPr lang="en-US" altLang="ja-JP" sz="2400" dirty="0" smtClean="0"/>
          </a:p>
          <a:p>
            <a:pPr marL="0" lvl="0" indent="0">
              <a:buNone/>
            </a:pPr>
            <a:r>
              <a:rPr lang="ja-JP" altLang="en-US" sz="2400" dirty="0"/>
              <a:t>　</a:t>
            </a:r>
            <a:r>
              <a:rPr lang="ja-JP" altLang="en-US" sz="2400" dirty="0" smtClean="0"/>
              <a:t>　</a:t>
            </a:r>
            <a:r>
              <a:rPr lang="en-US" altLang="ja-JP" sz="2400" dirty="0" smtClean="0"/>
              <a:t>Technical </a:t>
            </a:r>
            <a:r>
              <a:rPr lang="en-US" altLang="ja-JP" sz="2400" dirty="0"/>
              <a:t>Training </a:t>
            </a:r>
            <a:r>
              <a:rPr lang="en-US" altLang="ja-JP" sz="2400" dirty="0" smtClean="0"/>
              <a:t>Institute</a:t>
            </a:r>
            <a:r>
              <a:rPr lang="ja-JP" altLang="en-US" sz="2400" dirty="0" smtClean="0"/>
              <a:t>）</a:t>
            </a:r>
            <a:r>
              <a:rPr lang="ja-JP" altLang="ja-JP" sz="2400" dirty="0" smtClean="0"/>
              <a:t>を</a:t>
            </a:r>
            <a:r>
              <a:rPr lang="ja-JP" altLang="ja-JP" sz="2400" dirty="0"/>
              <a:t>視察願いたい</a:t>
            </a:r>
            <a:r>
              <a:rPr lang="ja-JP" altLang="ja-JP" sz="2400" dirty="0" smtClean="0"/>
              <a:t>。</a:t>
            </a:r>
            <a:endParaRPr lang="en-US" altLang="ja-JP" sz="2400" dirty="0" smtClean="0"/>
          </a:p>
          <a:p>
            <a:pPr marL="0" lvl="0" indent="0">
              <a:buNone/>
            </a:pPr>
            <a:r>
              <a:rPr lang="en-US" altLang="ja-JP" sz="2400" dirty="0" smtClean="0"/>
              <a:t>(7) KIADB</a:t>
            </a:r>
            <a:r>
              <a:rPr lang="ja-JP" altLang="ja-JP" sz="2400" dirty="0" smtClean="0"/>
              <a:t>は団地内</a:t>
            </a:r>
            <a:r>
              <a:rPr lang="ja-JP" altLang="ja-JP" sz="2400" dirty="0"/>
              <a:t>に、トラック・ヤード用の土地を確保する。</a:t>
            </a:r>
          </a:p>
          <a:p>
            <a:pPr marL="0" indent="0">
              <a:buNone/>
            </a:pPr>
            <a:r>
              <a:rPr lang="en-US" altLang="ja-JP" sz="2400" dirty="0" smtClean="0"/>
              <a:t>(8) KSRTC</a:t>
            </a:r>
            <a:r>
              <a:rPr lang="ja-JP" altLang="ja-JP" sz="2400" dirty="0"/>
              <a:t>はコラール、ホスコテ</a:t>
            </a:r>
            <a:r>
              <a:rPr lang="ja-JP" altLang="ja-JP" sz="2400" dirty="0" smtClean="0"/>
              <a:t>から夜行に通勤する労働者の</a:t>
            </a:r>
            <a:endParaRPr lang="en-US" altLang="ja-JP" sz="2400" dirty="0" smtClean="0"/>
          </a:p>
          <a:p>
            <a:pPr marL="0" indent="0">
              <a:buNone/>
            </a:pPr>
            <a:r>
              <a:rPr lang="ja-JP" altLang="ja-JP" sz="2400" dirty="0" smtClean="0"/>
              <a:t>ため</a:t>
            </a:r>
            <a:r>
              <a:rPr lang="ja-JP" altLang="ja-JP" sz="2400" dirty="0"/>
              <a:t>のバスの運行サービスを、利用者数の査定後に導入する。</a:t>
            </a:r>
            <a:endParaRPr lang="ja-JP" altLang="ja-JP" sz="2400" b="1" dirty="0">
              <a:latin typeface="+mj-ea"/>
            </a:endParaRPr>
          </a:p>
          <a:p>
            <a:pPr marL="271463" indent="-180975">
              <a:spcBef>
                <a:spcPts val="0"/>
              </a:spcBef>
              <a:spcAft>
                <a:spcPts val="600"/>
              </a:spcAft>
              <a:buNone/>
              <a:defRPr/>
            </a:pPr>
            <a:endParaRPr lang="en-US" altLang="ja-JP" b="1" dirty="0" smtClean="0">
              <a:latin typeface="ＭＳ Ｐゴシック" pitchFamily="50" charset="-128"/>
            </a:endParaRPr>
          </a:p>
          <a:p>
            <a:pPr marL="0" indent="0">
              <a:buFont typeface="Wingdings" pitchFamily="2" charset="2"/>
              <a:buNone/>
              <a:defRPr/>
            </a:pPr>
            <a:endParaRPr lang="ja-JP" altLang="ja-JP" b="1" dirty="0">
              <a:latin typeface="+mj-ea"/>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11</a:t>
            </a:fld>
            <a:endParaRPr lang="en-US" altLang="ja-JP" smtClean="0">
              <a:latin typeface="Arial Black" pitchFamily="34" charset="0"/>
            </a:endParaRPr>
          </a:p>
        </p:txBody>
      </p:sp>
    </p:spTree>
    <p:extLst>
      <p:ext uri="{BB962C8B-B14F-4D97-AF65-F5344CB8AC3E}">
        <p14:creationId xmlns:p14="http://schemas.microsoft.com/office/powerpoint/2010/main" val="36620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792087"/>
          </a:xfrm>
        </p:spPr>
        <p:txBody>
          <a:bodyPr/>
          <a:lstStyle/>
          <a:p>
            <a:pPr algn="ctr"/>
            <a:r>
              <a:rPr lang="en-US" altLang="ja-JP" sz="2800" dirty="0"/>
              <a:t>5. </a:t>
            </a:r>
            <a:r>
              <a:rPr lang="ja-JP" altLang="en-US" sz="2800" dirty="0" smtClean="0"/>
              <a:t>カ</a:t>
            </a:r>
            <a:r>
              <a:rPr lang="ja-JP" altLang="ja-JP" sz="2800" dirty="0" smtClean="0"/>
              <a:t>ルナタカ州</a:t>
            </a:r>
            <a:r>
              <a:rPr lang="ja-JP" altLang="en-US" sz="2800" dirty="0" smtClean="0"/>
              <a:t>の</a:t>
            </a:r>
            <a:r>
              <a:rPr lang="ja-JP" altLang="ja-JP" sz="2800" dirty="0" smtClean="0"/>
              <a:t>魅力的</a:t>
            </a:r>
            <a:r>
              <a:rPr lang="ja-JP" altLang="ja-JP" sz="2800" dirty="0"/>
              <a:t>なビジネス環境の創造</a:t>
            </a:r>
            <a:endParaRPr lang="en-IN" altLang="ja-JP" sz="2800" dirty="0" smtClean="0"/>
          </a:p>
        </p:txBody>
      </p:sp>
      <p:sp>
        <p:nvSpPr>
          <p:cNvPr id="3" name="Content Placeholder 2"/>
          <p:cNvSpPr>
            <a:spLocks noGrp="1"/>
          </p:cNvSpPr>
          <p:nvPr>
            <p:ph idx="1"/>
          </p:nvPr>
        </p:nvSpPr>
        <p:spPr>
          <a:xfrm>
            <a:off x="468313" y="1412776"/>
            <a:ext cx="8351837" cy="4896543"/>
          </a:xfrm>
        </p:spPr>
        <p:txBody>
          <a:bodyPr/>
          <a:lstStyle/>
          <a:p>
            <a:pPr marL="271463" indent="-180975">
              <a:spcBef>
                <a:spcPts val="0"/>
              </a:spcBef>
              <a:spcAft>
                <a:spcPts val="600"/>
              </a:spcAft>
              <a:buNone/>
              <a:defRPr/>
            </a:pPr>
            <a:r>
              <a:rPr lang="ja-JP" altLang="en-US" dirty="0" smtClean="0">
                <a:latin typeface="ＭＳ Ｐゴシック" pitchFamily="50" charset="-128"/>
              </a:rPr>
              <a:t> </a:t>
            </a:r>
            <a:r>
              <a:rPr lang="ja-JP" altLang="ja-JP" sz="2400" dirty="0" smtClean="0"/>
              <a:t>日本側</a:t>
            </a:r>
            <a:r>
              <a:rPr lang="ja-JP" altLang="en-US" sz="2400" dirty="0" smtClean="0"/>
              <a:t>：</a:t>
            </a:r>
            <a:r>
              <a:rPr lang="ja-JP" altLang="ja-JP" sz="2400" dirty="0" smtClean="0"/>
              <a:t>バンガロール</a:t>
            </a:r>
            <a:r>
              <a:rPr lang="ja-JP" altLang="ja-JP" sz="2400" dirty="0"/>
              <a:t>周辺の工業団地の質の向上の必要性を</a:t>
            </a:r>
            <a:r>
              <a:rPr lang="ja-JP" altLang="ja-JP" sz="2400" dirty="0" smtClean="0"/>
              <a:t>指摘。</a:t>
            </a:r>
            <a:r>
              <a:rPr lang="ja-JP" altLang="ja-JP" sz="2400" dirty="0"/>
              <a:t>さらに、日本の企業にとって快適なビジネス環境（良質のインフラ、保証された電力供給、ワンストップサービス、人材供給など）を作ることが</a:t>
            </a:r>
            <a:r>
              <a:rPr lang="ja-JP" altLang="ja-JP" sz="2400" dirty="0" smtClean="0"/>
              <a:t>重要。タイ</a:t>
            </a:r>
            <a:r>
              <a:rPr lang="ja-JP" altLang="ja-JP" sz="2400" dirty="0"/>
              <a:t>・ベトナムにあるような世界クラスのインフラを整えた日本企業向け工業団地を作るために、日本政府がカルナタカ州政府に協力の用意が</a:t>
            </a:r>
            <a:r>
              <a:rPr lang="ja-JP" altLang="ja-JP" sz="2400" dirty="0" smtClean="0"/>
              <a:t>ある。</a:t>
            </a:r>
            <a:r>
              <a:rPr lang="ja-JP" altLang="ja-JP" sz="2400" dirty="0"/>
              <a:t>また、</a:t>
            </a:r>
            <a:r>
              <a:rPr lang="en-US" altLang="ja-JP" sz="2400" dirty="0"/>
              <a:t>STRR</a:t>
            </a:r>
            <a:r>
              <a:rPr lang="ja-JP" altLang="ja-JP" sz="2400" dirty="0" smtClean="0"/>
              <a:t>のような</a:t>
            </a:r>
            <a:r>
              <a:rPr lang="ja-JP" altLang="en-US" sz="2400" dirty="0" smtClean="0"/>
              <a:t>、</a:t>
            </a:r>
            <a:r>
              <a:rPr lang="ja-JP" altLang="ja-JP" sz="2400" dirty="0" smtClean="0"/>
              <a:t>主要</a:t>
            </a:r>
            <a:r>
              <a:rPr lang="ja-JP" altLang="ja-JP" sz="2400" dirty="0"/>
              <a:t>道路計画は優先的に実現されるべきであるとし、プログラム円借款</a:t>
            </a:r>
            <a:r>
              <a:rPr lang="en-US" altLang="ja-JP" sz="2400" dirty="0"/>
              <a:t>KIPP</a:t>
            </a:r>
            <a:r>
              <a:rPr lang="ja-JP" altLang="ja-JP" sz="2400" dirty="0"/>
              <a:t>を</a:t>
            </a:r>
            <a:r>
              <a:rPr lang="ja-JP" altLang="ja-JP" sz="2400" dirty="0" smtClean="0"/>
              <a:t>利用</a:t>
            </a:r>
            <a:r>
              <a:rPr lang="ja-JP" altLang="en-US" sz="2400" dirty="0" smtClean="0"/>
              <a:t>を示唆</a:t>
            </a:r>
            <a:r>
              <a:rPr lang="ja-JP" altLang="ja-JP" sz="2400" dirty="0" smtClean="0"/>
              <a:t>。</a:t>
            </a:r>
            <a:endParaRPr lang="en-US" altLang="ja-JP" sz="2400" dirty="0" smtClean="0"/>
          </a:p>
          <a:p>
            <a:pPr marL="271463" indent="-180975">
              <a:spcBef>
                <a:spcPts val="0"/>
              </a:spcBef>
              <a:spcAft>
                <a:spcPts val="600"/>
              </a:spcAft>
              <a:buNone/>
              <a:defRPr/>
            </a:pPr>
            <a:r>
              <a:rPr lang="ja-JP" altLang="en-US" sz="2400" dirty="0" smtClean="0"/>
              <a:t>　</a:t>
            </a:r>
            <a:r>
              <a:rPr lang="en-US" altLang="ja-JP" sz="2400" dirty="0" smtClean="0"/>
              <a:t>GOK</a:t>
            </a:r>
            <a:r>
              <a:rPr lang="ja-JP" altLang="ja-JP" sz="2400" dirty="0" smtClean="0"/>
              <a:t>：同アドバイス</a:t>
            </a:r>
            <a:r>
              <a:rPr lang="ja-JP" altLang="ja-JP" sz="2400" dirty="0"/>
              <a:t>を評価し</a:t>
            </a:r>
            <a:r>
              <a:rPr lang="ja-JP" altLang="ja-JP" sz="2400" dirty="0" smtClean="0"/>
              <a:t>、提案</a:t>
            </a:r>
            <a:r>
              <a:rPr lang="ja-JP" altLang="en-US" sz="2400" dirty="0" smtClean="0"/>
              <a:t>の</a:t>
            </a:r>
            <a:r>
              <a:rPr lang="ja-JP" altLang="ja-JP" sz="2400" dirty="0" smtClean="0"/>
              <a:t>検討を約束した。</a:t>
            </a:r>
            <a:endParaRPr lang="ja-JP" altLang="ja-JP" sz="2400" b="1" dirty="0">
              <a:latin typeface="+mj-ea"/>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12</a:t>
            </a:fld>
            <a:endParaRPr lang="en-US" altLang="ja-JP" smtClean="0">
              <a:latin typeface="Arial Black" pitchFamily="34" charset="0"/>
            </a:endParaRPr>
          </a:p>
        </p:txBody>
      </p:sp>
    </p:spTree>
    <p:extLst>
      <p:ext uri="{BB962C8B-B14F-4D97-AF65-F5344CB8AC3E}">
        <p14:creationId xmlns:p14="http://schemas.microsoft.com/office/powerpoint/2010/main" val="1430104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620713"/>
            <a:ext cx="8229600" cy="648047"/>
          </a:xfrm>
        </p:spPr>
        <p:txBody>
          <a:bodyPr/>
          <a:lstStyle/>
          <a:p>
            <a:pPr algn="ctr"/>
            <a:r>
              <a:rPr lang="en-US" altLang="ja-JP" sz="2800" dirty="0"/>
              <a:t>6</a:t>
            </a:r>
            <a:r>
              <a:rPr lang="en-US" altLang="ja-JP" sz="2800" dirty="0" smtClean="0"/>
              <a:t>.  </a:t>
            </a:r>
            <a:r>
              <a:rPr lang="en-US" altLang="ja-JP" sz="2800" dirty="0"/>
              <a:t>E</a:t>
            </a:r>
            <a:r>
              <a:rPr lang="ja-JP" altLang="ja-JP" sz="2800" dirty="0"/>
              <a:t>ウディヤミ及びカイガリカ・ブーミ・システムの評価</a:t>
            </a:r>
            <a:r>
              <a:rPr lang="en-US" altLang="ja-JP" sz="2800" dirty="0"/>
              <a:t/>
            </a:r>
            <a:br>
              <a:rPr lang="en-US" altLang="ja-JP" sz="2800" dirty="0"/>
            </a:br>
            <a:endParaRPr lang="en-IN" altLang="ja-JP" sz="2800" dirty="0" smtClean="0"/>
          </a:p>
        </p:txBody>
      </p:sp>
      <p:sp>
        <p:nvSpPr>
          <p:cNvPr id="3" name="Content Placeholder 2"/>
          <p:cNvSpPr>
            <a:spLocks noGrp="1"/>
          </p:cNvSpPr>
          <p:nvPr>
            <p:ph idx="1"/>
          </p:nvPr>
        </p:nvSpPr>
        <p:spPr>
          <a:xfrm>
            <a:off x="468313" y="1196752"/>
            <a:ext cx="8351837" cy="5112567"/>
          </a:xfrm>
        </p:spPr>
        <p:txBody>
          <a:bodyPr/>
          <a:lstStyle/>
          <a:p>
            <a:pPr marL="271463" indent="-180975">
              <a:spcBef>
                <a:spcPts val="0"/>
              </a:spcBef>
              <a:spcAft>
                <a:spcPts val="600"/>
              </a:spcAft>
              <a:buNone/>
              <a:defRPr/>
            </a:pPr>
            <a:r>
              <a:rPr lang="ja-JP" altLang="en-US" sz="2400" dirty="0" smtClean="0"/>
              <a:t>　</a:t>
            </a:r>
            <a:r>
              <a:rPr lang="en-US" altLang="ja-JP" sz="2400" dirty="0" smtClean="0"/>
              <a:t>DMC</a:t>
            </a:r>
            <a:r>
              <a:rPr lang="ja-JP" altLang="ja-JP" sz="2400" dirty="0"/>
              <a:t>委員会は</a:t>
            </a:r>
            <a:r>
              <a:rPr lang="en-US" altLang="ja-JP" sz="2400" dirty="0"/>
              <a:t>E</a:t>
            </a:r>
            <a:r>
              <a:rPr lang="ja-JP" altLang="ja-JP" sz="2400" dirty="0" smtClean="0"/>
              <a:t>ウディヤミ</a:t>
            </a:r>
            <a:r>
              <a:rPr lang="ja-JP" altLang="ja-JP" sz="2400" dirty="0"/>
              <a:t>（オンラインプロジェクト承認システム）</a:t>
            </a:r>
            <a:r>
              <a:rPr lang="ja-JP" altLang="ja-JP" sz="2400" dirty="0" smtClean="0"/>
              <a:t>の</a:t>
            </a:r>
            <a:r>
              <a:rPr lang="ja-JP" altLang="ja-JP" sz="2400" dirty="0"/>
              <a:t>ポータルに、各種認可取得のためのプロセスも組み入れるタイムラインについて説明を求めた。また、カイガリカ・</a:t>
            </a:r>
            <a:r>
              <a:rPr lang="ja-JP" altLang="ja-JP" sz="2400" dirty="0" smtClean="0"/>
              <a:t>ブーミ</a:t>
            </a:r>
            <a:r>
              <a:rPr lang="ja-JP" altLang="ja-JP" sz="2400" dirty="0"/>
              <a:t>（</a:t>
            </a:r>
            <a:r>
              <a:rPr lang="en-US" altLang="ja-JP" sz="2400" dirty="0"/>
              <a:t>GIS</a:t>
            </a:r>
            <a:r>
              <a:rPr lang="ja-JP" altLang="ja-JP" sz="2400" dirty="0"/>
              <a:t>活用工業団地情報ナビゲーションシステム）</a:t>
            </a:r>
            <a:r>
              <a:rPr lang="ja-JP" altLang="ja-JP" sz="2400" dirty="0" smtClean="0"/>
              <a:t>の</a:t>
            </a:r>
            <a:r>
              <a:rPr lang="ja-JP" altLang="ja-JP" sz="2400" dirty="0"/>
              <a:t>情報も、リアルタイムにアップデートされるよう、</a:t>
            </a:r>
            <a:r>
              <a:rPr lang="en-US" altLang="ja-JP" sz="2400" dirty="0"/>
              <a:t>KUM/KIADB</a:t>
            </a:r>
            <a:r>
              <a:rPr lang="ja-JP" altLang="ja-JP" sz="2400" dirty="0"/>
              <a:t>に要請した</a:t>
            </a:r>
            <a:r>
              <a:rPr lang="ja-JP" altLang="ja-JP" sz="2400" dirty="0" smtClean="0"/>
              <a:t>。</a:t>
            </a:r>
            <a:endParaRPr lang="en-US" altLang="ja-JP" sz="2400" dirty="0" smtClean="0"/>
          </a:p>
          <a:p>
            <a:pPr marL="271463" indent="-180975">
              <a:spcBef>
                <a:spcPts val="0"/>
              </a:spcBef>
              <a:spcAft>
                <a:spcPts val="600"/>
              </a:spcAft>
              <a:buNone/>
              <a:defRPr/>
            </a:pPr>
            <a:endParaRPr lang="ja-JP" altLang="ja-JP" sz="2400" b="1" dirty="0">
              <a:latin typeface="+mj-ea"/>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13</a:t>
            </a:fld>
            <a:endParaRPr lang="en-US" altLang="ja-JP" smtClean="0">
              <a:latin typeface="Arial Black" pitchFamily="34" charset="0"/>
            </a:endParaRPr>
          </a:p>
        </p:txBody>
      </p:sp>
    </p:spTree>
    <p:extLst>
      <p:ext uri="{BB962C8B-B14F-4D97-AF65-F5344CB8AC3E}">
        <p14:creationId xmlns:p14="http://schemas.microsoft.com/office/powerpoint/2010/main" val="1430104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792087"/>
          </a:xfrm>
        </p:spPr>
        <p:txBody>
          <a:bodyPr/>
          <a:lstStyle/>
          <a:p>
            <a:pPr algn="ctr"/>
            <a:r>
              <a:rPr lang="en-US" altLang="ja-JP" sz="2800" dirty="0"/>
              <a:t>7.  </a:t>
            </a:r>
            <a:r>
              <a:rPr lang="ja-JP" altLang="ja-JP" sz="2800" dirty="0" smtClean="0"/>
              <a:t>投資</a:t>
            </a:r>
            <a:r>
              <a:rPr lang="ja-JP" altLang="ja-JP" sz="2800" dirty="0"/>
              <a:t>環境改善に関するその他の事項</a:t>
            </a:r>
            <a:endParaRPr lang="en-IN" altLang="ja-JP" sz="2800" dirty="0" smtClean="0"/>
          </a:p>
        </p:txBody>
      </p:sp>
      <p:sp>
        <p:nvSpPr>
          <p:cNvPr id="3" name="Content Placeholder 2"/>
          <p:cNvSpPr>
            <a:spLocks noGrp="1"/>
          </p:cNvSpPr>
          <p:nvPr>
            <p:ph idx="1"/>
          </p:nvPr>
        </p:nvSpPr>
        <p:spPr>
          <a:xfrm>
            <a:off x="468313" y="1340768"/>
            <a:ext cx="8351837" cy="4968551"/>
          </a:xfrm>
        </p:spPr>
        <p:txBody>
          <a:bodyPr/>
          <a:lstStyle/>
          <a:p>
            <a:pPr marL="271463" indent="-180975">
              <a:spcBef>
                <a:spcPts val="0"/>
              </a:spcBef>
              <a:spcAft>
                <a:spcPts val="600"/>
              </a:spcAft>
              <a:buNone/>
              <a:defRPr/>
            </a:pPr>
            <a:r>
              <a:rPr lang="ja-JP" altLang="ja-JP" sz="2400" dirty="0"/>
              <a:t>日本サイドからの様々な提案にもとづき、カルナタカ州政府は投資環境を改善するため下記につき検討する。</a:t>
            </a:r>
            <a:endParaRPr lang="en-US" altLang="ja-JP" sz="2400" b="1" dirty="0" smtClean="0">
              <a:latin typeface="ＭＳ Ｐゴシック" pitchFamily="50" charset="-128"/>
            </a:endParaRPr>
          </a:p>
          <a:p>
            <a:pPr marL="0" lvl="0" indent="0">
              <a:buNone/>
            </a:pPr>
            <a:r>
              <a:rPr lang="en-US" altLang="ja-JP" sz="2400" dirty="0" smtClean="0"/>
              <a:t>(1) </a:t>
            </a:r>
            <a:r>
              <a:rPr lang="ja-JP" altLang="ja-JP" sz="2400" dirty="0" smtClean="0"/>
              <a:t>工場</a:t>
            </a:r>
            <a:r>
              <a:rPr lang="ja-JP" altLang="ja-JP" sz="2400" dirty="0"/>
              <a:t>建設に対する消防省からの承認取得の廃止：</a:t>
            </a:r>
          </a:p>
          <a:p>
            <a:pPr marL="0" indent="0">
              <a:buNone/>
            </a:pPr>
            <a:r>
              <a:rPr lang="ja-JP" altLang="ja-JP" sz="2400" dirty="0"/>
              <a:t>消防省は工業団地内の工場建屋に対する</a:t>
            </a:r>
            <a:r>
              <a:rPr lang="en-US" altLang="ja-JP" sz="2400" dirty="0"/>
              <a:t>NOC</a:t>
            </a:r>
            <a:r>
              <a:rPr lang="ja-JP" altLang="ja-JP" sz="2400" dirty="0"/>
              <a:t>発行について、工場法に規定されている基準を遵守する。</a:t>
            </a:r>
          </a:p>
          <a:p>
            <a:pPr marL="0" lvl="0" indent="0">
              <a:buNone/>
            </a:pPr>
            <a:r>
              <a:rPr lang="en-US" altLang="ja-JP" sz="2400" dirty="0" smtClean="0"/>
              <a:t>(2) </a:t>
            </a:r>
            <a:r>
              <a:rPr lang="ja-JP" altLang="ja-JP" sz="2400" dirty="0" smtClean="0"/>
              <a:t>工場</a:t>
            </a:r>
            <a:r>
              <a:rPr lang="ja-JP" altLang="ja-JP" sz="2400" dirty="0"/>
              <a:t>建設に対する地方自治体（パンチャヤット）の認可の一元化：</a:t>
            </a:r>
          </a:p>
          <a:p>
            <a:pPr marL="0" indent="0">
              <a:buNone/>
            </a:pPr>
            <a:r>
              <a:rPr lang="ja-JP" altLang="ja-JP" sz="2400" dirty="0"/>
              <a:t>「工場建設のためのフィーの支払いと、工場建設プランの承認取得の免除」を検討するための小委員会を設立する。座長は、農村開発・パンチャヤット省筆頭次官、メンバーは、財務省、工業省、都市開発省の各次官とする</a:t>
            </a:r>
            <a:r>
              <a:rPr lang="ja-JP" altLang="ja-JP" sz="2400" dirty="0" smtClean="0"/>
              <a:t>。</a:t>
            </a:r>
            <a:endParaRPr lang="ja-JP" altLang="ja-JP" sz="2400" dirty="0"/>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14</a:t>
            </a:fld>
            <a:endParaRPr lang="en-US" altLang="ja-JP" smtClean="0">
              <a:latin typeface="Arial Black" pitchFamily="34" charset="0"/>
            </a:endParaRPr>
          </a:p>
        </p:txBody>
      </p:sp>
    </p:spTree>
    <p:extLst>
      <p:ext uri="{BB962C8B-B14F-4D97-AF65-F5344CB8AC3E}">
        <p14:creationId xmlns:p14="http://schemas.microsoft.com/office/powerpoint/2010/main" val="1430104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792087"/>
          </a:xfrm>
        </p:spPr>
        <p:txBody>
          <a:bodyPr/>
          <a:lstStyle/>
          <a:p>
            <a:pPr algn="ctr"/>
            <a:r>
              <a:rPr lang="en-US" altLang="ja-JP" sz="2800" dirty="0"/>
              <a:t>7.  </a:t>
            </a:r>
            <a:r>
              <a:rPr lang="ja-JP" altLang="ja-JP" sz="2800" dirty="0" smtClean="0"/>
              <a:t>投資</a:t>
            </a:r>
            <a:r>
              <a:rPr lang="ja-JP" altLang="ja-JP" sz="2800" dirty="0"/>
              <a:t>環境改善に関するその他の事項</a:t>
            </a:r>
            <a:endParaRPr lang="en-IN" altLang="ja-JP" sz="2800" dirty="0" smtClean="0"/>
          </a:p>
        </p:txBody>
      </p:sp>
      <p:sp>
        <p:nvSpPr>
          <p:cNvPr id="3" name="Content Placeholder 2"/>
          <p:cNvSpPr>
            <a:spLocks noGrp="1"/>
          </p:cNvSpPr>
          <p:nvPr>
            <p:ph idx="1"/>
          </p:nvPr>
        </p:nvSpPr>
        <p:spPr>
          <a:xfrm>
            <a:off x="468313" y="1340768"/>
            <a:ext cx="8351837" cy="4968551"/>
          </a:xfrm>
        </p:spPr>
        <p:txBody>
          <a:bodyPr/>
          <a:lstStyle/>
          <a:p>
            <a:pPr marL="0" lvl="0" indent="0">
              <a:buNone/>
            </a:pPr>
            <a:endParaRPr lang="en-US" altLang="ja-JP" sz="2400" dirty="0" smtClean="0"/>
          </a:p>
          <a:p>
            <a:pPr marL="0" lvl="0" indent="0">
              <a:buNone/>
            </a:pPr>
            <a:r>
              <a:rPr lang="en-US" altLang="ja-JP" sz="2400" dirty="0" smtClean="0"/>
              <a:t>(3) </a:t>
            </a:r>
            <a:r>
              <a:rPr lang="ja-JP" altLang="ja-JP" sz="2400" dirty="0" smtClean="0"/>
              <a:t>民間</a:t>
            </a:r>
            <a:r>
              <a:rPr lang="ja-JP" altLang="ja-JP" sz="2400" dirty="0"/>
              <a:t>の工場用地、工業団地情報の一元管理：</a:t>
            </a:r>
            <a:r>
              <a:rPr lang="en-US" altLang="ja-JP" sz="2400" dirty="0"/>
              <a:t/>
            </a:r>
            <a:br>
              <a:rPr lang="en-US" altLang="ja-JP" sz="2400" dirty="0"/>
            </a:br>
            <a:r>
              <a:rPr lang="en-US" altLang="ja-JP" sz="2400" dirty="0"/>
              <a:t>KUM</a:t>
            </a:r>
            <a:r>
              <a:rPr lang="ja-JP" altLang="ja-JP" sz="2400" dirty="0"/>
              <a:t>は民間の土地バンク、工業団地、政府管理地等をデータベース化し、一元的に投資家に公開できるようにする</a:t>
            </a:r>
            <a:r>
              <a:rPr lang="ja-JP" altLang="ja-JP" sz="2400" dirty="0" smtClean="0"/>
              <a:t>。</a:t>
            </a:r>
            <a:endParaRPr lang="en-US" altLang="ja-JP" sz="2400" dirty="0" smtClean="0"/>
          </a:p>
          <a:p>
            <a:pPr marL="0" lvl="0" indent="0">
              <a:buNone/>
            </a:pPr>
            <a:endParaRPr lang="ja-JP" altLang="ja-JP" sz="2400" dirty="0"/>
          </a:p>
          <a:p>
            <a:pPr marL="0" indent="0">
              <a:buNone/>
            </a:pPr>
            <a:r>
              <a:rPr lang="ja-JP" altLang="ja-JP" sz="2400" dirty="0"/>
              <a:t>日本側は以下の要望も、カルナタカ州政府に伝えた。</a:t>
            </a:r>
          </a:p>
          <a:p>
            <a:pPr marL="0" lvl="0" indent="0">
              <a:buNone/>
            </a:pPr>
            <a:r>
              <a:rPr lang="en-US" altLang="ja-JP" sz="2400" dirty="0" smtClean="0"/>
              <a:t>(4) </a:t>
            </a:r>
            <a:r>
              <a:rPr lang="ja-JP" altLang="ja-JP" sz="2400" dirty="0" smtClean="0"/>
              <a:t>工業</a:t>
            </a:r>
            <a:r>
              <a:rPr lang="ja-JP" altLang="ja-JP" sz="2400" dirty="0"/>
              <a:t>団地周辺の居住区の開発：</a:t>
            </a:r>
            <a:r>
              <a:rPr lang="en-US" altLang="ja-JP" sz="2400" dirty="0"/>
              <a:t/>
            </a:r>
            <a:br>
              <a:rPr lang="en-US" altLang="ja-JP" sz="2400" dirty="0"/>
            </a:br>
            <a:r>
              <a:rPr lang="ja-JP" altLang="ja-JP" sz="2400" dirty="0"/>
              <a:t>従業員の通勤時間短縮のため、工業団地付近に住宅エリアを設けることが可能か可能性を探る。</a:t>
            </a:r>
          </a:p>
          <a:p>
            <a:pPr marL="0" indent="0">
              <a:buFont typeface="Wingdings" pitchFamily="2" charset="2"/>
              <a:buNone/>
              <a:defRPr/>
            </a:pPr>
            <a:endParaRPr lang="ja-JP" altLang="ja-JP" b="1" dirty="0">
              <a:latin typeface="+mj-ea"/>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15</a:t>
            </a:fld>
            <a:endParaRPr lang="en-US" altLang="ja-JP" smtClean="0">
              <a:latin typeface="Arial Black" pitchFamily="34" charset="0"/>
            </a:endParaRPr>
          </a:p>
        </p:txBody>
      </p:sp>
    </p:spTree>
    <p:extLst>
      <p:ext uri="{BB962C8B-B14F-4D97-AF65-F5344CB8AC3E}">
        <p14:creationId xmlns:p14="http://schemas.microsoft.com/office/powerpoint/2010/main" val="1148287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1080120"/>
          </a:xfrm>
        </p:spPr>
        <p:txBody>
          <a:bodyPr/>
          <a:lstStyle/>
          <a:p>
            <a:pPr algn="ctr"/>
            <a:r>
              <a:rPr lang="en-US" altLang="ja-JP" sz="2800" dirty="0"/>
              <a:t>8.   </a:t>
            </a:r>
            <a:r>
              <a:rPr lang="ja-JP" altLang="ja-JP" sz="2800" dirty="0"/>
              <a:t>バンガロール市内の交通渋滞緩和</a:t>
            </a:r>
            <a:r>
              <a:rPr lang="en-US" altLang="ja-JP" sz="2800" dirty="0"/>
              <a:t/>
            </a:r>
            <a:br>
              <a:rPr lang="en-US" altLang="ja-JP" sz="2800" dirty="0"/>
            </a:br>
            <a:endParaRPr lang="en-IN" altLang="ja-JP" sz="2800" dirty="0" smtClean="0"/>
          </a:p>
        </p:txBody>
      </p:sp>
      <p:sp>
        <p:nvSpPr>
          <p:cNvPr id="3" name="Content Placeholder 2"/>
          <p:cNvSpPr>
            <a:spLocks noGrp="1"/>
          </p:cNvSpPr>
          <p:nvPr>
            <p:ph idx="1"/>
          </p:nvPr>
        </p:nvSpPr>
        <p:spPr>
          <a:xfrm>
            <a:off x="468313" y="1340768"/>
            <a:ext cx="8351837" cy="5184576"/>
          </a:xfrm>
        </p:spPr>
        <p:txBody>
          <a:bodyPr/>
          <a:lstStyle/>
          <a:p>
            <a:pPr marL="0" lvl="0" indent="0">
              <a:buNone/>
            </a:pPr>
            <a:r>
              <a:rPr lang="ja-JP" altLang="ja-JP" sz="2400" dirty="0"/>
              <a:t>日本側は、バンガロール市内で慢性的は交通渋滞の見られる道路の、混雑解消の対応を要請した。混雑する道路の例として以下を挙げた</a:t>
            </a:r>
            <a:endParaRPr lang="en-US" altLang="ja-JP" sz="2400" dirty="0">
              <a:latin typeface="ＭＳ Ｐゴシック" pitchFamily="50" charset="-128"/>
            </a:endParaRPr>
          </a:p>
          <a:p>
            <a:pPr lvl="0"/>
            <a:r>
              <a:rPr lang="en-US" altLang="ja-JP" sz="2400" dirty="0" err="1" smtClean="0"/>
              <a:t>K.R.Puram</a:t>
            </a:r>
            <a:r>
              <a:rPr lang="en-US" altLang="ja-JP" sz="2400" dirty="0" smtClean="0"/>
              <a:t> </a:t>
            </a:r>
            <a:r>
              <a:rPr lang="en-US" altLang="ja-JP" sz="2400" dirty="0"/>
              <a:t>– Hanging Bridge</a:t>
            </a:r>
            <a:r>
              <a:rPr lang="ja-JP" altLang="ja-JP" sz="2400" dirty="0"/>
              <a:t>一帯</a:t>
            </a:r>
          </a:p>
          <a:p>
            <a:pPr lvl="0"/>
            <a:r>
              <a:rPr lang="en-US" altLang="ja-JP" sz="2400" dirty="0"/>
              <a:t>White Field, ITPL Main Road</a:t>
            </a:r>
            <a:endParaRPr lang="ja-JP" altLang="ja-JP" sz="2400" dirty="0"/>
          </a:p>
          <a:p>
            <a:pPr lvl="0"/>
            <a:r>
              <a:rPr lang="en-US" altLang="ja-JP" sz="2400" dirty="0" err="1"/>
              <a:t>Nrupathunga</a:t>
            </a:r>
            <a:r>
              <a:rPr lang="en-US" altLang="ja-JP" sz="2400" dirty="0"/>
              <a:t> Road, K.R. Circle</a:t>
            </a:r>
            <a:endParaRPr lang="ja-JP" altLang="ja-JP" sz="2400" dirty="0"/>
          </a:p>
          <a:p>
            <a:pPr lvl="0"/>
            <a:r>
              <a:rPr lang="en-US" altLang="ja-JP" sz="2400" dirty="0" err="1"/>
              <a:t>Bannerghatta</a:t>
            </a:r>
            <a:r>
              <a:rPr lang="en-US" altLang="ja-JP" sz="2400" dirty="0"/>
              <a:t> Road, Dairy Circle</a:t>
            </a:r>
            <a:r>
              <a:rPr lang="ja-JP" altLang="ja-JP" sz="2400" dirty="0"/>
              <a:t>一帯</a:t>
            </a:r>
          </a:p>
          <a:p>
            <a:pPr marL="271463" indent="-180975">
              <a:spcBef>
                <a:spcPts val="0"/>
              </a:spcBef>
              <a:spcAft>
                <a:spcPts val="600"/>
              </a:spcAft>
              <a:buNone/>
              <a:defRPr/>
            </a:pPr>
            <a:endParaRPr lang="en-US" altLang="ja-JP" sz="2400" dirty="0" smtClean="0"/>
          </a:p>
          <a:p>
            <a:pPr marL="271463" indent="-180975">
              <a:spcBef>
                <a:spcPts val="0"/>
              </a:spcBef>
              <a:spcAft>
                <a:spcPts val="600"/>
              </a:spcAft>
              <a:buNone/>
              <a:defRPr/>
            </a:pPr>
            <a:r>
              <a:rPr lang="ja-JP" altLang="ja-JP" sz="2400" dirty="0" smtClean="0"/>
              <a:t>市内</a:t>
            </a:r>
            <a:r>
              <a:rPr lang="ja-JP" altLang="ja-JP" sz="2400" dirty="0"/>
              <a:t>は</a:t>
            </a:r>
            <a:r>
              <a:rPr lang="ja-JP" altLang="ja-JP" sz="2400" dirty="0" smtClean="0"/>
              <a:t>、</a:t>
            </a:r>
            <a:r>
              <a:rPr lang="ja-JP" altLang="ja-JP" sz="2400" dirty="0"/>
              <a:t>全般的に道路の混雑緩和が進んで</a:t>
            </a:r>
            <a:r>
              <a:rPr lang="ja-JP" altLang="ja-JP" sz="2400" dirty="0" smtClean="0"/>
              <a:t>いる</a:t>
            </a:r>
            <a:r>
              <a:rPr lang="ja-JP" altLang="en-US" sz="2400" dirty="0" smtClean="0"/>
              <a:t>。</a:t>
            </a:r>
            <a:endParaRPr lang="en-US" altLang="ja-JP" sz="2400" dirty="0" smtClean="0"/>
          </a:p>
          <a:p>
            <a:pPr marL="271463" indent="-180975">
              <a:spcBef>
                <a:spcPts val="0"/>
              </a:spcBef>
              <a:spcAft>
                <a:spcPts val="600"/>
              </a:spcAft>
              <a:buNone/>
              <a:defRPr/>
            </a:pPr>
            <a:r>
              <a:rPr lang="ja-JP" altLang="en-US" sz="2400" dirty="0" smtClean="0"/>
              <a:t>例</a:t>
            </a:r>
            <a:r>
              <a:rPr lang="ja-JP" altLang="en-US" sz="2400" dirty="0"/>
              <a:t>：</a:t>
            </a:r>
            <a:r>
              <a:rPr lang="ja-JP" altLang="ja-JP" sz="2400" dirty="0" smtClean="0"/>
              <a:t>国際</a:t>
            </a:r>
            <a:r>
              <a:rPr lang="ja-JP" altLang="ja-JP" sz="2400" dirty="0"/>
              <a:t>空港からイェラハンカまでは信号のない高架</a:t>
            </a:r>
            <a:r>
              <a:rPr lang="ja-JP" altLang="ja-JP" sz="2400" dirty="0" smtClean="0"/>
              <a:t>道路</a:t>
            </a:r>
            <a:r>
              <a:rPr lang="ja-JP" altLang="en-US" sz="2400" dirty="0" smtClean="0"/>
              <a:t>。</a:t>
            </a:r>
            <a:endParaRPr lang="en-US" altLang="ja-JP" sz="2400" dirty="0" smtClean="0"/>
          </a:p>
          <a:p>
            <a:pPr marL="271463" indent="-180975">
              <a:spcBef>
                <a:spcPts val="0"/>
              </a:spcBef>
              <a:spcAft>
                <a:spcPts val="600"/>
              </a:spcAft>
              <a:buNone/>
              <a:defRPr/>
            </a:pPr>
            <a:r>
              <a:rPr lang="ja-JP" altLang="ja-JP" sz="2400" dirty="0" smtClean="0"/>
              <a:t>メトロ</a:t>
            </a:r>
            <a:r>
              <a:rPr lang="ja-JP" altLang="ja-JP" sz="2400" dirty="0"/>
              <a:t>も、ピーニア工業団地からサンピゲ道路まで</a:t>
            </a:r>
            <a:r>
              <a:rPr lang="ja-JP" altLang="ja-JP" sz="2400" dirty="0" smtClean="0"/>
              <a:t>開通。</a:t>
            </a:r>
            <a:r>
              <a:rPr lang="ja-JP" altLang="en-US" sz="2400" dirty="0" smtClean="0">
                <a:latin typeface="ＭＳ Ｐゴシック" pitchFamily="50" charset="-128"/>
              </a:rPr>
              <a:t>　</a:t>
            </a:r>
            <a:endParaRPr lang="en-US" altLang="ja-JP" sz="2400" dirty="0" smtClean="0">
              <a:latin typeface="ＭＳ Ｐゴシック" pitchFamily="50" charset="-128"/>
            </a:endParaRPr>
          </a:p>
          <a:p>
            <a:pPr marL="271463" indent="0">
              <a:spcBef>
                <a:spcPts val="600"/>
              </a:spcBef>
              <a:spcAft>
                <a:spcPts val="600"/>
              </a:spcAft>
              <a:buNone/>
              <a:defRPr/>
            </a:pPr>
            <a:r>
              <a:rPr lang="en-US" sz="2400" dirty="0" smtClean="0"/>
              <a:t/>
            </a:r>
            <a:br>
              <a:rPr lang="en-US" sz="2400" dirty="0" smtClean="0"/>
            </a:br>
            <a:r>
              <a:rPr lang="en-US" sz="2400" dirty="0" smtClean="0"/>
              <a:t/>
            </a:r>
            <a:br>
              <a:rPr lang="en-US" sz="2400" dirty="0" smtClean="0"/>
            </a:br>
            <a:endParaRPr lang="en-US" altLang="ja-JP" sz="2400" dirty="0" smtClean="0"/>
          </a:p>
          <a:p>
            <a:pPr marL="271463" indent="0">
              <a:spcBef>
                <a:spcPts val="0"/>
              </a:spcBef>
              <a:spcAft>
                <a:spcPts val="1200"/>
              </a:spcAft>
              <a:buFont typeface="Wingdings" pitchFamily="2" charset="2"/>
              <a:buNone/>
              <a:defRPr/>
            </a:pPr>
            <a:endParaRPr lang="en-US" altLang="ja-JP" sz="2400" dirty="0" smtClean="0">
              <a:latin typeface="ＭＳ Ｐゴシック" pitchFamily="50" charset="-128"/>
            </a:endParaRPr>
          </a:p>
          <a:p>
            <a:pPr marL="0" indent="0">
              <a:buFont typeface="Wingdings" pitchFamily="2" charset="2"/>
              <a:buNone/>
              <a:defRPr/>
            </a:pPr>
            <a:endParaRPr lang="en-US" altLang="ja-JP" b="1" dirty="0" smtClean="0">
              <a:latin typeface="ＭＳ Ｐゴシック" pitchFamily="50" charset="-128"/>
            </a:endParaRPr>
          </a:p>
          <a:p>
            <a:pPr marL="0" indent="0">
              <a:buFont typeface="Wingdings" pitchFamily="2" charset="2"/>
              <a:buNone/>
              <a:defRPr/>
            </a:pPr>
            <a:endParaRPr lang="ja-JP" altLang="ja-JP" b="1" dirty="0">
              <a:latin typeface="+mj-ea"/>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16</a:t>
            </a:fld>
            <a:endParaRPr lang="en-US" altLang="ja-JP" smtClean="0">
              <a:latin typeface="Arial Black" pitchFamily="34" charset="0"/>
            </a:endParaRPr>
          </a:p>
        </p:txBody>
      </p:sp>
    </p:spTree>
    <p:extLst>
      <p:ext uri="{BB962C8B-B14F-4D97-AF65-F5344CB8AC3E}">
        <p14:creationId xmlns:p14="http://schemas.microsoft.com/office/powerpoint/2010/main" val="38027371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2349500"/>
            <a:ext cx="8229600" cy="1371600"/>
          </a:xfrm>
        </p:spPr>
        <p:txBody>
          <a:bodyPr/>
          <a:lstStyle/>
          <a:p>
            <a:pPr eaLnBrk="1" hangingPunct="1"/>
            <a:r>
              <a:rPr lang="ja-JP" altLang="en-US" smtClean="0"/>
              <a:t>建議事項を、建議書委員にお寄せ下さい。</a:t>
            </a:r>
            <a:r>
              <a:rPr lang="en-US" altLang="ja-JP" smtClean="0"/>
              <a:t/>
            </a:r>
            <a:br>
              <a:rPr lang="en-US" altLang="ja-JP" smtClean="0"/>
            </a:br>
            <a:r>
              <a:rPr lang="en-US" altLang="ja-JP" smtClean="0"/>
              <a:t/>
            </a:r>
            <a:br>
              <a:rPr lang="en-US" altLang="ja-JP" smtClean="0"/>
            </a:br>
            <a:r>
              <a:rPr lang="ja-JP" altLang="en-US" smtClean="0"/>
              <a:t>ご清聴ありがとうございました</a:t>
            </a:r>
          </a:p>
        </p:txBody>
      </p:sp>
      <p:pic>
        <p:nvPicPr>
          <p:cNvPr id="20483" name="Picture 7"/>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457200" y="836613"/>
            <a:ext cx="8229600" cy="360362"/>
          </a:xfrm>
        </p:spPr>
        <p:txBody>
          <a:bodyPr/>
          <a:lstStyle/>
          <a:p>
            <a:pPr algn="ctr" eaLnBrk="1" hangingPunct="1"/>
            <a:r>
              <a:rPr lang="ja-JP" altLang="en-US" sz="3200" dirty="0" smtClean="0"/>
              <a:t>第６回　ダイヤログ・モニタリング開催</a:t>
            </a:r>
          </a:p>
        </p:txBody>
      </p:sp>
      <p:sp>
        <p:nvSpPr>
          <p:cNvPr id="4099" name="Rectangle 5"/>
          <p:cNvSpPr>
            <a:spLocks noGrp="1" noChangeArrowheads="1"/>
          </p:cNvSpPr>
          <p:nvPr>
            <p:ph type="body" idx="1"/>
          </p:nvPr>
        </p:nvSpPr>
        <p:spPr>
          <a:xfrm>
            <a:off x="457200" y="1412776"/>
            <a:ext cx="8229600" cy="5040412"/>
          </a:xfrm>
        </p:spPr>
        <p:txBody>
          <a:bodyPr/>
          <a:lstStyle/>
          <a:p>
            <a:r>
              <a:rPr lang="ja-JP" altLang="ja-JP" sz="2400" dirty="0"/>
              <a:t>日時：</a:t>
            </a:r>
            <a:r>
              <a:rPr lang="en-US" altLang="ja-JP" sz="2400" dirty="0"/>
              <a:t>2014</a:t>
            </a:r>
            <a:r>
              <a:rPr lang="ja-JP" altLang="ja-JP" sz="2400" dirty="0"/>
              <a:t>年</a:t>
            </a:r>
            <a:r>
              <a:rPr lang="en-US" altLang="ja-JP" sz="2400" dirty="0"/>
              <a:t>3</a:t>
            </a:r>
            <a:r>
              <a:rPr lang="ja-JP" altLang="ja-JP" sz="2400" dirty="0"/>
              <a:t>月</a:t>
            </a:r>
            <a:r>
              <a:rPr lang="en-US" altLang="ja-JP" sz="2400" dirty="0"/>
              <a:t>15</a:t>
            </a:r>
            <a:r>
              <a:rPr lang="ja-JP" altLang="ja-JP" sz="2400" dirty="0"/>
              <a:t>日（土）</a:t>
            </a:r>
            <a:r>
              <a:rPr lang="en-US" altLang="ja-JP" sz="2400" dirty="0"/>
              <a:t>17::00</a:t>
            </a:r>
            <a:endParaRPr lang="ja-JP" altLang="ja-JP" sz="2400" dirty="0"/>
          </a:p>
          <a:p>
            <a:r>
              <a:rPr lang="ja-JP" altLang="ja-JP" sz="2400" dirty="0"/>
              <a:t>場所：</a:t>
            </a:r>
            <a:r>
              <a:rPr lang="en-US" altLang="ja-JP" sz="2400" dirty="0" err="1"/>
              <a:t>Vidhana</a:t>
            </a:r>
            <a:r>
              <a:rPr lang="en-US" altLang="ja-JP" sz="2400" dirty="0"/>
              <a:t> </a:t>
            </a:r>
            <a:r>
              <a:rPr lang="en-US" altLang="ja-JP" sz="2400" dirty="0" err="1"/>
              <a:t>Soudha</a:t>
            </a:r>
            <a:r>
              <a:rPr lang="en-US" altLang="ja-JP" sz="2400" dirty="0"/>
              <a:t>, 313</a:t>
            </a:r>
            <a:r>
              <a:rPr lang="ja-JP" altLang="ja-JP" sz="2400" dirty="0"/>
              <a:t>会議室　</a:t>
            </a:r>
            <a:endParaRPr lang="en-US" altLang="ja-JP" sz="2400" dirty="0" smtClean="0"/>
          </a:p>
          <a:p>
            <a:r>
              <a:rPr lang="ja-JP" altLang="ja-JP" sz="2400" dirty="0"/>
              <a:t>カルナタカ側：首席次官</a:t>
            </a:r>
            <a:r>
              <a:rPr lang="en-US" altLang="ja-JP" sz="2400" dirty="0"/>
              <a:t>(</a:t>
            </a:r>
            <a:r>
              <a:rPr lang="ja-JP" altLang="ja-JP" sz="2400" dirty="0"/>
              <a:t>カウシク・ムカジー</a:t>
            </a:r>
            <a:r>
              <a:rPr lang="en-US" altLang="ja-JP" sz="2400" dirty="0"/>
              <a:t>), </a:t>
            </a:r>
            <a:r>
              <a:rPr lang="ja-JP" altLang="ja-JP" sz="2400" dirty="0"/>
              <a:t>開発コミッショナー</a:t>
            </a:r>
            <a:r>
              <a:rPr lang="en-US" altLang="ja-JP" sz="2400" dirty="0"/>
              <a:t> (G,V..</a:t>
            </a:r>
            <a:r>
              <a:rPr lang="ja-JP" altLang="ja-JP" sz="2400" dirty="0"/>
              <a:t>クリシュナ・ラオ</a:t>
            </a:r>
            <a:r>
              <a:rPr lang="en-US" altLang="ja-JP" sz="2400" dirty="0"/>
              <a:t>), </a:t>
            </a:r>
            <a:r>
              <a:rPr lang="ja-JP" altLang="ja-JP" sz="2400" dirty="0"/>
              <a:t>工業次官</a:t>
            </a:r>
            <a:r>
              <a:rPr lang="en-US" altLang="ja-JP" sz="2400" dirty="0"/>
              <a:t>(K. </a:t>
            </a:r>
            <a:r>
              <a:rPr lang="ja-JP" altLang="ja-JP" sz="2400" dirty="0" smtClean="0"/>
              <a:t>ラトナ</a:t>
            </a:r>
            <a:r>
              <a:rPr lang="ja-JP" altLang="en-US" sz="2400" dirty="0" smtClean="0"/>
              <a:t>・</a:t>
            </a:r>
            <a:r>
              <a:rPr lang="ja-JP" altLang="ja-JP" sz="2400" dirty="0" smtClean="0"/>
              <a:t>プラバー</a:t>
            </a:r>
            <a:r>
              <a:rPr lang="ja-JP" altLang="ja-JP" sz="2400" dirty="0"/>
              <a:t>女史</a:t>
            </a:r>
            <a:r>
              <a:rPr lang="en-US" altLang="ja-JP" sz="2400" dirty="0"/>
              <a:t>)</a:t>
            </a:r>
            <a:r>
              <a:rPr lang="ja-JP" altLang="ja-JP" sz="2400" dirty="0" err="1"/>
              <a:t>、</a:t>
            </a:r>
            <a:r>
              <a:rPr lang="ja-JP" altLang="ja-JP" sz="2400" dirty="0"/>
              <a:t>州首相付次官</a:t>
            </a:r>
            <a:r>
              <a:rPr lang="en-US" altLang="ja-JP" sz="2400" dirty="0"/>
              <a:t>(</a:t>
            </a:r>
            <a:r>
              <a:rPr lang="ja-JP" altLang="ja-JP" sz="2400" dirty="0"/>
              <a:t>ナラシマ・ラージュ</a:t>
            </a:r>
            <a:r>
              <a:rPr lang="en-US" altLang="ja-JP" sz="2400" dirty="0"/>
              <a:t>), </a:t>
            </a:r>
            <a:r>
              <a:rPr lang="ja-JP" altLang="ja-JP" sz="2400" dirty="0"/>
              <a:t>財務次官（</a:t>
            </a:r>
            <a:r>
              <a:rPr lang="en-US" altLang="ja-JP" sz="2400" dirty="0"/>
              <a:t>I.S.N.</a:t>
            </a:r>
            <a:r>
              <a:rPr lang="ja-JP" altLang="ja-JP" sz="2400" dirty="0"/>
              <a:t>プラサド）</a:t>
            </a:r>
            <a:r>
              <a:rPr lang="en-US" altLang="ja-JP" sz="2400" dirty="0"/>
              <a:t>, </a:t>
            </a:r>
            <a:r>
              <a:rPr lang="ja-JP" altLang="ja-JP" sz="2400" dirty="0"/>
              <a:t>産業コミッショナー（</a:t>
            </a:r>
            <a:r>
              <a:rPr lang="en-US" altLang="ja-JP" sz="2400" dirty="0"/>
              <a:t>M. </a:t>
            </a:r>
            <a:r>
              <a:rPr lang="ja-JP" altLang="ja-JP" sz="2400" dirty="0"/>
              <a:t>マヘシュワルラオ）、前工業次官</a:t>
            </a:r>
            <a:r>
              <a:rPr lang="en-US" altLang="ja-JP" sz="2400" dirty="0"/>
              <a:t>(</a:t>
            </a:r>
            <a:r>
              <a:rPr lang="ja-JP" altLang="ja-JP" sz="2400" dirty="0"/>
              <a:t>トゥシャル・ギリナート</a:t>
            </a:r>
            <a:r>
              <a:rPr lang="en-US" altLang="ja-JP" sz="2400" dirty="0"/>
              <a:t>), </a:t>
            </a:r>
            <a:r>
              <a:rPr lang="ja-JP" altLang="ja-JP" sz="2400" dirty="0"/>
              <a:t>カルナタカ・ウドヨグ・ミトラ（ジャヤナンダ社長、マヘーシュ</a:t>
            </a:r>
            <a:r>
              <a:rPr lang="en-US" altLang="ja-JP" sz="2400" dirty="0"/>
              <a:t> Director</a:t>
            </a:r>
            <a:r>
              <a:rPr lang="ja-JP" altLang="ja-JP" sz="2400" dirty="0"/>
              <a:t>）、公共事業省（ブルジー、</a:t>
            </a:r>
            <a:r>
              <a:rPr lang="en-US" altLang="ja-JP" sz="2400" dirty="0"/>
              <a:t>AS</a:t>
            </a:r>
            <a:r>
              <a:rPr lang="ja-JP" altLang="ja-JP" sz="2400" dirty="0"/>
              <a:t>）、バンガロール市交通警察（</a:t>
            </a:r>
            <a:r>
              <a:rPr lang="en-US" altLang="ja-JP" sz="2400" dirty="0"/>
              <a:t>1</a:t>
            </a:r>
            <a:r>
              <a:rPr lang="ja-JP" altLang="ja-JP" sz="2400" dirty="0"/>
              <a:t>名）、バンガロール開発局（</a:t>
            </a:r>
            <a:r>
              <a:rPr lang="en-US" altLang="ja-JP" sz="2400" dirty="0"/>
              <a:t>BDA</a:t>
            </a:r>
            <a:r>
              <a:rPr lang="ja-JP" altLang="ja-JP" sz="2400" dirty="0"/>
              <a:t>）（バット　</a:t>
            </a:r>
            <a:r>
              <a:rPr lang="en-US" altLang="ja-JP" sz="2400" dirty="0"/>
              <a:t>Commissioner</a:t>
            </a:r>
            <a:r>
              <a:rPr lang="ja-JP" altLang="ja-JP" sz="2400" dirty="0"/>
              <a:t>）</a:t>
            </a:r>
            <a:r>
              <a:rPr lang="ja-JP" altLang="ja-JP" sz="2400" dirty="0" smtClean="0"/>
              <a:t>、</a:t>
            </a:r>
            <a:endParaRPr lang="ja-JP" altLang="en-US" sz="2400" dirty="0" smtClean="0"/>
          </a:p>
          <a:p>
            <a:pPr eaLnBrk="1" hangingPunct="1"/>
            <a:endParaRPr lang="ja-JP" altLang="en-US" sz="2800" dirty="0" smtClean="0"/>
          </a:p>
          <a:p>
            <a:pPr eaLnBrk="1" hangingPunct="1"/>
            <a:endParaRPr lang="ja-JP" altLang="en-US" dirty="0" smtClean="0"/>
          </a:p>
          <a:p>
            <a:pPr eaLnBrk="1" hangingPunct="1">
              <a:buFont typeface="Wingdings" pitchFamily="2" charset="2"/>
              <a:buNone/>
            </a:pPr>
            <a:endParaRPr lang="ja-JP" altLang="en-US" dirty="0" smtClean="0"/>
          </a:p>
          <a:p>
            <a:pPr eaLnBrk="1" hangingPunct="1"/>
            <a:endParaRPr lang="ja-JP" altLang="en-US" dirty="0" smtClean="0"/>
          </a:p>
        </p:txBody>
      </p:sp>
      <p:pic>
        <p:nvPicPr>
          <p:cNvPr id="41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15888"/>
            <a:ext cx="3962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457200" y="836613"/>
            <a:ext cx="8229600" cy="360362"/>
          </a:xfrm>
        </p:spPr>
        <p:txBody>
          <a:bodyPr/>
          <a:lstStyle/>
          <a:p>
            <a:pPr algn="ctr" eaLnBrk="1" hangingPunct="1"/>
            <a:r>
              <a:rPr lang="ja-JP" altLang="en-US" sz="3200" dirty="0" smtClean="0"/>
              <a:t>第６回　ダイヤログ・モニタリング開催</a:t>
            </a:r>
          </a:p>
        </p:txBody>
      </p:sp>
      <p:sp>
        <p:nvSpPr>
          <p:cNvPr id="4099" name="Rectangle 5"/>
          <p:cNvSpPr>
            <a:spLocks noGrp="1" noChangeArrowheads="1"/>
          </p:cNvSpPr>
          <p:nvPr>
            <p:ph type="body" idx="1"/>
          </p:nvPr>
        </p:nvSpPr>
        <p:spPr>
          <a:xfrm>
            <a:off x="457200" y="1412776"/>
            <a:ext cx="8229600" cy="5040412"/>
          </a:xfrm>
        </p:spPr>
        <p:txBody>
          <a:bodyPr/>
          <a:lstStyle/>
          <a:p>
            <a:r>
              <a:rPr lang="ja-JP" altLang="ja-JP" sz="2400" dirty="0" smtClean="0"/>
              <a:t>バンガロール</a:t>
            </a:r>
            <a:r>
              <a:rPr lang="ja-JP" altLang="ja-JP" sz="2400" dirty="0"/>
              <a:t>市役所（</a:t>
            </a:r>
            <a:r>
              <a:rPr lang="en-US" altLang="ja-JP" sz="2400" dirty="0"/>
              <a:t>BBMP</a:t>
            </a:r>
            <a:r>
              <a:rPr lang="ja-JP" altLang="ja-JP" sz="2400" dirty="0"/>
              <a:t>）（ラクシュミナラヤナ　</a:t>
            </a:r>
            <a:r>
              <a:rPr lang="en-US" altLang="ja-JP" sz="2400" dirty="0"/>
              <a:t>Commissioner</a:t>
            </a:r>
            <a:r>
              <a:rPr lang="ja-JP" altLang="ja-JP" sz="2400" dirty="0"/>
              <a:t>）</a:t>
            </a:r>
            <a:r>
              <a:rPr lang="en-US" altLang="ja-JP" sz="2400" dirty="0"/>
              <a:t>,</a:t>
            </a:r>
            <a:r>
              <a:rPr lang="ja-JP" altLang="ja-JP" sz="2400" dirty="0"/>
              <a:t>カルナタカ州投資・産業開発公社</a:t>
            </a:r>
            <a:r>
              <a:rPr lang="en-US" altLang="ja-JP" sz="2400" dirty="0"/>
              <a:t>(KSIIDC) ( </a:t>
            </a:r>
            <a:r>
              <a:rPr lang="ja-JP" altLang="ja-JP" sz="2400" dirty="0"/>
              <a:t>シヴァナンダ</a:t>
            </a:r>
            <a:r>
              <a:rPr lang="en-US" altLang="ja-JP" sz="2400" dirty="0"/>
              <a:t>, MD), </a:t>
            </a:r>
            <a:r>
              <a:rPr lang="ja-JP" altLang="ja-JP" sz="2400" dirty="0"/>
              <a:t>インフラ開発省（</a:t>
            </a:r>
            <a:r>
              <a:rPr lang="en-US" altLang="ja-JP" sz="2400" dirty="0"/>
              <a:t>H.N.</a:t>
            </a:r>
            <a:r>
              <a:rPr lang="ja-JP" altLang="ja-JP" sz="2400" dirty="0"/>
              <a:t>ラクシュミパティ</a:t>
            </a:r>
            <a:r>
              <a:rPr lang="en-US" altLang="ja-JP" sz="2400" dirty="0"/>
              <a:t>, Director IDD</a:t>
            </a:r>
            <a:r>
              <a:rPr lang="ja-JP" altLang="ja-JP" sz="2400" dirty="0"/>
              <a:t>）</a:t>
            </a:r>
            <a:r>
              <a:rPr lang="en-US" altLang="ja-JP" sz="2400" dirty="0"/>
              <a:t>, IT</a:t>
            </a:r>
            <a:r>
              <a:rPr lang="ja-JP" altLang="ja-JP" sz="2400" dirty="0"/>
              <a:t>・</a:t>
            </a:r>
            <a:r>
              <a:rPr lang="en-US" altLang="ja-JP" sz="2400" dirty="0"/>
              <a:t>BT</a:t>
            </a:r>
            <a:r>
              <a:rPr lang="ja-JP" altLang="ja-JP" sz="2400" dirty="0"/>
              <a:t>科学技術省（ジテンドラ・シン</a:t>
            </a:r>
            <a:r>
              <a:rPr lang="en-US" altLang="ja-JP" sz="2400" dirty="0"/>
              <a:t>  OSD&amp; </a:t>
            </a:r>
            <a:r>
              <a:rPr lang="en-US" altLang="ja-JP" sz="2400" dirty="0" err="1"/>
              <a:t>Adddl</a:t>
            </a:r>
            <a:r>
              <a:rPr lang="en-US" altLang="ja-JP" sz="2400" dirty="0"/>
              <a:t> </a:t>
            </a:r>
            <a:r>
              <a:rPr lang="en-US" altLang="ja-JP" sz="2400" dirty="0" err="1"/>
              <a:t>Secy</a:t>
            </a:r>
            <a:r>
              <a:rPr lang="ja-JP" altLang="ja-JP" sz="2400" dirty="0"/>
              <a:t>）</a:t>
            </a:r>
            <a:r>
              <a:rPr lang="en-US" altLang="ja-JP" sz="2400" dirty="0"/>
              <a:t>, </a:t>
            </a:r>
            <a:r>
              <a:rPr lang="ja-JP" altLang="ja-JP" sz="2400" dirty="0"/>
              <a:t>カルナタカ工業団地開発公社（</a:t>
            </a:r>
            <a:r>
              <a:rPr lang="en-US" altLang="ja-JP" sz="2400" dirty="0"/>
              <a:t>KIADB</a:t>
            </a:r>
            <a:r>
              <a:rPr lang="ja-JP" altLang="ja-JP" sz="2400" dirty="0"/>
              <a:t>）</a:t>
            </a:r>
            <a:r>
              <a:rPr lang="en-US" altLang="ja-JP" sz="2400" dirty="0"/>
              <a:t>(</a:t>
            </a:r>
            <a:r>
              <a:rPr lang="ja-JP" altLang="ja-JP" sz="2400" dirty="0"/>
              <a:t>スワミー　</a:t>
            </a:r>
            <a:r>
              <a:rPr lang="en-US" altLang="ja-JP" sz="2400" dirty="0"/>
              <a:t>CDO), </a:t>
            </a:r>
            <a:r>
              <a:rPr lang="en-US" altLang="ja-JP" sz="2400" dirty="0" err="1"/>
              <a:t>IDeCK</a:t>
            </a:r>
            <a:r>
              <a:rPr lang="en-US" altLang="ja-JP" sz="2400" dirty="0"/>
              <a:t> (</a:t>
            </a:r>
            <a:r>
              <a:rPr lang="ja-JP" altLang="ja-JP" sz="2400" dirty="0"/>
              <a:t>デバシシュ・ゴーシュ</a:t>
            </a:r>
            <a:r>
              <a:rPr lang="en-US" altLang="ja-JP" sz="2400" dirty="0"/>
              <a:t> SVP)</a:t>
            </a:r>
            <a:endParaRPr lang="ja-JP" altLang="en-US" sz="2400" dirty="0" smtClean="0"/>
          </a:p>
          <a:p>
            <a:pPr eaLnBrk="1" hangingPunct="1"/>
            <a:endParaRPr lang="ja-JP" altLang="en-US" sz="2800" dirty="0" smtClean="0"/>
          </a:p>
          <a:p>
            <a:pPr eaLnBrk="1" hangingPunct="1"/>
            <a:endParaRPr lang="ja-JP" altLang="en-US" dirty="0" smtClean="0"/>
          </a:p>
          <a:p>
            <a:pPr eaLnBrk="1" hangingPunct="1">
              <a:buFont typeface="Wingdings" pitchFamily="2" charset="2"/>
              <a:buNone/>
            </a:pPr>
            <a:endParaRPr lang="ja-JP" altLang="en-US" dirty="0" smtClean="0"/>
          </a:p>
          <a:p>
            <a:pPr eaLnBrk="1" hangingPunct="1"/>
            <a:endParaRPr lang="ja-JP" altLang="en-US" dirty="0" smtClean="0"/>
          </a:p>
        </p:txBody>
      </p:sp>
      <p:pic>
        <p:nvPicPr>
          <p:cNvPr id="41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15888"/>
            <a:ext cx="3962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7220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457200" y="836613"/>
            <a:ext cx="8229600" cy="360362"/>
          </a:xfrm>
        </p:spPr>
        <p:txBody>
          <a:bodyPr/>
          <a:lstStyle/>
          <a:p>
            <a:pPr algn="ctr" eaLnBrk="1" hangingPunct="1"/>
            <a:r>
              <a:rPr lang="ja-JP" altLang="en-US" sz="3200" dirty="0" smtClean="0"/>
              <a:t>第６回　ダイヤログ・モニタリング開催</a:t>
            </a:r>
          </a:p>
        </p:txBody>
      </p:sp>
      <p:sp>
        <p:nvSpPr>
          <p:cNvPr id="4099" name="Rectangle 5"/>
          <p:cNvSpPr>
            <a:spLocks noGrp="1" noChangeArrowheads="1"/>
          </p:cNvSpPr>
          <p:nvPr>
            <p:ph type="body" idx="1"/>
          </p:nvPr>
        </p:nvSpPr>
        <p:spPr>
          <a:xfrm>
            <a:off x="457200" y="1412776"/>
            <a:ext cx="8229600" cy="5040412"/>
          </a:xfrm>
        </p:spPr>
        <p:txBody>
          <a:bodyPr/>
          <a:lstStyle/>
          <a:p>
            <a:pPr lvl="0"/>
            <a:r>
              <a:rPr lang="ja-JP" altLang="ja-JP" sz="2800" dirty="0"/>
              <a:t>日本側： </a:t>
            </a:r>
            <a:endParaRPr lang="en-US" altLang="ja-JP" sz="2800" dirty="0" smtClean="0"/>
          </a:p>
          <a:p>
            <a:pPr marL="0" lvl="0" indent="0">
              <a:buNone/>
            </a:pPr>
            <a:r>
              <a:rPr lang="ja-JP" altLang="ja-JP" sz="2400" dirty="0" smtClean="0"/>
              <a:t>出張</a:t>
            </a:r>
            <a:r>
              <a:rPr lang="ja-JP" altLang="ja-JP" sz="2400" dirty="0"/>
              <a:t>駐在館事務所（山本所長）、商工会（平岡会長）、日本人会（村田会長）、</a:t>
            </a:r>
            <a:r>
              <a:rPr lang="en-US" altLang="ja-JP" sz="2400" dirty="0"/>
              <a:t>TKM</a:t>
            </a:r>
            <a:r>
              <a:rPr lang="ja-JP" altLang="ja-JP" sz="2400" dirty="0"/>
              <a:t>（</a:t>
            </a:r>
            <a:r>
              <a:rPr lang="ja-JP" altLang="ja-JP" sz="2400" dirty="0" smtClean="0"/>
              <a:t>ディネーシュ</a:t>
            </a:r>
            <a:r>
              <a:rPr lang="ja-JP" altLang="en-US" sz="2400" dirty="0" smtClean="0"/>
              <a:t>氏</a:t>
            </a:r>
            <a:r>
              <a:rPr lang="ja-JP" altLang="ja-JP" sz="2400" dirty="0" smtClean="0"/>
              <a:t>）</a:t>
            </a:r>
            <a:r>
              <a:rPr lang="ja-JP" altLang="ja-JP" sz="2400" dirty="0"/>
              <a:t>、建議書委員長（久保木）、ジェトロ（瀧所長、長尾次長、</a:t>
            </a:r>
            <a:r>
              <a:rPr lang="ja-JP" altLang="ja-JP" sz="2400" dirty="0" smtClean="0"/>
              <a:t>阿部</a:t>
            </a:r>
            <a:r>
              <a:rPr lang="ja-JP" altLang="en-US" sz="2400" dirty="0" smtClean="0"/>
              <a:t>氏</a:t>
            </a:r>
            <a:r>
              <a:rPr lang="ja-JP" altLang="ja-JP" sz="2400" dirty="0" smtClean="0"/>
              <a:t>、ディーパク</a:t>
            </a:r>
            <a:r>
              <a:rPr lang="ja-JP" altLang="en-US" sz="2400" dirty="0" smtClean="0"/>
              <a:t>氏</a:t>
            </a:r>
            <a:r>
              <a:rPr lang="ja-JP" altLang="ja-JP" sz="2400" dirty="0" smtClean="0"/>
              <a:t>、スワスティック</a:t>
            </a:r>
            <a:r>
              <a:rPr lang="ja-JP" altLang="en-US" sz="2400" dirty="0" smtClean="0"/>
              <a:t>氏</a:t>
            </a:r>
            <a:r>
              <a:rPr lang="ja-JP" altLang="ja-JP" sz="2400" dirty="0" smtClean="0"/>
              <a:t>）</a:t>
            </a:r>
            <a:r>
              <a:rPr lang="ja-JP" altLang="ja-JP" sz="2400" dirty="0"/>
              <a:t>、</a:t>
            </a:r>
            <a:r>
              <a:rPr lang="en-US" altLang="ja-JP" sz="2400" dirty="0"/>
              <a:t>HMSI</a:t>
            </a:r>
            <a:r>
              <a:rPr lang="ja-JP" altLang="ja-JP" sz="2400" dirty="0"/>
              <a:t>（</a:t>
            </a:r>
            <a:r>
              <a:rPr lang="ja-JP" altLang="ja-JP" sz="2400" dirty="0" smtClean="0"/>
              <a:t>宇田</a:t>
            </a:r>
            <a:r>
              <a:rPr lang="ja-JP" altLang="en-US" sz="2400" dirty="0" smtClean="0"/>
              <a:t>氏</a:t>
            </a:r>
            <a:r>
              <a:rPr lang="ja-JP" altLang="ja-JP" sz="2400" dirty="0" smtClean="0"/>
              <a:t>、下村</a:t>
            </a:r>
            <a:r>
              <a:rPr lang="ja-JP" altLang="en-US" sz="2400" dirty="0" smtClean="0"/>
              <a:t>氏</a:t>
            </a:r>
            <a:r>
              <a:rPr lang="ja-JP" altLang="ja-JP" sz="2400" dirty="0" smtClean="0"/>
              <a:t>、パティル</a:t>
            </a:r>
            <a:r>
              <a:rPr lang="ja-JP" altLang="en-US" sz="2400" dirty="0" smtClean="0"/>
              <a:t>氏</a:t>
            </a:r>
            <a:r>
              <a:rPr lang="ja-JP" altLang="ja-JP" sz="2400" dirty="0" smtClean="0"/>
              <a:t>）</a:t>
            </a:r>
            <a:r>
              <a:rPr lang="ja-JP" altLang="ja-JP" sz="2400" dirty="0"/>
              <a:t>、</a:t>
            </a:r>
            <a:r>
              <a:rPr lang="en-US" altLang="ja-JP" sz="2400" dirty="0"/>
              <a:t>JCCIK</a:t>
            </a:r>
            <a:r>
              <a:rPr lang="ja-JP" altLang="ja-JP" sz="2400" dirty="0"/>
              <a:t>（</a:t>
            </a:r>
            <a:r>
              <a:rPr lang="ja-JP" altLang="ja-JP" sz="2400" dirty="0" smtClean="0"/>
              <a:t>カラント名誉</a:t>
            </a:r>
            <a:r>
              <a:rPr lang="ja-JP" altLang="ja-JP" sz="2400" dirty="0"/>
              <a:t>事務局長）</a:t>
            </a:r>
          </a:p>
          <a:p>
            <a:pPr marL="0" indent="0" eaLnBrk="1" hangingPunct="1">
              <a:buNone/>
            </a:pPr>
            <a:endParaRPr lang="ja-JP" altLang="en-US" sz="2800" dirty="0" smtClean="0"/>
          </a:p>
          <a:p>
            <a:pPr eaLnBrk="1" hangingPunct="1"/>
            <a:endParaRPr lang="ja-JP" altLang="en-US" dirty="0" smtClean="0"/>
          </a:p>
          <a:p>
            <a:pPr eaLnBrk="1" hangingPunct="1">
              <a:buFont typeface="Wingdings" pitchFamily="2" charset="2"/>
              <a:buNone/>
            </a:pPr>
            <a:endParaRPr lang="ja-JP" altLang="en-US" dirty="0" smtClean="0"/>
          </a:p>
          <a:p>
            <a:pPr eaLnBrk="1" hangingPunct="1"/>
            <a:endParaRPr lang="ja-JP" altLang="en-US" dirty="0" smtClean="0"/>
          </a:p>
        </p:txBody>
      </p:sp>
      <p:pic>
        <p:nvPicPr>
          <p:cNvPr id="41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15888"/>
            <a:ext cx="3962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5822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1080120"/>
          </a:xfrm>
        </p:spPr>
        <p:txBody>
          <a:bodyPr/>
          <a:lstStyle/>
          <a:p>
            <a:pPr algn="ctr"/>
            <a:r>
              <a:rPr lang="ja-JP" altLang="en-US" sz="3200" dirty="0" smtClean="0"/>
              <a:t>第</a:t>
            </a:r>
            <a:r>
              <a:rPr lang="en-US" altLang="ja-JP" sz="3200" dirty="0" smtClean="0"/>
              <a:t>6</a:t>
            </a:r>
            <a:r>
              <a:rPr lang="ja-JP" altLang="en-US" sz="3200" dirty="0" smtClean="0"/>
              <a:t>回ダイヤログ・モニタリング委員会での議題</a:t>
            </a:r>
            <a:endParaRPr lang="en-IN" altLang="ja-JP" sz="2800" dirty="0" smtClean="0"/>
          </a:p>
        </p:txBody>
      </p:sp>
      <p:sp>
        <p:nvSpPr>
          <p:cNvPr id="3" name="Content Placeholder 2"/>
          <p:cNvSpPr>
            <a:spLocks noGrp="1"/>
          </p:cNvSpPr>
          <p:nvPr>
            <p:ph idx="1"/>
          </p:nvPr>
        </p:nvSpPr>
        <p:spPr>
          <a:xfrm>
            <a:off x="468313" y="1628800"/>
            <a:ext cx="8351837" cy="4680519"/>
          </a:xfrm>
        </p:spPr>
        <p:txBody>
          <a:bodyPr/>
          <a:lstStyle/>
          <a:p>
            <a:pPr marL="271463" indent="-180975">
              <a:spcBef>
                <a:spcPts val="0"/>
              </a:spcBef>
              <a:spcAft>
                <a:spcPts val="600"/>
              </a:spcAft>
              <a:buNone/>
              <a:defRPr/>
            </a:pPr>
            <a:endParaRPr lang="en-US" altLang="ja-JP" sz="2400" dirty="0">
              <a:latin typeface="ＭＳ Ｐゴシック" pitchFamily="50" charset="-128"/>
            </a:endParaRPr>
          </a:p>
          <a:p>
            <a:pPr marL="271463" indent="-180975">
              <a:spcBef>
                <a:spcPts val="0"/>
              </a:spcBef>
              <a:spcAft>
                <a:spcPts val="600"/>
              </a:spcAft>
              <a:buNone/>
              <a:defRPr/>
            </a:pPr>
            <a:r>
              <a:rPr lang="en-US" altLang="ja-JP" sz="2400" dirty="0" smtClean="0">
                <a:latin typeface="ＭＳ Ｐゴシック" pitchFamily="50" charset="-128"/>
              </a:rPr>
              <a:t>  </a:t>
            </a:r>
            <a:r>
              <a:rPr lang="en-US" altLang="ja-JP" sz="2400" dirty="0" smtClean="0"/>
              <a:t>1</a:t>
            </a:r>
            <a:r>
              <a:rPr lang="en-US" altLang="ja-JP" sz="2400" dirty="0" smtClean="0"/>
              <a:t>. </a:t>
            </a:r>
            <a:r>
              <a:rPr lang="ja-JP" altLang="en-US" sz="2400" dirty="0" smtClean="0"/>
              <a:t>　</a:t>
            </a:r>
            <a:r>
              <a:rPr lang="en-US" altLang="ja-JP" sz="2400" dirty="0" smtClean="0"/>
              <a:t>KIADB</a:t>
            </a:r>
            <a:r>
              <a:rPr lang="ja-JP" altLang="ja-JP" sz="2400" dirty="0" smtClean="0"/>
              <a:t>工業団地、周辺道路整備の情報アップデート</a:t>
            </a:r>
            <a:endParaRPr lang="en-US" altLang="ja-JP" sz="2400" dirty="0" smtClean="0">
              <a:latin typeface="ＭＳ Ｐゴシック" pitchFamily="50" charset="-128"/>
            </a:endParaRPr>
          </a:p>
          <a:p>
            <a:pPr marL="271463" indent="0">
              <a:spcBef>
                <a:spcPts val="600"/>
              </a:spcBef>
              <a:spcAft>
                <a:spcPts val="600"/>
              </a:spcAft>
              <a:buNone/>
              <a:defRPr/>
            </a:pPr>
            <a:r>
              <a:rPr lang="en-US" altLang="ja-JP" sz="2400" dirty="0" smtClean="0"/>
              <a:t>2.</a:t>
            </a:r>
            <a:r>
              <a:rPr lang="ja-JP" altLang="en-US" sz="2400" dirty="0" smtClean="0"/>
              <a:t>　</a:t>
            </a:r>
            <a:r>
              <a:rPr lang="ja-JP" altLang="ja-JP" sz="2400" dirty="0" smtClean="0"/>
              <a:t>土地リース期間の延長及び工業団地の土地コストの確定</a:t>
            </a:r>
            <a:r>
              <a:rPr lang="en-US" sz="2400" dirty="0" smtClean="0"/>
              <a:t/>
            </a:r>
            <a:br>
              <a:rPr lang="en-US" sz="2400" dirty="0" smtClean="0"/>
            </a:br>
            <a:r>
              <a:rPr lang="en-US" sz="2400" dirty="0" smtClean="0"/>
              <a:t>3. </a:t>
            </a:r>
            <a:r>
              <a:rPr lang="ja-JP" altLang="en-US" sz="2400" dirty="0" smtClean="0"/>
              <a:t>　</a:t>
            </a:r>
            <a:r>
              <a:rPr lang="ja-JP" altLang="ja-JP" sz="2400" dirty="0" smtClean="0"/>
              <a:t>シングル・ウィンドウ・システムの権限強化</a:t>
            </a:r>
            <a:endParaRPr lang="en-US" altLang="ja-JP" sz="2400" dirty="0" smtClean="0"/>
          </a:p>
          <a:p>
            <a:pPr marL="271463" indent="0">
              <a:spcBef>
                <a:spcPts val="0"/>
              </a:spcBef>
              <a:spcAft>
                <a:spcPts val="1200"/>
              </a:spcAft>
              <a:buNone/>
              <a:defRPr/>
            </a:pPr>
            <a:r>
              <a:rPr lang="en-US" altLang="ja-JP" sz="2400" dirty="0" smtClean="0"/>
              <a:t>4.   </a:t>
            </a:r>
            <a:r>
              <a:rPr lang="ja-JP" altLang="ja-JP" sz="2400" dirty="0" smtClean="0"/>
              <a:t>ナルサプラ工業団地に関する問題</a:t>
            </a:r>
            <a:r>
              <a:rPr lang="ja-JP" altLang="ja-JP" sz="2400" dirty="0" smtClean="0"/>
              <a:t>と</a:t>
            </a:r>
            <a:r>
              <a:rPr lang="ja-JP" altLang="en-US" sz="2400" dirty="0" smtClean="0"/>
              <a:t>改善</a:t>
            </a:r>
            <a:r>
              <a:rPr lang="en-US" sz="2400" dirty="0" smtClean="0"/>
              <a:t/>
            </a:r>
            <a:br>
              <a:rPr lang="en-US" sz="2400" dirty="0" smtClean="0"/>
            </a:br>
            <a:r>
              <a:rPr lang="en-US" sz="2400" dirty="0" smtClean="0"/>
              <a:t>5. </a:t>
            </a:r>
            <a:r>
              <a:rPr lang="ja-JP" altLang="en-US" sz="2400" dirty="0" smtClean="0"/>
              <a:t>　カ</a:t>
            </a:r>
            <a:r>
              <a:rPr lang="ja-JP" altLang="ja-JP" sz="2400" dirty="0" smtClean="0"/>
              <a:t>ルナタカ州における魅力的なビジネス環境の創造</a:t>
            </a:r>
            <a:endParaRPr lang="en-US" altLang="ja-JP" sz="2400" dirty="0" smtClean="0"/>
          </a:p>
          <a:p>
            <a:pPr marL="271463" indent="0">
              <a:spcBef>
                <a:spcPts val="0"/>
              </a:spcBef>
              <a:spcAft>
                <a:spcPts val="1200"/>
              </a:spcAft>
              <a:buNone/>
              <a:defRPr/>
            </a:pPr>
            <a:r>
              <a:rPr lang="en-US" sz="2400" dirty="0" smtClean="0"/>
              <a:t>6.   </a:t>
            </a:r>
            <a:r>
              <a:rPr lang="en-US" altLang="ja-JP" sz="2400" dirty="0" smtClean="0"/>
              <a:t>E</a:t>
            </a:r>
            <a:r>
              <a:rPr lang="ja-JP" altLang="ja-JP" sz="2400" dirty="0" smtClean="0"/>
              <a:t>ウディヤミ及びカイガリカ・ブーミ・システムの評価</a:t>
            </a:r>
            <a:r>
              <a:rPr lang="en-US" sz="2400" dirty="0" smtClean="0"/>
              <a:t/>
            </a:r>
            <a:br>
              <a:rPr lang="en-US" sz="2400" dirty="0" smtClean="0"/>
            </a:br>
            <a:r>
              <a:rPr lang="en-US" sz="2400" dirty="0" smtClean="0"/>
              <a:t>7.   </a:t>
            </a:r>
            <a:r>
              <a:rPr lang="ja-JP" altLang="ja-JP" sz="2400" dirty="0" smtClean="0"/>
              <a:t>カルナタカ州の投資環境改善に関するその他の事項</a:t>
            </a:r>
            <a:r>
              <a:rPr lang="en-US" sz="2400" dirty="0" smtClean="0"/>
              <a:t>8.   </a:t>
            </a:r>
            <a:r>
              <a:rPr lang="ja-JP" altLang="ja-JP" sz="2400" dirty="0" smtClean="0"/>
              <a:t>バンガロール市内の交通渋滞緩和</a:t>
            </a:r>
            <a:endParaRPr lang="en-US" altLang="ja-JP" sz="2400" dirty="0" smtClean="0"/>
          </a:p>
          <a:p>
            <a:pPr marL="271463" indent="0">
              <a:spcBef>
                <a:spcPts val="0"/>
              </a:spcBef>
              <a:spcAft>
                <a:spcPts val="1200"/>
              </a:spcAft>
              <a:buFont typeface="Wingdings" pitchFamily="2" charset="2"/>
              <a:buNone/>
              <a:defRPr/>
            </a:pPr>
            <a:endParaRPr lang="en-US" altLang="ja-JP" sz="2400" dirty="0" smtClean="0">
              <a:latin typeface="ＭＳ Ｐゴシック" pitchFamily="50" charset="-128"/>
            </a:endParaRPr>
          </a:p>
          <a:p>
            <a:pPr marL="0" indent="0">
              <a:buFont typeface="Wingdings" pitchFamily="2" charset="2"/>
              <a:buNone/>
              <a:defRPr/>
            </a:pPr>
            <a:endParaRPr lang="en-US" altLang="ja-JP" b="1" dirty="0" smtClean="0">
              <a:latin typeface="ＭＳ Ｐゴシック" pitchFamily="50" charset="-128"/>
            </a:endParaRPr>
          </a:p>
          <a:p>
            <a:pPr marL="0" indent="0">
              <a:buFont typeface="Wingdings" pitchFamily="2" charset="2"/>
              <a:buNone/>
              <a:defRPr/>
            </a:pPr>
            <a:endParaRPr lang="ja-JP" altLang="ja-JP" b="1" dirty="0">
              <a:latin typeface="+mj-ea"/>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5</a:t>
            </a:fld>
            <a:endParaRPr lang="en-US" altLang="ja-JP" smtClean="0">
              <a:latin typeface="Arial Black" pitchFamily="34" charset="0"/>
            </a:endParaRPr>
          </a:p>
        </p:txBody>
      </p:sp>
    </p:spTree>
    <p:extLst>
      <p:ext uri="{BB962C8B-B14F-4D97-AF65-F5344CB8AC3E}">
        <p14:creationId xmlns:p14="http://schemas.microsoft.com/office/powerpoint/2010/main" val="1613088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457200" y="836613"/>
            <a:ext cx="8229600" cy="360362"/>
          </a:xfrm>
        </p:spPr>
        <p:txBody>
          <a:bodyPr/>
          <a:lstStyle/>
          <a:p>
            <a:pPr algn="ctr" eaLnBrk="1" hangingPunct="1"/>
            <a:r>
              <a:rPr lang="ja-JP" altLang="en-US" sz="3200" dirty="0" smtClean="0"/>
              <a:t>第６回　ダイヤログ・モニタリング開催</a:t>
            </a:r>
          </a:p>
        </p:txBody>
      </p:sp>
      <p:sp>
        <p:nvSpPr>
          <p:cNvPr id="4099" name="Rectangle 5"/>
          <p:cNvSpPr>
            <a:spLocks noGrp="1" noChangeArrowheads="1"/>
          </p:cNvSpPr>
          <p:nvPr>
            <p:ph type="body" idx="1"/>
          </p:nvPr>
        </p:nvSpPr>
        <p:spPr>
          <a:xfrm>
            <a:off x="457200" y="1412776"/>
            <a:ext cx="8229600" cy="5040412"/>
          </a:xfrm>
        </p:spPr>
        <p:txBody>
          <a:bodyPr/>
          <a:lstStyle/>
          <a:p>
            <a:pPr marL="0" lvl="0" indent="0">
              <a:buNone/>
            </a:pPr>
            <a:endParaRPr lang="ja-JP" altLang="ja-JP" sz="2400" dirty="0"/>
          </a:p>
          <a:p>
            <a:pPr marL="0" indent="0" eaLnBrk="1" hangingPunct="1">
              <a:buNone/>
            </a:pPr>
            <a:r>
              <a:rPr lang="ja-JP" altLang="ja-JP" sz="2400" dirty="0" smtClean="0"/>
              <a:t>日本側</a:t>
            </a:r>
            <a:r>
              <a:rPr lang="en-US" altLang="ja-JP" sz="2400" dirty="0" smtClean="0"/>
              <a:t>:  </a:t>
            </a:r>
            <a:r>
              <a:rPr lang="ja-JP" altLang="ja-JP" sz="2400" dirty="0" smtClean="0"/>
              <a:t>日系</a:t>
            </a:r>
            <a:r>
              <a:rPr lang="ja-JP" altLang="ja-JP" sz="2400" dirty="0"/>
              <a:t>企業のカルナタカ州への投資が毎年、平均</a:t>
            </a:r>
            <a:r>
              <a:rPr lang="en-US" altLang="ja-JP" sz="2400" dirty="0"/>
              <a:t>17</a:t>
            </a:r>
            <a:r>
              <a:rPr lang="ja-JP" altLang="ja-JP" sz="2400" dirty="0"/>
              <a:t>％増と、順調に拡大し、過去</a:t>
            </a:r>
            <a:r>
              <a:rPr lang="en-US" altLang="ja-JP" sz="2400" dirty="0"/>
              <a:t>5</a:t>
            </a:r>
            <a:r>
              <a:rPr lang="ja-JP" altLang="ja-JP" sz="2400" dirty="0"/>
              <a:t>年間で倍増している。また、在留邦人数も</a:t>
            </a:r>
            <a:r>
              <a:rPr lang="en-US" altLang="ja-JP" sz="2400" dirty="0"/>
              <a:t>1000</a:t>
            </a:r>
            <a:r>
              <a:rPr lang="ja-JP" altLang="ja-JP" sz="2400" dirty="0"/>
              <a:t>人を超えて</a:t>
            </a:r>
            <a:r>
              <a:rPr lang="ja-JP" altLang="ja-JP" sz="2400" dirty="0" smtClean="0"/>
              <a:t>いる。</a:t>
            </a:r>
            <a:endParaRPr lang="en-US" altLang="ja-JP" sz="2400" dirty="0" smtClean="0"/>
          </a:p>
          <a:p>
            <a:pPr marL="0" indent="0" eaLnBrk="1" hangingPunct="1">
              <a:buNone/>
            </a:pPr>
            <a:endParaRPr lang="en-US" altLang="ja-JP" sz="2400" dirty="0"/>
          </a:p>
          <a:p>
            <a:pPr marL="0" indent="0" eaLnBrk="1" hangingPunct="1">
              <a:buNone/>
            </a:pPr>
            <a:r>
              <a:rPr lang="ja-JP" altLang="ja-JP" sz="2400" dirty="0" smtClean="0"/>
              <a:t>カルナタカ州政府</a:t>
            </a:r>
            <a:r>
              <a:rPr lang="ja-JP" altLang="en-US" sz="2400" dirty="0" smtClean="0"/>
              <a:t>：</a:t>
            </a:r>
            <a:r>
              <a:rPr lang="ja-JP" altLang="ja-JP" sz="2400" dirty="0" smtClean="0"/>
              <a:t>投資先</a:t>
            </a:r>
            <a:r>
              <a:rPr lang="ja-JP" altLang="ja-JP" sz="2400" dirty="0"/>
              <a:t>として日系企業の信頼を得ることが必要として、インフラ整備を、</a:t>
            </a:r>
            <a:r>
              <a:rPr lang="en-US" altLang="ja-JP" sz="2400" dirty="0"/>
              <a:t>JICA</a:t>
            </a:r>
            <a:r>
              <a:rPr lang="ja-JP" altLang="ja-JP" sz="2400" dirty="0" err="1"/>
              <a:t>、</a:t>
            </a:r>
            <a:r>
              <a:rPr lang="en-US" altLang="ja-JP" sz="2400" dirty="0"/>
              <a:t>METI</a:t>
            </a:r>
            <a:r>
              <a:rPr lang="ja-JP" altLang="ja-JP" sz="2400" dirty="0" err="1"/>
              <a:t>、</a:t>
            </a:r>
            <a:r>
              <a:rPr lang="en-US" altLang="ja-JP" sz="2400" dirty="0"/>
              <a:t>JETRO</a:t>
            </a:r>
            <a:r>
              <a:rPr lang="ja-JP" altLang="ja-JP" sz="2400" dirty="0" err="1"/>
              <a:t>、</a:t>
            </a:r>
            <a:r>
              <a:rPr lang="en-US" altLang="ja-JP" sz="2400" dirty="0"/>
              <a:t>JCCIB</a:t>
            </a:r>
            <a:r>
              <a:rPr lang="ja-JP" altLang="ja-JP" sz="2400" dirty="0"/>
              <a:t>などの協力も得て加速</a:t>
            </a:r>
            <a:r>
              <a:rPr lang="ja-JP" altLang="ja-JP" sz="2400" dirty="0" smtClean="0"/>
              <a:t>させたい</a:t>
            </a:r>
            <a:r>
              <a:rPr lang="ja-JP" altLang="en-US" sz="2400" dirty="0" smtClean="0"/>
              <a:t>。</a:t>
            </a:r>
            <a:endParaRPr lang="ja-JP" altLang="en-US" dirty="0" smtClean="0"/>
          </a:p>
          <a:p>
            <a:pPr eaLnBrk="1" hangingPunct="1">
              <a:buFont typeface="Wingdings" pitchFamily="2" charset="2"/>
              <a:buNone/>
            </a:pPr>
            <a:endParaRPr lang="ja-JP" altLang="en-US" dirty="0" smtClean="0"/>
          </a:p>
          <a:p>
            <a:pPr eaLnBrk="1" hangingPunct="1"/>
            <a:endParaRPr lang="ja-JP" altLang="en-US" dirty="0" smtClean="0"/>
          </a:p>
        </p:txBody>
      </p:sp>
      <p:pic>
        <p:nvPicPr>
          <p:cNvPr id="41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15888"/>
            <a:ext cx="3962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175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1080120"/>
          </a:xfrm>
        </p:spPr>
        <p:txBody>
          <a:bodyPr/>
          <a:lstStyle/>
          <a:p>
            <a:pPr algn="ctr"/>
            <a:r>
              <a:rPr lang="en-US" altLang="ja-JP" sz="2800" dirty="0"/>
              <a:t>KIADB</a:t>
            </a:r>
            <a:r>
              <a:rPr lang="ja-JP" altLang="ja-JP" sz="2800" dirty="0"/>
              <a:t>工業団地、周辺道路整備の情報アップデート</a:t>
            </a:r>
            <a:endParaRPr lang="en-IN" altLang="ja-JP" sz="2800" dirty="0" smtClean="0"/>
          </a:p>
        </p:txBody>
      </p:sp>
      <p:sp>
        <p:nvSpPr>
          <p:cNvPr id="3" name="Content Placeholder 2"/>
          <p:cNvSpPr>
            <a:spLocks noGrp="1"/>
          </p:cNvSpPr>
          <p:nvPr>
            <p:ph idx="1"/>
          </p:nvPr>
        </p:nvSpPr>
        <p:spPr>
          <a:xfrm>
            <a:off x="468313" y="1628800"/>
            <a:ext cx="8351837" cy="4680519"/>
          </a:xfrm>
        </p:spPr>
        <p:txBody>
          <a:bodyPr/>
          <a:lstStyle/>
          <a:p>
            <a:pPr marL="271463" indent="-180975">
              <a:spcBef>
                <a:spcPts val="0"/>
              </a:spcBef>
              <a:spcAft>
                <a:spcPts val="0"/>
              </a:spcAft>
              <a:buNone/>
              <a:defRPr/>
            </a:pPr>
            <a:r>
              <a:rPr lang="ja-JP" altLang="en-US" sz="2400" dirty="0" smtClean="0"/>
              <a:t>工業団地情報</a:t>
            </a:r>
            <a:r>
              <a:rPr lang="ja-JP" altLang="en-US" sz="2400" dirty="0" smtClean="0"/>
              <a:t>：</a:t>
            </a:r>
            <a:r>
              <a:rPr lang="ja-JP" altLang="en-US" sz="2400" dirty="0" smtClean="0"/>
              <a:t>　</a:t>
            </a:r>
            <a:endParaRPr lang="en-US" altLang="ja-JP" sz="2400" dirty="0" smtClean="0"/>
          </a:p>
          <a:p>
            <a:pPr marL="271463" indent="-180975">
              <a:spcBef>
                <a:spcPts val="0"/>
              </a:spcBef>
              <a:spcAft>
                <a:spcPts val="0"/>
              </a:spcAft>
              <a:buNone/>
              <a:defRPr/>
            </a:pPr>
            <a:endParaRPr lang="en-US" altLang="ja-JP" sz="2400" dirty="0" smtClean="0"/>
          </a:p>
          <a:p>
            <a:pPr marL="271463" indent="-180975">
              <a:spcBef>
                <a:spcPts val="0"/>
              </a:spcBef>
              <a:spcAft>
                <a:spcPts val="0"/>
              </a:spcAft>
              <a:buNone/>
              <a:defRPr/>
            </a:pPr>
            <a:r>
              <a:rPr lang="ja-JP" altLang="en-US" sz="2400" dirty="0" smtClean="0"/>
              <a:t>　</a:t>
            </a:r>
            <a:r>
              <a:rPr lang="en-US" altLang="ja-JP" sz="2400" dirty="0" smtClean="0"/>
              <a:t>KIADB/KUM</a:t>
            </a:r>
            <a:r>
              <a:rPr lang="ja-JP" altLang="en-US" sz="2400" dirty="0" smtClean="0"/>
              <a:t>は、</a:t>
            </a:r>
            <a:r>
              <a:rPr lang="ja-JP" altLang="ja-JP" sz="2400" dirty="0" smtClean="0"/>
              <a:t>空地</a:t>
            </a:r>
            <a:r>
              <a:rPr lang="ja-JP" altLang="ja-JP" sz="2400" dirty="0"/>
              <a:t>有無の情報を含む工業団地情報を、定期的にアップデートし、ウェブサイトから日本の投資家が閲覧できるように</a:t>
            </a:r>
            <a:r>
              <a:rPr lang="ja-JP" altLang="ja-JP" sz="2400" dirty="0" smtClean="0"/>
              <a:t>する</a:t>
            </a:r>
            <a:r>
              <a:rPr lang="ja-JP" altLang="en-US" sz="2400" dirty="0" smtClean="0"/>
              <a:t>。</a:t>
            </a:r>
            <a:endParaRPr lang="en-US" altLang="ja-JP" sz="2400" dirty="0" smtClean="0"/>
          </a:p>
          <a:p>
            <a:pPr marL="271463" indent="-180975">
              <a:spcBef>
                <a:spcPts val="0"/>
              </a:spcBef>
              <a:spcAft>
                <a:spcPts val="600"/>
              </a:spcAft>
              <a:buNone/>
              <a:defRPr/>
            </a:pPr>
            <a:endParaRPr lang="en-US" altLang="ja-JP" sz="900" dirty="0"/>
          </a:p>
          <a:p>
            <a:pPr marL="271463" indent="-180975">
              <a:spcBef>
                <a:spcPts val="0"/>
              </a:spcBef>
              <a:spcAft>
                <a:spcPts val="600"/>
              </a:spcAft>
              <a:buNone/>
              <a:defRPr/>
            </a:pPr>
            <a:r>
              <a:rPr lang="ja-JP" altLang="en-US" sz="2400" dirty="0" smtClean="0"/>
              <a:t>周辺</a:t>
            </a:r>
            <a:r>
              <a:rPr lang="ja-JP" altLang="en-US" sz="2400" dirty="0" smtClean="0"/>
              <a:t>道路整備情報</a:t>
            </a:r>
            <a:r>
              <a:rPr lang="ja-JP" altLang="en-US" sz="2400" dirty="0" smtClean="0"/>
              <a:t>：</a:t>
            </a:r>
            <a:endParaRPr lang="en-US" altLang="ja-JP" sz="2400" dirty="0" smtClean="0"/>
          </a:p>
          <a:p>
            <a:pPr marL="271463" indent="-180975">
              <a:spcBef>
                <a:spcPts val="0"/>
              </a:spcBef>
              <a:spcAft>
                <a:spcPts val="600"/>
              </a:spcAft>
              <a:buNone/>
              <a:defRPr/>
            </a:pPr>
            <a:r>
              <a:rPr lang="ja-JP" altLang="en-US" sz="2400" dirty="0" smtClean="0"/>
              <a:t>　</a:t>
            </a:r>
            <a:r>
              <a:rPr lang="ja-JP" altLang="ja-JP" sz="2400" dirty="0" smtClean="0"/>
              <a:t>ペリフェラル</a:t>
            </a:r>
            <a:r>
              <a:rPr lang="ja-JP" altLang="ja-JP" sz="2400" dirty="0"/>
              <a:t>・リング・ロードが、</a:t>
            </a:r>
            <a:r>
              <a:rPr lang="en-US" altLang="ja-JP" sz="2400" dirty="0"/>
              <a:t>NICE</a:t>
            </a:r>
            <a:r>
              <a:rPr lang="ja-JP" altLang="ja-JP" sz="2400" dirty="0"/>
              <a:t>ロードと結びつけて、ホスール・ロードとトゥムクル・ロード間の区間</a:t>
            </a:r>
            <a:r>
              <a:rPr lang="ja-JP" altLang="ja-JP" sz="2400" dirty="0" smtClean="0"/>
              <a:t>のみと</a:t>
            </a:r>
            <a:r>
              <a:rPr lang="ja-JP" altLang="en-US" sz="2400" dirty="0" smtClean="0"/>
              <a:t>する。</a:t>
            </a:r>
            <a:endParaRPr lang="en-US" altLang="ja-JP" sz="2400" dirty="0" smtClean="0"/>
          </a:p>
          <a:p>
            <a:pPr marL="271463" indent="-180975">
              <a:spcBef>
                <a:spcPts val="0"/>
              </a:spcBef>
              <a:spcAft>
                <a:spcPts val="600"/>
              </a:spcAft>
              <a:buNone/>
              <a:defRPr/>
            </a:pPr>
            <a:r>
              <a:rPr lang="ja-JP" altLang="en-US" sz="2400" dirty="0"/>
              <a:t>　</a:t>
            </a:r>
            <a:r>
              <a:rPr lang="ja-JP" altLang="ja-JP" sz="2400" dirty="0" smtClean="0"/>
              <a:t>その他</a:t>
            </a:r>
            <a:r>
              <a:rPr lang="ja-JP" altLang="ja-JP" sz="2400" dirty="0"/>
              <a:t>、トゥムクル・ロード、デバナハリ、ホスール・ロードを結ぶ</a:t>
            </a:r>
            <a:r>
              <a:rPr lang="en-US" altLang="ja-JP" sz="2400" dirty="0"/>
              <a:t>STRR</a:t>
            </a:r>
            <a:r>
              <a:rPr lang="ja-JP" altLang="ja-JP" sz="2400" dirty="0"/>
              <a:t>の一部の</a:t>
            </a:r>
            <a:r>
              <a:rPr lang="ja-JP" altLang="ja-JP" sz="2400" dirty="0" smtClean="0"/>
              <a:t>建設</a:t>
            </a:r>
            <a:r>
              <a:rPr lang="ja-JP" altLang="en-US" sz="2400" dirty="0" smtClean="0"/>
              <a:t>が</a:t>
            </a:r>
            <a:r>
              <a:rPr lang="ja-JP" altLang="ja-JP" sz="2400" dirty="0" smtClean="0"/>
              <a:t>進行中</a:t>
            </a:r>
            <a:r>
              <a:rPr lang="ja-JP" altLang="ja-JP" sz="2400" dirty="0"/>
              <a:t>で</a:t>
            </a:r>
            <a:r>
              <a:rPr lang="ja-JP" altLang="ja-JP" sz="2400" dirty="0" smtClean="0"/>
              <a:t>ある</a:t>
            </a:r>
            <a:r>
              <a:rPr lang="ja-JP" altLang="en-US" sz="2400" dirty="0" smtClean="0"/>
              <a:t>。</a:t>
            </a:r>
            <a:endParaRPr lang="en-US" altLang="ja-JP" sz="2400" dirty="0" smtClean="0">
              <a:latin typeface="ＭＳ Ｐゴシック" pitchFamily="50" charset="-128"/>
            </a:endParaRPr>
          </a:p>
          <a:p>
            <a:pPr lvl="0"/>
            <a:endParaRPr lang="en-US" altLang="ja-JP" sz="1800" b="1" dirty="0" smtClean="0">
              <a:latin typeface="ＭＳ Ｐゴシック" pitchFamily="50" charset="-128"/>
            </a:endParaRPr>
          </a:p>
          <a:p>
            <a:pPr marL="0" indent="0">
              <a:buFont typeface="Wingdings" pitchFamily="2" charset="2"/>
              <a:buNone/>
              <a:defRPr/>
            </a:pPr>
            <a:endParaRPr lang="ja-JP" altLang="ja-JP" b="1" dirty="0">
              <a:latin typeface="+mj-ea"/>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7</a:t>
            </a:fld>
            <a:endParaRPr lang="en-US" altLang="ja-JP" smtClean="0">
              <a:latin typeface="Arial Black"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1080120"/>
          </a:xfrm>
        </p:spPr>
        <p:txBody>
          <a:bodyPr/>
          <a:lstStyle/>
          <a:p>
            <a:pPr algn="ctr"/>
            <a:r>
              <a:rPr lang="en-US" altLang="ja-JP" sz="2800" dirty="0"/>
              <a:t>2.</a:t>
            </a:r>
            <a:r>
              <a:rPr lang="ja-JP" altLang="en-US" sz="2800" dirty="0"/>
              <a:t>　</a:t>
            </a:r>
            <a:r>
              <a:rPr lang="ja-JP" altLang="ja-JP" sz="2800" dirty="0"/>
              <a:t>土地リース期間の延長及び工業団地の土地コストの確定</a:t>
            </a:r>
            <a:endParaRPr lang="en-IN" altLang="ja-JP" sz="2800" dirty="0" smtClean="0"/>
          </a:p>
        </p:txBody>
      </p:sp>
      <p:sp>
        <p:nvSpPr>
          <p:cNvPr id="3" name="Content Placeholder 2"/>
          <p:cNvSpPr>
            <a:spLocks noGrp="1"/>
          </p:cNvSpPr>
          <p:nvPr>
            <p:ph idx="1"/>
          </p:nvPr>
        </p:nvSpPr>
        <p:spPr>
          <a:xfrm>
            <a:off x="468313" y="1628800"/>
            <a:ext cx="8351837" cy="4680519"/>
          </a:xfrm>
        </p:spPr>
        <p:txBody>
          <a:bodyPr/>
          <a:lstStyle/>
          <a:p>
            <a:pPr marL="547688" indent="-457200">
              <a:spcBef>
                <a:spcPts val="0"/>
              </a:spcBef>
              <a:spcAft>
                <a:spcPts val="600"/>
              </a:spcAft>
              <a:defRPr/>
            </a:pPr>
            <a:r>
              <a:rPr lang="ja-JP" altLang="en-US" sz="2400" dirty="0" smtClean="0"/>
              <a:t>日本側：</a:t>
            </a:r>
            <a:r>
              <a:rPr lang="ja-JP" altLang="ja-JP" sz="2400" dirty="0" smtClean="0"/>
              <a:t>改定</a:t>
            </a:r>
            <a:r>
              <a:rPr lang="ja-JP" altLang="ja-JP" sz="2400" dirty="0"/>
              <a:t>された</a:t>
            </a:r>
            <a:r>
              <a:rPr lang="en-US" altLang="ja-JP" sz="2400" dirty="0"/>
              <a:t>30</a:t>
            </a:r>
            <a:r>
              <a:rPr lang="ja-JP" altLang="ja-JP" sz="2400" dirty="0"/>
              <a:t>年間の土地リース期間に対し</a:t>
            </a:r>
            <a:r>
              <a:rPr lang="ja-JP" altLang="ja-JP" sz="2400" dirty="0" smtClean="0"/>
              <a:t>さら</a:t>
            </a:r>
            <a:r>
              <a:rPr lang="ja-JP" altLang="en-US" sz="2400" dirty="0" smtClean="0"/>
              <a:t>なる</a:t>
            </a:r>
            <a:r>
              <a:rPr lang="ja-JP" altLang="ja-JP" sz="2400" dirty="0" smtClean="0"/>
              <a:t>延長</a:t>
            </a:r>
            <a:r>
              <a:rPr lang="ja-JP" altLang="en-US" sz="2400" dirty="0" smtClean="0"/>
              <a:t>を要請</a:t>
            </a:r>
            <a:r>
              <a:rPr lang="ja-JP" altLang="ja-JP" sz="2400" dirty="0" smtClean="0"/>
              <a:t>。</a:t>
            </a:r>
            <a:r>
              <a:rPr lang="ja-JP" altLang="ja-JP" sz="2400" dirty="0"/>
              <a:t>さらに、</a:t>
            </a:r>
            <a:r>
              <a:rPr lang="en-US" altLang="ja-JP" sz="2400" dirty="0"/>
              <a:t>KIADB/KUM</a:t>
            </a:r>
            <a:r>
              <a:rPr lang="ja-JP" altLang="ja-JP" sz="2400" dirty="0"/>
              <a:t>に対し土地の割当後に土地の値段をつり上げないよう求めると同時に、土地の値段が決まる前に分配しないよう</a:t>
            </a:r>
            <a:r>
              <a:rPr lang="ja-JP" altLang="ja-JP" sz="2400" dirty="0" smtClean="0"/>
              <a:t>提案</a:t>
            </a:r>
            <a:r>
              <a:rPr lang="ja-JP" altLang="en-US" sz="2400" dirty="0" smtClean="0"/>
              <a:t>。</a:t>
            </a:r>
            <a:endParaRPr lang="en-US" altLang="ja-JP" sz="2400" dirty="0" smtClean="0"/>
          </a:p>
          <a:p>
            <a:pPr marL="614363">
              <a:spcBef>
                <a:spcPts val="0"/>
              </a:spcBef>
              <a:spcAft>
                <a:spcPts val="1200"/>
              </a:spcAft>
              <a:defRPr/>
            </a:pPr>
            <a:r>
              <a:rPr lang="en-US" altLang="ja-JP" sz="2400" dirty="0" smtClean="0"/>
              <a:t>GOK</a:t>
            </a:r>
            <a:r>
              <a:rPr lang="ja-JP" altLang="en-US" sz="2400" dirty="0" smtClean="0"/>
              <a:t>側：</a:t>
            </a:r>
            <a:r>
              <a:rPr lang="ja-JP" altLang="ja-JP" sz="2400" dirty="0" smtClean="0"/>
              <a:t>土地</a:t>
            </a:r>
            <a:r>
              <a:rPr lang="ja-JP" altLang="ja-JP" sz="2400" dirty="0"/>
              <a:t>リース期間を</a:t>
            </a:r>
            <a:r>
              <a:rPr lang="en-US" altLang="ja-JP" sz="2400" dirty="0"/>
              <a:t>99</a:t>
            </a:r>
            <a:r>
              <a:rPr lang="ja-JP" altLang="ja-JP" sz="2400" dirty="0"/>
              <a:t>年間に延長する</a:t>
            </a:r>
            <a:r>
              <a:rPr lang="ja-JP" altLang="ja-JP" sz="2400" dirty="0" smtClean="0"/>
              <a:t>意向</a:t>
            </a:r>
            <a:r>
              <a:rPr lang="ja-JP" altLang="en-US" sz="2400" dirty="0" smtClean="0"/>
              <a:t>。</a:t>
            </a:r>
            <a:r>
              <a:rPr lang="ja-JP" altLang="ja-JP" sz="2400" dirty="0" smtClean="0"/>
              <a:t>同改定案の</a:t>
            </a:r>
            <a:r>
              <a:rPr lang="ja-JP" altLang="en-US" sz="2400" dirty="0" smtClean="0"/>
              <a:t>決定</a:t>
            </a:r>
            <a:r>
              <a:rPr lang="ja-JP" altLang="ja-JP" sz="2400" dirty="0" smtClean="0"/>
              <a:t>ついて</a:t>
            </a:r>
            <a:r>
              <a:rPr lang="ja-JP" altLang="ja-JP" sz="2400" dirty="0"/>
              <a:t>は総選挙後に</a:t>
            </a:r>
            <a:r>
              <a:rPr lang="ja-JP" altLang="ja-JP" sz="2400" dirty="0" smtClean="0"/>
              <a:t>なる。もし</a:t>
            </a:r>
            <a:r>
              <a:rPr lang="ja-JP" altLang="ja-JP" sz="2400" dirty="0"/>
              <a:t>土地割当から</a:t>
            </a:r>
            <a:r>
              <a:rPr lang="en-US" altLang="ja-JP" sz="2400" dirty="0"/>
              <a:t>5</a:t>
            </a:r>
            <a:r>
              <a:rPr lang="ja-JP" altLang="ja-JP" sz="2400" dirty="0"/>
              <a:t>年以内に操業を開始する企業であれば、同企業の</a:t>
            </a:r>
            <a:r>
              <a:rPr lang="ja-JP" altLang="ja-JP" sz="2400" dirty="0" smtClean="0"/>
              <a:t>土地</a:t>
            </a:r>
            <a:r>
              <a:rPr lang="ja-JP" altLang="ja-JP" sz="2400" dirty="0"/>
              <a:t>リース期間は自動的に</a:t>
            </a:r>
            <a:r>
              <a:rPr lang="en-US" altLang="ja-JP" sz="2400" dirty="0"/>
              <a:t>99</a:t>
            </a:r>
            <a:r>
              <a:rPr lang="ja-JP" altLang="ja-JP" sz="2400" dirty="0"/>
              <a:t>年間に</a:t>
            </a:r>
            <a:r>
              <a:rPr lang="ja-JP" altLang="ja-JP" sz="2400" dirty="0" smtClean="0"/>
              <a:t>なる。</a:t>
            </a:r>
            <a:endParaRPr lang="en-US" altLang="ja-JP" sz="2400" dirty="0" smtClean="0"/>
          </a:p>
          <a:p>
            <a:pPr marL="614363">
              <a:spcBef>
                <a:spcPts val="0"/>
              </a:spcBef>
              <a:spcAft>
                <a:spcPts val="1200"/>
              </a:spcAft>
              <a:defRPr/>
            </a:pPr>
            <a:r>
              <a:rPr lang="en-US" altLang="ja-JP" sz="2400" dirty="0" smtClean="0"/>
              <a:t>KIADB</a:t>
            </a:r>
            <a:r>
              <a:rPr lang="ja-JP" altLang="ja-JP" sz="2400" dirty="0"/>
              <a:t>に対して</a:t>
            </a:r>
            <a:r>
              <a:rPr lang="ja-JP" altLang="ja-JP" sz="2400" dirty="0" smtClean="0"/>
              <a:t>、用地</a:t>
            </a:r>
            <a:r>
              <a:rPr lang="ja-JP" altLang="ja-JP" sz="2400" dirty="0"/>
              <a:t>価格の設定および、用地の割当方法について透明性を保つ</a:t>
            </a:r>
            <a:r>
              <a:rPr lang="ja-JP" altLang="ja-JP" sz="2400" dirty="0" smtClean="0"/>
              <a:t>様</a:t>
            </a:r>
            <a:r>
              <a:rPr lang="ja-JP" altLang="en-US" sz="2400" dirty="0" smtClean="0"/>
              <a:t>指示</a:t>
            </a:r>
            <a:r>
              <a:rPr lang="ja-JP" altLang="ja-JP" sz="2400" dirty="0" smtClean="0"/>
              <a:t>した</a:t>
            </a:r>
            <a:r>
              <a:rPr lang="ja-JP" altLang="ja-JP" sz="2400" dirty="0"/>
              <a:t>。さらに、用地の割当は、土地所有者から取得してから行うこと、および、訴訟があれば、それを解決してから行うように指示</a:t>
            </a:r>
            <a:r>
              <a:rPr lang="ja-JP" altLang="ja-JP" sz="2400" dirty="0" smtClean="0"/>
              <a:t>した</a:t>
            </a:r>
            <a:r>
              <a:rPr lang="ja-JP" altLang="en-US" sz="2400" dirty="0" smtClean="0"/>
              <a:t>。</a:t>
            </a:r>
            <a:endParaRPr lang="ja-JP" altLang="ja-JP" sz="2400" b="1" dirty="0">
              <a:latin typeface="+mj-ea"/>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8</a:t>
            </a:fld>
            <a:endParaRPr lang="en-US" altLang="ja-JP" smtClean="0">
              <a:latin typeface="Arial Black" pitchFamily="34" charset="0"/>
            </a:endParaRPr>
          </a:p>
        </p:txBody>
      </p:sp>
    </p:spTree>
    <p:extLst>
      <p:ext uri="{BB962C8B-B14F-4D97-AF65-F5344CB8AC3E}">
        <p14:creationId xmlns:p14="http://schemas.microsoft.com/office/powerpoint/2010/main" val="1678825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620713"/>
            <a:ext cx="8229600" cy="576039"/>
          </a:xfrm>
        </p:spPr>
        <p:txBody>
          <a:bodyPr/>
          <a:lstStyle/>
          <a:p>
            <a:pPr algn="ctr"/>
            <a:r>
              <a:rPr lang="en-US" altLang="ja-JP" sz="2800" dirty="0"/>
              <a:t>3. </a:t>
            </a:r>
            <a:r>
              <a:rPr lang="ja-JP" altLang="en-US" sz="2800" dirty="0"/>
              <a:t>　</a:t>
            </a:r>
            <a:r>
              <a:rPr lang="ja-JP" altLang="ja-JP" sz="2800" dirty="0"/>
              <a:t>シングル・ウィンドウ・システムの権限強化</a:t>
            </a:r>
            <a:r>
              <a:rPr lang="en-US" altLang="ja-JP" sz="2800" dirty="0"/>
              <a:t/>
            </a:r>
            <a:br>
              <a:rPr lang="en-US" altLang="ja-JP" sz="2800" dirty="0"/>
            </a:br>
            <a:endParaRPr lang="en-IN" altLang="ja-JP" sz="2800" dirty="0" smtClean="0"/>
          </a:p>
        </p:txBody>
      </p:sp>
      <p:sp>
        <p:nvSpPr>
          <p:cNvPr id="3" name="Content Placeholder 2"/>
          <p:cNvSpPr>
            <a:spLocks noGrp="1"/>
          </p:cNvSpPr>
          <p:nvPr>
            <p:ph idx="1"/>
          </p:nvPr>
        </p:nvSpPr>
        <p:spPr>
          <a:xfrm>
            <a:off x="468313" y="1196752"/>
            <a:ext cx="8351837" cy="5184576"/>
          </a:xfrm>
        </p:spPr>
        <p:txBody>
          <a:bodyPr/>
          <a:lstStyle/>
          <a:p>
            <a:pPr marL="433388">
              <a:spcBef>
                <a:spcPts val="0"/>
              </a:spcBef>
              <a:spcAft>
                <a:spcPts val="600"/>
              </a:spcAft>
              <a:defRPr/>
            </a:pPr>
            <a:r>
              <a:rPr lang="ja-JP" altLang="ja-JP" sz="2400" dirty="0" smtClean="0"/>
              <a:t>カルナタカ州</a:t>
            </a:r>
            <a:r>
              <a:rPr lang="ja-JP" altLang="ja-JP" sz="2400" dirty="0"/>
              <a:t>産業</a:t>
            </a:r>
            <a:r>
              <a:rPr lang="ja-JP" altLang="ja-JP" sz="2400" dirty="0" smtClean="0"/>
              <a:t>促進法</a:t>
            </a:r>
            <a:r>
              <a:rPr lang="ja-JP" altLang="en-US" sz="2400" dirty="0" smtClean="0"/>
              <a:t>が改正され、</a:t>
            </a:r>
            <a:r>
              <a:rPr lang="ja-JP" altLang="ja-JP" sz="2400" dirty="0" smtClean="0"/>
              <a:t>工業</a:t>
            </a:r>
            <a:r>
              <a:rPr lang="ja-JP" altLang="ja-JP" sz="2400" dirty="0"/>
              <a:t>次官を座長とする</a:t>
            </a:r>
            <a:r>
              <a:rPr lang="en-US" altLang="ja-JP" sz="2400" dirty="0"/>
              <a:t>SLSWCC(State Level Single Window Clearance Committee)</a:t>
            </a:r>
            <a:r>
              <a:rPr lang="ja-JP" altLang="ja-JP" sz="2400" dirty="0"/>
              <a:t>の、プロジェクト承認の権限を、プロジェクト総額</a:t>
            </a:r>
            <a:r>
              <a:rPr lang="en-US" altLang="ja-JP" sz="2400" dirty="0"/>
              <a:t>1</a:t>
            </a:r>
            <a:r>
              <a:rPr lang="ja-JP" altLang="ja-JP" sz="2400" dirty="0"/>
              <a:t>億</a:t>
            </a:r>
            <a:r>
              <a:rPr lang="en-US" altLang="ja-JP" sz="2400" dirty="0"/>
              <a:t>5</a:t>
            </a:r>
            <a:r>
              <a:rPr lang="ja-JP" altLang="ja-JP" sz="2400" dirty="0"/>
              <a:t>千万ルピーから</a:t>
            </a:r>
            <a:r>
              <a:rPr lang="en-US" altLang="ja-JP" sz="2400" dirty="0"/>
              <a:t>10</a:t>
            </a:r>
            <a:r>
              <a:rPr lang="ja-JP" altLang="ja-JP" sz="2400" dirty="0"/>
              <a:t>億ルピーに</a:t>
            </a:r>
            <a:r>
              <a:rPr lang="ja-JP" altLang="ja-JP" sz="2400" dirty="0" smtClean="0"/>
              <a:t>引上げ</a:t>
            </a:r>
            <a:r>
              <a:rPr lang="ja-JP" altLang="en-US" sz="2400" dirty="0"/>
              <a:t>たが</a:t>
            </a:r>
            <a:r>
              <a:rPr lang="ja-JP" altLang="en-US" sz="2400" dirty="0" smtClean="0"/>
              <a:t>、日本側は</a:t>
            </a:r>
            <a:r>
              <a:rPr lang="ja-JP" altLang="ja-JP" sz="2400" dirty="0" smtClean="0"/>
              <a:t>上限</a:t>
            </a:r>
            <a:r>
              <a:rPr lang="ja-JP" altLang="ja-JP" sz="2400" dirty="0"/>
              <a:t>を</a:t>
            </a:r>
            <a:r>
              <a:rPr lang="en-US" altLang="ja-JP" sz="2400" dirty="0"/>
              <a:t>100</a:t>
            </a:r>
            <a:r>
              <a:rPr lang="ja-JP" altLang="ja-JP" sz="2400" dirty="0"/>
              <a:t>億ルピー</a:t>
            </a:r>
            <a:r>
              <a:rPr lang="ja-JP" altLang="ja-JP" sz="2400" dirty="0" smtClean="0"/>
              <a:t>まで</a:t>
            </a:r>
            <a:r>
              <a:rPr lang="ja-JP" altLang="en-US" sz="2400" dirty="0" smtClean="0"/>
              <a:t>引き上げる</a:t>
            </a:r>
            <a:r>
              <a:rPr lang="ja-JP" altLang="ja-JP" sz="2400" dirty="0" smtClean="0"/>
              <a:t>よう提案。</a:t>
            </a:r>
            <a:endParaRPr lang="en-US" altLang="ja-JP" sz="2400" b="1" dirty="0" smtClean="0">
              <a:latin typeface="ＭＳ Ｐゴシック" pitchFamily="50" charset="-128"/>
            </a:endParaRPr>
          </a:p>
          <a:p>
            <a:r>
              <a:rPr lang="en-US" altLang="ja-JP" sz="2400" dirty="0"/>
              <a:t>DMC</a:t>
            </a:r>
            <a:r>
              <a:rPr lang="ja-JP" altLang="ja-JP" sz="2400" dirty="0"/>
              <a:t>委員会</a:t>
            </a:r>
            <a:r>
              <a:rPr lang="ja-JP" altLang="ja-JP" sz="2400" dirty="0" smtClean="0"/>
              <a:t>は</a:t>
            </a:r>
            <a:r>
              <a:rPr lang="ja-JP" altLang="en-US" sz="2400" dirty="0" smtClean="0"/>
              <a:t>、</a:t>
            </a:r>
            <a:r>
              <a:rPr lang="ja-JP" altLang="ja-JP" sz="2400" dirty="0" smtClean="0"/>
              <a:t>高レベルプロジェクト</a:t>
            </a:r>
            <a:r>
              <a:rPr lang="ja-JP" altLang="ja-JP" sz="2400" dirty="0"/>
              <a:t>承認委員会（</a:t>
            </a:r>
            <a:r>
              <a:rPr lang="en-US" altLang="ja-JP" sz="2400" dirty="0"/>
              <a:t>SHLCC, State High Level Clearance Committee</a:t>
            </a:r>
            <a:r>
              <a:rPr lang="ja-JP" altLang="ja-JP" sz="2400" dirty="0"/>
              <a:t>）</a:t>
            </a:r>
            <a:r>
              <a:rPr lang="ja-JP" altLang="ja-JP" sz="2400" dirty="0" smtClean="0"/>
              <a:t>を</a:t>
            </a:r>
            <a:r>
              <a:rPr lang="en-US" altLang="ja-JP" sz="2400" dirty="0"/>
              <a:t>2</a:t>
            </a:r>
            <a:r>
              <a:rPr lang="ja-JP" altLang="en-US" sz="2400" dirty="0"/>
              <a:t>ヶ</a:t>
            </a:r>
            <a:r>
              <a:rPr lang="ja-JP" altLang="ja-JP" sz="2400" dirty="0"/>
              <a:t>月に１回開催</a:t>
            </a:r>
            <a:r>
              <a:rPr lang="ja-JP" altLang="ja-JP" sz="2400" dirty="0" smtClean="0"/>
              <a:t>するよう</a:t>
            </a:r>
            <a:r>
              <a:rPr lang="ja-JP" altLang="ja-JP" sz="2400" dirty="0"/>
              <a:t>求めた</a:t>
            </a:r>
            <a:r>
              <a:rPr lang="ja-JP" altLang="ja-JP" sz="2400" dirty="0" smtClean="0"/>
              <a:t>。さらに</a:t>
            </a:r>
            <a:r>
              <a:rPr lang="ja-JP" altLang="ja-JP" sz="2400" dirty="0"/>
              <a:t>、プロジェクト承認後の、プロジェクト承認レターの発行についても、遅滞なく</a:t>
            </a:r>
            <a:r>
              <a:rPr lang="ja-JP" altLang="ja-JP" sz="2400" dirty="0" smtClean="0"/>
              <a:t>行うよう</a:t>
            </a:r>
            <a:r>
              <a:rPr lang="ja-JP" altLang="ja-JP" sz="2400" dirty="0"/>
              <a:t>要請した</a:t>
            </a:r>
            <a:r>
              <a:rPr lang="ja-JP" altLang="ja-JP" sz="2400" dirty="0" smtClean="0"/>
              <a:t>。</a:t>
            </a:r>
            <a:endParaRPr lang="ja-JP" altLang="ja-JP" sz="2400" dirty="0"/>
          </a:p>
          <a:p>
            <a:r>
              <a:rPr lang="ja-JP" altLang="ja-JP" sz="2400" dirty="0" smtClean="0"/>
              <a:t>首席</a:t>
            </a:r>
            <a:r>
              <a:rPr lang="ja-JP" altLang="ja-JP" sz="2400" dirty="0"/>
              <a:t>次官は</a:t>
            </a:r>
            <a:r>
              <a:rPr lang="ja-JP" altLang="ja-JP" sz="2400" dirty="0" smtClean="0"/>
              <a:t>、承認</a:t>
            </a:r>
            <a:r>
              <a:rPr lang="ja-JP" altLang="ja-JP" sz="2400" dirty="0"/>
              <a:t>レターは、承認後</a:t>
            </a:r>
            <a:r>
              <a:rPr lang="en-US" altLang="ja-JP" sz="2400" dirty="0"/>
              <a:t>15</a:t>
            </a:r>
            <a:r>
              <a:rPr lang="ja-JP" altLang="ja-JP" sz="2400" dirty="0"/>
              <a:t>日以内に、当該企業に発行するよう指示した</a:t>
            </a:r>
            <a:r>
              <a:rPr lang="ja-JP" altLang="ja-JP" sz="2400" dirty="0" smtClean="0"/>
              <a:t>。製造業</a:t>
            </a:r>
            <a:r>
              <a:rPr lang="ja-JP" altLang="en-US" sz="2400" dirty="0" smtClean="0"/>
              <a:t>で</a:t>
            </a:r>
            <a:r>
              <a:rPr lang="ja-JP" altLang="ja-JP" sz="2400" dirty="0" smtClean="0"/>
              <a:t>、</a:t>
            </a:r>
            <a:r>
              <a:rPr lang="ja-JP" altLang="ja-JP" sz="2400" dirty="0"/>
              <a:t>承認が急いで必要な場合には、個別に承認手続きを取ることも可能としたいと述べた。</a:t>
            </a:r>
            <a:endParaRPr lang="ja-JP" altLang="ja-JP" sz="2400" b="1" dirty="0">
              <a:latin typeface="+mj-ea"/>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9</a:t>
            </a:fld>
            <a:endParaRPr lang="en-US" altLang="ja-JP" smtClean="0">
              <a:latin typeface="Arial Black" pitchFamily="34" charset="0"/>
            </a:endParaRPr>
          </a:p>
        </p:txBody>
      </p:sp>
    </p:spTree>
    <p:extLst>
      <p:ext uri="{BB962C8B-B14F-4D97-AF65-F5344CB8AC3E}">
        <p14:creationId xmlns:p14="http://schemas.microsoft.com/office/powerpoint/2010/main" val="3802737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defaul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default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default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default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default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default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default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default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2840</TotalTime>
  <Words>1124</Words>
  <Application>Microsoft Office PowerPoint</Application>
  <PresentationFormat>画面に合わせる (4:3)</PresentationFormat>
  <Paragraphs>113</Paragraphs>
  <Slides>17</Slides>
  <Notes>6</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default</vt:lpstr>
      <vt:lpstr>建議書委員会報告</vt:lpstr>
      <vt:lpstr>第６回　ダイヤログ・モニタリング開催</vt:lpstr>
      <vt:lpstr>第６回　ダイヤログ・モニタリング開催</vt:lpstr>
      <vt:lpstr>第６回　ダイヤログ・モニタリング開催</vt:lpstr>
      <vt:lpstr>第6回ダイヤログ・モニタリング委員会での議題</vt:lpstr>
      <vt:lpstr>第６回　ダイヤログ・モニタリング開催</vt:lpstr>
      <vt:lpstr>KIADB工業団地、周辺道路整備の情報アップデート</vt:lpstr>
      <vt:lpstr>2.　土地リース期間の延長及び工業団地の土地コストの確定</vt:lpstr>
      <vt:lpstr>3. 　シングル・ウィンドウ・システムの権限強化 </vt:lpstr>
      <vt:lpstr>4.   ナルサプラ工業団地に関する問題の改善</vt:lpstr>
      <vt:lpstr>4.   ナルサプラ工業団地に関する問題の改善</vt:lpstr>
      <vt:lpstr>5. カルナタカ州の魅力的なビジネス環境の創造</vt:lpstr>
      <vt:lpstr>6.  Eウディヤミ及びカイガリカ・ブーミ・システムの評価 </vt:lpstr>
      <vt:lpstr>7.  投資環境改善に関するその他の事項</vt:lpstr>
      <vt:lpstr>7.  投資環境改善に関するその他の事項</vt:lpstr>
      <vt:lpstr>8.   バンガロール市内の交通渋滞緩和 </vt:lpstr>
      <vt:lpstr>建議事項を、建議書委員にお寄せ下さい。  ご清聴ありがとうございました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建議書委員会報告</dc:title>
  <dc:creator>tkm04617</dc:creator>
  <cp:lastModifiedBy>INDOSOKEN</cp:lastModifiedBy>
  <cp:revision>183</cp:revision>
  <cp:lastPrinted>2013-05-07T05:44:27Z</cp:lastPrinted>
  <dcterms:created xsi:type="dcterms:W3CDTF">2013-03-11T07:15:35Z</dcterms:created>
  <dcterms:modified xsi:type="dcterms:W3CDTF">2014-05-13T19:38:33Z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