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2" r:id="rId4"/>
    <p:sldId id="263" r:id="rId5"/>
    <p:sldId id="264" r:id="rId6"/>
    <p:sldId id="267" r:id="rId7"/>
    <p:sldId id="259" r:id="rId8"/>
    <p:sldId id="257" r:id="rId9"/>
    <p:sldId id="258" r:id="rId10"/>
    <p:sldId id="260" r:id="rId11"/>
    <p:sldId id="268"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1066" y="22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98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8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773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41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38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94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2938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0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4901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8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9222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96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39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194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9/7/2014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0250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9/7/2014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09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9/7/2014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0408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4003" y="1538902"/>
            <a:ext cx="7172157" cy="1646302"/>
          </a:xfrm>
        </p:spPr>
        <p:txBody>
          <a:bodyPr/>
          <a:lstStyle/>
          <a:p>
            <a:r>
              <a:rPr lang="en-US" altLang="ja-JP" sz="3000" dirty="0">
                <a:latin typeface="+mj-ea"/>
              </a:rPr>
              <a:t>2014</a:t>
            </a:r>
            <a:r>
              <a:rPr lang="ja-JP" altLang="en-US" sz="3000" dirty="0">
                <a:latin typeface="+mj-ea"/>
              </a:rPr>
              <a:t>年度第二回インフラ委員会</a:t>
            </a:r>
          </a:p>
        </p:txBody>
      </p:sp>
      <p:sp>
        <p:nvSpPr>
          <p:cNvPr id="3" name="サブタイトル 2"/>
          <p:cNvSpPr>
            <a:spLocks noGrp="1"/>
          </p:cNvSpPr>
          <p:nvPr>
            <p:ph type="subTitle" idx="1"/>
          </p:nvPr>
        </p:nvSpPr>
        <p:spPr>
          <a:xfrm>
            <a:off x="1508547" y="3148626"/>
            <a:ext cx="5826719" cy="1096899"/>
          </a:xfrm>
        </p:spPr>
        <p:txBody>
          <a:bodyPr/>
          <a:lstStyle/>
          <a:p>
            <a:r>
              <a:rPr kumimoji="1" lang="en-US" altLang="ja-JP" dirty="0" smtClean="0">
                <a:latin typeface="+mj-ea"/>
                <a:ea typeface="+mj-ea"/>
              </a:rPr>
              <a:t>2014</a:t>
            </a:r>
            <a:r>
              <a:rPr kumimoji="1" lang="ja-JP" altLang="en-US" dirty="0" smtClean="0">
                <a:latin typeface="+mj-ea"/>
                <a:ea typeface="+mj-ea"/>
              </a:rPr>
              <a:t>年</a:t>
            </a:r>
            <a:r>
              <a:rPr kumimoji="1" lang="en-US" altLang="ja-JP" dirty="0" smtClean="0">
                <a:latin typeface="+mj-ea"/>
                <a:ea typeface="+mj-ea"/>
              </a:rPr>
              <a:t>8</a:t>
            </a:r>
            <a:r>
              <a:rPr kumimoji="1" lang="ja-JP" altLang="en-US" dirty="0" smtClean="0">
                <a:latin typeface="+mj-ea"/>
                <a:ea typeface="+mj-ea"/>
              </a:rPr>
              <a:t>月</a:t>
            </a:r>
            <a:r>
              <a:rPr kumimoji="1" lang="en-US" altLang="ja-JP" dirty="0" smtClean="0">
                <a:latin typeface="+mj-ea"/>
                <a:ea typeface="+mj-ea"/>
              </a:rPr>
              <a:t>19</a:t>
            </a:r>
            <a:r>
              <a:rPr kumimoji="1" lang="ja-JP" altLang="en-US" dirty="0" smtClean="0">
                <a:latin typeface="+mj-ea"/>
                <a:ea typeface="+mj-ea"/>
              </a:rPr>
              <a:t>日　火曜日</a:t>
            </a:r>
            <a:endParaRPr kumimoji="1" lang="ja-JP" altLang="en-US" dirty="0">
              <a:latin typeface="+mj-ea"/>
              <a:ea typeface="+mj-ea"/>
            </a:endParaRPr>
          </a:p>
        </p:txBody>
      </p:sp>
    </p:spTree>
    <p:extLst>
      <p:ext uri="{BB962C8B-B14F-4D97-AF65-F5344CB8AC3E}">
        <p14:creationId xmlns:p14="http://schemas.microsoft.com/office/powerpoint/2010/main" val="1242992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736291"/>
            <a:ext cx="8497824" cy="5889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◇傷病に関して</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世界中でデング熱は数種類あると聞きますがインドには何種類ですか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👉デング熱には</a:t>
            </a:r>
            <a:r>
              <a:rPr kumimoji="1" lang="en-US" altLang="ja-JP" sz="2000" dirty="0" smtClean="0">
                <a:solidFill>
                  <a:schemeClr val="tx1"/>
                </a:solidFill>
              </a:rPr>
              <a:t>Ⅰ</a:t>
            </a:r>
            <a:r>
              <a:rPr kumimoji="1" lang="ja-JP" altLang="en-US" sz="2000" dirty="0" smtClean="0">
                <a:solidFill>
                  <a:schemeClr val="tx1"/>
                </a:solidFill>
              </a:rPr>
              <a:t>から</a:t>
            </a:r>
            <a:r>
              <a:rPr kumimoji="1" lang="en-US" altLang="ja-JP" sz="2000" dirty="0" smtClean="0">
                <a:solidFill>
                  <a:schemeClr val="tx1"/>
                </a:solidFill>
              </a:rPr>
              <a:t>Ⅳ</a:t>
            </a:r>
            <a:r>
              <a:rPr kumimoji="1" lang="ja-JP" altLang="en-US" sz="2000" dirty="0" smtClean="0">
                <a:solidFill>
                  <a:schemeClr val="tx1"/>
                </a:solidFill>
              </a:rPr>
              <a:t>まで、四つの型がある。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二度目以降に別の型のデング熱に感染した場合には、</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デング出血熱になる確率が高くなるというデータもあるので</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要注意。</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デング熱の予防方法</a:t>
            </a:r>
            <a:endParaRPr kumimoji="1" lang="en-US" altLang="ja-JP" sz="2000" dirty="0" smtClean="0">
              <a:solidFill>
                <a:schemeClr val="tx1"/>
              </a:solidFill>
            </a:endParaRPr>
          </a:p>
          <a:p>
            <a:r>
              <a:rPr kumimoji="1" lang="ja-JP" altLang="en-US" sz="2000" dirty="0" smtClean="0">
                <a:solidFill>
                  <a:schemeClr val="tx1"/>
                </a:solidFill>
              </a:rPr>
              <a:t>　👉蚊を媒体としているため、まず蚊に刺されないようにすることが</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最も重要。急な高熱はデング熱の感染の可能性があるので</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できるだけ早く病院を受診することを勧める</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感染症について</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👉インドには世界中の感染症があると言われている。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予防接種はできるだけ受けたほうがよい。予防接種後に抗体が</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できる割合は病気によって差があり</a:t>
            </a:r>
            <a:r>
              <a:rPr kumimoji="1" lang="en-US" altLang="ja-JP" sz="2000" dirty="0" smtClean="0">
                <a:solidFill>
                  <a:schemeClr val="tx1"/>
                </a:solidFill>
              </a:rPr>
              <a:t>100</a:t>
            </a:r>
            <a:r>
              <a:rPr kumimoji="1" lang="ja-JP" altLang="en-US" sz="2000" dirty="0" smtClean="0">
                <a:solidFill>
                  <a:schemeClr val="tx1"/>
                </a:solidFill>
              </a:rPr>
              <a:t>％ではない。個人差もあり、</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一回で抗体ができる人や何回ややってもできない人もいる。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予防が大事。石鹸での手洗いだけでなく、その後</a:t>
            </a:r>
            <a:r>
              <a:rPr kumimoji="1" lang="ja-JP" altLang="en-US" sz="2000" dirty="0">
                <a:solidFill>
                  <a:schemeClr val="tx1"/>
                </a:solidFill>
              </a:rPr>
              <a:t>に</a:t>
            </a:r>
            <a:r>
              <a:rPr kumimoji="1" lang="ja-JP" altLang="en-US" sz="2000" dirty="0" smtClean="0">
                <a:solidFill>
                  <a:schemeClr val="tx1"/>
                </a:solidFill>
              </a:rPr>
              <a:t>加えて</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アルコール消毒をするとよい。</a:t>
            </a:r>
            <a:endParaRPr kumimoji="1" lang="en-US" altLang="ja-JP" sz="2000" dirty="0" smtClean="0">
              <a:solidFill>
                <a:schemeClr val="tx1"/>
              </a:solidFill>
            </a:endParaRPr>
          </a:p>
        </p:txBody>
      </p:sp>
    </p:spTree>
    <p:extLst>
      <p:ext uri="{BB962C8B-B14F-4D97-AF65-F5344CB8AC3E}">
        <p14:creationId xmlns:p14="http://schemas.microsoft.com/office/powerpoint/2010/main" val="957533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755373"/>
            <a:ext cx="8497824" cy="5724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　</a:t>
            </a:r>
            <a:r>
              <a:rPr kumimoji="1" lang="ja-JP" altLang="en-US" sz="2000" dirty="0" smtClean="0">
                <a:solidFill>
                  <a:schemeClr val="tx1"/>
                </a:solidFill>
              </a:rPr>
              <a:t>　</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お</a:t>
            </a:r>
            <a:r>
              <a:rPr kumimoji="1" lang="ja-JP" altLang="en-US" sz="2000" dirty="0">
                <a:solidFill>
                  <a:schemeClr val="tx1"/>
                </a:solidFill>
              </a:rPr>
              <a:t>腹</a:t>
            </a:r>
            <a:r>
              <a:rPr kumimoji="1" lang="ja-JP" altLang="en-US" sz="2000" dirty="0" smtClean="0">
                <a:solidFill>
                  <a:schemeClr val="tx1"/>
                </a:solidFill>
              </a:rPr>
              <a:t>を下した場合に飲むべき市販薬、早く治す方法は</a:t>
            </a:r>
            <a:endParaRPr kumimoji="1" lang="en-US" altLang="ja-JP" sz="2000" dirty="0" smtClean="0">
              <a:solidFill>
                <a:schemeClr val="tx1"/>
              </a:solidFill>
            </a:endParaRPr>
          </a:p>
          <a:p>
            <a:r>
              <a:rPr kumimoji="1" lang="ja-JP" altLang="en-US" sz="2000" dirty="0" smtClean="0">
                <a:solidFill>
                  <a:schemeClr val="tx1"/>
                </a:solidFill>
              </a:rPr>
              <a:t>　👉まずは症状や原因を考えて、出してしまうほうがよいか、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止めたほうがよいのかを確認する必要があり。</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下痢は脱水症状を引き起こす可能性があるため、</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水分の他に電解質</a:t>
            </a:r>
            <a:r>
              <a:rPr kumimoji="1" lang="en-US" altLang="ja-JP" sz="2000" dirty="0" smtClean="0">
                <a:solidFill>
                  <a:schemeClr val="tx1"/>
                </a:solidFill>
              </a:rPr>
              <a:t>(</a:t>
            </a:r>
            <a:r>
              <a:rPr kumimoji="1" lang="ja-JP" altLang="en-US" sz="2000" dirty="0" smtClean="0">
                <a:solidFill>
                  <a:schemeClr val="tx1"/>
                </a:solidFill>
              </a:rPr>
              <a:t>ナトリウム・カリウム等</a:t>
            </a:r>
            <a:r>
              <a:rPr kumimoji="1" lang="en-US" altLang="ja-JP" sz="2000" dirty="0" smtClean="0">
                <a:solidFill>
                  <a:schemeClr val="tx1"/>
                </a:solidFill>
              </a:rPr>
              <a:t>)</a:t>
            </a:r>
            <a:r>
              <a:rPr kumimoji="1" lang="ja-JP" altLang="en-US" sz="2000" dirty="0" smtClean="0">
                <a:solidFill>
                  <a:schemeClr val="tx1"/>
                </a:solidFill>
              </a:rPr>
              <a:t>を摂取するよう</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工夫をする。スポーツドリンクの粉末やバナナやすりおろした</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リンゴなどで摂取可能。</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水のような便が一日に複数回出る場合や便の性状が普通と違う</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など、ひどい症状の場合は、点滴などの治療や原因の解明を</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した方がよいので、自己判断で下痢止めを使うより病院を</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受診することを勧める。</a:t>
            </a:r>
            <a:endParaRPr kumimoji="1" lang="en-US" altLang="ja-JP" sz="2000" dirty="0">
              <a:solidFill>
                <a:schemeClr val="tx1"/>
              </a:solidFill>
            </a:endParaRPr>
          </a:p>
          <a:p>
            <a:pPr marL="342900" indent="-342900">
              <a:buFont typeface="Wingdings" panose="05000000000000000000" pitchFamily="2" charset="2"/>
              <a:buChar char="Ø"/>
            </a:pP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その他</a:t>
            </a:r>
            <a:endParaRPr kumimoji="1" lang="en-US" altLang="ja-JP" sz="2000" dirty="0" smtClean="0">
              <a:solidFill>
                <a:schemeClr val="tx1"/>
              </a:solidFill>
            </a:endParaRPr>
          </a:p>
          <a:p>
            <a:r>
              <a:rPr kumimoji="1" lang="ja-JP" altLang="en-US" sz="2000" dirty="0" smtClean="0">
                <a:solidFill>
                  <a:schemeClr val="tx1"/>
                </a:solidFill>
              </a:rPr>
              <a:t>　</a:t>
            </a:r>
            <a:r>
              <a:rPr kumimoji="1" lang="ja-JP" altLang="en-US" sz="2000" dirty="0">
                <a:solidFill>
                  <a:schemeClr val="tx1"/>
                </a:solidFill>
              </a:rPr>
              <a:t>👉自分</a:t>
            </a:r>
            <a:r>
              <a:rPr kumimoji="1" lang="ja-JP" altLang="en-US" sz="2000" dirty="0" smtClean="0">
                <a:solidFill>
                  <a:schemeClr val="tx1"/>
                </a:solidFill>
              </a:rPr>
              <a:t>の便・尿の状態に常に気をかけること</a:t>
            </a:r>
            <a:endParaRPr kumimoji="1" lang="en-US" altLang="ja-JP" sz="2000" dirty="0">
              <a:solidFill>
                <a:schemeClr val="tx1"/>
              </a:solidFill>
            </a:endParaRPr>
          </a:p>
          <a:p>
            <a:r>
              <a:rPr kumimoji="1" lang="ja-JP" altLang="en-US" sz="2000" dirty="0" smtClean="0">
                <a:solidFill>
                  <a:schemeClr val="tx1"/>
                </a:solidFill>
              </a:rPr>
              <a:t>　　身体の中の老廃物を排出するため、水分を十分に取ること。</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脱水にならないためには、１日最低１～</a:t>
            </a:r>
            <a:r>
              <a:rPr kumimoji="1" lang="en-US" altLang="ja-JP" sz="2000" dirty="0" smtClean="0">
                <a:solidFill>
                  <a:schemeClr val="tx1"/>
                </a:solidFill>
              </a:rPr>
              <a:t>1.5L</a:t>
            </a:r>
            <a:r>
              <a:rPr kumimoji="1" lang="ja-JP" altLang="en-US" sz="2000" dirty="0" smtClean="0">
                <a:solidFill>
                  <a:schemeClr val="tx1"/>
                </a:solidFill>
              </a:rPr>
              <a:t>の水分を摂取する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必要がある。飲み方は、一度に大量に飲むのではなく</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一日かけてゆっくり摂取する方が良い。</a:t>
            </a:r>
            <a:endParaRPr kumimoji="1" lang="en-US" altLang="ja-JP" sz="2000" dirty="0" smtClean="0">
              <a:solidFill>
                <a:schemeClr val="tx1"/>
              </a:solidFill>
            </a:endParaRPr>
          </a:p>
        </p:txBody>
      </p:sp>
    </p:spTree>
    <p:extLst>
      <p:ext uri="{BB962C8B-B14F-4D97-AF65-F5344CB8AC3E}">
        <p14:creationId xmlns:p14="http://schemas.microsoft.com/office/powerpoint/2010/main" val="873324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1170432"/>
            <a:ext cx="8497824" cy="4901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◇その他</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a:solidFill>
                  <a:schemeClr val="tx1"/>
                </a:solidFill>
              </a:rPr>
              <a:t>インド</a:t>
            </a:r>
            <a:r>
              <a:rPr kumimoji="1" lang="ja-JP" altLang="en-US" sz="2000" dirty="0" smtClean="0">
                <a:solidFill>
                  <a:schemeClr val="tx1"/>
                </a:solidFill>
              </a:rPr>
              <a:t>の歯医者のレベルが高くないと聞きます。</a:t>
            </a:r>
            <a:endParaRPr kumimoji="1" lang="en-US" altLang="ja-JP" sz="2000" dirty="0" smtClean="0">
              <a:solidFill>
                <a:schemeClr val="tx1"/>
              </a:solidFill>
            </a:endParaRPr>
          </a:p>
          <a:p>
            <a:r>
              <a:rPr kumimoji="1" lang="ja-JP" altLang="en-US" sz="2000" dirty="0" smtClean="0">
                <a:solidFill>
                  <a:schemeClr val="tx1"/>
                </a:solidFill>
              </a:rPr>
              <a:t>　例）麻酔無しで歯を抜くなど</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👉医師のレベルは</a:t>
            </a:r>
            <a:r>
              <a:rPr kumimoji="1" lang="ja-JP" altLang="en-US" sz="2000" dirty="0" err="1" smtClean="0">
                <a:solidFill>
                  <a:schemeClr val="tx1"/>
                </a:solidFill>
              </a:rPr>
              <a:t>そこそこ</a:t>
            </a:r>
            <a:r>
              <a:rPr kumimoji="1" lang="ja-JP" altLang="en-US" sz="2000" dirty="0" smtClean="0">
                <a:solidFill>
                  <a:schemeClr val="tx1"/>
                </a:solidFill>
              </a:rPr>
              <a:t>高い。海外で勉強・経験を積んでいる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医師も多い。</a:t>
            </a:r>
            <a:r>
              <a:rPr kumimoji="1" lang="en-US" altLang="ja-JP" sz="2000" dirty="0" smtClean="0">
                <a:solidFill>
                  <a:schemeClr val="tx1"/>
                </a:solidFill>
              </a:rPr>
              <a:t>(</a:t>
            </a:r>
            <a:r>
              <a:rPr kumimoji="1" lang="ja-JP" altLang="en-US" sz="2000" dirty="0" smtClean="0">
                <a:solidFill>
                  <a:schemeClr val="tx1"/>
                </a:solidFill>
              </a:rPr>
              <a:t>英語圏が多い</a:t>
            </a:r>
            <a:r>
              <a:rPr kumimoji="1" lang="en-US" altLang="ja-JP" sz="2000" dirty="0" smtClean="0">
                <a:solidFill>
                  <a:schemeClr val="tx1"/>
                </a:solidFill>
              </a:rPr>
              <a:t>)</a:t>
            </a:r>
          </a:p>
          <a:p>
            <a:r>
              <a:rPr kumimoji="1" lang="ja-JP" altLang="en-US" sz="2000" dirty="0">
                <a:solidFill>
                  <a:schemeClr val="tx1"/>
                </a:solidFill>
              </a:rPr>
              <a:t>　</a:t>
            </a:r>
            <a:r>
              <a:rPr kumimoji="1" lang="ja-JP" altLang="en-US" sz="2000" dirty="0" smtClean="0">
                <a:solidFill>
                  <a:schemeClr val="tx1"/>
                </a:solidFill>
              </a:rPr>
              <a:t>　人口が多いインドでは、経験数がものを言う外科系の</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手術レベルは高いと言える。</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セカンドオピニオンは聞くべきですか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👉個人の判断。ただし、セカンドオピニオンを聞くことを嫌がる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主治医はあまり信頼しないほうが良いかもしれない。</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日本で加入している海外傷病保険は本当に使えますか</a:t>
            </a:r>
            <a:endParaRPr kumimoji="1" lang="en-US" altLang="ja-JP" sz="2000" dirty="0" smtClean="0">
              <a:solidFill>
                <a:schemeClr val="tx1"/>
              </a:solidFill>
            </a:endParaRPr>
          </a:p>
          <a:p>
            <a:r>
              <a:rPr kumimoji="1" lang="ja-JP" altLang="en-US" sz="2000" dirty="0" smtClean="0">
                <a:solidFill>
                  <a:schemeClr val="tx1"/>
                </a:solidFill>
              </a:rPr>
              <a:t>　👉原則使用可能。</a:t>
            </a:r>
            <a:endParaRPr kumimoji="1" lang="en-US" altLang="ja-JP" sz="2000" dirty="0" smtClean="0">
              <a:solidFill>
                <a:schemeClr val="tx1"/>
              </a:solidFill>
            </a:endParaRPr>
          </a:p>
        </p:txBody>
      </p:sp>
    </p:spTree>
    <p:extLst>
      <p:ext uri="{BB962C8B-B14F-4D97-AF65-F5344CB8AC3E}">
        <p14:creationId xmlns:p14="http://schemas.microsoft.com/office/powerpoint/2010/main" val="374190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94943" y="536448"/>
            <a:ext cx="8253985" cy="2791968"/>
          </a:xfrm>
        </p:spPr>
        <p:txBody>
          <a:bodyPr>
            <a:normAutofit fontScale="90000"/>
          </a:bodyPr>
          <a:lstStyle/>
          <a:p>
            <a:r>
              <a:rPr lang="ja-JP" altLang="en-US" sz="2400" dirty="0" smtClean="0">
                <a:latin typeface="Arial" panose="020B0604020202020204" pitchFamily="34" charset="0"/>
                <a:cs typeface="Arial" panose="020B0604020202020204" pitchFamily="34" charset="0"/>
              </a:rPr>
              <a:t>日時　　　</a:t>
            </a:r>
            <a:r>
              <a:rPr lang="en-US" altLang="ja-JP" sz="2400" dirty="0" smtClean="0">
                <a:latin typeface="Arial" panose="020B0604020202020204" pitchFamily="34" charset="0"/>
                <a:cs typeface="Arial" panose="020B0604020202020204" pitchFamily="34" charset="0"/>
              </a:rPr>
              <a:t>2014</a:t>
            </a:r>
            <a:r>
              <a:rPr lang="ja-JP" altLang="en-US" sz="2400" dirty="0" smtClean="0">
                <a:latin typeface="Arial" panose="020B0604020202020204" pitchFamily="34" charset="0"/>
                <a:cs typeface="Arial" panose="020B0604020202020204" pitchFamily="34" charset="0"/>
              </a:rPr>
              <a:t>年</a:t>
            </a:r>
            <a:r>
              <a:rPr lang="en-US" altLang="ja-JP" sz="2400" dirty="0" smtClean="0">
                <a:latin typeface="Arial" panose="020B0604020202020204" pitchFamily="34" charset="0"/>
                <a:cs typeface="Arial" panose="020B0604020202020204" pitchFamily="34" charset="0"/>
              </a:rPr>
              <a:t>8</a:t>
            </a:r>
            <a:r>
              <a:rPr lang="ja-JP" altLang="en-US" sz="2400" dirty="0" smtClean="0">
                <a:latin typeface="Arial" panose="020B0604020202020204" pitchFamily="34" charset="0"/>
                <a:cs typeface="Arial" panose="020B0604020202020204" pitchFamily="34" charset="0"/>
              </a:rPr>
              <a:t>月</a:t>
            </a:r>
            <a:r>
              <a:rPr lang="en-US" altLang="ja-JP" sz="2400" dirty="0" smtClean="0">
                <a:latin typeface="Arial" panose="020B0604020202020204" pitchFamily="34" charset="0"/>
                <a:cs typeface="Arial" panose="020B0604020202020204" pitchFamily="34" charset="0"/>
              </a:rPr>
              <a:t>19</a:t>
            </a:r>
            <a:r>
              <a:rPr lang="ja-JP" altLang="en-US" sz="2400" dirty="0" smtClean="0">
                <a:latin typeface="Arial" panose="020B0604020202020204" pitchFamily="34" charset="0"/>
                <a:cs typeface="Arial" panose="020B0604020202020204" pitchFamily="34" charset="0"/>
              </a:rPr>
              <a:t>日（火）</a:t>
            </a:r>
            <a:r>
              <a:rPr lang="en-US" altLang="ja-JP" sz="2400" dirty="0" smtClean="0">
                <a:latin typeface="Arial" panose="020B0604020202020204" pitchFamily="34" charset="0"/>
                <a:cs typeface="Arial" panose="020B0604020202020204" pitchFamily="34" charset="0"/>
              </a:rPr>
              <a:t/>
            </a:r>
            <a:br>
              <a:rPr lang="en-US" altLang="ja-JP" sz="2400" dirty="0" smtClean="0">
                <a:latin typeface="Arial" panose="020B0604020202020204" pitchFamily="34" charset="0"/>
                <a:cs typeface="Arial" panose="020B0604020202020204" pitchFamily="34" charset="0"/>
              </a:rPr>
            </a:br>
            <a:r>
              <a:rPr lang="ja-JP" altLang="en-US" sz="2400" dirty="0" smtClean="0">
                <a:latin typeface="Arial" panose="020B0604020202020204" pitchFamily="34" charset="0"/>
                <a:cs typeface="Arial" panose="020B0604020202020204" pitchFamily="34" charset="0"/>
              </a:rPr>
              <a:t>場所　　　</a:t>
            </a:r>
            <a:r>
              <a:rPr lang="en-US" altLang="ja-JP" sz="2400" dirty="0" smtClean="0">
                <a:latin typeface="Arial" panose="020B0604020202020204" pitchFamily="34" charset="0"/>
                <a:cs typeface="Arial" panose="020B0604020202020204" pitchFamily="34" charset="0"/>
              </a:rPr>
              <a:t>JETRO</a:t>
            </a:r>
            <a:r>
              <a:rPr lang="ja-JP" altLang="en-US" sz="2400" dirty="0" smtClean="0">
                <a:latin typeface="Arial" panose="020B0604020202020204" pitchFamily="34" charset="0"/>
                <a:cs typeface="Arial" panose="020B0604020202020204" pitchFamily="34" charset="0"/>
              </a:rPr>
              <a:t>様会議室にて</a:t>
            </a:r>
            <a:r>
              <a:rPr lang="en-US" altLang="ja-JP" sz="2400" dirty="0" smtClean="0">
                <a:latin typeface="Arial" panose="020B0604020202020204" pitchFamily="34" charset="0"/>
                <a:cs typeface="Arial" panose="020B0604020202020204" pitchFamily="34" charset="0"/>
              </a:rPr>
              <a:t/>
            </a:r>
            <a:br>
              <a:rPr lang="en-US" altLang="ja-JP" sz="2400" dirty="0" smtClean="0">
                <a:latin typeface="Arial" panose="020B0604020202020204" pitchFamily="34" charset="0"/>
                <a:cs typeface="Arial" panose="020B0604020202020204" pitchFamily="34" charset="0"/>
              </a:rPr>
            </a:br>
            <a:r>
              <a:rPr lang="en-US" altLang="ja-JP" sz="2400" dirty="0" smtClean="0">
                <a:latin typeface="Arial" panose="020B0604020202020204" pitchFamily="34" charset="0"/>
                <a:cs typeface="Arial" panose="020B0604020202020204" pitchFamily="34" charset="0"/>
              </a:rPr>
              <a:t/>
            </a:r>
            <a:br>
              <a:rPr lang="en-US" altLang="ja-JP" sz="2400" dirty="0" smtClean="0">
                <a:latin typeface="Arial" panose="020B0604020202020204" pitchFamily="34" charset="0"/>
                <a:cs typeface="Arial" panose="020B0604020202020204" pitchFamily="34" charset="0"/>
              </a:rPr>
            </a:br>
            <a:r>
              <a:rPr lang="ja-JP" altLang="en-US" sz="2000" b="1" dirty="0" smtClean="0">
                <a:latin typeface="Arial" panose="020B0604020202020204" pitchFamily="34" charset="0"/>
                <a:cs typeface="Arial" panose="020B0604020202020204" pitchFamily="34" charset="0"/>
              </a:rPr>
              <a:t>アジェンダ</a:t>
            </a:r>
            <a:r>
              <a:rPr lang="en-US" altLang="ja-JP" sz="2400" dirty="0" smtClean="0">
                <a:latin typeface="Arial" panose="020B0604020202020204" pitchFamily="34" charset="0"/>
                <a:cs typeface="Arial" panose="020B0604020202020204" pitchFamily="34" charset="0"/>
              </a:rPr>
              <a:t/>
            </a:r>
            <a:br>
              <a:rPr lang="en-US" altLang="ja-JP" sz="2400" dirty="0" smtClean="0">
                <a:latin typeface="Arial" panose="020B0604020202020204" pitchFamily="34" charset="0"/>
                <a:cs typeface="Arial" panose="020B0604020202020204" pitchFamily="34" charset="0"/>
              </a:rPr>
            </a:br>
            <a:r>
              <a:rPr lang="ja-JP" altLang="en-US" sz="2400" dirty="0" smtClean="0">
                <a:latin typeface="Arial" panose="020B0604020202020204" pitchFamily="34" charset="0"/>
                <a:cs typeface="Arial" panose="020B0604020202020204" pitchFamily="34" charset="0"/>
              </a:rPr>
              <a:t>①バンガロール電量</a:t>
            </a:r>
            <a:r>
              <a:rPr lang="ja-JP" altLang="en-US" sz="2400" dirty="0">
                <a:latin typeface="Arial" panose="020B0604020202020204" pitchFamily="34" charset="0"/>
                <a:cs typeface="Arial" panose="020B0604020202020204" pitchFamily="34" charset="0"/>
              </a:rPr>
              <a:t>事情に</a:t>
            </a:r>
            <a:r>
              <a:rPr lang="ja-JP" altLang="en-US" sz="2400" dirty="0" smtClean="0">
                <a:latin typeface="Arial" panose="020B0604020202020204" pitchFamily="34" charset="0"/>
                <a:cs typeface="Arial" panose="020B0604020202020204" pitchFamily="34" charset="0"/>
              </a:rPr>
              <a:t>ついて（一時報告）</a:t>
            </a:r>
            <a:r>
              <a:rPr lang="en-US" altLang="ja-JP" sz="2400" dirty="0">
                <a:latin typeface="Arial" panose="020B0604020202020204" pitchFamily="34" charset="0"/>
                <a:cs typeface="Arial" panose="020B0604020202020204" pitchFamily="34" charset="0"/>
              </a:rPr>
              <a:t/>
            </a:r>
            <a:br>
              <a:rPr lang="en-US" altLang="ja-JP" sz="2400" dirty="0">
                <a:latin typeface="Arial" panose="020B0604020202020204" pitchFamily="34" charset="0"/>
                <a:cs typeface="Arial" panose="020B0604020202020204" pitchFamily="34" charset="0"/>
              </a:rPr>
            </a:br>
            <a:r>
              <a:rPr lang="ja-JP" altLang="en-US" sz="2400" dirty="0" smtClean="0">
                <a:latin typeface="Arial" panose="020B0604020202020204" pitchFamily="34" charset="0"/>
                <a:cs typeface="Arial" panose="020B0604020202020204" pitchFamily="34" charset="0"/>
              </a:rPr>
              <a:t>②バンガロール</a:t>
            </a:r>
            <a:r>
              <a:rPr lang="ja-JP" altLang="en-US" sz="2400" dirty="0">
                <a:latin typeface="Arial" panose="020B0604020202020204" pitchFamily="34" charset="0"/>
                <a:cs typeface="Arial" panose="020B0604020202020204" pitchFamily="34" charset="0"/>
              </a:rPr>
              <a:t>医療事情について</a:t>
            </a:r>
            <a:r>
              <a:rPr lang="ja-JP" altLang="en-US" sz="2400" dirty="0"/>
              <a:t/>
            </a:r>
            <a:br>
              <a:rPr lang="ja-JP" altLang="en-US" sz="2400" dirty="0"/>
            </a:br>
            <a:r>
              <a:rPr lang="en-US" altLang="ja-JP" sz="2400" dirty="0"/>
              <a:t/>
            </a:r>
            <a:br>
              <a:rPr lang="en-US" altLang="ja-JP" sz="2400" dirty="0"/>
            </a:br>
            <a:endParaRPr kumimoji="1" lang="ja-JP" altLang="en-US" sz="2400" dirty="0"/>
          </a:p>
        </p:txBody>
      </p:sp>
      <p:pic>
        <p:nvPicPr>
          <p:cNvPr id="6" name="図 5"/>
          <p:cNvPicPr>
            <a:picLocks noChangeAspect="1"/>
          </p:cNvPicPr>
          <p:nvPr/>
        </p:nvPicPr>
        <p:blipFill>
          <a:blip r:embed="rId2"/>
          <a:stretch>
            <a:fillRect/>
          </a:stretch>
        </p:blipFill>
        <p:spPr>
          <a:xfrm>
            <a:off x="316621" y="2669886"/>
            <a:ext cx="8559526" cy="3737172"/>
          </a:xfrm>
          <a:prstGeom prst="rect">
            <a:avLst/>
          </a:prstGeom>
        </p:spPr>
      </p:pic>
    </p:spTree>
    <p:extLst>
      <p:ext uri="{BB962C8B-B14F-4D97-AF65-F5344CB8AC3E}">
        <p14:creationId xmlns:p14="http://schemas.microsoft.com/office/powerpoint/2010/main" val="501560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097279" y="2743200"/>
            <a:ext cx="7717537" cy="609600"/>
          </a:xfrm>
        </p:spPr>
        <p:txBody>
          <a:bodyPr>
            <a:normAutofit fontScale="90000"/>
          </a:bodyPr>
          <a:lstStyle/>
          <a:p>
            <a:r>
              <a:rPr lang="ja-JP" altLang="en-US" dirty="0" smtClean="0">
                <a:latin typeface="+mj-ea"/>
              </a:rPr>
              <a:t>バンガロール電力事情</a:t>
            </a:r>
            <a:r>
              <a:rPr kumimoji="1" lang="ja-JP" altLang="en-US" dirty="0" smtClean="0">
                <a:latin typeface="+mj-ea"/>
              </a:rPr>
              <a:t>について</a:t>
            </a:r>
            <a:endParaRPr kumimoji="1" lang="ja-JP" altLang="en-US" dirty="0">
              <a:latin typeface="+mj-ea"/>
            </a:endParaRPr>
          </a:p>
        </p:txBody>
      </p:sp>
    </p:spTree>
    <p:extLst>
      <p:ext uri="{BB962C8B-B14F-4D97-AF65-F5344CB8AC3E}">
        <p14:creationId xmlns:p14="http://schemas.microsoft.com/office/powerpoint/2010/main" val="64087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07263" y="170688"/>
            <a:ext cx="7717537" cy="609600"/>
          </a:xfrm>
        </p:spPr>
        <p:txBody>
          <a:bodyPr>
            <a:normAutofit fontScale="90000"/>
          </a:bodyPr>
          <a:lstStyle/>
          <a:p>
            <a:r>
              <a:rPr lang="ja-JP" altLang="en-US" dirty="0" smtClean="0">
                <a:latin typeface="+mj-ea"/>
              </a:rPr>
              <a:t>バンガロール電力事情</a:t>
            </a:r>
            <a:r>
              <a:rPr kumimoji="1" lang="ja-JP" altLang="en-US" dirty="0" smtClean="0">
                <a:latin typeface="+mj-ea"/>
              </a:rPr>
              <a:t>について</a:t>
            </a:r>
            <a:endParaRPr kumimoji="1" lang="ja-JP" altLang="en-US" dirty="0">
              <a:latin typeface="+mj-ea"/>
            </a:endParaRPr>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3197727359"/>
              </p:ext>
            </p:extLst>
          </p:nvPr>
        </p:nvGraphicFramePr>
        <p:xfrm>
          <a:off x="347091" y="2214752"/>
          <a:ext cx="8372670" cy="1150239"/>
        </p:xfrm>
        <a:graphic>
          <a:graphicData uri="http://schemas.openxmlformats.org/presentationml/2006/ole">
            <mc:AlternateContent xmlns:mc="http://schemas.openxmlformats.org/markup-compatibility/2006">
              <mc:Choice xmlns:v="urn:schemas-microsoft-com:vml" Requires="v">
                <p:oleObj spid="_x0000_s1042" name="Worksheet" r:id="rId3" imgW="5962464" imgH="819302" progId="Excel.Sheet.12">
                  <p:embed/>
                </p:oleObj>
              </mc:Choice>
              <mc:Fallback>
                <p:oleObj name="Worksheet" r:id="rId3" imgW="5962464" imgH="819302" progId="Excel.Sheet.12">
                  <p:embed/>
                  <p:pic>
                    <p:nvPicPr>
                      <p:cNvPr id="0" name=""/>
                      <p:cNvPicPr/>
                      <p:nvPr/>
                    </p:nvPicPr>
                    <p:blipFill>
                      <a:blip r:embed="rId4"/>
                      <a:stretch>
                        <a:fillRect/>
                      </a:stretch>
                    </p:blipFill>
                    <p:spPr>
                      <a:xfrm>
                        <a:off x="347091" y="2214752"/>
                        <a:ext cx="8372670" cy="1150239"/>
                      </a:xfrm>
                      <a:prstGeom prst="rect">
                        <a:avLst/>
                      </a:prstGeom>
                    </p:spPr>
                  </p:pic>
                </p:oleObj>
              </mc:Fallback>
            </mc:AlternateContent>
          </a:graphicData>
        </a:graphic>
      </p:graphicFrame>
      <p:sp>
        <p:nvSpPr>
          <p:cNvPr id="6" name="正方形/長方形 5"/>
          <p:cNvSpPr/>
          <p:nvPr/>
        </p:nvSpPr>
        <p:spPr>
          <a:xfrm>
            <a:off x="353568" y="1816608"/>
            <a:ext cx="4194048"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rPr>
              <a:t>会社における停電発生頻度</a:t>
            </a:r>
            <a:endParaRPr kumimoji="1" lang="ja-JP" altLang="en-US" sz="1400" dirty="0">
              <a:solidFill>
                <a:schemeClr val="tx1"/>
              </a:solidFill>
            </a:endParaRPr>
          </a:p>
        </p:txBody>
      </p:sp>
    </p:spTree>
    <p:extLst>
      <p:ext uri="{BB962C8B-B14F-4D97-AF65-F5344CB8AC3E}">
        <p14:creationId xmlns:p14="http://schemas.microsoft.com/office/powerpoint/2010/main" val="398794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109471" y="2718816"/>
            <a:ext cx="7717537" cy="609600"/>
          </a:xfrm>
        </p:spPr>
        <p:txBody>
          <a:bodyPr>
            <a:normAutofit fontScale="90000"/>
          </a:bodyPr>
          <a:lstStyle/>
          <a:p>
            <a:r>
              <a:rPr kumimoji="1" lang="ja-JP" altLang="en-US" dirty="0" smtClean="0">
                <a:latin typeface="+mj-ea"/>
              </a:rPr>
              <a:t>インド医療事情について</a:t>
            </a:r>
            <a:endParaRPr kumimoji="1" lang="ja-JP" altLang="en-US" dirty="0">
              <a:latin typeface="+mj-ea"/>
            </a:endParaRPr>
          </a:p>
        </p:txBody>
      </p:sp>
    </p:spTree>
    <p:extLst>
      <p:ext uri="{BB962C8B-B14F-4D97-AF65-F5344CB8AC3E}">
        <p14:creationId xmlns:p14="http://schemas.microsoft.com/office/powerpoint/2010/main" val="4022184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523999" y="1475232"/>
            <a:ext cx="5718049" cy="4474464"/>
          </a:xfrm>
        </p:spPr>
        <p:txBody>
          <a:bodyPr>
            <a:normAutofit/>
          </a:bodyPr>
          <a:lstStyle/>
          <a:p>
            <a:r>
              <a:rPr kumimoji="1" lang="ja-JP" altLang="en-US" sz="2800" dirty="0" smtClean="0">
                <a:latin typeface="+mj-ea"/>
              </a:rPr>
              <a:t>ゲストスピーカー</a:t>
            </a:r>
            <a:r>
              <a:rPr kumimoji="1" lang="en-US" altLang="ja-JP" sz="2800" dirty="0" smtClean="0">
                <a:latin typeface="+mj-ea"/>
              </a:rPr>
              <a:t/>
            </a:r>
            <a:br>
              <a:rPr kumimoji="1" lang="en-US" altLang="ja-JP" sz="2800" dirty="0" smtClean="0">
                <a:latin typeface="+mj-ea"/>
              </a:rPr>
            </a:br>
            <a:r>
              <a:rPr lang="en-US" altLang="ja-JP" sz="2800" dirty="0">
                <a:latin typeface="+mj-ea"/>
              </a:rPr>
              <a:t/>
            </a:r>
            <a:br>
              <a:rPr lang="en-US" altLang="ja-JP" sz="2800" dirty="0">
                <a:latin typeface="+mj-ea"/>
              </a:rPr>
            </a:br>
            <a:r>
              <a:rPr lang="en-US" altLang="ja-JP" sz="2800" dirty="0" err="1" smtClean="0">
                <a:latin typeface="+mj-ea"/>
              </a:rPr>
              <a:t>Sakra</a:t>
            </a:r>
            <a:r>
              <a:rPr lang="en-US" altLang="ja-JP" sz="2800" dirty="0" smtClean="0">
                <a:latin typeface="+mj-ea"/>
              </a:rPr>
              <a:t> World Hospital</a:t>
            </a:r>
            <a:br>
              <a:rPr lang="en-US" altLang="ja-JP" sz="2800" dirty="0" smtClean="0">
                <a:latin typeface="+mj-ea"/>
              </a:rPr>
            </a:br>
            <a:r>
              <a:rPr lang="ja-JP" altLang="en-US" sz="2800" dirty="0" smtClean="0">
                <a:latin typeface="+mj-ea"/>
              </a:rPr>
              <a:t>セコム医療システム</a:t>
            </a:r>
            <a:r>
              <a:rPr lang="en-US" altLang="ja-JP" sz="2800" dirty="0" smtClean="0">
                <a:latin typeface="+mj-ea"/>
              </a:rPr>
              <a:t/>
            </a:r>
            <a:br>
              <a:rPr lang="en-US" altLang="ja-JP" sz="2800" dirty="0" smtClean="0">
                <a:latin typeface="+mj-ea"/>
              </a:rPr>
            </a:br>
            <a:r>
              <a:rPr lang="ja-JP" altLang="en-US" sz="2800" dirty="0">
                <a:latin typeface="+mj-ea"/>
              </a:rPr>
              <a:t>看護師</a:t>
            </a:r>
            <a:r>
              <a:rPr lang="en-US" altLang="ja-JP" sz="2800" dirty="0" smtClean="0">
                <a:latin typeface="+mj-ea"/>
              </a:rPr>
              <a:t/>
            </a:r>
            <a:br>
              <a:rPr lang="en-US" altLang="ja-JP" sz="2800" dirty="0" smtClean="0">
                <a:latin typeface="+mj-ea"/>
              </a:rPr>
            </a:br>
            <a:r>
              <a:rPr lang="ja-JP" altLang="en-US" sz="2800" dirty="0" smtClean="0">
                <a:latin typeface="+mj-ea"/>
              </a:rPr>
              <a:t>井上　郁　様</a:t>
            </a:r>
            <a:endParaRPr kumimoji="1" lang="ja-JP" altLang="en-US" sz="2800" dirty="0">
              <a:latin typeface="+mj-ea"/>
            </a:endParaRPr>
          </a:p>
        </p:txBody>
      </p:sp>
    </p:spTree>
    <p:extLst>
      <p:ext uri="{BB962C8B-B14F-4D97-AF65-F5344CB8AC3E}">
        <p14:creationId xmlns:p14="http://schemas.microsoft.com/office/powerpoint/2010/main" val="1034733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768627"/>
            <a:ext cx="8497824" cy="584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◇市販の薬について</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a:solidFill>
                  <a:schemeClr val="tx1"/>
                </a:solidFill>
              </a:rPr>
              <a:t>市販</a:t>
            </a:r>
            <a:r>
              <a:rPr kumimoji="1" lang="ja-JP" altLang="en-US" sz="2000" dirty="0" smtClean="0">
                <a:solidFill>
                  <a:schemeClr val="tx1"/>
                </a:solidFill>
              </a:rPr>
              <a:t>されている薬は、日本人には効きすぎると聞きますが、</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薬の服用量を減らすべきなのでしょうか</a:t>
            </a:r>
            <a:endParaRPr kumimoji="1" lang="en-US" altLang="ja-JP" sz="2000" dirty="0" smtClean="0">
              <a:solidFill>
                <a:schemeClr val="tx1"/>
              </a:solidFill>
            </a:endParaRPr>
          </a:p>
          <a:p>
            <a:pPr>
              <a:tabLst>
                <a:tab pos="185738" algn="l"/>
              </a:tabLst>
            </a:pPr>
            <a:r>
              <a:rPr kumimoji="1" lang="ja-JP" altLang="en-US" sz="2000" dirty="0">
                <a:solidFill>
                  <a:schemeClr val="tx1"/>
                </a:solidFill>
              </a:rPr>
              <a:t>　</a:t>
            </a:r>
            <a:r>
              <a:rPr kumimoji="1" lang="ja-JP" altLang="en-US" sz="2000" dirty="0" smtClean="0">
                <a:solidFill>
                  <a:schemeClr val="tx1"/>
                </a:solidFill>
              </a:rPr>
              <a:t>👉薬の使用量は一般的に患者の体重を基本に考えるので、</a:t>
            </a:r>
            <a:endParaRPr kumimoji="1" lang="en-US" altLang="ja-JP" sz="2000" dirty="0" smtClean="0">
              <a:solidFill>
                <a:schemeClr val="tx1"/>
              </a:solidFill>
            </a:endParaRPr>
          </a:p>
          <a:p>
            <a:pPr>
              <a:tabLst>
                <a:tab pos="185738" algn="l"/>
              </a:tabLst>
            </a:pPr>
            <a:r>
              <a:rPr kumimoji="1" lang="ja-JP" altLang="en-US" sz="2000" dirty="0">
                <a:solidFill>
                  <a:schemeClr val="tx1"/>
                </a:solidFill>
              </a:rPr>
              <a:t>　</a:t>
            </a:r>
            <a:r>
              <a:rPr kumimoji="1" lang="ja-JP" altLang="en-US" sz="2000" dirty="0" smtClean="0">
                <a:solidFill>
                  <a:schemeClr val="tx1"/>
                </a:solidFill>
              </a:rPr>
              <a:t>　服薬量に多少の差があるかもしれない。</a:t>
            </a:r>
            <a:endParaRPr kumimoji="1" lang="en-US" altLang="ja-JP" sz="2000" dirty="0" smtClean="0">
              <a:solidFill>
                <a:schemeClr val="tx1"/>
              </a:solidFill>
            </a:endParaRPr>
          </a:p>
          <a:p>
            <a:pPr>
              <a:tabLst>
                <a:tab pos="185738" algn="l"/>
              </a:tabLst>
            </a:pPr>
            <a:r>
              <a:rPr kumimoji="1" lang="ja-JP" altLang="en-US" sz="2000" dirty="0">
                <a:solidFill>
                  <a:schemeClr val="tx1"/>
                </a:solidFill>
              </a:rPr>
              <a:t>　</a:t>
            </a:r>
            <a:r>
              <a:rPr kumimoji="1" lang="ja-JP" altLang="en-US" sz="2000" dirty="0" smtClean="0">
                <a:solidFill>
                  <a:schemeClr val="tx1"/>
                </a:solidFill>
              </a:rPr>
              <a:t>　医師の処方薬は、指示された通りに最後まで内服すること。</a:t>
            </a:r>
            <a:endParaRPr kumimoji="1" lang="en-US" altLang="ja-JP" sz="2000" dirty="0" smtClean="0">
              <a:solidFill>
                <a:schemeClr val="tx1"/>
              </a:solidFill>
            </a:endParaRPr>
          </a:p>
          <a:p>
            <a:pPr>
              <a:tabLst>
                <a:tab pos="185738" algn="l"/>
              </a:tabLst>
            </a:pPr>
            <a:r>
              <a:rPr kumimoji="1" lang="ja-JP" altLang="en-US" sz="2000" dirty="0">
                <a:solidFill>
                  <a:schemeClr val="tx1"/>
                </a:solidFill>
              </a:rPr>
              <a:t>　</a:t>
            </a:r>
            <a:r>
              <a:rPr kumimoji="1" lang="ja-JP" altLang="en-US" sz="2000" dirty="0" smtClean="0">
                <a:solidFill>
                  <a:schemeClr val="tx1"/>
                </a:solidFill>
              </a:rPr>
              <a:t>　薬局で買う</a:t>
            </a:r>
            <a:r>
              <a:rPr kumimoji="1" lang="en-US" altLang="ja-JP" sz="2000" dirty="0" smtClean="0">
                <a:solidFill>
                  <a:schemeClr val="tx1"/>
                </a:solidFill>
              </a:rPr>
              <a:t>〝</a:t>
            </a:r>
            <a:r>
              <a:rPr kumimoji="1" lang="ja-JP" altLang="en-US" sz="2000" dirty="0" smtClean="0">
                <a:solidFill>
                  <a:schemeClr val="tx1"/>
                </a:solidFill>
              </a:rPr>
              <a:t>売薬“の説明書きに書かれている１回内服量は　　</a:t>
            </a:r>
            <a:endParaRPr kumimoji="1" lang="en-US" altLang="ja-JP" sz="2000" dirty="0" smtClean="0">
              <a:solidFill>
                <a:schemeClr val="tx1"/>
              </a:solidFill>
            </a:endParaRPr>
          </a:p>
          <a:p>
            <a:pPr>
              <a:tabLst>
                <a:tab pos="185738" algn="l"/>
              </a:tabLst>
            </a:pPr>
            <a:r>
              <a:rPr kumimoji="1" lang="ja-JP" altLang="en-US" sz="2000" dirty="0">
                <a:solidFill>
                  <a:schemeClr val="tx1"/>
                </a:solidFill>
              </a:rPr>
              <a:t>　</a:t>
            </a:r>
            <a:r>
              <a:rPr kumimoji="1" lang="ja-JP" altLang="en-US" sz="2000" dirty="0" smtClean="0">
                <a:solidFill>
                  <a:schemeClr val="tx1"/>
                </a:solidFill>
              </a:rPr>
              <a:t>　一般的に各国の平均的な体格や年齢をベースに決められている。</a:t>
            </a:r>
            <a:endParaRPr kumimoji="1" lang="en-US" altLang="ja-JP" sz="2000" dirty="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処方箋の信用度は</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👉医師の処方箋は信用できる。ただし、処方箋がなく薬局で</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購入する売薬に関しては、薬局が評判を高めるため、</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多少強めの薬を勧める可能性はあるかもしれないので要注意。</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薬の成分や効果、特定の症状時に服用すべき薬、服用回数を</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調べられるサイトはありますか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👉「アスクドクター」というサイトあり</a:t>
            </a:r>
            <a:r>
              <a:rPr kumimoji="1" lang="en-US" altLang="ja-JP" sz="2000" dirty="0" smtClean="0">
                <a:solidFill>
                  <a:schemeClr val="tx1"/>
                </a:solidFill>
              </a:rPr>
              <a:t>(</a:t>
            </a:r>
            <a:r>
              <a:rPr kumimoji="1" lang="ja-JP" altLang="en-US" sz="2000" dirty="0" smtClean="0">
                <a:solidFill>
                  <a:schemeClr val="tx1"/>
                </a:solidFill>
              </a:rPr>
              <a:t>有料</a:t>
            </a:r>
            <a:r>
              <a:rPr kumimoji="1" lang="en-US" altLang="ja-JP" sz="2000" dirty="0" smtClean="0">
                <a:solidFill>
                  <a:schemeClr val="tx1"/>
                </a:solidFill>
              </a:rPr>
              <a:t>)</a:t>
            </a:r>
          </a:p>
          <a:p>
            <a:r>
              <a:rPr kumimoji="1" lang="ja-JP" altLang="en-US" sz="2000" dirty="0">
                <a:solidFill>
                  <a:schemeClr val="tx1"/>
                </a:solidFill>
              </a:rPr>
              <a:t>　</a:t>
            </a:r>
            <a:r>
              <a:rPr kumimoji="1" lang="ja-JP" altLang="en-US" sz="2000" dirty="0" smtClean="0">
                <a:solidFill>
                  <a:schemeClr val="tx1"/>
                </a:solidFill>
              </a:rPr>
              <a:t>　他にもいくつかサイトがあるので「薬の説明」などの</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キーワードで調べてみるとよい。</a:t>
            </a:r>
            <a:endParaRPr kumimoji="1" lang="en-US" altLang="ja-JP" sz="2000" dirty="0" smtClean="0">
              <a:solidFill>
                <a:schemeClr val="tx1"/>
              </a:solidFill>
            </a:endParaRPr>
          </a:p>
        </p:txBody>
      </p:sp>
    </p:spTree>
    <p:extLst>
      <p:ext uri="{BB962C8B-B14F-4D97-AF65-F5344CB8AC3E}">
        <p14:creationId xmlns:p14="http://schemas.microsoft.com/office/powerpoint/2010/main" val="351622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829056"/>
            <a:ext cx="8497824" cy="542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◇緊急時</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救急車を呼ぶ際の電話番号は</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a:t>
            </a:r>
            <a:r>
              <a:rPr kumimoji="1" lang="en-US" altLang="ja-JP" sz="2000" dirty="0" smtClean="0">
                <a:solidFill>
                  <a:schemeClr val="tx1"/>
                </a:solidFill>
              </a:rPr>
              <a:t>108</a:t>
            </a:r>
            <a:r>
              <a:rPr kumimoji="1" lang="ja-JP" altLang="en-US" sz="2000" dirty="0" smtClean="0">
                <a:solidFill>
                  <a:schemeClr val="tx1"/>
                </a:solidFill>
              </a:rPr>
              <a:t>」無料</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ただし、交通事故や心臓疾患など急病・重体時にしか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出動しない。本人の意識がないため、政府系病院に</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搬送されることが多い</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救急車は病院ごとに設置されているのか？それとも共同運営？</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👉公的な救急車の他に、救急車を専門に取り扱っている会社と</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病院で保有しているものがある</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a:solidFill>
                  <a:schemeClr val="tx1"/>
                </a:solidFill>
              </a:rPr>
              <a:t>搬送先</a:t>
            </a:r>
            <a:r>
              <a:rPr kumimoji="1" lang="ja-JP" altLang="en-US" sz="2000" dirty="0" smtClean="0">
                <a:solidFill>
                  <a:schemeClr val="tx1"/>
                </a:solidFill>
              </a:rPr>
              <a:t>の</a:t>
            </a:r>
            <a:r>
              <a:rPr kumimoji="1" lang="ja-JP" altLang="en-US" sz="2000" dirty="0">
                <a:solidFill>
                  <a:schemeClr val="tx1"/>
                </a:solidFill>
              </a:rPr>
              <a:t>病院</a:t>
            </a:r>
            <a:r>
              <a:rPr kumimoji="1" lang="ja-JP" altLang="en-US" sz="2000" dirty="0" smtClean="0">
                <a:solidFill>
                  <a:schemeClr val="tx1"/>
                </a:solidFill>
              </a:rPr>
              <a:t>を希望できるのか</a:t>
            </a:r>
            <a:endParaRPr kumimoji="1" lang="en-US" altLang="ja-JP" sz="2000" dirty="0" smtClean="0">
              <a:solidFill>
                <a:schemeClr val="tx1"/>
              </a:solidFill>
            </a:endParaRPr>
          </a:p>
          <a:p>
            <a:r>
              <a:rPr kumimoji="1" lang="ja-JP" altLang="en-US" sz="2000" dirty="0" smtClean="0">
                <a:solidFill>
                  <a:schemeClr val="tx1"/>
                </a:solidFill>
              </a:rPr>
              <a:t>　　👉可能。ただし、上記のプライベート会社の場合。</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救急車費用は別途発生。</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救急車には一般的に看護師が同乗している。</a:t>
            </a:r>
            <a:endParaRPr kumimoji="1" lang="en-US" altLang="ja-JP" sz="2000" dirty="0" smtClean="0">
              <a:solidFill>
                <a:schemeClr val="tx1"/>
              </a:solidFill>
            </a:endParaRPr>
          </a:p>
          <a:p>
            <a:r>
              <a:rPr kumimoji="1" lang="ja-JP" altLang="en-US" sz="2000" dirty="0" smtClean="0">
                <a:solidFill>
                  <a:schemeClr val="tx1"/>
                </a:solidFill>
              </a:rPr>
              <a:t>　　　病院の救急車は基本的にどこでも迎えに来てくれる。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自宅の近所にある救急車専門会社も確認しておくとよい。</a:t>
            </a:r>
            <a:endParaRPr kumimoji="1" lang="en-US" altLang="ja-JP" sz="2000" dirty="0" smtClean="0">
              <a:solidFill>
                <a:schemeClr val="tx1"/>
              </a:solidFill>
            </a:endParaRPr>
          </a:p>
        </p:txBody>
      </p:sp>
    </p:spTree>
    <p:extLst>
      <p:ext uri="{BB962C8B-B14F-4D97-AF65-F5344CB8AC3E}">
        <p14:creationId xmlns:p14="http://schemas.microsoft.com/office/powerpoint/2010/main" val="60373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7263" y="170688"/>
            <a:ext cx="7717537" cy="609600"/>
          </a:xfrm>
        </p:spPr>
        <p:txBody>
          <a:bodyPr>
            <a:normAutofit fontScale="90000"/>
          </a:bodyPr>
          <a:lstStyle/>
          <a:p>
            <a:r>
              <a:rPr kumimoji="1" lang="ja-JP" altLang="en-US" dirty="0" smtClean="0">
                <a:latin typeface="+mj-ea"/>
              </a:rPr>
              <a:t>インド医療事情についての</a:t>
            </a:r>
            <a:r>
              <a:rPr kumimoji="1" lang="en-US" altLang="ja-JP" dirty="0" smtClean="0">
                <a:latin typeface="+mj-ea"/>
              </a:rPr>
              <a:t>Q&amp;A</a:t>
            </a:r>
            <a:endParaRPr kumimoji="1" lang="ja-JP" altLang="en-US" dirty="0">
              <a:latin typeface="+mj-ea"/>
            </a:endParaRPr>
          </a:p>
        </p:txBody>
      </p:sp>
      <p:sp>
        <p:nvSpPr>
          <p:cNvPr id="4" name="正方形/長方形 3"/>
          <p:cNvSpPr/>
          <p:nvPr/>
        </p:nvSpPr>
        <p:spPr>
          <a:xfrm>
            <a:off x="377952" y="829056"/>
            <a:ext cx="8497824" cy="5242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◇病院内にて</a:t>
            </a:r>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インド人医師と比較してインド人看護師の技術レベルが低い</a:t>
            </a:r>
            <a:endParaRPr kumimoji="1" lang="en-US" altLang="ja-JP" sz="2000" dirty="0" smtClean="0">
              <a:solidFill>
                <a:schemeClr val="tx1"/>
              </a:solidFill>
            </a:endParaRPr>
          </a:p>
          <a:p>
            <a:r>
              <a:rPr kumimoji="1" lang="ja-JP" altLang="en-US" sz="2000" dirty="0" smtClean="0">
                <a:solidFill>
                  <a:schemeClr val="tx1"/>
                </a:solidFill>
              </a:rPr>
              <a:t>　 と聞きますがいかがでしょうか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👉看護師の技術</a:t>
            </a:r>
            <a:r>
              <a:rPr kumimoji="1" lang="ja-JP" altLang="en-US" sz="2000" dirty="0">
                <a:solidFill>
                  <a:schemeClr val="tx1"/>
                </a:solidFill>
              </a:rPr>
              <a:t>レベル</a:t>
            </a:r>
            <a:r>
              <a:rPr kumimoji="1" lang="ja-JP" altLang="en-US" sz="2000" dirty="0" smtClean="0">
                <a:solidFill>
                  <a:schemeClr val="tx1"/>
                </a:solidFill>
              </a:rPr>
              <a:t>はまちまち。日本と同様。</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かなりレベルの</a:t>
            </a:r>
            <a:r>
              <a:rPr kumimoji="1" lang="ja-JP" altLang="en-US" sz="2000" dirty="0">
                <a:solidFill>
                  <a:schemeClr val="tx1"/>
                </a:solidFill>
              </a:rPr>
              <a:t>高</a:t>
            </a:r>
            <a:r>
              <a:rPr kumimoji="1" lang="ja-JP" altLang="en-US" sz="2000" dirty="0" smtClean="0">
                <a:solidFill>
                  <a:schemeClr val="tx1"/>
                </a:solidFill>
              </a:rPr>
              <a:t>い慣れた看護師もいるし、レベルの低い</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看護師もいる。</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a:solidFill>
                  <a:schemeClr val="tx1"/>
                </a:solidFill>
              </a:rPr>
              <a:t>注射針</a:t>
            </a:r>
            <a:r>
              <a:rPr kumimoji="1" lang="ja-JP" altLang="en-US" sz="2000" dirty="0" smtClean="0">
                <a:solidFill>
                  <a:schemeClr val="tx1"/>
                </a:solidFill>
              </a:rPr>
              <a:t>は使い捨てなのか？もしくは使いまわしなのか</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a:t>
            </a:r>
            <a:r>
              <a:rPr kumimoji="1" lang="en-US" altLang="ja-JP" sz="2000" dirty="0" smtClean="0">
                <a:solidFill>
                  <a:schemeClr val="tx1"/>
                </a:solidFill>
              </a:rPr>
              <a:t>WHO</a:t>
            </a:r>
            <a:r>
              <a:rPr kumimoji="1" lang="ja-JP" altLang="en-US" sz="2000" dirty="0" smtClean="0">
                <a:solidFill>
                  <a:schemeClr val="tx1"/>
                </a:solidFill>
              </a:rPr>
              <a:t>の基準に沿っているので必ず使い捨てを行っている。</a:t>
            </a:r>
            <a:endParaRPr kumimoji="1" lang="en-US" altLang="ja-JP" sz="2000" dirty="0" smtClean="0">
              <a:solidFill>
                <a:schemeClr val="tx1"/>
              </a:solidFill>
            </a:endParaRPr>
          </a:p>
          <a:p>
            <a:endParaRPr kumimoji="1" lang="en-US" altLang="ja-JP" sz="2000" dirty="0" smtClean="0">
              <a:solidFill>
                <a:schemeClr val="tx1"/>
              </a:solidFill>
            </a:endParaRPr>
          </a:p>
          <a:p>
            <a:pPr marL="342900" indent="-342900">
              <a:buFont typeface="Wingdings" panose="05000000000000000000" pitchFamily="2" charset="2"/>
              <a:buChar char="Ø"/>
            </a:pPr>
            <a:r>
              <a:rPr kumimoji="1" lang="ja-JP" altLang="en-US" sz="2000" dirty="0" smtClean="0">
                <a:solidFill>
                  <a:schemeClr val="tx1"/>
                </a:solidFill>
              </a:rPr>
              <a:t>輸血は安全か（肝炎等の事前チェックはしているの</a:t>
            </a:r>
            <a:r>
              <a:rPr kumimoji="1" lang="ja-JP" altLang="en-US" sz="2000" dirty="0">
                <a:solidFill>
                  <a:schemeClr val="tx1"/>
                </a:solidFill>
              </a:rPr>
              <a:t>か</a:t>
            </a:r>
            <a:r>
              <a:rPr kumimoji="1" lang="ja-JP" altLang="en-US" sz="2000" dirty="0" smtClean="0">
                <a:solidFill>
                  <a:schemeClr val="tx1"/>
                </a:solidFill>
              </a:rPr>
              <a:t>）</a:t>
            </a:r>
            <a:endParaRPr kumimoji="1" lang="en-US" altLang="ja-JP" sz="2000" dirty="0" smtClean="0">
              <a:solidFill>
                <a:schemeClr val="tx1"/>
              </a:solidFill>
            </a:endParaRPr>
          </a:p>
          <a:p>
            <a:r>
              <a:rPr kumimoji="1" lang="ja-JP" altLang="en-US" sz="2000" dirty="0" smtClean="0">
                <a:solidFill>
                  <a:schemeClr val="tx1"/>
                </a:solidFill>
              </a:rPr>
              <a:t>　　👉各病院に</a:t>
            </a:r>
            <a:r>
              <a:rPr kumimoji="1" lang="en-US" altLang="ja-JP" sz="2000" dirty="0" smtClean="0">
                <a:solidFill>
                  <a:schemeClr val="tx1"/>
                </a:solidFill>
              </a:rPr>
              <a:t>BLOOD</a:t>
            </a:r>
            <a:r>
              <a:rPr kumimoji="1" lang="ja-JP" altLang="en-US" sz="2000" dirty="0" smtClean="0">
                <a:solidFill>
                  <a:schemeClr val="tx1"/>
                </a:solidFill>
              </a:rPr>
              <a:t> </a:t>
            </a:r>
            <a:r>
              <a:rPr kumimoji="1" lang="en-US" altLang="ja-JP" sz="2000" dirty="0" smtClean="0">
                <a:solidFill>
                  <a:schemeClr val="tx1"/>
                </a:solidFill>
              </a:rPr>
              <a:t>BANK</a:t>
            </a:r>
            <a:r>
              <a:rPr kumimoji="1" lang="ja-JP" altLang="en-US" sz="2000" dirty="0" smtClean="0">
                <a:solidFill>
                  <a:schemeClr val="tx1"/>
                </a:solidFill>
              </a:rPr>
              <a:t>があり、一定の基準が定められており、</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きちんと管理されている。ただし、インドでは献血をした分だけ</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輸血してもらえるというシステムのようで、輸血が必要な場合は、</a:t>
            </a:r>
            <a:endParaRPr kumimoji="1" lang="en-US" altLang="ja-JP" sz="2000" dirty="0" smtClean="0">
              <a:solidFill>
                <a:schemeClr val="tx1"/>
              </a:solidFill>
            </a:endParaRPr>
          </a:p>
          <a:p>
            <a:r>
              <a:rPr kumimoji="1" lang="ja-JP" altLang="en-US" sz="2000" dirty="0">
                <a:solidFill>
                  <a:schemeClr val="tx1"/>
                </a:solidFill>
              </a:rPr>
              <a:t>　</a:t>
            </a:r>
            <a:r>
              <a:rPr kumimoji="1" lang="ja-JP" altLang="en-US" sz="2000" dirty="0" smtClean="0">
                <a:solidFill>
                  <a:schemeClr val="tx1"/>
                </a:solidFill>
              </a:rPr>
              <a:t>　　同じ血液型の人を連れていくのがよい。</a:t>
            </a:r>
            <a:endParaRPr kumimoji="1" lang="en-US" altLang="ja-JP" sz="2000" dirty="0" smtClean="0">
              <a:solidFill>
                <a:schemeClr val="tx1"/>
              </a:solidFill>
            </a:endParaRPr>
          </a:p>
        </p:txBody>
      </p:sp>
    </p:spTree>
    <p:extLst>
      <p:ext uri="{BB962C8B-B14F-4D97-AF65-F5344CB8AC3E}">
        <p14:creationId xmlns:p14="http://schemas.microsoft.com/office/powerpoint/2010/main" val="205985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379</TotalTime>
  <Words>156</Words>
  <Application>Microsoft Office PowerPoint</Application>
  <PresentationFormat>画面に合わせる (4:3)</PresentationFormat>
  <Paragraphs>117</Paragraphs>
  <Slides>12</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14" baseType="lpstr">
      <vt:lpstr>ファセット</vt:lpstr>
      <vt:lpstr>Worksheet</vt:lpstr>
      <vt:lpstr>2014年度第二回インフラ委員会</vt:lpstr>
      <vt:lpstr>日時　　　2014年8月19日（火） 場所　　　JETRO様会議室にて  アジェンダ ①バンガロール電量事情について（一時報告） ②バンガロール医療事情について  </vt:lpstr>
      <vt:lpstr>バンガロール電力事情について</vt:lpstr>
      <vt:lpstr>バンガロール電力事情について</vt:lpstr>
      <vt:lpstr>インド医療事情について</vt:lpstr>
      <vt:lpstr>ゲストスピーカー  Sakra World Hospital セコム医療システム 看護師 井上　郁　様</vt:lpstr>
      <vt:lpstr>インド医療事情についてのQ&amp;A</vt:lpstr>
      <vt:lpstr>インド医療事情についてのQ&amp;A</vt:lpstr>
      <vt:lpstr>インド医療事情についてのQ&amp;A</vt:lpstr>
      <vt:lpstr>インド医療事情についてのQ&amp;A</vt:lpstr>
      <vt:lpstr>インド医療事情についてのQ&amp;A</vt:lpstr>
      <vt:lpstr>インド医療事情についてのQ&amp;A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2014年度第二回インフラ委員会</dc:title>
  <dc:creator>dmieno</dc:creator>
  <cp:lastModifiedBy>kawamura</cp:lastModifiedBy>
  <cp:revision>27</cp:revision>
  <dcterms:created xsi:type="dcterms:W3CDTF">2014-08-12T03:29:36Z</dcterms:created>
  <dcterms:modified xsi:type="dcterms:W3CDTF">2014-09-07T04:39:08Z</dcterms:modified>
</cp:coreProperties>
</file>