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90" r:id="rId3"/>
    <p:sldId id="257" r:id="rId4"/>
    <p:sldId id="286" r:id="rId5"/>
    <p:sldId id="287" r:id="rId6"/>
    <p:sldId id="280" r:id="rId7"/>
    <p:sldId id="288" r:id="rId8"/>
    <p:sldId id="284" r:id="rId9"/>
    <p:sldId id="289" r:id="rId10"/>
    <p:sldId id="285" r:id="rId11"/>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67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862" y="0"/>
            <a:ext cx="2946275" cy="49667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8AD6546-3001-4904-9BB4-DD2D06388C19}" type="datetimeFigureOut">
              <a:rPr lang="en-US"/>
              <a:pPr>
                <a:defRPr/>
              </a:pPr>
              <a:t>9/4/2014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8845" y="4714137"/>
            <a:ext cx="5439987" cy="446834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272"/>
            <a:ext cx="2946275" cy="49667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862" y="9428272"/>
            <a:ext cx="2946275" cy="49667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D2AE1F1-BDDD-4EA4-8845-14224AD4EC5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1FBBDB-633A-439F-823A-BDC85779C03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D8AF964-6224-44D7-ABBF-F83A62F29E1A}" type="datetime1">
              <a:rPr lang="en-US" smtClean="0"/>
              <a:pPr>
                <a:defRPr/>
              </a:pPr>
              <a:t>9/4/2014</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4BD52EEA-123A-4301-8FA2-D6057E7F8CD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EF08F38-945A-4C0B-9341-B99292CEF5E5}" type="datetime1">
              <a:rPr lang="en-US" smtClean="0"/>
              <a:pPr>
                <a:defRPr/>
              </a:pPr>
              <a:t>9/4/2014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F00432-0AA8-4C3D-AD32-7025E637AF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BFAB991-1E8E-446C-85DE-900177D3084B}" type="datetime1">
              <a:rPr lang="en-US" smtClean="0"/>
              <a:pPr>
                <a:defRPr/>
              </a:pPr>
              <a:t>9/4/2014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7C47390-8440-48A8-AD7E-FCB82A5516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10E157D-7E80-40CD-BE04-DACFA57A4901}" type="datetime1">
              <a:rPr lang="en-US" smtClean="0"/>
              <a:pPr>
                <a:defRPr/>
              </a:pPr>
              <a:t>9/4/2014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7E06E33-FDA4-49BA-9875-5D01C72163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E2621DD-5564-45C6-B34E-AA918A8AB28D}" type="datetime1">
              <a:rPr lang="en-US" smtClean="0"/>
              <a:pPr>
                <a:defRPr/>
              </a:pPr>
              <a:t>9/4/2014</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0FA18537-A7A8-40B2-A666-EECC563184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A5D5B07-088E-4334-9BAF-179916033375}" type="datetime1">
              <a:rPr lang="en-US" smtClean="0"/>
              <a:pPr>
                <a:defRPr/>
              </a:pPr>
              <a:t>9/4/2014</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1BA329-A27B-4B61-8336-AD182D9731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4D697277-D572-4090-AF79-E8FB2D94E79B}" type="datetime1">
              <a:rPr lang="en-US" smtClean="0"/>
              <a:pPr>
                <a:defRPr/>
              </a:pPr>
              <a:t>9/4/2014</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932D471-7BC7-4C22-AFFC-E0B43F3188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82CE695-CB04-4A09-B98C-C48E747D1176}" type="datetime1">
              <a:rPr lang="en-US" smtClean="0"/>
              <a:pPr>
                <a:defRPr/>
              </a:pPr>
              <a:t>9/4/2014</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2E77444-F4FD-4451-ACA2-5F04F17464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628FB8A1-B7E9-4214-B331-ADBD56F27A99}" type="datetime1">
              <a:rPr lang="en-US" smtClean="0"/>
              <a:pPr>
                <a:defRPr/>
              </a:pPr>
              <a:t>9/4/2014</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EB1A098-FCB1-4EB8-AFF9-20B7E481CCA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0F1406C-AC80-4DB9-B3C8-DF3585B85178}" type="datetime1">
              <a:rPr lang="en-US" smtClean="0"/>
              <a:pPr>
                <a:defRPr/>
              </a:pPr>
              <a:t>9/4/2014</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3789B23-6882-4AFA-A5CB-C78D80A9AC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EA244081-8F19-45C2-8A56-2815E20B4E53}" type="datetime1">
              <a:rPr lang="en-US" smtClean="0"/>
              <a:pPr>
                <a:defRPr/>
              </a:pPr>
              <a:t>9/4/2014</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FB97846D-BA8D-4BEC-8F3B-17D8390951B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50CD8718-9507-4551-8C12-210E735CFC6E}" type="datetime1">
              <a:rPr lang="en-US" smtClean="0"/>
              <a:pPr>
                <a:defRPr/>
              </a:pPr>
              <a:t>9/4/2014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6915ECA7-1F6E-420A-B636-C44C8DB14A9F}"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5" r:id="rId1"/>
    <p:sldLayoutId id="2147483780" r:id="rId2"/>
    <p:sldLayoutId id="2147483786" r:id="rId3"/>
    <p:sldLayoutId id="2147483781" r:id="rId4"/>
    <p:sldLayoutId id="2147483787" r:id="rId5"/>
    <p:sldLayoutId id="2147483782" r:id="rId6"/>
    <p:sldLayoutId id="2147483788" r:id="rId7"/>
    <p:sldLayoutId id="2147483789" r:id="rId8"/>
    <p:sldLayoutId id="2147483790" r:id="rId9"/>
    <p:sldLayoutId id="2147483783" r:id="rId10"/>
    <p:sldLayoutId id="2147483784"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1" y="152400"/>
            <a:ext cx="8000999" cy="1471612"/>
          </a:xfrm>
        </p:spPr>
        <p:txBody>
          <a:bodyPr>
            <a:normAutofit/>
          </a:bodyPr>
          <a:lstStyle/>
          <a:p>
            <a:pPr eaLnBrk="1" fontAlgn="auto" hangingPunct="1">
              <a:spcAft>
                <a:spcPts val="0"/>
              </a:spcAft>
              <a:defRPr/>
            </a:pPr>
            <a:r>
              <a:rPr lang="en-US" altLang="ja-JP" dirty="0" smtClean="0">
                <a:solidFill>
                  <a:schemeClr val="tx2">
                    <a:satMod val="130000"/>
                  </a:schemeClr>
                </a:solidFill>
              </a:rPr>
              <a:t>2014</a:t>
            </a:r>
            <a:r>
              <a:rPr lang="ja-JP" altLang="en-US" smtClean="0">
                <a:solidFill>
                  <a:schemeClr val="tx2">
                    <a:satMod val="130000"/>
                  </a:schemeClr>
                </a:solidFill>
              </a:rPr>
              <a:t>年度</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第</a:t>
            </a:r>
            <a:r>
              <a:rPr lang="en-US" altLang="ja-JP" dirty="0" smtClean="0">
                <a:solidFill>
                  <a:schemeClr val="tx2">
                    <a:satMod val="130000"/>
                  </a:schemeClr>
                </a:solidFill>
              </a:rPr>
              <a:t>2</a:t>
            </a:r>
            <a:r>
              <a:rPr lang="ja-JP" altLang="en-US" smtClean="0">
                <a:solidFill>
                  <a:schemeClr val="tx2">
                    <a:satMod val="130000"/>
                  </a:schemeClr>
                </a:solidFill>
              </a:rPr>
              <a:t>回税務労務委員会開催報告</a:t>
            </a:r>
            <a:endParaRPr lang="en-US" dirty="0">
              <a:solidFill>
                <a:schemeClr val="tx2">
                  <a:satMod val="130000"/>
                </a:schemeClr>
              </a:solidFill>
            </a:endParaRPr>
          </a:p>
        </p:txBody>
      </p:sp>
      <p:sp>
        <p:nvSpPr>
          <p:cNvPr id="3" name="Subtitle 2"/>
          <p:cNvSpPr>
            <a:spLocks noGrp="1"/>
          </p:cNvSpPr>
          <p:nvPr>
            <p:ph type="subTitle" idx="1"/>
          </p:nvPr>
        </p:nvSpPr>
        <p:spPr>
          <a:xfrm>
            <a:off x="990600" y="1905000"/>
            <a:ext cx="8153400" cy="4953000"/>
          </a:xfrm>
        </p:spPr>
        <p:txBody>
          <a:bodyPr>
            <a:normAutofit/>
          </a:bodyPr>
          <a:lstStyle/>
          <a:p>
            <a:pPr eaLnBrk="1" fontAlgn="auto" hangingPunct="1">
              <a:spcAft>
                <a:spcPts val="0"/>
              </a:spcAft>
              <a:buFont typeface="Wingdings 2"/>
              <a:buNone/>
              <a:defRPr/>
            </a:pPr>
            <a:r>
              <a:rPr lang="ja-JP" altLang="en-US" u="sng" smtClean="0"/>
              <a:t>日時</a:t>
            </a:r>
            <a:r>
              <a:rPr lang="en-US" altLang="ja-JP" dirty="0" smtClean="0"/>
              <a:t/>
            </a:r>
            <a:br>
              <a:rPr lang="en-US" altLang="ja-JP" dirty="0" smtClean="0"/>
            </a:br>
            <a:r>
              <a:rPr lang="en-US" altLang="ja-JP" dirty="0" smtClean="0"/>
              <a:t>2014</a:t>
            </a:r>
            <a:r>
              <a:rPr lang="ja-JP" altLang="en-US" smtClean="0"/>
              <a:t>年</a:t>
            </a:r>
            <a:r>
              <a:rPr lang="en-US" altLang="ja-JP" dirty="0" smtClean="0"/>
              <a:t>8</a:t>
            </a:r>
            <a:r>
              <a:rPr lang="ja-JP" altLang="en-US" smtClean="0"/>
              <a:t>月</a:t>
            </a:r>
            <a:r>
              <a:rPr lang="en-US" altLang="ja-JP" dirty="0" smtClean="0"/>
              <a:t>20</a:t>
            </a:r>
            <a:r>
              <a:rPr lang="ja-JP" altLang="en-US" smtClean="0"/>
              <a:t>日</a:t>
            </a:r>
            <a:r>
              <a:rPr lang="en-US" altLang="ja-JP" dirty="0" smtClean="0"/>
              <a:t>(</a:t>
            </a:r>
            <a:r>
              <a:rPr lang="ja-JP" altLang="en-US" smtClean="0"/>
              <a:t>水</a:t>
            </a:r>
            <a:r>
              <a:rPr lang="en-US" altLang="ja-JP" dirty="0" smtClean="0"/>
              <a:t>)</a:t>
            </a:r>
            <a:r>
              <a:rPr lang="ja-JP" altLang="en-US" smtClean="0"/>
              <a:t>　</a:t>
            </a:r>
            <a:r>
              <a:rPr lang="en-US" altLang="ja-JP" dirty="0" smtClean="0"/>
              <a:t>17:00-19:05</a:t>
            </a:r>
          </a:p>
          <a:p>
            <a:pPr eaLnBrk="1" fontAlgn="auto" hangingPunct="1">
              <a:spcAft>
                <a:spcPts val="0"/>
              </a:spcAft>
              <a:defRPr/>
            </a:pPr>
            <a:endParaRPr lang="en-US" altLang="ja-JP" dirty="0" smtClean="0"/>
          </a:p>
          <a:p>
            <a:pPr eaLnBrk="1" fontAlgn="auto" hangingPunct="1">
              <a:spcAft>
                <a:spcPts val="0"/>
              </a:spcAft>
              <a:defRPr/>
            </a:pPr>
            <a:r>
              <a:rPr lang="ja-JP" altLang="en-US" u="sng" smtClean="0"/>
              <a:t>場所</a:t>
            </a:r>
            <a:endParaRPr lang="en-US" u="sng" dirty="0" smtClean="0"/>
          </a:p>
          <a:p>
            <a:pPr eaLnBrk="1" fontAlgn="auto" hangingPunct="1">
              <a:spcAft>
                <a:spcPts val="0"/>
              </a:spcAft>
              <a:buFont typeface="Wingdings 2"/>
              <a:buNone/>
              <a:defRPr/>
            </a:pPr>
            <a:r>
              <a:rPr lang="ja-JP" altLang="en-US" smtClean="0"/>
              <a:t>デロイトバンガロールオフィス</a:t>
            </a:r>
            <a:endParaRPr lang="en-US" altLang="ja-JP" dirty="0" smtClean="0"/>
          </a:p>
          <a:p>
            <a:pPr eaLnBrk="1" fontAlgn="auto" hangingPunct="1">
              <a:spcAft>
                <a:spcPts val="0"/>
              </a:spcAft>
              <a:buFont typeface="Wingdings 2"/>
              <a:buNone/>
              <a:defRPr/>
            </a:pPr>
            <a:r>
              <a:rPr lang="en-US" altLang="ja-JP" dirty="0" smtClean="0"/>
              <a:t>(</a:t>
            </a:r>
            <a:r>
              <a:rPr lang="ja-JP" altLang="en-US" smtClean="0"/>
              <a:t>会議室のご提供を有難うございました</a:t>
            </a:r>
            <a:r>
              <a:rPr lang="en-US" altLang="ja-JP" dirty="0" smtClean="0"/>
              <a:t>)</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ja-JP" altLang="en-US" u="sng" smtClean="0"/>
              <a:t>議事</a:t>
            </a:r>
            <a:endParaRPr lang="en-US" altLang="ja-JP" u="sng" dirty="0" smtClean="0"/>
          </a:p>
          <a:p>
            <a:pPr eaLnBrk="1" fontAlgn="auto" hangingPunct="1">
              <a:spcAft>
                <a:spcPts val="0"/>
              </a:spcAft>
              <a:buFont typeface="Wingdings 2"/>
              <a:buNone/>
              <a:defRPr/>
            </a:pPr>
            <a:r>
              <a:rPr lang="en-IN" altLang="ja-JP" sz="2400" dirty="0" smtClean="0"/>
              <a:t>17:00-17:</a:t>
            </a:r>
            <a:r>
              <a:rPr lang="en-US" altLang="ja-JP" sz="2400" dirty="0" smtClean="0"/>
              <a:t>45</a:t>
            </a:r>
            <a:r>
              <a:rPr lang="ja-JP" altLang="en-US" sz="2400" smtClean="0"/>
              <a:t>（１）</a:t>
            </a:r>
            <a:r>
              <a:rPr lang="en-US" altLang="ja-JP" sz="2400" dirty="0" smtClean="0"/>
              <a:t>2014</a:t>
            </a:r>
            <a:r>
              <a:rPr lang="ja-JP" altLang="en-US" sz="2400" smtClean="0"/>
              <a:t>年インド中央政府予算案</a:t>
            </a:r>
            <a:br>
              <a:rPr lang="ja-JP" altLang="en-US" sz="2400" smtClean="0"/>
            </a:br>
            <a:r>
              <a:rPr lang="en-IN" altLang="ja-JP" sz="2400" dirty="0" smtClean="0"/>
              <a:t>17:45-18:</a:t>
            </a:r>
            <a:r>
              <a:rPr lang="en-US" altLang="ja-JP" sz="2400" dirty="0" smtClean="0"/>
              <a:t>30</a:t>
            </a:r>
            <a:r>
              <a:rPr lang="ja-JP" altLang="en-US" sz="2400" smtClean="0"/>
              <a:t>（２）ｲﾝﾄﾞﾙﾋﾟｰ</a:t>
            </a:r>
            <a:r>
              <a:rPr lang="en-US" altLang="ja-JP" sz="2400" dirty="0" smtClean="0"/>
              <a:t>､</a:t>
            </a:r>
            <a:r>
              <a:rPr lang="ja-JP" altLang="en-US" sz="2400" smtClean="0"/>
              <a:t>ﾄﾞﾙ円為替見通し</a:t>
            </a:r>
            <a:br>
              <a:rPr lang="ja-JP" altLang="en-US" sz="2400" smtClean="0"/>
            </a:br>
            <a:r>
              <a:rPr lang="en-IN" altLang="ja-JP" sz="2400" dirty="0" smtClean="0"/>
              <a:t>18:30-19:05</a:t>
            </a:r>
            <a:r>
              <a:rPr lang="ja-JP" altLang="en-US" sz="2400" smtClean="0"/>
              <a:t>（３）日印</a:t>
            </a:r>
            <a:r>
              <a:rPr lang="en-US" altLang="ja-JP" sz="2400" dirty="0" smtClean="0"/>
              <a:t>CEPA</a:t>
            </a:r>
            <a:r>
              <a:rPr lang="ja-JP" altLang="en-US" sz="2400" smtClean="0"/>
              <a:t>の現状と活用促進</a:t>
            </a:r>
          </a:p>
          <a:p>
            <a:pPr eaLnBrk="1" fontAlgn="auto" hangingPunct="1">
              <a:spcAft>
                <a:spcPts val="0"/>
              </a:spcAft>
              <a:buFont typeface="Wingdings 2"/>
              <a:buNone/>
              <a:defRPr/>
            </a:pPr>
            <a:endParaRPr lang="en-US" sz="2400" dirty="0" smtClean="0"/>
          </a:p>
        </p:txBody>
      </p:sp>
      <p:sp>
        <p:nvSpPr>
          <p:cNvPr id="4" name="Slide Number Placeholder 3"/>
          <p:cNvSpPr>
            <a:spLocks noGrp="1"/>
          </p:cNvSpPr>
          <p:nvPr>
            <p:ph type="sldNum" sz="quarter" idx="12"/>
          </p:nvPr>
        </p:nvSpPr>
        <p:spPr/>
        <p:txBody>
          <a:bodyPr/>
          <a:lstStyle/>
          <a:p>
            <a:pPr>
              <a:defRPr/>
            </a:pPr>
            <a:fld id="{4BD52EEA-123A-4301-8FA2-D6057E7F8CD2}" type="slidenum">
              <a:rPr lang="en-US" smtClean="0"/>
              <a:pPr>
                <a:defRPr/>
              </a:pPr>
              <a:t>1</a:t>
            </a:fld>
            <a:endParaRPr lang="en-US"/>
          </a:p>
        </p:txBody>
      </p:sp>
      <p:pic>
        <p:nvPicPr>
          <p:cNvPr id="5" name="Picture 4" descr="C:\Users\tkm08256.TKM\Documents\商工会関係\Logo_S.jpg"/>
          <p:cNvPicPr>
            <a:picLocks noChangeAspect="1" noChangeArrowheads="1"/>
          </p:cNvPicPr>
          <p:nvPr/>
        </p:nvPicPr>
        <p:blipFill>
          <a:blip r:embed="rId3" cstate="print"/>
          <a:srcRect/>
          <a:stretch>
            <a:fillRect/>
          </a:stretch>
        </p:blipFill>
        <p:spPr bwMode="auto">
          <a:xfrm>
            <a:off x="7772400" y="1981200"/>
            <a:ext cx="1231900" cy="141844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smtClean="0">
                <a:solidFill>
                  <a:schemeClr val="tx2">
                    <a:satMod val="130000"/>
                  </a:schemeClr>
                </a:solidFill>
              </a:rPr>
              <a:t>(4)</a:t>
            </a:r>
            <a:r>
              <a:rPr lang="ja-JP" altLang="en-US" smtClean="0">
                <a:solidFill>
                  <a:schemeClr val="tx2">
                    <a:satMod val="130000"/>
                  </a:schemeClr>
                </a:solidFill>
              </a:rPr>
              <a:t>その他－ご連絡事項</a:t>
            </a:r>
            <a:endParaRPr lang="en-US" dirty="0">
              <a:solidFill>
                <a:schemeClr val="tx2">
                  <a:satMod val="130000"/>
                </a:schemeClr>
              </a:solidFill>
            </a:endParaRPr>
          </a:p>
        </p:txBody>
      </p:sp>
      <p:sp>
        <p:nvSpPr>
          <p:cNvPr id="24579" name="Content Placeholder 2"/>
          <p:cNvSpPr>
            <a:spLocks noGrp="1"/>
          </p:cNvSpPr>
          <p:nvPr>
            <p:ph idx="1"/>
          </p:nvPr>
        </p:nvSpPr>
        <p:spPr>
          <a:xfrm>
            <a:off x="609600" y="1066800"/>
            <a:ext cx="8991600" cy="3810000"/>
          </a:xfrm>
        </p:spPr>
        <p:txBody>
          <a:bodyPr/>
          <a:lstStyle/>
          <a:p>
            <a:pPr eaLnBrk="1" hangingPunct="1"/>
            <a:r>
              <a:rPr lang="ja-JP" altLang="en-US" sz="2700" smtClean="0">
                <a:latin typeface="+mj-ea"/>
                <a:ea typeface="+mj-ea"/>
                <a:cs typeface="HGｺﾞｼｯｸE"/>
              </a:rPr>
              <a:t>次回は</a:t>
            </a:r>
            <a:r>
              <a:rPr lang="en-US" altLang="ja-JP" sz="2700" dirty="0" smtClean="0">
                <a:latin typeface="+mj-ea"/>
                <a:ea typeface="+mj-ea"/>
                <a:cs typeface="HGｺﾞｼｯｸE"/>
              </a:rPr>
              <a:t>10</a:t>
            </a:r>
            <a:r>
              <a:rPr lang="ja-JP" altLang="en-US" sz="2700" smtClean="0">
                <a:latin typeface="+mj-ea"/>
                <a:ea typeface="+mj-ea"/>
                <a:cs typeface="HGｺﾞｼｯｸE"/>
              </a:rPr>
              <a:t>月８日</a:t>
            </a:r>
            <a:r>
              <a:rPr lang="en-US" altLang="ja-JP" sz="2700" dirty="0" smtClean="0">
                <a:latin typeface="+mj-ea"/>
                <a:ea typeface="+mj-ea"/>
                <a:cs typeface="HGｺﾞｼｯｸE"/>
              </a:rPr>
              <a:t>(</a:t>
            </a:r>
            <a:r>
              <a:rPr lang="ja-JP" altLang="en-US" sz="2700" smtClean="0">
                <a:latin typeface="+mj-ea"/>
                <a:ea typeface="+mj-ea"/>
                <a:cs typeface="HGｺﾞｼｯｸE"/>
              </a:rPr>
              <a:t>水</a:t>
            </a:r>
            <a:r>
              <a:rPr lang="en-US" altLang="ja-JP" sz="2700" dirty="0" smtClean="0">
                <a:latin typeface="+mj-ea"/>
                <a:ea typeface="+mj-ea"/>
                <a:cs typeface="HGｺﾞｼｯｸE"/>
              </a:rPr>
              <a:t>)17:00-19:00</a:t>
            </a:r>
            <a:r>
              <a:rPr lang="ja-JP" altLang="en-US" sz="2700" smtClean="0">
                <a:latin typeface="+mj-ea"/>
                <a:ea typeface="+mj-ea"/>
                <a:cs typeface="HGｺﾞｼｯｸE"/>
              </a:rPr>
              <a:t>の</a:t>
            </a:r>
            <a:endParaRPr lang="en-US" altLang="ja-JP" sz="2700" dirty="0" smtClean="0">
              <a:latin typeface="+mj-ea"/>
              <a:ea typeface="+mj-ea"/>
              <a:cs typeface="HGｺﾞｼｯｸE"/>
            </a:endParaRPr>
          </a:p>
          <a:p>
            <a:pPr eaLnBrk="1" hangingPunct="1"/>
            <a:r>
              <a:rPr lang="ja-JP" altLang="en-US" sz="2700" smtClean="0">
                <a:latin typeface="+mj-ea"/>
                <a:ea typeface="+mj-ea"/>
                <a:cs typeface="HGｺﾞｼｯｸE"/>
              </a:rPr>
              <a:t>場所</a:t>
            </a:r>
            <a:r>
              <a:rPr lang="en-US" altLang="ja-JP" sz="2700" dirty="0" smtClean="0">
                <a:latin typeface="+mj-ea"/>
                <a:ea typeface="+mj-ea"/>
                <a:cs typeface="HGｺﾞｼｯｸE"/>
              </a:rPr>
              <a:t>:</a:t>
            </a:r>
            <a:r>
              <a:rPr lang="en-US" altLang="ja-JP" sz="2700" dirty="0" smtClean="0"/>
              <a:t> Deloitte Haskins &amp; Sells </a:t>
            </a:r>
            <a:r>
              <a:rPr lang="ja-JP" altLang="en-US" sz="2700" smtClean="0"/>
              <a:t>事務所会議室</a:t>
            </a:r>
            <a:endParaRPr lang="en-US" altLang="ja-JP" sz="2700" dirty="0" smtClean="0">
              <a:latin typeface="+mj-ea"/>
              <a:ea typeface="+mj-ea"/>
              <a:cs typeface="HGｺﾞｼｯｸE"/>
            </a:endParaRPr>
          </a:p>
          <a:p>
            <a:pPr eaLnBrk="1" hangingPunct="1"/>
            <a:r>
              <a:rPr lang="ja-JP" altLang="en-US" sz="2700" smtClean="0">
                <a:latin typeface="+mj-ea"/>
                <a:ea typeface="+mj-ea"/>
                <a:cs typeface="HGｺﾞｼｯｸE"/>
              </a:rPr>
              <a:t>テーマ　</a:t>
            </a:r>
            <a:r>
              <a:rPr lang="en-US" altLang="ja-JP" sz="2700" dirty="0" smtClean="0">
                <a:latin typeface="+mj-ea"/>
                <a:ea typeface="+mj-ea"/>
                <a:cs typeface="HGｺﾞｼｯｸE"/>
              </a:rPr>
              <a:t>(</a:t>
            </a:r>
            <a:r>
              <a:rPr lang="ja-JP" altLang="en-US" sz="2700" smtClean="0">
                <a:latin typeface="+mj-ea"/>
                <a:ea typeface="+mj-ea"/>
                <a:cs typeface="HGｺﾞｼｯｸE"/>
              </a:rPr>
              <a:t>　</a:t>
            </a:r>
            <a:r>
              <a:rPr lang="en-US" altLang="ja-JP" sz="2700" dirty="0" smtClean="0">
                <a:latin typeface="+mj-ea"/>
                <a:ea typeface="+mj-ea"/>
                <a:cs typeface="HGｺﾞｼｯｸE"/>
              </a:rPr>
              <a:t>)</a:t>
            </a:r>
            <a:r>
              <a:rPr lang="ja-JP" altLang="en-US" sz="2700" smtClean="0">
                <a:latin typeface="+mj-ea"/>
                <a:ea typeface="+mj-ea"/>
                <a:cs typeface="HGｺﾞｼｯｸE"/>
              </a:rPr>
              <a:t>内は講師の方々</a:t>
            </a:r>
            <a:endParaRPr lang="en-US" altLang="ja-JP" sz="2700" dirty="0" smtClean="0">
              <a:latin typeface="+mj-ea"/>
              <a:ea typeface="+mj-ea"/>
              <a:cs typeface="HGｺﾞｼｯｸE"/>
            </a:endParaRPr>
          </a:p>
          <a:p>
            <a:pPr marL="0" indent="0" eaLnBrk="1" fontAlgn="auto" hangingPunct="1">
              <a:spcBef>
                <a:spcPts val="0"/>
              </a:spcBef>
              <a:spcAft>
                <a:spcPts val="0"/>
              </a:spcAft>
              <a:buClrTx/>
              <a:buSzTx/>
              <a:buNone/>
              <a:defRPr/>
            </a:pPr>
            <a:r>
              <a:rPr lang="ja-JP" altLang="en-US" sz="2700" smtClean="0">
                <a:latin typeface="+mj-ea"/>
                <a:ea typeface="+mj-ea"/>
              </a:rPr>
              <a:t>　</a:t>
            </a:r>
            <a:r>
              <a:rPr lang="ja-JP" altLang="en-US" sz="2800" smtClean="0"/>
              <a:t>新会社法</a:t>
            </a:r>
            <a:r>
              <a:rPr lang="en-US" altLang="ja-JP" sz="2800" dirty="0" smtClean="0"/>
              <a:t>…</a:t>
            </a:r>
            <a:r>
              <a:rPr lang="ja-JP" altLang="en-US" sz="2800" smtClean="0"/>
              <a:t>日系企業に与える影響や</a:t>
            </a:r>
            <a:r>
              <a:rPr lang="en-US" altLang="ja-JP" sz="2800" dirty="0" smtClean="0"/>
              <a:t/>
            </a:r>
            <a:br>
              <a:rPr lang="en-US" altLang="ja-JP" sz="2800" dirty="0" smtClean="0"/>
            </a:br>
            <a:r>
              <a:rPr lang="ja-JP" altLang="en-US" sz="2800" smtClean="0"/>
              <a:t>　実務対応事例について</a:t>
            </a:r>
            <a:r>
              <a:rPr lang="en-US" altLang="ja-JP" sz="2800" dirty="0" smtClean="0"/>
              <a:t/>
            </a:r>
            <a:br>
              <a:rPr lang="en-US" altLang="ja-JP" sz="2800" dirty="0" smtClean="0"/>
            </a:br>
            <a:r>
              <a:rPr lang="ja-JP" altLang="en-US" sz="2800" smtClean="0"/>
              <a:t>・インドにおける紛争処理</a:t>
            </a:r>
            <a:endParaRPr lang="en-US" altLang="ja-JP" sz="2800" dirty="0" smtClean="0"/>
          </a:p>
          <a:p>
            <a:pPr marL="0" indent="0" eaLnBrk="1" fontAlgn="auto" hangingPunct="1">
              <a:spcBef>
                <a:spcPts val="0"/>
              </a:spcBef>
              <a:spcAft>
                <a:spcPts val="0"/>
              </a:spcAft>
              <a:buClrTx/>
              <a:buSzTx/>
              <a:buNone/>
              <a:defRPr/>
            </a:pPr>
            <a:r>
              <a:rPr kumimoji="1" lang="ja-JP" altLang="en-US" sz="2800" smtClean="0"/>
              <a:t>・インドにおける贈収賄規制</a:t>
            </a:r>
          </a:p>
          <a:p>
            <a:pPr eaLnBrk="1" hangingPunct="1">
              <a:buNone/>
            </a:pPr>
            <a:r>
              <a:rPr lang="ja-JP" altLang="en-US" sz="2700" smtClean="0"/>
              <a:t>（西村あさひ様）</a:t>
            </a:r>
            <a:endParaRPr lang="en-US" altLang="ja-JP" sz="2700" dirty="0" smtClean="0"/>
          </a:p>
          <a:p>
            <a:pPr eaLnBrk="1" hangingPunct="1"/>
            <a:endParaRPr lang="en-US" altLang="ja-JP" sz="2700" dirty="0" smtClean="0">
              <a:latin typeface="+mj-ea"/>
              <a:ea typeface="+mj-ea"/>
              <a:cs typeface="HGｺﾞｼｯｸE"/>
            </a:endParaRPr>
          </a:p>
          <a:p>
            <a:pPr eaLnBrk="1" hangingPunct="1">
              <a:buNone/>
            </a:pPr>
            <a:r>
              <a:rPr lang="ja-JP" altLang="en-US" sz="2700" smtClean="0">
                <a:latin typeface="+mj-ea"/>
                <a:ea typeface="+mj-ea"/>
                <a:cs typeface="HGｺﾞｼｯｸE"/>
              </a:rPr>
              <a:t>   </a:t>
            </a:r>
            <a:endParaRPr lang="en-IN" sz="2700" dirty="0" smtClean="0">
              <a:latin typeface="+mj-ea"/>
              <a:ea typeface="+mj-ea"/>
            </a:endParaRPr>
          </a:p>
        </p:txBody>
      </p:sp>
      <p:sp>
        <p:nvSpPr>
          <p:cNvPr id="4" name="TextBox 3"/>
          <p:cNvSpPr txBox="1"/>
          <p:nvPr/>
        </p:nvSpPr>
        <p:spPr>
          <a:xfrm>
            <a:off x="1524000" y="5540514"/>
            <a:ext cx="6629400" cy="707886"/>
          </a:xfrm>
          <a:prstGeom prst="rect">
            <a:avLst/>
          </a:prstGeom>
          <a:noFill/>
        </p:spPr>
        <p:txBody>
          <a:bodyPr wrap="square" rtlCol="0">
            <a:spAutoFit/>
          </a:bodyPr>
          <a:lstStyle/>
          <a:p>
            <a:r>
              <a:rPr lang="ja-JP" altLang="en-US" sz="4000" smtClean="0"/>
              <a:t>皆様のご出席を歓迎します。</a:t>
            </a:r>
            <a:endParaRPr lang="en-US" sz="4000" dirty="0"/>
          </a:p>
        </p:txBody>
      </p:sp>
      <p:sp>
        <p:nvSpPr>
          <p:cNvPr id="5" name="12-Point Star 4"/>
          <p:cNvSpPr/>
          <p:nvPr/>
        </p:nvSpPr>
        <p:spPr>
          <a:xfrm>
            <a:off x="228600" y="4953000"/>
            <a:ext cx="8915400" cy="1828800"/>
          </a:xfrm>
          <a:prstGeom prst="star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1401762"/>
          </a:xfrm>
        </p:spPr>
        <p:txBody>
          <a:bodyPr>
            <a:normAutofit fontScale="90000"/>
          </a:bodyPr>
          <a:lstStyle/>
          <a:p>
            <a:pPr eaLnBrk="1" fontAlgn="auto" hangingPunct="1">
              <a:spcAft>
                <a:spcPts val="0"/>
              </a:spcAft>
              <a:defRPr/>
            </a:pPr>
            <a:r>
              <a:rPr lang="ja-JP" altLang="en-US" smtClean="0">
                <a:solidFill>
                  <a:schemeClr val="tx2">
                    <a:satMod val="130000"/>
                  </a:schemeClr>
                </a:solidFill>
              </a:rPr>
              <a:t>ご出席ありがとうございました！</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　　→</a:t>
            </a:r>
            <a:r>
              <a:rPr lang="en-US" altLang="ja-JP" dirty="0" smtClean="0">
                <a:solidFill>
                  <a:schemeClr val="tx2">
                    <a:satMod val="130000"/>
                  </a:schemeClr>
                </a:solidFill>
              </a:rPr>
              <a:t>26</a:t>
            </a:r>
            <a:r>
              <a:rPr lang="ja-JP" altLang="en-US" smtClean="0">
                <a:solidFill>
                  <a:schemeClr val="tx2">
                    <a:satMod val="130000"/>
                  </a:schemeClr>
                </a:solidFill>
              </a:rPr>
              <a:t>名のご出席者</a:t>
            </a:r>
            <a:endParaRPr lang="en-US"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2</a:t>
            </a:fld>
            <a:endParaRPr lang="en-US"/>
          </a:p>
        </p:txBody>
      </p:sp>
      <p:pic>
        <p:nvPicPr>
          <p:cNvPr id="1027" name="Picture 3"/>
          <p:cNvPicPr>
            <a:picLocks noChangeAspect="1" noChangeArrowheads="1"/>
          </p:cNvPicPr>
          <p:nvPr/>
        </p:nvPicPr>
        <p:blipFill>
          <a:blip r:embed="rId3"/>
          <a:srcRect/>
          <a:stretch>
            <a:fillRect/>
          </a:stretch>
        </p:blipFill>
        <p:spPr bwMode="auto">
          <a:xfrm>
            <a:off x="1066800" y="1676400"/>
            <a:ext cx="7928733"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rPr>
              <a:t>(</a:t>
            </a:r>
            <a:r>
              <a:rPr lang="ja-JP" altLang="en-US" smtClean="0">
                <a:solidFill>
                  <a:schemeClr val="tx2">
                    <a:satMod val="130000"/>
                  </a:schemeClr>
                </a:solidFill>
              </a:rPr>
              <a:t>１</a:t>
            </a:r>
            <a:r>
              <a:rPr lang="en-US" altLang="ja-JP" dirty="0" smtClean="0">
                <a:solidFill>
                  <a:schemeClr val="tx2">
                    <a:satMod val="130000"/>
                  </a:schemeClr>
                </a:solidFill>
              </a:rPr>
              <a:t>)</a:t>
            </a:r>
            <a:r>
              <a:rPr lang="en-US" altLang="ja-JP" sz="4400" dirty="0" smtClean="0"/>
              <a:t> 2014</a:t>
            </a:r>
            <a:r>
              <a:rPr lang="ja-JP" altLang="en-US" sz="4400" smtClean="0"/>
              <a:t>年インド中央政府予算案</a:t>
            </a:r>
            <a:r>
              <a:rPr lang="en-US" altLang="ja-JP" sz="4400" dirty="0" smtClean="0"/>
              <a:t/>
            </a:r>
            <a:br>
              <a:rPr lang="en-US" altLang="ja-JP" sz="4400" dirty="0" smtClean="0"/>
            </a:br>
            <a:r>
              <a:rPr lang="ja-JP" altLang="en-US" sz="2700" smtClean="0"/>
              <a:t>講師：</a:t>
            </a:r>
            <a:r>
              <a:rPr lang="en-US" altLang="ja-JP" sz="2700" dirty="0" smtClean="0"/>
              <a:t>EY</a:t>
            </a:r>
            <a:r>
              <a:rPr lang="ja-JP" altLang="en-US" sz="2700" smtClean="0"/>
              <a:t>松田先生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3</a:t>
            </a:fld>
            <a:endParaRPr lang="en-US"/>
          </a:p>
        </p:txBody>
      </p:sp>
      <p:sp>
        <p:nvSpPr>
          <p:cNvPr id="4" name="Content Placeholder 2"/>
          <p:cNvSpPr txBox="1">
            <a:spLocks/>
          </p:cNvSpPr>
          <p:nvPr/>
        </p:nvSpPr>
        <p:spPr>
          <a:xfrm>
            <a:off x="1066800" y="1295400"/>
            <a:ext cx="7867650" cy="51816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defRPr/>
            </a:pPr>
            <a:r>
              <a:rPr kumimoji="0" lang="ja-JP" altLang="en-US" sz="2400" b="1" i="0" u="sng" strike="noStrike" kern="1200" cap="none" spc="0" normalizeH="0" baseline="0" noProof="0" smtClean="0">
                <a:ln>
                  <a:noFill/>
                </a:ln>
                <a:solidFill>
                  <a:schemeClr val="tx2">
                    <a:shade val="30000"/>
                    <a:satMod val="150000"/>
                  </a:schemeClr>
                </a:solidFill>
                <a:effectLst/>
                <a:uLnTx/>
                <a:uFillTx/>
                <a:latin typeface="+mn-ea"/>
                <a:ea typeface="+mn-ea"/>
                <a:cs typeface="+mn-cs"/>
              </a:rPr>
              <a:t>マニフェストの分析</a:t>
            </a:r>
            <a:endParaRPr kumimoji="0" lang="en-US" altLang="ja-JP"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defRPr/>
            </a:pPr>
            <a:r>
              <a:rPr lang="en-US" altLang="ja-JP" sz="2400" dirty="0" smtClean="0">
                <a:solidFill>
                  <a:schemeClr val="tx2">
                    <a:shade val="30000"/>
                    <a:satMod val="150000"/>
                  </a:schemeClr>
                </a:solidFill>
                <a:latin typeface="+mn-ea"/>
                <a:cs typeface="+mn-cs"/>
              </a:rPr>
              <a:t>- </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投資家にとって透明性･信頼性の高い税制</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遡及なし</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税制の合理化、簡素化</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紛争解決メカニズムの見直し</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(AAR, APA)</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GST</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導入に向けた全州政府との協議促進</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ﾃｸﾉﾛｼﾞｰ･ｲﾉﾍﾞｰｼｮﾝの国内産業化に向けた</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R&amp;D</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投資優遇税制</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defRPr/>
            </a:pPr>
            <a:r>
              <a:rPr kumimoji="0" lang="ja-JP" altLang="en-US" sz="2400" b="1" i="0" u="sng" strike="noStrike" kern="1200" cap="none" spc="0" normalizeH="0" baseline="0" noProof="0" smtClean="0">
                <a:ln>
                  <a:noFill/>
                </a:ln>
                <a:solidFill>
                  <a:schemeClr val="tx2">
                    <a:shade val="30000"/>
                    <a:satMod val="150000"/>
                  </a:schemeClr>
                </a:solidFill>
                <a:effectLst/>
                <a:uLnTx/>
                <a:uFillTx/>
                <a:latin typeface="+mn-ea"/>
                <a:ea typeface="+mn-ea"/>
                <a:cs typeface="+mn-cs"/>
              </a:rPr>
              <a:t>主要政策</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歳出管理委員会の設置ほか</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defRPr/>
            </a:pP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rPr>
              <a:t>(</a:t>
            </a:r>
            <a:r>
              <a:rPr lang="ja-JP" altLang="en-US" smtClean="0">
                <a:solidFill>
                  <a:schemeClr val="tx2">
                    <a:satMod val="130000"/>
                  </a:schemeClr>
                </a:solidFill>
              </a:rPr>
              <a:t>１</a:t>
            </a:r>
            <a:r>
              <a:rPr lang="en-US" altLang="ja-JP" dirty="0" smtClean="0">
                <a:solidFill>
                  <a:schemeClr val="tx2">
                    <a:satMod val="130000"/>
                  </a:schemeClr>
                </a:solidFill>
              </a:rPr>
              <a:t>)</a:t>
            </a:r>
            <a:r>
              <a:rPr lang="en-US" altLang="ja-JP" sz="4400" dirty="0" smtClean="0"/>
              <a:t> 2014</a:t>
            </a:r>
            <a:r>
              <a:rPr lang="ja-JP" altLang="en-US" sz="4400" smtClean="0"/>
              <a:t>年インド中央政府予算案</a:t>
            </a:r>
            <a:r>
              <a:rPr lang="en-US" altLang="ja-JP" sz="4400" dirty="0" smtClean="0"/>
              <a:t/>
            </a:r>
            <a:br>
              <a:rPr lang="en-US" altLang="ja-JP" sz="4400" dirty="0" smtClean="0"/>
            </a:br>
            <a:r>
              <a:rPr lang="ja-JP" altLang="en-US" sz="2700" smtClean="0"/>
              <a:t>講師：</a:t>
            </a:r>
            <a:r>
              <a:rPr lang="en-US" altLang="ja-JP" sz="2700" dirty="0" smtClean="0"/>
              <a:t>EY</a:t>
            </a:r>
            <a:r>
              <a:rPr lang="ja-JP" altLang="en-US" sz="2700" smtClean="0"/>
              <a:t>松田先生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4</a:t>
            </a:fld>
            <a:endParaRPr lang="en-US"/>
          </a:p>
        </p:txBody>
      </p:sp>
      <p:sp>
        <p:nvSpPr>
          <p:cNvPr id="5" name="TextBox 4"/>
          <p:cNvSpPr txBox="1"/>
          <p:nvPr/>
        </p:nvSpPr>
        <p:spPr>
          <a:xfrm>
            <a:off x="1219200" y="6324600"/>
            <a:ext cx="7239000" cy="307777"/>
          </a:xfrm>
          <a:prstGeom prst="rect">
            <a:avLst/>
          </a:prstGeom>
          <a:noFill/>
        </p:spPr>
        <p:txBody>
          <a:bodyPr wrap="square" rtlCol="0">
            <a:spAutoFit/>
          </a:bodyPr>
          <a:lstStyle/>
          <a:p>
            <a:r>
              <a:rPr lang="en-US" altLang="ja-JP" sz="1400" i="1" dirty="0" smtClean="0"/>
              <a:t>※</a:t>
            </a:r>
            <a:r>
              <a:rPr lang="ja-JP" altLang="en-US" sz="1400" i="1" smtClean="0"/>
              <a:t>詳細につきましては専門家にご確認ください。</a:t>
            </a:r>
            <a:endParaRPr lang="en-US" sz="1400" i="1" dirty="0"/>
          </a:p>
        </p:txBody>
      </p:sp>
      <p:sp>
        <p:nvSpPr>
          <p:cNvPr id="6" name="Content Placeholder 2"/>
          <p:cNvSpPr txBox="1">
            <a:spLocks/>
          </p:cNvSpPr>
          <p:nvPr/>
        </p:nvSpPr>
        <p:spPr>
          <a:xfrm>
            <a:off x="914400" y="1295400"/>
            <a:ext cx="8229600" cy="5181600"/>
          </a:xfrm>
          <a:prstGeom prst="rect">
            <a:avLst/>
          </a:prstGeom>
        </p:spPr>
        <p:txBody>
          <a:bodyPr/>
          <a:lstStyle/>
          <a:p>
            <a:pPr marL="27432" marR="0" lvl="0" indent="0" algn="l" defTabSz="914400" rtl="0" eaLnBrk="0" fontAlgn="base" latinLnBrk="0" hangingPunct="0">
              <a:lnSpc>
                <a:spcPts val="3080"/>
              </a:lnSpc>
              <a:spcBef>
                <a:spcPts val="600"/>
              </a:spcBef>
              <a:spcAft>
                <a:spcPct val="0"/>
              </a:spcAft>
              <a:buClr>
                <a:schemeClr val="accent1"/>
              </a:buClr>
              <a:buSzPct val="80000"/>
              <a:buFont typeface="Wingdings 2" pitchFamily="18" charset="2"/>
              <a:buNone/>
              <a:tabLst/>
              <a:defRPr/>
            </a:pPr>
            <a:r>
              <a:rPr kumimoji="0" lang="ja-JP" altLang="en-US"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rPr>
              <a:t>直接税</a:t>
            </a:r>
            <a:endParaRPr kumimoji="0" lang="en-US" altLang="ja-JP"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a:p>
            <a:pPr marL="27432" marR="0" lvl="0" indent="0" algn="l" defTabSz="914400" rtl="0" eaLnBrk="0" fontAlgn="base" latinLnBrk="0" hangingPunct="0">
              <a:lnSpc>
                <a:spcPts val="3080"/>
              </a:lnSpc>
              <a:spcBef>
                <a:spcPts val="600"/>
              </a:spcBef>
              <a:spcAft>
                <a:spcPct val="0"/>
              </a:spcAft>
              <a:buClr>
                <a:schemeClr val="accent1"/>
              </a:buClr>
              <a:buSzPct val="80000"/>
              <a:buFont typeface="Wingdings 2" pitchFamily="18" charset="2"/>
              <a:buNone/>
              <a:tabLst/>
              <a:defRPr/>
            </a:pP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個人所得税･法人税率に変更なし</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- 10</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月</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1</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日以降の配当分配税は税率で要ｸﾞﾛｽｱｯﾌﾟ</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取得ｺｽﾄの</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15</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％の追加控除</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(2014</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年</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4</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月</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1</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日～</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2017</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年</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3</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月</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31</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日に取得導入された設備</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､2</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億</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5</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千万ﾙﾋﾟｰ超の投資対象</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長期債券の調達のための税制優遇措置</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(10</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月</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1</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日以降、非居住者への外国通貨建て利息支払に対し</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5</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％の軽減税率が</a:t>
            </a:r>
            <a:r>
              <a:rPr kumimoji="0" lang="en-US" altLang="ja-JP" sz="2400" b="0" i="0" u="none" strike="noStrike" kern="1200" cap="none" spc="0" normalizeH="0" baseline="0" noProof="0" dirty="0" smtClean="0">
                <a:ln>
                  <a:noFill/>
                </a:ln>
                <a:effectLst/>
                <a:uLnTx/>
                <a:uFillTx/>
                <a:latin typeface="+mn-ea"/>
                <a:ea typeface="+mn-ea"/>
                <a:cs typeface="+mn-cs"/>
              </a:rPr>
              <a:t>2017</a:t>
            </a:r>
            <a:r>
              <a:rPr kumimoji="0" lang="ja-JP" altLang="en-US" sz="2400" b="0" i="0" u="none" strike="noStrike" kern="1200" cap="none" spc="0" normalizeH="0" baseline="0" noProof="0" dirty="0" smtClean="0">
                <a:ln>
                  <a:noFill/>
                </a:ln>
                <a:effectLst/>
                <a:uLnTx/>
                <a:uFillTx/>
                <a:latin typeface="+mn-ea"/>
                <a:ea typeface="+mn-ea"/>
                <a:cs typeface="+mn-cs"/>
              </a:rPr>
              <a:t>年</a:t>
            </a:r>
            <a:r>
              <a:rPr kumimoji="0" lang="en-US" altLang="ja-JP" sz="2400" b="0" i="0" u="none" strike="noStrike" kern="1200" cap="none" spc="0" normalizeH="0" baseline="0" noProof="0" dirty="0" smtClean="0">
                <a:ln>
                  <a:noFill/>
                </a:ln>
                <a:effectLst/>
                <a:uLnTx/>
                <a:uFillTx/>
                <a:latin typeface="+mn-ea"/>
                <a:ea typeface="+mn-ea"/>
                <a:cs typeface="+mn-cs"/>
              </a:rPr>
              <a:t>6</a:t>
            </a:r>
            <a:r>
              <a:rPr kumimoji="0" lang="ja-JP" altLang="en-US" sz="2400" b="0" i="0" u="none" strike="noStrike" kern="1200" cap="none" spc="0" normalizeH="0" baseline="0" noProof="0" dirty="0" smtClean="0">
                <a:ln>
                  <a:noFill/>
                </a:ln>
                <a:effectLst/>
                <a:uLnTx/>
                <a:uFillTx/>
                <a:latin typeface="+mn-ea"/>
                <a:ea typeface="+mn-ea"/>
                <a:cs typeface="+mn-cs"/>
              </a:rPr>
              <a:t>月</a:t>
            </a:r>
            <a:r>
              <a:rPr kumimoji="0" lang="en-US" altLang="ja-JP" sz="2400" b="0" i="0" u="none" strike="noStrike" kern="1200" cap="none" spc="0" normalizeH="0" baseline="0" noProof="0" dirty="0" smtClean="0">
                <a:ln>
                  <a:noFill/>
                </a:ln>
                <a:effectLst/>
                <a:uLnTx/>
                <a:uFillTx/>
                <a:latin typeface="+mn-ea"/>
                <a:ea typeface="+mn-ea"/>
                <a:cs typeface="+mn-cs"/>
              </a:rPr>
              <a:t>30</a:t>
            </a:r>
            <a:r>
              <a:rPr kumimoji="0" lang="ja-JP" altLang="en-US" sz="2400" b="0" i="0" u="none" strike="noStrike" kern="1200" cap="none" spc="0" normalizeH="0" baseline="0" noProof="0" dirty="0" smtClean="0">
                <a:ln>
                  <a:noFill/>
                </a:ln>
                <a:effectLst/>
                <a:uLnTx/>
                <a:uFillTx/>
                <a:latin typeface="+mn-ea"/>
                <a:ea typeface="+mn-ea"/>
                <a:cs typeface="+mn-cs"/>
              </a:rPr>
              <a:t>日まで延長</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源泉税の調査期限は</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7</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年に</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従来は</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2</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年もしくは</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6</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年</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また、所得税局による調査権限拡大</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移転価格税制において、</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APA</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の</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4</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年間遡及適用や</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独立企業間価格のレンジ概念が導入される予定</a:t>
            </a: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a:p>
            <a:pPr marL="27432" marR="0" lvl="0" indent="0" algn="l" defTabSz="914400" rtl="0" eaLnBrk="0" fontAlgn="base" latinLnBrk="0" hangingPunct="0">
              <a:lnSpc>
                <a:spcPts val="3080"/>
              </a:lnSpc>
              <a:spcBef>
                <a:spcPts val="600"/>
              </a:spcBef>
              <a:spcAft>
                <a:spcPct val="0"/>
              </a:spcAft>
              <a:buClr>
                <a:schemeClr val="accent1"/>
              </a:buClr>
              <a:buSzPct val="80000"/>
              <a:buFont typeface="Wingdings 2" pitchFamily="18" charset="2"/>
              <a:buNone/>
              <a:tabLst/>
              <a:defRPr/>
            </a:pP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rPr>
              <a:t>(</a:t>
            </a:r>
            <a:r>
              <a:rPr lang="ja-JP" altLang="en-US" smtClean="0">
                <a:solidFill>
                  <a:schemeClr val="tx2">
                    <a:satMod val="130000"/>
                  </a:schemeClr>
                </a:solidFill>
              </a:rPr>
              <a:t>１</a:t>
            </a:r>
            <a:r>
              <a:rPr lang="en-US" altLang="ja-JP" dirty="0" smtClean="0">
                <a:solidFill>
                  <a:schemeClr val="tx2">
                    <a:satMod val="130000"/>
                  </a:schemeClr>
                </a:solidFill>
              </a:rPr>
              <a:t>)</a:t>
            </a:r>
            <a:r>
              <a:rPr lang="en-US" altLang="ja-JP" sz="4400" dirty="0" smtClean="0"/>
              <a:t> 2014</a:t>
            </a:r>
            <a:r>
              <a:rPr lang="ja-JP" altLang="en-US" sz="4400" smtClean="0"/>
              <a:t>年インド中央政府予算案</a:t>
            </a:r>
            <a:r>
              <a:rPr lang="en-US" altLang="ja-JP" sz="4400" dirty="0" smtClean="0"/>
              <a:t/>
            </a:r>
            <a:br>
              <a:rPr lang="en-US" altLang="ja-JP" sz="4400" dirty="0" smtClean="0"/>
            </a:br>
            <a:r>
              <a:rPr lang="ja-JP" altLang="en-US" sz="2700" smtClean="0"/>
              <a:t>講師：</a:t>
            </a:r>
            <a:r>
              <a:rPr lang="en-US" altLang="ja-JP" sz="2700" dirty="0" smtClean="0"/>
              <a:t>EY</a:t>
            </a:r>
            <a:r>
              <a:rPr lang="ja-JP" altLang="en-US" sz="2700" smtClean="0"/>
              <a:t>松田先生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5</a:t>
            </a:fld>
            <a:endParaRPr lang="en-US"/>
          </a:p>
        </p:txBody>
      </p:sp>
      <p:sp>
        <p:nvSpPr>
          <p:cNvPr id="5" name="TextBox 4"/>
          <p:cNvSpPr txBox="1"/>
          <p:nvPr/>
        </p:nvSpPr>
        <p:spPr>
          <a:xfrm>
            <a:off x="1219200" y="6324600"/>
            <a:ext cx="7239000" cy="307777"/>
          </a:xfrm>
          <a:prstGeom prst="rect">
            <a:avLst/>
          </a:prstGeom>
          <a:noFill/>
        </p:spPr>
        <p:txBody>
          <a:bodyPr wrap="square" rtlCol="0">
            <a:spAutoFit/>
          </a:bodyPr>
          <a:lstStyle/>
          <a:p>
            <a:r>
              <a:rPr lang="en-US" altLang="ja-JP" sz="1400" i="1" dirty="0" smtClean="0"/>
              <a:t>※</a:t>
            </a:r>
            <a:r>
              <a:rPr lang="ja-JP" altLang="en-US" sz="1400" i="1" smtClean="0"/>
              <a:t>詳細につきましては専門家にご確認ください。</a:t>
            </a:r>
            <a:endParaRPr lang="en-US" sz="1400" i="1" dirty="0"/>
          </a:p>
        </p:txBody>
      </p:sp>
      <p:sp>
        <p:nvSpPr>
          <p:cNvPr id="6" name="Content Placeholder 2"/>
          <p:cNvSpPr txBox="1">
            <a:spLocks/>
          </p:cNvSpPr>
          <p:nvPr/>
        </p:nvSpPr>
        <p:spPr>
          <a:xfrm>
            <a:off x="914400" y="1295400"/>
            <a:ext cx="8229600" cy="4876800"/>
          </a:xfrm>
          <a:prstGeom prst="rect">
            <a:avLst/>
          </a:prstGeom>
        </p:spPr>
        <p:txBody>
          <a:bodyPr/>
          <a:lstStyle/>
          <a:p>
            <a:pPr marL="27432" marR="0" lvl="0" indent="0" algn="l" defTabSz="914400" rtl="0" eaLnBrk="0" fontAlgn="base" latinLnBrk="0" hangingPunct="0">
              <a:lnSpc>
                <a:spcPts val="3280"/>
              </a:lnSpc>
              <a:spcBef>
                <a:spcPts val="600"/>
              </a:spcBef>
              <a:spcAft>
                <a:spcPct val="0"/>
              </a:spcAft>
              <a:buClr>
                <a:schemeClr val="accent1"/>
              </a:buClr>
              <a:buSzPct val="80000"/>
              <a:buFont typeface="Wingdings 2" pitchFamily="18" charset="2"/>
              <a:buNone/>
              <a:tabLst/>
              <a:defRPr/>
            </a:pPr>
            <a:r>
              <a:rPr kumimoji="0" lang="ja-JP" altLang="en-US"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rPr>
              <a:t>間接税</a:t>
            </a:r>
            <a:endParaRPr kumimoji="0" lang="en-US" altLang="ja-JP"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a:p>
            <a:pPr marL="27432" marR="0" lvl="0" indent="0" algn="l" defTabSz="914400" rtl="0" eaLnBrk="0" fontAlgn="base" latinLnBrk="0" hangingPunct="0">
              <a:lnSpc>
                <a:spcPts val="3280"/>
              </a:lnSpc>
              <a:spcBef>
                <a:spcPts val="600"/>
              </a:spcBef>
              <a:spcAft>
                <a:spcPct val="0"/>
              </a:spcAft>
              <a:buClr>
                <a:schemeClr val="accent1"/>
              </a:buClr>
              <a:buSzPct val="80000"/>
              <a:buFont typeface="Wingdings 2" pitchFamily="18" charset="2"/>
              <a:buNone/>
              <a:tabLst/>
              <a:defRPr/>
            </a:pP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基本関税の一般税率は</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10%</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で据置き</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物品税の主要な税率は変更なし</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CENVAT</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クレジット</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仕入税額控除</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は請求書発行日から</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effectLst/>
                <a:uLnTx/>
                <a:uFillTx/>
                <a:latin typeface="+mn-ea"/>
                <a:ea typeface="+mn-ea"/>
                <a:cs typeface="+mn-cs"/>
              </a:rPr>
              <a:t>  6</a:t>
            </a:r>
            <a:r>
              <a:rPr kumimoji="0" lang="ja-JP" altLang="en-US" sz="2400" b="0" i="0" u="none" strike="noStrike" kern="1200" cap="none" spc="0" normalizeH="0" baseline="0" noProof="0" dirty="0" smtClean="0">
                <a:ln>
                  <a:noFill/>
                </a:ln>
                <a:effectLst/>
                <a:uLnTx/>
                <a:uFillTx/>
                <a:latin typeface="+mn-ea"/>
                <a:ea typeface="+mn-ea"/>
                <a:cs typeface="+mn-cs"/>
              </a:rPr>
              <a:t>ヶ月以内</a:t>
            </a:r>
            <a:r>
              <a:rPr lang="ja-JP" altLang="en-US" sz="2400" dirty="0" smtClean="0">
                <a:latin typeface="+mn-ea"/>
                <a:cs typeface="+mn-cs"/>
              </a:rPr>
              <a:t>にクレジット記載しなければ失効</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サービス税の実効税率は</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12.36%</a:t>
            </a:r>
            <a:r>
              <a:rPr kumimoji="0" lang="ja-JP" altLang="en-US"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で据置き</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lang="ja-JP" altLang="en-US" sz="2400" dirty="0" smtClean="0">
                <a:solidFill>
                  <a:schemeClr val="tx2">
                    <a:shade val="30000"/>
                    <a:satMod val="150000"/>
                  </a:schemeClr>
                </a:solidFill>
                <a:latin typeface="+mn-ea"/>
                <a:cs typeface="+mn-cs"/>
              </a:rPr>
              <a:t>モノの仲介業務を行う場合、</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dirty="0" smtClean="0">
                <a:solidFill>
                  <a:schemeClr val="tx2">
                    <a:shade val="30000"/>
                    <a:satMod val="150000"/>
                  </a:schemeClr>
                </a:solidFill>
                <a:latin typeface="+mn-ea"/>
                <a:cs typeface="+mn-cs"/>
              </a:rPr>
              <a:t>その仲介サービスを行う場所がモノとサービスの</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dirty="0" smtClean="0">
                <a:solidFill>
                  <a:schemeClr val="tx2">
                    <a:shade val="30000"/>
                    <a:satMod val="150000"/>
                  </a:schemeClr>
                </a:solidFill>
                <a:latin typeface="+mn-ea"/>
                <a:cs typeface="+mn-cs"/>
              </a:rPr>
              <a:t>「提供地」となり、インドであれば課税対象</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en-US" altLang="ja-JP" sz="2400" dirty="0" smtClean="0">
                <a:latin typeface="+mn-ea"/>
                <a:cs typeface="+mn-cs"/>
              </a:rPr>
              <a:t>6</a:t>
            </a:r>
            <a:r>
              <a:rPr lang="ja-JP" altLang="en-US" sz="2400" dirty="0" smtClean="0">
                <a:latin typeface="+mn-ea"/>
                <a:cs typeface="+mn-cs"/>
              </a:rPr>
              <a:t>ヶ月遅延する場合</a:t>
            </a:r>
            <a:r>
              <a:rPr lang="en-US" altLang="ja-JP" sz="2400" dirty="0" smtClean="0">
                <a:latin typeface="+mn-ea"/>
                <a:cs typeface="+mn-cs"/>
              </a:rPr>
              <a:t>､</a:t>
            </a:r>
            <a:r>
              <a:rPr lang="ja-JP" altLang="en-US" sz="2400" dirty="0" smtClean="0">
                <a:latin typeface="+mn-ea"/>
                <a:cs typeface="+mn-cs"/>
              </a:rPr>
              <a:t>延滞利息率が遅延期間に応じて段階的に引上げ（</a:t>
            </a:r>
            <a:r>
              <a:rPr lang="en-US" altLang="ja-JP" sz="2400" dirty="0" smtClean="0">
                <a:latin typeface="+mn-ea"/>
                <a:cs typeface="+mn-cs"/>
              </a:rPr>
              <a:t>6</a:t>
            </a:r>
            <a:r>
              <a:rPr lang="ja-JP" altLang="en-US" sz="2400" dirty="0" smtClean="0">
                <a:latin typeface="+mn-ea"/>
                <a:cs typeface="+mn-cs"/>
              </a:rPr>
              <a:t>ヶ月まで</a:t>
            </a:r>
            <a:r>
              <a:rPr lang="en-US" altLang="ja-JP" sz="2400" dirty="0" smtClean="0">
                <a:latin typeface="+mn-ea"/>
                <a:cs typeface="+mn-cs"/>
              </a:rPr>
              <a:t>18</a:t>
            </a:r>
            <a:r>
              <a:rPr lang="ja-JP" altLang="en-US" sz="2400" dirty="0" smtClean="0">
                <a:latin typeface="+mn-ea"/>
                <a:cs typeface="+mn-cs"/>
              </a:rPr>
              <a:t>％、</a:t>
            </a:r>
            <a:r>
              <a:rPr lang="en-US" altLang="ja-JP" sz="2400" dirty="0" smtClean="0">
                <a:latin typeface="+mn-ea"/>
                <a:cs typeface="+mn-cs"/>
              </a:rPr>
              <a:t>6</a:t>
            </a:r>
            <a:r>
              <a:rPr lang="ja-JP" altLang="en-US" sz="2400" dirty="0" smtClean="0">
                <a:latin typeface="+mn-ea"/>
                <a:cs typeface="+mn-cs"/>
              </a:rPr>
              <a:t>ヶ月から</a:t>
            </a:r>
            <a:r>
              <a:rPr lang="en-US" altLang="ja-JP" sz="2400" dirty="0" smtClean="0">
                <a:latin typeface="+mn-ea"/>
                <a:cs typeface="+mn-cs"/>
              </a:rPr>
              <a:t>1</a:t>
            </a:r>
            <a:r>
              <a:rPr lang="ja-JP" altLang="en-US" sz="2400" dirty="0" smtClean="0">
                <a:latin typeface="+mn-ea"/>
                <a:cs typeface="+mn-cs"/>
              </a:rPr>
              <a:t>年は</a:t>
            </a:r>
            <a:r>
              <a:rPr lang="en-US" altLang="ja-JP" sz="2400" dirty="0" smtClean="0">
                <a:latin typeface="+mn-ea"/>
                <a:cs typeface="+mn-cs"/>
              </a:rPr>
              <a:t>24%</a:t>
            </a:r>
            <a:r>
              <a:rPr lang="ja-JP" altLang="en-US" sz="2400" dirty="0" smtClean="0">
                <a:latin typeface="+mn-ea"/>
                <a:cs typeface="+mn-cs"/>
              </a:rPr>
              <a:t>、</a:t>
            </a:r>
            <a:r>
              <a:rPr lang="en-US" altLang="ja-JP" sz="2400" dirty="0" smtClean="0">
                <a:latin typeface="+mn-ea"/>
                <a:cs typeface="+mn-cs"/>
              </a:rPr>
              <a:t>1</a:t>
            </a:r>
            <a:r>
              <a:rPr lang="ja-JP" altLang="en-US" sz="2400" dirty="0" smtClean="0">
                <a:latin typeface="+mn-ea"/>
                <a:cs typeface="+mn-cs"/>
              </a:rPr>
              <a:t>年超は</a:t>
            </a:r>
            <a:r>
              <a:rPr lang="en-US" altLang="ja-JP" sz="2400" dirty="0" smtClean="0">
                <a:latin typeface="+mn-ea"/>
                <a:cs typeface="+mn-cs"/>
                <a:sym typeface="Wingdings" pitchFamily="2" charset="2"/>
              </a:rPr>
              <a:t>30%</a:t>
            </a:r>
            <a:r>
              <a:rPr lang="en-US" altLang="ja-JP" sz="2400" dirty="0" smtClean="0">
                <a:latin typeface="+mn-ea"/>
                <a:cs typeface="+mn-cs"/>
              </a:rPr>
              <a:t>)</a:t>
            </a:r>
            <a:endParaRPr kumimoji="0" lang="en-US" altLang="ja-JP" sz="2400" b="0" i="0" u="none" strike="noStrike" kern="1200" cap="none" spc="0" normalizeH="0" baseline="0" noProof="0" dirty="0" smtClean="0">
              <a:ln>
                <a:noFill/>
              </a:ln>
              <a:effectLst/>
              <a:uLnTx/>
              <a:uFillTx/>
              <a:latin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77200" cy="1143000"/>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rPr>
              <a:t>(</a:t>
            </a:r>
            <a:r>
              <a:rPr lang="ja-JP" altLang="en-US" smtClean="0">
                <a:solidFill>
                  <a:schemeClr val="tx2">
                    <a:satMod val="130000"/>
                  </a:schemeClr>
                </a:solidFill>
              </a:rPr>
              <a:t>２</a:t>
            </a:r>
            <a:r>
              <a:rPr lang="en-US" altLang="ja-JP" dirty="0" smtClean="0">
                <a:solidFill>
                  <a:schemeClr val="tx2">
                    <a:satMod val="130000"/>
                  </a:schemeClr>
                </a:solidFill>
              </a:rPr>
              <a:t>)</a:t>
            </a:r>
            <a:r>
              <a:rPr lang="ja-JP" altLang="en-US" smtClean="0">
                <a:solidFill>
                  <a:schemeClr val="tx2">
                    <a:satMod val="130000"/>
                  </a:schemeClr>
                </a:solidFill>
              </a:rPr>
              <a:t>ｲﾝﾄﾞﾙﾋﾟｰ･ﾄﾞﾙ円為替見通し</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z="2700" smtClean="0">
                <a:solidFill>
                  <a:schemeClr val="tx2">
                    <a:satMod val="130000"/>
                  </a:schemeClr>
                </a:solidFill>
              </a:rPr>
              <a:t>講師：みずほ銀行 永野様</a:t>
            </a:r>
            <a:endParaRPr lang="en-US" sz="2700"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6</a:t>
            </a:fld>
            <a:endParaRPr lang="en-US"/>
          </a:p>
        </p:txBody>
      </p:sp>
      <p:sp>
        <p:nvSpPr>
          <p:cNvPr id="6" name="TextBox 5"/>
          <p:cNvSpPr txBox="1"/>
          <p:nvPr/>
        </p:nvSpPr>
        <p:spPr>
          <a:xfrm>
            <a:off x="1066800" y="2590800"/>
            <a:ext cx="5105400" cy="369332"/>
          </a:xfrm>
          <a:prstGeom prst="rect">
            <a:avLst/>
          </a:prstGeom>
          <a:noFill/>
        </p:spPr>
        <p:txBody>
          <a:bodyPr wrap="square" rtlCol="0">
            <a:spAutoFit/>
          </a:bodyPr>
          <a:lstStyle/>
          <a:p>
            <a:endParaRPr lang="en-US" dirty="0"/>
          </a:p>
        </p:txBody>
      </p:sp>
      <p:graphicFrame>
        <p:nvGraphicFramePr>
          <p:cNvPr id="7" name="Table 6"/>
          <p:cNvGraphicFramePr>
            <a:graphicFrameLocks noGrp="1"/>
          </p:cNvGraphicFramePr>
          <p:nvPr/>
        </p:nvGraphicFramePr>
        <p:xfrm>
          <a:off x="1143000" y="4864574"/>
          <a:ext cx="7277100" cy="1764826"/>
        </p:xfrm>
        <a:graphic>
          <a:graphicData uri="http://schemas.openxmlformats.org/drawingml/2006/table">
            <a:tbl>
              <a:tblPr firstRow="1" bandRow="1">
                <a:tableStyleId>{5C22544A-7EE6-4342-B048-85BDC9FD1C3A}</a:tableStyleId>
              </a:tblPr>
              <a:tblGrid>
                <a:gridCol w="1371600"/>
                <a:gridCol w="1181100"/>
                <a:gridCol w="1181100"/>
                <a:gridCol w="1181100"/>
                <a:gridCol w="1181100"/>
                <a:gridCol w="1181100"/>
              </a:tblGrid>
              <a:tr h="613647">
                <a:tc>
                  <a:txBody>
                    <a:bodyPr/>
                    <a:lstStyle/>
                    <a:p>
                      <a:endParaRPr lang="en-US" dirty="0"/>
                    </a:p>
                  </a:txBody>
                  <a:tcPr/>
                </a:tc>
                <a:tc>
                  <a:txBody>
                    <a:bodyPr/>
                    <a:lstStyle/>
                    <a:p>
                      <a:pPr algn="ctr"/>
                      <a:r>
                        <a:rPr lang="en-US" dirty="0" smtClean="0"/>
                        <a:t>2014</a:t>
                      </a:r>
                      <a:r>
                        <a:rPr lang="ja-JP" altLang="en-US" smtClean="0"/>
                        <a:t>年</a:t>
                      </a:r>
                      <a:r>
                        <a:rPr lang="en-US" altLang="ja-JP" dirty="0" smtClean="0"/>
                        <a:t/>
                      </a:r>
                      <a:br>
                        <a:rPr lang="en-US" altLang="ja-JP" dirty="0" smtClean="0"/>
                      </a:br>
                      <a:r>
                        <a:rPr lang="en-US" altLang="ja-JP" dirty="0" smtClean="0"/>
                        <a:t>8-9</a:t>
                      </a:r>
                      <a:r>
                        <a:rPr lang="ja-JP" altLang="en-US" smtClean="0"/>
                        <a:t>月</a:t>
                      </a:r>
                      <a:endParaRPr lang="en-US" dirty="0"/>
                    </a:p>
                  </a:txBody>
                  <a:tcPr/>
                </a:tc>
                <a:tc>
                  <a:txBody>
                    <a:bodyPr/>
                    <a:lstStyle/>
                    <a:p>
                      <a:pPr algn="ctr"/>
                      <a:r>
                        <a:rPr lang="en-US" dirty="0" smtClean="0"/>
                        <a:t>10-12</a:t>
                      </a:r>
                      <a:r>
                        <a:rPr lang="ja-JP" altLang="en-US" smtClean="0"/>
                        <a:t>月</a:t>
                      </a:r>
                      <a:endParaRPr lang="en-US" dirty="0"/>
                    </a:p>
                  </a:txBody>
                  <a:tcPr/>
                </a:tc>
                <a:tc>
                  <a:txBody>
                    <a:bodyPr/>
                    <a:lstStyle/>
                    <a:p>
                      <a:pPr algn="ctr"/>
                      <a:r>
                        <a:rPr lang="en-US" altLang="ja-JP" dirty="0" smtClean="0"/>
                        <a:t>2015</a:t>
                      </a:r>
                      <a:r>
                        <a:rPr lang="ja-JP" altLang="en-US" smtClean="0"/>
                        <a:t>年</a:t>
                      </a:r>
                      <a:r>
                        <a:rPr lang="en-US" altLang="ja-JP" dirty="0" smtClean="0"/>
                        <a:t/>
                      </a:r>
                      <a:br>
                        <a:rPr lang="en-US" altLang="ja-JP" dirty="0" smtClean="0"/>
                      </a:br>
                      <a:r>
                        <a:rPr lang="en-US" altLang="ja-JP" dirty="0" smtClean="0"/>
                        <a:t>1-3</a:t>
                      </a:r>
                      <a:r>
                        <a:rPr lang="ja-JP" altLang="en-US" smtClean="0"/>
                        <a:t>月</a:t>
                      </a:r>
                      <a:endParaRPr lang="en-US" dirty="0"/>
                    </a:p>
                  </a:txBody>
                  <a:tcPr/>
                </a:tc>
                <a:tc>
                  <a:txBody>
                    <a:bodyPr/>
                    <a:lstStyle/>
                    <a:p>
                      <a:pPr algn="ctr"/>
                      <a:r>
                        <a:rPr lang="en-US" dirty="0" smtClean="0"/>
                        <a:t>4-6</a:t>
                      </a:r>
                      <a:r>
                        <a:rPr lang="ja-JP" altLang="en-US" smtClean="0"/>
                        <a:t>月</a:t>
                      </a:r>
                      <a:endParaRPr lang="en-US" dirty="0"/>
                    </a:p>
                  </a:txBody>
                  <a:tcPr/>
                </a:tc>
                <a:tc>
                  <a:txBody>
                    <a:bodyPr/>
                    <a:lstStyle/>
                    <a:p>
                      <a:pPr algn="ctr"/>
                      <a:r>
                        <a:rPr lang="en-US" dirty="0" smtClean="0"/>
                        <a:t>7-9</a:t>
                      </a:r>
                      <a:r>
                        <a:rPr lang="ja-JP" altLang="en-US" smtClean="0"/>
                        <a:t>月</a:t>
                      </a:r>
                      <a:endParaRPr lang="en-US" dirty="0"/>
                    </a:p>
                  </a:txBody>
                  <a:tcPr/>
                </a:tc>
              </a:tr>
              <a:tr h="613647">
                <a:tc>
                  <a:txBody>
                    <a:bodyPr/>
                    <a:lstStyle/>
                    <a:p>
                      <a:r>
                        <a:rPr lang="en-US" dirty="0" smtClean="0"/>
                        <a:t>USD/INR</a:t>
                      </a:r>
                    </a:p>
                    <a:p>
                      <a:r>
                        <a:rPr lang="en-US" sz="1400" dirty="0" smtClean="0"/>
                        <a:t>(</a:t>
                      </a:r>
                      <a:r>
                        <a:rPr lang="ja-JP" altLang="en-US" sz="1400" smtClean="0"/>
                        <a:t>四半期末予想</a:t>
                      </a:r>
                      <a:r>
                        <a:rPr lang="en-US" sz="1400" dirty="0" smtClean="0"/>
                        <a:t>)</a:t>
                      </a:r>
                      <a:endParaRPr lang="en-US" sz="1400" dirty="0"/>
                    </a:p>
                  </a:txBody>
                  <a:tcPr/>
                </a:tc>
                <a:tc>
                  <a:txBody>
                    <a:bodyPr/>
                    <a:lstStyle/>
                    <a:p>
                      <a:pPr algn="ctr"/>
                      <a:r>
                        <a:rPr lang="en-US" dirty="0" smtClean="0"/>
                        <a:t>58.5-62.2</a:t>
                      </a:r>
                    </a:p>
                    <a:p>
                      <a:pPr algn="ctr"/>
                      <a:r>
                        <a:rPr lang="en-US" dirty="0" smtClean="0"/>
                        <a:t>(60.5)</a:t>
                      </a:r>
                      <a:endParaRPr lang="en-US" dirty="0"/>
                    </a:p>
                  </a:txBody>
                  <a:tcPr/>
                </a:tc>
                <a:tc>
                  <a:txBody>
                    <a:bodyPr/>
                    <a:lstStyle/>
                    <a:p>
                      <a:pPr algn="ctr"/>
                      <a:r>
                        <a:rPr lang="en-US" dirty="0" smtClean="0"/>
                        <a:t>56.9-61.2</a:t>
                      </a:r>
                    </a:p>
                    <a:p>
                      <a:pPr algn="ctr"/>
                      <a:r>
                        <a:rPr lang="en-US" dirty="0" smtClean="0"/>
                        <a:t>(59.0)</a:t>
                      </a:r>
                      <a:endParaRPr lang="en-US" dirty="0"/>
                    </a:p>
                  </a:txBody>
                  <a:tcPr/>
                </a:tc>
                <a:tc>
                  <a:txBody>
                    <a:bodyPr/>
                    <a:lstStyle/>
                    <a:p>
                      <a:pPr algn="ctr"/>
                      <a:r>
                        <a:rPr lang="en-US" dirty="0" smtClean="0"/>
                        <a:t>56.4-60.7</a:t>
                      </a:r>
                    </a:p>
                    <a:p>
                      <a:pPr algn="ctr"/>
                      <a:r>
                        <a:rPr lang="en-US" dirty="0" smtClean="0"/>
                        <a:t>(58.5)</a:t>
                      </a:r>
                      <a:endParaRPr lang="en-US" dirty="0"/>
                    </a:p>
                  </a:txBody>
                  <a:tcPr/>
                </a:tc>
                <a:tc>
                  <a:txBody>
                    <a:bodyPr/>
                    <a:lstStyle/>
                    <a:p>
                      <a:pPr algn="ctr"/>
                      <a:r>
                        <a:rPr lang="en-US" dirty="0" smtClean="0"/>
                        <a:t>55.7-59.9</a:t>
                      </a:r>
                    </a:p>
                    <a:p>
                      <a:pPr algn="ctr"/>
                      <a:r>
                        <a:rPr lang="en-US" dirty="0" smtClean="0"/>
                        <a:t>(57.8)</a:t>
                      </a:r>
                      <a:endParaRPr lang="en-US" dirty="0"/>
                    </a:p>
                  </a:txBody>
                  <a:tcPr/>
                </a:tc>
                <a:tc>
                  <a:txBody>
                    <a:bodyPr/>
                    <a:lstStyle/>
                    <a:p>
                      <a:pPr algn="ctr"/>
                      <a:r>
                        <a:rPr lang="en-US" dirty="0" smtClean="0"/>
                        <a:t>55.9-60.2</a:t>
                      </a:r>
                    </a:p>
                    <a:p>
                      <a:pPr algn="ctr"/>
                      <a:r>
                        <a:rPr lang="en-US" dirty="0" smtClean="0"/>
                        <a:t>(58.0)</a:t>
                      </a:r>
                      <a:endParaRPr lang="en-US" dirty="0"/>
                    </a:p>
                  </a:txBody>
                  <a:tcPr/>
                </a:tc>
              </a:tr>
              <a:tr h="484666">
                <a:tc>
                  <a:txBody>
                    <a:bodyPr/>
                    <a:lstStyle/>
                    <a:p>
                      <a:r>
                        <a:rPr lang="en-US" dirty="0" smtClean="0"/>
                        <a:t>Repo Rate</a:t>
                      </a:r>
                      <a:endParaRPr lang="en-US" dirty="0"/>
                    </a:p>
                  </a:txBody>
                  <a:tcPr/>
                </a:tc>
                <a:tc>
                  <a:txBody>
                    <a:bodyPr/>
                    <a:lstStyle/>
                    <a:p>
                      <a:pPr algn="ctr"/>
                      <a:r>
                        <a:rPr lang="en-US" dirty="0" smtClean="0"/>
                        <a:t>8.00%</a:t>
                      </a:r>
                      <a:endParaRPr lang="en-US" dirty="0"/>
                    </a:p>
                  </a:txBody>
                  <a:tcPr/>
                </a:tc>
                <a:tc>
                  <a:txBody>
                    <a:bodyPr/>
                    <a:lstStyle/>
                    <a:p>
                      <a:pPr algn="ctr"/>
                      <a:r>
                        <a:rPr lang="en-US" dirty="0" smtClean="0"/>
                        <a:t>8.25%</a:t>
                      </a:r>
                      <a:endParaRPr lang="en-US" dirty="0"/>
                    </a:p>
                  </a:txBody>
                  <a:tcPr/>
                </a:tc>
                <a:tc>
                  <a:txBody>
                    <a:bodyPr/>
                    <a:lstStyle/>
                    <a:p>
                      <a:pPr algn="ctr"/>
                      <a:r>
                        <a:rPr lang="en-US" dirty="0" smtClean="0"/>
                        <a:t>8.50%</a:t>
                      </a:r>
                      <a:endParaRPr lang="en-US" dirty="0"/>
                    </a:p>
                  </a:txBody>
                  <a:tcPr/>
                </a:tc>
                <a:tc>
                  <a:txBody>
                    <a:bodyPr/>
                    <a:lstStyle/>
                    <a:p>
                      <a:pPr algn="ctr"/>
                      <a:r>
                        <a:rPr lang="en-US" dirty="0" smtClean="0"/>
                        <a:t>8.50%</a:t>
                      </a:r>
                      <a:endParaRPr lang="en-US" dirty="0"/>
                    </a:p>
                  </a:txBody>
                  <a:tcPr/>
                </a:tc>
                <a:tc>
                  <a:txBody>
                    <a:bodyPr/>
                    <a:lstStyle/>
                    <a:p>
                      <a:pPr algn="ctr"/>
                      <a:r>
                        <a:rPr lang="en-US" dirty="0" smtClean="0"/>
                        <a:t>8.25%</a:t>
                      </a:r>
                      <a:endParaRPr lang="en-US" dirty="0"/>
                    </a:p>
                  </a:txBody>
                  <a:tcPr/>
                </a:tc>
              </a:tr>
            </a:tbl>
          </a:graphicData>
        </a:graphic>
      </p:graphicFrame>
      <p:sp>
        <p:nvSpPr>
          <p:cNvPr id="8" name="Content Placeholder 2"/>
          <p:cNvSpPr txBox="1">
            <a:spLocks/>
          </p:cNvSpPr>
          <p:nvPr/>
        </p:nvSpPr>
        <p:spPr>
          <a:xfrm>
            <a:off x="914400" y="1447800"/>
            <a:ext cx="8229600" cy="4038600"/>
          </a:xfrm>
          <a:prstGeom prst="rect">
            <a:avLst/>
          </a:prstGeom>
        </p:spPr>
        <p:txBody>
          <a:bodyPr/>
          <a:lstStyle/>
          <a:p>
            <a:pPr marL="596900" marR="0" lvl="0" indent="-514350" algn="l" defTabSz="914400" rtl="0" eaLnBrk="1" fontAlgn="base" latinLnBrk="0" hangingPunct="1">
              <a:spcBef>
                <a:spcPts val="600"/>
              </a:spcBef>
              <a:spcAft>
                <a:spcPct val="0"/>
              </a:spcAft>
              <a:buClr>
                <a:schemeClr val="accent1"/>
              </a:buClr>
              <a:buSzPct val="100000"/>
              <a:buFont typeface="+mj-lt"/>
              <a:buAutoNum type="arabicPeriod"/>
              <a:tabLst/>
              <a:defRPr/>
            </a:pPr>
            <a:r>
              <a:rPr kumimoji="0" lang="ja-JP" altLang="en-US" sz="2800" b="1" i="0" u="none" strike="noStrike" kern="1200" cap="none" spc="0" normalizeH="0" baseline="0" noProof="0" smtClean="0">
                <a:ln>
                  <a:noFill/>
                </a:ln>
                <a:solidFill>
                  <a:schemeClr val="tx1"/>
                </a:solidFill>
                <a:effectLst/>
                <a:uLnTx/>
                <a:uFillTx/>
                <a:latin typeface="+mn-lt"/>
                <a:ea typeface="+mn-ea"/>
                <a:cs typeface="+mn-cs"/>
              </a:rPr>
              <a:t>インドルピー相場見通し</a:t>
            </a:r>
            <a:endParaRPr kumimoji="0" lang="en-US" altLang="ja-JP" sz="2400" b="1" i="0" u="none" strike="noStrike" kern="1200" cap="none" spc="0" normalizeH="0" baseline="0" noProof="0" dirty="0" smtClean="0">
              <a:ln>
                <a:noFill/>
              </a:ln>
              <a:solidFill>
                <a:schemeClr val="tx1"/>
              </a:solidFill>
              <a:effectLst/>
              <a:uLnTx/>
              <a:uFillTx/>
              <a:latin typeface="+mn-lt"/>
              <a:ea typeface="+mn-ea"/>
              <a:cs typeface="+mn-cs"/>
            </a:endParaRPr>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モディ政権への期待感からﾙﾋﾟｰ高に進行。</a:t>
            </a:r>
            <a:r>
              <a:rPr lang="en-US" altLang="ja-JP" sz="2000" dirty="0" smtClean="0"/>
              <a:t/>
            </a:r>
            <a:br>
              <a:rPr lang="en-US" altLang="ja-JP" sz="2000" dirty="0" smtClean="0"/>
            </a:br>
            <a:r>
              <a:rPr lang="ja-JP" altLang="en-US" sz="2000" smtClean="0"/>
              <a:t>企業マインド、国内経済指標も改善傾向</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今後はモディ政権の運営、予算消化を見ながら</a:t>
            </a:r>
            <a:r>
              <a:rPr lang="en-US" altLang="ja-JP" sz="2000" dirty="0" smtClean="0"/>
              <a:t>1</a:t>
            </a:r>
            <a:r>
              <a:rPr lang="ja-JP" altLang="en-US" sz="2000" smtClean="0"/>
              <a:t>ドル</a:t>
            </a:r>
            <a:r>
              <a:rPr lang="en-US" altLang="ja-JP" sz="2000" dirty="0" smtClean="0"/>
              <a:t>=60</a:t>
            </a:r>
            <a:r>
              <a:rPr lang="ja-JP" altLang="en-US" sz="2000" smtClean="0"/>
              <a:t>ルピーを中心として一喜一憂する展開を予想</a:t>
            </a:r>
            <a:r>
              <a:rPr lang="en-US" altLang="ja-JP" sz="2000" dirty="0" smtClean="0"/>
              <a:t>(</a:t>
            </a:r>
            <a:r>
              <a:rPr lang="ja-JP" altLang="en-US" sz="2000" smtClean="0"/>
              <a:t>当面は安定的に推移</a:t>
            </a:r>
            <a:r>
              <a:rPr lang="en-US" altLang="ja-JP" sz="2000" dirty="0" smtClean="0"/>
              <a:t>)</a:t>
            </a:r>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イラク危機による原油価格上昇やモンスーンの遅れによる食料品価格の上昇懸念などのインフレ圧力が依然強く、印中銀による</a:t>
            </a:r>
            <a:r>
              <a:rPr lang="en-US" altLang="ja-JP" sz="2000" dirty="0" smtClean="0"/>
              <a:t/>
            </a:r>
            <a:br>
              <a:rPr lang="en-US" altLang="ja-JP" sz="2000" dirty="0" smtClean="0"/>
            </a:br>
            <a:r>
              <a:rPr lang="ja-JP" altLang="en-US" sz="2000" smtClean="0"/>
              <a:t>追加利上げは不可避と予想。国内経済への悪影響が懸念事項</a:t>
            </a:r>
            <a:r>
              <a:rPr lang="en-US" altLang="ja-JP" sz="2000" dirty="0" smtClean="0"/>
              <a:t/>
            </a:r>
            <a:br>
              <a:rPr lang="en-US" altLang="ja-JP" sz="2000" dirty="0" smtClean="0"/>
            </a:br>
            <a:r>
              <a:rPr lang="en-US" altLang="ja-JP" sz="1000" dirty="0" smtClean="0"/>
              <a:t/>
            </a:r>
            <a:br>
              <a:rPr lang="en-US" altLang="ja-JP" sz="1000" dirty="0" smtClean="0"/>
            </a:br>
            <a:r>
              <a:rPr lang="ja-JP" altLang="en-US" sz="2400" b="1" smtClean="0"/>
              <a:t>＜インドルピー相場見通し＞</a:t>
            </a:r>
            <a:endParaRPr lang="en-US" altLang="ja-JP" sz="2400" b="1" dirty="0" smtClean="0"/>
          </a:p>
          <a:p>
            <a:pPr marL="596900" marR="0" lvl="0" indent="-514350" algn="l" defTabSz="914400" rtl="0" eaLnBrk="1" fontAlgn="base" latinLnBrk="0" hangingPunct="1">
              <a:spcBef>
                <a:spcPts val="600"/>
              </a:spcBef>
              <a:spcAft>
                <a:spcPct val="0"/>
              </a:spcAft>
              <a:buClr>
                <a:schemeClr val="accent1"/>
              </a:buClr>
              <a:buSzPct val="100000"/>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539750" marR="0" lvl="0" indent="-457200" algn="l" defTabSz="914400" rtl="0" eaLnBrk="1" fontAlgn="base" latinLnBrk="0" hangingPunct="1">
              <a:spcBef>
                <a:spcPts val="600"/>
              </a:spcBef>
              <a:spcAft>
                <a:spcPct val="0"/>
              </a:spcAft>
              <a:buClr>
                <a:schemeClr val="accent1"/>
              </a:buClr>
              <a:buSzPct val="100000"/>
              <a:buFont typeface="+mj-lt"/>
              <a:buAutoNum type="arabicPeriod"/>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77200" cy="1143000"/>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rPr>
              <a:t>(</a:t>
            </a:r>
            <a:r>
              <a:rPr lang="ja-JP" altLang="en-US" smtClean="0">
                <a:solidFill>
                  <a:schemeClr val="tx2">
                    <a:satMod val="130000"/>
                  </a:schemeClr>
                </a:solidFill>
              </a:rPr>
              <a:t>２</a:t>
            </a:r>
            <a:r>
              <a:rPr lang="en-US" altLang="ja-JP" dirty="0" smtClean="0">
                <a:solidFill>
                  <a:schemeClr val="tx2">
                    <a:satMod val="130000"/>
                  </a:schemeClr>
                </a:solidFill>
              </a:rPr>
              <a:t>)</a:t>
            </a:r>
            <a:r>
              <a:rPr lang="ja-JP" altLang="en-US" smtClean="0">
                <a:solidFill>
                  <a:schemeClr val="tx2">
                    <a:satMod val="130000"/>
                  </a:schemeClr>
                </a:solidFill>
              </a:rPr>
              <a:t>ｲﾝﾄﾞﾙﾋﾟｰ･ﾄﾞﾙ円為替見通し</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z="2700" smtClean="0">
                <a:solidFill>
                  <a:schemeClr val="tx2">
                    <a:satMod val="130000"/>
                  </a:schemeClr>
                </a:solidFill>
              </a:rPr>
              <a:t>講師：みずほ銀行 永野様</a:t>
            </a:r>
            <a:endParaRPr lang="en-US" sz="2700"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7</a:t>
            </a:fld>
            <a:endParaRPr lang="en-US"/>
          </a:p>
        </p:txBody>
      </p:sp>
      <p:sp>
        <p:nvSpPr>
          <p:cNvPr id="6" name="TextBox 5"/>
          <p:cNvSpPr txBox="1"/>
          <p:nvPr/>
        </p:nvSpPr>
        <p:spPr>
          <a:xfrm>
            <a:off x="1066800" y="2590800"/>
            <a:ext cx="5105400" cy="369332"/>
          </a:xfrm>
          <a:prstGeom prst="rect">
            <a:avLst/>
          </a:prstGeom>
          <a:noFill/>
        </p:spPr>
        <p:txBody>
          <a:bodyPr wrap="square" rtlCol="0">
            <a:spAutoFit/>
          </a:bodyPr>
          <a:lstStyle/>
          <a:p>
            <a:endParaRPr lang="en-US" dirty="0"/>
          </a:p>
        </p:txBody>
      </p:sp>
      <p:graphicFrame>
        <p:nvGraphicFramePr>
          <p:cNvPr id="7" name="Table 6"/>
          <p:cNvGraphicFramePr>
            <a:graphicFrameLocks noGrp="1"/>
          </p:cNvGraphicFramePr>
          <p:nvPr/>
        </p:nvGraphicFramePr>
        <p:xfrm>
          <a:off x="1219200" y="5410200"/>
          <a:ext cx="7277100" cy="1280160"/>
        </p:xfrm>
        <a:graphic>
          <a:graphicData uri="http://schemas.openxmlformats.org/drawingml/2006/table">
            <a:tbl>
              <a:tblPr firstRow="1" bandRow="1">
                <a:tableStyleId>{5C22544A-7EE6-4342-B048-85BDC9FD1C3A}</a:tableStyleId>
              </a:tblPr>
              <a:tblGrid>
                <a:gridCol w="1371600"/>
                <a:gridCol w="1181100"/>
                <a:gridCol w="1181100"/>
                <a:gridCol w="1181100"/>
                <a:gridCol w="1181100"/>
                <a:gridCol w="1181100"/>
              </a:tblGrid>
              <a:tr h="613647">
                <a:tc>
                  <a:txBody>
                    <a:bodyPr/>
                    <a:lstStyle/>
                    <a:p>
                      <a:endParaRPr lang="en-US" dirty="0"/>
                    </a:p>
                  </a:txBody>
                  <a:tcPr/>
                </a:tc>
                <a:tc>
                  <a:txBody>
                    <a:bodyPr/>
                    <a:lstStyle/>
                    <a:p>
                      <a:pPr algn="ctr"/>
                      <a:r>
                        <a:rPr lang="en-US" dirty="0" smtClean="0"/>
                        <a:t>2014</a:t>
                      </a:r>
                      <a:r>
                        <a:rPr lang="ja-JP" altLang="en-US" smtClean="0"/>
                        <a:t>年</a:t>
                      </a:r>
                      <a:r>
                        <a:rPr lang="en-US" altLang="ja-JP" dirty="0" smtClean="0"/>
                        <a:t/>
                      </a:r>
                      <a:br>
                        <a:rPr lang="en-US" altLang="ja-JP" dirty="0" smtClean="0"/>
                      </a:br>
                      <a:r>
                        <a:rPr lang="en-US" altLang="ja-JP" dirty="0" smtClean="0"/>
                        <a:t>8-9</a:t>
                      </a:r>
                      <a:r>
                        <a:rPr lang="ja-JP" altLang="en-US" smtClean="0"/>
                        <a:t>月</a:t>
                      </a:r>
                      <a:endParaRPr lang="en-US" dirty="0"/>
                    </a:p>
                  </a:txBody>
                  <a:tcPr/>
                </a:tc>
                <a:tc>
                  <a:txBody>
                    <a:bodyPr/>
                    <a:lstStyle/>
                    <a:p>
                      <a:pPr algn="ctr"/>
                      <a:r>
                        <a:rPr lang="en-US" dirty="0" smtClean="0"/>
                        <a:t>10-12</a:t>
                      </a:r>
                      <a:r>
                        <a:rPr lang="ja-JP" altLang="en-US" smtClean="0"/>
                        <a:t>月</a:t>
                      </a:r>
                      <a:endParaRPr lang="en-US" dirty="0"/>
                    </a:p>
                  </a:txBody>
                  <a:tcPr/>
                </a:tc>
                <a:tc>
                  <a:txBody>
                    <a:bodyPr/>
                    <a:lstStyle/>
                    <a:p>
                      <a:pPr algn="ctr"/>
                      <a:r>
                        <a:rPr lang="en-US" altLang="ja-JP" dirty="0" smtClean="0"/>
                        <a:t>2015</a:t>
                      </a:r>
                      <a:r>
                        <a:rPr lang="ja-JP" altLang="en-US" smtClean="0"/>
                        <a:t>年</a:t>
                      </a:r>
                      <a:r>
                        <a:rPr lang="en-US" altLang="ja-JP" dirty="0" smtClean="0"/>
                        <a:t/>
                      </a:r>
                      <a:br>
                        <a:rPr lang="en-US" altLang="ja-JP" dirty="0" smtClean="0"/>
                      </a:br>
                      <a:r>
                        <a:rPr lang="en-US" altLang="ja-JP" dirty="0" smtClean="0"/>
                        <a:t>1-3</a:t>
                      </a:r>
                      <a:r>
                        <a:rPr lang="ja-JP" altLang="en-US" smtClean="0"/>
                        <a:t>月</a:t>
                      </a:r>
                      <a:endParaRPr lang="en-US" dirty="0"/>
                    </a:p>
                  </a:txBody>
                  <a:tcPr/>
                </a:tc>
                <a:tc>
                  <a:txBody>
                    <a:bodyPr/>
                    <a:lstStyle/>
                    <a:p>
                      <a:pPr algn="ctr"/>
                      <a:r>
                        <a:rPr lang="en-US" dirty="0" smtClean="0"/>
                        <a:t>4-6</a:t>
                      </a:r>
                      <a:r>
                        <a:rPr lang="ja-JP" altLang="en-US" smtClean="0"/>
                        <a:t>月</a:t>
                      </a:r>
                      <a:endParaRPr lang="en-US" dirty="0"/>
                    </a:p>
                  </a:txBody>
                  <a:tcPr/>
                </a:tc>
                <a:tc>
                  <a:txBody>
                    <a:bodyPr/>
                    <a:lstStyle/>
                    <a:p>
                      <a:pPr algn="ctr"/>
                      <a:r>
                        <a:rPr lang="en-US" dirty="0" smtClean="0"/>
                        <a:t>7-9</a:t>
                      </a:r>
                      <a:r>
                        <a:rPr lang="ja-JP" altLang="en-US" smtClean="0"/>
                        <a:t>月</a:t>
                      </a:r>
                      <a:endParaRPr lang="en-US" dirty="0"/>
                    </a:p>
                  </a:txBody>
                  <a:tcPr/>
                </a:tc>
              </a:tr>
              <a:tr h="613647">
                <a:tc>
                  <a:txBody>
                    <a:bodyPr/>
                    <a:lstStyle/>
                    <a:p>
                      <a:r>
                        <a:rPr lang="en-US" dirty="0" smtClean="0"/>
                        <a:t>USD/JPY</a:t>
                      </a:r>
                    </a:p>
                    <a:p>
                      <a:r>
                        <a:rPr lang="en-US" sz="1400" dirty="0" smtClean="0"/>
                        <a:t>(</a:t>
                      </a:r>
                      <a:r>
                        <a:rPr lang="ja-JP" altLang="en-US" sz="1400" smtClean="0"/>
                        <a:t>四半期末予想</a:t>
                      </a:r>
                      <a:r>
                        <a:rPr lang="en-US" sz="1400" dirty="0" smtClean="0"/>
                        <a:t>)</a:t>
                      </a:r>
                      <a:endParaRPr lang="en-US" sz="1400" dirty="0"/>
                    </a:p>
                  </a:txBody>
                  <a:tcPr/>
                </a:tc>
                <a:tc>
                  <a:txBody>
                    <a:bodyPr/>
                    <a:lstStyle/>
                    <a:p>
                      <a:pPr algn="ctr"/>
                      <a:r>
                        <a:rPr lang="en-US" dirty="0" smtClean="0"/>
                        <a:t>99-105</a:t>
                      </a:r>
                    </a:p>
                    <a:p>
                      <a:pPr algn="ctr"/>
                      <a:r>
                        <a:rPr lang="en-US" dirty="0" smtClean="0"/>
                        <a:t>(103)</a:t>
                      </a:r>
                      <a:endParaRPr lang="en-US" dirty="0"/>
                    </a:p>
                  </a:txBody>
                  <a:tcPr/>
                </a:tc>
                <a:tc>
                  <a:txBody>
                    <a:bodyPr/>
                    <a:lstStyle/>
                    <a:p>
                      <a:pPr algn="ctr"/>
                      <a:r>
                        <a:rPr lang="en-US" dirty="0" smtClean="0"/>
                        <a:t>101-108</a:t>
                      </a:r>
                    </a:p>
                    <a:p>
                      <a:pPr algn="ctr"/>
                      <a:r>
                        <a:rPr lang="en-US" dirty="0" smtClean="0"/>
                        <a:t>(104)</a:t>
                      </a:r>
                      <a:endParaRPr lang="en-US" dirty="0"/>
                    </a:p>
                  </a:txBody>
                  <a:tcPr/>
                </a:tc>
                <a:tc>
                  <a:txBody>
                    <a:bodyPr/>
                    <a:lstStyle/>
                    <a:p>
                      <a:pPr algn="ctr"/>
                      <a:r>
                        <a:rPr lang="en-US" dirty="0" smtClean="0"/>
                        <a:t>101-110</a:t>
                      </a:r>
                    </a:p>
                    <a:p>
                      <a:pPr algn="ctr"/>
                      <a:r>
                        <a:rPr lang="en-US" dirty="0" smtClean="0"/>
                        <a:t>(106)</a:t>
                      </a:r>
                      <a:endParaRPr lang="en-US" dirty="0"/>
                    </a:p>
                  </a:txBody>
                  <a:tcPr/>
                </a:tc>
                <a:tc>
                  <a:txBody>
                    <a:bodyPr/>
                    <a:lstStyle/>
                    <a:p>
                      <a:pPr algn="ctr"/>
                      <a:r>
                        <a:rPr lang="en-US" dirty="0" smtClean="0"/>
                        <a:t>102-111</a:t>
                      </a:r>
                    </a:p>
                    <a:p>
                      <a:pPr algn="ctr"/>
                      <a:r>
                        <a:rPr lang="en-US" dirty="0" smtClean="0"/>
                        <a:t>(107)</a:t>
                      </a:r>
                      <a:endParaRPr lang="en-US" dirty="0"/>
                    </a:p>
                  </a:txBody>
                  <a:tcPr/>
                </a:tc>
                <a:tc>
                  <a:txBody>
                    <a:bodyPr/>
                    <a:lstStyle/>
                    <a:p>
                      <a:pPr algn="ctr"/>
                      <a:r>
                        <a:rPr lang="en-US" dirty="0" smtClean="0"/>
                        <a:t>102-112</a:t>
                      </a:r>
                    </a:p>
                    <a:p>
                      <a:pPr algn="ctr"/>
                      <a:r>
                        <a:rPr lang="en-US" dirty="0" smtClean="0"/>
                        <a:t>(108)</a:t>
                      </a:r>
                      <a:endParaRPr lang="en-US" dirty="0"/>
                    </a:p>
                  </a:txBody>
                  <a:tcPr/>
                </a:tc>
              </a:tr>
            </a:tbl>
          </a:graphicData>
        </a:graphic>
      </p:graphicFrame>
      <p:sp>
        <p:nvSpPr>
          <p:cNvPr id="8" name="Content Placeholder 2"/>
          <p:cNvSpPr txBox="1">
            <a:spLocks/>
          </p:cNvSpPr>
          <p:nvPr/>
        </p:nvSpPr>
        <p:spPr>
          <a:xfrm>
            <a:off x="914400" y="1143000"/>
            <a:ext cx="8229600" cy="4038600"/>
          </a:xfrm>
          <a:prstGeom prst="rect">
            <a:avLst/>
          </a:prstGeom>
        </p:spPr>
        <p:txBody>
          <a:bodyPr/>
          <a:lstStyle/>
          <a:p>
            <a:pPr marL="596900" marR="0" lvl="0" indent="-514350" algn="l" defTabSz="914400" rtl="0" eaLnBrk="1" fontAlgn="base" latinLnBrk="0" hangingPunct="1">
              <a:spcBef>
                <a:spcPts val="600"/>
              </a:spcBef>
              <a:spcAft>
                <a:spcPct val="0"/>
              </a:spcAft>
              <a:buClr>
                <a:schemeClr val="accent1"/>
              </a:buClr>
              <a:buSzPct val="100000"/>
              <a:buFont typeface="+mj-lt"/>
              <a:buAutoNum type="arabicPeriod" startAt="2"/>
              <a:tabLst/>
              <a:defRPr/>
            </a:pPr>
            <a:r>
              <a:rPr kumimoji="0" lang="ja-JP" altLang="en-US" sz="2800" b="1" i="0" u="none" strike="noStrike" kern="1200" cap="none" spc="0" normalizeH="0" baseline="0" noProof="0" smtClean="0">
                <a:ln>
                  <a:noFill/>
                </a:ln>
                <a:solidFill>
                  <a:schemeClr val="tx1"/>
                </a:solidFill>
                <a:effectLst/>
                <a:uLnTx/>
                <a:uFillTx/>
                <a:latin typeface="+mn-lt"/>
                <a:ea typeface="+mn-ea"/>
                <a:cs typeface="+mn-cs"/>
              </a:rPr>
              <a:t>ドル円相場見通し</a:t>
            </a:r>
            <a:endParaRPr kumimoji="0" lang="en-US" altLang="ja-JP" sz="2400" b="1" i="0" u="none" strike="noStrike" kern="1200" cap="none" spc="0" normalizeH="0" baseline="0" noProof="0" dirty="0" smtClean="0">
              <a:ln>
                <a:noFill/>
              </a:ln>
              <a:solidFill>
                <a:schemeClr val="tx1"/>
              </a:solidFill>
              <a:effectLst/>
              <a:uLnTx/>
              <a:uFillTx/>
              <a:latin typeface="+mn-lt"/>
              <a:ea typeface="+mn-ea"/>
              <a:cs typeface="+mn-cs"/>
            </a:endParaRPr>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目先は拡大する日本貿易赤字、日米中央銀行の金融政策の</a:t>
            </a:r>
            <a:r>
              <a:rPr lang="en-US" altLang="ja-JP" sz="2000" dirty="0" smtClean="0"/>
              <a:t/>
            </a:r>
            <a:br>
              <a:rPr lang="en-US" altLang="ja-JP" sz="2000" dirty="0" smtClean="0"/>
            </a:br>
            <a:r>
              <a:rPr lang="ja-JP" altLang="en-US" sz="2000" smtClean="0"/>
              <a:t>違いにより円安継続</a:t>
            </a:r>
            <a:r>
              <a:rPr lang="en-US" altLang="ja-JP" sz="2000" dirty="0" smtClean="0"/>
              <a:t/>
            </a:r>
            <a:br>
              <a:rPr lang="en-US" altLang="ja-JP" sz="2000" dirty="0" smtClean="0"/>
            </a:br>
            <a:r>
              <a:rPr lang="en-US" altLang="ja-JP" sz="2000" dirty="0" smtClean="0"/>
              <a:t>(FRB: </a:t>
            </a:r>
            <a:r>
              <a:rPr lang="ja-JP" altLang="en-US" sz="2000" smtClean="0"/>
              <a:t>金融緩和から脱却へ</a:t>
            </a:r>
            <a:r>
              <a:rPr lang="en-US" altLang="ja-JP" sz="2000" dirty="0" smtClean="0"/>
              <a:t>	</a:t>
            </a:r>
            <a:r>
              <a:rPr lang="ja-JP" altLang="en-US" sz="2000" smtClean="0"/>
              <a:t>日銀：金融緩和姿勢継続）</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しなしながら、歴史的に金利差を伴わない円安は持続せず、</a:t>
            </a:r>
            <a:r>
              <a:rPr lang="en-US" altLang="ja-JP" sz="2000" dirty="0" smtClean="0"/>
              <a:t/>
            </a:r>
            <a:br>
              <a:rPr lang="en-US" altLang="ja-JP" sz="2000" dirty="0" smtClean="0"/>
            </a:br>
            <a:r>
              <a:rPr lang="ja-JP" altLang="en-US" sz="2000" smtClean="0"/>
              <a:t>一方的な円安の継続は考えづらい。日銀５月政策決定会合声明文での「デフレ」の文言削除からも現状の水準が円安の損益分岐点の可能性ありと思わせる趣あり</a:t>
            </a:r>
            <a:endParaRPr lang="en-US" altLang="ja-JP" sz="2000" dirty="0" smtClean="0"/>
          </a:p>
          <a:p>
            <a:pPr marL="596900" marR="0" lvl="0" indent="-514350" algn="l" defTabSz="914400" rtl="0" eaLnBrk="1" fontAlgn="base" latinLnBrk="0" hangingPunct="1">
              <a:spcBef>
                <a:spcPts val="600"/>
              </a:spcBef>
              <a:spcAft>
                <a:spcPct val="0"/>
              </a:spcAft>
              <a:buClr>
                <a:schemeClr val="accent1"/>
              </a:buClr>
              <a:buSzPct val="100000"/>
              <a:buFont typeface="Arial" pitchFamily="34" charset="0"/>
              <a:buChar char="•"/>
              <a:tabLst/>
              <a:defRPr/>
            </a:pPr>
            <a:r>
              <a:rPr lang="ja-JP" altLang="en-US" sz="2000" smtClean="0"/>
              <a:t>リスク事象</a:t>
            </a:r>
            <a:r>
              <a:rPr lang="en-US" altLang="ja-JP" sz="2000" dirty="0" smtClean="0"/>
              <a:t>(</a:t>
            </a:r>
            <a:r>
              <a:rPr lang="ja-JP" altLang="en-US" sz="2000" smtClean="0"/>
              <a:t>ｳｸﾗｲﾅ･中国経済のﾊｰﾄﾞﾗﾝﾃﾞｨﾝｸﾞや消費税引上げによる本邦の景気腰折れ懸念</a:t>
            </a:r>
            <a:r>
              <a:rPr lang="en-US" altLang="ja-JP" sz="2000" dirty="0" smtClean="0"/>
              <a:t>)</a:t>
            </a:r>
            <a:r>
              <a:rPr lang="ja-JP" altLang="en-US" sz="2000" smtClean="0"/>
              <a:t>が台頭する局面では、</a:t>
            </a:r>
            <a:r>
              <a:rPr lang="en-US" altLang="ja-JP" sz="2000" dirty="0" smtClean="0"/>
              <a:t/>
            </a:r>
            <a:br>
              <a:rPr lang="en-US" altLang="ja-JP" sz="2000" dirty="0" smtClean="0"/>
            </a:br>
            <a:r>
              <a:rPr lang="ja-JP" altLang="en-US" sz="2000" smtClean="0"/>
              <a:t>大きなポジション調整</a:t>
            </a:r>
            <a:r>
              <a:rPr lang="en-US" altLang="ja-JP" sz="2000" dirty="0" smtClean="0"/>
              <a:t>(</a:t>
            </a:r>
            <a:r>
              <a:rPr lang="ja-JP" altLang="en-US" sz="2000" smtClean="0"/>
              <a:t>円高進行</a:t>
            </a:r>
            <a:r>
              <a:rPr lang="en-US" altLang="ja-JP" sz="2000" dirty="0" smtClean="0"/>
              <a:t>)</a:t>
            </a:r>
            <a:r>
              <a:rPr lang="ja-JP" altLang="en-US" sz="2000" smtClean="0"/>
              <a:t>が入る傾向は継続</a:t>
            </a:r>
            <a:r>
              <a:rPr lang="en-US" altLang="ja-JP" sz="2000" dirty="0" smtClean="0"/>
              <a:t/>
            </a:r>
            <a:br>
              <a:rPr lang="en-US" altLang="ja-JP" sz="2000" dirty="0" smtClean="0"/>
            </a:br>
            <a:r>
              <a:rPr lang="en-US" altLang="ja-JP" sz="1000" dirty="0" smtClean="0"/>
              <a:t/>
            </a:r>
            <a:br>
              <a:rPr lang="en-US" altLang="ja-JP" sz="1000" dirty="0" smtClean="0"/>
            </a:br>
            <a:r>
              <a:rPr lang="ja-JP" altLang="en-US" sz="2400" b="1" smtClean="0"/>
              <a:t>＜ドル円相場見通し＞</a:t>
            </a:r>
            <a:endParaRPr lang="en-US" altLang="ja-JP" sz="2400" b="1" dirty="0" smtClean="0"/>
          </a:p>
          <a:p>
            <a:pPr marL="596900" marR="0" lvl="0" indent="-514350" algn="l" defTabSz="914400" rtl="0" eaLnBrk="1" fontAlgn="base" latinLnBrk="0" hangingPunct="1">
              <a:spcBef>
                <a:spcPts val="600"/>
              </a:spcBef>
              <a:spcAft>
                <a:spcPct val="0"/>
              </a:spcAft>
              <a:buClr>
                <a:schemeClr val="accent1"/>
              </a:buClr>
              <a:buSzPct val="100000"/>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a:p>
            <a:pPr marL="539750" marR="0" lvl="0" indent="-457200" algn="l" defTabSz="914400" rtl="0" eaLnBrk="1" fontAlgn="base" latinLnBrk="0" hangingPunct="1">
              <a:spcBef>
                <a:spcPts val="600"/>
              </a:spcBef>
              <a:spcAft>
                <a:spcPct val="0"/>
              </a:spcAft>
              <a:buClr>
                <a:schemeClr val="accent1"/>
              </a:buClr>
              <a:buSzPct val="100000"/>
              <a:buFont typeface="+mj-lt"/>
              <a:buAutoNum type="arabicPeriod"/>
              <a:tabLst/>
              <a:defRPr/>
            </a:pPr>
            <a:endParaRPr kumimoji="0"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077200" cy="944562"/>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rPr>
              <a:t>(</a:t>
            </a:r>
            <a:r>
              <a:rPr lang="ja-JP" altLang="en-US" smtClean="0">
                <a:solidFill>
                  <a:schemeClr val="tx2">
                    <a:satMod val="130000"/>
                  </a:schemeClr>
                </a:solidFill>
              </a:rPr>
              <a:t>３</a:t>
            </a:r>
            <a:r>
              <a:rPr lang="en-US" altLang="ja-JP" dirty="0" smtClean="0">
                <a:solidFill>
                  <a:schemeClr val="tx2">
                    <a:satMod val="130000"/>
                  </a:schemeClr>
                </a:solidFill>
              </a:rPr>
              <a:t>)</a:t>
            </a:r>
            <a:r>
              <a:rPr lang="ja-JP" altLang="en-US" smtClean="0">
                <a:solidFill>
                  <a:schemeClr val="tx2">
                    <a:satMod val="130000"/>
                  </a:schemeClr>
                </a:solidFill>
              </a:rPr>
              <a:t>日印</a:t>
            </a:r>
            <a:r>
              <a:rPr lang="en-US" altLang="ja-JP" dirty="0" smtClean="0">
                <a:solidFill>
                  <a:schemeClr val="tx2">
                    <a:satMod val="130000"/>
                  </a:schemeClr>
                </a:solidFill>
              </a:rPr>
              <a:t>CEPA</a:t>
            </a:r>
            <a:r>
              <a:rPr lang="ja-JP" altLang="en-US" smtClean="0">
                <a:solidFill>
                  <a:schemeClr val="tx2">
                    <a:satMod val="130000"/>
                  </a:schemeClr>
                </a:solidFill>
              </a:rPr>
              <a:t>の現状と活用促進</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z="2700" smtClean="0">
                <a:solidFill>
                  <a:schemeClr val="tx2">
                    <a:satMod val="130000"/>
                  </a:schemeClr>
                </a:solidFill>
              </a:rPr>
              <a:t>講師：</a:t>
            </a:r>
            <a:r>
              <a:rPr lang="en-US" altLang="ja-JP" sz="2700" dirty="0" smtClean="0">
                <a:solidFill>
                  <a:schemeClr val="tx2">
                    <a:satMod val="130000"/>
                  </a:schemeClr>
                </a:solidFill>
              </a:rPr>
              <a:t>JETRO </a:t>
            </a:r>
            <a:r>
              <a:rPr lang="ja-JP" altLang="en-US" sz="2700" smtClean="0">
                <a:solidFill>
                  <a:schemeClr val="tx2">
                    <a:satMod val="130000"/>
                  </a:schemeClr>
                </a:solidFill>
              </a:rPr>
              <a:t>大穀様</a:t>
            </a:r>
            <a:endParaRPr lang="en-US" sz="2700"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8</a:t>
            </a:fld>
            <a:endParaRPr lang="en-US"/>
          </a:p>
        </p:txBody>
      </p:sp>
      <p:sp>
        <p:nvSpPr>
          <p:cNvPr id="5" name="Content Placeholder 2"/>
          <p:cNvSpPr txBox="1">
            <a:spLocks/>
          </p:cNvSpPr>
          <p:nvPr/>
        </p:nvSpPr>
        <p:spPr>
          <a:xfrm>
            <a:off x="1066800" y="1524000"/>
            <a:ext cx="8229600" cy="4495800"/>
          </a:xfrm>
          <a:prstGeom prst="rect">
            <a:avLst/>
          </a:prstGeom>
        </p:spPr>
        <p:txBody>
          <a:bodyPr/>
          <a:lstStyle/>
          <a:p>
            <a:pPr marL="27432" marR="0" lvl="0" indent="0" algn="l" defTabSz="914400" rtl="0" eaLnBrk="0" fontAlgn="base" latinLnBrk="0" hangingPunct="0">
              <a:lnSpc>
                <a:spcPts val="3280"/>
              </a:lnSpc>
              <a:spcBef>
                <a:spcPts val="600"/>
              </a:spcBef>
              <a:spcAft>
                <a:spcPct val="0"/>
              </a:spcAft>
              <a:buClr>
                <a:schemeClr val="accent1"/>
              </a:buClr>
              <a:buSzPct val="80000"/>
              <a:buFont typeface="Wingdings 2" pitchFamily="18" charset="2"/>
              <a:buNone/>
              <a:tabLst/>
              <a:defRPr/>
            </a:pPr>
            <a:r>
              <a:rPr kumimoji="0" lang="ja-JP" altLang="en-US" sz="2400" b="1" i="0" u="sng" strike="noStrike" kern="1200" cap="none" spc="0" normalizeH="0" baseline="0" noProof="0" smtClean="0">
                <a:ln>
                  <a:noFill/>
                </a:ln>
                <a:solidFill>
                  <a:schemeClr val="tx2">
                    <a:shade val="30000"/>
                    <a:satMod val="150000"/>
                  </a:schemeClr>
                </a:solidFill>
                <a:effectLst/>
                <a:uLnTx/>
                <a:uFillTx/>
                <a:latin typeface="+mn-ea"/>
                <a:ea typeface="+mn-ea"/>
                <a:cs typeface="+mn-cs"/>
              </a:rPr>
              <a:t>日印包括的経済連携協定</a:t>
            </a:r>
            <a:r>
              <a:rPr kumimoji="0" lang="en-US" altLang="ja-JP"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(Comprehensive Economic Partnership Agreement)</a:t>
            </a:r>
          </a:p>
          <a:p>
            <a:pPr marL="27432" marR="0" lvl="0" indent="0" algn="l" defTabSz="914400" rtl="0" eaLnBrk="0" fontAlgn="base" latinLnBrk="0" hangingPunct="0">
              <a:lnSpc>
                <a:spcPts val="3280"/>
              </a:lnSpc>
              <a:spcBef>
                <a:spcPts val="600"/>
              </a:spcBef>
              <a:spcAft>
                <a:spcPct val="0"/>
              </a:spcAft>
              <a:buClr>
                <a:schemeClr val="accent1"/>
              </a:buClr>
              <a:buSzPct val="80000"/>
              <a:tabLst/>
              <a:defRPr/>
            </a:pP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- 2011</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年</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8</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月</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1</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日発効</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en-US" altLang="ja-JP" sz="2400" b="0" i="0" u="none" strike="noStrike" kern="1200" cap="none" spc="0" normalizeH="0" noProof="0" dirty="0" smtClean="0">
                <a:ln>
                  <a:noFill/>
                </a:ln>
                <a:solidFill>
                  <a:schemeClr val="tx2">
                    <a:shade val="30000"/>
                    <a:satMod val="150000"/>
                  </a:schemeClr>
                </a:solidFill>
                <a:effectLst/>
                <a:uLnTx/>
                <a:uFillTx/>
                <a:latin typeface="+mn-ea"/>
                <a:ea typeface="+mn-ea"/>
                <a:cs typeface="+mn-cs"/>
              </a:rPr>
              <a:t> </a:t>
            </a:r>
            <a:r>
              <a:rPr lang="ja-JP" altLang="en-US" sz="2400" smtClean="0">
                <a:solidFill>
                  <a:schemeClr val="tx2">
                    <a:shade val="30000"/>
                    <a:satMod val="150000"/>
                  </a:schemeClr>
                </a:solidFill>
                <a:latin typeface="+mn-ea"/>
                <a:cs typeface="+mn-cs"/>
              </a:rPr>
              <a:t>日印の相互補完的な経済アライアンスをめざす</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rPr>
              <a:t>- </a:t>
            </a:r>
            <a:r>
              <a:rPr lang="ja-JP" altLang="en-US" sz="2400" smtClean="0">
                <a:solidFill>
                  <a:schemeClr val="tx2">
                    <a:shade val="30000"/>
                    <a:satMod val="150000"/>
                  </a:schemeClr>
                </a:solidFill>
                <a:latin typeface="+mn-ea"/>
              </a:rPr>
              <a:t>日本はインドからの輸入の約</a:t>
            </a:r>
            <a:r>
              <a:rPr lang="en-US" altLang="ja-JP" sz="2400" dirty="0" smtClean="0">
                <a:solidFill>
                  <a:schemeClr val="tx2">
                    <a:shade val="30000"/>
                    <a:satMod val="150000"/>
                  </a:schemeClr>
                </a:solidFill>
                <a:latin typeface="+mn-ea"/>
              </a:rPr>
              <a:t>97</a:t>
            </a:r>
            <a:r>
              <a:rPr lang="ja-JP" altLang="en-US" sz="2400" smtClean="0">
                <a:solidFill>
                  <a:schemeClr val="tx2">
                    <a:shade val="30000"/>
                    <a:satMod val="150000"/>
                  </a:schemeClr>
                </a:solidFill>
                <a:latin typeface="+mn-ea"/>
              </a:rPr>
              <a:t>％を</a:t>
            </a:r>
            <a:r>
              <a:rPr lang="en-US" altLang="ja-JP" sz="2400" dirty="0" smtClean="0">
                <a:solidFill>
                  <a:schemeClr val="tx2">
                    <a:shade val="30000"/>
                    <a:satMod val="150000"/>
                  </a:schemeClr>
                </a:solidFill>
                <a:latin typeface="+mn-ea"/>
              </a:rPr>
              <a:t>10</a:t>
            </a:r>
            <a:r>
              <a:rPr lang="ja-JP" altLang="en-US" sz="2400" smtClean="0">
                <a:solidFill>
                  <a:schemeClr val="tx2">
                    <a:shade val="30000"/>
                    <a:satMod val="150000"/>
                  </a:schemeClr>
                </a:solidFill>
                <a:latin typeface="+mn-ea"/>
              </a:rPr>
              <a:t>年間で無税に</a:t>
            </a:r>
            <a:r>
              <a:rPr lang="en-US" altLang="ja-JP" sz="2400" dirty="0" smtClean="0">
                <a:solidFill>
                  <a:schemeClr val="tx2">
                    <a:shade val="30000"/>
                    <a:satMod val="150000"/>
                  </a:schemeClr>
                </a:solidFill>
                <a:latin typeface="+mn-ea"/>
              </a:rPr>
              <a:t/>
            </a:r>
            <a:br>
              <a:rPr lang="en-US" altLang="ja-JP" sz="2400" dirty="0" smtClean="0">
                <a:solidFill>
                  <a:schemeClr val="tx2">
                    <a:shade val="30000"/>
                    <a:satMod val="150000"/>
                  </a:schemeClr>
                </a:solidFill>
                <a:latin typeface="+mn-ea"/>
              </a:rPr>
            </a:br>
            <a:r>
              <a:rPr lang="en-US" altLang="ja-JP" sz="2400" dirty="0" smtClean="0">
                <a:solidFill>
                  <a:schemeClr val="tx2">
                    <a:shade val="30000"/>
                    <a:satMod val="150000"/>
                  </a:schemeClr>
                </a:solidFill>
                <a:latin typeface="+mn-ea"/>
              </a:rPr>
              <a:t>   </a:t>
            </a:r>
            <a:r>
              <a:rPr lang="ja-JP" altLang="en-US" sz="2400" smtClean="0">
                <a:solidFill>
                  <a:schemeClr val="tx2">
                    <a:shade val="30000"/>
                    <a:satMod val="150000"/>
                  </a:schemeClr>
                </a:solidFill>
                <a:latin typeface="+mn-ea"/>
              </a:rPr>
              <a:t>鉱工業分野や林産品の製材などを即時関税撤廃</a:t>
            </a:r>
            <a:r>
              <a:rPr lang="en-US" altLang="ja-JP" sz="2400" dirty="0" smtClean="0">
                <a:solidFill>
                  <a:schemeClr val="tx2">
                    <a:shade val="30000"/>
                    <a:satMod val="150000"/>
                  </a:schemeClr>
                </a:solidFill>
                <a:latin typeface="+mn-ea"/>
              </a:rPr>
              <a:t/>
            </a:r>
            <a:br>
              <a:rPr lang="en-US" altLang="ja-JP" sz="2400" dirty="0" smtClean="0">
                <a:solidFill>
                  <a:schemeClr val="tx2">
                    <a:shade val="30000"/>
                    <a:satMod val="150000"/>
                  </a:schemeClr>
                </a:solidFill>
                <a:latin typeface="+mn-ea"/>
              </a:rPr>
            </a:br>
            <a:r>
              <a:rPr lang="en-US" altLang="ja-JP" sz="2400" dirty="0" smtClean="0">
                <a:solidFill>
                  <a:schemeClr val="tx2">
                    <a:shade val="30000"/>
                    <a:satMod val="150000"/>
                  </a:schemeClr>
                </a:solidFill>
                <a:latin typeface="+mn-ea"/>
              </a:rPr>
              <a:t>- </a:t>
            </a:r>
            <a:r>
              <a:rPr lang="ja-JP" altLang="en-US" sz="2400" smtClean="0">
                <a:solidFill>
                  <a:schemeClr val="tx2">
                    <a:shade val="30000"/>
                    <a:satMod val="150000"/>
                  </a:schemeClr>
                </a:solidFill>
                <a:latin typeface="+mn-ea"/>
              </a:rPr>
              <a:t>インドは日本からの輸入の約</a:t>
            </a:r>
            <a:r>
              <a:rPr lang="en-US" altLang="ja-JP" sz="2400" dirty="0" smtClean="0">
                <a:solidFill>
                  <a:schemeClr val="tx2">
                    <a:shade val="30000"/>
                    <a:satMod val="150000"/>
                  </a:schemeClr>
                </a:solidFill>
                <a:latin typeface="+mn-ea"/>
              </a:rPr>
              <a:t>90</a:t>
            </a:r>
            <a:r>
              <a:rPr lang="ja-JP" altLang="en-US" sz="2400" smtClean="0">
                <a:solidFill>
                  <a:schemeClr val="tx2">
                    <a:shade val="30000"/>
                    <a:satMod val="150000"/>
                  </a:schemeClr>
                </a:solidFill>
                <a:latin typeface="+mn-ea"/>
              </a:rPr>
              <a:t>％を</a:t>
            </a:r>
            <a:r>
              <a:rPr lang="en-US" altLang="ja-JP" sz="2400" dirty="0" smtClean="0">
                <a:solidFill>
                  <a:schemeClr val="tx2">
                    <a:shade val="30000"/>
                    <a:satMod val="150000"/>
                  </a:schemeClr>
                </a:solidFill>
                <a:latin typeface="+mn-ea"/>
              </a:rPr>
              <a:t>10</a:t>
            </a:r>
            <a:r>
              <a:rPr lang="ja-JP" altLang="en-US" sz="2400" smtClean="0">
                <a:solidFill>
                  <a:schemeClr val="tx2">
                    <a:shade val="30000"/>
                    <a:satMod val="150000"/>
                  </a:schemeClr>
                </a:solidFill>
                <a:latin typeface="+mn-ea"/>
              </a:rPr>
              <a:t>年間で無税に</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ts val="3280"/>
              </a:lnSpc>
              <a:spcBef>
                <a:spcPts val="600"/>
              </a:spcBef>
              <a:spcAft>
                <a:spcPct val="0"/>
              </a:spcAft>
              <a:buClr>
                <a:schemeClr val="accent1"/>
              </a:buClr>
              <a:buSzPct val="80000"/>
              <a:tabLst/>
              <a:defRPr/>
            </a:pP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800" b="1" smtClean="0">
                <a:solidFill>
                  <a:schemeClr val="tx2">
                    <a:shade val="30000"/>
                    <a:satMod val="150000"/>
                  </a:schemeClr>
                </a:solidFill>
                <a:latin typeface="+mn-ea"/>
                <a:cs typeface="+mn-cs"/>
              </a:rPr>
              <a:t>投資促進→競争力強化→内需依存から輸出促進へ</a:t>
            </a:r>
            <a:endParaRPr kumimoji="0" lang="en-US" altLang="ja-JP" sz="2800" b="1"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077200" cy="944562"/>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rPr>
              <a:t>(</a:t>
            </a:r>
            <a:r>
              <a:rPr lang="ja-JP" altLang="en-US" smtClean="0">
                <a:solidFill>
                  <a:schemeClr val="tx2">
                    <a:satMod val="130000"/>
                  </a:schemeClr>
                </a:solidFill>
              </a:rPr>
              <a:t>３</a:t>
            </a:r>
            <a:r>
              <a:rPr lang="en-US" altLang="ja-JP" dirty="0" smtClean="0">
                <a:solidFill>
                  <a:schemeClr val="tx2">
                    <a:satMod val="130000"/>
                  </a:schemeClr>
                </a:solidFill>
              </a:rPr>
              <a:t>)</a:t>
            </a:r>
            <a:r>
              <a:rPr lang="ja-JP" altLang="en-US" smtClean="0">
                <a:solidFill>
                  <a:schemeClr val="tx2">
                    <a:satMod val="130000"/>
                  </a:schemeClr>
                </a:solidFill>
              </a:rPr>
              <a:t>日印</a:t>
            </a:r>
            <a:r>
              <a:rPr lang="en-US" altLang="ja-JP" dirty="0" smtClean="0">
                <a:solidFill>
                  <a:schemeClr val="tx2">
                    <a:satMod val="130000"/>
                  </a:schemeClr>
                </a:solidFill>
              </a:rPr>
              <a:t>CEPA</a:t>
            </a:r>
            <a:r>
              <a:rPr lang="ja-JP" altLang="en-US" smtClean="0">
                <a:solidFill>
                  <a:schemeClr val="tx2">
                    <a:satMod val="130000"/>
                  </a:schemeClr>
                </a:solidFill>
              </a:rPr>
              <a:t>の現状と活用促進</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z="2700" smtClean="0">
                <a:solidFill>
                  <a:schemeClr val="tx2">
                    <a:satMod val="130000"/>
                  </a:schemeClr>
                </a:solidFill>
              </a:rPr>
              <a:t>講師：</a:t>
            </a:r>
            <a:r>
              <a:rPr lang="en-US" altLang="ja-JP" sz="2700" dirty="0" smtClean="0">
                <a:solidFill>
                  <a:schemeClr val="tx2">
                    <a:satMod val="130000"/>
                  </a:schemeClr>
                </a:solidFill>
              </a:rPr>
              <a:t>JETRO </a:t>
            </a:r>
            <a:r>
              <a:rPr lang="ja-JP" altLang="en-US" sz="2700" smtClean="0">
                <a:solidFill>
                  <a:schemeClr val="tx2">
                    <a:satMod val="130000"/>
                  </a:schemeClr>
                </a:solidFill>
              </a:rPr>
              <a:t>大穀様</a:t>
            </a:r>
            <a:endParaRPr lang="en-US" sz="2700"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9</a:t>
            </a:fld>
            <a:endParaRPr lang="en-US"/>
          </a:p>
        </p:txBody>
      </p:sp>
      <p:sp>
        <p:nvSpPr>
          <p:cNvPr id="5" name="Content Placeholder 2"/>
          <p:cNvSpPr txBox="1">
            <a:spLocks/>
          </p:cNvSpPr>
          <p:nvPr/>
        </p:nvSpPr>
        <p:spPr>
          <a:xfrm>
            <a:off x="914400" y="1295400"/>
            <a:ext cx="8229600" cy="5105400"/>
          </a:xfrm>
          <a:prstGeom prst="rect">
            <a:avLst/>
          </a:prstGeom>
        </p:spPr>
        <p:txBody>
          <a:bodyPr/>
          <a:lstStyle/>
          <a:p>
            <a:pPr marL="27432" lvl="0" eaLnBrk="0" hangingPunct="0">
              <a:lnSpc>
                <a:spcPts val="3280"/>
              </a:lnSpc>
              <a:spcBef>
                <a:spcPts val="600"/>
              </a:spcBef>
              <a:buClr>
                <a:schemeClr val="accent1"/>
              </a:buClr>
              <a:buSzPct val="80000"/>
              <a:defRPr/>
            </a:pPr>
            <a:r>
              <a:rPr kumimoji="0" lang="ja-JP" altLang="en-US" sz="2400" b="1" i="0" u="sng" strike="noStrike" kern="1200" cap="none" spc="0" normalizeH="0" baseline="0" noProof="0" smtClean="0">
                <a:ln>
                  <a:noFill/>
                </a:ln>
                <a:solidFill>
                  <a:schemeClr val="tx2">
                    <a:shade val="30000"/>
                    <a:satMod val="150000"/>
                  </a:schemeClr>
                </a:solidFill>
                <a:effectLst/>
                <a:uLnTx/>
                <a:uFillTx/>
                <a:latin typeface="+mn-ea"/>
                <a:ea typeface="+mn-ea"/>
                <a:cs typeface="+mn-cs"/>
              </a:rPr>
              <a:t>日印</a:t>
            </a:r>
            <a:r>
              <a:rPr kumimoji="0" lang="en-US" altLang="ja-JP"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rPr>
              <a:t>CEPA</a:t>
            </a:r>
            <a:r>
              <a:rPr kumimoji="0" lang="ja-JP" altLang="en-US" sz="2400" b="1" i="0" u="sng" strike="noStrike" kern="1200" cap="none" spc="0" normalizeH="0" baseline="0" noProof="0" smtClean="0">
                <a:ln>
                  <a:noFill/>
                </a:ln>
                <a:solidFill>
                  <a:schemeClr val="tx2">
                    <a:shade val="30000"/>
                    <a:satMod val="150000"/>
                  </a:schemeClr>
                </a:solidFill>
                <a:effectLst/>
                <a:uLnTx/>
                <a:uFillTx/>
                <a:latin typeface="+mn-ea"/>
                <a:ea typeface="+mn-ea"/>
                <a:cs typeface="+mn-cs"/>
              </a:rPr>
              <a:t>の使い方</a:t>
            </a:r>
            <a:r>
              <a:rPr kumimoji="0" lang="en-US" altLang="ja-JP"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1" i="0" u="sng"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lang="ja-JP" altLang="en-US" sz="2000" smtClean="0">
                <a:solidFill>
                  <a:schemeClr val="tx2">
                    <a:shade val="30000"/>
                    <a:satMod val="150000"/>
                  </a:schemeClr>
                </a:solidFill>
                <a:latin typeface="+mn-ea"/>
              </a:rPr>
              <a:t>ｽﾃｯﾌﾟ</a:t>
            </a:r>
            <a:r>
              <a:rPr lang="en-US" altLang="ja-JP" sz="2000" dirty="0" smtClean="0">
                <a:solidFill>
                  <a:schemeClr val="tx2">
                    <a:shade val="30000"/>
                    <a:satMod val="150000"/>
                  </a:schemeClr>
                </a:solidFill>
                <a:latin typeface="+mn-ea"/>
              </a:rPr>
              <a:t>1</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：税関や</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JETRO</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ウェブサイトから関税番号</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HS</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コードを調べる　　　　 </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→日印</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CEPA</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の関税譲許表を調べる</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インド側：インド商工省商務局、日本側外務省</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b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ｽﾃｯﾌﾟ</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2</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：関税譲許表で</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EPA</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税率･削減ｽｹｼﾞｭｰﾙを確認</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lang="ja-JP" altLang="en-US" sz="2000" smtClean="0">
                <a:solidFill>
                  <a:schemeClr val="tx2">
                    <a:shade val="30000"/>
                    <a:satMod val="150000"/>
                  </a:schemeClr>
                </a:solidFill>
                <a:latin typeface="+mn-ea"/>
              </a:rPr>
              <a:t>ｽﾃｯﾌﾟ</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3</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：原産地規則を確認・精査</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一般規則</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付加価</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値基準</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35</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％以上関税分類変更</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(HS6</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桁レベル</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b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①関税番号変更基準②付加価値基準</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	</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③加工工程基準</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繊維</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a:t>
            </a:r>
            <a:r>
              <a:rPr kumimoji="0" lang="en-US" altLang="ja-JP" sz="2000" i="0" strike="noStrike" kern="1200" cap="none" spc="0" normalizeH="0" baseline="0" noProof="0" dirty="0" smtClean="0">
                <a:ln>
                  <a:noFill/>
                </a:ln>
                <a:solidFill>
                  <a:schemeClr val="tx2">
                    <a:shade val="30000"/>
                    <a:satMod val="150000"/>
                  </a:schemeClr>
                </a:solidFill>
                <a:effectLst/>
                <a:uLnTx/>
                <a:uFillTx/>
                <a:latin typeface="+mn-ea"/>
                <a:ea typeface="+mn-ea"/>
                <a:cs typeface="+mn-cs"/>
              </a:rPr>
              <a:t>2</a:t>
            </a:r>
            <a:r>
              <a:rPr kumimoji="0" lang="ja-JP" altLang="en-US" sz="2000" i="0" strike="noStrike" kern="1200" cap="none" spc="0" normalizeH="0" baseline="0" noProof="0" smtClean="0">
                <a:ln>
                  <a:noFill/>
                </a:ln>
                <a:solidFill>
                  <a:schemeClr val="tx2">
                    <a:shade val="30000"/>
                    <a:satMod val="150000"/>
                  </a:schemeClr>
                </a:solidFill>
                <a:effectLst/>
                <a:uLnTx/>
                <a:uFillTx/>
                <a:latin typeface="+mn-ea"/>
                <a:ea typeface="+mn-ea"/>
                <a:cs typeface="+mn-cs"/>
              </a:rPr>
              <a:t>工程ルール④積送基準など確認</a:t>
            </a:r>
            <a:r>
              <a:rPr lang="en-US" altLang="ja-JP" sz="2000" dirty="0" smtClean="0">
                <a:solidFill>
                  <a:schemeClr val="tx2">
                    <a:shade val="30000"/>
                    <a:satMod val="150000"/>
                  </a:schemeClr>
                </a:solidFill>
                <a:latin typeface="+mn-ea"/>
                <a:cs typeface="+mn-cs"/>
              </a:rPr>
              <a:t/>
            </a:r>
            <a:br>
              <a:rPr lang="en-US" altLang="ja-JP" sz="2000" dirty="0" smtClean="0">
                <a:solidFill>
                  <a:schemeClr val="tx2">
                    <a:shade val="30000"/>
                    <a:satMod val="150000"/>
                  </a:schemeClr>
                </a:solidFill>
                <a:latin typeface="+mn-ea"/>
                <a:cs typeface="+mn-cs"/>
              </a:rPr>
            </a:br>
            <a:r>
              <a:rPr lang="ja-JP" altLang="en-US" sz="2000" smtClean="0">
                <a:solidFill>
                  <a:schemeClr val="tx2">
                    <a:shade val="30000"/>
                    <a:satMod val="150000"/>
                  </a:schemeClr>
                </a:solidFill>
                <a:latin typeface="+mn-ea"/>
              </a:rPr>
              <a:t>ｽﾃｯﾌﾟ</a:t>
            </a:r>
            <a:r>
              <a:rPr lang="en-US" altLang="ja-JP" sz="2000" dirty="0" smtClean="0">
                <a:solidFill>
                  <a:schemeClr val="tx2">
                    <a:shade val="30000"/>
                    <a:satMod val="150000"/>
                  </a:schemeClr>
                </a:solidFill>
                <a:latin typeface="+mn-ea"/>
                <a:cs typeface="+mn-cs"/>
              </a:rPr>
              <a:t>4</a:t>
            </a:r>
            <a:r>
              <a:rPr lang="ja-JP" altLang="en-US" sz="2000" smtClean="0">
                <a:solidFill>
                  <a:schemeClr val="tx2">
                    <a:shade val="30000"/>
                    <a:satMod val="150000"/>
                  </a:schemeClr>
                </a:solidFill>
                <a:latin typeface="+mn-ea"/>
                <a:cs typeface="+mn-cs"/>
              </a:rPr>
              <a:t>：原産地証明書発給申請</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b="1" smtClean="0">
                <a:solidFill>
                  <a:schemeClr val="tx2">
                    <a:shade val="30000"/>
                    <a:satMod val="150000"/>
                  </a:schemeClr>
                </a:solidFill>
                <a:latin typeface="+mn-ea"/>
                <a:cs typeface="+mn-cs"/>
              </a:rPr>
              <a:t>改善要望はインド日本商工会の建議書への織り込みなど</a:t>
            </a:r>
            <a:endParaRPr kumimoji="0" lang="en-US" altLang="ja-JP" sz="2400" b="1" i="0"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1179</TotalTime>
  <Words>498</Words>
  <Application>Microsoft Office PowerPoint</Application>
  <PresentationFormat>On-screen Show (4:3)</PresentationFormat>
  <Paragraphs>106</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2014年度 第2回税務労務委員会開催報告</vt:lpstr>
      <vt:lpstr>ご出席ありがとうございました！ 　　→26名のご出席者</vt:lpstr>
      <vt:lpstr>(１) 2014年インド中央政府予算案 講師：EY松田先生</vt:lpstr>
      <vt:lpstr>(１) 2014年インド中央政府予算案 講師：EY松田先生</vt:lpstr>
      <vt:lpstr>(１) 2014年インド中央政府予算案 講師：EY松田先生</vt:lpstr>
      <vt:lpstr>(２)ｲﾝﾄﾞﾙﾋﾟｰ･ﾄﾞﾙ円為替見通し 講師：みずほ銀行 永野様</vt:lpstr>
      <vt:lpstr>(２)ｲﾝﾄﾞﾙﾋﾟｰ･ﾄﾞﾙ円為替見通し 講師：みずほ銀行 永野様</vt:lpstr>
      <vt:lpstr>(３)日印CEPAの現状と活用促進 講師：JETRO 大穀様</vt:lpstr>
      <vt:lpstr>(３)日印CEPAの現状と活用促進 講師：JETRO 大穀様</vt:lpstr>
      <vt:lpstr>(4)その他－ご連絡事項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TKM08256</cp:lastModifiedBy>
  <cp:revision>158</cp:revision>
  <dcterms:created xsi:type="dcterms:W3CDTF">2006-08-16T00:00:00Z</dcterms:created>
  <dcterms:modified xsi:type="dcterms:W3CDTF">2014-09-04T12:57:48Z</dcterms:modified>
</cp:coreProperties>
</file>