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90" r:id="rId3"/>
    <p:sldId id="257" r:id="rId4"/>
    <p:sldId id="291" r:id="rId5"/>
    <p:sldId id="292" r:id="rId6"/>
    <p:sldId id="293" r:id="rId7"/>
    <p:sldId id="294" r:id="rId8"/>
    <p:sldId id="295" r:id="rId9"/>
    <p:sldId id="285" r:id="rId10"/>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67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862" y="0"/>
            <a:ext cx="2946275" cy="49667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8AD6546-3001-4904-9BB4-DD2D06388C19}" type="datetimeFigureOut">
              <a:rPr lang="en-US"/>
              <a:pPr>
                <a:defRPr/>
              </a:pPr>
              <a:t>10/11/2014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8845" y="4714137"/>
            <a:ext cx="5439987" cy="446834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272"/>
            <a:ext cx="2946275" cy="49667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862" y="9428272"/>
            <a:ext cx="2946275" cy="49667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D2AE1F1-BDDD-4EA4-8845-14224AD4EC5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1FBBDB-633A-439F-823A-BDC85779C03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5DB5C1-A876-4B37-9EBA-5D4E3CCB1D76}" type="slidenum">
              <a:rPr lang="en-US" smtClean="0"/>
              <a:pPr fontAlgn="base">
                <a:spcBef>
                  <a:spcPct val="0"/>
                </a:spcBef>
                <a:spcAft>
                  <a:spcPct val="0"/>
                </a:spcAft>
                <a:defRPr/>
              </a:pPr>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3D8AF964-6224-44D7-ABBF-F83A62F29E1A}" type="datetime1">
              <a:rPr lang="en-US" smtClean="0"/>
              <a:pPr>
                <a:defRPr/>
              </a:pPr>
              <a:t>10/11/2014</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4BD52EEA-123A-4301-8FA2-D6057E7F8CD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EF08F38-945A-4C0B-9341-B99292CEF5E5}" type="datetime1">
              <a:rPr lang="en-US" smtClean="0"/>
              <a:pPr>
                <a:defRPr/>
              </a:pPr>
              <a:t>10/11/2014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F00432-0AA8-4C3D-AD32-7025E637AF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BFAB991-1E8E-446C-85DE-900177D3084B}" type="datetime1">
              <a:rPr lang="en-US" smtClean="0"/>
              <a:pPr>
                <a:defRPr/>
              </a:pPr>
              <a:t>10/11/2014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77C47390-8440-48A8-AD7E-FCB82A5516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10E157D-7E80-40CD-BE04-DACFA57A4901}" type="datetime1">
              <a:rPr lang="en-US" smtClean="0"/>
              <a:pPr>
                <a:defRPr/>
              </a:pPr>
              <a:t>10/11/2014</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E06E33-FDA4-49BA-9875-5D01C721634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E2621DD-5564-45C6-B34E-AA918A8AB28D}" type="datetime1">
              <a:rPr lang="en-US" smtClean="0"/>
              <a:pPr>
                <a:defRPr/>
              </a:pPr>
              <a:t>10/11/2014</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FA18537-A7A8-40B2-A666-EECC563184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A5D5B07-088E-4334-9BAF-179916033375}" type="datetime1">
              <a:rPr lang="en-US" smtClean="0"/>
              <a:pPr>
                <a:defRPr/>
              </a:pPr>
              <a:t>10/11/2014</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801BA329-A27B-4B61-8336-AD182D97313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4D697277-D572-4090-AF79-E8FB2D94E79B}" type="datetime1">
              <a:rPr lang="en-US" smtClean="0"/>
              <a:pPr>
                <a:defRPr/>
              </a:pPr>
              <a:t>10/11/2014</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932D471-7BC7-4C22-AFFC-E0B43F31885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82CE695-CB04-4A09-B98C-C48E747D1176}" type="datetime1">
              <a:rPr lang="en-US" smtClean="0"/>
              <a:pPr>
                <a:defRPr/>
              </a:pPr>
              <a:t>10/11/2014</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2E77444-F4FD-4451-ACA2-5F04F17464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628FB8A1-B7E9-4214-B331-ADBD56F27A99}" type="datetime1">
              <a:rPr lang="en-US" smtClean="0"/>
              <a:pPr>
                <a:defRPr/>
              </a:pPr>
              <a:t>10/11/2014</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CEB1A098-FCB1-4EB8-AFF9-20B7E481CCA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0F1406C-AC80-4DB9-B3C8-DF3585B85178}" type="datetime1">
              <a:rPr lang="en-US" smtClean="0"/>
              <a:pPr>
                <a:defRPr/>
              </a:pPr>
              <a:t>10/11/2014</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3789B23-6882-4AFA-A5CB-C78D80A9AC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EA244081-8F19-45C2-8A56-2815E20B4E53}" type="datetime1">
              <a:rPr lang="en-US" smtClean="0"/>
              <a:pPr>
                <a:defRPr/>
              </a:pPr>
              <a:t>10/11/2014</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FB97846D-BA8D-4BEC-8F3B-17D8390951B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50CD8718-9507-4551-8C12-210E735CFC6E}" type="datetime1">
              <a:rPr lang="en-US" smtClean="0"/>
              <a:pPr>
                <a:defRPr/>
              </a:pPr>
              <a:t>10/11/2014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6915ECA7-1F6E-420A-B636-C44C8DB14A9F}"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85" r:id="rId1"/>
    <p:sldLayoutId id="2147483780" r:id="rId2"/>
    <p:sldLayoutId id="2147483786" r:id="rId3"/>
    <p:sldLayoutId id="2147483781" r:id="rId4"/>
    <p:sldLayoutId id="2147483787" r:id="rId5"/>
    <p:sldLayoutId id="2147483782" r:id="rId6"/>
    <p:sldLayoutId id="2147483788" r:id="rId7"/>
    <p:sldLayoutId id="2147483789" r:id="rId8"/>
    <p:sldLayoutId id="2147483790" r:id="rId9"/>
    <p:sldLayoutId id="2147483783" r:id="rId10"/>
    <p:sldLayoutId id="2147483784"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52400"/>
            <a:ext cx="8000999" cy="1471612"/>
          </a:xfrm>
        </p:spPr>
        <p:txBody>
          <a:bodyPr>
            <a:normAutofit/>
          </a:bodyPr>
          <a:lstStyle/>
          <a:p>
            <a:pPr eaLnBrk="1" fontAlgn="auto" hangingPunct="1">
              <a:spcAft>
                <a:spcPts val="0"/>
              </a:spcAft>
              <a:defRPr/>
            </a:pPr>
            <a:r>
              <a:rPr lang="en-US" altLang="ja-JP" dirty="0" smtClean="0">
                <a:solidFill>
                  <a:schemeClr val="tx2">
                    <a:satMod val="130000"/>
                  </a:schemeClr>
                </a:solidFill>
              </a:rPr>
              <a:t>2014</a:t>
            </a:r>
            <a:r>
              <a:rPr lang="ja-JP" altLang="en-US" smtClean="0">
                <a:solidFill>
                  <a:schemeClr val="tx2">
                    <a:satMod val="130000"/>
                  </a:schemeClr>
                </a:solidFill>
              </a:rPr>
              <a:t>年度</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第</a:t>
            </a:r>
            <a:r>
              <a:rPr lang="ja-JP" altLang="en-US" dirty="0" smtClean="0">
                <a:solidFill>
                  <a:schemeClr val="tx2">
                    <a:satMod val="130000"/>
                  </a:schemeClr>
                </a:solidFill>
              </a:rPr>
              <a:t>３</a:t>
            </a:r>
            <a:r>
              <a:rPr lang="ja-JP" altLang="en-US" smtClean="0">
                <a:solidFill>
                  <a:schemeClr val="tx2">
                    <a:satMod val="130000"/>
                  </a:schemeClr>
                </a:solidFill>
              </a:rPr>
              <a:t>回税務労務委員会開催報告</a:t>
            </a:r>
            <a:endParaRPr lang="en-US" dirty="0">
              <a:solidFill>
                <a:schemeClr val="tx2">
                  <a:satMod val="130000"/>
                </a:schemeClr>
              </a:solidFill>
            </a:endParaRPr>
          </a:p>
        </p:txBody>
      </p:sp>
      <p:sp>
        <p:nvSpPr>
          <p:cNvPr id="3" name="Subtitle 2"/>
          <p:cNvSpPr>
            <a:spLocks noGrp="1"/>
          </p:cNvSpPr>
          <p:nvPr>
            <p:ph type="subTitle" idx="1"/>
          </p:nvPr>
        </p:nvSpPr>
        <p:spPr>
          <a:xfrm>
            <a:off x="990600" y="1905000"/>
            <a:ext cx="8153400" cy="4953000"/>
          </a:xfrm>
        </p:spPr>
        <p:txBody>
          <a:bodyPr>
            <a:normAutofit lnSpcReduction="10000"/>
          </a:bodyPr>
          <a:lstStyle/>
          <a:p>
            <a:pPr eaLnBrk="1" fontAlgn="auto" hangingPunct="1">
              <a:spcAft>
                <a:spcPts val="0"/>
              </a:spcAft>
              <a:buFont typeface="Wingdings 2"/>
              <a:buNone/>
              <a:defRPr/>
            </a:pPr>
            <a:r>
              <a:rPr lang="ja-JP" altLang="en-US" u="sng" smtClean="0"/>
              <a:t>日時</a:t>
            </a:r>
            <a:r>
              <a:rPr lang="en-US" altLang="ja-JP" dirty="0" smtClean="0"/>
              <a:t/>
            </a:r>
            <a:br>
              <a:rPr lang="en-US" altLang="ja-JP" dirty="0" smtClean="0"/>
            </a:br>
            <a:r>
              <a:rPr lang="en-US" altLang="ja-JP" dirty="0" smtClean="0"/>
              <a:t>2014</a:t>
            </a:r>
            <a:r>
              <a:rPr lang="ja-JP" altLang="en-US" smtClean="0"/>
              <a:t>年</a:t>
            </a:r>
            <a:r>
              <a:rPr lang="en-US" altLang="ja-JP" dirty="0" smtClean="0"/>
              <a:t>10</a:t>
            </a:r>
            <a:r>
              <a:rPr lang="ja-JP" altLang="en-US" smtClean="0"/>
              <a:t>月</a:t>
            </a:r>
            <a:r>
              <a:rPr lang="en-US" altLang="ja-JP" dirty="0" smtClean="0"/>
              <a:t>8</a:t>
            </a:r>
            <a:r>
              <a:rPr lang="ja-JP" altLang="en-US" smtClean="0"/>
              <a:t>日</a:t>
            </a:r>
            <a:r>
              <a:rPr lang="en-US" altLang="ja-JP" dirty="0" smtClean="0"/>
              <a:t>(</a:t>
            </a:r>
            <a:r>
              <a:rPr lang="ja-JP" altLang="en-US" smtClean="0"/>
              <a:t>水</a:t>
            </a:r>
            <a:r>
              <a:rPr lang="en-US" altLang="ja-JP" dirty="0" smtClean="0"/>
              <a:t>)</a:t>
            </a:r>
            <a:r>
              <a:rPr lang="ja-JP" altLang="en-US" smtClean="0"/>
              <a:t>　</a:t>
            </a:r>
            <a:r>
              <a:rPr lang="en-US" altLang="ja-JP" dirty="0" smtClean="0"/>
              <a:t>17:00-19:00</a:t>
            </a:r>
          </a:p>
          <a:p>
            <a:pPr eaLnBrk="1" fontAlgn="auto" hangingPunct="1">
              <a:spcAft>
                <a:spcPts val="0"/>
              </a:spcAft>
              <a:defRPr/>
            </a:pPr>
            <a:endParaRPr lang="en-US" altLang="ja-JP" dirty="0" smtClean="0"/>
          </a:p>
          <a:p>
            <a:pPr eaLnBrk="1" fontAlgn="auto" hangingPunct="1">
              <a:spcAft>
                <a:spcPts val="0"/>
              </a:spcAft>
              <a:defRPr/>
            </a:pPr>
            <a:r>
              <a:rPr lang="ja-JP" altLang="en-US" u="sng" smtClean="0"/>
              <a:t>場所</a:t>
            </a:r>
            <a:endParaRPr lang="en-US" u="sng" dirty="0" smtClean="0"/>
          </a:p>
          <a:p>
            <a:pPr eaLnBrk="1" fontAlgn="auto" hangingPunct="1">
              <a:spcAft>
                <a:spcPts val="0"/>
              </a:spcAft>
              <a:buFont typeface="Wingdings 2"/>
              <a:buNone/>
              <a:defRPr/>
            </a:pPr>
            <a:r>
              <a:rPr lang="ja-JP" altLang="en-US" smtClean="0"/>
              <a:t>デロイトバンガロールオフィス</a:t>
            </a:r>
            <a:endParaRPr lang="en-US" altLang="ja-JP" dirty="0" smtClean="0"/>
          </a:p>
          <a:p>
            <a:pPr eaLnBrk="1" fontAlgn="auto" hangingPunct="1">
              <a:spcAft>
                <a:spcPts val="0"/>
              </a:spcAft>
              <a:buFont typeface="Wingdings 2"/>
              <a:buNone/>
              <a:defRPr/>
            </a:pPr>
            <a:r>
              <a:rPr lang="en-US" altLang="ja-JP" dirty="0" smtClean="0"/>
              <a:t>(</a:t>
            </a:r>
            <a:r>
              <a:rPr lang="ja-JP" altLang="en-US" smtClean="0"/>
              <a:t>会議室のご提供を有難うございました</a:t>
            </a:r>
            <a:r>
              <a:rPr lang="en-US" altLang="ja-JP" dirty="0" smtClean="0"/>
              <a:t>)</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ja-JP" altLang="en-US" u="sng" smtClean="0"/>
              <a:t>議事</a:t>
            </a:r>
            <a:r>
              <a:rPr lang="ja-JP" altLang="en-US" sz="2400" smtClean="0"/>
              <a:t>　講師はすべて西村あさひ法律事務所桑形先生</a:t>
            </a:r>
            <a:endParaRPr lang="en-US" altLang="ja-JP" sz="2400" dirty="0" smtClean="0"/>
          </a:p>
          <a:p>
            <a:pPr eaLnBrk="1" fontAlgn="auto" hangingPunct="1">
              <a:spcAft>
                <a:spcPts val="0"/>
              </a:spcAft>
              <a:defRPr/>
            </a:pPr>
            <a:r>
              <a:rPr lang="ja-JP" altLang="en-US" sz="2400" smtClean="0"/>
              <a:t>（１）新会社法</a:t>
            </a:r>
            <a:r>
              <a:rPr lang="en-US" altLang="ja-JP" sz="2400" dirty="0" smtClean="0"/>
              <a:t/>
            </a:r>
            <a:br>
              <a:rPr lang="en-US" altLang="ja-JP" sz="2400" dirty="0" smtClean="0"/>
            </a:br>
            <a:r>
              <a:rPr lang="ja-JP" altLang="en-US" sz="2400" smtClean="0"/>
              <a:t>　　　</a:t>
            </a:r>
            <a:r>
              <a:rPr lang="en-US" altLang="ja-JP" sz="2400" dirty="0" smtClean="0"/>
              <a:t>…</a:t>
            </a:r>
            <a:r>
              <a:rPr lang="ja-JP" altLang="en-US" sz="2400" smtClean="0"/>
              <a:t>日系企業に与える影響や実務対応事例について</a:t>
            </a:r>
            <a:br>
              <a:rPr lang="ja-JP" altLang="en-US" sz="2400" smtClean="0"/>
            </a:br>
            <a:r>
              <a:rPr lang="ja-JP" altLang="en-US" sz="2400" smtClean="0"/>
              <a:t>（２）インドにおける紛争処理</a:t>
            </a:r>
            <a:br>
              <a:rPr lang="ja-JP" altLang="en-US" sz="2400" smtClean="0"/>
            </a:br>
            <a:r>
              <a:rPr lang="ja-JP" altLang="en-US" sz="2400" smtClean="0"/>
              <a:t>（３）インドにおける贈収賄規制</a:t>
            </a:r>
          </a:p>
          <a:p>
            <a:pPr eaLnBrk="1" fontAlgn="auto" hangingPunct="1">
              <a:spcAft>
                <a:spcPts val="0"/>
              </a:spcAft>
              <a:buFont typeface="Wingdings 2"/>
              <a:buNone/>
              <a:defRPr/>
            </a:pPr>
            <a:endParaRPr lang="en-US" sz="2400" dirty="0" smtClean="0"/>
          </a:p>
        </p:txBody>
      </p:sp>
      <p:sp>
        <p:nvSpPr>
          <p:cNvPr id="4" name="Slide Number Placeholder 3"/>
          <p:cNvSpPr>
            <a:spLocks noGrp="1"/>
          </p:cNvSpPr>
          <p:nvPr>
            <p:ph type="sldNum" sz="quarter" idx="12"/>
          </p:nvPr>
        </p:nvSpPr>
        <p:spPr/>
        <p:txBody>
          <a:bodyPr/>
          <a:lstStyle/>
          <a:p>
            <a:pPr>
              <a:defRPr/>
            </a:pPr>
            <a:fld id="{4BD52EEA-123A-4301-8FA2-D6057E7F8CD2}" type="slidenum">
              <a:rPr lang="en-US" smtClean="0"/>
              <a:pPr>
                <a:defRPr/>
              </a:pPr>
              <a:t>1</a:t>
            </a:fld>
            <a:endParaRPr lang="en-US"/>
          </a:p>
        </p:txBody>
      </p:sp>
      <p:pic>
        <p:nvPicPr>
          <p:cNvPr id="5" name="Picture 4" descr="C:\Users\tkm08256.TKM\Documents\商工会関係\Logo_S.jpg"/>
          <p:cNvPicPr>
            <a:picLocks noChangeAspect="1" noChangeArrowheads="1"/>
          </p:cNvPicPr>
          <p:nvPr/>
        </p:nvPicPr>
        <p:blipFill>
          <a:blip r:embed="rId3" cstate="print"/>
          <a:srcRect/>
          <a:stretch>
            <a:fillRect/>
          </a:stretch>
        </p:blipFill>
        <p:spPr bwMode="auto">
          <a:xfrm>
            <a:off x="7772400" y="1981200"/>
            <a:ext cx="1231900" cy="141844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1401762"/>
          </a:xfrm>
        </p:spPr>
        <p:txBody>
          <a:bodyPr>
            <a:normAutofit fontScale="90000"/>
          </a:bodyPr>
          <a:lstStyle/>
          <a:p>
            <a:pPr eaLnBrk="1" fontAlgn="auto" hangingPunct="1">
              <a:spcAft>
                <a:spcPts val="0"/>
              </a:spcAft>
              <a:defRPr/>
            </a:pPr>
            <a:r>
              <a:rPr lang="ja-JP" altLang="en-US" smtClean="0">
                <a:solidFill>
                  <a:schemeClr val="tx2">
                    <a:satMod val="130000"/>
                  </a:schemeClr>
                </a:solidFill>
              </a:rPr>
              <a:t>ご出席ありがとうございました！</a:t>
            </a:r>
            <a:r>
              <a:rPr lang="en-US" altLang="ja-JP" dirty="0" smtClean="0">
                <a:solidFill>
                  <a:schemeClr val="tx2">
                    <a:satMod val="130000"/>
                  </a:schemeClr>
                </a:solidFill>
              </a:rPr>
              <a:t/>
            </a:r>
            <a:br>
              <a:rPr lang="en-US" altLang="ja-JP" dirty="0" smtClean="0">
                <a:solidFill>
                  <a:schemeClr val="tx2">
                    <a:satMod val="130000"/>
                  </a:schemeClr>
                </a:solidFill>
              </a:rPr>
            </a:br>
            <a:r>
              <a:rPr lang="ja-JP" altLang="en-US" smtClean="0">
                <a:solidFill>
                  <a:schemeClr val="tx2">
                    <a:satMod val="130000"/>
                  </a:schemeClr>
                </a:solidFill>
              </a:rPr>
              <a:t>　　→</a:t>
            </a:r>
            <a:r>
              <a:rPr lang="en-US" altLang="ja-JP" dirty="0" smtClean="0">
                <a:solidFill>
                  <a:schemeClr val="tx2">
                    <a:satMod val="130000"/>
                  </a:schemeClr>
                </a:solidFill>
              </a:rPr>
              <a:t>20</a:t>
            </a:r>
            <a:r>
              <a:rPr lang="ja-JP" altLang="en-US" smtClean="0">
                <a:solidFill>
                  <a:schemeClr val="tx2">
                    <a:satMod val="130000"/>
                  </a:schemeClr>
                </a:solidFill>
              </a:rPr>
              <a:t>名のご出席者</a:t>
            </a:r>
            <a:endParaRPr lang="en-US"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2</a:t>
            </a:fld>
            <a:endParaRPr lang="en-US"/>
          </a:p>
        </p:txBody>
      </p:sp>
      <p:pic>
        <p:nvPicPr>
          <p:cNvPr id="1026" name="Picture 2" descr="C:\Users\tkm08256.TKM\AppData\Local\Temp\notesC7A056\image1.JPG"/>
          <p:cNvPicPr>
            <a:picLocks noChangeAspect="1" noChangeArrowheads="1"/>
          </p:cNvPicPr>
          <p:nvPr/>
        </p:nvPicPr>
        <p:blipFill>
          <a:blip r:embed="rId3"/>
          <a:srcRect/>
          <a:stretch>
            <a:fillRect/>
          </a:stretch>
        </p:blipFill>
        <p:spPr bwMode="auto">
          <a:xfrm>
            <a:off x="1295400" y="1676400"/>
            <a:ext cx="6629400" cy="49720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１</a:t>
            </a:r>
            <a:r>
              <a:rPr lang="en-US" altLang="ja-JP" sz="4000" dirty="0" smtClean="0">
                <a:solidFill>
                  <a:schemeClr val="tx2">
                    <a:satMod val="130000"/>
                  </a:schemeClr>
                </a:solidFill>
              </a:rPr>
              <a:t>)</a:t>
            </a:r>
            <a:r>
              <a:rPr lang="en-US" altLang="ja-JP" sz="4000" dirty="0" smtClean="0"/>
              <a:t> </a:t>
            </a:r>
            <a:r>
              <a:rPr lang="ja-JP" altLang="en-US" sz="4000" smtClean="0"/>
              <a:t>新会社法</a:t>
            </a:r>
            <a:r>
              <a:rPr lang="en-US" altLang="ja-JP" sz="4000" dirty="0" smtClean="0"/>
              <a:t>…</a:t>
            </a:r>
            <a:r>
              <a:rPr lang="ja-JP" altLang="en-US" sz="4000" smtClean="0"/>
              <a:t>日系企業に与える影響や実務対応事例について</a:t>
            </a:r>
            <a:r>
              <a:rPr lang="en-US" altLang="ja-JP" sz="4400" dirty="0" smtClean="0"/>
              <a:t/>
            </a:r>
            <a:br>
              <a:rPr lang="en-US" altLang="ja-JP" sz="4400" dirty="0" smtClean="0"/>
            </a:br>
            <a:r>
              <a:rPr lang="ja-JP" altLang="en-US" sz="2700" smtClean="0"/>
              <a:t>講師：西村あさひ 桑形先生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3</a:t>
            </a:fld>
            <a:endParaRPr lang="en-US"/>
          </a:p>
        </p:txBody>
      </p:sp>
      <p:sp>
        <p:nvSpPr>
          <p:cNvPr id="4" name="Content Placeholder 2"/>
          <p:cNvSpPr txBox="1">
            <a:spLocks/>
          </p:cNvSpPr>
          <p:nvPr/>
        </p:nvSpPr>
        <p:spPr>
          <a:xfrm>
            <a:off x="1143000" y="1676400"/>
            <a:ext cx="8001000" cy="51816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ｲﾝﾄﾞ新会社法は大部分が</a:t>
            </a:r>
            <a:r>
              <a:rPr lang="en-US" altLang="ja-JP" sz="2400" dirty="0" smtClean="0">
                <a:solidFill>
                  <a:schemeClr val="tx2">
                    <a:shade val="30000"/>
                    <a:satMod val="150000"/>
                  </a:schemeClr>
                </a:solidFill>
                <a:latin typeface="+mn-ea"/>
                <a:cs typeface="+mn-cs"/>
              </a:rPr>
              <a:t>2014</a:t>
            </a:r>
            <a:r>
              <a:rPr lang="ja-JP" altLang="en-US" sz="2400" smtClean="0">
                <a:solidFill>
                  <a:schemeClr val="tx2">
                    <a:shade val="30000"/>
                    <a:satMod val="150000"/>
                  </a:schemeClr>
                </a:solidFill>
                <a:latin typeface="+mn-ea"/>
                <a:cs typeface="+mn-cs"/>
              </a:rPr>
              <a:t>年</a:t>
            </a:r>
            <a:r>
              <a:rPr lang="en-US" altLang="ja-JP" sz="2400" dirty="0" smtClean="0">
                <a:solidFill>
                  <a:schemeClr val="tx2">
                    <a:shade val="30000"/>
                    <a:satMod val="150000"/>
                  </a:schemeClr>
                </a:solidFill>
                <a:latin typeface="+mn-ea"/>
                <a:cs typeface="+mn-cs"/>
              </a:rPr>
              <a:t>4</a:t>
            </a:r>
            <a:r>
              <a:rPr lang="ja-JP" altLang="en-US" sz="2400" smtClean="0">
                <a:solidFill>
                  <a:schemeClr val="tx2">
                    <a:shade val="30000"/>
                    <a:satMod val="150000"/>
                  </a:schemeClr>
                </a:solidFill>
                <a:latin typeface="+mn-ea"/>
                <a:cs typeface="+mn-cs"/>
              </a:rPr>
              <a:t>月</a:t>
            </a:r>
            <a:r>
              <a:rPr lang="en-US" altLang="ja-JP" sz="2400" dirty="0" smtClean="0">
                <a:solidFill>
                  <a:schemeClr val="tx2">
                    <a:shade val="30000"/>
                    <a:satMod val="150000"/>
                  </a:schemeClr>
                </a:solidFill>
                <a:latin typeface="+mn-ea"/>
                <a:cs typeface="+mn-cs"/>
              </a:rPr>
              <a:t>1</a:t>
            </a:r>
            <a:r>
              <a:rPr lang="ja-JP" altLang="en-US" sz="2400" smtClean="0">
                <a:solidFill>
                  <a:schemeClr val="tx2">
                    <a:shade val="30000"/>
                    <a:satMod val="150000"/>
                  </a:schemeClr>
                </a:solidFill>
                <a:latin typeface="+mn-ea"/>
                <a:cs typeface="+mn-cs"/>
              </a:rPr>
              <a:t>日施行</a:t>
            </a:r>
            <a:r>
              <a:rPr lang="ja-JP" altLang="en-US" sz="2400" smtClean="0">
                <a:solidFill>
                  <a:schemeClr val="tx2">
                    <a:shade val="30000"/>
                    <a:satMod val="150000"/>
                  </a:schemeClr>
                </a:solidFill>
                <a:latin typeface="+mn-ea"/>
                <a:cs typeface="+mn-cs"/>
              </a:rPr>
              <a:t>。</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た</a:t>
            </a:r>
            <a:r>
              <a:rPr lang="ja-JP" altLang="en-US" sz="2400" smtClean="0">
                <a:solidFill>
                  <a:schemeClr val="tx2">
                    <a:shade val="30000"/>
                    <a:satMod val="150000"/>
                  </a:schemeClr>
                </a:solidFill>
                <a:latin typeface="+mn-ea"/>
                <a:cs typeface="+mn-cs"/>
              </a:rPr>
              <a:t>だし、会社法審判所の管轄となる組織再編</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株主救済</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再生･清算に関する一部規定の施行時期は未定</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→実務上、落ち着くまでに</a:t>
            </a:r>
            <a:r>
              <a:rPr lang="en-US" altLang="ja-JP" sz="2400" dirty="0" smtClean="0">
                <a:solidFill>
                  <a:schemeClr val="tx2">
                    <a:shade val="30000"/>
                    <a:satMod val="150000"/>
                  </a:schemeClr>
                </a:solidFill>
                <a:latin typeface="+mn-ea"/>
                <a:cs typeface="+mn-cs"/>
              </a:rPr>
              <a:t>2</a:t>
            </a:r>
            <a:r>
              <a:rPr lang="ja-JP" altLang="en-US" sz="2400" smtClean="0">
                <a:solidFill>
                  <a:schemeClr val="tx2">
                    <a:shade val="30000"/>
                    <a:satMod val="150000"/>
                  </a:schemeClr>
                </a:solidFill>
                <a:latin typeface="+mn-ea"/>
                <a:cs typeface="+mn-cs"/>
              </a:rPr>
              <a:t>年ぐらいかかるとの見立て</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居住取締役･女性取締役･独立取締役･常勤秘書役などの人選要否に注意。なお、</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Managing Director</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居住要</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件も</a:t>
            </a: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ﾌ</a:t>
            </a:r>
            <a:r>
              <a:rPr kumimoji="0" lang="ja-JP" altLang="en-US" sz="2400" b="0" i="0" u="none" strike="noStrike" kern="1200" cap="none" spc="0" normalizeH="0" baseline="0" noProof="0" smtClean="0">
                <a:ln>
                  <a:noFill/>
                </a:ln>
                <a:solidFill>
                  <a:schemeClr val="tx2">
                    <a:shade val="30000"/>
                    <a:satMod val="150000"/>
                  </a:schemeClr>
                </a:solidFill>
                <a:effectLst/>
                <a:uLnTx/>
                <a:uFillTx/>
                <a:latin typeface="+mn-ea"/>
                <a:ea typeface="+mn-ea"/>
                <a:cs typeface="+mn-cs"/>
              </a:rPr>
              <a:t>ｫﾛｰが必要</a:t>
            </a: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関連当事者取引は</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取締役会や株主総会特別決議の要</a:t>
            </a:r>
            <a:r>
              <a:rPr lang="ja-JP" altLang="en-US" sz="2400" smtClean="0">
                <a:solidFill>
                  <a:schemeClr val="tx2">
                    <a:shade val="30000"/>
                    <a:satMod val="150000"/>
                  </a:schemeClr>
                </a:solidFill>
                <a:latin typeface="+mn-ea"/>
                <a:cs typeface="+mn-cs"/>
              </a:rPr>
              <a:t>否を確認要</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１</a:t>
            </a:r>
            <a:r>
              <a:rPr lang="en-US" altLang="ja-JP" sz="4000" dirty="0" smtClean="0">
                <a:solidFill>
                  <a:schemeClr val="tx2">
                    <a:satMod val="130000"/>
                  </a:schemeClr>
                </a:solidFill>
              </a:rPr>
              <a:t>)</a:t>
            </a:r>
            <a:r>
              <a:rPr lang="en-US" altLang="ja-JP" sz="4000" dirty="0" smtClean="0"/>
              <a:t> </a:t>
            </a:r>
            <a:r>
              <a:rPr lang="ja-JP" altLang="en-US" sz="4000" smtClean="0"/>
              <a:t>新会社法</a:t>
            </a:r>
            <a:r>
              <a:rPr lang="en-US" altLang="ja-JP" sz="4000" dirty="0" smtClean="0"/>
              <a:t>…</a:t>
            </a:r>
            <a:r>
              <a:rPr lang="ja-JP" altLang="en-US" sz="4000" smtClean="0"/>
              <a:t>日系企業に与える影響や実務対応事例について</a:t>
            </a:r>
            <a:r>
              <a:rPr lang="en-US" altLang="ja-JP" sz="4400" dirty="0" smtClean="0"/>
              <a:t/>
            </a:r>
            <a:br>
              <a:rPr lang="en-US" altLang="ja-JP" sz="4400" dirty="0" smtClean="0"/>
            </a:br>
            <a:r>
              <a:rPr lang="ja-JP" altLang="en-US" sz="2700" smtClean="0"/>
              <a:t>講師：西村あさひ 桑形先生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4</a:t>
            </a:fld>
            <a:endParaRPr lang="en-US"/>
          </a:p>
        </p:txBody>
      </p:sp>
      <p:sp>
        <p:nvSpPr>
          <p:cNvPr id="4" name="Content Placeholder 2"/>
          <p:cNvSpPr txBox="1">
            <a:spLocks/>
          </p:cNvSpPr>
          <p:nvPr/>
        </p:nvSpPr>
        <p:spPr>
          <a:xfrm>
            <a:off x="1143000" y="1676400"/>
            <a:ext cx="8001000" cy="4419600"/>
          </a:xfrm>
          <a:prstGeom prst="rect">
            <a:avLst/>
          </a:prstGeom>
        </p:spPr>
        <p:txBody>
          <a:bodyPr/>
          <a:lstStyle/>
          <a:p>
            <a:pPr marL="27432" lvl="0" eaLnBrk="0" hangingPunct="0">
              <a:spcBef>
                <a:spcPts val="600"/>
              </a:spcBef>
              <a:buClr>
                <a:schemeClr val="accent1"/>
              </a:buClr>
              <a:buSzPct val="80000"/>
              <a:buFont typeface="Arial" pitchFamily="34" charset="0"/>
              <a:buChar char="•"/>
              <a:defRPr/>
            </a:pPr>
            <a:r>
              <a:rPr lang="ja-JP" altLang="en-US" sz="2400" smtClean="0">
                <a:solidFill>
                  <a:schemeClr val="tx2">
                    <a:shade val="30000"/>
                    <a:satMod val="150000"/>
                  </a:schemeClr>
                </a:solidFill>
                <a:latin typeface="+mn-ea"/>
              </a:rPr>
              <a:t>取締役の義務違反につき、当該取締役以外にも一定の役職員は刑事罰適用の対象になりうるため要注意。</a:t>
            </a:r>
            <a:endParaRPr lang="en-US" altLang="ja-JP" sz="2400" dirty="0" smtClean="0">
              <a:solidFill>
                <a:schemeClr val="tx2">
                  <a:shade val="30000"/>
                  <a:satMod val="150000"/>
                </a:schemeClr>
              </a:solidFill>
              <a:latin typeface="+mn-ea"/>
            </a:endParaRPr>
          </a:p>
          <a:p>
            <a:pPr marL="27432" lvl="0" eaLnBrk="0" hangingPunct="0">
              <a:spcBef>
                <a:spcPts val="600"/>
              </a:spcBef>
              <a:buClr>
                <a:schemeClr val="accent1"/>
              </a:buClr>
              <a:buSzPct val="80000"/>
              <a:buFont typeface="Arial" pitchFamily="34" charset="0"/>
              <a:buChar char="•"/>
              <a:defRPr/>
            </a:pPr>
            <a:r>
              <a:rPr lang="ja-JP" altLang="en-US" sz="2400" smtClean="0">
                <a:solidFill>
                  <a:schemeClr val="tx2">
                    <a:shade val="30000"/>
                    <a:satMod val="150000"/>
                  </a:schemeClr>
                </a:solidFill>
                <a:latin typeface="+mn-ea"/>
              </a:rPr>
              <a:t>テレビ会議や書面決議を認める一方で、通常方法による取締役会決議事項の明確化</a:t>
            </a:r>
            <a:endParaRPr lang="en-US" altLang="ja-JP" sz="2400" dirty="0" smtClean="0">
              <a:solidFill>
                <a:schemeClr val="tx2">
                  <a:shade val="30000"/>
                  <a:satMod val="150000"/>
                </a:schemeClr>
              </a:solidFill>
              <a:latin typeface="+mn-ea"/>
            </a:endParaRPr>
          </a:p>
          <a:p>
            <a:pPr marL="27432" lvl="0" eaLnBrk="0" hangingPunct="0">
              <a:spcBef>
                <a:spcPts val="600"/>
              </a:spcBef>
              <a:buClr>
                <a:schemeClr val="accent1"/>
              </a:buClr>
              <a:buSzPct val="80000"/>
              <a:buFont typeface="Arial" pitchFamily="34" charset="0"/>
              <a:buChar char="•"/>
              <a:defRPr/>
            </a:pPr>
            <a:r>
              <a:rPr lang="ja-JP" altLang="en-US" sz="2400" smtClean="0">
                <a:solidFill>
                  <a:schemeClr val="tx2">
                    <a:shade val="30000"/>
                    <a:satMod val="150000"/>
                  </a:schemeClr>
                </a:solidFill>
                <a:latin typeface="+mn-ea"/>
              </a:rPr>
              <a:t>株主総会特別決議事項の拡大</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en-US" altLang="ja-JP" sz="2400" dirty="0" smtClean="0">
                <a:solidFill>
                  <a:schemeClr val="tx2">
                    <a:shade val="30000"/>
                    <a:satMod val="150000"/>
                  </a:schemeClr>
                </a:solidFill>
                <a:latin typeface="+mn-ea"/>
                <a:cs typeface="+mn-cs"/>
              </a:rPr>
              <a:t>CSR</a:t>
            </a:r>
            <a:r>
              <a:rPr lang="ja-JP" altLang="en-US" sz="2400" smtClean="0">
                <a:solidFill>
                  <a:schemeClr val="tx2">
                    <a:shade val="30000"/>
                    <a:satMod val="150000"/>
                  </a:schemeClr>
                </a:solidFill>
                <a:latin typeface="+mn-ea"/>
                <a:cs typeface="+mn-cs"/>
              </a:rPr>
              <a:t>の履行</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直近</a:t>
            </a:r>
            <a:r>
              <a:rPr lang="en-US" altLang="ja-JP" sz="2400" dirty="0" smtClean="0">
                <a:solidFill>
                  <a:schemeClr val="tx2">
                    <a:shade val="30000"/>
                    <a:satMod val="150000"/>
                  </a:schemeClr>
                </a:solidFill>
                <a:latin typeface="+mn-ea"/>
                <a:cs typeface="+mn-cs"/>
              </a:rPr>
              <a:t>3</a:t>
            </a:r>
            <a:r>
              <a:rPr lang="ja-JP" altLang="en-US" sz="2400" smtClean="0">
                <a:solidFill>
                  <a:schemeClr val="tx2">
                    <a:shade val="30000"/>
                    <a:satMod val="150000"/>
                  </a:schemeClr>
                </a:solidFill>
                <a:latin typeface="+mn-ea"/>
                <a:cs typeface="+mn-cs"/>
              </a:rPr>
              <a:t>年の平均税引前利益の</a:t>
            </a:r>
            <a:r>
              <a:rPr lang="en-US" altLang="ja-JP" sz="2400" dirty="0" smtClean="0">
                <a:solidFill>
                  <a:schemeClr val="tx2">
                    <a:shade val="30000"/>
                    <a:satMod val="150000"/>
                  </a:schemeClr>
                </a:solidFill>
                <a:latin typeface="+mn-ea"/>
                <a:cs typeface="+mn-cs"/>
              </a:rPr>
              <a:t>2</a:t>
            </a:r>
            <a:r>
              <a:rPr lang="ja-JP" altLang="en-US" sz="2400" smtClean="0">
                <a:solidFill>
                  <a:schemeClr val="tx2">
                    <a:shade val="30000"/>
                    <a:satMod val="150000"/>
                  </a:schemeClr>
                </a:solidFill>
                <a:latin typeface="+mn-ea"/>
                <a:cs typeface="+mn-cs"/>
              </a:rPr>
              <a:t>％以上</a:t>
            </a:r>
            <a:r>
              <a:rPr lang="en-US" altLang="ja-JP" sz="2400" dirty="0" smtClean="0">
                <a:solidFill>
                  <a:schemeClr val="tx2">
                    <a:shade val="30000"/>
                    <a:satMod val="150000"/>
                  </a:schemeClr>
                </a:solidFill>
                <a:latin typeface="+mn-ea"/>
                <a:cs typeface="+mn-cs"/>
              </a:rPr>
              <a:t>)</a:t>
            </a: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新法下では、外資企業にみなし公開会社規制の適用がないことが明示</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非</a:t>
            </a:r>
            <a:r>
              <a:rPr lang="ja-JP" altLang="en-US" sz="2400" smtClean="0">
                <a:solidFill>
                  <a:schemeClr val="tx2">
                    <a:shade val="30000"/>
                    <a:satMod val="150000"/>
                  </a:schemeClr>
                </a:solidFill>
                <a:latin typeface="+mn-ea"/>
                <a:cs typeface="+mn-cs"/>
              </a:rPr>
              <a:t>公開会社への規制緩和につき、パブコメのﾌｫﾛｰ要</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関連当事者取引規制や</a:t>
            </a:r>
            <a:r>
              <a:rPr lang="en-US" altLang="ja-JP" sz="2400" dirty="0" smtClean="0">
                <a:solidFill>
                  <a:schemeClr val="tx2">
                    <a:shade val="30000"/>
                    <a:satMod val="150000"/>
                  </a:schemeClr>
                </a:solidFill>
                <a:latin typeface="+mn-ea"/>
                <a:cs typeface="+mn-cs"/>
              </a:rPr>
              <a:t>Managing Director</a:t>
            </a:r>
            <a:r>
              <a:rPr lang="ja-JP" altLang="en-US" sz="2400" smtClean="0">
                <a:solidFill>
                  <a:schemeClr val="tx2">
                    <a:shade val="30000"/>
                    <a:satMod val="150000"/>
                  </a:schemeClr>
                </a:solidFill>
                <a:latin typeface="+mn-ea"/>
                <a:cs typeface="+mn-cs"/>
              </a:rPr>
              <a:t>の資格要件など</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t/>
            </a:r>
            <a:br>
              <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rPr>
            </a:br>
            <a:endParaRPr kumimoji="0" lang="en-US" altLang="ja-JP" sz="2400" b="0" i="0" u="none" strike="noStrike" kern="1200" cap="none" spc="0" normalizeH="0" baseline="0" noProof="0" dirty="0" smtClean="0">
              <a:ln>
                <a:noFill/>
              </a:ln>
              <a:solidFill>
                <a:schemeClr val="tx2">
                  <a:shade val="30000"/>
                  <a:satMod val="150000"/>
                </a:schemeClr>
              </a:solidFill>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２</a:t>
            </a:r>
            <a:r>
              <a:rPr lang="en-US" altLang="ja-JP" sz="4000" dirty="0" smtClean="0">
                <a:solidFill>
                  <a:schemeClr val="tx2">
                    <a:satMod val="130000"/>
                  </a:schemeClr>
                </a:solidFill>
              </a:rPr>
              <a:t>)</a:t>
            </a:r>
            <a:r>
              <a:rPr lang="en-US" altLang="ja-JP" sz="4000" dirty="0" smtClean="0"/>
              <a:t> </a:t>
            </a:r>
            <a:r>
              <a:rPr lang="ja-JP" altLang="en-US" sz="4000" smtClean="0"/>
              <a:t>インドにおける紛争処理</a:t>
            </a:r>
            <a:r>
              <a:rPr lang="en-US" altLang="ja-JP" sz="4400" dirty="0" smtClean="0"/>
              <a:t/>
            </a:r>
            <a:br>
              <a:rPr lang="en-US" altLang="ja-JP" sz="4400" dirty="0" smtClean="0"/>
            </a:br>
            <a:r>
              <a:rPr lang="ja-JP" altLang="en-US" sz="2700" smtClean="0"/>
              <a:t>講師：西村あさひ 桑形先生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5</a:t>
            </a:fld>
            <a:endParaRPr lang="en-US"/>
          </a:p>
        </p:txBody>
      </p:sp>
      <p:sp>
        <p:nvSpPr>
          <p:cNvPr id="4" name="Content Placeholder 2"/>
          <p:cNvSpPr txBox="1">
            <a:spLocks/>
          </p:cNvSpPr>
          <p:nvPr/>
        </p:nvSpPr>
        <p:spPr>
          <a:xfrm>
            <a:off x="1143000" y="1676400"/>
            <a:ext cx="8001000" cy="44958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裁判</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依然として裁判は長期化が深刻</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最高裁</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高裁</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下級裁判所</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含む地方裁判所</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により構成</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 準司法機関</a:t>
            </a:r>
            <a:r>
              <a:rPr lang="en-US" altLang="ja-JP" sz="2400" dirty="0" smtClean="0">
                <a:solidFill>
                  <a:schemeClr val="tx2">
                    <a:shade val="30000"/>
                    <a:satMod val="150000"/>
                  </a:schemeClr>
                </a:solidFill>
                <a:latin typeface="+mn-ea"/>
                <a:cs typeface="+mn-cs"/>
              </a:rPr>
              <a:t>(Tribunal)</a:t>
            </a:r>
            <a:r>
              <a:rPr lang="ja-JP" altLang="en-US" sz="2400" smtClean="0">
                <a:solidFill>
                  <a:schemeClr val="tx2">
                    <a:shade val="30000"/>
                    <a:satMod val="150000"/>
                  </a:schemeClr>
                </a:solidFill>
                <a:latin typeface="+mn-ea"/>
                <a:cs typeface="+mn-cs"/>
              </a:rPr>
              <a:t>による紛争解決制度</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仲</a:t>
            </a:r>
            <a:r>
              <a:rPr lang="ja-JP" altLang="en-US" sz="2400" smtClean="0">
                <a:solidFill>
                  <a:schemeClr val="tx2">
                    <a:shade val="30000"/>
                    <a:satMod val="150000"/>
                  </a:schemeClr>
                </a:solidFill>
                <a:latin typeface="+mn-ea"/>
                <a:cs typeface="+mn-cs"/>
              </a:rPr>
              <a:t>裁</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ja-JP" altLang="en-US" sz="2400" smtClean="0">
                <a:solidFill>
                  <a:schemeClr val="tx2">
                    <a:shade val="30000"/>
                    <a:satMod val="150000"/>
                  </a:schemeClr>
                </a:solidFill>
                <a:latin typeface="+mn-ea"/>
                <a:cs typeface="+mn-cs"/>
              </a:rPr>
              <a:t>  アドホック仲裁と</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機関仲裁</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国際仲裁</a:t>
            </a:r>
            <a:r>
              <a:rPr lang="en-US" altLang="ja-JP" sz="2400" dirty="0" smtClean="0">
                <a:solidFill>
                  <a:schemeClr val="tx2">
                    <a:shade val="30000"/>
                    <a:satMod val="150000"/>
                  </a:schemeClr>
                </a:solidFill>
                <a:latin typeface="+mn-ea"/>
                <a:cs typeface="+mn-cs"/>
              </a:rPr>
              <a:t>SIAC</a:t>
            </a:r>
            <a:r>
              <a:rPr lang="ja-JP" altLang="en-US" sz="2400" smtClean="0">
                <a:solidFill>
                  <a:schemeClr val="tx2">
                    <a:shade val="30000"/>
                    <a:satMod val="150000"/>
                  </a:schemeClr>
                </a:solidFill>
                <a:latin typeface="+mn-ea"/>
                <a:cs typeface="+mn-cs"/>
              </a:rPr>
              <a:t>と国内仲裁</a:t>
            </a:r>
            <a:r>
              <a:rPr lang="en-US" altLang="ja-JP" sz="2400" dirty="0" smtClean="0">
                <a:solidFill>
                  <a:schemeClr val="tx2">
                    <a:shade val="30000"/>
                    <a:satMod val="150000"/>
                  </a:schemeClr>
                </a:solidFill>
                <a:latin typeface="+mn-ea"/>
                <a:cs typeface="+mn-cs"/>
              </a:rPr>
              <a:t>LCIA India)</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 </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国際仲裁の場合、インド国内裁判所による保全処分</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     申立が不可</a:t>
            </a:r>
            <a:endParaRPr lang="en-US" altLang="ja-JP" sz="2400" dirty="0" smtClean="0">
              <a:solidFill>
                <a:schemeClr val="tx2">
                  <a:shade val="30000"/>
                  <a:satMod val="150000"/>
                </a:schemeClr>
              </a:solidFill>
              <a:latin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２</a:t>
            </a:r>
            <a:r>
              <a:rPr lang="en-US" altLang="ja-JP" sz="4000" dirty="0" smtClean="0">
                <a:solidFill>
                  <a:schemeClr val="tx2">
                    <a:satMod val="130000"/>
                  </a:schemeClr>
                </a:solidFill>
              </a:rPr>
              <a:t>)</a:t>
            </a:r>
            <a:r>
              <a:rPr lang="en-US" altLang="ja-JP" sz="4000" dirty="0" smtClean="0"/>
              <a:t> </a:t>
            </a:r>
            <a:r>
              <a:rPr lang="ja-JP" altLang="en-US" sz="4000" smtClean="0"/>
              <a:t>インドにおける紛争処理</a:t>
            </a:r>
            <a:r>
              <a:rPr lang="en-US" altLang="ja-JP" sz="4400" dirty="0" smtClean="0"/>
              <a:t/>
            </a:r>
            <a:br>
              <a:rPr lang="en-US" altLang="ja-JP" sz="4400" dirty="0" smtClean="0"/>
            </a:br>
            <a:r>
              <a:rPr lang="ja-JP" altLang="en-US" sz="2700" smtClean="0"/>
              <a:t>講師：西村あさひ 桑形先生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6</a:t>
            </a:fld>
            <a:endParaRPr lang="en-US"/>
          </a:p>
        </p:txBody>
      </p:sp>
      <p:sp>
        <p:nvSpPr>
          <p:cNvPr id="4" name="Content Placeholder 2"/>
          <p:cNvSpPr txBox="1">
            <a:spLocks/>
          </p:cNvSpPr>
          <p:nvPr/>
        </p:nvSpPr>
        <p:spPr>
          <a:xfrm>
            <a:off x="1143000" y="1676400"/>
            <a:ext cx="8001000" cy="44958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インドの紛争対応における実務上の留意点</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外資企業としての日系企業に対</a:t>
            </a:r>
            <a:r>
              <a:rPr lang="ja-JP" altLang="en-US" sz="2400" smtClean="0">
                <a:solidFill>
                  <a:schemeClr val="tx2">
                    <a:shade val="30000"/>
                    <a:satMod val="150000"/>
                  </a:schemeClr>
                </a:solidFill>
                <a:latin typeface="+mn-ea"/>
                <a:cs typeface="+mn-cs"/>
              </a:rPr>
              <a:t>し</a:t>
            </a:r>
            <a:r>
              <a:rPr lang="ja-JP" altLang="en-US" sz="2400" smtClean="0">
                <a:solidFill>
                  <a:schemeClr val="tx2">
                    <a:shade val="30000"/>
                    <a:satMod val="150000"/>
                  </a:schemeClr>
                </a:solidFill>
                <a:latin typeface="+mn-ea"/>
                <a:cs typeface="+mn-cs"/>
              </a:rPr>
              <a:t>警察権力を介した圧力</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嫌がらせの常套手段としての警察への被害届</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→十分な裏付けなく警察が介入する可能性</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←対応にあたっては捜査官との交渉が重要</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裁判所への</a:t>
            </a:r>
            <a:r>
              <a:rPr lang="en-US" altLang="ja-JP" sz="2400" dirty="0" smtClean="0">
                <a:solidFill>
                  <a:schemeClr val="tx2">
                    <a:shade val="30000"/>
                    <a:satMod val="150000"/>
                  </a:schemeClr>
                </a:solidFill>
                <a:latin typeface="+mn-ea"/>
                <a:cs typeface="+mn-cs"/>
              </a:rPr>
              <a:t>First Information Report(FIR)</a:t>
            </a:r>
            <a:r>
              <a:rPr lang="ja-JP" altLang="en-US" sz="2400" smtClean="0">
                <a:solidFill>
                  <a:schemeClr val="tx2">
                    <a:shade val="30000"/>
                    <a:satMod val="150000"/>
                  </a:schemeClr>
                </a:solidFill>
                <a:latin typeface="+mn-ea"/>
                <a:cs typeface="+mn-cs"/>
              </a:rPr>
              <a:t>登録による強制捜査の可能性</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←弁護士等を通じての確認と対応方針検討が必要</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イ</a:t>
            </a:r>
            <a:r>
              <a:rPr lang="ja-JP" altLang="en-US" sz="2400" smtClean="0">
                <a:solidFill>
                  <a:schemeClr val="tx2">
                    <a:shade val="30000"/>
                    <a:satMod val="150000"/>
                  </a:schemeClr>
                </a:solidFill>
                <a:latin typeface="+mn-ea"/>
                <a:cs typeface="+mn-cs"/>
              </a:rPr>
              <a:t>ンドにおける弁</a:t>
            </a:r>
            <a:r>
              <a:rPr lang="ja-JP" altLang="en-US" sz="2400" smtClean="0">
                <a:solidFill>
                  <a:schemeClr val="tx2">
                    <a:shade val="30000"/>
                    <a:satMod val="150000"/>
                  </a:schemeClr>
                </a:solidFill>
                <a:latin typeface="+mn-ea"/>
                <a:cs typeface="+mn-cs"/>
              </a:rPr>
              <a:t>護</a:t>
            </a:r>
            <a:r>
              <a:rPr lang="ja-JP" altLang="en-US" sz="2400" smtClean="0">
                <a:solidFill>
                  <a:schemeClr val="tx2">
                    <a:shade val="30000"/>
                    <a:satMod val="150000"/>
                  </a:schemeClr>
                </a:solidFill>
                <a:latin typeface="+mn-ea"/>
                <a:cs typeface="+mn-cs"/>
              </a:rPr>
              <a:t>士</a:t>
            </a:r>
            <a:r>
              <a:rPr lang="ja-JP" altLang="en-US" sz="2400" smtClean="0">
                <a:solidFill>
                  <a:schemeClr val="tx2">
                    <a:shade val="30000"/>
                    <a:satMod val="150000"/>
                  </a:schemeClr>
                </a:solidFill>
                <a:latin typeface="+mn-ea"/>
                <a:cs typeface="+mn-cs"/>
              </a:rPr>
              <a:t>秘</a:t>
            </a:r>
            <a:r>
              <a:rPr lang="ja-JP" altLang="en-US" sz="2400" smtClean="0">
                <a:solidFill>
                  <a:schemeClr val="tx2">
                    <a:shade val="30000"/>
                    <a:satMod val="150000"/>
                  </a:schemeClr>
                </a:solidFill>
                <a:latin typeface="+mn-ea"/>
                <a:cs typeface="+mn-cs"/>
              </a:rPr>
              <a:t>匿</a:t>
            </a:r>
            <a:r>
              <a:rPr lang="ja-JP" altLang="en-US" sz="2400" smtClean="0">
                <a:solidFill>
                  <a:schemeClr val="tx2">
                    <a:shade val="30000"/>
                    <a:satMod val="150000"/>
                  </a:schemeClr>
                </a:solidFill>
                <a:latin typeface="+mn-ea"/>
                <a:cs typeface="+mn-cs"/>
              </a:rPr>
              <a:t>特</a:t>
            </a:r>
            <a:r>
              <a:rPr lang="ja-JP" altLang="en-US" sz="2400" smtClean="0">
                <a:solidFill>
                  <a:schemeClr val="tx2">
                    <a:shade val="30000"/>
                    <a:satMod val="150000"/>
                  </a:schemeClr>
                </a:solidFill>
                <a:latin typeface="+mn-ea"/>
                <a:cs typeface="+mn-cs"/>
              </a:rPr>
              <a:t>権</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 </a:t>
            </a:r>
            <a:r>
              <a:rPr lang="en-US" altLang="ja-JP" sz="2400" dirty="0" smtClean="0">
                <a:solidFill>
                  <a:schemeClr val="tx2">
                    <a:shade val="30000"/>
                    <a:satMod val="150000"/>
                  </a:schemeClr>
                </a:solidFill>
                <a:latin typeface="+mn-ea"/>
                <a:cs typeface="+mn-cs"/>
              </a:rPr>
              <a:t>(1872</a:t>
            </a:r>
            <a:r>
              <a:rPr lang="ja-JP" altLang="en-US" sz="2400" smtClean="0">
                <a:solidFill>
                  <a:schemeClr val="tx2">
                    <a:shade val="30000"/>
                    <a:satMod val="150000"/>
                  </a:schemeClr>
                </a:solidFill>
                <a:latin typeface="+mn-ea"/>
                <a:cs typeface="+mn-cs"/>
              </a:rPr>
              <a:t>年証拠法</a:t>
            </a:r>
            <a:r>
              <a:rPr lang="en-US" altLang="ja-JP" sz="2400" dirty="0" smtClean="0">
                <a:solidFill>
                  <a:schemeClr val="tx2">
                    <a:shade val="30000"/>
                    <a:satMod val="150000"/>
                  </a:schemeClr>
                </a:solidFill>
                <a:latin typeface="+mn-ea"/>
                <a:cs typeface="+mn-cs"/>
              </a:rPr>
              <a:t>､126</a:t>
            </a:r>
            <a:r>
              <a:rPr lang="ja-JP" altLang="en-US" sz="2400" smtClean="0">
                <a:solidFill>
                  <a:schemeClr val="tx2">
                    <a:shade val="30000"/>
                    <a:satMod val="150000"/>
                  </a:schemeClr>
                </a:solidFill>
                <a:latin typeface="+mn-ea"/>
                <a:cs typeface="+mn-cs"/>
              </a:rPr>
              <a:t>条</a:t>
            </a:r>
            <a:r>
              <a:rPr lang="en-US" altLang="ja-JP" sz="2400" dirty="0" smtClean="0">
                <a:solidFill>
                  <a:schemeClr val="tx2">
                    <a:shade val="30000"/>
                    <a:satMod val="150000"/>
                  </a:schemeClr>
                </a:solidFill>
                <a:latin typeface="+mn-ea"/>
                <a:cs typeface="+mn-cs"/>
              </a:rPr>
              <a:t>､129</a:t>
            </a:r>
            <a:r>
              <a:rPr lang="ja-JP" altLang="en-US" sz="2400" smtClean="0">
                <a:solidFill>
                  <a:schemeClr val="tx2">
                    <a:shade val="30000"/>
                    <a:satMod val="150000"/>
                  </a:schemeClr>
                </a:solidFill>
                <a:latin typeface="+mn-ea"/>
                <a:cs typeface="+mn-cs"/>
              </a:rPr>
              <a:t>条</a:t>
            </a:r>
            <a:r>
              <a:rPr lang="en-US" altLang="ja-JP" sz="2400" dirty="0" smtClean="0">
                <a:solidFill>
                  <a:schemeClr val="tx2">
                    <a:shade val="30000"/>
                    <a:satMod val="150000"/>
                  </a:schemeClr>
                </a:solidFill>
                <a:latin typeface="+mn-ea"/>
                <a:cs typeface="+mn-cs"/>
              </a:rPr>
              <a:t>)</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弁護士とのコミュニケーションについての証拠制限</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en-US" altLang="ja-JP" sz="2400" dirty="0" err="1" smtClean="0">
                <a:solidFill>
                  <a:schemeClr val="tx2">
                    <a:shade val="30000"/>
                    <a:satMod val="150000"/>
                  </a:schemeClr>
                </a:solidFill>
                <a:latin typeface="+mn-ea"/>
                <a:cs typeface="+mn-cs"/>
              </a:rPr>
              <a:t>Confidential&amp;Privilege</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との文言記載要</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ja-JP" altLang="en-US" sz="2400" smtClean="0">
                <a:solidFill>
                  <a:schemeClr val="tx2">
                    <a:shade val="30000"/>
                    <a:satMod val="150000"/>
                  </a:schemeClr>
                </a:solidFill>
                <a:latin typeface="+mn-ea"/>
                <a:cs typeface="+mn-cs"/>
              </a:rPr>
              <a:t> </a:t>
            </a:r>
            <a:endParaRPr lang="en-US" altLang="ja-JP" sz="2400" dirty="0" smtClean="0">
              <a:solidFill>
                <a:schemeClr val="tx2">
                  <a:shade val="30000"/>
                  <a:satMod val="150000"/>
                </a:schemeClr>
              </a:solidFill>
              <a:latin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３</a:t>
            </a:r>
            <a:r>
              <a:rPr lang="en-US" altLang="ja-JP" sz="4000" dirty="0" smtClean="0">
                <a:solidFill>
                  <a:schemeClr val="tx2">
                    <a:satMod val="130000"/>
                  </a:schemeClr>
                </a:solidFill>
              </a:rPr>
              <a:t>)</a:t>
            </a:r>
            <a:r>
              <a:rPr lang="en-US" altLang="ja-JP" sz="4000" dirty="0" smtClean="0"/>
              <a:t> </a:t>
            </a:r>
            <a:r>
              <a:rPr lang="ja-JP" altLang="en-US" sz="4000" smtClean="0"/>
              <a:t>インドにおける贈収賄規制</a:t>
            </a:r>
            <a:r>
              <a:rPr lang="en-US" altLang="ja-JP" sz="4400" dirty="0" smtClean="0"/>
              <a:t/>
            </a:r>
            <a:br>
              <a:rPr lang="en-US" altLang="ja-JP" sz="4400" dirty="0" smtClean="0"/>
            </a:br>
            <a:r>
              <a:rPr lang="ja-JP" altLang="en-US" sz="2700" smtClean="0"/>
              <a:t>講師：西村あさひ 桑形先生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7</a:t>
            </a:fld>
            <a:endParaRPr lang="en-US"/>
          </a:p>
        </p:txBody>
      </p:sp>
      <p:sp>
        <p:nvSpPr>
          <p:cNvPr id="4" name="Content Placeholder 2"/>
          <p:cNvSpPr txBox="1">
            <a:spLocks/>
          </p:cNvSpPr>
          <p:nvPr/>
        </p:nvSpPr>
        <p:spPr>
          <a:xfrm>
            <a:off x="1143000" y="1676400"/>
            <a:ext cx="8001000" cy="44958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インドは世界的にみても汚職が深刻</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汚</a:t>
            </a:r>
            <a:r>
              <a:rPr lang="ja-JP" altLang="en-US" sz="2400" smtClean="0">
                <a:solidFill>
                  <a:schemeClr val="tx2">
                    <a:shade val="30000"/>
                    <a:satMod val="150000"/>
                  </a:schemeClr>
                </a:solidFill>
                <a:latin typeface="+mn-ea"/>
                <a:cs typeface="+mn-cs"/>
              </a:rPr>
              <a:t>職</a:t>
            </a:r>
            <a:r>
              <a:rPr lang="ja-JP" altLang="en-US" sz="2400" smtClean="0">
                <a:solidFill>
                  <a:schemeClr val="tx2">
                    <a:shade val="30000"/>
                    <a:satMod val="150000"/>
                  </a:schemeClr>
                </a:solidFill>
                <a:latin typeface="+mn-ea"/>
                <a:cs typeface="+mn-cs"/>
              </a:rPr>
              <a:t>防</a:t>
            </a:r>
            <a:r>
              <a:rPr lang="ja-JP" altLang="en-US" sz="2400" smtClean="0">
                <a:solidFill>
                  <a:schemeClr val="tx2">
                    <a:shade val="30000"/>
                    <a:satMod val="150000"/>
                  </a:schemeClr>
                </a:solidFill>
                <a:latin typeface="+mn-ea"/>
                <a:cs typeface="+mn-cs"/>
              </a:rPr>
              <a:t>止</a:t>
            </a:r>
            <a:r>
              <a:rPr lang="ja-JP" altLang="en-US" sz="2400" smtClean="0">
                <a:solidFill>
                  <a:schemeClr val="tx2">
                    <a:shade val="30000"/>
                    <a:satMod val="150000"/>
                  </a:schemeClr>
                </a:solidFill>
                <a:latin typeface="+mn-ea"/>
                <a:cs typeface="+mn-cs"/>
              </a:rPr>
              <a:t>法</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公務員を対象</a:t>
            </a:r>
            <a:r>
              <a:rPr lang="en-US" altLang="ja-JP" sz="2400" dirty="0" smtClean="0">
                <a:solidFill>
                  <a:schemeClr val="tx2">
                    <a:shade val="30000"/>
                    <a:satMod val="150000"/>
                  </a:schemeClr>
                </a:solidFill>
                <a:latin typeface="+mn-ea"/>
                <a:cs typeface="+mn-cs"/>
              </a:rPr>
              <a:t>)</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 公務員が公務を果たすにあたり、正当な報酬以外の</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賄賂を受領することを禁止、賄賂者も処罰の対象</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6</a:t>
            </a:r>
            <a:r>
              <a:rPr lang="ja-JP" altLang="en-US" sz="2400" smtClean="0">
                <a:solidFill>
                  <a:schemeClr val="tx2">
                    <a:shade val="30000"/>
                    <a:satMod val="150000"/>
                  </a:schemeClr>
                </a:solidFill>
                <a:latin typeface="+mn-ea"/>
                <a:cs typeface="+mn-cs"/>
              </a:rPr>
              <a:t>ヶ月以上</a:t>
            </a:r>
            <a:r>
              <a:rPr lang="en-US" altLang="ja-JP" sz="2400" dirty="0" smtClean="0">
                <a:solidFill>
                  <a:schemeClr val="tx2">
                    <a:shade val="30000"/>
                    <a:satMod val="150000"/>
                  </a:schemeClr>
                </a:solidFill>
                <a:latin typeface="+mn-ea"/>
                <a:cs typeface="+mn-cs"/>
              </a:rPr>
              <a:t>5</a:t>
            </a:r>
            <a:r>
              <a:rPr lang="ja-JP" altLang="en-US" sz="2400" smtClean="0">
                <a:solidFill>
                  <a:schemeClr val="tx2">
                    <a:shade val="30000"/>
                    <a:satMod val="150000"/>
                  </a:schemeClr>
                </a:solidFill>
                <a:latin typeface="+mn-ea"/>
                <a:cs typeface="+mn-cs"/>
              </a:rPr>
              <a:t>年以下の懲役および罰金の併科</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法人</a:t>
            </a:r>
            <a:r>
              <a:rPr lang="ja-JP" altLang="en-US" sz="2400" smtClean="0">
                <a:solidFill>
                  <a:schemeClr val="tx2">
                    <a:shade val="30000"/>
                    <a:satMod val="150000"/>
                  </a:schemeClr>
                </a:solidFill>
                <a:latin typeface="+mn-ea"/>
                <a:cs typeface="+mn-cs"/>
              </a:rPr>
              <a:t>に</a:t>
            </a:r>
            <a:r>
              <a:rPr lang="ja-JP" altLang="en-US" sz="2400" smtClean="0">
                <a:solidFill>
                  <a:schemeClr val="tx2">
                    <a:shade val="30000"/>
                    <a:satMod val="150000"/>
                  </a:schemeClr>
                </a:solidFill>
                <a:latin typeface="+mn-ea"/>
                <a:cs typeface="+mn-cs"/>
              </a:rPr>
              <a:t>は罰金</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賄賂者は贈賄行為申告により刑事訴追免責の対象</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賄</a:t>
            </a:r>
            <a:r>
              <a:rPr lang="ja-JP" altLang="en-US" sz="2400" smtClean="0">
                <a:solidFill>
                  <a:schemeClr val="tx2">
                    <a:shade val="30000"/>
                    <a:satMod val="150000"/>
                  </a:schemeClr>
                </a:solidFill>
                <a:latin typeface="+mn-ea"/>
                <a:cs typeface="+mn-cs"/>
              </a:rPr>
              <a:t>賂</a:t>
            </a:r>
            <a:r>
              <a:rPr lang="ja-JP" altLang="en-US" sz="2400" smtClean="0">
                <a:solidFill>
                  <a:schemeClr val="tx2">
                    <a:shade val="30000"/>
                    <a:satMod val="150000"/>
                  </a:schemeClr>
                </a:solidFill>
                <a:latin typeface="+mn-ea"/>
                <a:cs typeface="+mn-cs"/>
              </a:rPr>
              <a:t>性</a:t>
            </a:r>
            <a:r>
              <a:rPr lang="ja-JP" altLang="en-US" sz="2400" smtClean="0">
                <a:solidFill>
                  <a:schemeClr val="tx2">
                    <a:shade val="30000"/>
                    <a:satMod val="150000"/>
                  </a:schemeClr>
                </a:solidFill>
                <a:latin typeface="+mn-ea"/>
                <a:cs typeface="+mn-cs"/>
              </a:rPr>
              <a:t>の</a:t>
            </a:r>
            <a:r>
              <a:rPr lang="ja-JP" altLang="en-US" sz="2400" smtClean="0">
                <a:solidFill>
                  <a:schemeClr val="tx2">
                    <a:shade val="30000"/>
                    <a:satMod val="150000"/>
                  </a:schemeClr>
                </a:solidFill>
                <a:latin typeface="+mn-ea"/>
                <a:cs typeface="+mn-cs"/>
              </a:rPr>
              <a:t>認</a:t>
            </a:r>
            <a:r>
              <a:rPr lang="ja-JP" altLang="en-US" sz="2400" smtClean="0">
                <a:solidFill>
                  <a:schemeClr val="tx2">
                    <a:shade val="30000"/>
                    <a:satMod val="150000"/>
                  </a:schemeClr>
                </a:solidFill>
                <a:latin typeface="+mn-ea"/>
                <a:cs typeface="+mn-cs"/>
              </a:rPr>
              <a:t>定に当たっての金額基準やガイドラインなし</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r>
              <a:rPr lang="ja-JP" altLang="en-US" sz="2400" smtClean="0">
                <a:solidFill>
                  <a:schemeClr val="tx2">
                    <a:shade val="30000"/>
                    <a:satMod val="150000"/>
                  </a:schemeClr>
                </a:solidFill>
                <a:latin typeface="+mn-ea"/>
                <a:cs typeface="+mn-cs"/>
              </a:rPr>
              <a:t>  いわゆるﾌｧｼﾘﾃｰｼｮﾝﾍﾟｲﾒﾝﾄも賄賂として認定される</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可能性あり</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外</a:t>
            </a:r>
            <a:r>
              <a:rPr lang="ja-JP" altLang="en-US" sz="2400" smtClean="0">
                <a:solidFill>
                  <a:schemeClr val="tx2">
                    <a:shade val="30000"/>
                    <a:satMod val="150000"/>
                  </a:schemeClr>
                </a:solidFill>
                <a:latin typeface="+mn-ea"/>
                <a:cs typeface="+mn-cs"/>
              </a:rPr>
              <a:t>国</a:t>
            </a:r>
            <a:r>
              <a:rPr lang="ja-JP" altLang="en-US" sz="2400" smtClean="0">
                <a:solidFill>
                  <a:schemeClr val="tx2">
                    <a:shade val="30000"/>
                    <a:satMod val="150000"/>
                  </a:schemeClr>
                </a:solidFill>
                <a:latin typeface="+mn-ea"/>
                <a:cs typeface="+mn-cs"/>
              </a:rPr>
              <a:t>献金規</a:t>
            </a:r>
            <a:r>
              <a:rPr lang="ja-JP" altLang="en-US" sz="2400" smtClean="0">
                <a:solidFill>
                  <a:schemeClr val="tx2">
                    <a:shade val="30000"/>
                    <a:satMod val="150000"/>
                  </a:schemeClr>
                </a:solidFill>
                <a:latin typeface="+mn-ea"/>
                <a:cs typeface="+mn-cs"/>
              </a:rPr>
              <a:t>正</a:t>
            </a:r>
            <a:r>
              <a:rPr lang="ja-JP" altLang="en-US" sz="2400" smtClean="0">
                <a:solidFill>
                  <a:schemeClr val="tx2">
                    <a:shade val="30000"/>
                    <a:satMod val="150000"/>
                  </a:schemeClr>
                </a:solidFill>
                <a:latin typeface="+mn-ea"/>
                <a:cs typeface="+mn-cs"/>
              </a:rPr>
              <a:t>法</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endParaRPr lang="en-US" altLang="ja-JP" sz="2400" dirty="0" smtClean="0">
              <a:solidFill>
                <a:schemeClr val="tx2">
                  <a:shade val="30000"/>
                  <a:satMod val="150000"/>
                </a:schemeClr>
              </a:solidFill>
              <a:latin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001000" cy="914400"/>
          </a:xfrm>
        </p:spPr>
        <p:txBody>
          <a:bodyPr>
            <a:normAutofit fontScale="90000"/>
          </a:bodyPr>
          <a:lstStyle/>
          <a:p>
            <a:pPr algn="ctr" eaLnBrk="1" fontAlgn="auto" hangingPunct="1">
              <a:spcAft>
                <a:spcPts val="0"/>
              </a:spcAft>
              <a:defRPr/>
            </a:pPr>
            <a:r>
              <a:rPr lang="en-US" altLang="ja-JP" sz="4000" dirty="0" smtClean="0">
                <a:solidFill>
                  <a:schemeClr val="tx2">
                    <a:satMod val="130000"/>
                  </a:schemeClr>
                </a:solidFill>
              </a:rPr>
              <a:t>(</a:t>
            </a:r>
            <a:r>
              <a:rPr lang="ja-JP" altLang="en-US" sz="4000" smtClean="0">
                <a:solidFill>
                  <a:schemeClr val="tx2">
                    <a:satMod val="130000"/>
                  </a:schemeClr>
                </a:solidFill>
              </a:rPr>
              <a:t>３</a:t>
            </a:r>
            <a:r>
              <a:rPr lang="en-US" altLang="ja-JP" sz="4000" dirty="0" smtClean="0">
                <a:solidFill>
                  <a:schemeClr val="tx2">
                    <a:satMod val="130000"/>
                  </a:schemeClr>
                </a:solidFill>
              </a:rPr>
              <a:t>)</a:t>
            </a:r>
            <a:r>
              <a:rPr lang="en-US" altLang="ja-JP" sz="4000" dirty="0" smtClean="0"/>
              <a:t> </a:t>
            </a:r>
            <a:r>
              <a:rPr lang="ja-JP" altLang="en-US" sz="4000" smtClean="0"/>
              <a:t>インドにおける贈収賄規制</a:t>
            </a:r>
            <a:r>
              <a:rPr lang="en-US" altLang="ja-JP" sz="4400" dirty="0" smtClean="0"/>
              <a:t/>
            </a:r>
            <a:br>
              <a:rPr lang="en-US" altLang="ja-JP" sz="4400" dirty="0" smtClean="0"/>
            </a:br>
            <a:r>
              <a:rPr lang="ja-JP" altLang="en-US" sz="2700" smtClean="0"/>
              <a:t>講師：西村あさひ 桑形先生</a:t>
            </a:r>
            <a:endParaRPr lang="en-US" sz="2700" dirty="0">
              <a:solidFill>
                <a:schemeClr val="tx2">
                  <a:satMod val="130000"/>
                </a:schemeClr>
              </a:solidFill>
            </a:endParaRPr>
          </a:p>
        </p:txBody>
      </p:sp>
      <p:sp>
        <p:nvSpPr>
          <p:cNvPr id="3" name="Slide Number Placeholder 2"/>
          <p:cNvSpPr>
            <a:spLocks noGrp="1"/>
          </p:cNvSpPr>
          <p:nvPr>
            <p:ph type="sldNum" sz="quarter" idx="12"/>
          </p:nvPr>
        </p:nvSpPr>
        <p:spPr/>
        <p:txBody>
          <a:bodyPr/>
          <a:lstStyle/>
          <a:p>
            <a:pPr>
              <a:defRPr/>
            </a:pPr>
            <a:fld id="{32E77444-F4FD-4451-ACA2-5F04F1746401}" type="slidenum">
              <a:rPr lang="en-US" smtClean="0"/>
              <a:pPr>
                <a:defRPr/>
              </a:pPr>
              <a:t>8</a:t>
            </a:fld>
            <a:endParaRPr lang="en-US"/>
          </a:p>
        </p:txBody>
      </p:sp>
      <p:sp>
        <p:nvSpPr>
          <p:cNvPr id="4" name="Content Placeholder 2"/>
          <p:cNvSpPr txBox="1">
            <a:spLocks/>
          </p:cNvSpPr>
          <p:nvPr/>
        </p:nvSpPr>
        <p:spPr>
          <a:xfrm>
            <a:off x="1143000" y="1676400"/>
            <a:ext cx="8001000" cy="4495800"/>
          </a:xfrm>
          <a:prstGeom prst="rect">
            <a:avLst/>
          </a:prstGeom>
        </p:spPr>
        <p:txBody>
          <a:bodyPr/>
          <a:lstStyle/>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贈収賄行為による摘発の代償は深刻</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ja-JP" altLang="en-US" sz="240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 高額な罰金</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捜査協力義務</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ﾚﾋﾟｭﾃｰｼｮﾝﾘｽｸ</a:t>
            </a:r>
            <a:r>
              <a:rPr lang="en-US" altLang="ja-JP" sz="2400" dirty="0" smtClean="0">
                <a:solidFill>
                  <a:schemeClr val="tx2">
                    <a:shade val="30000"/>
                    <a:satMod val="150000"/>
                  </a:schemeClr>
                </a:solidFill>
                <a:latin typeface="+mn-ea"/>
                <a:cs typeface="+mn-cs"/>
              </a:rPr>
              <a:t>､</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入札参加資格剥奪</a:t>
            </a:r>
            <a:r>
              <a:rPr lang="en-US" altLang="ja-JP" sz="2400" dirty="0" smtClean="0">
                <a:solidFill>
                  <a:schemeClr val="tx2">
                    <a:shade val="30000"/>
                    <a:satMod val="150000"/>
                  </a:schemeClr>
                </a:solidFill>
                <a:latin typeface="+mn-ea"/>
                <a:cs typeface="+mn-cs"/>
              </a:rPr>
              <a:t>､</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役職員の責任追及･株主代表訴訟の惹起</a:t>
            </a:r>
            <a:r>
              <a:rPr lang="en-US" altLang="ja-JP" sz="2400" dirty="0" smtClean="0">
                <a:solidFill>
                  <a:schemeClr val="tx2">
                    <a:shade val="30000"/>
                    <a:satMod val="150000"/>
                  </a:schemeClr>
                </a:solidFill>
                <a:latin typeface="+mn-ea"/>
                <a:cs typeface="+mn-cs"/>
              </a:rPr>
              <a:t>､</a:t>
            </a:r>
            <a:r>
              <a:rPr lang="ja-JP" altLang="en-US" sz="2400" smtClean="0">
                <a:solidFill>
                  <a:schemeClr val="tx2">
                    <a:shade val="30000"/>
                    <a:satMod val="150000"/>
                  </a:schemeClr>
                </a:solidFill>
                <a:latin typeface="+mn-ea"/>
                <a:cs typeface="+mn-cs"/>
              </a:rPr>
              <a:t>個人責任</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r>
              <a:rPr lang="ja-JP" altLang="en-US" sz="2400" smtClean="0">
                <a:solidFill>
                  <a:schemeClr val="tx2">
                    <a:shade val="30000"/>
                    <a:satMod val="150000"/>
                  </a:schemeClr>
                </a:solidFill>
                <a:latin typeface="+mn-ea"/>
                <a:cs typeface="+mn-cs"/>
              </a:rPr>
              <a:t>贈</a:t>
            </a:r>
            <a:r>
              <a:rPr lang="ja-JP" altLang="en-US" sz="2400" smtClean="0">
                <a:solidFill>
                  <a:schemeClr val="tx2">
                    <a:shade val="30000"/>
                    <a:satMod val="150000"/>
                  </a:schemeClr>
                </a:solidFill>
                <a:latin typeface="+mn-ea"/>
                <a:cs typeface="+mn-cs"/>
              </a:rPr>
              <a:t>賄</a:t>
            </a:r>
            <a:r>
              <a:rPr lang="ja-JP" altLang="en-US" sz="2400" smtClean="0">
                <a:solidFill>
                  <a:schemeClr val="tx2">
                    <a:shade val="30000"/>
                    <a:satMod val="150000"/>
                  </a:schemeClr>
                </a:solidFill>
                <a:latin typeface="+mn-ea"/>
                <a:cs typeface="+mn-cs"/>
              </a:rPr>
              <a:t>防</a:t>
            </a:r>
            <a:r>
              <a:rPr lang="ja-JP" altLang="en-US" sz="2400" smtClean="0">
                <a:solidFill>
                  <a:schemeClr val="tx2">
                    <a:shade val="30000"/>
                    <a:satMod val="150000"/>
                  </a:schemeClr>
                </a:solidFill>
                <a:latin typeface="+mn-ea"/>
                <a:cs typeface="+mn-cs"/>
              </a:rPr>
              <a:t>止に向けた社内体制見直しのポイント</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賄賂防止規定の策定･見直し</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内部監査</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役職員･従業員の研修</a:t>
            </a:r>
            <a:r>
              <a:rPr lang="en-US" altLang="ja-JP" sz="2400" dirty="0" smtClean="0">
                <a:solidFill>
                  <a:schemeClr val="tx2">
                    <a:shade val="30000"/>
                    <a:satMod val="150000"/>
                  </a:schemeClr>
                </a:solidFill>
                <a:latin typeface="+mn-ea"/>
                <a:cs typeface="+mn-cs"/>
              </a:rPr>
              <a:t/>
            </a:r>
            <a:br>
              <a:rPr lang="en-US" altLang="ja-JP" sz="2400" dirty="0" smtClean="0">
                <a:solidFill>
                  <a:schemeClr val="tx2">
                    <a:shade val="30000"/>
                    <a:satMod val="150000"/>
                  </a:schemeClr>
                </a:solidFill>
                <a:latin typeface="+mn-ea"/>
                <a:cs typeface="+mn-cs"/>
              </a:rPr>
            </a:br>
            <a:r>
              <a:rPr lang="en-US" altLang="ja-JP" sz="2400" dirty="0" smtClean="0">
                <a:solidFill>
                  <a:schemeClr val="tx2">
                    <a:shade val="30000"/>
                    <a:satMod val="150000"/>
                  </a:schemeClr>
                </a:solidFill>
                <a:latin typeface="+mn-ea"/>
                <a:cs typeface="+mn-cs"/>
              </a:rPr>
              <a:t>  </a:t>
            </a:r>
            <a:r>
              <a:rPr lang="ja-JP" altLang="en-US" sz="2400" smtClean="0">
                <a:solidFill>
                  <a:schemeClr val="tx2">
                    <a:shade val="30000"/>
                    <a:satMod val="150000"/>
                  </a:schemeClr>
                </a:solidFill>
                <a:latin typeface="+mn-ea"/>
                <a:cs typeface="+mn-cs"/>
              </a:rPr>
              <a:t>規定遵守状況のﾌｫﾛｰｱｯﾌﾟと事件･ﾆｭｰｽ等の情報ｱｯﾌﾟﾃﾞｰﾄ</a:t>
            </a: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buFont typeface="Arial" pitchFamily="34" charset="0"/>
              <a:buChar char="•"/>
              <a:tabLst/>
              <a:defRPr/>
            </a:pPr>
            <a:endParaRPr lang="en-US" altLang="ja-JP" sz="2400" dirty="0" smtClean="0">
              <a:solidFill>
                <a:schemeClr val="tx2">
                  <a:shade val="30000"/>
                  <a:satMod val="150000"/>
                </a:schemeClr>
              </a:solidFill>
              <a:latin typeface="+mn-ea"/>
              <a:cs typeface="+mn-cs"/>
            </a:endParaRPr>
          </a:p>
          <a:p>
            <a:pPr marL="27432" marR="0" lvl="0" indent="0" algn="l" defTabSz="914400" rtl="0" eaLnBrk="0" fontAlgn="base" latinLnBrk="0" hangingPunct="0">
              <a:lnSpc>
                <a:spcPct val="100000"/>
              </a:lnSpc>
              <a:spcBef>
                <a:spcPts val="600"/>
              </a:spcBef>
              <a:spcAft>
                <a:spcPct val="0"/>
              </a:spcAft>
              <a:buClr>
                <a:schemeClr val="accent1"/>
              </a:buClr>
              <a:buSzPct val="80000"/>
              <a:tabLst/>
              <a:defRPr/>
            </a:pPr>
            <a:endParaRPr lang="en-US" altLang="ja-JP" sz="2400" dirty="0" smtClean="0">
              <a:solidFill>
                <a:schemeClr val="tx2">
                  <a:shade val="30000"/>
                  <a:satMod val="150000"/>
                </a:schemeClr>
              </a:solidFill>
              <a:latin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499350" cy="1143000"/>
          </a:xfrm>
        </p:spPr>
        <p:txBody>
          <a:bodyPr>
            <a:normAutofit/>
          </a:bodyPr>
          <a:lstStyle/>
          <a:p>
            <a:pPr eaLnBrk="1" fontAlgn="auto" hangingPunct="1">
              <a:spcAft>
                <a:spcPts val="0"/>
              </a:spcAft>
              <a:defRPr/>
            </a:pPr>
            <a:r>
              <a:rPr lang="en-US" altLang="ja-JP" dirty="0" smtClean="0">
                <a:solidFill>
                  <a:schemeClr val="tx2">
                    <a:satMod val="130000"/>
                  </a:schemeClr>
                </a:solidFill>
              </a:rPr>
              <a:t>(4)</a:t>
            </a:r>
            <a:r>
              <a:rPr lang="ja-JP" altLang="en-US" smtClean="0">
                <a:solidFill>
                  <a:schemeClr val="tx2">
                    <a:satMod val="130000"/>
                  </a:schemeClr>
                </a:solidFill>
              </a:rPr>
              <a:t>その他－ご連絡事項</a:t>
            </a:r>
            <a:endParaRPr lang="en-US" dirty="0">
              <a:solidFill>
                <a:schemeClr val="tx2">
                  <a:satMod val="130000"/>
                </a:schemeClr>
              </a:solidFill>
            </a:endParaRPr>
          </a:p>
        </p:txBody>
      </p:sp>
      <p:sp>
        <p:nvSpPr>
          <p:cNvPr id="24579" name="Content Placeholder 2"/>
          <p:cNvSpPr>
            <a:spLocks noGrp="1"/>
          </p:cNvSpPr>
          <p:nvPr>
            <p:ph idx="1"/>
          </p:nvPr>
        </p:nvSpPr>
        <p:spPr>
          <a:xfrm>
            <a:off x="609600" y="1066800"/>
            <a:ext cx="8991600" cy="3810000"/>
          </a:xfrm>
        </p:spPr>
        <p:txBody>
          <a:bodyPr/>
          <a:lstStyle/>
          <a:p>
            <a:pPr eaLnBrk="1" hangingPunct="1"/>
            <a:r>
              <a:rPr lang="ja-JP" altLang="en-US" sz="2700" smtClean="0">
                <a:latin typeface="+mj-ea"/>
                <a:ea typeface="+mj-ea"/>
                <a:cs typeface="HGｺﾞｼｯｸE"/>
              </a:rPr>
              <a:t>次回</a:t>
            </a:r>
            <a:r>
              <a:rPr lang="ja-JP" altLang="en-US" sz="2700" smtClean="0">
                <a:latin typeface="+mj-ea"/>
                <a:ea typeface="+mj-ea"/>
                <a:cs typeface="HGｺﾞｼｯｸE"/>
              </a:rPr>
              <a:t>は</a:t>
            </a:r>
            <a:r>
              <a:rPr lang="en-US" altLang="ja-JP" sz="2700" dirty="0" smtClean="0">
                <a:latin typeface="+mj-ea"/>
                <a:ea typeface="+mj-ea"/>
                <a:cs typeface="HGｺﾞｼｯｸE"/>
              </a:rPr>
              <a:t>12</a:t>
            </a:r>
            <a:r>
              <a:rPr lang="ja-JP" altLang="en-US" sz="2700" smtClean="0">
                <a:latin typeface="+mj-ea"/>
                <a:ea typeface="+mj-ea"/>
                <a:cs typeface="HGｺﾞｼｯｸE"/>
              </a:rPr>
              <a:t>月</a:t>
            </a:r>
            <a:r>
              <a:rPr lang="en-US" altLang="ja-JP" sz="2700" dirty="0" smtClean="0">
                <a:latin typeface="+mj-ea"/>
                <a:ea typeface="+mj-ea"/>
                <a:cs typeface="HGｺﾞｼｯｸE"/>
              </a:rPr>
              <a:t>10</a:t>
            </a:r>
            <a:r>
              <a:rPr lang="ja-JP" altLang="en-US" sz="2700" smtClean="0">
                <a:latin typeface="+mj-ea"/>
                <a:ea typeface="+mj-ea"/>
                <a:cs typeface="HGｺﾞｼｯｸE"/>
              </a:rPr>
              <a:t>日</a:t>
            </a:r>
            <a:r>
              <a:rPr lang="en-US" altLang="ja-JP" sz="2700" dirty="0" smtClean="0">
                <a:latin typeface="+mj-ea"/>
                <a:ea typeface="+mj-ea"/>
                <a:cs typeface="HGｺﾞｼｯｸE"/>
              </a:rPr>
              <a:t>(</a:t>
            </a:r>
            <a:r>
              <a:rPr lang="ja-JP" altLang="en-US" sz="2700" smtClean="0">
                <a:latin typeface="+mj-ea"/>
                <a:ea typeface="+mj-ea"/>
                <a:cs typeface="HGｺﾞｼｯｸE"/>
              </a:rPr>
              <a:t>水</a:t>
            </a:r>
            <a:r>
              <a:rPr lang="en-US" altLang="ja-JP" sz="2700" dirty="0" smtClean="0">
                <a:latin typeface="+mj-ea"/>
                <a:ea typeface="+mj-ea"/>
                <a:cs typeface="HGｺﾞｼｯｸE"/>
              </a:rPr>
              <a:t>)17:00-19:00</a:t>
            </a:r>
            <a:r>
              <a:rPr lang="ja-JP" altLang="en-US" sz="2700" smtClean="0">
                <a:latin typeface="+mj-ea"/>
                <a:ea typeface="+mj-ea"/>
                <a:cs typeface="HGｺﾞｼｯｸE"/>
              </a:rPr>
              <a:t>の</a:t>
            </a:r>
            <a:endParaRPr lang="en-US" altLang="ja-JP" sz="2700" dirty="0" smtClean="0">
              <a:latin typeface="+mj-ea"/>
              <a:ea typeface="+mj-ea"/>
              <a:cs typeface="HGｺﾞｼｯｸE"/>
            </a:endParaRPr>
          </a:p>
          <a:p>
            <a:pPr eaLnBrk="1" hangingPunct="1"/>
            <a:r>
              <a:rPr lang="ja-JP" altLang="en-US" sz="2700" smtClean="0">
                <a:latin typeface="+mj-ea"/>
                <a:ea typeface="+mj-ea"/>
                <a:cs typeface="HGｺﾞｼｯｸE"/>
              </a:rPr>
              <a:t>場所</a:t>
            </a:r>
            <a:r>
              <a:rPr lang="en-US" altLang="ja-JP" sz="2700" dirty="0" smtClean="0">
                <a:latin typeface="+mj-ea"/>
                <a:ea typeface="+mj-ea"/>
                <a:cs typeface="HGｺﾞｼｯｸE"/>
              </a:rPr>
              <a:t>:</a:t>
            </a:r>
            <a:r>
              <a:rPr lang="en-US" altLang="ja-JP" sz="2700" dirty="0" smtClean="0"/>
              <a:t> Deloitte Haskins &amp; Sells </a:t>
            </a:r>
            <a:r>
              <a:rPr lang="ja-JP" altLang="en-US" sz="2700" smtClean="0"/>
              <a:t>事務所会議室</a:t>
            </a:r>
            <a:endParaRPr lang="en-US" altLang="ja-JP" sz="2700" dirty="0" smtClean="0">
              <a:latin typeface="+mj-ea"/>
              <a:ea typeface="+mj-ea"/>
              <a:cs typeface="HGｺﾞｼｯｸE"/>
            </a:endParaRPr>
          </a:p>
          <a:p>
            <a:pPr eaLnBrk="1" hangingPunct="1"/>
            <a:r>
              <a:rPr lang="ja-JP" altLang="en-US" sz="2700" smtClean="0">
                <a:latin typeface="+mj-ea"/>
                <a:ea typeface="+mj-ea"/>
                <a:cs typeface="HGｺﾞｼｯｸE"/>
              </a:rPr>
              <a:t>テーマ　</a:t>
            </a:r>
            <a:r>
              <a:rPr lang="en-US" altLang="ja-JP" sz="2700" dirty="0" smtClean="0">
                <a:latin typeface="+mj-ea"/>
                <a:ea typeface="+mj-ea"/>
                <a:cs typeface="HGｺﾞｼｯｸE"/>
              </a:rPr>
              <a:t>(</a:t>
            </a:r>
            <a:r>
              <a:rPr lang="ja-JP" altLang="en-US" sz="2700" smtClean="0">
                <a:latin typeface="+mj-ea"/>
                <a:ea typeface="+mj-ea"/>
                <a:cs typeface="HGｺﾞｼｯｸE"/>
              </a:rPr>
              <a:t>　</a:t>
            </a:r>
            <a:r>
              <a:rPr lang="en-US" altLang="ja-JP" sz="2700" dirty="0" smtClean="0">
                <a:latin typeface="+mj-ea"/>
                <a:ea typeface="+mj-ea"/>
                <a:cs typeface="HGｺﾞｼｯｸE"/>
              </a:rPr>
              <a:t>)</a:t>
            </a:r>
            <a:r>
              <a:rPr lang="ja-JP" altLang="en-US" sz="2700" smtClean="0">
                <a:latin typeface="+mj-ea"/>
                <a:ea typeface="+mj-ea"/>
                <a:cs typeface="HGｺﾞｼｯｸE"/>
              </a:rPr>
              <a:t>内は講師の方々</a:t>
            </a:r>
            <a:endParaRPr lang="en-US" altLang="ja-JP" sz="2700" dirty="0" smtClean="0">
              <a:latin typeface="+mj-ea"/>
              <a:ea typeface="+mj-ea"/>
              <a:cs typeface="HGｺﾞｼｯｸE"/>
            </a:endParaRPr>
          </a:p>
          <a:p>
            <a:pPr marL="0" indent="0" eaLnBrk="1" fontAlgn="auto" hangingPunct="1">
              <a:spcBef>
                <a:spcPts val="0"/>
              </a:spcBef>
              <a:spcAft>
                <a:spcPts val="0"/>
              </a:spcAft>
              <a:buClrTx/>
              <a:buSzTx/>
              <a:buNone/>
              <a:defRPr/>
            </a:pPr>
            <a:r>
              <a:rPr lang="ja-JP" altLang="en-US" sz="2800" smtClean="0"/>
              <a:t>   ・労務管理基本</a:t>
            </a:r>
            <a:r>
              <a:rPr lang="en-US" altLang="ja-JP" sz="2800" dirty="0" smtClean="0"/>
              <a:t>(</a:t>
            </a:r>
            <a:r>
              <a:rPr lang="en-US" altLang="ja-JP" sz="2800" dirty="0" smtClean="0"/>
              <a:t>Team </a:t>
            </a:r>
            <a:r>
              <a:rPr lang="en-US" altLang="ja-JP" sz="2800" dirty="0" err="1" smtClean="0"/>
              <a:t>Pasona</a:t>
            </a:r>
            <a:r>
              <a:rPr lang="en-US" altLang="ja-JP" sz="2800" dirty="0" smtClean="0"/>
              <a:t> India </a:t>
            </a:r>
            <a:r>
              <a:rPr lang="ja-JP" altLang="en-US" sz="2800" smtClean="0"/>
              <a:t>岡田様</a:t>
            </a:r>
            <a:r>
              <a:rPr lang="en-US" altLang="ja-JP" sz="2800" dirty="0" smtClean="0"/>
              <a:t>)</a:t>
            </a:r>
            <a:endParaRPr lang="en-US" altLang="ja-JP" sz="2800" dirty="0" smtClean="0"/>
          </a:p>
          <a:p>
            <a:pPr marL="0" indent="0" eaLnBrk="1" fontAlgn="auto" hangingPunct="1">
              <a:spcBef>
                <a:spcPts val="0"/>
              </a:spcBef>
              <a:spcAft>
                <a:spcPts val="0"/>
              </a:spcAft>
              <a:buClrTx/>
              <a:buSzTx/>
              <a:buNone/>
              <a:defRPr/>
            </a:pPr>
            <a:r>
              <a:rPr kumimoji="1" lang="ja-JP" altLang="en-US" sz="2800" smtClean="0"/>
              <a:t>   ・イ</a:t>
            </a:r>
            <a:r>
              <a:rPr kumimoji="1" lang="ja-JP" altLang="en-US" sz="2800" smtClean="0"/>
              <a:t>ン</a:t>
            </a:r>
            <a:r>
              <a:rPr kumimoji="1" lang="ja-JP" altLang="en-US" sz="2800" smtClean="0"/>
              <a:t>ド人部下とのつきあい方</a:t>
            </a:r>
            <a:endParaRPr kumimoji="1" lang="ja-JP" altLang="en-US" sz="2800" smtClean="0"/>
          </a:p>
          <a:p>
            <a:pPr eaLnBrk="1" hangingPunct="1">
              <a:buNone/>
            </a:pPr>
            <a:r>
              <a:rPr lang="ja-JP" altLang="en-US" sz="2700" smtClean="0"/>
              <a:t>    （高砂熱学工業 大崎様）</a:t>
            </a:r>
            <a:endParaRPr lang="en-US" altLang="ja-JP" sz="2700" dirty="0" smtClean="0"/>
          </a:p>
          <a:p>
            <a:pPr eaLnBrk="1" hangingPunct="1"/>
            <a:endParaRPr lang="en-US" altLang="ja-JP" sz="2700" dirty="0" smtClean="0">
              <a:latin typeface="+mj-ea"/>
              <a:ea typeface="+mj-ea"/>
              <a:cs typeface="HGｺﾞｼｯｸE"/>
            </a:endParaRPr>
          </a:p>
          <a:p>
            <a:pPr eaLnBrk="1" hangingPunct="1">
              <a:buNone/>
            </a:pPr>
            <a:r>
              <a:rPr lang="ja-JP" altLang="en-US" sz="2700" smtClean="0">
                <a:latin typeface="+mj-ea"/>
                <a:ea typeface="+mj-ea"/>
                <a:cs typeface="HGｺﾞｼｯｸE"/>
              </a:rPr>
              <a:t>   </a:t>
            </a:r>
            <a:endParaRPr lang="en-IN" sz="2700" dirty="0" smtClean="0">
              <a:latin typeface="+mj-ea"/>
              <a:ea typeface="+mj-ea"/>
            </a:endParaRPr>
          </a:p>
        </p:txBody>
      </p:sp>
      <p:sp>
        <p:nvSpPr>
          <p:cNvPr id="4" name="TextBox 3"/>
          <p:cNvSpPr txBox="1"/>
          <p:nvPr/>
        </p:nvSpPr>
        <p:spPr>
          <a:xfrm>
            <a:off x="1524000" y="5540514"/>
            <a:ext cx="6629400" cy="707886"/>
          </a:xfrm>
          <a:prstGeom prst="rect">
            <a:avLst/>
          </a:prstGeom>
          <a:noFill/>
        </p:spPr>
        <p:txBody>
          <a:bodyPr wrap="square" rtlCol="0">
            <a:spAutoFit/>
          </a:bodyPr>
          <a:lstStyle/>
          <a:p>
            <a:r>
              <a:rPr lang="ja-JP" altLang="en-US" sz="4000" smtClean="0"/>
              <a:t>皆様のご出席を歓迎します。</a:t>
            </a:r>
            <a:endParaRPr lang="en-US" sz="4000" dirty="0"/>
          </a:p>
        </p:txBody>
      </p:sp>
      <p:sp>
        <p:nvSpPr>
          <p:cNvPr id="5" name="12-Point Star 4"/>
          <p:cNvSpPr/>
          <p:nvPr/>
        </p:nvSpPr>
        <p:spPr>
          <a:xfrm>
            <a:off x="228600" y="4953000"/>
            <a:ext cx="8915400" cy="1828800"/>
          </a:xfrm>
          <a:prstGeom prst="star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1558</TotalTime>
  <Words>444</Words>
  <Application>Microsoft Office PowerPoint</Application>
  <PresentationFormat>On-screen Show (4:3)</PresentationFormat>
  <Paragraphs>64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2014年度 第３回税務労務委員会開催報告</vt:lpstr>
      <vt:lpstr>ご出席ありがとうございました！ 　　→20名のご出席者</vt:lpstr>
      <vt:lpstr>(１) 新会社法…日系企業に与える影響や実務対応事例について 講師：西村あさひ 桑形先生</vt:lpstr>
      <vt:lpstr>(１) 新会社法…日系企業に与える影響や実務対応事例について 講師：西村あさひ 桑形先生</vt:lpstr>
      <vt:lpstr>(２) インドにおける紛争処理 講師：西村あさひ 桑形先生</vt:lpstr>
      <vt:lpstr>(２) インドにおける紛争処理 講師：西村あさひ 桑形先生</vt:lpstr>
      <vt:lpstr>(３) インドにおける贈収賄規制 講師：西村あさひ 桑形先生</vt:lpstr>
      <vt:lpstr>(３) インドにおける贈収賄規制 講師：西村あさひ 桑形先生</vt:lpstr>
      <vt:lpstr>(4)その他－ご連絡事項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第１回税務労務委員会</dc:title>
  <dc:creator>Aritsune Ueno</dc:creator>
  <cp:lastModifiedBy>TKM08256</cp:lastModifiedBy>
  <cp:revision>189</cp:revision>
  <dcterms:created xsi:type="dcterms:W3CDTF">2006-08-16T00:00:00Z</dcterms:created>
  <dcterms:modified xsi:type="dcterms:W3CDTF">2014-10-11T12:38:41Z</dcterms:modified>
</cp:coreProperties>
</file>