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5"/>
  </p:notesMasterIdLst>
  <p:sldIdLst>
    <p:sldId id="300" r:id="rId2"/>
    <p:sldId id="343" r:id="rId3"/>
    <p:sldId id="360" r:id="rId4"/>
    <p:sldId id="356" r:id="rId5"/>
    <p:sldId id="357" r:id="rId6"/>
    <p:sldId id="361" r:id="rId7"/>
    <p:sldId id="364" r:id="rId8"/>
    <p:sldId id="365" r:id="rId9"/>
    <p:sldId id="367" r:id="rId10"/>
    <p:sldId id="368" r:id="rId11"/>
    <p:sldId id="373" r:id="rId12"/>
    <p:sldId id="374" r:id="rId13"/>
    <p:sldId id="375" r:id="rId14"/>
    <p:sldId id="381" r:id="rId15"/>
    <p:sldId id="370" r:id="rId16"/>
    <p:sldId id="377" r:id="rId17"/>
    <p:sldId id="371" r:id="rId18"/>
    <p:sldId id="372" r:id="rId19"/>
    <p:sldId id="352" r:id="rId20"/>
    <p:sldId id="353" r:id="rId21"/>
    <p:sldId id="380" r:id="rId22"/>
    <p:sldId id="321" r:id="rId23"/>
    <p:sldId id="310" r:id="rId24"/>
  </p:sldIdLst>
  <p:sldSz cx="9144000" cy="6858000" type="screen4x3"/>
  <p:notesSz cx="6797675" cy="9926638"/>
  <p:defaultTextStyle>
    <a:defPPr>
      <a:defRPr lang="ja-JP"/>
    </a:defPPr>
    <a:lvl1pPr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p:scale>
          <a:sx n="76" d="100"/>
          <a:sy n="76" d="100"/>
        </p:scale>
        <p:origin x="-12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19" name="Rectangle 3"/>
          <p:cNvSpPr>
            <a:spLocks noGrp="1" noChangeArrowheads="1"/>
          </p:cNvSpPr>
          <p:nvPr>
            <p:ph type="dt" idx="1"/>
          </p:nvPr>
        </p:nvSpPr>
        <p:spPr bwMode="auto">
          <a:xfrm>
            <a:off x="3850443" y="0"/>
            <a:ext cx="2945659" cy="49633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cs typeface="+mn-cs"/>
              </a:defRPr>
            </a:lvl1pPr>
          </a:lstStyle>
          <a:p>
            <a:pPr>
              <a:defRPr/>
            </a:pPr>
            <a:endParaRPr lang="en-US" altLang="ja-JP"/>
          </a:p>
        </p:txBody>
      </p:sp>
      <p:sp>
        <p:nvSpPr>
          <p:cNvPr id="2150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679768" y="4715153"/>
            <a:ext cx="5438140" cy="44669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86022" name="Rectangle 6"/>
          <p:cNvSpPr>
            <a:spLocks noGrp="1" noChangeArrowheads="1"/>
          </p:cNvSpPr>
          <p:nvPr>
            <p:ph type="ftr" sz="quarter" idx="4"/>
          </p:nvPr>
        </p:nvSpPr>
        <p:spPr bwMode="auto">
          <a:xfrm>
            <a:off x="0"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cs typeface="+mn-cs"/>
              </a:defRPr>
            </a:lvl1pPr>
          </a:lstStyle>
          <a:p>
            <a:pPr>
              <a:defRPr/>
            </a:pPr>
            <a:endParaRPr lang="en-US" altLang="ja-JP"/>
          </a:p>
        </p:txBody>
      </p:sp>
      <p:sp>
        <p:nvSpPr>
          <p:cNvPr id="86023" name="Rectangle 7"/>
          <p:cNvSpPr>
            <a:spLocks noGrp="1" noChangeArrowheads="1"/>
          </p:cNvSpPr>
          <p:nvPr>
            <p:ph type="sldNum" sz="quarter" idx="5"/>
          </p:nvPr>
        </p:nvSpPr>
        <p:spPr bwMode="auto">
          <a:xfrm>
            <a:off x="3850443" y="9428583"/>
            <a:ext cx="2945659" cy="49633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1" sz="1200">
                <a:cs typeface="Arial" charset="0"/>
              </a:defRPr>
            </a:lvl1pPr>
          </a:lstStyle>
          <a:p>
            <a:pPr>
              <a:defRPr/>
            </a:pPr>
            <a:fld id="{EB3BB173-8B10-40F5-ACA6-723FB46B8D00}" type="slidenum">
              <a:rPr lang="en-US" altLang="ja-JP"/>
              <a:pPr>
                <a:defRPr/>
              </a:pPr>
              <a:t>‹#›</a:t>
            </a:fld>
            <a:endParaRPr lang="en-US" altLang="ja-JP"/>
          </a:p>
        </p:txBody>
      </p:sp>
    </p:spTree>
    <p:extLst>
      <p:ext uri="{BB962C8B-B14F-4D97-AF65-F5344CB8AC3E}">
        <p14:creationId xmlns:p14="http://schemas.microsoft.com/office/powerpoint/2010/main" val="2166416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559EAB9-6F94-409E-AAB3-DB17C4D2B278}" type="slidenum">
              <a:rPr lang="en-US" altLang="ja-JP" smtClean="0"/>
              <a:pPr/>
              <a:t>1</a:t>
            </a:fld>
            <a:endParaRPr lang="en-US" altLang="ja-JP"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149580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381ACD5E-E454-4A86-8DC2-C0B08C159F04}" type="slidenum">
              <a:rPr lang="en-US" altLang="ja-JP" smtClean="0"/>
              <a:pPr/>
              <a:t>2</a:t>
            </a:fld>
            <a:endParaRPr lang="en-US" altLang="ja-JP"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smtClean="0"/>
          </a:p>
        </p:txBody>
      </p:sp>
    </p:spTree>
    <p:extLst>
      <p:ext uri="{BB962C8B-B14F-4D97-AF65-F5344CB8AC3E}">
        <p14:creationId xmlns:p14="http://schemas.microsoft.com/office/powerpoint/2010/main" val="315742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0A9921E-F103-4474-9907-8E1A6BEE6B4B}" type="slidenum">
              <a:rPr lang="en-US" altLang="ja-JP" smtClean="0"/>
              <a:pPr/>
              <a:t>23</a:t>
            </a:fld>
            <a:endParaRPr lang="en-US" altLang="ja-JP"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mtClean="0"/>
          </a:p>
        </p:txBody>
      </p:sp>
    </p:spTree>
    <p:extLst>
      <p:ext uri="{BB962C8B-B14F-4D97-AF65-F5344CB8AC3E}">
        <p14:creationId xmlns:p14="http://schemas.microsoft.com/office/powerpoint/2010/main" val="25263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grpSp>
      </p:grpSp>
      <p:sp>
        <p:nvSpPr>
          <p:cNvPr id="114707" name="Rectangle 19"/>
          <p:cNvSpPr>
            <a:spLocks noGrp="1" noChangeArrowheads="1"/>
          </p:cNvSpPr>
          <p:nvPr>
            <p:ph type="ctrTitle"/>
          </p:nvPr>
        </p:nvSpPr>
        <p:spPr>
          <a:xfrm>
            <a:off x="2971800" y="1828800"/>
            <a:ext cx="6019800" cy="2209800"/>
          </a:xfrm>
        </p:spPr>
        <p:txBody>
          <a:bodyPr/>
          <a:lstStyle>
            <a:lvl1pPr>
              <a:defRPr/>
            </a:lvl1pPr>
          </a:lstStyle>
          <a:p>
            <a:pPr lvl="0"/>
            <a:r>
              <a:rPr lang="en-US" altLang="ja-JP" noProof="0" smtClean="0"/>
              <a:t>Click to edit Master title style</a:t>
            </a:r>
          </a:p>
        </p:txBody>
      </p:sp>
      <p:sp>
        <p:nvSpPr>
          <p:cNvPr id="114708" name="Rectangle 20"/>
          <p:cNvSpPr>
            <a:spLocks noGrp="1" noChangeArrowheads="1"/>
          </p:cNvSpPr>
          <p:nvPr>
            <p:ph type="subTitle" idx="1"/>
          </p:nvPr>
        </p:nvSpPr>
        <p:spPr>
          <a:xfrm>
            <a:off x="2971800" y="4267200"/>
            <a:ext cx="6019800" cy="1752600"/>
          </a:xfrm>
        </p:spPr>
        <p:txBody>
          <a:bodyPr/>
          <a:lstStyle>
            <a:lvl1pPr marL="0" indent="0" algn="ctr">
              <a:buFont typeface="Wingdings" pitchFamily="2" charset="2"/>
              <a:buNone/>
              <a:defRPr/>
            </a:lvl1pPr>
          </a:lstStyle>
          <a:p>
            <a:pPr lvl="0"/>
            <a:r>
              <a:rPr lang="en-US" altLang="ja-JP"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ja-JP"/>
          </a:p>
        </p:txBody>
      </p:sp>
      <p:sp>
        <p:nvSpPr>
          <p:cNvPr id="19" name="Rectangle 17"/>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p:cNvSpPr>
            <a:spLocks noGrp="1" noChangeArrowheads="1"/>
          </p:cNvSpPr>
          <p:nvPr>
            <p:ph type="sldNum" sz="quarter" idx="12"/>
          </p:nvPr>
        </p:nvSpPr>
        <p:spPr/>
        <p:txBody>
          <a:bodyPr/>
          <a:lstStyle>
            <a:lvl1pPr>
              <a:defRPr/>
            </a:lvl1pPr>
          </a:lstStyle>
          <a:p>
            <a:pPr>
              <a:defRPr/>
            </a:pPr>
            <a:fld id="{EE7CF249-9CC7-4D28-9DA4-C4062F2951C7}" type="slidenum">
              <a:rPr lang="en-US" altLang="ja-JP"/>
              <a:pPr>
                <a:defRPr/>
              </a:pPr>
              <a:t>‹#›</a:t>
            </a:fld>
            <a:endParaRPr lang="en-US" altLang="ja-JP"/>
          </a:p>
        </p:txBody>
      </p:sp>
    </p:spTree>
    <p:extLst>
      <p:ext uri="{BB962C8B-B14F-4D97-AF65-F5344CB8AC3E}">
        <p14:creationId xmlns:p14="http://schemas.microsoft.com/office/powerpoint/2010/main" val="26561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7C4606A1-1AFB-4461-86AF-E24933675A3A}"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8586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CC8E36E6-2226-4BC1-BCAF-BDD3FB7E6974}"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8454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63376AF2-FA5B-4119-8AF2-2CB053EEFEA5}"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0541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E80F9BF0-18CA-4A4F-8DEB-AA057025D59D}"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951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p:cNvSpPr>
            <a:spLocks noGrp="1" noChangeArrowheads="1"/>
          </p:cNvSpPr>
          <p:nvPr>
            <p:ph type="sldNum" sz="quarter" idx="11"/>
          </p:nvPr>
        </p:nvSpPr>
        <p:spPr>
          <a:ln/>
        </p:spPr>
        <p:txBody>
          <a:bodyPr/>
          <a:lstStyle>
            <a:lvl1pPr>
              <a:defRPr/>
            </a:lvl1pPr>
          </a:lstStyle>
          <a:p>
            <a:pPr>
              <a:defRPr/>
            </a:pPr>
            <a:fld id="{AA72828F-509E-46B4-92EA-85D640E4CFD3}" type="slidenum">
              <a:rPr lang="en-US" altLang="ja-JP"/>
              <a:pPr>
                <a:defRPr/>
              </a:pPr>
              <a:t>‹#›</a:t>
            </a:fld>
            <a:endParaRPr lang="en-US" altLang="ja-JP"/>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7176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CE6A2BA3-F2C5-4248-86A6-A027F7F5EE27}"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3342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p:cNvSpPr>
            <a:spLocks noGrp="1" noChangeArrowheads="1"/>
          </p:cNvSpPr>
          <p:nvPr>
            <p:ph type="sldNum" sz="quarter" idx="11"/>
          </p:nvPr>
        </p:nvSpPr>
        <p:spPr>
          <a:ln/>
        </p:spPr>
        <p:txBody>
          <a:bodyPr/>
          <a:lstStyle>
            <a:lvl1pPr>
              <a:defRPr/>
            </a:lvl1pPr>
          </a:lstStyle>
          <a:p>
            <a:pPr>
              <a:defRPr/>
            </a:pPr>
            <a:fld id="{80167F4B-2A68-4B74-947C-D8812854D75F}" type="slidenum">
              <a:rPr lang="en-US" altLang="ja-JP"/>
              <a:pPr>
                <a:defRPr/>
              </a:pPr>
              <a:t>‹#›</a:t>
            </a:fld>
            <a:endParaRPr lang="en-US" altLang="ja-JP"/>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011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p:cNvSpPr>
            <a:spLocks noGrp="1" noChangeArrowheads="1"/>
          </p:cNvSpPr>
          <p:nvPr>
            <p:ph type="sldNum" sz="quarter" idx="11"/>
          </p:nvPr>
        </p:nvSpPr>
        <p:spPr>
          <a:ln/>
        </p:spPr>
        <p:txBody>
          <a:bodyPr/>
          <a:lstStyle>
            <a:lvl1pPr>
              <a:defRPr/>
            </a:lvl1pPr>
          </a:lstStyle>
          <a:p>
            <a:pPr>
              <a:defRPr/>
            </a:pPr>
            <a:fld id="{EB078BE3-D10B-4519-BC84-9D1966B3966C}" type="slidenum">
              <a:rPr lang="en-US" altLang="ja-JP"/>
              <a:pPr>
                <a:defRPr/>
              </a:pPr>
              <a:t>‹#›</a:t>
            </a:fld>
            <a:endParaRPr lang="en-US" altLang="ja-JP"/>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362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p:cNvSpPr>
            <a:spLocks noGrp="1" noChangeArrowheads="1"/>
          </p:cNvSpPr>
          <p:nvPr>
            <p:ph type="sldNum" sz="quarter" idx="11"/>
          </p:nvPr>
        </p:nvSpPr>
        <p:spPr>
          <a:ln/>
        </p:spPr>
        <p:txBody>
          <a:bodyPr/>
          <a:lstStyle>
            <a:lvl1pPr>
              <a:defRPr/>
            </a:lvl1pPr>
          </a:lstStyle>
          <a:p>
            <a:pPr>
              <a:defRPr/>
            </a:pPr>
            <a:fld id="{962EBEE9-DBFA-481A-A3D0-92C82BAD542F}" type="slidenum">
              <a:rPr lang="en-US" altLang="ja-JP"/>
              <a:pPr>
                <a:defRPr/>
              </a:pPr>
              <a:t>‹#›</a:t>
            </a:fld>
            <a:endParaRPr lang="en-US" altLang="ja-JP"/>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875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8AF25E9F-7C1F-4DE4-9106-C1D6175E33FB}"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9015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p:cNvSpPr>
            <a:spLocks noGrp="1" noChangeArrowheads="1"/>
          </p:cNvSpPr>
          <p:nvPr>
            <p:ph type="sldNum" sz="quarter" idx="11"/>
          </p:nvPr>
        </p:nvSpPr>
        <p:spPr>
          <a:ln/>
        </p:spPr>
        <p:txBody>
          <a:bodyPr/>
          <a:lstStyle>
            <a:lvl1pPr>
              <a:defRPr/>
            </a:lvl1pPr>
          </a:lstStyle>
          <a:p>
            <a:pPr>
              <a:defRPr/>
            </a:pPr>
            <a:fld id="{05C16A33-3C4F-4A4F-899A-23BAF052B334}" type="slidenum">
              <a:rPr lang="en-US" altLang="ja-JP"/>
              <a:pPr>
                <a:defRPr/>
              </a:pPr>
              <a:t>‹#›</a:t>
            </a:fld>
            <a:endParaRPr lang="en-US" altLang="ja-JP"/>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01131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endParaRPr lang="en-US" altLang="ja-JP"/>
          </a:p>
        </p:txBody>
      </p:sp>
      <p:sp>
        <p:nvSpPr>
          <p:cNvPr id="11366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Arial" charset="0"/>
              </a:defRPr>
            </a:lvl1pPr>
          </a:lstStyle>
          <a:p>
            <a:pPr>
              <a:defRPr/>
            </a:pPr>
            <a:fld id="{C1799E3E-9C1F-49B2-80FC-02AB2ADB9FA2}" type="slidenum">
              <a:rPr lang="en-US" altLang="ja-JP"/>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hlink"/>
                </a:solidFill>
                <a:cs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z="2400" smtClean="0">
                <a:latin typeface="Times New Roman" panose="02020603050405020304" pitchFamily="18" charset="0"/>
                <a:cs typeface="Arial" panose="020B0604020202020204" pitchFamily="34"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50" charset="-128"/>
                </a:defRPr>
              </a:lvl9pPr>
            </a:lstStyle>
            <a:p>
              <a:pPr eaLnBrk="1" hangingPunct="1">
                <a:defRPr/>
              </a:pPr>
              <a:endParaRPr lang="en-US" altLang="ja-JP" smtClean="0">
                <a:solidFill>
                  <a:schemeClr val="accent2"/>
                </a:solidFill>
                <a:cs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1368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4140"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nriforumkarnataka.org/imgs/2014/newpolicy/Industrial_Policy_Eng-2014-19.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kuboki@jcssglobal.com" TargetMode="External"/><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133600"/>
            <a:ext cx="8229600" cy="1371600"/>
          </a:xfrm>
        </p:spPr>
        <p:txBody>
          <a:bodyPr/>
          <a:lstStyle/>
          <a:p>
            <a:pPr algn="ctr" eaLnBrk="1" hangingPunct="1"/>
            <a:r>
              <a:rPr lang="ja-JP" altLang="en-US" smtClean="0"/>
              <a:t>建議書委員会報告</a:t>
            </a:r>
          </a:p>
        </p:txBody>
      </p:sp>
      <p:sp>
        <p:nvSpPr>
          <p:cNvPr id="3075" name="Rectangle 3"/>
          <p:cNvSpPr>
            <a:spLocks noGrp="1" noChangeArrowheads="1"/>
          </p:cNvSpPr>
          <p:nvPr>
            <p:ph type="body" idx="1"/>
          </p:nvPr>
        </p:nvSpPr>
        <p:spPr>
          <a:xfrm>
            <a:off x="457200" y="4868863"/>
            <a:ext cx="8229600" cy="1584325"/>
          </a:xfrm>
        </p:spPr>
        <p:txBody>
          <a:bodyPr/>
          <a:lstStyle/>
          <a:p>
            <a:pPr algn="ctr" eaLnBrk="1" hangingPunct="1">
              <a:buFont typeface="Wingdings" pitchFamily="2" charset="2"/>
              <a:buNone/>
            </a:pPr>
            <a:r>
              <a:rPr lang="en-US" altLang="ja-JP" dirty="0" smtClean="0"/>
              <a:t>2014</a:t>
            </a:r>
            <a:r>
              <a:rPr lang="ja-JP" altLang="en-US" dirty="0" smtClean="0"/>
              <a:t>年</a:t>
            </a:r>
            <a:r>
              <a:rPr lang="en-US" altLang="ja-JP" dirty="0" smtClean="0"/>
              <a:t>11</a:t>
            </a:r>
            <a:r>
              <a:rPr lang="ja-JP" altLang="en-US" dirty="0" smtClean="0"/>
              <a:t>月</a:t>
            </a:r>
            <a:r>
              <a:rPr lang="en-US" altLang="ja-JP" dirty="0" smtClean="0"/>
              <a:t>12</a:t>
            </a:r>
            <a:r>
              <a:rPr lang="ja-JP" altLang="en-US" dirty="0" smtClean="0"/>
              <a:t>日（水）</a:t>
            </a:r>
          </a:p>
          <a:p>
            <a:pPr algn="ctr" eaLnBrk="1" hangingPunct="1">
              <a:buFont typeface="Wingdings" pitchFamily="2" charset="2"/>
              <a:buNone/>
            </a:pPr>
            <a:r>
              <a:rPr lang="ja-JP" altLang="en-US" dirty="0" smtClean="0"/>
              <a:t>第</a:t>
            </a:r>
            <a:r>
              <a:rPr lang="en-US" altLang="ja-JP" dirty="0" smtClean="0"/>
              <a:t>30</a:t>
            </a:r>
            <a:r>
              <a:rPr lang="ja-JP" altLang="en-US" dirty="0" smtClean="0"/>
              <a:t>回二水会</a:t>
            </a:r>
          </a:p>
        </p:txBody>
      </p:sp>
      <p:pic>
        <p:nvPicPr>
          <p:cNvPr id="30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10</a:t>
            </a:fld>
            <a:endParaRPr lang="en-US" altLang="ja-JP"/>
          </a:p>
        </p:txBody>
      </p:sp>
      <p:graphicFrame>
        <p:nvGraphicFramePr>
          <p:cNvPr id="5" name="Table 4"/>
          <p:cNvGraphicFramePr>
            <a:graphicFrameLocks noGrp="1"/>
          </p:cNvGraphicFramePr>
          <p:nvPr>
            <p:extLst>
              <p:ext uri="{D42A27DB-BD31-4B8C-83A1-F6EECF244321}">
                <p14:modId xmlns:p14="http://schemas.microsoft.com/office/powerpoint/2010/main" val="3433170947"/>
              </p:ext>
            </p:extLst>
          </p:nvPr>
        </p:nvGraphicFramePr>
        <p:xfrm>
          <a:off x="323528" y="1340768"/>
          <a:ext cx="8229600" cy="5048251"/>
        </p:xfrm>
        <a:graphic>
          <a:graphicData uri="http://schemas.openxmlformats.org/drawingml/2006/table">
            <a:tbl>
              <a:tblPr/>
              <a:tblGrid>
                <a:gridCol w="626166"/>
                <a:gridCol w="1252330"/>
                <a:gridCol w="1967947"/>
                <a:gridCol w="4383157"/>
              </a:tblGrid>
              <a:tr h="560917">
                <a:tc>
                  <a:txBody>
                    <a:bodyPr/>
                    <a:lstStyle/>
                    <a:p>
                      <a:pPr marL="0" marR="0" algn="ctr">
                        <a:lnSpc>
                          <a:spcPct val="115000"/>
                        </a:lnSpc>
                        <a:spcBef>
                          <a:spcPts val="0"/>
                        </a:spcBef>
                        <a:spcAft>
                          <a:spcPts val="600"/>
                        </a:spcAft>
                      </a:pPr>
                      <a:r>
                        <a:rPr lang="en-US" sz="1600" b="1" dirty="0">
                          <a:solidFill>
                            <a:srgbClr val="000000"/>
                          </a:solidFill>
                          <a:latin typeface="Arial"/>
                          <a:ea typeface="Times New Roman"/>
                          <a:cs typeface="Arial"/>
                        </a:rPr>
                        <a:t>Sl. No.</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b="1" dirty="0">
                          <a:solidFill>
                            <a:srgbClr val="000000"/>
                          </a:solidFill>
                          <a:latin typeface="Arial"/>
                          <a:ea typeface="Times New Roman"/>
                          <a:cs typeface="Arial"/>
                        </a:rPr>
                        <a:t>Chainage, Km</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b="1" dirty="0">
                          <a:solidFill>
                            <a:srgbClr val="000000"/>
                          </a:solidFill>
                          <a:latin typeface="Arial"/>
                          <a:ea typeface="Times New Roman"/>
                          <a:cs typeface="Arial"/>
                        </a:rPr>
                        <a:t>Intersecting Road Name</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b="1" dirty="0">
                          <a:solidFill>
                            <a:srgbClr val="000000"/>
                          </a:solidFill>
                          <a:latin typeface="Arial"/>
                          <a:ea typeface="Times New Roman"/>
                          <a:cs typeface="Arial"/>
                        </a:rPr>
                        <a:t>Suggested Proposal</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1.</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0.000</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(NH-4)</a:t>
                      </a: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Cloverleaf </a:t>
                      </a:r>
                      <a:r>
                        <a:rPr lang="en-US" sz="1600" dirty="0" smtClean="0">
                          <a:solidFill>
                            <a:srgbClr val="000000"/>
                          </a:solidFill>
                          <a:latin typeface="Arial"/>
                          <a:ea typeface="Times New Roman"/>
                          <a:cs typeface="Arial"/>
                        </a:rPr>
                        <a:t>interchange </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2.</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4+344.969</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err="1" smtClean="0">
                          <a:solidFill>
                            <a:srgbClr val="000000"/>
                          </a:solidFill>
                          <a:latin typeface="Arial"/>
                          <a:ea typeface="Times New Roman"/>
                          <a:cs typeface="Arial"/>
                        </a:rPr>
                        <a:t>Hesaraghatta</a:t>
                      </a:r>
                      <a:r>
                        <a:rPr lang="en-US" sz="1600" dirty="0" smtClean="0">
                          <a:solidFill>
                            <a:srgbClr val="000000"/>
                          </a:solidFill>
                          <a:latin typeface="Arial"/>
                          <a:ea typeface="Times New Roman"/>
                          <a:cs typeface="Arial"/>
                        </a:rPr>
                        <a:t> Road (SH-39)</a:t>
                      </a:r>
                      <a:endParaRPr lang="en-US" sz="1600" dirty="0">
                        <a:solidFill>
                          <a:srgbClr val="000000"/>
                        </a:solidFill>
                        <a:latin typeface="Arial"/>
                        <a:ea typeface="Times New Roman"/>
                        <a:cs typeface="Arial"/>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a:solidFill>
                            <a:srgbClr val="000000"/>
                          </a:solidFill>
                          <a:latin typeface="Arial"/>
                          <a:ea typeface="Times New Roman"/>
                          <a:cs typeface="Arial"/>
                        </a:rPr>
                        <a:t>Flyover along PRR</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3.</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14+422.500</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err="1">
                          <a:solidFill>
                            <a:srgbClr val="000000"/>
                          </a:solidFill>
                          <a:latin typeface="Arial"/>
                          <a:ea typeface="Times New Roman"/>
                          <a:cs typeface="Arial"/>
                        </a:rPr>
                        <a:t>Doddaballapur</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600"/>
                        </a:spcAft>
                      </a:pPr>
                      <a:r>
                        <a:rPr lang="en-US" sz="1600" dirty="0">
                          <a:solidFill>
                            <a:srgbClr val="000000"/>
                          </a:solidFill>
                          <a:latin typeface="Arial"/>
                          <a:ea typeface="Times New Roman"/>
                          <a:cs typeface="Arial"/>
                        </a:rPr>
                        <a:t>Vehicular underpass along PRR and </a:t>
                      </a:r>
                      <a:r>
                        <a:rPr lang="en-US" sz="1600" dirty="0" smtClean="0">
                          <a:solidFill>
                            <a:srgbClr val="000000"/>
                          </a:solidFill>
                          <a:latin typeface="Arial"/>
                          <a:ea typeface="Times New Roman"/>
                          <a:cs typeface="Arial"/>
                        </a:rPr>
                        <a:t> 6 </a:t>
                      </a:r>
                      <a:r>
                        <a:rPr lang="en-US" sz="1600" dirty="0">
                          <a:solidFill>
                            <a:srgbClr val="000000"/>
                          </a:solidFill>
                          <a:latin typeface="Arial"/>
                          <a:ea typeface="Times New Roman"/>
                          <a:cs typeface="Arial"/>
                        </a:rPr>
                        <a:t>lane Flyover along </a:t>
                      </a:r>
                      <a:r>
                        <a:rPr lang="en-US" sz="1600" dirty="0" err="1">
                          <a:solidFill>
                            <a:srgbClr val="000000"/>
                          </a:solidFill>
                          <a:latin typeface="Arial"/>
                          <a:ea typeface="Times New Roman"/>
                          <a:cs typeface="Arial"/>
                        </a:rPr>
                        <a:t>Doddaballapura</a:t>
                      </a:r>
                      <a:r>
                        <a:rPr lang="en-US" sz="1600" dirty="0">
                          <a:solidFill>
                            <a:srgbClr val="000000"/>
                          </a:solidFill>
                          <a:latin typeface="Arial"/>
                          <a:ea typeface="Times New Roman"/>
                          <a:cs typeface="Arial"/>
                        </a:rPr>
                        <a:t> road</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4.</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18+637.242</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(NH-7)</a:t>
                      </a: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Clover Leaf interchange</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5.</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25+596.788</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err="1" smtClean="0">
                          <a:solidFill>
                            <a:srgbClr val="000000"/>
                          </a:solidFill>
                          <a:latin typeface="Arial"/>
                          <a:ea typeface="Times New Roman"/>
                          <a:cs typeface="Arial"/>
                        </a:rPr>
                        <a:t>Hennur-Baglur</a:t>
                      </a:r>
                      <a:r>
                        <a:rPr lang="en-US" sz="1600" dirty="0" smtClean="0">
                          <a:solidFill>
                            <a:srgbClr val="000000"/>
                          </a:solidFill>
                          <a:latin typeface="Arial"/>
                          <a:ea typeface="Times New Roman"/>
                          <a:cs typeface="Arial"/>
                        </a:rPr>
                        <a:t> Road</a:t>
                      </a:r>
                      <a:endParaRPr lang="en-US" sz="1600" dirty="0">
                        <a:solidFill>
                          <a:srgbClr val="000000"/>
                        </a:solidFill>
                        <a:latin typeface="Arial"/>
                        <a:ea typeface="Times New Roman"/>
                        <a:cs typeface="Arial"/>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Vehicular underpass along PRR and </a:t>
                      </a:r>
                      <a:r>
                        <a:rPr lang="en-US" sz="1600" dirty="0" smtClean="0">
                          <a:solidFill>
                            <a:srgbClr val="000000"/>
                          </a:solidFill>
                          <a:latin typeface="Arial"/>
                          <a:ea typeface="Times New Roman"/>
                          <a:cs typeface="Arial"/>
                        </a:rPr>
                        <a:t> 4 </a:t>
                      </a:r>
                      <a:r>
                        <a:rPr lang="en-US" sz="1600" dirty="0">
                          <a:solidFill>
                            <a:srgbClr val="000000"/>
                          </a:solidFill>
                          <a:latin typeface="Arial"/>
                          <a:ea typeface="Times New Roman"/>
                          <a:cs typeface="Arial"/>
                        </a:rPr>
                        <a:t>lane flyover along </a:t>
                      </a:r>
                      <a:r>
                        <a:rPr lang="en-US" sz="1600" dirty="0" err="1">
                          <a:solidFill>
                            <a:srgbClr val="000000"/>
                          </a:solidFill>
                          <a:latin typeface="Arial"/>
                          <a:ea typeface="Times New Roman"/>
                          <a:cs typeface="Arial"/>
                        </a:rPr>
                        <a:t>Hennur</a:t>
                      </a:r>
                      <a:r>
                        <a:rPr lang="en-US" sz="1600" dirty="0">
                          <a:solidFill>
                            <a:srgbClr val="000000"/>
                          </a:solidFill>
                          <a:latin typeface="Arial"/>
                          <a:ea typeface="Times New Roman"/>
                          <a:cs typeface="Arial"/>
                        </a:rPr>
                        <a:t> road.</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6.</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36+233.070</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Old (NH-4)</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Cloverleaf interchange</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7.</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38+558.606</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a:solidFill>
                            <a:srgbClr val="000000"/>
                          </a:solidFill>
                          <a:latin typeface="Arial"/>
                          <a:ea typeface="Times New Roman"/>
                          <a:cs typeface="Arial"/>
                        </a:rPr>
                        <a:t>Whitefield-</a:t>
                      </a:r>
                      <a:r>
                        <a:rPr lang="en-US" sz="1600" dirty="0" err="1">
                          <a:solidFill>
                            <a:srgbClr val="000000"/>
                          </a:solidFill>
                          <a:latin typeface="Arial"/>
                          <a:ea typeface="Times New Roman"/>
                          <a:cs typeface="Arial"/>
                        </a:rPr>
                        <a:t>Hoskote</a:t>
                      </a:r>
                      <a:r>
                        <a:rPr lang="en-US" sz="1600" dirty="0">
                          <a:solidFill>
                            <a:srgbClr val="000000"/>
                          </a:solidFill>
                          <a:latin typeface="Arial"/>
                          <a:ea typeface="Times New Roman"/>
                          <a:cs typeface="Arial"/>
                        </a:rPr>
                        <a:t> Road</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Flyover along PRR and </a:t>
                      </a:r>
                      <a:r>
                        <a:rPr lang="en-US" sz="1600" dirty="0" smtClean="0">
                          <a:solidFill>
                            <a:srgbClr val="000000"/>
                          </a:solidFill>
                          <a:latin typeface="Arial"/>
                          <a:ea typeface="Times New Roman"/>
                          <a:cs typeface="Arial"/>
                        </a:rPr>
                        <a:t> Vehicular </a:t>
                      </a:r>
                      <a:r>
                        <a:rPr lang="en-US" sz="1600" dirty="0">
                          <a:solidFill>
                            <a:srgbClr val="000000"/>
                          </a:solidFill>
                          <a:latin typeface="Arial"/>
                          <a:ea typeface="Times New Roman"/>
                          <a:cs typeface="Arial"/>
                        </a:rPr>
                        <a:t>underpass along Whitefield-   </a:t>
                      </a:r>
                      <a:r>
                        <a:rPr lang="en-US" sz="1600" dirty="0" err="1">
                          <a:solidFill>
                            <a:srgbClr val="000000"/>
                          </a:solidFill>
                          <a:latin typeface="Arial"/>
                          <a:ea typeface="Times New Roman"/>
                          <a:cs typeface="Arial"/>
                        </a:rPr>
                        <a:t>Hoskote</a:t>
                      </a:r>
                      <a:r>
                        <a:rPr lang="en-US" sz="1600" dirty="0">
                          <a:solidFill>
                            <a:srgbClr val="000000"/>
                          </a:solidFill>
                          <a:latin typeface="Arial"/>
                          <a:ea typeface="Times New Roman"/>
                          <a:cs typeface="Arial"/>
                        </a:rPr>
                        <a:t> road. </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8.</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54+023.348</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err="1" smtClean="0">
                          <a:solidFill>
                            <a:srgbClr val="000000"/>
                          </a:solidFill>
                          <a:latin typeface="Arial"/>
                          <a:ea typeface="Times New Roman"/>
                          <a:cs typeface="Arial"/>
                        </a:rPr>
                        <a:t>Hosakote-Anekal</a:t>
                      </a:r>
                      <a:r>
                        <a:rPr lang="en-US" sz="1600" dirty="0" smtClean="0">
                          <a:solidFill>
                            <a:srgbClr val="000000"/>
                          </a:solidFill>
                          <a:latin typeface="Arial"/>
                          <a:ea typeface="Times New Roman"/>
                          <a:cs typeface="Arial"/>
                        </a:rPr>
                        <a:t> Road </a:t>
                      </a:r>
                      <a:endParaRPr lang="en-US" sz="1600" dirty="0">
                        <a:solidFill>
                          <a:srgbClr val="000000"/>
                        </a:solidFill>
                        <a:latin typeface="Arial"/>
                        <a:ea typeface="Times New Roman"/>
                        <a:cs typeface="Arial"/>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Flyover along PRR and </a:t>
                      </a:r>
                      <a:r>
                        <a:rPr lang="en-US" sz="1600" dirty="0" smtClean="0">
                          <a:solidFill>
                            <a:srgbClr val="000000"/>
                          </a:solidFill>
                          <a:latin typeface="Arial"/>
                          <a:ea typeface="Times New Roman"/>
                          <a:cs typeface="Arial"/>
                        </a:rPr>
                        <a:t> Vehicular </a:t>
                      </a:r>
                      <a:r>
                        <a:rPr lang="en-US" sz="1600" dirty="0">
                          <a:solidFill>
                            <a:srgbClr val="000000"/>
                          </a:solidFill>
                          <a:latin typeface="Arial"/>
                          <a:ea typeface="Times New Roman"/>
                          <a:cs typeface="Arial"/>
                        </a:rPr>
                        <a:t>underpass along </a:t>
                      </a:r>
                      <a:r>
                        <a:rPr lang="en-US" sz="1600" dirty="0" err="1">
                          <a:solidFill>
                            <a:srgbClr val="000000"/>
                          </a:solidFill>
                          <a:latin typeface="Arial"/>
                          <a:ea typeface="Times New Roman"/>
                          <a:cs typeface="Arial"/>
                        </a:rPr>
                        <a:t>Hoskote-Anekal</a:t>
                      </a:r>
                      <a:r>
                        <a:rPr lang="en-US" sz="1600" dirty="0">
                          <a:solidFill>
                            <a:srgbClr val="000000"/>
                          </a:solidFill>
                          <a:latin typeface="Arial"/>
                          <a:ea typeface="Times New Roman"/>
                          <a:cs typeface="Arial"/>
                        </a:rPr>
                        <a:t> road.</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9.</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56+710.979</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dirty="0" err="1" smtClean="0">
                          <a:solidFill>
                            <a:srgbClr val="000000"/>
                          </a:solidFill>
                          <a:latin typeface="Arial"/>
                          <a:ea typeface="Times New Roman"/>
                          <a:cs typeface="Arial"/>
                        </a:rPr>
                        <a:t>Sarjapur</a:t>
                      </a:r>
                      <a:r>
                        <a:rPr lang="en-US" sz="1600" dirty="0" smtClean="0">
                          <a:solidFill>
                            <a:srgbClr val="000000"/>
                          </a:solidFill>
                          <a:latin typeface="Arial"/>
                          <a:ea typeface="Times New Roman"/>
                          <a:cs typeface="Arial"/>
                        </a:rPr>
                        <a:t> Road</a:t>
                      </a:r>
                      <a:endParaRPr lang="en-US" sz="1600" dirty="0">
                        <a:solidFill>
                          <a:srgbClr val="000000"/>
                        </a:solidFill>
                        <a:latin typeface="Arial"/>
                        <a:ea typeface="Times New Roman"/>
                        <a:cs typeface="Arial"/>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Vehicular underpass along PRR and </a:t>
                      </a:r>
                      <a:r>
                        <a:rPr lang="en-US" sz="1600" dirty="0" smtClean="0">
                          <a:solidFill>
                            <a:srgbClr val="000000"/>
                          </a:solidFill>
                          <a:latin typeface="Arial"/>
                          <a:ea typeface="Times New Roman"/>
                          <a:cs typeface="Arial"/>
                        </a:rPr>
                        <a:t> 4 </a:t>
                      </a:r>
                      <a:r>
                        <a:rPr lang="en-US" sz="1600" dirty="0">
                          <a:solidFill>
                            <a:srgbClr val="000000"/>
                          </a:solidFill>
                          <a:latin typeface="Arial"/>
                          <a:ea typeface="Times New Roman"/>
                          <a:cs typeface="Arial"/>
                        </a:rPr>
                        <a:t>lane flyover along Sarjapura road.</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10.</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65+537.517</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en-US" sz="1600">
                          <a:solidFill>
                            <a:srgbClr val="000000"/>
                          </a:solidFill>
                          <a:latin typeface="Arial"/>
                          <a:ea typeface="Times New Roman"/>
                          <a:cs typeface="Arial"/>
                        </a:rPr>
                        <a:t>Hosur Road (NH-7)</a:t>
                      </a:r>
                      <a:endParaRPr lang="en-US" sz="160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600" dirty="0">
                          <a:solidFill>
                            <a:srgbClr val="000000"/>
                          </a:solidFill>
                          <a:latin typeface="Arial"/>
                          <a:ea typeface="Times New Roman"/>
                          <a:cs typeface="Arial"/>
                        </a:rPr>
                        <a:t>Cloverleaf interchange </a:t>
                      </a:r>
                      <a:endParaRPr lang="en-US" sz="1600" dirty="0">
                        <a:solidFill>
                          <a:srgbClr val="000000"/>
                        </a:solidFill>
                        <a:latin typeface="Arial"/>
                        <a:ea typeface="Times New Roman"/>
                        <a:cs typeface="Trebuchet MS"/>
                      </a:endParaRPr>
                    </a:p>
                  </a:txBody>
                  <a:tcPr marL="36366" marR="363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52536" y="620688"/>
            <a:ext cx="9145016" cy="461665"/>
          </a:xfrm>
          <a:prstGeom prst="rect">
            <a:avLst/>
          </a:prstGeom>
          <a:noFill/>
        </p:spPr>
        <p:txBody>
          <a:bodyPr wrap="square">
            <a:spAutoFit/>
          </a:bodyPr>
          <a:lstStyle/>
          <a:p>
            <a:pPr algn="r" fontAlgn="auto">
              <a:spcBef>
                <a:spcPts val="0"/>
              </a:spcBef>
              <a:spcAft>
                <a:spcPts val="0"/>
              </a:spcAft>
              <a:defRPr/>
            </a:pPr>
            <a:r>
              <a:rPr lang="x-none" altLang="ja-JP" sz="2400" b="1" u="sng" dirty="0">
                <a:solidFill>
                  <a:schemeClr val="accent2">
                    <a:lumMod val="75000"/>
                  </a:schemeClr>
                </a:solidFill>
              </a:rPr>
              <a:t>List of proposed interchanges</a:t>
            </a:r>
            <a:r>
              <a:rPr lang="en-US" altLang="ja-JP" sz="2400" b="1" u="sng" dirty="0">
                <a:solidFill>
                  <a:schemeClr val="accent2">
                    <a:lumMod val="75000"/>
                  </a:schemeClr>
                </a:solidFill>
              </a:rPr>
              <a:t> ,Flyovers and  underpasses</a:t>
            </a:r>
          </a:p>
        </p:txBody>
      </p:sp>
    </p:spTree>
    <p:extLst>
      <p:ext uri="{BB962C8B-B14F-4D97-AF65-F5344CB8AC3E}">
        <p14:creationId xmlns:p14="http://schemas.microsoft.com/office/powerpoint/2010/main" val="117743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11</a:t>
            </a:fld>
            <a:endParaRPr lang="en-US" altLang="ja-JP"/>
          </a:p>
        </p:txBody>
      </p:sp>
      <p:sp>
        <p:nvSpPr>
          <p:cNvPr id="5" name="Title 1"/>
          <p:cNvSpPr>
            <a:spLocks noGrp="1"/>
          </p:cNvSpPr>
          <p:nvPr>
            <p:ph type="title"/>
          </p:nvPr>
        </p:nvSpPr>
        <p:spPr>
          <a:xfrm>
            <a:off x="0" y="332656"/>
            <a:ext cx="8229600" cy="548680"/>
          </a:xfrm>
        </p:spPr>
        <p:txBody>
          <a:bodyPr/>
          <a:lstStyle/>
          <a:p>
            <a:pPr algn="ctr"/>
            <a:r>
              <a:rPr lang="ja-JP" altLang="en-US" sz="2400" dirty="0"/>
              <a:t>３．プロジェクト支援と、投資申請手続きの</a:t>
            </a:r>
            <a:r>
              <a:rPr lang="ja-JP" altLang="en-US" sz="2400" dirty="0" smtClean="0"/>
              <a:t>簡素化</a:t>
            </a:r>
            <a:endParaRPr lang="en-IN" altLang="ja-JP" sz="2400" dirty="0" smtClean="0"/>
          </a:p>
        </p:txBody>
      </p:sp>
      <p:sp>
        <p:nvSpPr>
          <p:cNvPr id="6" name="Title 1"/>
          <p:cNvSpPr txBox="1">
            <a:spLocks/>
          </p:cNvSpPr>
          <p:nvPr/>
        </p:nvSpPr>
        <p:spPr bwMode="auto">
          <a:xfrm>
            <a:off x="129388" y="715836"/>
            <a:ext cx="8229600"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r>
              <a:rPr lang="ja-JP" altLang="en-US" sz="2000" kern="0" dirty="0" smtClean="0"/>
              <a:t>新産業政策（</a:t>
            </a:r>
            <a:r>
              <a:rPr lang="en-US" altLang="ja-JP" sz="2000" kern="0" dirty="0" smtClean="0"/>
              <a:t>2014</a:t>
            </a:r>
            <a:r>
              <a:rPr lang="ja-JP" altLang="en-US" sz="2000" kern="0" dirty="0" smtClean="0"/>
              <a:t>～</a:t>
            </a:r>
            <a:r>
              <a:rPr lang="en-US" altLang="ja-JP" sz="2000" kern="0" dirty="0" smtClean="0"/>
              <a:t>2019</a:t>
            </a:r>
            <a:r>
              <a:rPr lang="ja-JP" altLang="en-US" sz="2000" kern="0" dirty="0" smtClean="0"/>
              <a:t>）</a:t>
            </a:r>
            <a:endParaRPr lang="en-IN" altLang="ja-JP" sz="2000" kern="0" dirty="0" smtClean="0"/>
          </a:p>
        </p:txBody>
      </p:sp>
      <p:sp>
        <p:nvSpPr>
          <p:cNvPr id="7" name="Rectangle 6"/>
          <p:cNvSpPr/>
          <p:nvPr/>
        </p:nvSpPr>
        <p:spPr>
          <a:xfrm>
            <a:off x="188385" y="1293371"/>
            <a:ext cx="8905609" cy="1815882"/>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カルナータカ州政府は</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月</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17</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日、</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2014</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年から</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2019</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年までの新</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5</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ヵ年産業政策を発表した。インフラと製造業を拡大するための優遇装置を盛り込んだ同政策は、バンガロールに投資が集中するのを避けて、州全体に拡散させると共に、雇用を拡大することを目的として</a:t>
            </a:r>
            <a:r>
              <a:rPr lang="ja-JP" altLang="ja-JP" sz="1600" kern="100" dirty="0" smtClean="0">
                <a:solidFill>
                  <a:srgbClr val="000000"/>
                </a:solidFill>
                <a:latin typeface="MS"/>
                <a:ea typeface="ＭＳ ゴシック" panose="020B0609070205080204" pitchFamily="49" charset="-128"/>
                <a:cs typeface="Times New Roman" panose="02020603050405020304" pitchFamily="18" charset="0"/>
              </a:rPr>
              <a:t>いる</a:t>
            </a:r>
            <a:r>
              <a:rPr lang="ja-JP" altLang="en-US" sz="1600" kern="100" dirty="0" smtClean="0">
                <a:solidFill>
                  <a:srgbClr val="000000"/>
                </a:solidFill>
                <a:latin typeface="MS"/>
                <a:ea typeface="ＭＳ ゴシック" panose="020B0609070205080204" pitchFamily="49" charset="-128"/>
                <a:cs typeface="Times New Roman" panose="02020603050405020304" pitchFamily="18" charset="0"/>
              </a:rPr>
              <a:t>。</a:t>
            </a:r>
            <a:endParaRPr lang="en-US" altLang="ja-JP" sz="1600" kern="100" dirty="0" smtClean="0">
              <a:solidFill>
                <a:srgbClr val="000000"/>
              </a:solidFill>
              <a:latin typeface="MS"/>
              <a:ea typeface="ＭＳ ゴシック" panose="020B0609070205080204" pitchFamily="49" charset="-128"/>
              <a:cs typeface="Times New Roman" panose="02020603050405020304" pitchFamily="18" charset="0"/>
            </a:endParaRPr>
          </a:p>
          <a:p>
            <a:pPr marL="285750" indent="-285750" algn="just">
              <a:spcAft>
                <a:spcPts val="0"/>
              </a:spcAft>
              <a:buFont typeface="Wingdings" panose="05000000000000000000" pitchFamily="2" charset="2"/>
              <a:buChar char="Ø"/>
            </a:pPr>
            <a:endParaRPr lang="en-US" altLang="ja-JP" sz="1600" kern="100" dirty="0">
              <a:solidFill>
                <a:srgbClr val="000000"/>
              </a:solidFill>
              <a:latin typeface="MS"/>
              <a:ea typeface="ＭＳ ゴシック" panose="020B0609070205080204" pitchFamily="49" charset="-128"/>
              <a:cs typeface="Times New Roman" panose="02020603050405020304" pitchFamily="18" charset="0"/>
            </a:endParaRPr>
          </a:p>
          <a:p>
            <a:pPr marL="285750" indent="-285750" algn="just">
              <a:spcAft>
                <a:spcPts val="0"/>
              </a:spcAft>
              <a:buFont typeface="Wingdings" panose="05000000000000000000" pitchFamily="2" charset="2"/>
              <a:buChar char="Ø"/>
            </a:pPr>
            <a:r>
              <a:rPr lang="en-US" altLang="ja-JP" sz="1600" kern="100" dirty="0" smtClean="0">
                <a:solidFill>
                  <a:srgbClr val="000000"/>
                </a:solidFill>
                <a:latin typeface="MS"/>
                <a:ea typeface="ＭＳ ゴシック" panose="020B0609070205080204" pitchFamily="49" charset="-128"/>
                <a:cs typeface="Times New Roman" panose="02020603050405020304" pitchFamily="18" charset="0"/>
              </a:rPr>
              <a:t>2019</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年までに、</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5</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兆ルピーの新投資及び新たな</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150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万人の雇用を生み出す。州の</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GDP</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に占める工業の割合を現在の</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16.7</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％から</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20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％に引き上げる。工業の年平均</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12</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％の伸び率を目指し、中小企業および自動車、航空、工作機械産業の競争力を強化するなどの方針を盛り込んだ。</a:t>
            </a:r>
            <a:endParaRPr lang="ja-JP" altLang="ja-JP" sz="1600" dirty="0">
              <a:solidFill>
                <a:srgbClr val="000000"/>
              </a:solidFill>
              <a:latin typeface="MS"/>
              <a:cs typeface="MS"/>
            </a:endParaRPr>
          </a:p>
        </p:txBody>
      </p:sp>
      <p:sp>
        <p:nvSpPr>
          <p:cNvPr id="8" name="Rectangle 7"/>
          <p:cNvSpPr/>
          <p:nvPr/>
        </p:nvSpPr>
        <p:spPr>
          <a:xfrm>
            <a:off x="140360" y="3276705"/>
            <a:ext cx="8953634" cy="2939266"/>
          </a:xfrm>
          <a:prstGeom prst="rect">
            <a:avLst/>
          </a:prstGeom>
        </p:spPr>
        <p:txBody>
          <a:bodyPr wrap="square">
            <a:spAutoFit/>
          </a:bodyPr>
          <a:lstStyle/>
          <a:p>
            <a:pPr marL="285750" indent="-285750">
              <a:spcBef>
                <a:spcPts val="1200"/>
              </a:spcBef>
              <a:spcAft>
                <a:spcPts val="0"/>
              </a:spcAft>
              <a:buFont typeface="Wingdings" panose="05000000000000000000" pitchFamily="2" charset="2"/>
              <a:buChar char="Ø"/>
            </a:pPr>
            <a:r>
              <a:rPr lang="ja-JP" altLang="ja-JP" sz="1500" kern="100" dirty="0" smtClean="0">
                <a:ea typeface="ＭＳ ゴシック" panose="020B0609070205080204" pitchFamily="49" charset="-128"/>
                <a:cs typeface="Times New Roman" panose="02020603050405020304" pitchFamily="18" charset="0"/>
              </a:rPr>
              <a:t>戦略</a:t>
            </a:r>
            <a:r>
              <a:rPr lang="ja-JP" altLang="ja-JP" sz="1500" kern="100" dirty="0">
                <a:ea typeface="ＭＳ ゴシック" panose="020B0609070205080204" pitchFamily="49" charset="-128"/>
                <a:cs typeface="Times New Roman" panose="02020603050405020304" pitchFamily="18" charset="0"/>
              </a:rPr>
              <a:t>としては</a:t>
            </a:r>
            <a:r>
              <a:rPr lang="ja-JP" altLang="ja-JP" sz="1500" kern="100" dirty="0" smtClean="0">
                <a:ea typeface="ＭＳ ゴシック" panose="020B0609070205080204" pitchFamily="49" charset="-128"/>
                <a:cs typeface="Times New Roman" panose="02020603050405020304" pitchFamily="18" charset="0"/>
              </a:rPr>
              <a:t>、</a:t>
            </a:r>
            <a:endParaRPr lang="en-US" altLang="ja-JP" sz="1500" kern="100" dirty="0">
              <a:ea typeface="ＭＳ ゴシック" panose="020B0609070205080204" pitchFamily="49" charset="-128"/>
              <a:cs typeface="Times New Roman" panose="02020603050405020304" pitchFamily="18" charset="0"/>
            </a:endParaRPr>
          </a:p>
          <a:p>
            <a:pPr marL="90488" indent="90488">
              <a:spcBef>
                <a:spcPts val="1200"/>
              </a:spcBef>
            </a:pPr>
            <a:r>
              <a:rPr lang="ja-JP" altLang="ja-JP" sz="1500" kern="100" dirty="0" smtClean="0">
                <a:ea typeface="ＭＳ ゴシック" panose="020B0609070205080204" pitchFamily="49" charset="-128"/>
                <a:cs typeface="Times New Roman" panose="02020603050405020304" pitchFamily="18" charset="0"/>
              </a:rPr>
              <a:t>①</a:t>
            </a:r>
            <a:r>
              <a:rPr lang="ja-JP" altLang="ja-JP" sz="1500" kern="100" dirty="0">
                <a:ea typeface="ＭＳ ゴシック" panose="020B0609070205080204" pitchFamily="49" charset="-128"/>
                <a:cs typeface="Times New Roman" panose="02020603050405020304" pitchFamily="18" charset="0"/>
              </a:rPr>
              <a:t>開発の遅れている北部カルナータカ「ハイデラバード・カルナータカ地域」に重点を</a:t>
            </a:r>
            <a:r>
              <a:rPr lang="ja-JP" altLang="ja-JP" sz="1500" kern="100" dirty="0" smtClean="0">
                <a:ea typeface="ＭＳ ゴシック" panose="020B0609070205080204" pitchFamily="49" charset="-128"/>
                <a:cs typeface="Times New Roman" panose="02020603050405020304" pitchFamily="18" charset="0"/>
              </a:rPr>
              <a:t>置く</a:t>
            </a:r>
            <a:r>
              <a:rPr lang="ja-JP" altLang="en-US" sz="1500" kern="100" dirty="0" smtClean="0">
                <a:ea typeface="ＭＳ ゴシック" panose="020B0609070205080204" pitchFamily="49" charset="-128"/>
                <a:cs typeface="Times New Roman" panose="02020603050405020304" pitchFamily="18" charset="0"/>
              </a:rPr>
              <a:t>。</a:t>
            </a:r>
            <a:endParaRPr lang="en-US" altLang="ja-JP" sz="1500" kern="100" dirty="0">
              <a:ea typeface="ＭＳ ゴシック" panose="020B0609070205080204" pitchFamily="49" charset="-128"/>
              <a:cs typeface="Times New Roman" panose="02020603050405020304" pitchFamily="18" charset="0"/>
            </a:endParaRPr>
          </a:p>
          <a:p>
            <a:pPr marL="361950" indent="-180975">
              <a:spcBef>
                <a:spcPts val="1200"/>
              </a:spcBef>
            </a:pPr>
            <a:r>
              <a:rPr lang="ja-JP" altLang="ja-JP" sz="1500" kern="100" dirty="0" smtClean="0">
                <a:ea typeface="ＭＳ ゴシック" panose="020B0609070205080204" pitchFamily="49" charset="-128"/>
                <a:cs typeface="Times New Roman" panose="02020603050405020304" pitchFamily="18" charset="0"/>
              </a:rPr>
              <a:t>②</a:t>
            </a:r>
            <a:r>
              <a:rPr lang="ja-JP" altLang="ja-JP" sz="1500" kern="100" dirty="0">
                <a:ea typeface="ＭＳ ゴシック" panose="020B0609070205080204" pitchFamily="49" charset="-128"/>
                <a:cs typeface="Times New Roman" panose="02020603050405020304" pitchFamily="18" charset="0"/>
              </a:rPr>
              <a:t>投資誘致のためにインフラを整備する。具体的なプロジェクトとして「チェンナイ・バンガロール産業回廊</a:t>
            </a:r>
            <a:r>
              <a:rPr lang="en-US" altLang="ja-JP" sz="1500" kern="100" dirty="0">
                <a:ea typeface="ＭＳ ゴシック" panose="020B0609070205080204" pitchFamily="49" charset="-128"/>
                <a:cs typeface="Times New Roman" panose="02020603050405020304" pitchFamily="18" charset="0"/>
              </a:rPr>
              <a:t>(CBIC)</a:t>
            </a:r>
            <a:r>
              <a:rPr lang="ja-JP" altLang="ja-JP" sz="1500" kern="100" dirty="0">
                <a:ea typeface="ＭＳ ゴシック" panose="020B0609070205080204" pitchFamily="49" charset="-128"/>
                <a:cs typeface="Times New Roman" panose="02020603050405020304" pitchFamily="18" charset="0"/>
              </a:rPr>
              <a:t>、トゥムクル国家投資・工業地区</a:t>
            </a:r>
            <a:r>
              <a:rPr lang="en-US" altLang="ja-JP" sz="1500" kern="100" dirty="0">
                <a:ea typeface="ＭＳ ゴシック" panose="020B0609070205080204" pitchFamily="49" charset="-128"/>
                <a:cs typeface="Times New Roman" panose="02020603050405020304" pitchFamily="18" charset="0"/>
              </a:rPr>
              <a:t>(NIMZ)</a:t>
            </a:r>
            <a:r>
              <a:rPr lang="ja-JP" altLang="ja-JP" sz="1500" kern="100" dirty="0">
                <a:ea typeface="ＭＳ ゴシック" panose="020B0609070205080204" pitchFamily="49" charset="-128"/>
                <a:cs typeface="Times New Roman" panose="02020603050405020304" pitchFamily="18" charset="0"/>
              </a:rPr>
              <a:t>、北部カルナータカ特別投資地区（</a:t>
            </a:r>
            <a:r>
              <a:rPr lang="en-US" altLang="ja-JP" sz="1500" kern="100" dirty="0">
                <a:ea typeface="ＭＳ ゴシック" panose="020B0609070205080204" pitchFamily="49" charset="-128"/>
                <a:cs typeface="Times New Roman" panose="02020603050405020304" pitchFamily="18" charset="0"/>
              </a:rPr>
              <a:t>SIR</a:t>
            </a:r>
            <a:r>
              <a:rPr lang="ja-JP" altLang="ja-JP" sz="1500" kern="100" dirty="0">
                <a:ea typeface="ＭＳ ゴシック" panose="020B0609070205080204" pitchFamily="49" charset="-128"/>
                <a:cs typeface="Times New Roman" panose="02020603050405020304" pitchFamily="18" charset="0"/>
              </a:rPr>
              <a:t>）を優先に実現する</a:t>
            </a:r>
            <a:r>
              <a:rPr lang="ja-JP" altLang="ja-JP" sz="1500" kern="100" dirty="0" smtClean="0">
                <a:ea typeface="ＭＳ ゴシック" panose="020B0609070205080204" pitchFamily="49" charset="-128"/>
                <a:cs typeface="Times New Roman" panose="02020603050405020304" pitchFamily="18" charset="0"/>
              </a:rPr>
              <a:t>。</a:t>
            </a:r>
            <a:endParaRPr lang="en-US" altLang="ja-JP" sz="1500" kern="100" dirty="0" smtClean="0">
              <a:ea typeface="ＭＳ ゴシック" panose="020B0609070205080204" pitchFamily="49" charset="-128"/>
              <a:cs typeface="Times New Roman" panose="02020603050405020304" pitchFamily="18" charset="0"/>
            </a:endParaRPr>
          </a:p>
          <a:p>
            <a:pPr marL="90488" indent="90488">
              <a:spcBef>
                <a:spcPts val="1200"/>
              </a:spcBef>
            </a:pPr>
            <a:r>
              <a:rPr lang="ja-JP" altLang="ja-JP" sz="1500" kern="100" dirty="0" smtClean="0">
                <a:ea typeface="ＭＳ ゴシック" panose="020B0609070205080204" pitchFamily="49" charset="-128"/>
                <a:cs typeface="Times New Roman" panose="02020603050405020304" pitchFamily="18" charset="0"/>
              </a:rPr>
              <a:t>③</a:t>
            </a:r>
            <a:r>
              <a:rPr lang="ja-JP" altLang="ja-JP" sz="1500" kern="100" dirty="0">
                <a:ea typeface="ＭＳ ゴシック" panose="020B0609070205080204" pitchFamily="49" charset="-128"/>
                <a:cs typeface="Times New Roman" panose="02020603050405020304" pitchFamily="18" charset="0"/>
              </a:rPr>
              <a:t>用地の収用については、農民と投資家の相互利益を守りつつ、手続きを簡素化する</a:t>
            </a:r>
            <a:r>
              <a:rPr lang="ja-JP" altLang="ja-JP" sz="1500" kern="100" dirty="0" smtClean="0">
                <a:ea typeface="ＭＳ ゴシック" panose="020B0609070205080204" pitchFamily="49" charset="-128"/>
                <a:cs typeface="Times New Roman" panose="02020603050405020304" pitchFamily="18" charset="0"/>
              </a:rPr>
              <a:t>。</a:t>
            </a:r>
            <a:endParaRPr lang="en-US" altLang="ja-JP" sz="1500" kern="100" dirty="0">
              <a:ea typeface="ＭＳ ゴシック" panose="020B0609070205080204" pitchFamily="49" charset="-128"/>
              <a:cs typeface="Times New Roman" panose="02020603050405020304" pitchFamily="18" charset="0"/>
            </a:endParaRPr>
          </a:p>
          <a:p>
            <a:pPr marL="361950" indent="-180975">
              <a:spcBef>
                <a:spcPts val="1200"/>
              </a:spcBef>
            </a:pPr>
            <a:r>
              <a:rPr lang="ja-JP" altLang="ja-JP" sz="1500" kern="100" dirty="0" smtClean="0">
                <a:ea typeface="ＭＳ ゴシック" panose="020B0609070205080204" pitchFamily="49" charset="-128"/>
                <a:cs typeface="Times New Roman" panose="02020603050405020304" pitchFamily="18" charset="0"/>
              </a:rPr>
              <a:t>④</a:t>
            </a:r>
            <a:r>
              <a:rPr lang="ja-JP" altLang="ja-JP" sz="1500" kern="100" dirty="0">
                <a:ea typeface="ＭＳ ゴシック" panose="020B0609070205080204" pitchFamily="49" charset="-128"/>
                <a:cs typeface="Times New Roman" panose="02020603050405020304" pitchFamily="18" charset="0"/>
              </a:rPr>
              <a:t>中小企業の投資を促進するための優遇措置を用意し、カルナータカ州工業団地開発公社（</a:t>
            </a:r>
            <a:r>
              <a:rPr lang="en-US" altLang="ja-JP" sz="1500" kern="100" dirty="0">
                <a:ea typeface="ＭＳ ゴシック" panose="020B0609070205080204" pitchFamily="49" charset="-128"/>
                <a:cs typeface="Times New Roman" panose="02020603050405020304" pitchFamily="18" charset="0"/>
              </a:rPr>
              <a:t>KIADB</a:t>
            </a:r>
            <a:r>
              <a:rPr lang="ja-JP" altLang="ja-JP" sz="1500" kern="100" dirty="0">
                <a:ea typeface="ＭＳ ゴシック" panose="020B0609070205080204" pitchFamily="49" charset="-128"/>
                <a:cs typeface="Times New Roman" panose="02020603050405020304" pitchFamily="18" charset="0"/>
              </a:rPr>
              <a:t>）が開発する各工業団地の</a:t>
            </a:r>
            <a:r>
              <a:rPr lang="en-US" altLang="ja-JP" sz="1500" kern="100" dirty="0">
                <a:ea typeface="ＭＳ ゴシック" panose="020B0609070205080204" pitchFamily="49" charset="-128"/>
                <a:cs typeface="Times New Roman" panose="02020603050405020304" pitchFamily="18" charset="0"/>
              </a:rPr>
              <a:t>20</a:t>
            </a:r>
            <a:r>
              <a:rPr lang="ja-JP" altLang="ja-JP" sz="1500" kern="100" dirty="0">
                <a:ea typeface="ＭＳ ゴシック" panose="020B0609070205080204" pitchFamily="49" charset="-128"/>
                <a:cs typeface="Times New Roman" panose="02020603050405020304" pitchFamily="18" charset="0"/>
              </a:rPr>
              <a:t>％を中小企業のために確保</a:t>
            </a:r>
            <a:r>
              <a:rPr lang="ja-JP" altLang="ja-JP" sz="1500" kern="100" dirty="0" smtClean="0">
                <a:ea typeface="ＭＳ ゴシック" panose="020B0609070205080204" pitchFamily="49" charset="-128"/>
                <a:cs typeface="Times New Roman" panose="02020603050405020304" pitchFamily="18" charset="0"/>
              </a:rPr>
              <a:t>する</a:t>
            </a:r>
            <a:r>
              <a:rPr lang="ja-JP" altLang="en-US" sz="1500" kern="100" dirty="0" smtClean="0">
                <a:ea typeface="ＭＳ ゴシック" panose="020B0609070205080204" pitchFamily="49" charset="-128"/>
                <a:cs typeface="Times New Roman" panose="02020603050405020304" pitchFamily="18" charset="0"/>
              </a:rPr>
              <a:t>。</a:t>
            </a:r>
            <a:endParaRPr lang="en-US" altLang="ja-JP" sz="1500" kern="100" dirty="0">
              <a:ea typeface="ＭＳ ゴシック" panose="020B0609070205080204" pitchFamily="49" charset="-128"/>
              <a:cs typeface="Times New Roman" panose="02020603050405020304" pitchFamily="18" charset="0"/>
            </a:endParaRPr>
          </a:p>
          <a:p>
            <a:pPr marL="90488" indent="90488">
              <a:spcBef>
                <a:spcPts val="1200"/>
              </a:spcBef>
            </a:pPr>
            <a:r>
              <a:rPr lang="ja-JP" altLang="ja-JP" sz="1500" kern="100" dirty="0" smtClean="0">
                <a:ea typeface="ＭＳ ゴシック" panose="020B0609070205080204" pitchFamily="49" charset="-128"/>
                <a:cs typeface="Times New Roman" panose="02020603050405020304" pitchFamily="18" charset="0"/>
              </a:rPr>
              <a:t>⑤</a:t>
            </a:r>
            <a:r>
              <a:rPr lang="ja-JP" altLang="ja-JP" sz="1500" kern="100" dirty="0">
                <a:ea typeface="ＭＳ ゴシック" panose="020B0609070205080204" pitchFamily="49" charset="-128"/>
                <a:cs typeface="Times New Roman" panose="02020603050405020304" pitchFamily="18" charset="0"/>
              </a:rPr>
              <a:t>発電プロジェクトを製造事業とし省エネや環境保護にも配慮する、などを挙げている。</a:t>
            </a:r>
            <a:endParaRPr lang="ja-JP" altLang="en-US" sz="1500" dirty="0"/>
          </a:p>
        </p:txBody>
      </p:sp>
    </p:spTree>
    <p:extLst>
      <p:ext uri="{BB962C8B-B14F-4D97-AF65-F5344CB8AC3E}">
        <p14:creationId xmlns:p14="http://schemas.microsoft.com/office/powerpoint/2010/main" val="12404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12</a:t>
            </a:fld>
            <a:endParaRPr lang="en-US" altLang="ja-JP"/>
          </a:p>
        </p:txBody>
      </p:sp>
      <p:sp>
        <p:nvSpPr>
          <p:cNvPr id="5" name="Title 1"/>
          <p:cNvSpPr txBox="1">
            <a:spLocks/>
          </p:cNvSpPr>
          <p:nvPr/>
        </p:nvSpPr>
        <p:spPr bwMode="auto">
          <a:xfrm>
            <a:off x="251520" y="476672"/>
            <a:ext cx="8229600"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r>
              <a:rPr lang="ja-JP" altLang="en-US" sz="2000" kern="0" dirty="0" smtClean="0"/>
              <a:t>新産業政策（</a:t>
            </a:r>
            <a:r>
              <a:rPr lang="en-US" altLang="ja-JP" sz="2000" kern="0" dirty="0" smtClean="0"/>
              <a:t>2014</a:t>
            </a:r>
            <a:r>
              <a:rPr lang="ja-JP" altLang="en-US" sz="2000" kern="0" dirty="0" smtClean="0"/>
              <a:t>～</a:t>
            </a:r>
            <a:r>
              <a:rPr lang="en-US" altLang="ja-JP" sz="2000" kern="0" dirty="0" smtClean="0"/>
              <a:t>2019</a:t>
            </a:r>
            <a:r>
              <a:rPr lang="ja-JP" altLang="en-US" sz="2000" kern="0" dirty="0" smtClean="0"/>
              <a:t>）</a:t>
            </a:r>
            <a:endParaRPr lang="en-IN" altLang="ja-JP" sz="2000" kern="0" dirty="0" smtClean="0"/>
          </a:p>
        </p:txBody>
      </p:sp>
      <p:sp>
        <p:nvSpPr>
          <p:cNvPr id="6" name="Rectangle 5"/>
          <p:cNvSpPr/>
          <p:nvPr/>
        </p:nvSpPr>
        <p:spPr>
          <a:xfrm>
            <a:off x="251520" y="1054823"/>
            <a:ext cx="8892480" cy="5816977"/>
          </a:xfrm>
          <a:prstGeom prst="rect">
            <a:avLst/>
          </a:prstGeom>
        </p:spPr>
        <p:txBody>
          <a:bodyPr wrap="square">
            <a:spAutoFit/>
          </a:bodyPr>
          <a:lstStyle/>
          <a:p>
            <a:pPr marL="285750" indent="-285750">
              <a:spcAft>
                <a:spcPts val="0"/>
              </a:spcAft>
              <a:buFont typeface="Wingdings" panose="05000000000000000000" pitchFamily="2" charset="2"/>
              <a:buChar char="Ø"/>
            </a:pP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具体的な優遇措置は地域、投資額、産業によって決定される。州を地区（</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Taluk</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別に、最後進地区（ゾーン１）から最先進地区（ゾーン４）まで、発展段階に応じて４つのゾーンに分類して様々な優遇措置を付与する。また、北部カルナータカ「ハイデラバード・カルナータカ地域」を二つのゾーン（</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HK1</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及び</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HK2</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）に分け、特別なインセンティブを提供</a:t>
            </a:r>
            <a:r>
              <a:rPr lang="ja-JP" altLang="ja-JP" sz="1600" kern="100" dirty="0" smtClean="0">
                <a:solidFill>
                  <a:srgbClr val="000000"/>
                </a:solidFill>
                <a:latin typeface="MS"/>
                <a:ea typeface="ＭＳ ゴシック" panose="020B0609070205080204" pitchFamily="49" charset="-128"/>
                <a:cs typeface="Times New Roman" panose="02020603050405020304" pitchFamily="18" charset="0"/>
              </a:rPr>
              <a:t>する</a:t>
            </a:r>
            <a:r>
              <a:rPr lang="ja-JP" altLang="en-US" sz="1600" kern="100" dirty="0" smtClean="0">
                <a:solidFill>
                  <a:srgbClr val="000000"/>
                </a:solidFill>
                <a:latin typeface="MS"/>
                <a:ea typeface="ＭＳ ゴシック" panose="020B0609070205080204" pitchFamily="49" charset="-128"/>
                <a:cs typeface="Times New Roman" panose="02020603050405020304" pitchFamily="18" charset="0"/>
              </a:rPr>
              <a:t>。</a:t>
            </a:r>
            <a:endParaRPr lang="en-US" altLang="ja-JP" sz="1600" kern="100" dirty="0" smtClean="0">
              <a:solidFill>
                <a:srgbClr val="000000"/>
              </a:solidFill>
              <a:latin typeface="MS"/>
              <a:ea typeface="ＭＳ ゴシック" panose="020B0609070205080204" pitchFamily="49" charset="-128"/>
              <a:cs typeface="Times New Roman" panose="02020603050405020304" pitchFamily="18" charset="0"/>
            </a:endParaRPr>
          </a:p>
          <a:p>
            <a:pPr>
              <a:spcAft>
                <a:spcPts val="0"/>
              </a:spcAft>
            </a:pPr>
            <a:endParaRPr lang="en-US" altLang="ja-JP" sz="1600" kern="100" dirty="0" smtClean="0">
              <a:solidFill>
                <a:srgbClr val="000000"/>
              </a:solidFill>
              <a:latin typeface="MS"/>
              <a:ea typeface="ＭＳ ゴシック" panose="020B0609070205080204" pitchFamily="49" charset="-128"/>
              <a:cs typeface="Times New Roman" panose="02020603050405020304" pitchFamily="18" charset="0"/>
            </a:endParaRPr>
          </a:p>
          <a:p>
            <a:pPr marL="285750" indent="-285750">
              <a:spcAft>
                <a:spcPts val="0"/>
              </a:spcAft>
              <a:buFont typeface="Wingdings" panose="05000000000000000000" pitchFamily="2" charset="2"/>
              <a:buChar char="Ø"/>
            </a:pPr>
            <a:r>
              <a:rPr lang="ja-JP" altLang="ja-JP" sz="1600" kern="100" dirty="0" smtClean="0">
                <a:solidFill>
                  <a:srgbClr val="000000"/>
                </a:solidFill>
                <a:latin typeface="MS"/>
                <a:ea typeface="ＭＳ ゴシック" panose="020B0609070205080204" pitchFamily="49" charset="-128"/>
                <a:cs typeface="Times New Roman" panose="02020603050405020304" pitchFamily="18" charset="0"/>
              </a:rPr>
              <a:t>さらに</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、投資額をベースにプロジェクトを中小</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 (1</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億ルピー未満</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a:t>
            </a:r>
            <a:r>
              <a:rPr lang="ja-JP" altLang="ja-JP" sz="1600" kern="100" dirty="0" err="1">
                <a:solidFill>
                  <a:srgbClr val="000000"/>
                </a:solidFill>
                <a:latin typeface="MS"/>
                <a:ea typeface="ＭＳ ゴシック" panose="020B0609070205080204" pitchFamily="49" charset="-128"/>
                <a:cs typeface="Times New Roman" panose="02020603050405020304" pitchFamily="18" charset="0"/>
              </a:rPr>
              <a:t>、</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大</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25</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億ルピー</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a:t>
            </a:r>
            <a:r>
              <a:rPr lang="ja-JP" altLang="ja-JP" sz="1600" kern="100" dirty="0" err="1">
                <a:solidFill>
                  <a:srgbClr val="000000"/>
                </a:solidFill>
                <a:latin typeface="MS"/>
                <a:ea typeface="ＭＳ ゴシック" panose="020B0609070205080204" pitchFamily="49" charset="-128"/>
                <a:cs typeface="Times New Roman" panose="02020603050405020304" pitchFamily="18" charset="0"/>
              </a:rPr>
              <a:t>、</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メガ（</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25</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50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億ルピー）、ウルトラ・メガ（</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50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100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億ルピー）、スパー・メガ（</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100</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億ルピー超）と</a:t>
            </a:r>
            <a:r>
              <a:rPr lang="en-US" altLang="ja-JP" sz="1600" kern="100" dirty="0">
                <a:solidFill>
                  <a:srgbClr val="000000"/>
                </a:solidFill>
                <a:latin typeface="MS"/>
                <a:ea typeface="ＭＳ ゴシック" panose="020B0609070205080204" pitchFamily="49" charset="-128"/>
                <a:cs typeface="Times New Roman" panose="02020603050405020304" pitchFamily="18" charset="0"/>
              </a:rPr>
              <a:t>5</a:t>
            </a:r>
            <a:r>
              <a:rPr lang="ja-JP" altLang="ja-JP" sz="1600" kern="100" dirty="0" err="1">
                <a:solidFill>
                  <a:srgbClr val="000000"/>
                </a:solidFill>
                <a:latin typeface="MS"/>
                <a:ea typeface="ＭＳ ゴシック" panose="020B0609070205080204" pitchFamily="49" charset="-128"/>
                <a:cs typeface="Times New Roman" panose="02020603050405020304" pitchFamily="18" charset="0"/>
              </a:rPr>
              <a:t>つに</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カテゴリーに指定して、それぞれ優遇措置を付与する</a:t>
            </a:r>
            <a:r>
              <a:rPr lang="ja-JP" altLang="ja-JP" sz="1600" kern="100" dirty="0" smtClean="0">
                <a:solidFill>
                  <a:srgbClr val="000000"/>
                </a:solidFill>
                <a:latin typeface="MS"/>
                <a:ea typeface="ＭＳ ゴシック" panose="020B0609070205080204" pitchFamily="49" charset="-128"/>
                <a:cs typeface="Times New Roman" panose="02020603050405020304" pitchFamily="18" charset="0"/>
              </a:rPr>
              <a:t>。</a:t>
            </a:r>
            <a:endParaRPr lang="en-US" altLang="ja-JP" sz="1600" kern="100" dirty="0" smtClean="0">
              <a:solidFill>
                <a:srgbClr val="000000"/>
              </a:solidFill>
              <a:latin typeface="MS"/>
              <a:ea typeface="ＭＳ ゴシック" panose="020B0609070205080204" pitchFamily="49" charset="-128"/>
              <a:cs typeface="Times New Roman" panose="02020603050405020304" pitchFamily="18" charset="0"/>
            </a:endParaRPr>
          </a:p>
          <a:p>
            <a:pPr marL="285750" indent="-285750">
              <a:spcAft>
                <a:spcPts val="0"/>
              </a:spcAft>
              <a:buFont typeface="Wingdings" panose="05000000000000000000" pitchFamily="2" charset="2"/>
              <a:buChar char="Ø"/>
            </a:pPr>
            <a:endParaRPr lang="en-US" altLang="ja-JP" sz="1600" kern="100" dirty="0">
              <a:solidFill>
                <a:srgbClr val="000000"/>
              </a:solidFill>
              <a:latin typeface="MS"/>
              <a:ea typeface="ＭＳ ゴシック" panose="020B0609070205080204" pitchFamily="49" charset="-128"/>
              <a:cs typeface="Times New Roman" panose="02020603050405020304" pitchFamily="18" charset="0"/>
            </a:endParaRPr>
          </a:p>
          <a:p>
            <a:pPr marL="285750" indent="-285750">
              <a:spcAft>
                <a:spcPts val="0"/>
              </a:spcAft>
              <a:buFont typeface="Wingdings" panose="05000000000000000000" pitchFamily="2" charset="2"/>
              <a:buChar char="Ø"/>
            </a:pPr>
            <a:r>
              <a:rPr lang="ja-JP" altLang="ja-JP" sz="1600" kern="100" dirty="0" smtClean="0">
                <a:solidFill>
                  <a:srgbClr val="000000"/>
                </a:solidFill>
                <a:latin typeface="MS"/>
                <a:ea typeface="ＭＳ ゴシック" panose="020B0609070205080204" pitchFamily="49" charset="-128"/>
                <a:cs typeface="Times New Roman" panose="02020603050405020304" pitchFamily="18" charset="0"/>
              </a:rPr>
              <a:t>主</a:t>
            </a:r>
            <a:r>
              <a:rPr lang="ja-JP" altLang="ja-JP" sz="1600" kern="100" dirty="0">
                <a:solidFill>
                  <a:srgbClr val="000000"/>
                </a:solidFill>
                <a:latin typeface="MS"/>
                <a:ea typeface="ＭＳ ゴシック" panose="020B0609070205080204" pitchFamily="49" charset="-128"/>
                <a:cs typeface="Times New Roman" panose="02020603050405020304" pitchFamily="18" charset="0"/>
              </a:rPr>
              <a:t>なインセンティブは以下の通り</a:t>
            </a:r>
            <a:r>
              <a:rPr lang="ja-JP" altLang="ja-JP" sz="1600" kern="100" dirty="0" smtClean="0">
                <a:solidFill>
                  <a:srgbClr val="000000"/>
                </a:solidFill>
                <a:latin typeface="MS"/>
                <a:ea typeface="ＭＳ ゴシック" panose="020B0609070205080204" pitchFamily="49" charset="-128"/>
                <a:cs typeface="Times New Roman" panose="02020603050405020304" pitchFamily="18" charset="0"/>
              </a:rPr>
              <a:t>：</a:t>
            </a:r>
            <a:endParaRPr lang="en-US" altLang="ja-JP" sz="1600" kern="100" dirty="0" smtClean="0">
              <a:solidFill>
                <a:srgbClr val="000000"/>
              </a:solidFill>
              <a:latin typeface="MS"/>
              <a:ea typeface="ＭＳ ゴシック" panose="020B0609070205080204" pitchFamily="49" charset="-128"/>
              <a:cs typeface="Times New Roman" panose="02020603050405020304" pitchFamily="18" charset="0"/>
            </a:endParaRPr>
          </a:p>
          <a:p>
            <a:pPr marL="442913" indent="-442913">
              <a:spcBef>
                <a:spcPts val="600"/>
              </a:spcBef>
            </a:pPr>
            <a:r>
              <a:rPr lang="ja-JP" altLang="en-US" sz="1600" kern="100" dirty="0">
                <a:solidFill>
                  <a:srgbClr val="000000"/>
                </a:solidFill>
                <a:latin typeface="MS"/>
                <a:ea typeface="ＭＳ ゴシック" panose="020B0609070205080204" pitchFamily="49" charset="-128"/>
                <a:cs typeface="Times New Roman" panose="02020603050405020304" pitchFamily="18" charset="0"/>
              </a:rPr>
              <a:t>　</a:t>
            </a:r>
            <a:r>
              <a:rPr lang="ja-JP" altLang="ja-JP" sz="1600" dirty="0" smtClean="0"/>
              <a:t>①</a:t>
            </a:r>
            <a:r>
              <a:rPr lang="ja-JP" altLang="ja-JP" sz="1600" dirty="0"/>
              <a:t>補助金のうちの</a:t>
            </a:r>
            <a:r>
              <a:rPr lang="en-US" altLang="ja-JP" sz="1600" dirty="0"/>
              <a:t>25</a:t>
            </a:r>
            <a:r>
              <a:rPr lang="ja-JP" altLang="ja-JP" sz="1600" dirty="0"/>
              <a:t>％は当該企業が納めた</a:t>
            </a:r>
            <a:r>
              <a:rPr lang="en-US" altLang="ja-JP" sz="1600" dirty="0"/>
              <a:t>VAT</a:t>
            </a:r>
            <a:r>
              <a:rPr lang="ja-JP" altLang="ja-JP" sz="1600" dirty="0"/>
              <a:t>税、被雇用者保険（</a:t>
            </a:r>
            <a:r>
              <a:rPr lang="en-US" altLang="ja-JP" sz="1600" dirty="0"/>
              <a:t>ESI</a:t>
            </a:r>
            <a:r>
              <a:rPr lang="ja-JP" altLang="ja-JP" sz="1600" dirty="0"/>
              <a:t>）、従業員共済基金（</a:t>
            </a:r>
            <a:r>
              <a:rPr lang="en-US" altLang="ja-JP" sz="1600" dirty="0"/>
              <a:t>EPF</a:t>
            </a:r>
            <a:r>
              <a:rPr lang="ja-JP" altLang="ja-JP" sz="1600" dirty="0"/>
              <a:t>）、電力代の支払い分を還付する形で実行する。ただし、全資産の最低</a:t>
            </a:r>
            <a:r>
              <a:rPr lang="en-US" altLang="ja-JP" sz="1600" dirty="0"/>
              <a:t>50</a:t>
            </a:r>
            <a:r>
              <a:rPr lang="ja-JP" altLang="ja-JP" sz="1600" dirty="0"/>
              <a:t>％を借入金で賄うことが前提となる。この他、印紙税を</a:t>
            </a:r>
            <a:r>
              <a:rPr lang="en-US" altLang="ja-JP" sz="1600" dirty="0"/>
              <a:t>75</a:t>
            </a:r>
            <a:r>
              <a:rPr lang="ja-JP" altLang="ja-JP" sz="1600" dirty="0"/>
              <a:t>％～</a:t>
            </a:r>
            <a:r>
              <a:rPr lang="en-US" altLang="ja-JP" sz="1600" dirty="0"/>
              <a:t>100</a:t>
            </a:r>
            <a:r>
              <a:rPr lang="ja-JP" altLang="ja-JP" sz="1600" dirty="0"/>
              <a:t>％免除する。農地から工業用地への転換費用を</a:t>
            </a:r>
            <a:r>
              <a:rPr lang="en-US" altLang="ja-JP" sz="1600" dirty="0"/>
              <a:t>75</a:t>
            </a:r>
            <a:r>
              <a:rPr lang="ja-JP" altLang="ja-JP" sz="1600" dirty="0"/>
              <a:t>％～</a:t>
            </a:r>
            <a:r>
              <a:rPr lang="en-US" altLang="ja-JP" sz="1600" dirty="0"/>
              <a:t>100</a:t>
            </a:r>
            <a:r>
              <a:rPr lang="ja-JP" altLang="ja-JP" sz="1600" dirty="0"/>
              <a:t>％免除する</a:t>
            </a:r>
            <a:r>
              <a:rPr lang="ja-JP" altLang="ja-JP" sz="1600" dirty="0" smtClean="0"/>
              <a:t>。</a:t>
            </a:r>
            <a:endParaRPr lang="en-US" altLang="ja-JP" sz="1600" dirty="0" smtClean="0"/>
          </a:p>
          <a:p>
            <a:pPr marL="442913" indent="-442913">
              <a:spcBef>
                <a:spcPts val="600"/>
              </a:spcBef>
            </a:pPr>
            <a:r>
              <a:rPr lang="ja-JP" altLang="en-US" sz="1600" dirty="0"/>
              <a:t>　</a:t>
            </a:r>
            <a:r>
              <a:rPr lang="ja-JP" altLang="ja-JP" sz="1600" dirty="0" smtClean="0"/>
              <a:t>②</a:t>
            </a:r>
            <a:r>
              <a:rPr lang="ja-JP" altLang="ja-JP" sz="1600" dirty="0"/>
              <a:t>大規模投資に対する無利子の融資：納入すべき州付加価値税</a:t>
            </a:r>
            <a:r>
              <a:rPr lang="en-US" altLang="ja-JP" sz="1600" dirty="0"/>
              <a:t>(VAT)</a:t>
            </a:r>
            <a:r>
              <a:rPr lang="ja-JP" altLang="ja-JP" sz="1600" dirty="0"/>
              <a:t>及び中央販売税（</a:t>
            </a:r>
            <a:r>
              <a:rPr lang="en-US" altLang="ja-JP" sz="1600" dirty="0"/>
              <a:t>CST</a:t>
            </a:r>
            <a:r>
              <a:rPr lang="ja-JP" altLang="ja-JP" sz="1600" dirty="0"/>
              <a:t>）の</a:t>
            </a:r>
            <a:r>
              <a:rPr lang="en-US" altLang="ja-JP" sz="1600" dirty="0"/>
              <a:t>40</a:t>
            </a:r>
            <a:r>
              <a:rPr lang="ja-JP" altLang="ja-JP" sz="1600" dirty="0"/>
              <a:t>％～</a:t>
            </a:r>
            <a:r>
              <a:rPr lang="en-US" altLang="ja-JP" sz="1600" dirty="0"/>
              <a:t>100</a:t>
            </a:r>
            <a:r>
              <a:rPr lang="ja-JP" altLang="ja-JP" sz="1600" dirty="0"/>
              <a:t>％の額を、</a:t>
            </a:r>
            <a:r>
              <a:rPr lang="en-US" altLang="ja-JP" sz="1600" dirty="0"/>
              <a:t>7</a:t>
            </a:r>
            <a:r>
              <a:rPr lang="ja-JP" altLang="ja-JP" sz="1600" dirty="0"/>
              <a:t>年～</a:t>
            </a:r>
            <a:r>
              <a:rPr lang="en-US" altLang="ja-JP" sz="1600" dirty="0"/>
              <a:t>14</a:t>
            </a:r>
            <a:r>
              <a:rPr lang="ja-JP" altLang="ja-JP" sz="1600" dirty="0"/>
              <a:t>年間、無利子のローンとして付与する。ローンの返済は、</a:t>
            </a:r>
            <a:r>
              <a:rPr lang="en-US" altLang="ja-JP" sz="1600" dirty="0"/>
              <a:t>7</a:t>
            </a:r>
            <a:r>
              <a:rPr lang="ja-JP" altLang="ja-JP" sz="1600" dirty="0"/>
              <a:t>年～</a:t>
            </a:r>
            <a:r>
              <a:rPr lang="en-US" altLang="ja-JP" sz="1600" dirty="0"/>
              <a:t>14</a:t>
            </a:r>
            <a:r>
              <a:rPr lang="ja-JP" altLang="ja-JP" sz="1600" dirty="0"/>
              <a:t>年後に</a:t>
            </a:r>
            <a:r>
              <a:rPr lang="en-US" altLang="ja-JP" sz="1600" dirty="0"/>
              <a:t>3</a:t>
            </a:r>
            <a:r>
              <a:rPr lang="ja-JP" altLang="ja-JP" sz="1600" dirty="0"/>
              <a:t>～</a:t>
            </a:r>
            <a:r>
              <a:rPr lang="en-US" altLang="ja-JP" sz="1600" dirty="0"/>
              <a:t>5</a:t>
            </a:r>
            <a:r>
              <a:rPr lang="ja-JP" altLang="ja-JP" sz="1600" dirty="0"/>
              <a:t>回の年賦で行うなどとなっている</a:t>
            </a:r>
            <a:r>
              <a:rPr lang="ja-JP" altLang="ja-JP" sz="1600" dirty="0" smtClean="0"/>
              <a:t>。</a:t>
            </a:r>
            <a:endParaRPr lang="en-US" altLang="ja-JP" sz="1600" dirty="0" smtClean="0"/>
          </a:p>
          <a:p>
            <a:pPr marL="442913" indent="-442913">
              <a:spcBef>
                <a:spcPts val="600"/>
              </a:spcBef>
            </a:pPr>
            <a:r>
              <a:rPr lang="ja-JP" altLang="en-US" sz="1600" dirty="0"/>
              <a:t>　</a:t>
            </a:r>
            <a:r>
              <a:rPr lang="ja-JP" altLang="ja-JP" sz="1600" dirty="0" smtClean="0"/>
              <a:t>③</a:t>
            </a:r>
            <a:r>
              <a:rPr lang="ja-JP" altLang="ja-JP" sz="1600" dirty="0"/>
              <a:t>エントリー税の</a:t>
            </a:r>
            <a:r>
              <a:rPr lang="en-US" altLang="ja-JP" sz="1600" dirty="0"/>
              <a:t>100</a:t>
            </a:r>
            <a:r>
              <a:rPr lang="ja-JP" altLang="ja-JP" sz="1600" dirty="0"/>
              <a:t>％免除を、資本財についてはプロジェクトの開始から</a:t>
            </a:r>
            <a:r>
              <a:rPr lang="en-US" altLang="ja-JP" sz="1600" dirty="0"/>
              <a:t>3</a:t>
            </a:r>
            <a:r>
              <a:rPr lang="ja-JP" altLang="ja-JP" sz="1600" dirty="0"/>
              <a:t>年間、原材料については、同</a:t>
            </a:r>
            <a:r>
              <a:rPr lang="en-US" altLang="ja-JP" sz="1600" dirty="0"/>
              <a:t>5</a:t>
            </a:r>
            <a:r>
              <a:rPr lang="ja-JP" altLang="ja-JP" sz="1600" dirty="0"/>
              <a:t>年間実施する</a:t>
            </a:r>
            <a:r>
              <a:rPr lang="ja-JP" altLang="ja-JP" sz="1600" dirty="0" smtClean="0"/>
              <a:t>。</a:t>
            </a:r>
            <a:endParaRPr lang="en-US" altLang="ja-JP" sz="1600" dirty="0" smtClean="0"/>
          </a:p>
          <a:p>
            <a:pPr marL="442913" indent="-442913">
              <a:spcBef>
                <a:spcPts val="600"/>
              </a:spcBef>
            </a:pPr>
            <a:r>
              <a:rPr lang="ja-JP" altLang="en-US" sz="1600" dirty="0"/>
              <a:t>　</a:t>
            </a:r>
            <a:r>
              <a:rPr lang="ja-JP" altLang="ja-JP" sz="1600" dirty="0" smtClean="0"/>
              <a:t>④</a:t>
            </a:r>
            <a:r>
              <a:rPr lang="ja-JP" altLang="ja-JP" sz="1600" dirty="0"/>
              <a:t>自動車、航空産業、工作機械、セメントと鉄鋼産業、再生可能エネルギーをフォーカス産業とし、投資額、投資場所によって特別な優遇措置を付与する。</a:t>
            </a:r>
          </a:p>
          <a:p>
            <a:pPr>
              <a:spcAft>
                <a:spcPts val="0"/>
              </a:spcAft>
            </a:pPr>
            <a:endParaRPr lang="ja-JP" altLang="ja-JP" sz="1600" dirty="0">
              <a:solidFill>
                <a:srgbClr val="000000"/>
              </a:solidFill>
              <a:latin typeface="MS"/>
              <a:cs typeface="MS"/>
            </a:endParaRPr>
          </a:p>
        </p:txBody>
      </p:sp>
    </p:spTree>
    <p:extLst>
      <p:ext uri="{BB962C8B-B14F-4D97-AF65-F5344CB8AC3E}">
        <p14:creationId xmlns:p14="http://schemas.microsoft.com/office/powerpoint/2010/main" val="362600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13</a:t>
            </a:fld>
            <a:endParaRPr lang="en-US" altLang="ja-JP" dirty="0"/>
          </a:p>
        </p:txBody>
      </p:sp>
      <p:sp>
        <p:nvSpPr>
          <p:cNvPr id="5" name="Title 1"/>
          <p:cNvSpPr txBox="1">
            <a:spLocks/>
          </p:cNvSpPr>
          <p:nvPr/>
        </p:nvSpPr>
        <p:spPr bwMode="auto">
          <a:xfrm>
            <a:off x="251520" y="476672"/>
            <a:ext cx="8229600"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a:lstStyle>
          <a:p>
            <a:r>
              <a:rPr lang="ja-JP" altLang="en-US" sz="2400" kern="0" dirty="0" smtClean="0"/>
              <a:t>新産業政策（</a:t>
            </a:r>
            <a:r>
              <a:rPr lang="en-US" altLang="ja-JP" sz="2400" kern="0" dirty="0" smtClean="0"/>
              <a:t>2014</a:t>
            </a:r>
            <a:r>
              <a:rPr lang="ja-JP" altLang="en-US" sz="2400" kern="0" dirty="0" smtClean="0"/>
              <a:t>～</a:t>
            </a:r>
            <a:r>
              <a:rPr lang="en-US" altLang="ja-JP" sz="2400" kern="0" dirty="0" smtClean="0"/>
              <a:t>2019</a:t>
            </a:r>
            <a:r>
              <a:rPr lang="ja-JP" altLang="en-US" sz="2400" kern="0" dirty="0" smtClean="0"/>
              <a:t>）</a:t>
            </a:r>
            <a:endParaRPr lang="en-IN" altLang="ja-JP" sz="2400" kern="0" dirty="0" smtClean="0"/>
          </a:p>
        </p:txBody>
      </p:sp>
      <p:sp>
        <p:nvSpPr>
          <p:cNvPr id="6" name="Rectangle 5"/>
          <p:cNvSpPr/>
          <p:nvPr/>
        </p:nvSpPr>
        <p:spPr>
          <a:xfrm>
            <a:off x="251520" y="1196752"/>
            <a:ext cx="8892480" cy="5355312"/>
          </a:xfrm>
          <a:prstGeom prst="rect">
            <a:avLst/>
          </a:prstGeom>
        </p:spPr>
        <p:txBody>
          <a:bodyPr wrap="square">
            <a:spAutoFit/>
          </a:bodyPr>
          <a:lstStyle/>
          <a:p>
            <a:pPr>
              <a:spcBef>
                <a:spcPts val="600"/>
              </a:spcBef>
              <a:spcAft>
                <a:spcPts val="0"/>
              </a:spcAft>
            </a:pPr>
            <a:r>
              <a:rPr lang="en-US" altLang="ja-JP" sz="2400" kern="100" dirty="0" smtClean="0">
                <a:solidFill>
                  <a:srgbClr val="000000"/>
                </a:solidFill>
                <a:latin typeface="MS"/>
                <a:ea typeface="ＭＳ ゴシック" panose="020B0609070205080204" pitchFamily="49" charset="-128"/>
                <a:cs typeface="Times New Roman" panose="02020603050405020304" pitchFamily="18" charset="0"/>
              </a:rPr>
              <a:t>【</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プロジェクト</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実</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施</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を円滑化する</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体</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制</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も</a:t>
            </a:r>
            <a:r>
              <a:rPr lang="en-US" altLang="ja-JP" sz="2400" kern="100" dirty="0" smtClean="0">
                <a:solidFill>
                  <a:srgbClr val="000000"/>
                </a:solidFill>
                <a:latin typeface="MS"/>
                <a:ea typeface="ＭＳ ゴシック" panose="020B0609070205080204" pitchFamily="49" charset="-128"/>
                <a:cs typeface="Times New Roman" panose="02020603050405020304" pitchFamily="18" charset="0"/>
              </a:rPr>
              <a:t>】</a:t>
            </a:r>
          </a:p>
          <a:p>
            <a:pPr marL="523875" indent="-342900" algn="just">
              <a:spcBef>
                <a:spcPts val="1200"/>
              </a:spcBef>
              <a:spcAft>
                <a:spcPts val="0"/>
              </a:spcAft>
              <a:buFont typeface="Wingdings" panose="05000000000000000000" pitchFamily="2" charset="2"/>
              <a:buChar char="Ø"/>
              <a:tabLst>
                <a:tab pos="180975" algn="l"/>
              </a:tabLst>
            </a:pP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プロジェクト</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の実</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施</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の円滑化を目的に、</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工</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業次</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官</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を</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議</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長とするプロジェクトモニタリング委員</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会</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を</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設立</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した。</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定</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期的にプロジェクト</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の</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進捗</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を</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監視し、企業がタイムリーかつ問題なくプロジェクトを実施できるような支援事業を行う</a:t>
            </a: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a:t>
            </a:r>
            <a:endParaRPr lang="en-US" altLang="ja-JP" sz="2400" kern="100" dirty="0" smtClean="0">
              <a:solidFill>
                <a:srgbClr val="000000"/>
              </a:solidFill>
              <a:latin typeface="MS"/>
              <a:ea typeface="ＭＳ ゴシック" panose="020B0609070205080204" pitchFamily="49" charset="-128"/>
              <a:cs typeface="Times New Roman" panose="02020603050405020304" pitchFamily="18" charset="0"/>
            </a:endParaRPr>
          </a:p>
          <a:p>
            <a:pPr marL="523875" indent="-342900" algn="just">
              <a:spcBef>
                <a:spcPts val="1200"/>
              </a:spcBef>
              <a:spcAft>
                <a:spcPts val="0"/>
              </a:spcAft>
              <a:buFont typeface="Wingdings" panose="05000000000000000000" pitchFamily="2" charset="2"/>
              <a:buChar char="Ø"/>
              <a:tabLst>
                <a:tab pos="180975" algn="l"/>
              </a:tabLst>
            </a:pP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シングルウィンドウの強化（プロジェクト認可後の、種々の許認可もオンライン化する）。</a:t>
            </a:r>
            <a:endParaRPr lang="en-US" altLang="ja-JP" sz="2400" kern="100" dirty="0" smtClean="0">
              <a:solidFill>
                <a:srgbClr val="000000"/>
              </a:solidFill>
              <a:latin typeface="MS"/>
              <a:ea typeface="ＭＳ ゴシック" panose="020B0609070205080204" pitchFamily="49" charset="-128"/>
              <a:cs typeface="Times New Roman" panose="02020603050405020304" pitchFamily="18" charset="0"/>
            </a:endParaRPr>
          </a:p>
          <a:p>
            <a:pPr marL="523875" indent="-342900" algn="just">
              <a:spcBef>
                <a:spcPts val="1200"/>
              </a:spcBef>
              <a:spcAft>
                <a:spcPts val="0"/>
              </a:spcAft>
              <a:buFont typeface="Wingdings" panose="05000000000000000000" pitchFamily="2" charset="2"/>
              <a:buChar char="Ø"/>
              <a:tabLst>
                <a:tab pos="180975" algn="l"/>
              </a:tabLst>
            </a:pP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民</a:t>
            </a:r>
            <a:r>
              <a:rPr lang="ja-JP" altLang="en-US" sz="2400" kern="100" dirty="0">
                <a:solidFill>
                  <a:srgbClr val="000000"/>
                </a:solidFill>
                <a:latin typeface="MS"/>
                <a:ea typeface="ＭＳ ゴシック" panose="020B0609070205080204" pitchFamily="49" charset="-128"/>
                <a:cs typeface="Times New Roman" panose="02020603050405020304" pitchFamily="18" charset="0"/>
              </a:rPr>
              <a:t>間や</a:t>
            </a:r>
            <a:r>
              <a:rPr lang="en-US" altLang="ja-JP" sz="2400" kern="100" dirty="0">
                <a:solidFill>
                  <a:srgbClr val="000000"/>
                </a:solidFill>
                <a:latin typeface="MS"/>
                <a:ea typeface="ＭＳ ゴシック" panose="020B0609070205080204" pitchFamily="49" charset="-128"/>
                <a:cs typeface="Times New Roman" panose="02020603050405020304" pitchFamily="18" charset="0"/>
              </a:rPr>
              <a:t>PPP</a:t>
            </a:r>
            <a:r>
              <a:rPr lang="ja-JP" altLang="en-US" sz="2400" kern="100" dirty="0">
                <a:solidFill>
                  <a:srgbClr val="000000"/>
                </a:solidFill>
                <a:latin typeface="MS"/>
                <a:ea typeface="ＭＳ ゴシック" panose="020B0609070205080204" pitchFamily="49" charset="-128"/>
                <a:cs typeface="Times New Roman" panose="02020603050405020304" pitchFamily="18" charset="0"/>
              </a:rPr>
              <a:t>方式により新工業団地の開発及び既存の工業団地のインフラ管理を促</a:t>
            </a:r>
            <a:r>
              <a:rPr lang="ja-JP" altLang="en-US" sz="2400" kern="100" dirty="0" smtClean="0">
                <a:solidFill>
                  <a:srgbClr val="000000"/>
                </a:solidFill>
                <a:latin typeface="MS"/>
                <a:ea typeface="ＭＳ ゴシック" panose="020B0609070205080204" pitchFamily="49" charset="-128"/>
                <a:cs typeface="Times New Roman" panose="02020603050405020304" pitchFamily="18" charset="0"/>
              </a:rPr>
              <a:t>進する。</a:t>
            </a:r>
            <a:r>
              <a:rPr lang="ja-JP" altLang="en-US" sz="2400" kern="100" dirty="0">
                <a:solidFill>
                  <a:srgbClr val="000000"/>
                </a:solidFill>
                <a:latin typeface="MS"/>
                <a:ea typeface="ＭＳ ゴシック" panose="020B0609070205080204" pitchFamily="49" charset="-128"/>
                <a:cs typeface="Times New Roman" panose="02020603050405020304" pitchFamily="18" charset="0"/>
              </a:rPr>
              <a:t>　</a:t>
            </a:r>
            <a:endParaRPr lang="en-US" altLang="ja-JP" sz="2400" kern="100" dirty="0" smtClean="0">
              <a:solidFill>
                <a:srgbClr val="000000"/>
              </a:solidFill>
              <a:latin typeface="MS"/>
              <a:ea typeface="ＭＳ ゴシック" panose="020B0609070205080204" pitchFamily="49" charset="-128"/>
              <a:cs typeface="Times New Roman" panose="02020603050405020304" pitchFamily="18" charset="0"/>
            </a:endParaRPr>
          </a:p>
          <a:p>
            <a:pPr indent="133350">
              <a:spcAft>
                <a:spcPts val="0"/>
              </a:spcAft>
            </a:pPr>
            <a:endParaRPr lang="en-US" altLang="ja-JP" sz="2400" kern="100" dirty="0" smtClean="0">
              <a:solidFill>
                <a:srgbClr val="000000"/>
              </a:solidFill>
              <a:latin typeface="MS"/>
              <a:ea typeface="ＭＳ ゴシック" panose="020B0609070205080204" pitchFamily="49" charset="-128"/>
              <a:cs typeface="Times New Roman" panose="02020603050405020304" pitchFamily="18" charset="0"/>
            </a:endParaRPr>
          </a:p>
          <a:p>
            <a:pPr indent="133350">
              <a:spcAft>
                <a:spcPts val="0"/>
              </a:spcAft>
            </a:pPr>
            <a:r>
              <a:rPr lang="ja-JP" altLang="ja-JP" sz="2400" kern="100" dirty="0" smtClean="0">
                <a:solidFill>
                  <a:srgbClr val="000000"/>
                </a:solidFill>
                <a:latin typeface="MS"/>
                <a:ea typeface="ＭＳ ゴシック" panose="020B0609070205080204" pitchFamily="49" charset="-128"/>
                <a:cs typeface="Times New Roman" panose="02020603050405020304" pitchFamily="18" charset="0"/>
              </a:rPr>
              <a:t>同政策</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の詳細について、以下の</a:t>
            </a:r>
            <a:r>
              <a:rPr lang="en-US" altLang="ja-JP" sz="2400" kern="100" dirty="0">
                <a:solidFill>
                  <a:srgbClr val="000000"/>
                </a:solidFill>
                <a:latin typeface="MS"/>
                <a:ea typeface="ＭＳ ゴシック" panose="020B0609070205080204" pitchFamily="49" charset="-128"/>
                <a:cs typeface="Times New Roman" panose="02020603050405020304" pitchFamily="18" charset="0"/>
              </a:rPr>
              <a:t>URL</a:t>
            </a:r>
            <a:r>
              <a:rPr lang="ja-JP" altLang="ja-JP" sz="2400" kern="100" dirty="0">
                <a:solidFill>
                  <a:srgbClr val="000000"/>
                </a:solidFill>
                <a:latin typeface="MS"/>
                <a:ea typeface="ＭＳ ゴシック" panose="020B0609070205080204" pitchFamily="49" charset="-128"/>
                <a:cs typeface="Times New Roman" panose="02020603050405020304" pitchFamily="18" charset="0"/>
              </a:rPr>
              <a:t>を参照。</a:t>
            </a:r>
            <a:endParaRPr lang="ja-JP" altLang="ja-JP" sz="2400" dirty="0">
              <a:solidFill>
                <a:srgbClr val="000000"/>
              </a:solidFill>
              <a:latin typeface="MS"/>
              <a:cs typeface="MS"/>
            </a:endParaRPr>
          </a:p>
          <a:p>
            <a:pPr marL="180975" algn="just">
              <a:spcAft>
                <a:spcPts val="0"/>
              </a:spcAft>
            </a:pPr>
            <a:r>
              <a:rPr lang="en-US" altLang="ja-JP" sz="2400" u="sng" kern="100" dirty="0">
                <a:solidFill>
                  <a:srgbClr val="000000"/>
                </a:solidFill>
                <a:latin typeface="ＭＳ ゴシック" panose="020B0609070205080204" pitchFamily="49" charset="-128"/>
                <a:cs typeface="Times New Roman" panose="02020603050405020304" pitchFamily="18" charset="0"/>
                <a:hlinkClick r:id="rId2"/>
              </a:rPr>
              <a:t>http://nriforumkarnataka.org/imgs/2014/newpolicy/Industrial_Policy_Eng-2014-19.pdf</a:t>
            </a:r>
            <a:endParaRPr lang="ja-JP" altLang="ja-JP" sz="2400" dirty="0">
              <a:solidFill>
                <a:srgbClr val="000000"/>
              </a:solidFill>
              <a:latin typeface="MS"/>
              <a:cs typeface="MS"/>
            </a:endParaRPr>
          </a:p>
        </p:txBody>
      </p:sp>
    </p:spTree>
    <p:extLst>
      <p:ext uri="{BB962C8B-B14F-4D97-AF65-F5344CB8AC3E}">
        <p14:creationId xmlns:p14="http://schemas.microsoft.com/office/powerpoint/2010/main" val="32569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620713"/>
            <a:ext cx="8229600" cy="648047"/>
          </a:xfrm>
        </p:spPr>
        <p:txBody>
          <a:bodyPr/>
          <a:lstStyle/>
          <a:p>
            <a:pPr algn="ctr"/>
            <a:r>
              <a:rPr lang="en-US" altLang="ja-JP" sz="2800" dirty="0" smtClean="0"/>
              <a:t> </a:t>
            </a:r>
            <a:r>
              <a:rPr lang="en-US" altLang="ja-JP" sz="2800" dirty="0"/>
              <a:t>E</a:t>
            </a:r>
            <a:r>
              <a:rPr lang="ja-JP" altLang="ja-JP" sz="2800" dirty="0"/>
              <a:t>ウディヤミ及びカイガリカ・ブーミ・システムの評価</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196752"/>
            <a:ext cx="8351837" cy="5112567"/>
          </a:xfrm>
        </p:spPr>
        <p:txBody>
          <a:bodyPr/>
          <a:lstStyle/>
          <a:p>
            <a:pPr marL="433388">
              <a:spcBef>
                <a:spcPts val="0"/>
              </a:spcBef>
              <a:spcAft>
                <a:spcPts val="600"/>
              </a:spcAft>
              <a:buFont typeface="Wingdings" panose="05000000000000000000" pitchFamily="2" charset="2"/>
              <a:buChar char="Ø"/>
              <a:defRPr/>
            </a:pPr>
            <a:r>
              <a:rPr lang="en-US" altLang="ja-JP" sz="2400" dirty="0" smtClean="0"/>
              <a:t>DMC</a:t>
            </a:r>
            <a:r>
              <a:rPr lang="ja-JP" altLang="ja-JP" sz="2400" dirty="0"/>
              <a:t>委員会は</a:t>
            </a:r>
            <a:r>
              <a:rPr lang="en-US" altLang="ja-JP" sz="2400" dirty="0"/>
              <a:t>E</a:t>
            </a:r>
            <a:r>
              <a:rPr lang="ja-JP" altLang="ja-JP" sz="2400" dirty="0" smtClean="0"/>
              <a:t>ウディヤミ</a:t>
            </a:r>
            <a:r>
              <a:rPr lang="ja-JP" altLang="ja-JP" sz="2400" dirty="0"/>
              <a:t>（オンラインプロジェクト承認システム）</a:t>
            </a:r>
            <a:r>
              <a:rPr lang="ja-JP" altLang="ja-JP" sz="2400" dirty="0" smtClean="0"/>
              <a:t>の</a:t>
            </a:r>
            <a:r>
              <a:rPr lang="ja-JP" altLang="ja-JP" sz="2400" dirty="0"/>
              <a:t>ポータルに、各種認可取得のためのプロセスも組み入れるタイムラインについ</a:t>
            </a:r>
            <a:r>
              <a:rPr lang="ja-JP" altLang="ja-JP" sz="2400" dirty="0" smtClean="0"/>
              <a:t>て</a:t>
            </a:r>
            <a:r>
              <a:rPr lang="ja-JP" altLang="en-US" sz="2400" dirty="0" smtClean="0"/>
              <a:t>照会する。</a:t>
            </a:r>
            <a:endParaRPr lang="en-US" altLang="ja-JP" sz="2400" dirty="0" smtClean="0"/>
          </a:p>
          <a:p>
            <a:pPr marL="433388">
              <a:spcBef>
                <a:spcPts val="0"/>
              </a:spcBef>
              <a:spcAft>
                <a:spcPts val="600"/>
              </a:spcAft>
              <a:buFont typeface="Wingdings" panose="05000000000000000000" pitchFamily="2" charset="2"/>
              <a:buChar char="Ø"/>
              <a:defRPr/>
            </a:pPr>
            <a:r>
              <a:rPr lang="ja-JP" altLang="ja-JP" sz="2400" dirty="0" smtClean="0"/>
              <a:t>カ</a:t>
            </a:r>
            <a:r>
              <a:rPr lang="ja-JP" altLang="ja-JP" sz="2400" dirty="0"/>
              <a:t>イガリカ・ブーミ（</a:t>
            </a:r>
            <a:r>
              <a:rPr lang="en-US" altLang="ja-JP" sz="2400" dirty="0"/>
              <a:t>GIS</a:t>
            </a:r>
            <a:r>
              <a:rPr lang="ja-JP" altLang="ja-JP" sz="2400" dirty="0"/>
              <a:t>活用工業団地情報ナビゲーションシステム）の情報も、リアルタイムにアップデートされるよう、</a:t>
            </a:r>
            <a:r>
              <a:rPr lang="en-US" altLang="ja-JP" sz="2400" dirty="0"/>
              <a:t>KUM/KIADB</a:t>
            </a:r>
            <a:r>
              <a:rPr lang="ja-JP" altLang="ja-JP" sz="2400" dirty="0"/>
              <a:t>に要請</a:t>
            </a:r>
            <a:r>
              <a:rPr lang="ja-JP" altLang="en-US" sz="2400" dirty="0"/>
              <a:t>す</a:t>
            </a:r>
            <a:r>
              <a:rPr lang="ja-JP" altLang="en-US" sz="2400" dirty="0" smtClean="0"/>
              <a:t>る。</a:t>
            </a:r>
            <a:endParaRPr lang="en-US" altLang="ja-JP" sz="2400" dirty="0" smtClean="0"/>
          </a:p>
          <a:p>
            <a:pPr marL="271463" indent="-180975">
              <a:spcBef>
                <a:spcPts val="0"/>
              </a:spcBef>
              <a:spcAft>
                <a:spcPts val="600"/>
              </a:spcAft>
              <a:buNone/>
              <a:defRPr/>
            </a:pPr>
            <a:r>
              <a:rPr lang="ja-JP" altLang="en-US" sz="1800" dirty="0"/>
              <a:t>　</a:t>
            </a:r>
            <a:r>
              <a:rPr lang="ja-JP" altLang="en-US" sz="1800" dirty="0" smtClean="0"/>
              <a:t>　</a:t>
            </a:r>
            <a:endParaRPr lang="en-US" altLang="ja-JP" sz="1800" dirty="0"/>
          </a:p>
          <a:p>
            <a:pPr marL="271463" indent="-180975">
              <a:spcBef>
                <a:spcPts val="0"/>
              </a:spcBef>
              <a:spcAft>
                <a:spcPts val="600"/>
              </a:spcAft>
              <a:buNone/>
              <a:defRPr/>
            </a:pPr>
            <a:endParaRPr lang="en-US" altLang="ja-JP" sz="2400" dirty="0" smtClean="0"/>
          </a:p>
          <a:p>
            <a:pPr marL="271463" indent="-180975">
              <a:spcBef>
                <a:spcPts val="0"/>
              </a:spcBef>
              <a:spcAft>
                <a:spcPts val="600"/>
              </a:spcAft>
              <a:buNone/>
              <a:defRPr/>
            </a:pPr>
            <a:endParaRPr lang="ja-JP" altLang="ja-JP" sz="2400"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14</a:t>
            </a:fld>
            <a:endParaRPr lang="en-US" altLang="ja-JP" smtClean="0">
              <a:latin typeface="Arial Black" pitchFamily="34" charset="0"/>
            </a:endParaRPr>
          </a:p>
        </p:txBody>
      </p:sp>
    </p:spTree>
    <p:extLst>
      <p:ext uri="{BB962C8B-B14F-4D97-AF65-F5344CB8AC3E}">
        <p14:creationId xmlns:p14="http://schemas.microsoft.com/office/powerpoint/2010/main" val="891310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576063"/>
          </a:xfrm>
        </p:spPr>
        <p:txBody>
          <a:bodyPr/>
          <a:lstStyle/>
          <a:p>
            <a:pPr algn="ctr"/>
            <a:r>
              <a:rPr lang="ja-JP" altLang="en-US" sz="2400" dirty="0"/>
              <a:t>３．プロジェクト支援と、投資申請手続きの簡素化</a:t>
            </a:r>
            <a:endParaRPr lang="en-IN" altLang="ja-JP" sz="2400" dirty="0" smtClean="0"/>
          </a:p>
        </p:txBody>
      </p:sp>
      <p:sp>
        <p:nvSpPr>
          <p:cNvPr id="3" name="Content Placeholder 2"/>
          <p:cNvSpPr>
            <a:spLocks noGrp="1"/>
          </p:cNvSpPr>
          <p:nvPr>
            <p:ph idx="1"/>
          </p:nvPr>
        </p:nvSpPr>
        <p:spPr>
          <a:xfrm>
            <a:off x="539552" y="1052736"/>
            <a:ext cx="8351837" cy="4968551"/>
          </a:xfrm>
        </p:spPr>
        <p:txBody>
          <a:bodyPr/>
          <a:lstStyle/>
          <a:p>
            <a:pPr marL="271463" indent="-180975">
              <a:spcBef>
                <a:spcPts val="0"/>
              </a:spcBef>
              <a:spcAft>
                <a:spcPts val="600"/>
              </a:spcAft>
              <a:buNone/>
              <a:defRPr/>
            </a:pPr>
            <a:r>
              <a:rPr lang="ja-JP" altLang="ja-JP" sz="2000" dirty="0" smtClean="0"/>
              <a:t>カ</a:t>
            </a:r>
            <a:r>
              <a:rPr lang="ja-JP" altLang="ja-JP" sz="2000" dirty="0"/>
              <a:t>ルナタカ州政府は投資環境を改善するため下記につ</a:t>
            </a:r>
            <a:r>
              <a:rPr lang="ja-JP" altLang="ja-JP" sz="2000" dirty="0" smtClean="0"/>
              <a:t>き</a:t>
            </a:r>
            <a:r>
              <a:rPr lang="ja-JP" altLang="en-US" sz="2000" dirty="0" smtClean="0"/>
              <a:t>要請</a:t>
            </a:r>
            <a:r>
              <a:rPr lang="ja-JP" altLang="ja-JP" sz="2000" dirty="0" smtClean="0"/>
              <a:t>す</a:t>
            </a:r>
            <a:r>
              <a:rPr lang="ja-JP" altLang="ja-JP" sz="2000" dirty="0"/>
              <a:t>る。</a:t>
            </a:r>
            <a:endParaRPr lang="en-US" altLang="ja-JP" sz="2000" b="1" dirty="0" smtClean="0">
              <a:latin typeface="ＭＳ Ｐゴシック" pitchFamily="50" charset="-128"/>
            </a:endParaRPr>
          </a:p>
          <a:p>
            <a:pPr marL="0" lvl="0" indent="0">
              <a:buNone/>
            </a:pPr>
            <a:r>
              <a:rPr lang="en-US" altLang="ja-JP" sz="2400" dirty="0" smtClean="0"/>
              <a:t>(1) </a:t>
            </a:r>
            <a:r>
              <a:rPr lang="ja-JP" altLang="ja-JP" sz="2400" dirty="0" smtClean="0"/>
              <a:t>工場</a:t>
            </a:r>
            <a:r>
              <a:rPr lang="ja-JP" altLang="ja-JP" sz="2400" dirty="0"/>
              <a:t>建設に対する消防省からの承認取得の廃止：</a:t>
            </a:r>
          </a:p>
          <a:p>
            <a:pPr marL="0" indent="0">
              <a:buNone/>
            </a:pPr>
            <a:r>
              <a:rPr lang="ja-JP" altLang="ja-JP" sz="2400" dirty="0"/>
              <a:t>消防省は工業団地内の工場建屋に対する</a:t>
            </a:r>
            <a:r>
              <a:rPr lang="en-US" altLang="ja-JP" sz="2400" dirty="0"/>
              <a:t>NOC</a:t>
            </a:r>
            <a:r>
              <a:rPr lang="ja-JP" altLang="ja-JP" sz="2400" dirty="0"/>
              <a:t>発行について、工場法に規定されている基準を遵守する。</a:t>
            </a:r>
          </a:p>
          <a:p>
            <a:pPr marL="0" lvl="0" indent="0">
              <a:buNone/>
            </a:pPr>
            <a:endParaRPr lang="en-US" altLang="ja-JP" sz="2400" dirty="0" smtClean="0"/>
          </a:p>
          <a:p>
            <a:pPr marL="0" lvl="0" indent="0">
              <a:buNone/>
            </a:pPr>
            <a:r>
              <a:rPr lang="ja-JP" altLang="ja-JP" sz="2400" dirty="0">
                <a:solidFill>
                  <a:srgbClr val="00B050"/>
                </a:solidFill>
              </a:rPr>
              <a:t>日本側は、</a:t>
            </a:r>
            <a:r>
              <a:rPr lang="en-US" altLang="ja-JP" sz="2400" dirty="0">
                <a:solidFill>
                  <a:srgbClr val="00B050"/>
                </a:solidFill>
              </a:rPr>
              <a:t>KIADB</a:t>
            </a:r>
            <a:r>
              <a:rPr lang="ja-JP" altLang="ja-JP" sz="2400" dirty="0" err="1">
                <a:solidFill>
                  <a:srgbClr val="00B050"/>
                </a:solidFill>
              </a:rPr>
              <a:t>、</a:t>
            </a:r>
            <a:r>
              <a:rPr lang="en-US" altLang="ja-JP" sz="2400" dirty="0">
                <a:solidFill>
                  <a:srgbClr val="00B050"/>
                </a:solidFill>
              </a:rPr>
              <a:t>KSIIDC</a:t>
            </a:r>
            <a:r>
              <a:rPr lang="ja-JP" altLang="ja-JP" sz="2400" dirty="0">
                <a:solidFill>
                  <a:srgbClr val="00B050"/>
                </a:solidFill>
              </a:rPr>
              <a:t>などが開発する工業団地に入居する企業には、消防省からの</a:t>
            </a:r>
            <a:r>
              <a:rPr lang="en-US" altLang="ja-JP" sz="2400" dirty="0">
                <a:solidFill>
                  <a:srgbClr val="00B050"/>
                </a:solidFill>
              </a:rPr>
              <a:t>NOC</a:t>
            </a:r>
            <a:r>
              <a:rPr lang="ja-JP" altLang="ja-JP" sz="2400" dirty="0">
                <a:solidFill>
                  <a:srgbClr val="00B050"/>
                </a:solidFill>
              </a:rPr>
              <a:t>を不要とするよう、改めて要請。産業コミッショナーは</a:t>
            </a:r>
            <a:r>
              <a:rPr lang="en-US" altLang="ja-JP" sz="2400" dirty="0">
                <a:solidFill>
                  <a:srgbClr val="00B050"/>
                </a:solidFill>
              </a:rPr>
              <a:t>KIADB</a:t>
            </a:r>
            <a:r>
              <a:rPr lang="ja-JP" altLang="ja-JP" sz="2400" dirty="0">
                <a:solidFill>
                  <a:srgbClr val="00B050"/>
                </a:solidFill>
              </a:rPr>
              <a:t>に対して、対応を</a:t>
            </a:r>
            <a:r>
              <a:rPr lang="ja-JP" altLang="ja-JP" sz="2400" dirty="0" smtClean="0">
                <a:solidFill>
                  <a:srgbClr val="00B050"/>
                </a:solidFill>
              </a:rPr>
              <a:t>検討</a:t>
            </a:r>
            <a:r>
              <a:rPr lang="ja-JP" altLang="ja-JP" sz="2400" dirty="0">
                <a:solidFill>
                  <a:srgbClr val="00B050"/>
                </a:solidFill>
              </a:rPr>
              <a:t>するよう指示した</a:t>
            </a:r>
            <a:r>
              <a:rPr lang="ja-JP" altLang="ja-JP" sz="2400" dirty="0" smtClean="0">
                <a:solidFill>
                  <a:srgbClr val="00B050"/>
                </a:solidFill>
              </a:rPr>
              <a:t>。</a:t>
            </a:r>
            <a:endParaRPr lang="en-US" altLang="ja-JP" sz="2400" dirty="0" smtClean="0">
              <a:solidFill>
                <a:srgbClr val="00B050"/>
              </a:solidFill>
            </a:endParaRPr>
          </a:p>
          <a:p>
            <a:pPr marL="0" lvl="0" indent="0">
              <a:buNone/>
            </a:pPr>
            <a:endParaRPr lang="en-US" altLang="ja-JP" sz="2400" dirty="0"/>
          </a:p>
          <a:p>
            <a:pPr marL="0" indent="0">
              <a:buNone/>
            </a:pPr>
            <a:endParaRPr lang="en-US" altLang="ja-JP" sz="2400" dirty="0"/>
          </a:p>
          <a:p>
            <a:pPr marL="0" indent="0">
              <a:buNone/>
            </a:pPr>
            <a:endParaRPr lang="ja-JP" altLang="ja-JP" sz="2400" dirty="0">
              <a:solidFill>
                <a:srgbClr val="00B050"/>
              </a:solidFill>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15</a:t>
            </a:fld>
            <a:endParaRPr lang="en-US" altLang="ja-JP" smtClean="0">
              <a:latin typeface="Arial Black" pitchFamily="34" charset="0"/>
            </a:endParaRPr>
          </a:p>
        </p:txBody>
      </p:sp>
    </p:spTree>
    <p:extLst>
      <p:ext uri="{BB962C8B-B14F-4D97-AF65-F5344CB8AC3E}">
        <p14:creationId xmlns:p14="http://schemas.microsoft.com/office/powerpoint/2010/main" val="1364152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576063"/>
          </a:xfrm>
        </p:spPr>
        <p:txBody>
          <a:bodyPr/>
          <a:lstStyle/>
          <a:p>
            <a:pPr algn="ctr"/>
            <a:r>
              <a:rPr lang="ja-JP" altLang="en-US" sz="2400" dirty="0"/>
              <a:t>３．プロジェクト支援と、投資申請手続きの簡素化</a:t>
            </a:r>
            <a:endParaRPr lang="en-IN" altLang="ja-JP" sz="2400" dirty="0" smtClean="0"/>
          </a:p>
        </p:txBody>
      </p:sp>
      <p:sp>
        <p:nvSpPr>
          <p:cNvPr id="3" name="Content Placeholder 2"/>
          <p:cNvSpPr>
            <a:spLocks noGrp="1"/>
          </p:cNvSpPr>
          <p:nvPr>
            <p:ph idx="1"/>
          </p:nvPr>
        </p:nvSpPr>
        <p:spPr>
          <a:xfrm>
            <a:off x="539552" y="1052736"/>
            <a:ext cx="8351837" cy="4968551"/>
          </a:xfrm>
        </p:spPr>
        <p:txBody>
          <a:bodyPr/>
          <a:lstStyle/>
          <a:p>
            <a:pPr marL="0" lvl="0" indent="0">
              <a:buNone/>
            </a:pPr>
            <a:r>
              <a:rPr lang="en-US" altLang="ja-JP" sz="2400" dirty="0" smtClean="0"/>
              <a:t>(2) </a:t>
            </a:r>
            <a:r>
              <a:rPr lang="ja-JP" altLang="ja-JP" sz="2400" dirty="0" smtClean="0"/>
              <a:t>工場建設に対する地方自治体（パンチャヤット）の認可の一元化：</a:t>
            </a:r>
          </a:p>
          <a:p>
            <a:pPr marL="0" indent="0">
              <a:buNone/>
            </a:pPr>
            <a:r>
              <a:rPr lang="ja-JP" altLang="ja-JP" sz="2400" dirty="0" smtClean="0"/>
              <a:t>「工場建設のためのフィーの支払いと、工場建設プランの承認取得の免除」を検討するための小委員会を設立する。座長は、農村開発・パンチャヤット省筆頭次官、メンバーは、財務省、工業省、都市開発省の各次官とする。</a:t>
            </a:r>
            <a:endParaRPr lang="en-US" altLang="ja-JP" sz="2400" dirty="0" smtClean="0"/>
          </a:p>
          <a:p>
            <a:pPr marL="0" indent="0">
              <a:buNone/>
            </a:pPr>
            <a:endParaRPr lang="en-US" altLang="ja-JP" sz="2400" dirty="0" smtClean="0"/>
          </a:p>
          <a:p>
            <a:pPr marL="0" indent="0">
              <a:buNone/>
            </a:pPr>
            <a:r>
              <a:rPr lang="ja-JP" altLang="ja-JP" sz="2400" dirty="0" smtClean="0">
                <a:solidFill>
                  <a:srgbClr val="00B050"/>
                </a:solidFill>
              </a:rPr>
              <a:t>カルナタカ州政府としては、入居企業は、パンチャヤットに対して必要な支払いはしなければならないとのスタンスだが、入居企業が個別の払うのではなく、</a:t>
            </a:r>
            <a:r>
              <a:rPr lang="en-US" altLang="ja-JP" sz="2400" dirty="0" smtClean="0">
                <a:solidFill>
                  <a:srgbClr val="00B050"/>
                </a:solidFill>
              </a:rPr>
              <a:t>KIADB</a:t>
            </a:r>
            <a:r>
              <a:rPr lang="ja-JP" altLang="ja-JP" sz="2400" dirty="0" smtClean="0">
                <a:solidFill>
                  <a:srgbClr val="00B050"/>
                </a:solidFill>
              </a:rPr>
              <a:t>が入居企業から一括受け取り、その後で、</a:t>
            </a:r>
            <a:r>
              <a:rPr lang="en-US" altLang="ja-JP" sz="2400" dirty="0" smtClean="0">
                <a:solidFill>
                  <a:srgbClr val="00B050"/>
                </a:solidFill>
              </a:rPr>
              <a:t>KIADB</a:t>
            </a:r>
            <a:r>
              <a:rPr lang="ja-JP" altLang="ja-JP" sz="2400" dirty="0" smtClean="0">
                <a:solidFill>
                  <a:srgbClr val="00B050"/>
                </a:solidFill>
              </a:rPr>
              <a:t>がパンチャヤットに払うことが検討可能であるとした。</a:t>
            </a:r>
            <a:endParaRPr lang="ja-JP" altLang="ja-JP" sz="2400" dirty="0">
              <a:solidFill>
                <a:srgbClr val="00B050"/>
              </a:solidFill>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16</a:t>
            </a:fld>
            <a:endParaRPr lang="en-US" altLang="ja-JP" smtClean="0">
              <a:latin typeface="Arial Black" pitchFamily="34" charset="0"/>
            </a:endParaRPr>
          </a:p>
        </p:txBody>
      </p:sp>
    </p:spTree>
    <p:extLst>
      <p:ext uri="{BB962C8B-B14F-4D97-AF65-F5344CB8AC3E}">
        <p14:creationId xmlns:p14="http://schemas.microsoft.com/office/powerpoint/2010/main" val="235437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310133"/>
            <a:ext cx="8229600" cy="792087"/>
          </a:xfrm>
        </p:spPr>
        <p:txBody>
          <a:bodyPr/>
          <a:lstStyle/>
          <a:p>
            <a:pPr algn="ctr"/>
            <a:r>
              <a:rPr lang="ja-JP" altLang="ja-JP" sz="2800" dirty="0" smtClean="0"/>
              <a:t>投資</a:t>
            </a:r>
            <a:r>
              <a:rPr lang="ja-JP" altLang="ja-JP" sz="2800" dirty="0"/>
              <a:t>環境改善に関するその他の事項</a:t>
            </a:r>
            <a:endParaRPr lang="en-IN" altLang="ja-JP" sz="2800" dirty="0" smtClean="0"/>
          </a:p>
        </p:txBody>
      </p:sp>
      <p:sp>
        <p:nvSpPr>
          <p:cNvPr id="3" name="Content Placeholder 2"/>
          <p:cNvSpPr>
            <a:spLocks noGrp="1"/>
          </p:cNvSpPr>
          <p:nvPr>
            <p:ph idx="1"/>
          </p:nvPr>
        </p:nvSpPr>
        <p:spPr>
          <a:xfrm>
            <a:off x="481700" y="1052736"/>
            <a:ext cx="8351837" cy="5184576"/>
          </a:xfrm>
        </p:spPr>
        <p:txBody>
          <a:bodyPr/>
          <a:lstStyle/>
          <a:p>
            <a:pPr marL="0" lvl="0" indent="0">
              <a:buNone/>
            </a:pPr>
            <a:r>
              <a:rPr lang="en-US" altLang="ja-JP" sz="2400" dirty="0" smtClean="0"/>
              <a:t>(3) </a:t>
            </a:r>
            <a:r>
              <a:rPr lang="ja-JP" altLang="ja-JP" sz="2400" dirty="0" smtClean="0"/>
              <a:t>民間</a:t>
            </a:r>
            <a:r>
              <a:rPr lang="ja-JP" altLang="ja-JP" sz="2400" dirty="0"/>
              <a:t>の工場用地、工業団地情報の一元管理：</a:t>
            </a:r>
            <a:r>
              <a:rPr lang="en-US" altLang="ja-JP" sz="2400" dirty="0"/>
              <a:t/>
            </a:r>
            <a:br>
              <a:rPr lang="en-US" altLang="ja-JP" sz="2400" dirty="0"/>
            </a:br>
            <a:r>
              <a:rPr lang="en-US" altLang="ja-JP" sz="2400" dirty="0">
                <a:solidFill>
                  <a:srgbClr val="00B050"/>
                </a:solidFill>
              </a:rPr>
              <a:t>KUM</a:t>
            </a:r>
            <a:r>
              <a:rPr lang="ja-JP" altLang="ja-JP" sz="2400" dirty="0">
                <a:solidFill>
                  <a:srgbClr val="00B050"/>
                </a:solidFill>
              </a:rPr>
              <a:t>は民間の土地バンク、工業団地、政府管理地等をデータベース化し、一元的に投資家に公開できるようにする</a:t>
            </a:r>
            <a:r>
              <a:rPr lang="ja-JP" altLang="ja-JP" sz="2400" dirty="0" smtClean="0">
                <a:solidFill>
                  <a:srgbClr val="00B050"/>
                </a:solidFill>
              </a:rPr>
              <a:t>。</a:t>
            </a:r>
            <a:endParaRPr lang="en-US" altLang="ja-JP" sz="2400" dirty="0" smtClean="0">
              <a:solidFill>
                <a:srgbClr val="00B050"/>
              </a:solidFill>
            </a:endParaRPr>
          </a:p>
          <a:p>
            <a:pPr marL="0" lvl="0" indent="0">
              <a:buNone/>
            </a:pPr>
            <a:r>
              <a:rPr lang="en-US" altLang="ja-JP" sz="2400" dirty="0" smtClean="0"/>
              <a:t>(4) </a:t>
            </a:r>
            <a:r>
              <a:rPr lang="ja-JP" altLang="ja-JP" sz="2400" dirty="0" smtClean="0"/>
              <a:t>工業</a:t>
            </a:r>
            <a:r>
              <a:rPr lang="ja-JP" altLang="ja-JP" sz="2400" dirty="0"/>
              <a:t>団地周辺の居住区の開発：</a:t>
            </a:r>
            <a:r>
              <a:rPr lang="en-US" altLang="ja-JP" sz="2400" dirty="0"/>
              <a:t/>
            </a:r>
            <a:br>
              <a:rPr lang="en-US" altLang="ja-JP" sz="2400" dirty="0"/>
            </a:br>
            <a:r>
              <a:rPr lang="ja-JP" altLang="ja-JP" sz="2400" dirty="0">
                <a:solidFill>
                  <a:srgbClr val="00B050"/>
                </a:solidFill>
              </a:rPr>
              <a:t>従業員の通勤時間短縮のため、工業団地付近に住宅エリアを設けることが可能か可能性を探る</a:t>
            </a:r>
            <a:r>
              <a:rPr lang="ja-JP" altLang="ja-JP" sz="2400" dirty="0" smtClean="0">
                <a:solidFill>
                  <a:srgbClr val="00B050"/>
                </a:solidFill>
              </a:rPr>
              <a:t>。</a:t>
            </a:r>
            <a:endParaRPr lang="en-US" altLang="ja-JP" sz="2400" dirty="0" smtClean="0">
              <a:solidFill>
                <a:srgbClr val="00B050"/>
              </a:solidFill>
            </a:endParaRPr>
          </a:p>
          <a:p>
            <a:pPr marL="0" lvl="0" indent="0">
              <a:buNone/>
            </a:pPr>
            <a:r>
              <a:rPr lang="en-US" altLang="ja-JP" sz="2400" dirty="0" smtClean="0"/>
              <a:t>(5) </a:t>
            </a:r>
            <a:r>
              <a:rPr lang="ja-JP" altLang="en-US" sz="2400" dirty="0" smtClean="0"/>
              <a:t>建坪</a:t>
            </a:r>
            <a:r>
              <a:rPr lang="en-US" altLang="ja-JP" sz="2400" dirty="0" smtClean="0"/>
              <a:t>2</a:t>
            </a:r>
            <a:r>
              <a:rPr lang="ja-JP" altLang="en-US" sz="2400" dirty="0" smtClean="0"/>
              <a:t>万平方メートルの工場を建設する場合に必要な、</a:t>
            </a:r>
            <a:r>
              <a:rPr lang="en-US" altLang="ja-JP" sz="2400" dirty="0" smtClean="0"/>
              <a:t>SEIAA</a:t>
            </a:r>
            <a:r>
              <a:rPr lang="ja-JP" altLang="en-US" sz="2400" dirty="0" smtClean="0"/>
              <a:t>の環境クリアランス承認の免除。</a:t>
            </a:r>
            <a:r>
              <a:rPr lang="en-US" altLang="ja-JP" sz="2400" dirty="0" smtClean="0"/>
              <a:t>KSPCB</a:t>
            </a:r>
            <a:r>
              <a:rPr lang="ja-JP" altLang="en-US" sz="2400" dirty="0" smtClean="0"/>
              <a:t>の</a:t>
            </a:r>
            <a:r>
              <a:rPr lang="en-US" altLang="ja-JP" sz="2400" dirty="0" smtClean="0"/>
              <a:t>CFE</a:t>
            </a:r>
            <a:r>
              <a:rPr lang="ja-JP" altLang="en-US" sz="2400" dirty="0" smtClean="0"/>
              <a:t>で十分ではないか？</a:t>
            </a:r>
            <a:endParaRPr lang="en-US" altLang="ja-JP" sz="2400" dirty="0" smtClean="0"/>
          </a:p>
          <a:p>
            <a:pPr marL="0" lvl="0" indent="0">
              <a:buNone/>
            </a:pPr>
            <a:r>
              <a:rPr lang="en-US" altLang="ja-JP" sz="2400" dirty="0" smtClean="0"/>
              <a:t>(6) BOCW(Building and Other Construction Workers’ Welfare) </a:t>
            </a:r>
            <a:r>
              <a:rPr lang="en-US" altLang="ja-JP" sz="2400" dirty="0" err="1" smtClean="0"/>
              <a:t>Cess</a:t>
            </a:r>
            <a:r>
              <a:rPr lang="ja-JP" altLang="en-US" sz="2400" dirty="0" smtClean="0"/>
              <a:t>の適用：</a:t>
            </a:r>
            <a:r>
              <a:rPr lang="ja-JP" altLang="en-US" sz="2400" dirty="0" smtClean="0">
                <a:solidFill>
                  <a:srgbClr val="00B050"/>
                </a:solidFill>
              </a:rPr>
              <a:t>建物の建設に対して１％の目的税の支払いがあるが、工場法で認可された工場建設は、州の裁量で、課税しなくてもよいとされている。</a:t>
            </a:r>
            <a:endParaRPr lang="en-US" altLang="ja-JP" sz="2400" dirty="0" smtClean="0">
              <a:solidFill>
                <a:srgbClr val="00B050"/>
              </a:solidFill>
            </a:endParaRPr>
          </a:p>
          <a:p>
            <a:pPr marL="0" lvl="0" indent="0">
              <a:buNone/>
            </a:pPr>
            <a:endParaRPr lang="en-US" altLang="ja-JP" sz="1800" dirty="0" smtClean="0"/>
          </a:p>
          <a:p>
            <a:pPr marL="0" indent="0">
              <a:buNone/>
              <a:defRPr/>
            </a:pPr>
            <a:endParaRPr lang="ja-JP" altLang="ja-JP" sz="1800" dirty="0">
              <a:solidFill>
                <a:srgbClr val="00B050"/>
              </a:solidFill>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17</a:t>
            </a:fld>
            <a:endParaRPr lang="en-US" altLang="ja-JP" smtClean="0">
              <a:latin typeface="Arial Black" pitchFamily="34" charset="0"/>
            </a:endParaRPr>
          </a:p>
        </p:txBody>
      </p:sp>
    </p:spTree>
    <p:extLst>
      <p:ext uri="{BB962C8B-B14F-4D97-AF65-F5344CB8AC3E}">
        <p14:creationId xmlns:p14="http://schemas.microsoft.com/office/powerpoint/2010/main" val="689635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81422" y="476672"/>
            <a:ext cx="8229600" cy="1008111"/>
          </a:xfrm>
        </p:spPr>
        <p:txBody>
          <a:bodyPr/>
          <a:lstStyle/>
          <a:p>
            <a:pPr algn="ctr"/>
            <a:r>
              <a:rPr lang="en-US" altLang="ja-JP" sz="2800" dirty="0" smtClean="0"/>
              <a:t/>
            </a:r>
            <a:br>
              <a:rPr lang="en-US" altLang="ja-JP" sz="2800" dirty="0" smtClean="0"/>
            </a:br>
            <a:r>
              <a:rPr lang="ja-JP" altLang="en-US" sz="2800" dirty="0" smtClean="0"/>
              <a:t>プロジェクト支援委員会</a:t>
            </a:r>
            <a:r>
              <a:rPr lang="en-US" altLang="ja-JP" sz="2800" dirty="0" smtClean="0"/>
              <a:t/>
            </a:r>
            <a:br>
              <a:rPr lang="en-US" altLang="ja-JP" sz="2800" dirty="0" smtClean="0"/>
            </a:br>
            <a:r>
              <a:rPr lang="ja-JP" altLang="en-US" sz="2800" dirty="0"/>
              <a:t>（</a:t>
            </a:r>
            <a:r>
              <a:rPr lang="en-US" sz="2800" dirty="0"/>
              <a:t>Project Facilitation Committee</a:t>
            </a:r>
            <a:r>
              <a:rPr lang="ja-JP" altLang="en-US" sz="2800" dirty="0"/>
              <a:t>）</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628800"/>
            <a:ext cx="8351837" cy="5076800"/>
          </a:xfrm>
        </p:spPr>
        <p:txBody>
          <a:bodyPr/>
          <a:lstStyle/>
          <a:p>
            <a:pPr lvl="0"/>
            <a:r>
              <a:rPr lang="ja-JP" altLang="en-US" sz="1800" dirty="0" smtClean="0"/>
              <a:t>設</a:t>
            </a:r>
            <a:r>
              <a:rPr lang="ja-JP" altLang="en-US" sz="1800" dirty="0"/>
              <a:t>立の背景：</a:t>
            </a:r>
            <a:endParaRPr lang="en-IN" sz="1800" dirty="0"/>
          </a:p>
          <a:p>
            <a:pPr marL="0" indent="0">
              <a:buNone/>
            </a:pPr>
            <a:r>
              <a:rPr lang="ja-JP" altLang="en-US" sz="1800" dirty="0"/>
              <a:t>バンガロールに進出す</a:t>
            </a:r>
            <a:r>
              <a:rPr lang="ja-JP" altLang="en-US" sz="1800" dirty="0" smtClean="0"/>
              <a:t>る日系企業の、プロジェクト申請、用地取得、工</a:t>
            </a:r>
            <a:r>
              <a:rPr lang="ja-JP" altLang="en-US" sz="1800" dirty="0"/>
              <a:t>場建</a:t>
            </a:r>
            <a:r>
              <a:rPr lang="ja-JP" altLang="en-US" sz="1800" dirty="0" smtClean="0"/>
              <a:t>設などに</a:t>
            </a:r>
            <a:r>
              <a:rPr lang="ja-JP" altLang="en-US" sz="1800" dirty="0"/>
              <a:t>ついて、プロジェクト</a:t>
            </a:r>
            <a:r>
              <a:rPr lang="ja-JP" altLang="en-US" sz="1800" dirty="0" smtClean="0"/>
              <a:t>の円</a:t>
            </a:r>
            <a:r>
              <a:rPr lang="ja-JP" altLang="en-US" sz="1800" dirty="0"/>
              <a:t>滑な進展を目指すため</a:t>
            </a:r>
            <a:r>
              <a:rPr lang="ja-JP" altLang="en-US" sz="1800" dirty="0" smtClean="0"/>
              <a:t>、産</a:t>
            </a:r>
            <a:r>
              <a:rPr lang="ja-JP" altLang="en-US" sz="1800" dirty="0"/>
              <a:t>業コミッショナーを座長とし、主要認可機関をメンバーとするプロジェクト支援委員会（</a:t>
            </a:r>
            <a:r>
              <a:rPr lang="en-US" sz="1800" dirty="0"/>
              <a:t>Project Facilitation Committee</a:t>
            </a:r>
            <a:r>
              <a:rPr lang="ja-JP" altLang="en-US" sz="1800" dirty="0" smtClean="0"/>
              <a:t>）が、</a:t>
            </a:r>
            <a:r>
              <a:rPr lang="ja-JP" altLang="en-US" sz="1800" dirty="0"/>
              <a:t>ダイヤログ・モニタリング委員会の下部組織</a:t>
            </a:r>
            <a:r>
              <a:rPr lang="en-US" sz="1800" dirty="0"/>
              <a:t>(Sub-Committee)</a:t>
            </a:r>
            <a:r>
              <a:rPr lang="ja-JP" altLang="en-US" sz="1800" dirty="0"/>
              <a:t>として設</a:t>
            </a:r>
            <a:r>
              <a:rPr lang="ja-JP" altLang="en-US" sz="1800" dirty="0" smtClean="0"/>
              <a:t>置された。</a:t>
            </a:r>
            <a:endParaRPr lang="en-US" altLang="ja-JP" sz="1800" dirty="0" smtClean="0"/>
          </a:p>
          <a:p>
            <a:pPr marL="0" indent="0">
              <a:buNone/>
            </a:pPr>
            <a:r>
              <a:rPr lang="ja-JP" altLang="en-US" sz="1800" dirty="0" smtClean="0"/>
              <a:t>こ</a:t>
            </a:r>
            <a:r>
              <a:rPr lang="ja-JP" altLang="en-US" sz="1800" dirty="0"/>
              <a:t>れまでに、</a:t>
            </a:r>
            <a:r>
              <a:rPr lang="en-IN" sz="1800" dirty="0"/>
              <a:t>8</a:t>
            </a:r>
            <a:r>
              <a:rPr lang="ja-JP" altLang="en-US" sz="1800" dirty="0"/>
              <a:t>月</a:t>
            </a:r>
            <a:r>
              <a:rPr lang="en-IN" sz="1800" dirty="0"/>
              <a:t>14</a:t>
            </a:r>
            <a:r>
              <a:rPr lang="ja-JP" altLang="en-US" sz="1800" dirty="0"/>
              <a:t>日、</a:t>
            </a:r>
            <a:r>
              <a:rPr lang="en-IN" sz="1800" dirty="0"/>
              <a:t>9</a:t>
            </a:r>
            <a:r>
              <a:rPr lang="ja-JP" altLang="en-US" sz="1800" dirty="0"/>
              <a:t>月</a:t>
            </a:r>
            <a:r>
              <a:rPr lang="en-IN" sz="1800" dirty="0"/>
              <a:t>1</a:t>
            </a:r>
            <a:r>
              <a:rPr lang="ja-JP" altLang="en-US" sz="1800" dirty="0" smtClean="0"/>
              <a:t>日、</a:t>
            </a:r>
            <a:r>
              <a:rPr lang="en-US" altLang="ja-JP" sz="1800" dirty="0" smtClean="0"/>
              <a:t>9</a:t>
            </a:r>
            <a:r>
              <a:rPr lang="ja-JP" altLang="en-US" sz="1800" dirty="0" smtClean="0"/>
              <a:t>月</a:t>
            </a:r>
            <a:r>
              <a:rPr lang="en-US" altLang="ja-JP" sz="1800" dirty="0" smtClean="0"/>
              <a:t>22</a:t>
            </a:r>
            <a:r>
              <a:rPr lang="ja-JP" altLang="en-US" sz="1800" dirty="0" smtClean="0"/>
              <a:t>日、</a:t>
            </a:r>
            <a:r>
              <a:rPr lang="en-US" altLang="ja-JP" sz="1800" dirty="0" smtClean="0"/>
              <a:t>10</a:t>
            </a:r>
            <a:r>
              <a:rPr lang="ja-JP" altLang="en-US" sz="1800" dirty="0" smtClean="0"/>
              <a:t>月</a:t>
            </a:r>
            <a:r>
              <a:rPr lang="en-US" altLang="ja-JP" sz="1800" dirty="0" smtClean="0"/>
              <a:t>20</a:t>
            </a:r>
            <a:r>
              <a:rPr lang="ja-JP" altLang="en-US" sz="1800" dirty="0" smtClean="0"/>
              <a:t>日と</a:t>
            </a:r>
            <a:r>
              <a:rPr lang="en-IN" altLang="ja-JP" sz="1800" dirty="0"/>
              <a:t>4</a:t>
            </a:r>
            <a:r>
              <a:rPr lang="ja-JP" altLang="en-US" sz="1800" dirty="0" smtClean="0"/>
              <a:t>回</a:t>
            </a:r>
            <a:r>
              <a:rPr lang="ja-JP" altLang="en-US" sz="1800" dirty="0"/>
              <a:t>開</a:t>
            </a:r>
            <a:r>
              <a:rPr lang="ja-JP" altLang="en-US" sz="1800" dirty="0" smtClean="0"/>
              <a:t>催。</a:t>
            </a:r>
            <a:endParaRPr lang="en-US" altLang="ja-JP" sz="1800" dirty="0" smtClean="0"/>
          </a:p>
          <a:p>
            <a:pPr marL="0" indent="0">
              <a:spcAft>
                <a:spcPts val="600"/>
              </a:spcAft>
              <a:buNone/>
            </a:pPr>
            <a:r>
              <a:rPr lang="ja-JP" altLang="en-US" sz="1800" dirty="0" smtClean="0"/>
              <a:t>今</a:t>
            </a:r>
            <a:r>
              <a:rPr lang="ja-JP" altLang="en-US" sz="1800" dirty="0"/>
              <a:t>後定期的に開催して行く</a:t>
            </a:r>
            <a:r>
              <a:rPr lang="ja-JP" altLang="en-US" sz="1800" dirty="0" smtClean="0"/>
              <a:t>。日本側に発信する良いメッセージと評価できる。</a:t>
            </a:r>
            <a:endParaRPr lang="en-US" altLang="ja-JP" sz="1800" dirty="0" smtClean="0"/>
          </a:p>
          <a:p>
            <a:pPr>
              <a:buFont typeface="Wingdings" panose="05000000000000000000" pitchFamily="2" charset="2"/>
              <a:buChar char="§"/>
            </a:pPr>
            <a:r>
              <a:rPr lang="ja-JP" altLang="en-US" sz="1800" dirty="0" smtClean="0"/>
              <a:t>第</a:t>
            </a:r>
            <a:r>
              <a:rPr lang="en-US" altLang="ja-JP" sz="1800" dirty="0" smtClean="0"/>
              <a:t>4</a:t>
            </a:r>
            <a:r>
              <a:rPr lang="ja-JP" altLang="en-US" sz="1800" dirty="0" smtClean="0"/>
              <a:t>回の</a:t>
            </a:r>
            <a:r>
              <a:rPr lang="en-US" altLang="ja-JP" sz="1800" dirty="0" smtClean="0"/>
              <a:t>PFC</a:t>
            </a:r>
            <a:r>
              <a:rPr lang="ja-JP" altLang="en-US" sz="1800" dirty="0" smtClean="0"/>
              <a:t>参加企業リスト</a:t>
            </a:r>
            <a:endParaRPr lang="en-US" altLang="ja-JP" sz="1800" dirty="0" smtClean="0"/>
          </a:p>
          <a:p>
            <a:pPr marL="0" indent="0">
              <a:buNone/>
            </a:pPr>
            <a:r>
              <a:rPr lang="en-US" altLang="ja-JP" sz="1800" dirty="0" smtClean="0">
                <a:latin typeface="+mj-ea"/>
                <a:ea typeface="+mj-ea"/>
              </a:rPr>
              <a:t>1.TMEIC Industrial </a:t>
            </a:r>
            <a:r>
              <a:rPr lang="en-US" altLang="ja-JP" sz="1800" dirty="0">
                <a:latin typeface="+mj-ea"/>
                <a:ea typeface="+mj-ea"/>
              </a:rPr>
              <a:t>System India Pvt. Ltd</a:t>
            </a:r>
            <a:r>
              <a:rPr lang="en-US" altLang="ja-JP" sz="1800" dirty="0" smtClean="0">
                <a:latin typeface="+mj-ea"/>
                <a:ea typeface="+mj-ea"/>
              </a:rPr>
              <a:t>.</a:t>
            </a:r>
          </a:p>
          <a:p>
            <a:pPr marL="0" indent="0">
              <a:buNone/>
            </a:pPr>
            <a:r>
              <a:rPr lang="en-US" altLang="ja-JP" sz="1800" dirty="0" smtClean="0">
                <a:latin typeface="+mj-ea"/>
                <a:ea typeface="+mj-ea"/>
                <a:cs typeface="ＭＳ Ｐゴシック" panose="020B0600070205080204" pitchFamily="50" charset="-128"/>
              </a:rPr>
              <a:t>2.</a:t>
            </a:r>
            <a:r>
              <a:rPr lang="en-US" altLang="ja-JP" sz="1800" dirty="0" smtClean="0">
                <a:latin typeface="+mj-ea"/>
                <a:ea typeface="+mj-ea"/>
              </a:rPr>
              <a:t>Mitsubishi </a:t>
            </a:r>
            <a:r>
              <a:rPr lang="en-US" altLang="ja-JP" sz="1800" dirty="0">
                <a:latin typeface="+mj-ea"/>
                <a:ea typeface="+mj-ea"/>
              </a:rPr>
              <a:t>Elevators ETA India Pvt. Ltd</a:t>
            </a:r>
            <a:r>
              <a:rPr lang="en-US" altLang="ja-JP" sz="1800" dirty="0" smtClean="0">
                <a:latin typeface="+mj-ea"/>
                <a:ea typeface="+mj-ea"/>
              </a:rPr>
              <a:t>.</a:t>
            </a:r>
          </a:p>
          <a:p>
            <a:pPr marL="0" indent="0">
              <a:buNone/>
            </a:pPr>
            <a:r>
              <a:rPr lang="en-US" altLang="ja-JP" sz="1800" dirty="0" smtClean="0">
                <a:latin typeface="+mj-ea"/>
                <a:ea typeface="+mj-ea"/>
                <a:cs typeface="ＭＳ Ｐゴシック" panose="020B0600070205080204" pitchFamily="50" charset="-128"/>
              </a:rPr>
              <a:t>3.</a:t>
            </a:r>
            <a:r>
              <a:rPr lang="en-US" altLang="ja-JP" sz="1800" dirty="0" smtClean="0">
                <a:latin typeface="+mj-ea"/>
                <a:ea typeface="+mj-ea"/>
              </a:rPr>
              <a:t>Sakra </a:t>
            </a:r>
            <a:r>
              <a:rPr lang="en-US" altLang="ja-JP" sz="1800" dirty="0">
                <a:latin typeface="+mj-ea"/>
                <a:ea typeface="+mj-ea"/>
              </a:rPr>
              <a:t>World Hospital</a:t>
            </a:r>
            <a:endParaRPr lang="ja-JP" altLang="ja-JP" sz="1800" dirty="0">
              <a:latin typeface="+mj-ea"/>
              <a:ea typeface="+mj-ea"/>
              <a:cs typeface="ＭＳ Ｐゴシック" panose="020B0600070205080204" pitchFamily="50" charset="-128"/>
            </a:endParaRPr>
          </a:p>
          <a:p>
            <a:pPr marL="0" indent="0">
              <a:buNone/>
            </a:pPr>
            <a:r>
              <a:rPr lang="en-US" altLang="ja-JP" sz="1800" dirty="0" smtClean="0">
                <a:latin typeface="+mj-ea"/>
                <a:ea typeface="+mj-ea"/>
                <a:cs typeface="ＭＳ Ｐゴシック" panose="020B0600070205080204" pitchFamily="50" charset="-128"/>
              </a:rPr>
              <a:t>4.</a:t>
            </a:r>
            <a:r>
              <a:rPr lang="en-US" altLang="ja-JP" sz="1800" dirty="0">
                <a:latin typeface="+mj-ea"/>
                <a:ea typeface="+mj-ea"/>
              </a:rPr>
              <a:t> NPR India Pvt. Ltd</a:t>
            </a:r>
            <a:r>
              <a:rPr lang="en-US" altLang="ja-JP" sz="1800" dirty="0" smtClean="0">
                <a:latin typeface="+mj-ea"/>
                <a:ea typeface="+mj-ea"/>
              </a:rPr>
              <a:t>.</a:t>
            </a:r>
          </a:p>
          <a:p>
            <a:pPr marL="0" indent="0">
              <a:buNone/>
            </a:pPr>
            <a:r>
              <a:rPr lang="en-US" altLang="ja-JP" sz="1800" dirty="0" smtClean="0">
                <a:latin typeface="+mj-ea"/>
                <a:ea typeface="+mj-ea"/>
                <a:cs typeface="ＭＳ Ｐゴシック" panose="020B0600070205080204" pitchFamily="50" charset="-128"/>
              </a:rPr>
              <a:t>5.</a:t>
            </a:r>
            <a:r>
              <a:rPr lang="en-US" altLang="ja-JP" sz="1800" dirty="0">
                <a:latin typeface="+mj-ea"/>
                <a:ea typeface="+mj-ea"/>
              </a:rPr>
              <a:t> WIPRO-Kawasaki Precision Machinery </a:t>
            </a:r>
            <a:endParaRPr lang="ja-JP" altLang="ja-JP" sz="1800" dirty="0">
              <a:latin typeface="+mj-ea"/>
              <a:ea typeface="+mj-ea"/>
              <a:cs typeface="ＭＳ Ｐゴシック" panose="020B0600070205080204" pitchFamily="50" charset="-128"/>
            </a:endParaRPr>
          </a:p>
          <a:p>
            <a:pPr marL="0" indent="0">
              <a:buNone/>
            </a:pPr>
            <a:r>
              <a:rPr lang="en-US" altLang="ja-JP" sz="1800" dirty="0" smtClean="0">
                <a:latin typeface="+mj-ea"/>
                <a:ea typeface="+mj-ea"/>
                <a:cs typeface="ＭＳ Ｐゴシック" panose="020B0600070205080204" pitchFamily="50" charset="-128"/>
              </a:rPr>
              <a:t>6.</a:t>
            </a:r>
            <a:r>
              <a:rPr lang="en-US" altLang="ja-JP" sz="1800" dirty="0">
                <a:latin typeface="+mj-ea"/>
                <a:ea typeface="+mj-ea"/>
              </a:rPr>
              <a:t> </a:t>
            </a:r>
            <a:r>
              <a:rPr lang="en-US" altLang="ja-JP" sz="1800" dirty="0" err="1">
                <a:latin typeface="+mj-ea"/>
                <a:ea typeface="+mj-ea"/>
              </a:rPr>
              <a:t>Tsujikawa</a:t>
            </a:r>
            <a:r>
              <a:rPr lang="en-US" altLang="ja-JP" sz="1800" dirty="0">
                <a:latin typeface="+mj-ea"/>
                <a:ea typeface="+mj-ea"/>
              </a:rPr>
              <a:t> India Pvt. Ltd.</a:t>
            </a:r>
            <a:endParaRPr lang="ja-JP" altLang="ja-JP" sz="1800" dirty="0">
              <a:latin typeface="+mj-ea"/>
              <a:ea typeface="+mj-ea"/>
              <a:cs typeface="ＭＳ Ｐゴシック" panose="020B0600070205080204" pitchFamily="50" charset="-128"/>
            </a:endParaRPr>
          </a:p>
          <a:p>
            <a:pPr marL="0" indent="0">
              <a:buNone/>
            </a:pPr>
            <a:r>
              <a:rPr lang="en-US" altLang="ja-JP" sz="1800" dirty="0" smtClean="0">
                <a:latin typeface="+mj-ea"/>
                <a:ea typeface="+mj-ea"/>
                <a:cs typeface="ＭＳ Ｐゴシック" panose="020B0600070205080204" pitchFamily="50" charset="-128"/>
              </a:rPr>
              <a:t>7. </a:t>
            </a:r>
            <a:r>
              <a:rPr lang="en-US" altLang="ja-JP" sz="1800" dirty="0">
                <a:latin typeface="+mj-ea"/>
                <a:ea typeface="+mj-ea"/>
              </a:rPr>
              <a:t>Mitsubishi Electric India Pvt. Ltd.</a:t>
            </a:r>
            <a:endParaRPr lang="ja-JP" altLang="ja-JP" sz="1800" dirty="0">
              <a:latin typeface="+mj-ea"/>
              <a:ea typeface="+mj-ea"/>
              <a:cs typeface="ＭＳ Ｐゴシック" panose="020B0600070205080204" pitchFamily="50" charset="-128"/>
            </a:endParaRPr>
          </a:p>
          <a:p>
            <a:pPr marL="0" indent="0">
              <a:buNone/>
            </a:pPr>
            <a:endParaRPr lang="ja-JP" altLang="ja-JP" sz="12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ja-JP" altLang="ja-JP" sz="14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ja-JP" altLang="ja-JP" sz="1600" dirty="0">
              <a:latin typeface="ＭＳ ゴシック" panose="020B0609070205080204" pitchFamily="49" charset="-128"/>
              <a:ea typeface="ＭＳ ゴシック" panose="020B0609070205080204" pitchFamily="49" charset="-128"/>
              <a:cs typeface="ＭＳ Ｐゴシック" panose="020B0600070205080204" pitchFamily="50" charset="-128"/>
            </a:endParaRPr>
          </a:p>
          <a:p>
            <a:pPr marL="0" indent="0">
              <a:buNone/>
            </a:pPr>
            <a:endParaRPr lang="en-US" altLang="ja-JP" sz="1800" dirty="0" smtClean="0"/>
          </a:p>
          <a:p>
            <a:pPr marL="0" lvl="0" indent="0">
              <a:buNone/>
            </a:pPr>
            <a:endParaRPr lang="en-IN" sz="2400" dirty="0"/>
          </a:p>
          <a:p>
            <a:pPr marL="0" lvl="0" indent="0">
              <a:buNone/>
            </a:pPr>
            <a:r>
              <a:rPr lang="en-US" sz="2400" dirty="0" smtClean="0"/>
              <a:t/>
            </a:r>
            <a:br>
              <a:rPr lang="en-US" sz="2400" dirty="0" smtClean="0"/>
            </a:br>
            <a:endParaRPr lang="en-US" altLang="ja-JP" sz="2400" dirty="0" smtClean="0"/>
          </a:p>
          <a:p>
            <a:pPr marL="271463" indent="0">
              <a:spcBef>
                <a:spcPts val="0"/>
              </a:spcBef>
              <a:spcAft>
                <a:spcPts val="1200"/>
              </a:spcAft>
              <a:buFont typeface="Wingdings" pitchFamily="2" charset="2"/>
              <a:buNone/>
              <a:defRPr/>
            </a:pPr>
            <a:endParaRPr lang="en-US" altLang="ja-JP" sz="2400" dirty="0" smtClean="0">
              <a:latin typeface="ＭＳ Ｐゴシック" pitchFamily="50" charset="-128"/>
            </a:endParaRPr>
          </a:p>
          <a:p>
            <a:pPr marL="0" indent="0">
              <a:buFont typeface="Wingdings" pitchFamily="2" charset="2"/>
              <a:buNone/>
              <a:defRPr/>
            </a:pPr>
            <a:endParaRPr lang="en-US" altLang="ja-JP"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18</a:t>
            </a:fld>
            <a:endParaRPr lang="en-US" altLang="ja-JP" smtClean="0">
              <a:latin typeface="Arial Black" pitchFamily="34" charset="0"/>
            </a:endParaRPr>
          </a:p>
        </p:txBody>
      </p:sp>
    </p:spTree>
    <p:extLst>
      <p:ext uri="{BB962C8B-B14F-4D97-AF65-F5344CB8AC3E}">
        <p14:creationId xmlns:p14="http://schemas.microsoft.com/office/powerpoint/2010/main" val="909650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en-US" altLang="ja-JP" sz="2800" dirty="0"/>
              <a:t>4.   </a:t>
            </a:r>
            <a:r>
              <a:rPr lang="ja-JP" altLang="ja-JP" sz="2800" dirty="0"/>
              <a:t>ナルサプラ工業団地に関する</a:t>
            </a:r>
            <a:r>
              <a:rPr lang="ja-JP" altLang="ja-JP" sz="2800" dirty="0" smtClean="0"/>
              <a:t>問題</a:t>
            </a:r>
            <a:r>
              <a:rPr lang="ja-JP" altLang="en-US" sz="2800" dirty="0" smtClean="0"/>
              <a:t>の改善</a:t>
            </a:r>
            <a:endParaRPr lang="en-IN" altLang="ja-JP" sz="2800" dirty="0" smtClean="0"/>
          </a:p>
        </p:txBody>
      </p:sp>
      <p:sp>
        <p:nvSpPr>
          <p:cNvPr id="3" name="Content Placeholder 2"/>
          <p:cNvSpPr>
            <a:spLocks noGrp="1"/>
          </p:cNvSpPr>
          <p:nvPr>
            <p:ph idx="1"/>
          </p:nvPr>
        </p:nvSpPr>
        <p:spPr>
          <a:xfrm>
            <a:off x="468313" y="1196752"/>
            <a:ext cx="8351837" cy="4968551"/>
          </a:xfrm>
        </p:spPr>
        <p:txBody>
          <a:bodyPr/>
          <a:lstStyle/>
          <a:p>
            <a:pPr marL="0" lvl="0" indent="0">
              <a:buNone/>
            </a:pPr>
            <a:r>
              <a:rPr lang="en-US" altLang="ja-JP" sz="1800" b="1" dirty="0" smtClean="0">
                <a:latin typeface="+mj-ea"/>
                <a:ea typeface="+mj-ea"/>
              </a:rPr>
              <a:t>【</a:t>
            </a:r>
            <a:r>
              <a:rPr lang="ja-JP" altLang="en-US" sz="1800" b="1" dirty="0" smtClean="0">
                <a:latin typeface="+mj-ea"/>
                <a:ea typeface="+mj-ea"/>
              </a:rPr>
              <a:t>インフラ整備</a:t>
            </a:r>
            <a:r>
              <a:rPr lang="en-US" altLang="ja-JP" sz="1800" b="1" dirty="0" smtClean="0">
                <a:latin typeface="+mj-ea"/>
                <a:ea typeface="+mj-ea"/>
              </a:rPr>
              <a:t>】</a:t>
            </a:r>
          </a:p>
          <a:p>
            <a:pPr marL="0" lvl="0" indent="0">
              <a:buNone/>
            </a:pPr>
            <a:endParaRPr lang="en-US" altLang="ja-JP" sz="1800" b="1" dirty="0">
              <a:latin typeface="+mj-ea"/>
              <a:ea typeface="+mj-ea"/>
            </a:endParaRPr>
          </a:p>
          <a:p>
            <a:pPr marL="0" lvl="0" indent="0">
              <a:buNone/>
            </a:pPr>
            <a:r>
              <a:rPr lang="en-US" altLang="ja-JP" sz="1800" b="1" dirty="0" smtClean="0">
                <a:latin typeface="+mj-ea"/>
                <a:ea typeface="+mj-ea"/>
              </a:rPr>
              <a:t>(1) KIADB</a:t>
            </a:r>
            <a:r>
              <a:rPr lang="ja-JP" altLang="ja-JP" sz="1800" b="1" dirty="0">
                <a:latin typeface="+mj-ea"/>
                <a:ea typeface="+mj-ea"/>
              </a:rPr>
              <a:t>は最速で、道路のコネクビティを完成させる</a:t>
            </a:r>
            <a:r>
              <a:rPr lang="ja-JP" altLang="ja-JP" sz="1800" b="1" dirty="0" smtClean="0">
                <a:latin typeface="+mj-ea"/>
                <a:ea typeface="+mj-ea"/>
              </a:rPr>
              <a:t>。</a:t>
            </a:r>
            <a:endParaRPr lang="en-US" altLang="ja-JP" sz="1800" b="1" dirty="0" smtClean="0">
              <a:latin typeface="+mj-ea"/>
              <a:ea typeface="+mj-ea"/>
            </a:endParaRPr>
          </a:p>
          <a:p>
            <a:pPr marL="0" indent="0">
              <a:buNone/>
            </a:pPr>
            <a:r>
              <a:rPr lang="ja-JP" altLang="en-US" sz="1800" b="1" dirty="0">
                <a:solidFill>
                  <a:srgbClr val="00B050"/>
                </a:solidFill>
              </a:rPr>
              <a:t>途中（</a:t>
            </a:r>
            <a:r>
              <a:rPr lang="en-US" sz="1800" b="1" dirty="0">
                <a:solidFill>
                  <a:srgbClr val="00B050"/>
                </a:solidFill>
              </a:rPr>
              <a:t>80</a:t>
            </a:r>
            <a:r>
              <a:rPr lang="ja-JP" altLang="en-US" sz="1800" b="1" dirty="0">
                <a:solidFill>
                  <a:srgbClr val="00B050"/>
                </a:solidFill>
              </a:rPr>
              <a:t>％位）までは、かなりのペースで進んだが、ここ最近時は全く動きなし、又、最近時</a:t>
            </a:r>
            <a:r>
              <a:rPr lang="ja-JP" altLang="en-US" sz="1800" b="1" dirty="0" smtClean="0">
                <a:solidFill>
                  <a:srgbClr val="00B050"/>
                </a:solidFill>
              </a:rPr>
              <a:t>の降</a:t>
            </a:r>
            <a:r>
              <a:rPr lang="ja-JP" altLang="en-US" sz="1800" b="1" dirty="0">
                <a:solidFill>
                  <a:srgbClr val="00B050"/>
                </a:solidFill>
              </a:rPr>
              <a:t>雨の影響で道路状況は悪くなる一方で、早急に対応して欲しい。</a:t>
            </a:r>
            <a:endParaRPr lang="en-IN" sz="1800" b="1" dirty="0">
              <a:solidFill>
                <a:srgbClr val="00B050"/>
              </a:solidFill>
            </a:endParaRPr>
          </a:p>
          <a:p>
            <a:pPr marL="0" lvl="0" indent="0">
              <a:buNone/>
            </a:pPr>
            <a:r>
              <a:rPr lang="en-US" altLang="ja-JP" sz="1800" b="1" dirty="0" smtClean="0">
                <a:latin typeface="+mj-ea"/>
                <a:ea typeface="+mj-ea"/>
              </a:rPr>
              <a:t>(2) BESCOM</a:t>
            </a:r>
            <a:r>
              <a:rPr lang="ja-JP" altLang="ja-JP" sz="1800" b="1" dirty="0">
                <a:latin typeface="+mj-ea"/>
                <a:ea typeface="+mj-ea"/>
              </a:rPr>
              <a:t>は</a:t>
            </a:r>
            <a:r>
              <a:rPr lang="en-US" altLang="ja-JP" sz="1800" b="1" dirty="0">
                <a:latin typeface="+mj-ea"/>
                <a:ea typeface="+mj-ea"/>
              </a:rPr>
              <a:t>66/11KVA</a:t>
            </a:r>
            <a:r>
              <a:rPr lang="ja-JP" altLang="ja-JP" sz="1800" b="1" dirty="0">
                <a:latin typeface="+mj-ea"/>
                <a:ea typeface="+mj-ea"/>
              </a:rPr>
              <a:t>変電所を作動させ、工業団地への滞りない電力供給を</a:t>
            </a:r>
            <a:r>
              <a:rPr lang="ja-JP" altLang="ja-JP" sz="1800" b="1" dirty="0" smtClean="0">
                <a:latin typeface="+mj-ea"/>
                <a:ea typeface="+mj-ea"/>
              </a:rPr>
              <a:t>保証する。</a:t>
            </a:r>
            <a:endParaRPr lang="en-US" altLang="ja-JP" sz="1800" b="1" dirty="0" smtClean="0">
              <a:latin typeface="+mj-ea"/>
              <a:ea typeface="+mj-ea"/>
            </a:endParaRPr>
          </a:p>
          <a:p>
            <a:pPr marL="0" lvl="0" indent="0">
              <a:buNone/>
            </a:pPr>
            <a:r>
              <a:rPr lang="en-US" altLang="ja-JP" sz="1800" b="1" dirty="0" smtClean="0">
                <a:solidFill>
                  <a:srgbClr val="00B050"/>
                </a:solidFill>
                <a:latin typeface="+mj-ea"/>
                <a:ea typeface="+mj-ea"/>
              </a:rPr>
              <a:t>11KV</a:t>
            </a:r>
            <a:r>
              <a:rPr lang="ja-JP" altLang="ja-JP" sz="1800" b="1" dirty="0" smtClean="0">
                <a:solidFill>
                  <a:srgbClr val="00B050"/>
                </a:solidFill>
                <a:latin typeface="+mj-ea"/>
                <a:ea typeface="+mj-ea"/>
              </a:rPr>
              <a:t>の</a:t>
            </a:r>
            <a:r>
              <a:rPr lang="ja-JP" altLang="ja-JP" sz="1800" b="1" dirty="0">
                <a:solidFill>
                  <a:srgbClr val="00B050"/>
                </a:solidFill>
                <a:latin typeface="+mj-ea"/>
                <a:ea typeface="+mj-ea"/>
              </a:rPr>
              <a:t>電力供給は開始された</a:t>
            </a:r>
            <a:r>
              <a:rPr lang="ja-JP" altLang="ja-JP" sz="1800" b="1" dirty="0" smtClean="0">
                <a:solidFill>
                  <a:srgbClr val="00B050"/>
                </a:solidFill>
                <a:latin typeface="+mj-ea"/>
                <a:ea typeface="+mj-ea"/>
              </a:rPr>
              <a:t>。</a:t>
            </a:r>
            <a:r>
              <a:rPr lang="ja-JP" altLang="en-US" sz="1800" b="1" dirty="0">
                <a:solidFill>
                  <a:srgbClr val="00B050"/>
                </a:solidFill>
              </a:rPr>
              <a:t>６６</a:t>
            </a:r>
            <a:r>
              <a:rPr lang="en-US" sz="1800" b="1" dirty="0">
                <a:solidFill>
                  <a:srgbClr val="00B050"/>
                </a:solidFill>
              </a:rPr>
              <a:t>KV</a:t>
            </a:r>
            <a:r>
              <a:rPr lang="ja-JP" altLang="en-US" sz="1800" b="1" dirty="0">
                <a:solidFill>
                  <a:srgbClr val="00B050"/>
                </a:solidFill>
              </a:rPr>
              <a:t>については</a:t>
            </a:r>
            <a:r>
              <a:rPr lang="ja-JP" altLang="en-US" sz="1800" b="1" dirty="0" smtClean="0">
                <a:solidFill>
                  <a:srgbClr val="00B050"/>
                </a:solidFill>
              </a:rPr>
              <a:t>、まだ工事が開始されていない模様。</a:t>
            </a:r>
            <a:r>
              <a:rPr lang="ja-JP" altLang="en-US" sz="1800" b="1" dirty="0" smtClean="0">
                <a:solidFill>
                  <a:srgbClr val="00B050"/>
                </a:solidFill>
                <a:latin typeface="+mj-ea"/>
                <a:ea typeface="+mj-ea"/>
              </a:rPr>
              <a:t>完成までの</a:t>
            </a:r>
            <a:r>
              <a:rPr lang="ja-JP" altLang="ja-JP" sz="1800" b="1" dirty="0" smtClean="0">
                <a:solidFill>
                  <a:srgbClr val="00B050"/>
                </a:solidFill>
                <a:latin typeface="+mj-ea"/>
                <a:ea typeface="+mj-ea"/>
              </a:rPr>
              <a:t>タ</a:t>
            </a:r>
            <a:r>
              <a:rPr lang="ja-JP" altLang="ja-JP" sz="1800" b="1" dirty="0">
                <a:solidFill>
                  <a:srgbClr val="00B050"/>
                </a:solidFill>
                <a:latin typeface="+mj-ea"/>
                <a:ea typeface="+mj-ea"/>
              </a:rPr>
              <a:t>イムスケジュー</a:t>
            </a:r>
            <a:r>
              <a:rPr lang="ja-JP" altLang="ja-JP" sz="1800" b="1" dirty="0" smtClean="0">
                <a:solidFill>
                  <a:srgbClr val="00B050"/>
                </a:solidFill>
                <a:latin typeface="+mj-ea"/>
                <a:ea typeface="+mj-ea"/>
              </a:rPr>
              <a:t>ル</a:t>
            </a:r>
            <a:r>
              <a:rPr lang="ja-JP" altLang="en-US" sz="1800" b="1" dirty="0" smtClean="0">
                <a:solidFill>
                  <a:srgbClr val="00B050"/>
                </a:solidFill>
                <a:latin typeface="+mj-ea"/>
                <a:ea typeface="+mj-ea"/>
              </a:rPr>
              <a:t>が不詳。</a:t>
            </a:r>
            <a:endParaRPr lang="en-US" altLang="ja-JP" sz="1800" b="1" dirty="0" smtClean="0">
              <a:solidFill>
                <a:srgbClr val="00B050"/>
              </a:solidFill>
              <a:latin typeface="+mj-ea"/>
              <a:ea typeface="+mj-ea"/>
            </a:endParaRPr>
          </a:p>
          <a:p>
            <a:pPr marL="0" lvl="0" indent="0">
              <a:buNone/>
            </a:pPr>
            <a:r>
              <a:rPr lang="en-US" altLang="ja-JP" sz="1800" b="1" dirty="0" smtClean="0"/>
              <a:t>(</a:t>
            </a:r>
            <a:r>
              <a:rPr lang="ja-JP" altLang="en-US" sz="1800" b="1" dirty="0" smtClean="0"/>
              <a:t>３</a:t>
            </a:r>
            <a:r>
              <a:rPr lang="en-US" altLang="ja-JP" sz="1800" b="1" dirty="0" smtClean="0"/>
              <a:t>) </a:t>
            </a:r>
            <a:r>
              <a:rPr lang="en-US" altLang="ja-JP" sz="1800" b="1" dirty="0"/>
              <a:t>KIADB</a:t>
            </a:r>
            <a:r>
              <a:rPr lang="ja-JP" altLang="ja-JP" sz="1800" b="1" dirty="0"/>
              <a:t>は、４０</a:t>
            </a:r>
            <a:r>
              <a:rPr lang="en-US" altLang="ja-JP" sz="1800" b="1" dirty="0"/>
              <a:t>MLD(</a:t>
            </a:r>
            <a:r>
              <a:rPr lang="ja-JP" altLang="ja-JP" sz="1800" b="1" dirty="0"/>
              <a:t>日量百万リットル</a:t>
            </a:r>
            <a:r>
              <a:rPr lang="en-US" altLang="ja-JP" sz="1800" b="1" dirty="0"/>
              <a:t>)</a:t>
            </a:r>
            <a:r>
              <a:rPr lang="ja-JP" altLang="ja-JP" sz="1800" b="1" dirty="0"/>
              <a:t>の第</a:t>
            </a:r>
            <a:r>
              <a:rPr lang="en-US" altLang="ja-JP" sz="1800" b="1" dirty="0"/>
              <a:t>3</a:t>
            </a:r>
            <a:r>
              <a:rPr lang="ja-JP" altLang="ja-JP" sz="1800" b="1" dirty="0"/>
              <a:t>次処理水設備計画を策定</a:t>
            </a:r>
            <a:r>
              <a:rPr lang="ja-JP" altLang="en-US" sz="1800" b="1" dirty="0"/>
              <a:t>し、</a:t>
            </a:r>
            <a:r>
              <a:rPr lang="ja-JP" altLang="ja-JP" sz="1800" b="1" dirty="0"/>
              <a:t>且つ完成時期を明示する。</a:t>
            </a:r>
            <a:endParaRPr lang="en-US" altLang="ja-JP" sz="1800" b="1" dirty="0"/>
          </a:p>
          <a:p>
            <a:pPr marL="0" lvl="0" indent="0">
              <a:spcBef>
                <a:spcPts val="1200"/>
              </a:spcBef>
              <a:buNone/>
            </a:pPr>
            <a:r>
              <a:rPr lang="ja-JP" altLang="ja-JP" sz="1800" b="1" dirty="0">
                <a:solidFill>
                  <a:srgbClr val="00B050"/>
                </a:solidFill>
              </a:rPr>
              <a:t>プロジェクト：カドゥバサナハリ湖からホスコテ処理設備まで導水し、マルール（</a:t>
            </a:r>
            <a:r>
              <a:rPr lang="en-US" altLang="ja-JP" sz="1800" b="1" dirty="0">
                <a:solidFill>
                  <a:srgbClr val="00B050"/>
                </a:solidFill>
              </a:rPr>
              <a:t>23</a:t>
            </a:r>
            <a:r>
              <a:rPr lang="ja-JP" altLang="ja-JP" sz="1800" b="1" dirty="0">
                <a:solidFill>
                  <a:srgbClr val="00B050"/>
                </a:solidFill>
              </a:rPr>
              <a:t>㎞）、ヴェームガル（</a:t>
            </a:r>
            <a:r>
              <a:rPr lang="en-US" altLang="ja-JP" sz="1800" b="1" dirty="0">
                <a:solidFill>
                  <a:srgbClr val="00B050"/>
                </a:solidFill>
              </a:rPr>
              <a:t>18</a:t>
            </a:r>
            <a:r>
              <a:rPr lang="ja-JP" altLang="ja-JP" sz="1800" b="1" dirty="0">
                <a:solidFill>
                  <a:srgbClr val="00B050"/>
                </a:solidFill>
              </a:rPr>
              <a:t>㎞）、ナラスプラ（</a:t>
            </a:r>
            <a:r>
              <a:rPr lang="en-US" altLang="ja-JP" sz="1800" b="1" dirty="0">
                <a:solidFill>
                  <a:srgbClr val="00B050"/>
                </a:solidFill>
              </a:rPr>
              <a:t>14</a:t>
            </a:r>
            <a:r>
              <a:rPr lang="ja-JP" altLang="ja-JP" sz="1800" b="1" dirty="0">
                <a:solidFill>
                  <a:srgbClr val="00B050"/>
                </a:solidFill>
              </a:rPr>
              <a:t>㎞）の３工業団地</a:t>
            </a:r>
            <a:r>
              <a:rPr lang="ja-JP" altLang="en-US" sz="1800" b="1" dirty="0">
                <a:solidFill>
                  <a:srgbClr val="00B050"/>
                </a:solidFill>
              </a:rPr>
              <a:t>向け</a:t>
            </a:r>
            <a:r>
              <a:rPr lang="ja-JP" altLang="ja-JP" sz="1800" b="1" dirty="0">
                <a:solidFill>
                  <a:srgbClr val="00B050"/>
                </a:solidFill>
              </a:rPr>
              <a:t>にパイプを敷設する。工事発注済。工期は</a:t>
            </a:r>
            <a:r>
              <a:rPr lang="en-US" altLang="ja-JP" sz="1800" b="1" dirty="0">
                <a:solidFill>
                  <a:srgbClr val="00B050"/>
                </a:solidFill>
              </a:rPr>
              <a:t>15〜18</a:t>
            </a:r>
            <a:r>
              <a:rPr lang="ja-JP" altLang="ja-JP" sz="1800" b="1" dirty="0">
                <a:solidFill>
                  <a:srgbClr val="00B050"/>
                </a:solidFill>
              </a:rPr>
              <a:t>か月を見込む</a:t>
            </a:r>
            <a:r>
              <a:rPr lang="ja-JP" altLang="en-US" sz="1800" b="1" dirty="0" smtClean="0">
                <a:solidFill>
                  <a:srgbClr val="00B050"/>
                </a:solidFill>
              </a:rPr>
              <a:t>。特に進展ない模様。</a:t>
            </a:r>
            <a:endParaRPr lang="en-US" altLang="ja-JP" sz="1800" b="1" dirty="0">
              <a:solidFill>
                <a:srgbClr val="00B050"/>
              </a:solidFill>
              <a:latin typeface="+mj-ea"/>
              <a:ea typeface="+mj-ea"/>
            </a:endParaRPr>
          </a:p>
          <a:p>
            <a:pPr marL="0" lvl="0" indent="0">
              <a:buNone/>
            </a:pPr>
            <a:endParaRPr lang="en-US" altLang="ja-JP" sz="2400" b="1" dirty="0" smtClean="0"/>
          </a:p>
          <a:p>
            <a:pPr marL="457200" lvl="0" indent="-457200">
              <a:buAutoNum type="arabicParenBoth"/>
            </a:pPr>
            <a:endParaRPr lang="ja-JP" altLang="ja-JP" sz="2400" b="1" dirty="0"/>
          </a:p>
          <a:p>
            <a:pPr marL="0" lvl="0" indent="0">
              <a:buNone/>
            </a:pPr>
            <a:endParaRPr lang="ja-JP" altLang="ja-JP" sz="2400" b="1" dirty="0"/>
          </a:p>
          <a:p>
            <a:pPr marL="0" lvl="0" indent="0">
              <a:buNone/>
            </a:pPr>
            <a:r>
              <a:rPr lang="en-US" altLang="ja-JP" sz="2400" b="1" dirty="0" smtClean="0"/>
              <a:t> </a:t>
            </a:r>
            <a:endParaRPr lang="ja-JP" altLang="ja-JP" sz="2400" b="1" dirty="0"/>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19</a:t>
            </a:fld>
            <a:endParaRPr lang="en-US" altLang="ja-JP" smtClean="0">
              <a:latin typeface="Arial Black" pitchFamily="34" charset="0"/>
            </a:endParaRPr>
          </a:p>
        </p:txBody>
      </p:sp>
    </p:spTree>
    <p:extLst>
      <p:ext uri="{BB962C8B-B14F-4D97-AF65-F5344CB8AC3E}">
        <p14:creationId xmlns:p14="http://schemas.microsoft.com/office/powerpoint/2010/main" val="800358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57200" y="836613"/>
            <a:ext cx="8229600" cy="360362"/>
          </a:xfrm>
        </p:spPr>
        <p:txBody>
          <a:bodyPr/>
          <a:lstStyle/>
          <a:p>
            <a:pPr algn="ctr" eaLnBrk="1" hangingPunct="1"/>
            <a:r>
              <a:rPr lang="ja-JP" altLang="en-US" sz="3200" dirty="0" smtClean="0"/>
              <a:t>第</a:t>
            </a:r>
            <a:r>
              <a:rPr lang="en-US" altLang="ja-JP" sz="3200" dirty="0" smtClean="0"/>
              <a:t>13</a:t>
            </a:r>
            <a:r>
              <a:rPr lang="ja-JP" altLang="en-US" sz="3200" dirty="0" smtClean="0"/>
              <a:t>回　建議書委員会開催</a:t>
            </a:r>
          </a:p>
        </p:txBody>
      </p:sp>
      <p:sp>
        <p:nvSpPr>
          <p:cNvPr id="4099" name="Rectangle 5"/>
          <p:cNvSpPr>
            <a:spLocks noGrp="1" noChangeArrowheads="1"/>
          </p:cNvSpPr>
          <p:nvPr>
            <p:ph type="body" idx="1"/>
          </p:nvPr>
        </p:nvSpPr>
        <p:spPr>
          <a:xfrm>
            <a:off x="457200" y="1556792"/>
            <a:ext cx="8229600" cy="4896396"/>
          </a:xfrm>
        </p:spPr>
        <p:txBody>
          <a:bodyPr/>
          <a:lstStyle/>
          <a:p>
            <a:pPr eaLnBrk="1" hangingPunct="1"/>
            <a:r>
              <a:rPr lang="ja-JP" altLang="en-US" sz="2400" dirty="0" smtClean="0"/>
              <a:t>日時：</a:t>
            </a:r>
            <a:r>
              <a:rPr lang="en-US" altLang="ja-JP" sz="2400" dirty="0" smtClean="0"/>
              <a:t>11</a:t>
            </a:r>
            <a:r>
              <a:rPr lang="ja-JP" altLang="en-US" sz="2400" dirty="0" smtClean="0"/>
              <a:t>月</a:t>
            </a:r>
            <a:r>
              <a:rPr lang="en-US" altLang="ja-JP" sz="2400" dirty="0" smtClean="0"/>
              <a:t>4</a:t>
            </a:r>
            <a:r>
              <a:rPr lang="ja-JP" altLang="en-US" sz="2400" dirty="0" smtClean="0"/>
              <a:t>日（火）　</a:t>
            </a:r>
            <a:r>
              <a:rPr lang="en-US" altLang="ja-JP" sz="2400" dirty="0" smtClean="0"/>
              <a:t>11</a:t>
            </a:r>
            <a:r>
              <a:rPr lang="ja-JP" altLang="en-US" sz="2400" dirty="0" smtClean="0"/>
              <a:t>：</a:t>
            </a:r>
            <a:r>
              <a:rPr lang="en-US" altLang="ja-JP" sz="2400" dirty="0" smtClean="0"/>
              <a:t>00</a:t>
            </a:r>
            <a:r>
              <a:rPr lang="ja-JP" altLang="en-US" sz="2400" dirty="0" smtClean="0"/>
              <a:t>～</a:t>
            </a:r>
            <a:r>
              <a:rPr lang="en-US" altLang="ja-JP" sz="2400" dirty="0" smtClean="0"/>
              <a:t>12</a:t>
            </a:r>
            <a:r>
              <a:rPr lang="ja-JP" altLang="en-US" sz="2400" dirty="0" smtClean="0"/>
              <a:t>：</a:t>
            </a:r>
            <a:r>
              <a:rPr lang="en-US" altLang="ja-JP" sz="2400" dirty="0" smtClean="0"/>
              <a:t>00</a:t>
            </a:r>
          </a:p>
          <a:p>
            <a:pPr eaLnBrk="1" hangingPunct="1"/>
            <a:r>
              <a:rPr lang="ja-JP" altLang="en-US" sz="2400" dirty="0" smtClean="0"/>
              <a:t>場所：ジェトロ・バンガロール事務所会議室</a:t>
            </a:r>
            <a:endParaRPr lang="en-US" altLang="ja-JP" sz="2400" dirty="0" smtClean="0"/>
          </a:p>
          <a:p>
            <a:pPr eaLnBrk="1" hangingPunct="1"/>
            <a:r>
              <a:rPr lang="ja-JP" altLang="en-US" sz="2400" dirty="0" smtClean="0"/>
              <a:t>議題：</a:t>
            </a:r>
            <a:endParaRPr lang="en-US" altLang="ja-JP" sz="2400" dirty="0" smtClean="0"/>
          </a:p>
          <a:p>
            <a:pPr marL="0" indent="0" eaLnBrk="1" hangingPunct="1">
              <a:buNone/>
            </a:pPr>
            <a:r>
              <a:rPr lang="ja-JP" altLang="en-US" sz="2400" dirty="0" smtClean="0"/>
              <a:t>　　第</a:t>
            </a:r>
            <a:r>
              <a:rPr lang="ja-JP" altLang="en-US" sz="2400" dirty="0"/>
              <a:t>７回ダイヤログ・モニタリング委員</a:t>
            </a:r>
            <a:r>
              <a:rPr lang="ja-JP" altLang="en-US" sz="2400" dirty="0" smtClean="0"/>
              <a:t>会に向けた議題の検討</a:t>
            </a:r>
            <a:endParaRPr lang="en-US" altLang="ja-JP" sz="2400" dirty="0" smtClean="0"/>
          </a:p>
          <a:p>
            <a:pPr eaLnBrk="1" hangingPunct="1"/>
            <a:r>
              <a:rPr lang="ja-JP" altLang="en-US" sz="2400" dirty="0" smtClean="0"/>
              <a:t>出</a:t>
            </a:r>
            <a:r>
              <a:rPr lang="ja-JP" altLang="en-US" sz="2400" dirty="0"/>
              <a:t>席</a:t>
            </a:r>
            <a:r>
              <a:rPr lang="ja-JP" altLang="en-US" sz="2400" dirty="0" smtClean="0"/>
              <a:t>者（敬称略）：</a:t>
            </a:r>
            <a:r>
              <a:rPr lang="ja-JP" altLang="en-US" sz="2400" dirty="0"/>
              <a:t>山本</a:t>
            </a:r>
            <a:r>
              <a:rPr lang="ja-JP" altLang="en-US" sz="2400" dirty="0" smtClean="0"/>
              <a:t>、吉田（</a:t>
            </a:r>
            <a:r>
              <a:rPr lang="en-US" altLang="ja-JP" sz="2400" dirty="0" smtClean="0"/>
              <a:t>JICA)</a:t>
            </a:r>
            <a:r>
              <a:rPr lang="ja-JP" altLang="en-US" sz="2400" dirty="0" smtClean="0"/>
              <a:t>、久</a:t>
            </a:r>
            <a:r>
              <a:rPr lang="ja-JP" altLang="en-US" sz="2400" dirty="0"/>
              <a:t>保木、道北、田代</a:t>
            </a:r>
            <a:r>
              <a:rPr lang="ja-JP" altLang="en-US" sz="2400" dirty="0" smtClean="0"/>
              <a:t>、長尾、下</a:t>
            </a:r>
            <a:r>
              <a:rPr lang="ja-JP" altLang="en-US" sz="2400" dirty="0"/>
              <a:t>村</a:t>
            </a:r>
            <a:r>
              <a:rPr lang="ja-JP" altLang="en-US" sz="2400" dirty="0" smtClean="0"/>
              <a:t>、藤田、パティル、デ</a:t>
            </a:r>
            <a:r>
              <a:rPr lang="ja-JP" altLang="en-US" sz="2400" dirty="0"/>
              <a:t>ィーパク</a:t>
            </a:r>
            <a:endParaRPr lang="en-US" altLang="ja-JP" sz="2400" dirty="0"/>
          </a:p>
          <a:p>
            <a:pPr eaLnBrk="1" hangingPunct="1"/>
            <a:endParaRPr lang="en-US" altLang="ja-JP" sz="2800" dirty="0" smtClean="0"/>
          </a:p>
          <a:p>
            <a:pPr eaLnBrk="1" hangingPunct="1"/>
            <a:endParaRPr lang="ja-JP" altLang="en-US" sz="2800" dirty="0" smtClean="0"/>
          </a:p>
          <a:p>
            <a:pPr eaLnBrk="1" hangingPunct="1"/>
            <a:endParaRPr lang="ja-JP" altLang="en-US" dirty="0" smtClean="0"/>
          </a:p>
          <a:p>
            <a:pPr eaLnBrk="1" hangingPunct="1">
              <a:buFont typeface="Wingdings" pitchFamily="2" charset="2"/>
              <a:buNone/>
            </a:pPr>
            <a:endParaRPr lang="ja-JP" altLang="en-US" dirty="0" smtClean="0"/>
          </a:p>
          <a:p>
            <a:pPr eaLnBrk="1" hangingPunct="1"/>
            <a:endParaRPr lang="ja-JP" altLang="en-US" dirty="0" smtClean="0"/>
          </a:p>
        </p:txBody>
      </p:sp>
      <p:pic>
        <p:nvPicPr>
          <p:cNvPr id="4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58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089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en-US" altLang="ja-JP" sz="2800" dirty="0"/>
              <a:t>4.   </a:t>
            </a:r>
            <a:r>
              <a:rPr lang="ja-JP" altLang="ja-JP" sz="2800" dirty="0"/>
              <a:t>ナルサプラ工業団地に関する</a:t>
            </a:r>
            <a:r>
              <a:rPr lang="ja-JP" altLang="ja-JP" sz="2800" dirty="0" smtClean="0"/>
              <a:t>問題</a:t>
            </a:r>
            <a:r>
              <a:rPr lang="ja-JP" altLang="en-US" sz="2800" dirty="0" smtClean="0"/>
              <a:t>の改善</a:t>
            </a:r>
            <a:endParaRPr lang="en-IN" altLang="ja-JP" sz="2800" dirty="0" smtClean="0"/>
          </a:p>
        </p:txBody>
      </p:sp>
      <p:sp>
        <p:nvSpPr>
          <p:cNvPr id="3" name="Content Placeholder 2"/>
          <p:cNvSpPr>
            <a:spLocks noGrp="1"/>
          </p:cNvSpPr>
          <p:nvPr>
            <p:ph idx="1"/>
          </p:nvPr>
        </p:nvSpPr>
        <p:spPr>
          <a:xfrm>
            <a:off x="444194" y="1340768"/>
            <a:ext cx="8351837" cy="4968551"/>
          </a:xfrm>
        </p:spPr>
        <p:txBody>
          <a:bodyPr/>
          <a:lstStyle/>
          <a:p>
            <a:pPr marL="0" indent="0">
              <a:buNone/>
            </a:pPr>
            <a:r>
              <a:rPr lang="en-US" altLang="ja-JP" sz="1800" b="1" dirty="0" smtClean="0"/>
              <a:t>【</a:t>
            </a:r>
            <a:r>
              <a:rPr lang="ja-JP" altLang="en-US" sz="1800" b="1" dirty="0" smtClean="0"/>
              <a:t>警察・消防・病院</a:t>
            </a:r>
            <a:r>
              <a:rPr lang="en-US" altLang="ja-JP" sz="1800" b="1" dirty="0" smtClean="0"/>
              <a:t>】</a:t>
            </a:r>
          </a:p>
          <a:p>
            <a:pPr marL="0" indent="0">
              <a:buNone/>
            </a:pPr>
            <a:r>
              <a:rPr lang="en-US" altLang="ja-JP" sz="1800" b="1" dirty="0" smtClean="0"/>
              <a:t>(</a:t>
            </a:r>
            <a:r>
              <a:rPr lang="en-US" altLang="ja-JP" sz="1800" b="1" dirty="0"/>
              <a:t>4) </a:t>
            </a:r>
            <a:r>
              <a:rPr lang="ja-JP" altLang="ja-JP" sz="1800" b="1" dirty="0"/>
              <a:t>警察省はナルサプラ工業団地に交番を設置する。さら</a:t>
            </a:r>
            <a:r>
              <a:rPr lang="ja-JP" altLang="ja-JP" sz="1800" b="1" dirty="0" smtClean="0"/>
              <a:t>に、</a:t>
            </a:r>
            <a:r>
              <a:rPr lang="ja-JP" altLang="ja-JP" sz="1800" b="1" dirty="0"/>
              <a:t>できるだけ早い時期に、警察署の設置も検討する。</a:t>
            </a:r>
            <a:endParaRPr lang="en-US" altLang="ja-JP" sz="1800" b="1" dirty="0"/>
          </a:p>
          <a:p>
            <a:pPr marL="0" indent="0">
              <a:spcAft>
                <a:spcPts val="600"/>
              </a:spcAft>
              <a:buNone/>
            </a:pPr>
            <a:r>
              <a:rPr lang="ja-JP" altLang="ja-JP" sz="1800" b="1" dirty="0">
                <a:solidFill>
                  <a:srgbClr val="00B050"/>
                </a:solidFill>
              </a:rPr>
              <a:t>警備用の小屋は設置されたが、まだ人は派遣されていない。</a:t>
            </a:r>
            <a:r>
              <a:rPr lang="ja-JP" altLang="en-US" sz="1800" b="1" dirty="0">
                <a:solidFill>
                  <a:srgbClr val="00B050"/>
                </a:solidFill>
              </a:rPr>
              <a:t>州政府側は提案した</a:t>
            </a:r>
            <a:r>
              <a:rPr lang="en-US" altLang="ja-JP" sz="1800" b="1" dirty="0">
                <a:solidFill>
                  <a:srgbClr val="00B050"/>
                </a:solidFill>
              </a:rPr>
              <a:t>HMSI</a:t>
            </a:r>
            <a:r>
              <a:rPr lang="ja-JP" altLang="ja-JP" sz="1800" b="1" dirty="0">
                <a:solidFill>
                  <a:srgbClr val="00B050"/>
                </a:solidFill>
              </a:rPr>
              <a:t>側</a:t>
            </a:r>
            <a:r>
              <a:rPr lang="ja-JP" altLang="en-US" sz="1800" b="1" dirty="0">
                <a:solidFill>
                  <a:srgbClr val="00B050"/>
                </a:solidFill>
              </a:rPr>
              <a:t>が派遣する</a:t>
            </a:r>
            <a:r>
              <a:rPr lang="ja-JP" altLang="ja-JP" sz="1800" b="1" dirty="0">
                <a:solidFill>
                  <a:srgbClr val="00B050"/>
                </a:solidFill>
              </a:rPr>
              <a:t>警備員に対して、警察署員としてのステータスを与える</a:t>
            </a:r>
            <a:r>
              <a:rPr lang="ja-JP" altLang="en-US" sz="1800" b="1" dirty="0">
                <a:solidFill>
                  <a:srgbClr val="00B050"/>
                </a:solidFill>
              </a:rPr>
              <a:t>と提案。現状チェックの必要あり</a:t>
            </a:r>
            <a:r>
              <a:rPr lang="ja-JP" altLang="en-US" sz="1800" b="1" dirty="0" smtClean="0">
                <a:solidFill>
                  <a:srgbClr val="00B050"/>
                </a:solidFill>
              </a:rPr>
              <a:t>。</a:t>
            </a:r>
            <a:endParaRPr lang="en-US" altLang="ja-JP" sz="1800" b="1" dirty="0" smtClean="0">
              <a:solidFill>
                <a:srgbClr val="00B050"/>
              </a:solidFill>
            </a:endParaRPr>
          </a:p>
          <a:p>
            <a:pPr marL="0" indent="0">
              <a:spcAft>
                <a:spcPts val="600"/>
              </a:spcAft>
              <a:buNone/>
            </a:pPr>
            <a:r>
              <a:rPr lang="en-US" altLang="ja-JP" sz="1800" b="1" dirty="0" smtClean="0"/>
              <a:t>(5)</a:t>
            </a:r>
            <a:r>
              <a:rPr lang="ja-JP" altLang="ja-JP" sz="1800" b="1" dirty="0" smtClean="0"/>
              <a:t> ナ</a:t>
            </a:r>
            <a:r>
              <a:rPr lang="ja-JP" altLang="ja-JP" sz="1800" b="1" dirty="0"/>
              <a:t>ルサプル工業団地内に消防署の建設を提案。州政府として対応を検討する</a:t>
            </a:r>
            <a:r>
              <a:rPr lang="ja-JP" altLang="ja-JP" sz="1800" b="1" dirty="0" smtClean="0"/>
              <a:t>。</a:t>
            </a:r>
            <a:endParaRPr lang="en-US" altLang="ja-JP" sz="900" b="1" dirty="0">
              <a:solidFill>
                <a:srgbClr val="00B050"/>
              </a:solidFill>
            </a:endParaRPr>
          </a:p>
          <a:p>
            <a:pPr marL="0" lvl="0" indent="0">
              <a:spcAft>
                <a:spcPts val="600"/>
              </a:spcAft>
              <a:buNone/>
            </a:pPr>
            <a:r>
              <a:rPr lang="en-US" altLang="ja-JP" sz="1800" b="1" dirty="0" smtClean="0">
                <a:solidFill>
                  <a:srgbClr val="00B050"/>
                </a:solidFill>
              </a:rPr>
              <a:t>KIADB</a:t>
            </a:r>
            <a:r>
              <a:rPr lang="ja-JP" altLang="en-US" sz="1800" b="1" dirty="0" smtClean="0">
                <a:solidFill>
                  <a:srgbClr val="00B050"/>
                </a:solidFill>
              </a:rPr>
              <a:t>としては、用地を支給する。建設、運営は入居企業で行って欲しいとの意向。企業側は、消防法に基づいて、自衛はしているが、消防署は州による設置を希望。</a:t>
            </a:r>
            <a:endParaRPr lang="en-US" altLang="ja-JP" sz="1800" b="1" dirty="0">
              <a:solidFill>
                <a:schemeClr val="bg2"/>
              </a:solidFill>
              <a:latin typeface="ＭＳ Ｐゴシック" pitchFamily="50" charset="-128"/>
            </a:endParaRPr>
          </a:p>
          <a:p>
            <a:pPr marL="0" indent="0">
              <a:buNone/>
            </a:pPr>
            <a:r>
              <a:rPr lang="en-US" altLang="ja-JP" sz="1800" b="1" dirty="0" smtClean="0"/>
              <a:t>(6) </a:t>
            </a:r>
            <a:r>
              <a:rPr lang="ja-JP" altLang="ja-JP" sz="1800" b="1" dirty="0" smtClean="0"/>
              <a:t>ナルサプラ</a:t>
            </a:r>
            <a:r>
              <a:rPr lang="ja-JP" altLang="ja-JP" sz="1800" b="1" dirty="0"/>
              <a:t>工業団地内の工場は同地に</a:t>
            </a:r>
            <a:r>
              <a:rPr lang="en-US" altLang="ja-JP" sz="1800" b="1" dirty="0"/>
              <a:t>ESI</a:t>
            </a:r>
            <a:r>
              <a:rPr lang="ja-JP" altLang="ja-JP" sz="1800" b="1" dirty="0"/>
              <a:t>診療所の設立を検討する。州政府は</a:t>
            </a:r>
            <a:r>
              <a:rPr lang="en-US" altLang="ja-JP" sz="1800" b="1" dirty="0"/>
              <a:t>ESI</a:t>
            </a:r>
            <a:r>
              <a:rPr lang="ja-JP" altLang="ja-JP" sz="1800" b="1" dirty="0"/>
              <a:t>診療所のスタッフ及び運営費用をそれぞれの所轄官庁を通じて供給する</a:t>
            </a:r>
            <a:r>
              <a:rPr lang="ja-JP" altLang="ja-JP" sz="1800" b="1" dirty="0" smtClean="0"/>
              <a:t>。</a:t>
            </a:r>
            <a:endParaRPr lang="en-US" altLang="ja-JP" sz="1800" b="1" dirty="0" smtClean="0"/>
          </a:p>
          <a:p>
            <a:pPr marL="0" lvl="0" indent="0">
              <a:buNone/>
            </a:pPr>
            <a:r>
              <a:rPr lang="ja-JP" altLang="ja-JP" sz="1800" b="1" dirty="0" smtClean="0">
                <a:solidFill>
                  <a:srgbClr val="00B050"/>
                </a:solidFill>
              </a:rPr>
              <a:t>日</a:t>
            </a:r>
            <a:r>
              <a:rPr lang="ja-JP" altLang="ja-JP" sz="1800" b="1" dirty="0">
                <a:solidFill>
                  <a:srgbClr val="00B050"/>
                </a:solidFill>
              </a:rPr>
              <a:t>本側は、診療所の建設についても、入居企業が費用負担できないと回答。州政府としては、</a:t>
            </a:r>
            <a:r>
              <a:rPr lang="en-US" altLang="ja-JP" sz="1800" b="1" dirty="0">
                <a:solidFill>
                  <a:srgbClr val="00B050"/>
                </a:solidFill>
              </a:rPr>
              <a:t>ESI</a:t>
            </a:r>
            <a:r>
              <a:rPr lang="ja-JP" altLang="ja-JP" sz="1800" b="1" dirty="0">
                <a:solidFill>
                  <a:srgbClr val="00B050"/>
                </a:solidFill>
              </a:rPr>
              <a:t>側（インド政府）が、建設までできるか、打診をすると回答</a:t>
            </a:r>
            <a:r>
              <a:rPr lang="ja-JP" altLang="ja-JP" sz="1800" b="1" dirty="0" smtClean="0">
                <a:solidFill>
                  <a:srgbClr val="00B050"/>
                </a:solidFill>
              </a:rPr>
              <a:t>。</a:t>
            </a:r>
            <a:r>
              <a:rPr lang="ja-JP" altLang="en-US" sz="1800" b="1" dirty="0">
                <a:solidFill>
                  <a:srgbClr val="00B050"/>
                </a:solidFill>
              </a:rPr>
              <a:t>現状につき要フォロ</a:t>
            </a:r>
            <a:r>
              <a:rPr lang="ja-JP" altLang="en-US" sz="1800" b="1" dirty="0" smtClean="0">
                <a:solidFill>
                  <a:srgbClr val="00B050"/>
                </a:solidFill>
              </a:rPr>
              <a:t>ー。</a:t>
            </a:r>
            <a:endParaRPr lang="en-US" altLang="ja-JP" sz="1800" b="1" dirty="0" smtClean="0">
              <a:solidFill>
                <a:srgbClr val="00B050"/>
              </a:solidFill>
            </a:endParaRPr>
          </a:p>
          <a:p>
            <a:pPr marL="0" lvl="0" indent="0">
              <a:buNone/>
            </a:pPr>
            <a:endParaRPr lang="en-US" altLang="ja-JP" sz="900" b="1" dirty="0" smtClean="0"/>
          </a:p>
          <a:p>
            <a:pPr marL="0" lvl="0" indent="0">
              <a:buNone/>
            </a:pPr>
            <a:endParaRPr lang="en-US" altLang="ja-JP" sz="2400" b="1" dirty="0">
              <a:solidFill>
                <a:schemeClr val="bg2"/>
              </a:solidFill>
            </a:endParaRPr>
          </a:p>
          <a:p>
            <a:pPr marL="0" lvl="0" indent="0">
              <a:buNone/>
            </a:pPr>
            <a:endParaRPr lang="ja-JP" altLang="ja-JP" sz="2400" b="1" dirty="0"/>
          </a:p>
          <a:p>
            <a:pPr marL="0" lvl="0" indent="0">
              <a:buNone/>
            </a:pPr>
            <a:r>
              <a:rPr lang="en-US" altLang="ja-JP" sz="2400" b="1" dirty="0" smtClean="0"/>
              <a:t> </a:t>
            </a:r>
            <a:endParaRPr lang="ja-JP" altLang="ja-JP" sz="2400" b="1" dirty="0"/>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20</a:t>
            </a:fld>
            <a:endParaRPr lang="en-US" altLang="ja-JP" smtClean="0">
              <a:latin typeface="Arial Black" pitchFamily="34" charset="0"/>
            </a:endParaRPr>
          </a:p>
        </p:txBody>
      </p:sp>
    </p:spTree>
    <p:extLst>
      <p:ext uri="{BB962C8B-B14F-4D97-AF65-F5344CB8AC3E}">
        <p14:creationId xmlns:p14="http://schemas.microsoft.com/office/powerpoint/2010/main" val="408168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864095"/>
          </a:xfrm>
        </p:spPr>
        <p:txBody>
          <a:bodyPr/>
          <a:lstStyle/>
          <a:p>
            <a:pPr algn="ctr"/>
            <a:r>
              <a:rPr lang="en-US" altLang="ja-JP" sz="2800" dirty="0"/>
              <a:t>4.   </a:t>
            </a:r>
            <a:r>
              <a:rPr lang="ja-JP" altLang="ja-JP" sz="2800" dirty="0"/>
              <a:t>ナルサプラ工業団地に関する</a:t>
            </a:r>
            <a:r>
              <a:rPr lang="ja-JP" altLang="ja-JP" sz="2800" dirty="0" smtClean="0"/>
              <a:t>問題</a:t>
            </a:r>
            <a:r>
              <a:rPr lang="ja-JP" altLang="en-US" sz="2800" dirty="0" smtClean="0"/>
              <a:t>の改善</a:t>
            </a:r>
            <a:endParaRPr lang="en-IN" altLang="ja-JP" sz="2800" dirty="0" smtClean="0"/>
          </a:p>
        </p:txBody>
      </p:sp>
      <p:sp>
        <p:nvSpPr>
          <p:cNvPr id="3" name="Content Placeholder 2"/>
          <p:cNvSpPr>
            <a:spLocks noGrp="1"/>
          </p:cNvSpPr>
          <p:nvPr>
            <p:ph idx="1"/>
          </p:nvPr>
        </p:nvSpPr>
        <p:spPr>
          <a:xfrm>
            <a:off x="468313" y="1556792"/>
            <a:ext cx="8351837" cy="4824535"/>
          </a:xfrm>
        </p:spPr>
        <p:txBody>
          <a:bodyPr/>
          <a:lstStyle/>
          <a:p>
            <a:pPr marL="0" lvl="0" indent="0">
              <a:spcAft>
                <a:spcPts val="600"/>
              </a:spcAft>
              <a:buNone/>
            </a:pPr>
            <a:r>
              <a:rPr lang="en-US" altLang="ja-JP" sz="1800" b="1" dirty="0" smtClean="0"/>
              <a:t>【</a:t>
            </a:r>
            <a:r>
              <a:rPr lang="ja-JP" altLang="en-US" sz="1800" b="1" dirty="0" smtClean="0"/>
              <a:t>その他</a:t>
            </a:r>
            <a:r>
              <a:rPr lang="en-US" altLang="ja-JP" sz="1800" b="1" dirty="0" smtClean="0"/>
              <a:t>】 </a:t>
            </a:r>
            <a:endParaRPr lang="en-US" altLang="ja-JP" sz="1800" b="1" dirty="0"/>
          </a:p>
          <a:p>
            <a:pPr marL="0" lvl="0" indent="0">
              <a:buNone/>
            </a:pPr>
            <a:r>
              <a:rPr lang="en-US" altLang="ja-JP" sz="1800" b="1" dirty="0" smtClean="0"/>
              <a:t>(6) </a:t>
            </a:r>
            <a:r>
              <a:rPr lang="ja-JP" altLang="ja-JP" sz="1800" b="1" dirty="0" smtClean="0"/>
              <a:t>州政府は、雇用省、技術開発公社を通じ、熟練工の供給</a:t>
            </a:r>
            <a:r>
              <a:rPr lang="ja-JP" altLang="en-US" sz="1800" b="1" dirty="0" smtClean="0"/>
              <a:t>を</a:t>
            </a:r>
            <a:r>
              <a:rPr lang="ja-JP" altLang="ja-JP" sz="1800" b="1" dirty="0" smtClean="0"/>
              <a:t>サポートする。</a:t>
            </a:r>
            <a:r>
              <a:rPr lang="en-US" altLang="ja-JP" sz="1800" b="1" dirty="0" smtClean="0"/>
              <a:t>HMSI</a:t>
            </a:r>
            <a:r>
              <a:rPr lang="ja-JP" altLang="ja-JP" sz="1800" b="1" dirty="0" smtClean="0"/>
              <a:t>他日系企業関係者は、ドイツの協力で設立した職業訓練校</a:t>
            </a:r>
            <a:r>
              <a:rPr lang="en-US" altLang="ja-JP" sz="1800" b="1" dirty="0" smtClean="0"/>
              <a:t>K</a:t>
            </a:r>
            <a:r>
              <a:rPr lang="ja-JP" altLang="en-US" sz="1800" b="1" dirty="0" smtClean="0"/>
              <a:t>　</a:t>
            </a:r>
            <a:r>
              <a:rPr lang="en-US" altLang="ja-JP" sz="1800" b="1" dirty="0" smtClean="0"/>
              <a:t>GTTI(Karnataka German Technical Training Institute</a:t>
            </a:r>
            <a:r>
              <a:rPr lang="ja-JP" altLang="en-US" sz="1800" b="1" dirty="0" smtClean="0"/>
              <a:t>）</a:t>
            </a:r>
            <a:r>
              <a:rPr lang="ja-JP" altLang="ja-JP" sz="1800" b="1" dirty="0" smtClean="0"/>
              <a:t>を視察願いたい。</a:t>
            </a:r>
            <a:endParaRPr lang="en-US" altLang="ja-JP" sz="1800" b="1" dirty="0" smtClean="0"/>
          </a:p>
          <a:p>
            <a:pPr marL="0" indent="0">
              <a:spcAft>
                <a:spcPts val="600"/>
              </a:spcAft>
              <a:buNone/>
            </a:pPr>
            <a:r>
              <a:rPr lang="ja-JP" altLang="en-US" sz="1800" b="1" dirty="0" smtClean="0">
                <a:latin typeface="+mj-ea"/>
                <a:ea typeface="+mj-ea"/>
              </a:rPr>
              <a:t>　</a:t>
            </a:r>
            <a:r>
              <a:rPr lang="en-US" sz="1800" b="1" dirty="0" smtClean="0">
                <a:solidFill>
                  <a:srgbClr val="00B050"/>
                </a:solidFill>
                <a:latin typeface="+mj-ea"/>
                <a:ea typeface="+mj-ea"/>
              </a:rPr>
              <a:t>HMSI</a:t>
            </a:r>
            <a:r>
              <a:rPr lang="ja-JP" altLang="en-US" sz="1800" b="1" dirty="0">
                <a:solidFill>
                  <a:srgbClr val="00B050"/>
                </a:solidFill>
                <a:latin typeface="+mj-ea"/>
                <a:ea typeface="+mj-ea"/>
              </a:rPr>
              <a:t>としては自企業として、必要な要員は個別対応を図っていくが、ナルサプラ、</a:t>
            </a:r>
            <a:r>
              <a:rPr lang="ja-JP" altLang="en-US" sz="1800" b="1" dirty="0" smtClean="0">
                <a:solidFill>
                  <a:srgbClr val="00B050"/>
                </a:solidFill>
                <a:latin typeface="+mj-ea"/>
                <a:ea typeface="+mj-ea"/>
              </a:rPr>
              <a:t>及　び</a:t>
            </a:r>
            <a:r>
              <a:rPr lang="ja-JP" altLang="en-US" sz="1800" b="1" dirty="0">
                <a:solidFill>
                  <a:srgbClr val="00B050"/>
                </a:solidFill>
                <a:latin typeface="+mj-ea"/>
                <a:ea typeface="+mj-ea"/>
              </a:rPr>
              <a:t>近隣地区</a:t>
            </a:r>
            <a:r>
              <a:rPr lang="ja-JP" altLang="en-US" sz="1800" b="1" dirty="0" smtClean="0">
                <a:solidFill>
                  <a:srgbClr val="00B050"/>
                </a:solidFill>
                <a:latin typeface="+mj-ea"/>
                <a:ea typeface="+mj-ea"/>
              </a:rPr>
              <a:t>企業</a:t>
            </a:r>
            <a:r>
              <a:rPr lang="ja-JP" altLang="en-US" sz="1800" b="1" dirty="0">
                <a:solidFill>
                  <a:srgbClr val="00B050"/>
                </a:solidFill>
                <a:latin typeface="+mj-ea"/>
                <a:ea typeface="+mj-ea"/>
              </a:rPr>
              <a:t>の意見としては</a:t>
            </a:r>
            <a:r>
              <a:rPr lang="ja-JP" altLang="en-US" sz="1800" b="1" dirty="0" smtClean="0">
                <a:solidFill>
                  <a:srgbClr val="00B050"/>
                </a:solidFill>
                <a:latin typeface="+mj-ea"/>
                <a:ea typeface="+mj-ea"/>
              </a:rPr>
              <a:t>、</a:t>
            </a:r>
            <a:r>
              <a:rPr lang="ja-JP" altLang="en-US" sz="1800" b="1" dirty="0">
                <a:solidFill>
                  <a:srgbClr val="00B050"/>
                </a:solidFill>
                <a:latin typeface="+mj-ea"/>
              </a:rPr>
              <a:t>将来にわたる人材供給</a:t>
            </a:r>
            <a:r>
              <a:rPr lang="ja-JP" altLang="en-US" sz="1800" b="1" dirty="0" smtClean="0">
                <a:solidFill>
                  <a:srgbClr val="00B050"/>
                </a:solidFill>
                <a:latin typeface="+mj-ea"/>
              </a:rPr>
              <a:t>源として、</a:t>
            </a:r>
            <a:r>
              <a:rPr lang="ja-JP" altLang="en-US" sz="1800" b="1" dirty="0" smtClean="0">
                <a:solidFill>
                  <a:srgbClr val="00B050"/>
                </a:solidFill>
                <a:latin typeface="+mj-ea"/>
                <a:ea typeface="+mj-ea"/>
              </a:rPr>
              <a:t>コ</a:t>
            </a:r>
            <a:r>
              <a:rPr lang="ja-JP" altLang="en-US" sz="1800" b="1" dirty="0">
                <a:solidFill>
                  <a:srgbClr val="00B050"/>
                </a:solidFill>
                <a:latin typeface="+mj-ea"/>
                <a:ea typeface="+mj-ea"/>
              </a:rPr>
              <a:t>ラール近くに</a:t>
            </a:r>
            <a:r>
              <a:rPr lang="en-US" sz="1800" b="1" dirty="0">
                <a:solidFill>
                  <a:srgbClr val="00B050"/>
                </a:solidFill>
                <a:latin typeface="+mj-ea"/>
                <a:ea typeface="+mj-ea"/>
              </a:rPr>
              <a:t>ITI</a:t>
            </a:r>
            <a:r>
              <a:rPr lang="ja-JP" altLang="en-US" sz="1800" b="1" dirty="0">
                <a:solidFill>
                  <a:srgbClr val="00B050"/>
                </a:solidFill>
                <a:latin typeface="+mj-ea"/>
                <a:ea typeface="+mj-ea"/>
              </a:rPr>
              <a:t>は必要という意見が多数</a:t>
            </a:r>
            <a:r>
              <a:rPr lang="ja-JP" altLang="en-US" sz="1800" b="1" dirty="0" smtClean="0">
                <a:solidFill>
                  <a:srgbClr val="00B050"/>
                </a:solidFill>
                <a:latin typeface="+mj-ea"/>
                <a:ea typeface="+mj-ea"/>
              </a:rPr>
              <a:t>。</a:t>
            </a:r>
            <a:endParaRPr lang="en-US" altLang="ja-JP" sz="1800" b="1" dirty="0" smtClean="0">
              <a:solidFill>
                <a:srgbClr val="00B050"/>
              </a:solidFill>
              <a:latin typeface="+mj-ea"/>
              <a:ea typeface="+mj-ea"/>
            </a:endParaRPr>
          </a:p>
          <a:p>
            <a:pPr marL="0" indent="0">
              <a:buNone/>
            </a:pPr>
            <a:r>
              <a:rPr lang="en-US" altLang="ja-JP" sz="1800" b="1" dirty="0" smtClean="0"/>
              <a:t>(</a:t>
            </a:r>
            <a:r>
              <a:rPr lang="en-US" altLang="ja-JP" sz="1800" b="1" dirty="0"/>
              <a:t>7) KIADB</a:t>
            </a:r>
            <a:r>
              <a:rPr lang="ja-JP" altLang="ja-JP" sz="1800" b="1" dirty="0"/>
              <a:t>は団地内に、トラック・ヤード用の土地を確保する。</a:t>
            </a:r>
            <a:endParaRPr lang="en-US" altLang="ja-JP" sz="1800" b="1" dirty="0"/>
          </a:p>
          <a:p>
            <a:pPr marL="0" lvl="0" indent="0">
              <a:buNone/>
            </a:pPr>
            <a:endParaRPr lang="en-US" altLang="ja-JP" sz="900" b="1" dirty="0"/>
          </a:p>
          <a:p>
            <a:pPr marL="0" lvl="0" indent="0">
              <a:buNone/>
            </a:pPr>
            <a:r>
              <a:rPr lang="ja-JP" altLang="en-US" sz="1800" b="1" dirty="0" smtClean="0">
                <a:solidFill>
                  <a:srgbClr val="00B050"/>
                </a:solidFill>
              </a:rPr>
              <a:t>　　</a:t>
            </a:r>
            <a:r>
              <a:rPr lang="ja-JP" altLang="ja-JP" sz="1800" b="1" dirty="0" smtClean="0">
                <a:solidFill>
                  <a:srgbClr val="00B050"/>
                </a:solidFill>
              </a:rPr>
              <a:t>ト</a:t>
            </a:r>
            <a:r>
              <a:rPr lang="ja-JP" altLang="ja-JP" sz="1800" b="1" dirty="0">
                <a:solidFill>
                  <a:srgbClr val="00B050"/>
                </a:solidFill>
              </a:rPr>
              <a:t>ラック・ヤー</a:t>
            </a:r>
            <a:r>
              <a:rPr lang="ja-JP" altLang="ja-JP" sz="1800" b="1" dirty="0" smtClean="0">
                <a:solidFill>
                  <a:srgbClr val="00B050"/>
                </a:solidFill>
              </a:rPr>
              <a:t>ド</a:t>
            </a:r>
            <a:r>
              <a:rPr lang="ja-JP" altLang="en-US" sz="1800" b="1" dirty="0" smtClean="0">
                <a:solidFill>
                  <a:srgbClr val="00B050"/>
                </a:solidFill>
              </a:rPr>
              <a:t>が完成</a:t>
            </a:r>
            <a:endParaRPr lang="en-US" altLang="ja-JP" sz="1800" b="1" dirty="0">
              <a:solidFill>
                <a:schemeClr val="bg2"/>
              </a:solidFill>
            </a:endParaRPr>
          </a:p>
          <a:p>
            <a:pPr marL="0" lvl="0" indent="0">
              <a:buNone/>
            </a:pPr>
            <a:endParaRPr lang="en-US" altLang="ja-JP" sz="900" b="1" dirty="0">
              <a:solidFill>
                <a:srgbClr val="00B050"/>
              </a:solidFill>
            </a:endParaRPr>
          </a:p>
          <a:p>
            <a:pPr marL="0" indent="0">
              <a:buNone/>
            </a:pPr>
            <a:r>
              <a:rPr lang="en-US" altLang="ja-JP" sz="1800" b="1" dirty="0"/>
              <a:t>(8) KSRTC</a:t>
            </a:r>
            <a:r>
              <a:rPr lang="ja-JP" altLang="ja-JP" sz="1800" b="1" dirty="0"/>
              <a:t>はコラール、ホスコテから夜行に通勤する労働者</a:t>
            </a:r>
            <a:r>
              <a:rPr lang="ja-JP" altLang="ja-JP" sz="1800" b="1" dirty="0" smtClean="0"/>
              <a:t>のた</a:t>
            </a:r>
            <a:r>
              <a:rPr lang="ja-JP" altLang="ja-JP" sz="1800" b="1" dirty="0"/>
              <a:t>めのバスの運行サービスを、利用者数の査定後に導入する。</a:t>
            </a:r>
            <a:endParaRPr lang="en-US" altLang="ja-JP" sz="1800" b="1" dirty="0"/>
          </a:p>
          <a:p>
            <a:pPr marL="0" indent="0">
              <a:buNone/>
            </a:pPr>
            <a:endParaRPr lang="ja-JP" altLang="ja-JP" sz="900" b="1" dirty="0">
              <a:latin typeface="+mj-ea"/>
            </a:endParaRPr>
          </a:p>
          <a:p>
            <a:pPr marL="271463" indent="-180975">
              <a:spcBef>
                <a:spcPts val="0"/>
              </a:spcBef>
              <a:spcAft>
                <a:spcPts val="600"/>
              </a:spcAft>
              <a:buNone/>
              <a:defRPr/>
            </a:pPr>
            <a:r>
              <a:rPr lang="ja-JP" altLang="en-US" sz="1800" b="1" dirty="0" smtClean="0">
                <a:solidFill>
                  <a:srgbClr val="FF0000"/>
                </a:solidFill>
              </a:rPr>
              <a:t>　</a:t>
            </a:r>
            <a:r>
              <a:rPr lang="ja-JP" altLang="en-US" sz="1800" b="1" dirty="0" smtClean="0">
                <a:solidFill>
                  <a:srgbClr val="00B050"/>
                </a:solidFill>
              </a:rPr>
              <a:t>提</a:t>
            </a:r>
            <a:r>
              <a:rPr lang="ja-JP" altLang="en-US" sz="1800" b="1" dirty="0">
                <a:solidFill>
                  <a:srgbClr val="00B050"/>
                </a:solidFill>
              </a:rPr>
              <a:t>示され</a:t>
            </a:r>
            <a:r>
              <a:rPr lang="ja-JP" altLang="en-US" sz="1800" b="1" dirty="0" smtClean="0">
                <a:solidFill>
                  <a:srgbClr val="00B050"/>
                </a:solidFill>
              </a:rPr>
              <a:t>た夜間運</a:t>
            </a:r>
            <a:r>
              <a:rPr lang="ja-JP" altLang="en-US" sz="1800" b="1" dirty="0">
                <a:solidFill>
                  <a:srgbClr val="00B050"/>
                </a:solidFill>
              </a:rPr>
              <a:t>行条件が合わなかった。企業として対応する</a:t>
            </a:r>
            <a:r>
              <a:rPr lang="ja-JP" altLang="en-US" sz="1800" b="1" dirty="0" smtClean="0">
                <a:solidFill>
                  <a:srgbClr val="00B050"/>
                </a:solidFill>
              </a:rPr>
              <a:t>。</a:t>
            </a:r>
            <a:r>
              <a:rPr lang="en-US" altLang="ja-JP" sz="1800" b="1" dirty="0">
                <a:solidFill>
                  <a:srgbClr val="00B050"/>
                </a:solidFill>
              </a:rPr>
              <a:t> </a:t>
            </a:r>
            <a:r>
              <a:rPr lang="ja-JP" altLang="en-US" sz="1800" b="1" dirty="0" smtClean="0">
                <a:solidFill>
                  <a:srgbClr val="00B050"/>
                </a:solidFill>
              </a:rPr>
              <a:t>一方、通常時間の運行については、</a:t>
            </a:r>
            <a:r>
              <a:rPr lang="en-US" altLang="ja-JP" sz="1800" b="1" dirty="0" smtClean="0">
                <a:solidFill>
                  <a:srgbClr val="00B050"/>
                </a:solidFill>
              </a:rPr>
              <a:t>KSRTC</a:t>
            </a:r>
            <a:r>
              <a:rPr lang="ja-JP" altLang="en-US" sz="1800" b="1" dirty="0" smtClean="0">
                <a:solidFill>
                  <a:srgbClr val="00B050"/>
                </a:solidFill>
              </a:rPr>
              <a:t>もバ</a:t>
            </a:r>
            <a:r>
              <a:rPr lang="ja-JP" altLang="en-US" sz="1800" b="1" dirty="0">
                <a:solidFill>
                  <a:srgbClr val="00B050"/>
                </a:solidFill>
              </a:rPr>
              <a:t>スの増</a:t>
            </a:r>
            <a:r>
              <a:rPr lang="ja-JP" altLang="en-US" sz="1800" b="1" dirty="0" smtClean="0">
                <a:solidFill>
                  <a:srgbClr val="00B050"/>
                </a:solidFill>
              </a:rPr>
              <a:t>便を行っている。</a:t>
            </a:r>
            <a:endParaRPr lang="en-IN" sz="1800" b="1" dirty="0">
              <a:solidFill>
                <a:srgbClr val="00B050"/>
              </a:solidFill>
            </a:endParaRPr>
          </a:p>
          <a:p>
            <a:pPr marL="271463" indent="-180975">
              <a:spcBef>
                <a:spcPts val="0"/>
              </a:spcBef>
              <a:spcAft>
                <a:spcPts val="600"/>
              </a:spcAft>
              <a:buNone/>
              <a:defRPr/>
            </a:pPr>
            <a:r>
              <a:rPr lang="ja-JP" altLang="en-US" sz="1800" b="1" dirty="0">
                <a:solidFill>
                  <a:schemeClr val="bg2"/>
                </a:solidFill>
                <a:latin typeface="ＭＳ Ｐゴシック" pitchFamily="50" charset="-128"/>
              </a:rPr>
              <a:t>以</a:t>
            </a:r>
            <a:r>
              <a:rPr lang="ja-JP" altLang="en-US" sz="1800" b="1" dirty="0" smtClean="0">
                <a:solidFill>
                  <a:schemeClr val="bg2"/>
                </a:solidFill>
                <a:latin typeface="ＭＳ Ｐゴシック" pitchFamily="50" charset="-128"/>
              </a:rPr>
              <a:t>上</a:t>
            </a:r>
            <a:r>
              <a:rPr lang="en-US" altLang="ja-JP" sz="1800" b="1" dirty="0" smtClean="0">
                <a:solidFill>
                  <a:schemeClr val="bg2"/>
                </a:solidFill>
                <a:latin typeface="ＭＳ Ｐゴシック" pitchFamily="50" charset="-128"/>
              </a:rPr>
              <a:t>3</a:t>
            </a:r>
            <a:r>
              <a:rPr lang="ja-JP" altLang="en-US" sz="1800" b="1" dirty="0" smtClean="0">
                <a:solidFill>
                  <a:schemeClr val="bg2"/>
                </a:solidFill>
                <a:latin typeface="ＭＳ Ｐゴシック" pitchFamily="50" charset="-128"/>
              </a:rPr>
              <a:t>点は取り下げる</a:t>
            </a:r>
            <a:endParaRPr lang="en-US" altLang="ja-JP" sz="1800" b="1" dirty="0">
              <a:solidFill>
                <a:schemeClr val="bg2"/>
              </a:solidFill>
              <a:latin typeface="ＭＳ Ｐゴシック" pitchFamily="50" charset="-128"/>
            </a:endParaRPr>
          </a:p>
          <a:p>
            <a:pPr marL="271463" indent="-180975">
              <a:spcBef>
                <a:spcPts val="0"/>
              </a:spcBef>
              <a:spcAft>
                <a:spcPts val="600"/>
              </a:spcAft>
              <a:buNone/>
              <a:defRPr/>
            </a:pPr>
            <a:r>
              <a:rPr lang="ja-JP" altLang="en-US" sz="1800" b="1" dirty="0">
                <a:solidFill>
                  <a:srgbClr val="00B050"/>
                </a:solidFill>
                <a:latin typeface="ＭＳ Ｐゴシック" pitchFamily="50" charset="-128"/>
              </a:rPr>
              <a:t>　</a:t>
            </a:r>
            <a:endParaRPr lang="en-US" altLang="ja-JP" sz="1800" b="1" dirty="0" smtClean="0">
              <a:solidFill>
                <a:srgbClr val="00B050"/>
              </a:solidFill>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21</a:t>
            </a:fld>
            <a:endParaRPr lang="en-US" altLang="ja-JP" smtClean="0">
              <a:latin typeface="Arial Black" pitchFamily="34" charset="0"/>
            </a:endParaRPr>
          </a:p>
        </p:txBody>
      </p:sp>
    </p:spTree>
    <p:extLst>
      <p:ext uri="{BB962C8B-B14F-4D97-AF65-F5344CB8AC3E}">
        <p14:creationId xmlns:p14="http://schemas.microsoft.com/office/powerpoint/2010/main" val="712899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1080120"/>
          </a:xfrm>
        </p:spPr>
        <p:txBody>
          <a:bodyPr/>
          <a:lstStyle/>
          <a:p>
            <a:pPr algn="ctr"/>
            <a:r>
              <a:rPr lang="en-US" altLang="ja-JP" sz="2800" dirty="0" smtClean="0"/>
              <a:t>6.  </a:t>
            </a:r>
            <a:r>
              <a:rPr lang="ja-JP" altLang="ja-JP" sz="2800" dirty="0" smtClean="0"/>
              <a:t>バ</a:t>
            </a:r>
            <a:r>
              <a:rPr lang="ja-JP" altLang="ja-JP" sz="2800" dirty="0"/>
              <a:t>ンガロール市内の交通渋滞緩和</a:t>
            </a:r>
            <a:r>
              <a:rPr lang="en-US" altLang="ja-JP" sz="2800" dirty="0"/>
              <a:t/>
            </a:r>
            <a:br>
              <a:rPr lang="en-US" altLang="ja-JP" sz="2800" dirty="0"/>
            </a:br>
            <a:endParaRPr lang="en-IN" altLang="ja-JP" sz="2800" dirty="0" smtClean="0"/>
          </a:p>
        </p:txBody>
      </p:sp>
      <p:sp>
        <p:nvSpPr>
          <p:cNvPr id="3" name="Content Placeholder 2"/>
          <p:cNvSpPr>
            <a:spLocks noGrp="1"/>
          </p:cNvSpPr>
          <p:nvPr>
            <p:ph idx="1"/>
          </p:nvPr>
        </p:nvSpPr>
        <p:spPr>
          <a:xfrm>
            <a:off x="468313" y="1196752"/>
            <a:ext cx="8351837" cy="5328592"/>
          </a:xfrm>
        </p:spPr>
        <p:txBody>
          <a:bodyPr/>
          <a:lstStyle/>
          <a:p>
            <a:pPr marL="0" lvl="0" indent="0">
              <a:spcAft>
                <a:spcPts val="600"/>
              </a:spcAft>
              <a:buNone/>
            </a:pPr>
            <a:r>
              <a:rPr lang="ja-JP" altLang="ja-JP" sz="1800" b="1" dirty="0"/>
              <a:t>日本側は、バンガロール市内で慢性的は交通渋滞の見られる道路の、混雑解消の対応を要請した。混雑する道路の例として以下を</a:t>
            </a:r>
            <a:r>
              <a:rPr lang="ja-JP" altLang="ja-JP" sz="1800" b="1" dirty="0" smtClean="0"/>
              <a:t>挙げた</a:t>
            </a:r>
            <a:r>
              <a:rPr lang="ja-JP" altLang="en-US" sz="1800" b="1" dirty="0"/>
              <a:t>。</a:t>
            </a:r>
            <a:endParaRPr lang="en-US" altLang="ja-JP" sz="1800" b="1" dirty="0">
              <a:latin typeface="ＭＳ Ｐゴシック" pitchFamily="50" charset="-128"/>
            </a:endParaRPr>
          </a:p>
          <a:p>
            <a:pPr lvl="0"/>
            <a:r>
              <a:rPr lang="en-US" altLang="ja-JP" sz="1800" b="1" dirty="0" err="1" smtClean="0">
                <a:latin typeface="+mj-lt"/>
                <a:ea typeface="+mj-ea"/>
              </a:rPr>
              <a:t>K.R.Puram</a:t>
            </a:r>
            <a:r>
              <a:rPr lang="en-US" altLang="ja-JP" sz="1800" b="1" dirty="0" smtClean="0">
                <a:latin typeface="+mj-lt"/>
                <a:ea typeface="+mj-ea"/>
              </a:rPr>
              <a:t> </a:t>
            </a:r>
            <a:r>
              <a:rPr lang="en-US" altLang="ja-JP" sz="1800" b="1" dirty="0">
                <a:latin typeface="+mj-lt"/>
                <a:ea typeface="+mj-ea"/>
              </a:rPr>
              <a:t>– Hanging Bridge</a:t>
            </a:r>
            <a:r>
              <a:rPr lang="ja-JP" altLang="ja-JP" sz="1800" b="1" dirty="0">
                <a:latin typeface="+mj-lt"/>
                <a:ea typeface="+mj-ea"/>
              </a:rPr>
              <a:t>一帯</a:t>
            </a:r>
          </a:p>
          <a:p>
            <a:pPr lvl="0"/>
            <a:r>
              <a:rPr lang="en-US" altLang="ja-JP" sz="1800" b="1" dirty="0">
                <a:latin typeface="+mj-lt"/>
                <a:ea typeface="+mj-ea"/>
              </a:rPr>
              <a:t>White Field, ITPL Main Road</a:t>
            </a:r>
            <a:endParaRPr lang="ja-JP" altLang="ja-JP" sz="1800" b="1" dirty="0">
              <a:latin typeface="+mj-lt"/>
              <a:ea typeface="+mj-ea"/>
            </a:endParaRPr>
          </a:p>
          <a:p>
            <a:pPr lvl="0"/>
            <a:r>
              <a:rPr lang="en-US" altLang="ja-JP" sz="1800" b="1" dirty="0" err="1">
                <a:latin typeface="+mj-lt"/>
                <a:ea typeface="+mj-ea"/>
              </a:rPr>
              <a:t>Nrupathunga</a:t>
            </a:r>
            <a:r>
              <a:rPr lang="en-US" altLang="ja-JP" sz="1800" b="1" dirty="0">
                <a:latin typeface="+mj-lt"/>
                <a:ea typeface="+mj-ea"/>
              </a:rPr>
              <a:t> Road, K.R. Circle</a:t>
            </a:r>
            <a:endParaRPr lang="ja-JP" altLang="ja-JP" sz="1800" b="1" dirty="0">
              <a:latin typeface="+mj-lt"/>
              <a:ea typeface="+mj-ea"/>
            </a:endParaRPr>
          </a:p>
          <a:p>
            <a:pPr lvl="0"/>
            <a:r>
              <a:rPr lang="en-US" altLang="ja-JP" sz="1800" b="1" dirty="0" err="1">
                <a:latin typeface="+mj-lt"/>
                <a:ea typeface="+mj-ea"/>
              </a:rPr>
              <a:t>Bannerghatta</a:t>
            </a:r>
            <a:r>
              <a:rPr lang="en-US" altLang="ja-JP" sz="1800" b="1" dirty="0">
                <a:latin typeface="+mj-lt"/>
                <a:ea typeface="+mj-ea"/>
              </a:rPr>
              <a:t> Road, Dairy Circle</a:t>
            </a:r>
            <a:r>
              <a:rPr lang="ja-JP" altLang="ja-JP" sz="1800" b="1" dirty="0">
                <a:latin typeface="+mj-lt"/>
                <a:ea typeface="+mj-ea"/>
              </a:rPr>
              <a:t>一帯</a:t>
            </a:r>
          </a:p>
          <a:p>
            <a:pPr lvl="0"/>
            <a:r>
              <a:rPr lang="en-US" altLang="ja-JP" sz="1800" b="1" dirty="0">
                <a:latin typeface="+mj-lt"/>
                <a:ea typeface="+mj-ea"/>
              </a:rPr>
              <a:t>Indira Nagar 100 </a:t>
            </a:r>
            <a:r>
              <a:rPr lang="en-US" altLang="ja-JP" sz="1800" b="1" dirty="0" err="1">
                <a:latin typeface="+mj-lt"/>
                <a:ea typeface="+mj-ea"/>
              </a:rPr>
              <a:t>ft</a:t>
            </a:r>
            <a:r>
              <a:rPr lang="en-US" altLang="ja-JP" sz="1800" b="1" dirty="0">
                <a:latin typeface="+mj-lt"/>
                <a:ea typeface="+mj-ea"/>
              </a:rPr>
              <a:t> Road</a:t>
            </a:r>
            <a:endParaRPr lang="ja-JP" altLang="ja-JP" sz="1800" b="1" dirty="0">
              <a:latin typeface="+mj-lt"/>
              <a:ea typeface="+mj-ea"/>
            </a:endParaRPr>
          </a:p>
          <a:p>
            <a:pPr lvl="0"/>
            <a:r>
              <a:rPr lang="en-US" altLang="ja-JP" sz="1800" b="1" dirty="0">
                <a:latin typeface="+mj-lt"/>
                <a:ea typeface="+mj-ea"/>
              </a:rPr>
              <a:t>Electronic City Toll Gate Area</a:t>
            </a:r>
            <a:endParaRPr lang="ja-JP" altLang="ja-JP" sz="1800" b="1" dirty="0">
              <a:latin typeface="+mj-lt"/>
              <a:ea typeface="+mj-ea"/>
            </a:endParaRPr>
          </a:p>
          <a:p>
            <a:pPr lvl="0"/>
            <a:r>
              <a:rPr lang="en-US" altLang="ja-JP" sz="1800" b="1" dirty="0">
                <a:latin typeface="+mj-lt"/>
                <a:ea typeface="+mj-ea"/>
              </a:rPr>
              <a:t>Outer Ring Road/Old Airport Road – </a:t>
            </a:r>
            <a:r>
              <a:rPr lang="en-US" altLang="ja-JP" sz="1800" b="1" dirty="0" err="1">
                <a:latin typeface="+mj-lt"/>
                <a:ea typeface="+mj-ea"/>
              </a:rPr>
              <a:t>Marathahalli</a:t>
            </a:r>
            <a:r>
              <a:rPr lang="en-US" altLang="ja-JP" sz="1800" b="1" dirty="0">
                <a:latin typeface="+mj-lt"/>
                <a:ea typeface="+mj-ea"/>
              </a:rPr>
              <a:t> crossing</a:t>
            </a:r>
            <a:endParaRPr lang="ja-JP" altLang="ja-JP" sz="1800" b="1" dirty="0">
              <a:latin typeface="+mj-lt"/>
              <a:ea typeface="+mj-ea"/>
            </a:endParaRPr>
          </a:p>
          <a:p>
            <a:pPr marL="90488" indent="0">
              <a:spcBef>
                <a:spcPts val="0"/>
              </a:spcBef>
              <a:spcAft>
                <a:spcPts val="600"/>
              </a:spcAft>
              <a:buNone/>
              <a:defRPr/>
            </a:pPr>
            <a:endParaRPr lang="en-US" altLang="ja-JP" sz="1800" b="1" dirty="0" smtClean="0"/>
          </a:p>
          <a:p>
            <a:pPr marL="90488" indent="0">
              <a:spcBef>
                <a:spcPts val="0"/>
              </a:spcBef>
              <a:spcAft>
                <a:spcPts val="600"/>
              </a:spcAft>
              <a:buNone/>
              <a:defRPr/>
            </a:pPr>
            <a:r>
              <a:rPr lang="ja-JP" altLang="en-US" sz="1800" b="1" dirty="0" smtClean="0">
                <a:solidFill>
                  <a:srgbClr val="00B050"/>
                </a:solidFill>
              </a:rPr>
              <a:t>州政府は上記の</a:t>
            </a:r>
            <a:r>
              <a:rPr lang="ja-JP" altLang="ja-JP" sz="1800" b="1" dirty="0" smtClean="0">
                <a:solidFill>
                  <a:srgbClr val="00B050"/>
                </a:solidFill>
              </a:rPr>
              <a:t>道路</a:t>
            </a:r>
            <a:r>
              <a:rPr lang="ja-JP" altLang="ja-JP" sz="1800" b="1" dirty="0">
                <a:solidFill>
                  <a:srgbClr val="00B050"/>
                </a:solidFill>
              </a:rPr>
              <a:t>の混雑</a:t>
            </a:r>
            <a:r>
              <a:rPr lang="ja-JP" altLang="ja-JP" sz="1800" b="1" dirty="0" smtClean="0">
                <a:solidFill>
                  <a:srgbClr val="00B050"/>
                </a:solidFill>
              </a:rPr>
              <a:t>緩和</a:t>
            </a:r>
            <a:r>
              <a:rPr lang="ja-JP" altLang="en-US" sz="1800" b="1" dirty="0" smtClean="0">
                <a:solidFill>
                  <a:srgbClr val="00B050"/>
                </a:solidFill>
              </a:rPr>
              <a:t>を、（</a:t>
            </a:r>
            <a:r>
              <a:rPr lang="en-US" altLang="ja-JP" sz="1800" b="1" dirty="0" smtClean="0">
                <a:solidFill>
                  <a:srgbClr val="00B050"/>
                </a:solidFill>
              </a:rPr>
              <a:t>JICA</a:t>
            </a:r>
            <a:r>
              <a:rPr lang="ja-JP" altLang="en-US" sz="1800" b="1" dirty="0" smtClean="0">
                <a:solidFill>
                  <a:srgbClr val="00B050"/>
                </a:solidFill>
              </a:rPr>
              <a:t>が提案している）ＫＩＰＰルート</a:t>
            </a:r>
            <a:r>
              <a:rPr lang="en-US" altLang="ja-JP" sz="1800" b="1" dirty="0" smtClean="0">
                <a:solidFill>
                  <a:srgbClr val="00B050"/>
                </a:solidFill>
              </a:rPr>
              <a:t>(Karnataka Investment Promotion Program)</a:t>
            </a:r>
            <a:r>
              <a:rPr lang="ja-JP" altLang="en-US" sz="1800" b="1" dirty="0" smtClean="0">
                <a:solidFill>
                  <a:srgbClr val="00B050"/>
                </a:solidFill>
              </a:rPr>
              <a:t>を通じて、解決することを検討する。</a:t>
            </a:r>
            <a:endParaRPr lang="en-US" altLang="ja-JP" sz="1800" b="1" dirty="0" smtClean="0">
              <a:solidFill>
                <a:srgbClr val="00B050"/>
              </a:solidFill>
            </a:endParaRPr>
          </a:p>
          <a:p>
            <a:pPr marL="90488" indent="0">
              <a:spcBef>
                <a:spcPts val="0"/>
              </a:spcBef>
              <a:spcAft>
                <a:spcPts val="600"/>
              </a:spcAft>
              <a:buNone/>
              <a:defRPr/>
            </a:pPr>
            <a:r>
              <a:rPr lang="en-US" altLang="ja-JP" sz="1800" b="1" dirty="0" smtClean="0"/>
              <a:t>JICA</a:t>
            </a:r>
            <a:r>
              <a:rPr lang="ja-JP" altLang="en-US" sz="1800" b="1" dirty="0" smtClean="0"/>
              <a:t>の</a:t>
            </a:r>
            <a:r>
              <a:rPr lang="en-US" altLang="ja-JP" sz="1800" b="1" dirty="0" smtClean="0"/>
              <a:t>ITS</a:t>
            </a:r>
            <a:r>
              <a:rPr lang="ja-JP" altLang="en-US" sz="1800" b="1" dirty="0" smtClean="0"/>
              <a:t>調査の報告と、</a:t>
            </a:r>
            <a:r>
              <a:rPr lang="en-US" altLang="ja-JP" sz="1800" b="1" dirty="0" smtClean="0"/>
              <a:t>K-IPP(Karnataka Investment Promotion Program)</a:t>
            </a:r>
            <a:r>
              <a:rPr lang="ja-JP" altLang="en-US" sz="1800" b="1" dirty="0" smtClean="0"/>
              <a:t>をベースに州政府へ提案を行う。</a:t>
            </a:r>
            <a:r>
              <a:rPr lang="en-US" sz="2400" b="1" dirty="0" smtClean="0">
                <a:solidFill>
                  <a:srgbClr val="0070C0"/>
                </a:solidFill>
              </a:rPr>
              <a:t/>
            </a:r>
            <a:br>
              <a:rPr lang="en-US" sz="2400" b="1" dirty="0" smtClean="0">
                <a:solidFill>
                  <a:srgbClr val="0070C0"/>
                </a:solidFill>
              </a:rPr>
            </a:br>
            <a:endParaRPr lang="en-US" altLang="ja-JP" sz="2400" b="1" dirty="0" smtClean="0">
              <a:solidFill>
                <a:srgbClr val="0070C0"/>
              </a:solidFill>
            </a:endParaRPr>
          </a:p>
          <a:p>
            <a:pPr marL="271463" indent="0">
              <a:spcBef>
                <a:spcPts val="0"/>
              </a:spcBef>
              <a:spcAft>
                <a:spcPts val="1200"/>
              </a:spcAft>
              <a:buFont typeface="Wingdings" pitchFamily="2" charset="2"/>
              <a:buNone/>
              <a:defRPr/>
            </a:pPr>
            <a:endParaRPr lang="en-US" altLang="ja-JP" sz="2400" b="1" dirty="0" smtClean="0">
              <a:latin typeface="ＭＳ Ｐゴシック" pitchFamily="50" charset="-128"/>
            </a:endParaRPr>
          </a:p>
          <a:p>
            <a:pPr marL="0" indent="0">
              <a:buFont typeface="Wingdings" pitchFamily="2" charset="2"/>
              <a:buNone/>
              <a:defRPr/>
            </a:pPr>
            <a:endParaRPr lang="en-US" altLang="ja-JP" b="1" dirty="0" smtClean="0">
              <a:latin typeface="ＭＳ Ｐゴシック" pitchFamily="50" charset="-128"/>
            </a:endParaRPr>
          </a:p>
          <a:p>
            <a:pPr marL="0" indent="0">
              <a:buFont typeface="Wingdings" pitchFamily="2" charset="2"/>
              <a:buNone/>
              <a:defRPr/>
            </a:pPr>
            <a:endParaRPr lang="ja-JP" altLang="ja-JP" b="1" dirty="0">
              <a:latin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22</a:t>
            </a:fld>
            <a:endParaRPr lang="en-US" altLang="ja-JP" smtClean="0">
              <a:latin typeface="Arial Black" pitchFamily="34" charset="0"/>
            </a:endParaRPr>
          </a:p>
        </p:txBody>
      </p:sp>
    </p:spTree>
    <p:extLst>
      <p:ext uri="{BB962C8B-B14F-4D97-AF65-F5344CB8AC3E}">
        <p14:creationId xmlns:p14="http://schemas.microsoft.com/office/powerpoint/2010/main" val="3802737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2349500"/>
            <a:ext cx="8229600" cy="1371600"/>
          </a:xfrm>
        </p:spPr>
        <p:txBody>
          <a:bodyPr/>
          <a:lstStyle/>
          <a:p>
            <a:pPr eaLnBrk="1" hangingPunct="1"/>
            <a:r>
              <a:rPr lang="ja-JP" altLang="en-US" sz="3200" dirty="0" smtClean="0"/>
              <a:t>建議事項を、建議書委員にお寄せ下さい。</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ご清聴ありがとうございました</a:t>
            </a:r>
          </a:p>
        </p:txBody>
      </p:sp>
      <p:pic>
        <p:nvPicPr>
          <p:cNvPr id="20483" name="Picture 7"/>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p:nvPr>
        </p:nvSpPr>
        <p:spPr/>
        <p:txBody>
          <a:bodyPr/>
          <a:lstStyle/>
          <a:p>
            <a:r>
              <a:rPr lang="ja-JP" altLang="en-US" sz="3200" dirty="0" smtClean="0"/>
              <a:t>第</a:t>
            </a:r>
            <a:r>
              <a:rPr lang="ja-JP" altLang="en-US" sz="2800" dirty="0" smtClean="0"/>
              <a:t>７回</a:t>
            </a:r>
            <a:r>
              <a:rPr lang="ja-JP" altLang="en-US" sz="2800" dirty="0"/>
              <a:t>ダイヤログ・モニタリング委員</a:t>
            </a:r>
            <a:r>
              <a:rPr lang="ja-JP" altLang="en-US" sz="2800" dirty="0" smtClean="0"/>
              <a:t>会議題案</a:t>
            </a:r>
          </a:p>
        </p:txBody>
      </p:sp>
      <p:sp>
        <p:nvSpPr>
          <p:cNvPr id="4099" name="コンテンツ プレースホルダー 2"/>
          <p:cNvSpPr>
            <a:spLocks noGrp="1"/>
          </p:cNvSpPr>
          <p:nvPr>
            <p:ph idx="1"/>
          </p:nvPr>
        </p:nvSpPr>
        <p:spPr>
          <a:xfrm>
            <a:off x="457200" y="1628775"/>
            <a:ext cx="8229600" cy="4895850"/>
          </a:xfrm>
        </p:spPr>
        <p:txBody>
          <a:bodyPr/>
          <a:lstStyle/>
          <a:p>
            <a:pPr marL="457200" indent="-457200">
              <a:buFont typeface="Arial" charset="0"/>
              <a:buAutoNum type="arabicParenR"/>
            </a:pPr>
            <a:r>
              <a:rPr lang="ja-JP" altLang="en-US" sz="2400" dirty="0" smtClean="0"/>
              <a:t>工業団地情報の収集とアップデート</a:t>
            </a:r>
            <a:endParaRPr lang="en-IN" altLang="ja-JP" sz="2400" dirty="0" smtClean="0"/>
          </a:p>
          <a:p>
            <a:pPr marL="457200" indent="-457200">
              <a:buFont typeface="Arial" charset="0"/>
              <a:buAutoNum type="arabicParenR"/>
            </a:pPr>
            <a:r>
              <a:rPr lang="ja-JP" altLang="en-US" sz="2400" dirty="0" smtClean="0"/>
              <a:t>主要な道路整備情況のアップデート</a:t>
            </a:r>
            <a:endParaRPr lang="en-US" altLang="ja-JP" sz="2400" dirty="0" smtClean="0"/>
          </a:p>
          <a:p>
            <a:pPr marL="457200" indent="-457200">
              <a:buFont typeface="Arial" charset="0"/>
              <a:buAutoNum type="arabicParenR"/>
            </a:pPr>
            <a:r>
              <a:rPr lang="ja-JP" altLang="en-US" sz="2400" dirty="0"/>
              <a:t>プロジェクト支</a:t>
            </a:r>
            <a:r>
              <a:rPr lang="ja-JP" altLang="en-US" sz="2400" dirty="0" smtClean="0"/>
              <a:t>援と</a:t>
            </a:r>
            <a:r>
              <a:rPr lang="ja-JP" altLang="en-US" sz="2400" dirty="0"/>
              <a:t>、投資申請手続きの簡素化</a:t>
            </a:r>
            <a:endParaRPr lang="en-US" altLang="ja-JP" sz="2400" dirty="0" smtClean="0"/>
          </a:p>
          <a:p>
            <a:pPr marL="457200" indent="-457200">
              <a:buFont typeface="Arial" charset="0"/>
              <a:buAutoNum type="arabicParenR"/>
            </a:pPr>
            <a:r>
              <a:rPr lang="ja-JP" altLang="en-US" sz="2400" dirty="0" smtClean="0"/>
              <a:t>ナルサプル</a:t>
            </a:r>
            <a:r>
              <a:rPr lang="ja-JP" altLang="en-US" sz="2400" dirty="0"/>
              <a:t>工業</a:t>
            </a:r>
            <a:r>
              <a:rPr lang="ja-JP" altLang="en-US" sz="2400" dirty="0" smtClean="0"/>
              <a:t>団地</a:t>
            </a:r>
            <a:r>
              <a:rPr lang="ja-JP" altLang="en-US" sz="2400" dirty="0"/>
              <a:t>に</a:t>
            </a:r>
            <a:r>
              <a:rPr lang="ja-JP" altLang="ja-JP" sz="2400" dirty="0" smtClean="0"/>
              <a:t>関する</a:t>
            </a:r>
            <a:r>
              <a:rPr lang="ja-JP" altLang="ja-JP" sz="2400" dirty="0"/>
              <a:t>問題と</a:t>
            </a:r>
            <a:r>
              <a:rPr lang="ja-JP" altLang="en-US" sz="2400" dirty="0"/>
              <a:t>改</a:t>
            </a:r>
            <a:r>
              <a:rPr lang="ja-JP" altLang="en-US" sz="2400" dirty="0" smtClean="0"/>
              <a:t>善</a:t>
            </a:r>
            <a:endParaRPr lang="en-US" altLang="ja-JP" sz="2400" dirty="0" smtClean="0"/>
          </a:p>
          <a:p>
            <a:pPr marL="457200" indent="-457200">
              <a:buFont typeface="Arial" charset="0"/>
              <a:buAutoNum type="arabicParenR"/>
            </a:pPr>
            <a:r>
              <a:rPr lang="ja-JP" altLang="en-US" sz="2400" dirty="0" smtClean="0"/>
              <a:t>世</a:t>
            </a:r>
            <a:r>
              <a:rPr lang="ja-JP" altLang="en-US" sz="2400" dirty="0"/>
              <a:t>界水準工業団地造成に向けた日本政府、カルナタカ州政府の合同調査</a:t>
            </a:r>
            <a:endParaRPr lang="en-IN" altLang="ja-JP" sz="2400" dirty="0" smtClean="0"/>
          </a:p>
          <a:p>
            <a:pPr marL="457200" indent="-457200">
              <a:buFont typeface="Arial" charset="0"/>
              <a:buAutoNum type="arabicParenR"/>
            </a:pPr>
            <a:r>
              <a:rPr lang="ja-JP" altLang="en-US" sz="2400" dirty="0" smtClean="0"/>
              <a:t>バンガロール市内交通渋滞の緩和と</a:t>
            </a:r>
            <a:r>
              <a:rPr lang="en-US" altLang="ja-JP" sz="2400" dirty="0" smtClean="0"/>
              <a:t>ITS</a:t>
            </a:r>
            <a:r>
              <a:rPr lang="ja-JP" altLang="en-US" sz="2400" dirty="0" smtClean="0"/>
              <a:t>および</a:t>
            </a:r>
            <a:r>
              <a:rPr lang="en-US" altLang="ja-JP" sz="2400" dirty="0" smtClean="0"/>
              <a:t>KIPP</a:t>
            </a:r>
            <a:r>
              <a:rPr lang="ja-JP" altLang="en-US" sz="2400" dirty="0" smtClean="0"/>
              <a:t>の提案</a:t>
            </a:r>
            <a:r>
              <a:rPr lang="ja-JP" altLang="en-US" sz="2200" dirty="0" smtClean="0"/>
              <a:t>　</a:t>
            </a:r>
            <a:endParaRPr lang="en-US" altLang="ja-JP" sz="2200" dirty="0" smtClean="0"/>
          </a:p>
          <a:p>
            <a:pPr marL="457200" indent="-457200">
              <a:buFont typeface="Arial" charset="0"/>
              <a:buAutoNum type="arabicParenR"/>
            </a:pPr>
            <a:endParaRPr lang="en-IN" altLang="ja-JP" sz="2200" dirty="0" smtClean="0"/>
          </a:p>
        </p:txBody>
      </p:sp>
    </p:spTree>
    <p:extLst>
      <p:ext uri="{BB962C8B-B14F-4D97-AF65-F5344CB8AC3E}">
        <p14:creationId xmlns:p14="http://schemas.microsoft.com/office/powerpoint/2010/main" val="199748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90550" y="476673"/>
            <a:ext cx="8229600" cy="1080120"/>
          </a:xfrm>
        </p:spPr>
        <p:txBody>
          <a:bodyPr/>
          <a:lstStyle/>
          <a:p>
            <a:pPr algn="ctr"/>
            <a:r>
              <a:rPr lang="en-US" altLang="ja-JP" sz="2800" dirty="0" smtClean="0"/>
              <a:t>1. KIADB</a:t>
            </a:r>
            <a:r>
              <a:rPr lang="ja-JP" altLang="ja-JP" sz="2800" dirty="0" smtClean="0"/>
              <a:t>工業団地の</a:t>
            </a:r>
            <a:r>
              <a:rPr lang="ja-JP" altLang="ja-JP" sz="2800" dirty="0"/>
              <a:t>情報アップデート</a:t>
            </a:r>
            <a:endParaRPr lang="en-IN" altLang="ja-JP" sz="2800" dirty="0" smtClean="0"/>
          </a:p>
        </p:txBody>
      </p:sp>
      <p:sp>
        <p:nvSpPr>
          <p:cNvPr id="3" name="Content Placeholder 2"/>
          <p:cNvSpPr>
            <a:spLocks noGrp="1"/>
          </p:cNvSpPr>
          <p:nvPr>
            <p:ph idx="1"/>
          </p:nvPr>
        </p:nvSpPr>
        <p:spPr>
          <a:xfrm>
            <a:off x="468313" y="1340768"/>
            <a:ext cx="8351837" cy="5328592"/>
          </a:xfrm>
        </p:spPr>
        <p:txBody>
          <a:bodyPr/>
          <a:lstStyle/>
          <a:p>
            <a:pPr lvl="0">
              <a:spcBef>
                <a:spcPts val="1200"/>
              </a:spcBef>
              <a:buAutoNum type="arabicParenBoth"/>
            </a:pPr>
            <a:r>
              <a:rPr lang="ja-JP" altLang="ja-JP" sz="2000" b="1" dirty="0" smtClean="0">
                <a:latin typeface="+mj-ea"/>
                <a:ea typeface="+mj-ea"/>
              </a:rPr>
              <a:t>ナ</a:t>
            </a:r>
            <a:r>
              <a:rPr lang="ja-JP" altLang="ja-JP" sz="2000" b="1" dirty="0">
                <a:latin typeface="+mj-ea"/>
                <a:ea typeface="+mj-ea"/>
              </a:rPr>
              <a:t>ラサプラ工業団地　第</a:t>
            </a:r>
            <a:r>
              <a:rPr lang="en-US" altLang="ja-JP" sz="2000" b="1" dirty="0">
                <a:latin typeface="+mj-ea"/>
                <a:ea typeface="+mj-ea"/>
              </a:rPr>
              <a:t>2</a:t>
            </a:r>
            <a:r>
              <a:rPr lang="ja-JP" altLang="ja-JP" sz="2000" b="1" dirty="0">
                <a:latin typeface="+mj-ea"/>
                <a:ea typeface="+mj-ea"/>
              </a:rPr>
              <a:t>フェーズ（ジャカサンドラ工業団地</a:t>
            </a:r>
            <a:r>
              <a:rPr lang="en-US" altLang="ja-JP" sz="2000" b="1" dirty="0">
                <a:latin typeface="+mj-ea"/>
                <a:ea typeface="+mj-ea"/>
              </a:rPr>
              <a:t>628</a:t>
            </a:r>
            <a:r>
              <a:rPr lang="ja-JP" altLang="ja-JP" sz="2000" b="1" dirty="0">
                <a:latin typeface="+mj-ea"/>
                <a:ea typeface="+mj-ea"/>
              </a:rPr>
              <a:t>エーカー</a:t>
            </a:r>
            <a:r>
              <a:rPr lang="ja-JP" altLang="ja-JP" sz="2000" b="1" dirty="0" smtClean="0">
                <a:latin typeface="+mj-ea"/>
                <a:ea typeface="+mj-ea"/>
              </a:rPr>
              <a:t>）</a:t>
            </a:r>
            <a:endParaRPr lang="en-US" altLang="ja-JP" sz="2000" b="1" dirty="0" smtClean="0">
              <a:latin typeface="+mj-ea"/>
              <a:ea typeface="+mj-ea"/>
            </a:endParaRPr>
          </a:p>
          <a:p>
            <a:pPr lvl="0">
              <a:spcBef>
                <a:spcPts val="1200"/>
              </a:spcBef>
              <a:buAutoNum type="arabicParenBoth"/>
            </a:pPr>
            <a:r>
              <a:rPr lang="ja-JP" altLang="ja-JP" sz="2000" b="1" dirty="0" smtClean="0">
                <a:latin typeface="+mj-ea"/>
                <a:ea typeface="+mj-ea"/>
              </a:rPr>
              <a:t>ヴ</a:t>
            </a:r>
            <a:r>
              <a:rPr lang="ja-JP" altLang="ja-JP" sz="2000" b="1" dirty="0">
                <a:latin typeface="+mj-ea"/>
                <a:ea typeface="+mj-ea"/>
              </a:rPr>
              <a:t>ェームガル工業団地　第</a:t>
            </a:r>
            <a:r>
              <a:rPr lang="en-US" altLang="ja-JP" sz="2000" b="1" dirty="0">
                <a:latin typeface="+mj-ea"/>
                <a:ea typeface="+mj-ea"/>
              </a:rPr>
              <a:t>1</a:t>
            </a:r>
            <a:r>
              <a:rPr lang="ja-JP" altLang="ja-JP" sz="2000" b="1" dirty="0">
                <a:latin typeface="+mj-ea"/>
                <a:ea typeface="+mj-ea"/>
              </a:rPr>
              <a:t>フェーズ（</a:t>
            </a:r>
            <a:r>
              <a:rPr lang="en-US" altLang="ja-JP" sz="2000" b="1" dirty="0">
                <a:latin typeface="+mj-ea"/>
                <a:ea typeface="+mj-ea"/>
              </a:rPr>
              <a:t>666</a:t>
            </a:r>
            <a:r>
              <a:rPr lang="ja-JP" altLang="ja-JP" sz="2000" b="1" dirty="0">
                <a:latin typeface="+mj-ea"/>
                <a:ea typeface="+mj-ea"/>
              </a:rPr>
              <a:t>エーカー）</a:t>
            </a:r>
            <a:r>
              <a:rPr lang="ja-JP" altLang="en-US" sz="2000" b="1" dirty="0">
                <a:latin typeface="+mj-ea"/>
                <a:ea typeface="+mj-ea"/>
              </a:rPr>
              <a:t>、</a:t>
            </a:r>
            <a:r>
              <a:rPr lang="ja-JP" altLang="ja-JP" sz="2000" b="1" dirty="0">
                <a:latin typeface="+mj-ea"/>
                <a:ea typeface="+mj-ea"/>
              </a:rPr>
              <a:t>第</a:t>
            </a:r>
            <a:r>
              <a:rPr lang="en-US" altLang="ja-JP" sz="2000" b="1" dirty="0">
                <a:latin typeface="+mj-ea"/>
                <a:ea typeface="+mj-ea"/>
              </a:rPr>
              <a:t>2</a:t>
            </a:r>
            <a:r>
              <a:rPr lang="ja-JP" altLang="ja-JP" sz="2000" b="1" dirty="0">
                <a:latin typeface="+mj-ea"/>
                <a:ea typeface="+mj-ea"/>
              </a:rPr>
              <a:t>フェーズ（</a:t>
            </a:r>
            <a:r>
              <a:rPr lang="en-US" altLang="ja-JP" sz="2000" b="1" dirty="0">
                <a:latin typeface="+mj-ea"/>
                <a:ea typeface="+mj-ea"/>
              </a:rPr>
              <a:t>1200</a:t>
            </a:r>
            <a:r>
              <a:rPr lang="ja-JP" altLang="ja-JP" sz="2000" b="1" dirty="0">
                <a:latin typeface="+mj-ea"/>
                <a:ea typeface="+mj-ea"/>
              </a:rPr>
              <a:t>エーカー</a:t>
            </a:r>
            <a:r>
              <a:rPr lang="ja-JP" altLang="ja-JP" sz="2000" b="1" dirty="0" smtClean="0">
                <a:latin typeface="+mj-ea"/>
                <a:ea typeface="+mj-ea"/>
              </a:rPr>
              <a:t>）</a:t>
            </a:r>
            <a:endParaRPr lang="en-US" altLang="ja-JP" sz="2000" b="1" dirty="0" smtClean="0">
              <a:latin typeface="+mj-ea"/>
              <a:ea typeface="+mj-ea"/>
            </a:endParaRPr>
          </a:p>
          <a:p>
            <a:pPr lvl="0">
              <a:spcBef>
                <a:spcPts val="1200"/>
              </a:spcBef>
              <a:buAutoNum type="arabicParenBoth"/>
            </a:pPr>
            <a:r>
              <a:rPr lang="ja-JP" altLang="ja-JP" sz="2000" b="1" dirty="0" smtClean="0">
                <a:latin typeface="+mj-ea"/>
                <a:ea typeface="+mj-ea"/>
              </a:rPr>
              <a:t>ド</a:t>
            </a:r>
            <a:r>
              <a:rPr lang="ja-JP" altLang="ja-JP" sz="2000" b="1" dirty="0">
                <a:latin typeface="+mj-ea"/>
                <a:ea typeface="+mj-ea"/>
              </a:rPr>
              <a:t>ッダバラプル工業団地　第</a:t>
            </a:r>
            <a:r>
              <a:rPr lang="en-US" altLang="ja-JP" sz="2000" b="1" dirty="0">
                <a:latin typeface="+mj-ea"/>
                <a:ea typeface="+mj-ea"/>
              </a:rPr>
              <a:t>3</a:t>
            </a:r>
            <a:r>
              <a:rPr lang="ja-JP" altLang="ja-JP" sz="2000" b="1" dirty="0">
                <a:latin typeface="+mj-ea"/>
                <a:ea typeface="+mj-ea"/>
              </a:rPr>
              <a:t>フェーズ（</a:t>
            </a:r>
            <a:r>
              <a:rPr lang="en-US" altLang="ja-JP" sz="2000" b="1" dirty="0">
                <a:latin typeface="+mj-ea"/>
                <a:ea typeface="+mj-ea"/>
              </a:rPr>
              <a:t>1526</a:t>
            </a:r>
            <a:r>
              <a:rPr lang="ja-JP" altLang="ja-JP" sz="2000" b="1" dirty="0">
                <a:latin typeface="+mj-ea"/>
                <a:ea typeface="+mj-ea"/>
              </a:rPr>
              <a:t>エーカー</a:t>
            </a:r>
            <a:r>
              <a:rPr lang="ja-JP" altLang="ja-JP" sz="2000" b="1" dirty="0" smtClean="0">
                <a:latin typeface="+mj-ea"/>
                <a:ea typeface="+mj-ea"/>
              </a:rPr>
              <a:t>）</a:t>
            </a:r>
            <a:endParaRPr lang="en-US" altLang="ja-JP" sz="2000" b="1" dirty="0" smtClean="0">
              <a:latin typeface="+mj-ea"/>
              <a:ea typeface="+mj-ea"/>
            </a:endParaRPr>
          </a:p>
          <a:p>
            <a:pPr lvl="0">
              <a:spcBef>
                <a:spcPts val="1200"/>
              </a:spcBef>
              <a:buAutoNum type="arabicParenBoth"/>
            </a:pPr>
            <a:r>
              <a:rPr lang="ja-JP" altLang="en-US" sz="2000" b="1" dirty="0" smtClean="0">
                <a:latin typeface="+mj-ea"/>
                <a:ea typeface="+mj-ea"/>
              </a:rPr>
              <a:t>ド</a:t>
            </a:r>
            <a:r>
              <a:rPr lang="ja-JP" altLang="ja-JP" sz="2000" b="1" dirty="0">
                <a:latin typeface="+mj-ea"/>
                <a:ea typeface="+mj-ea"/>
              </a:rPr>
              <a:t>バスペット工業団地　第</a:t>
            </a:r>
            <a:r>
              <a:rPr lang="en-US" altLang="ja-JP" sz="2000" b="1" dirty="0">
                <a:latin typeface="+mj-ea"/>
                <a:ea typeface="+mj-ea"/>
              </a:rPr>
              <a:t>5</a:t>
            </a:r>
            <a:r>
              <a:rPr lang="ja-JP" altLang="ja-JP" sz="2000" b="1" dirty="0">
                <a:latin typeface="+mj-ea"/>
                <a:ea typeface="+mj-ea"/>
              </a:rPr>
              <a:t>フェーズ（</a:t>
            </a:r>
            <a:r>
              <a:rPr lang="en-US" altLang="ja-JP" sz="2000" b="1" dirty="0">
                <a:latin typeface="+mj-ea"/>
                <a:ea typeface="+mj-ea"/>
              </a:rPr>
              <a:t>890</a:t>
            </a:r>
            <a:r>
              <a:rPr lang="ja-JP" altLang="ja-JP" sz="2000" b="1" dirty="0">
                <a:latin typeface="+mj-ea"/>
                <a:ea typeface="+mj-ea"/>
              </a:rPr>
              <a:t>エーカ</a:t>
            </a:r>
            <a:r>
              <a:rPr lang="ja-JP" altLang="ja-JP" sz="2000" b="1" dirty="0" smtClean="0">
                <a:latin typeface="+mj-ea"/>
                <a:ea typeface="+mj-ea"/>
              </a:rPr>
              <a:t>ー）</a:t>
            </a:r>
            <a:endParaRPr lang="en-US" altLang="ja-JP" sz="2000" b="1" dirty="0" smtClean="0">
              <a:latin typeface="+mj-ea"/>
              <a:ea typeface="+mj-ea"/>
            </a:endParaRPr>
          </a:p>
          <a:p>
            <a:pPr lvl="0">
              <a:spcBef>
                <a:spcPts val="1200"/>
              </a:spcBef>
              <a:buAutoNum type="arabicParenBoth"/>
            </a:pPr>
            <a:r>
              <a:rPr lang="ja-JP" altLang="ja-JP" sz="2000" b="1" dirty="0" smtClean="0">
                <a:latin typeface="+mj-ea"/>
                <a:ea typeface="+mj-ea"/>
              </a:rPr>
              <a:t>ヴァサンタナラサプラ</a:t>
            </a:r>
            <a:r>
              <a:rPr lang="ja-JP" altLang="ja-JP" sz="2000" b="1" dirty="0">
                <a:latin typeface="+mj-ea"/>
                <a:ea typeface="+mj-ea"/>
              </a:rPr>
              <a:t>工業団地　第</a:t>
            </a:r>
            <a:r>
              <a:rPr lang="en-US" altLang="ja-JP" sz="2000" b="1" dirty="0">
                <a:latin typeface="+mj-ea"/>
                <a:ea typeface="+mj-ea"/>
              </a:rPr>
              <a:t>2</a:t>
            </a:r>
            <a:r>
              <a:rPr lang="ja-JP" altLang="ja-JP" sz="2000" b="1" dirty="0">
                <a:latin typeface="+mj-ea"/>
                <a:ea typeface="+mj-ea"/>
              </a:rPr>
              <a:t>フェーズ（</a:t>
            </a:r>
            <a:r>
              <a:rPr lang="en-US" altLang="ja-JP" sz="2000" b="1" dirty="0">
                <a:latin typeface="+mj-ea"/>
                <a:ea typeface="+mj-ea"/>
              </a:rPr>
              <a:t>1264</a:t>
            </a:r>
            <a:r>
              <a:rPr lang="ja-JP" altLang="ja-JP" sz="2000" b="1" dirty="0">
                <a:latin typeface="+mj-ea"/>
                <a:ea typeface="+mj-ea"/>
              </a:rPr>
              <a:t>エーカー</a:t>
            </a:r>
            <a:r>
              <a:rPr lang="ja-JP" altLang="ja-JP" sz="2000" b="1" dirty="0" smtClean="0">
                <a:latin typeface="+mj-ea"/>
                <a:ea typeface="+mj-ea"/>
              </a:rPr>
              <a:t>）</a:t>
            </a:r>
            <a:r>
              <a:rPr lang="ja-JP" altLang="en-US" sz="2000" b="1" dirty="0" smtClean="0">
                <a:latin typeface="+mj-ea"/>
                <a:ea typeface="+mj-ea"/>
              </a:rPr>
              <a:t>、</a:t>
            </a:r>
            <a:r>
              <a:rPr lang="ja-JP" altLang="ja-JP" sz="2000" b="1" dirty="0">
                <a:latin typeface="+mj-ea"/>
                <a:ea typeface="+mj-ea"/>
              </a:rPr>
              <a:t>第</a:t>
            </a:r>
            <a:r>
              <a:rPr lang="en-US" altLang="ja-JP" sz="2000" b="1" dirty="0">
                <a:latin typeface="+mj-ea"/>
                <a:ea typeface="+mj-ea"/>
              </a:rPr>
              <a:t>3</a:t>
            </a:r>
            <a:r>
              <a:rPr lang="ja-JP" altLang="ja-JP" sz="2000" b="1" dirty="0">
                <a:latin typeface="+mj-ea"/>
                <a:ea typeface="+mj-ea"/>
              </a:rPr>
              <a:t>フェーズ（</a:t>
            </a:r>
            <a:r>
              <a:rPr lang="en-US" altLang="ja-JP" sz="2000" b="1" dirty="0" smtClean="0">
                <a:latin typeface="+mj-ea"/>
                <a:ea typeface="+mj-ea"/>
              </a:rPr>
              <a:t>1568</a:t>
            </a:r>
            <a:r>
              <a:rPr lang="ja-JP" altLang="ja-JP" sz="2000" b="1" dirty="0" smtClean="0">
                <a:latin typeface="+mj-ea"/>
                <a:ea typeface="+mj-ea"/>
              </a:rPr>
              <a:t>エ</a:t>
            </a:r>
            <a:r>
              <a:rPr lang="ja-JP" altLang="ja-JP" sz="2000" b="1" dirty="0">
                <a:latin typeface="+mj-ea"/>
                <a:ea typeface="+mj-ea"/>
              </a:rPr>
              <a:t>ーカー</a:t>
            </a:r>
            <a:r>
              <a:rPr lang="ja-JP" altLang="ja-JP" sz="2000" b="1" dirty="0" smtClean="0">
                <a:latin typeface="+mj-ea"/>
                <a:ea typeface="+mj-ea"/>
              </a:rPr>
              <a:t>）</a:t>
            </a:r>
            <a:r>
              <a:rPr lang="ja-JP" altLang="en-US" sz="2000" b="1" dirty="0" smtClean="0">
                <a:latin typeface="+mj-ea"/>
                <a:ea typeface="+mj-ea"/>
              </a:rPr>
              <a:t>、</a:t>
            </a:r>
            <a:r>
              <a:rPr lang="ja-JP" altLang="ja-JP" sz="2000" b="1" dirty="0" smtClean="0">
                <a:latin typeface="+mj-ea"/>
                <a:ea typeface="+mj-ea"/>
              </a:rPr>
              <a:t>第</a:t>
            </a:r>
            <a:r>
              <a:rPr lang="en-US" altLang="ja-JP" sz="2000" b="1" dirty="0" smtClean="0">
                <a:latin typeface="+mj-ea"/>
                <a:ea typeface="+mj-ea"/>
              </a:rPr>
              <a:t>4</a:t>
            </a:r>
            <a:r>
              <a:rPr lang="ja-JP" altLang="ja-JP" sz="2000" b="1" dirty="0" smtClean="0">
                <a:latin typeface="+mj-ea"/>
                <a:ea typeface="+mj-ea"/>
              </a:rPr>
              <a:t>フ</a:t>
            </a:r>
            <a:r>
              <a:rPr lang="ja-JP" altLang="ja-JP" sz="2000" b="1" dirty="0">
                <a:latin typeface="+mj-ea"/>
                <a:ea typeface="+mj-ea"/>
              </a:rPr>
              <a:t>ェーズ（</a:t>
            </a:r>
            <a:r>
              <a:rPr lang="en-US" altLang="ja-JP" sz="2000" b="1" dirty="0" smtClean="0">
                <a:latin typeface="+mj-ea"/>
                <a:ea typeface="+mj-ea"/>
              </a:rPr>
              <a:t>1726</a:t>
            </a:r>
            <a:r>
              <a:rPr lang="ja-JP" altLang="ja-JP" sz="2000" b="1" dirty="0">
                <a:latin typeface="+mj-ea"/>
                <a:ea typeface="+mj-ea"/>
              </a:rPr>
              <a:t>エーカー</a:t>
            </a:r>
            <a:r>
              <a:rPr lang="ja-JP" altLang="ja-JP" sz="2000" b="1" dirty="0" smtClean="0">
                <a:latin typeface="+mj-ea"/>
                <a:ea typeface="+mj-ea"/>
              </a:rPr>
              <a:t>）</a:t>
            </a:r>
            <a:endParaRPr lang="en-US" altLang="ja-JP" sz="2000" b="1" dirty="0" smtClean="0">
              <a:latin typeface="+mj-ea"/>
              <a:ea typeface="+mj-ea"/>
            </a:endParaRPr>
          </a:p>
          <a:p>
            <a:pPr lvl="0">
              <a:spcBef>
                <a:spcPts val="1200"/>
              </a:spcBef>
              <a:buAutoNum type="arabicParenBoth"/>
            </a:pPr>
            <a:r>
              <a:rPr lang="ja-JP" altLang="ja-JP" sz="2000" b="1" dirty="0" smtClean="0">
                <a:latin typeface="+mj-ea"/>
                <a:ea typeface="+mj-ea"/>
              </a:rPr>
              <a:t>ガ</a:t>
            </a:r>
            <a:r>
              <a:rPr lang="ja-JP" altLang="ja-JP" sz="2000" b="1" dirty="0">
                <a:latin typeface="+mj-ea"/>
                <a:ea typeface="+mj-ea"/>
              </a:rPr>
              <a:t>ウリビダヌル工業団地　第</a:t>
            </a:r>
            <a:r>
              <a:rPr lang="en-US" altLang="ja-JP" sz="2000" b="1" dirty="0">
                <a:latin typeface="+mj-ea"/>
                <a:ea typeface="+mj-ea"/>
              </a:rPr>
              <a:t>1</a:t>
            </a:r>
            <a:r>
              <a:rPr lang="ja-JP" altLang="ja-JP" sz="2000" b="1" dirty="0">
                <a:latin typeface="+mj-ea"/>
                <a:ea typeface="+mj-ea"/>
              </a:rPr>
              <a:t>フェーズ（</a:t>
            </a:r>
            <a:r>
              <a:rPr lang="en-US" altLang="ja-JP" sz="2000" b="1" dirty="0">
                <a:latin typeface="+mj-ea"/>
                <a:ea typeface="+mj-ea"/>
              </a:rPr>
              <a:t>299</a:t>
            </a:r>
            <a:r>
              <a:rPr lang="ja-JP" altLang="ja-JP" sz="2000" b="1" dirty="0">
                <a:latin typeface="+mj-ea"/>
                <a:ea typeface="+mj-ea"/>
              </a:rPr>
              <a:t>エーカー）</a:t>
            </a:r>
            <a:r>
              <a:rPr lang="ja-JP" altLang="en-US" sz="2000" b="1" dirty="0">
                <a:latin typeface="+mj-ea"/>
                <a:ea typeface="+mj-ea"/>
              </a:rPr>
              <a:t>、</a:t>
            </a:r>
            <a:r>
              <a:rPr lang="ja-JP" altLang="ja-JP" sz="2000" b="1" dirty="0">
                <a:latin typeface="+mj-ea"/>
                <a:ea typeface="+mj-ea"/>
              </a:rPr>
              <a:t>第</a:t>
            </a:r>
            <a:r>
              <a:rPr lang="en-US" altLang="ja-JP" sz="2000" b="1" dirty="0">
                <a:latin typeface="+mj-ea"/>
                <a:ea typeface="+mj-ea"/>
              </a:rPr>
              <a:t>2</a:t>
            </a:r>
            <a:r>
              <a:rPr lang="ja-JP" altLang="ja-JP" sz="2000" b="1" dirty="0">
                <a:latin typeface="+mj-ea"/>
                <a:ea typeface="+mj-ea"/>
              </a:rPr>
              <a:t>フェーズ（</a:t>
            </a:r>
            <a:r>
              <a:rPr lang="en-US" altLang="ja-JP" sz="2000" b="1" dirty="0">
                <a:latin typeface="+mj-ea"/>
                <a:ea typeface="+mj-ea"/>
              </a:rPr>
              <a:t>367</a:t>
            </a:r>
            <a:r>
              <a:rPr lang="ja-JP" altLang="ja-JP" sz="2000" b="1" dirty="0">
                <a:latin typeface="+mj-ea"/>
                <a:ea typeface="+mj-ea"/>
              </a:rPr>
              <a:t>エーカー</a:t>
            </a:r>
            <a:r>
              <a:rPr lang="ja-JP" altLang="ja-JP" sz="2000" b="1" dirty="0" smtClean="0">
                <a:latin typeface="+mj-ea"/>
                <a:ea typeface="+mj-ea"/>
              </a:rPr>
              <a:t>）</a:t>
            </a:r>
            <a:endParaRPr lang="en-US" altLang="ja-JP" sz="2000" b="1" dirty="0" smtClean="0">
              <a:latin typeface="+mj-ea"/>
              <a:ea typeface="+mj-ea"/>
            </a:endParaRPr>
          </a:p>
          <a:p>
            <a:pPr lvl="0">
              <a:spcBef>
                <a:spcPts val="1200"/>
              </a:spcBef>
              <a:buAutoNum type="arabicParenBoth"/>
            </a:pPr>
            <a:r>
              <a:rPr lang="ja-JP" altLang="en-US" sz="2000" b="1" dirty="0" smtClean="0">
                <a:latin typeface="+mj-ea"/>
                <a:ea typeface="+mj-ea"/>
              </a:rPr>
              <a:t>ハ</a:t>
            </a:r>
            <a:r>
              <a:rPr lang="ja-JP" altLang="en-US" sz="2000" b="1" dirty="0">
                <a:latin typeface="+mj-ea"/>
                <a:ea typeface="+mj-ea"/>
              </a:rPr>
              <a:t>ロハッ</a:t>
            </a:r>
            <a:r>
              <a:rPr lang="ja-JP" altLang="en-US" sz="2000" b="1" dirty="0" smtClean="0">
                <a:latin typeface="+mj-ea"/>
                <a:ea typeface="+mj-ea"/>
              </a:rPr>
              <a:t>リ　第</a:t>
            </a:r>
            <a:r>
              <a:rPr lang="en-US" altLang="ja-JP" sz="2000" b="1" dirty="0" smtClean="0">
                <a:latin typeface="+mj-ea"/>
                <a:ea typeface="+mj-ea"/>
              </a:rPr>
              <a:t>3</a:t>
            </a:r>
            <a:r>
              <a:rPr lang="ja-JP" altLang="en-US" sz="2000" b="1" dirty="0" smtClean="0">
                <a:latin typeface="+mj-ea"/>
                <a:ea typeface="+mj-ea"/>
              </a:rPr>
              <a:t>フェーズ（</a:t>
            </a:r>
            <a:r>
              <a:rPr lang="en-US" altLang="ja-JP" sz="2000" b="1" dirty="0" smtClean="0">
                <a:latin typeface="+mj-ea"/>
                <a:ea typeface="+mj-ea"/>
              </a:rPr>
              <a:t>1367</a:t>
            </a:r>
            <a:r>
              <a:rPr lang="ja-JP" altLang="en-US" sz="2000" b="1" dirty="0" smtClean="0">
                <a:latin typeface="+mj-ea"/>
                <a:ea typeface="+mj-ea"/>
              </a:rPr>
              <a:t>エーカー）</a:t>
            </a:r>
            <a:endParaRPr lang="en-US" altLang="ja-JP" sz="2000" b="1" dirty="0" smtClean="0">
              <a:latin typeface="+mj-ea"/>
              <a:ea typeface="+mj-ea"/>
            </a:endParaRPr>
          </a:p>
          <a:p>
            <a:pPr lvl="0">
              <a:spcBef>
                <a:spcPts val="1200"/>
              </a:spcBef>
              <a:buAutoNum type="arabicParenBoth"/>
            </a:pPr>
            <a:r>
              <a:rPr lang="ja-JP" altLang="en-US" sz="2000" b="1" dirty="0" smtClean="0">
                <a:latin typeface="+mj-ea"/>
                <a:ea typeface="+mj-ea"/>
              </a:rPr>
              <a:t>そ</a:t>
            </a:r>
            <a:r>
              <a:rPr lang="ja-JP" altLang="en-US" sz="2000" b="1" dirty="0">
                <a:latin typeface="+mj-ea"/>
                <a:ea typeface="+mj-ea"/>
              </a:rPr>
              <a:t>の</a:t>
            </a:r>
            <a:r>
              <a:rPr lang="ja-JP" altLang="en-US" sz="2000" b="1" dirty="0" smtClean="0">
                <a:latin typeface="+mj-ea"/>
                <a:ea typeface="+mj-ea"/>
              </a:rPr>
              <a:t>他バンガロール周辺新規開発計画</a:t>
            </a:r>
            <a:endParaRPr lang="en-US" altLang="ja-JP" sz="2000" b="1" dirty="0">
              <a:latin typeface="+mj-ea"/>
              <a:ea typeface="+mj-ea"/>
            </a:endParaRPr>
          </a:p>
          <a:p>
            <a:pPr marL="0" lvl="0" indent="0">
              <a:buNone/>
            </a:pPr>
            <a:endParaRPr lang="en-US" altLang="ja-JP" sz="1800" b="1" dirty="0" smtClean="0">
              <a:latin typeface="+mj-ea"/>
              <a:ea typeface="+mj-ea"/>
            </a:endParaRPr>
          </a:p>
          <a:p>
            <a:pPr marL="0" indent="0">
              <a:buFont typeface="Wingdings" pitchFamily="2" charset="2"/>
              <a:buNone/>
              <a:defRPr/>
            </a:pPr>
            <a:endParaRPr lang="ja-JP" altLang="ja-JP" b="1" dirty="0">
              <a:latin typeface="+mj-ea"/>
              <a:ea typeface="+mj-ea"/>
            </a:endParaRPr>
          </a:p>
        </p:txBody>
      </p:sp>
      <p:pic>
        <p:nvPicPr>
          <p:cNvPr id="5124" name="Picture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59338" y="44450"/>
            <a:ext cx="39608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0E3C1A88-4A74-4B3C-A713-86D769320C08}" type="slidenum">
              <a:rPr lang="en-US" altLang="ja-JP" smtClean="0">
                <a:latin typeface="Arial Black" pitchFamily="34" charset="0"/>
              </a:rPr>
              <a:pPr/>
              <a:t>4</a:t>
            </a:fld>
            <a:endParaRPr lang="en-US" altLang="ja-JP" smtClean="0">
              <a:latin typeface="Arial Black" pitchFamily="34" charset="0"/>
            </a:endParaRPr>
          </a:p>
        </p:txBody>
      </p:sp>
    </p:spTree>
    <p:extLst>
      <p:ext uri="{BB962C8B-B14F-4D97-AF65-F5344CB8AC3E}">
        <p14:creationId xmlns:p14="http://schemas.microsoft.com/office/powerpoint/2010/main" val="4204935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5</a:t>
            </a:fld>
            <a:endParaRPr lang="en-US" altLang="ja-JP"/>
          </a:p>
        </p:txBody>
      </p:sp>
      <p:sp>
        <p:nvSpPr>
          <p:cNvPr id="5" name="タイトル 1"/>
          <p:cNvSpPr>
            <a:spLocks noGrp="1"/>
          </p:cNvSpPr>
          <p:nvPr>
            <p:ph type="title"/>
          </p:nvPr>
        </p:nvSpPr>
        <p:spPr>
          <a:xfrm>
            <a:off x="471488" y="244475"/>
            <a:ext cx="8229600" cy="739775"/>
          </a:xfrm>
        </p:spPr>
        <p:txBody>
          <a:bodyPr/>
          <a:lstStyle/>
          <a:p>
            <a:r>
              <a:rPr lang="ja-JP" altLang="en-US" sz="2800" dirty="0" smtClean="0">
                <a:latin typeface="ＭＳ Ｐゴシック" panose="020B0600070205080204" pitchFamily="50" charset="-128"/>
              </a:rPr>
              <a:t>最新工業団地情報</a:t>
            </a:r>
            <a:endParaRPr lang="ja-JP" altLang="en-US" sz="2800" dirty="0" smtClean="0"/>
          </a:p>
        </p:txBody>
      </p:sp>
      <p:sp>
        <p:nvSpPr>
          <p:cNvPr id="6" name="コンテンツ プレースホルダー 2"/>
          <p:cNvSpPr>
            <a:spLocks noGrp="1"/>
          </p:cNvSpPr>
          <p:nvPr>
            <p:ph idx="1"/>
          </p:nvPr>
        </p:nvSpPr>
        <p:spPr>
          <a:xfrm>
            <a:off x="492125" y="865188"/>
            <a:ext cx="8229600" cy="404812"/>
          </a:xfrm>
        </p:spPr>
        <p:txBody>
          <a:bodyPr/>
          <a:lstStyle/>
          <a:p>
            <a:pPr>
              <a:defRPr/>
            </a:pPr>
            <a:r>
              <a:rPr lang="en-US" altLang="ja-JP" sz="2400" dirty="0"/>
              <a:t>KIADB</a:t>
            </a:r>
            <a:r>
              <a:rPr lang="ja-JP" altLang="ja-JP" sz="2400" dirty="0"/>
              <a:t>　バンガロール周辺工業団地</a:t>
            </a:r>
            <a:r>
              <a:rPr lang="en-US" altLang="ja-JP" sz="2400" dirty="0"/>
              <a:t>(</a:t>
            </a:r>
            <a:r>
              <a:rPr lang="ja-JP" altLang="ja-JP" sz="2400" dirty="0"/>
              <a:t>７件</a:t>
            </a:r>
            <a:r>
              <a:rPr lang="en-US" altLang="ja-JP" sz="2400" dirty="0"/>
              <a:t>)</a:t>
            </a:r>
            <a:endParaRPr lang="ja-JP" altLang="ja-JP" sz="2400" dirty="0"/>
          </a:p>
          <a:p>
            <a:pPr eaLnBrk="1" hangingPunct="1">
              <a:defRPr/>
            </a:pPr>
            <a:endParaRPr lang="ja-JP" altLang="en-US" sz="2000" b="1" dirty="0">
              <a:latin typeface="+mj-ea"/>
              <a:ea typeface="+mj-ea"/>
            </a:endParaRPr>
          </a:p>
        </p:txBody>
      </p:sp>
      <p:pic>
        <p:nvPicPr>
          <p:cNvPr id="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70000"/>
            <a:ext cx="8726488"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772399" y="2402681"/>
            <a:ext cx="1141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a:solidFill>
                  <a:srgbClr val="990000"/>
                </a:solidFill>
                <a:latin typeface="Verdana" panose="020B0604030504040204" pitchFamily="34" charset="0"/>
                <a:cs typeface="Arial" panose="020B0604020202020204" pitchFamily="34" charset="0"/>
              </a:rPr>
              <a:t>VASANTHA NARSAPURA</a:t>
            </a:r>
          </a:p>
        </p:txBody>
      </p:sp>
      <p:sp>
        <p:nvSpPr>
          <p:cNvPr id="9" name="Text Box 5"/>
          <p:cNvSpPr txBox="1">
            <a:spLocks noChangeArrowheads="1"/>
          </p:cNvSpPr>
          <p:nvPr/>
        </p:nvSpPr>
        <p:spPr bwMode="auto">
          <a:xfrm>
            <a:off x="2411413" y="1887538"/>
            <a:ext cx="1368425"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a:solidFill>
                  <a:srgbClr val="990000"/>
                </a:solidFill>
                <a:latin typeface="Verdana" panose="020B0604030504040204" pitchFamily="34" charset="0"/>
                <a:cs typeface="Arial" panose="020B0604020202020204" pitchFamily="34" charset="0"/>
              </a:rPr>
              <a:t>GAURIBIDANUR</a:t>
            </a:r>
          </a:p>
        </p:txBody>
      </p:sp>
      <p:sp>
        <p:nvSpPr>
          <p:cNvPr id="10" name="TextBox 16"/>
          <p:cNvSpPr txBox="1">
            <a:spLocks noChangeArrowheads="1"/>
          </p:cNvSpPr>
          <p:nvPr/>
        </p:nvSpPr>
        <p:spPr bwMode="auto">
          <a:xfrm>
            <a:off x="2682875" y="2011363"/>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(6)</a:t>
            </a:r>
            <a:endParaRPr kumimoji="0" lang="en-US" altLang="ja-JP" sz="1800" b="1" dirty="0">
              <a:cs typeface="Arial" panose="020B0604020202020204" pitchFamily="34" charset="0"/>
            </a:endParaRPr>
          </a:p>
        </p:txBody>
      </p:sp>
      <p:sp>
        <p:nvSpPr>
          <p:cNvPr id="15" name="TextBox 16"/>
          <p:cNvSpPr txBox="1">
            <a:spLocks noChangeArrowheads="1"/>
          </p:cNvSpPr>
          <p:nvPr/>
        </p:nvSpPr>
        <p:spPr bwMode="auto">
          <a:xfrm>
            <a:off x="1020476" y="2653012"/>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(5)</a:t>
            </a:r>
            <a:endParaRPr kumimoji="0" lang="en-US" altLang="ja-JP" sz="1800" b="1" dirty="0">
              <a:cs typeface="Arial" panose="020B0604020202020204" pitchFamily="34" charset="0"/>
            </a:endParaRPr>
          </a:p>
        </p:txBody>
      </p:sp>
      <p:sp>
        <p:nvSpPr>
          <p:cNvPr id="17" name="Text Box 5"/>
          <p:cNvSpPr txBox="1">
            <a:spLocks noChangeArrowheads="1"/>
          </p:cNvSpPr>
          <p:nvPr/>
        </p:nvSpPr>
        <p:spPr bwMode="auto">
          <a:xfrm>
            <a:off x="5868144" y="4007469"/>
            <a:ext cx="1230105"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NARASAPURA</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18" name="TextBox 16"/>
          <p:cNvSpPr txBox="1">
            <a:spLocks noChangeArrowheads="1"/>
          </p:cNvSpPr>
          <p:nvPr/>
        </p:nvSpPr>
        <p:spPr bwMode="auto">
          <a:xfrm>
            <a:off x="5476952" y="3885384"/>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(1)</a:t>
            </a:r>
            <a:endParaRPr kumimoji="0" lang="en-US" altLang="ja-JP" sz="1800" b="1" dirty="0">
              <a:cs typeface="Arial" panose="020B0604020202020204" pitchFamily="34" charset="0"/>
            </a:endParaRPr>
          </a:p>
        </p:txBody>
      </p:sp>
      <p:sp>
        <p:nvSpPr>
          <p:cNvPr id="19" name="Text Box 5"/>
          <p:cNvSpPr txBox="1">
            <a:spLocks noChangeArrowheads="1"/>
          </p:cNvSpPr>
          <p:nvPr/>
        </p:nvSpPr>
        <p:spPr bwMode="auto">
          <a:xfrm>
            <a:off x="5325098" y="3313885"/>
            <a:ext cx="864096"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 VEMGAL</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0" name="TextBox 16"/>
          <p:cNvSpPr txBox="1">
            <a:spLocks noChangeArrowheads="1"/>
          </p:cNvSpPr>
          <p:nvPr/>
        </p:nvSpPr>
        <p:spPr bwMode="auto">
          <a:xfrm>
            <a:off x="5476952" y="3484483"/>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(2)</a:t>
            </a:r>
            <a:endParaRPr kumimoji="0" lang="en-US" altLang="ja-JP" sz="1800" b="1" dirty="0">
              <a:cs typeface="Arial" panose="020B0604020202020204" pitchFamily="34" charset="0"/>
            </a:endParaRPr>
          </a:p>
        </p:txBody>
      </p:sp>
      <p:sp>
        <p:nvSpPr>
          <p:cNvPr id="22" name="Text Box 5"/>
          <p:cNvSpPr txBox="1">
            <a:spLocks noChangeArrowheads="1"/>
          </p:cNvSpPr>
          <p:nvPr/>
        </p:nvSpPr>
        <p:spPr bwMode="auto">
          <a:xfrm>
            <a:off x="2295636" y="2737448"/>
            <a:ext cx="1484202"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DODDABALLAPUR</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3" name="TextBox 16"/>
          <p:cNvSpPr txBox="1">
            <a:spLocks noChangeArrowheads="1"/>
          </p:cNvSpPr>
          <p:nvPr/>
        </p:nvSpPr>
        <p:spPr bwMode="auto">
          <a:xfrm>
            <a:off x="2716113" y="2874731"/>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(3)</a:t>
            </a:r>
            <a:endParaRPr kumimoji="0" lang="en-US" altLang="ja-JP" sz="1800" b="1" dirty="0">
              <a:cs typeface="Arial" panose="020B0604020202020204" pitchFamily="34" charset="0"/>
            </a:endParaRPr>
          </a:p>
        </p:txBody>
      </p:sp>
      <p:sp>
        <p:nvSpPr>
          <p:cNvPr id="24" name="Text Box 5"/>
          <p:cNvSpPr txBox="1">
            <a:spLocks noChangeArrowheads="1"/>
          </p:cNvSpPr>
          <p:nvPr/>
        </p:nvSpPr>
        <p:spPr bwMode="auto">
          <a:xfrm>
            <a:off x="2051720" y="5517232"/>
            <a:ext cx="1080120" cy="246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HAROHALLI</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5" name="TextBox 16"/>
          <p:cNvSpPr txBox="1">
            <a:spLocks noChangeArrowheads="1"/>
          </p:cNvSpPr>
          <p:nvPr/>
        </p:nvSpPr>
        <p:spPr bwMode="auto">
          <a:xfrm>
            <a:off x="2286656" y="5680897"/>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(7)</a:t>
            </a:r>
            <a:endParaRPr kumimoji="0" lang="en-US" altLang="ja-JP" sz="1800" b="1" dirty="0">
              <a:cs typeface="Arial" panose="020B0604020202020204" pitchFamily="34" charset="0"/>
            </a:endParaRPr>
          </a:p>
        </p:txBody>
      </p:sp>
      <p:sp>
        <p:nvSpPr>
          <p:cNvPr id="26" name="Text Box 5"/>
          <p:cNvSpPr txBox="1">
            <a:spLocks noChangeArrowheads="1"/>
          </p:cNvSpPr>
          <p:nvPr/>
        </p:nvSpPr>
        <p:spPr bwMode="auto">
          <a:xfrm>
            <a:off x="1020476" y="3401262"/>
            <a:ext cx="1097249" cy="246215"/>
          </a:xfrm>
          <a:prstGeom prst="rect">
            <a:avLst/>
          </a:prstGeom>
          <a:solidFill>
            <a:schemeClr val="bg1"/>
          </a:solidFill>
          <a:ln>
            <a:noFill/>
          </a:ln>
        </p:spPr>
        <p:txBody>
          <a:bodyPr wrap="square" lIns="91434" tIns="45717" rIns="91434" bIns="45717">
            <a:spAutoFit/>
          </a:bodyPr>
          <a:lstStyle>
            <a:lvl1pPr defTabSz="915988">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defTabSz="915988">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defTabSz="915988">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defTabSz="915988">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defTabSz="915988">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defTabSz="915988"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kumimoji="0" lang="en-IN" altLang="ja-JP" sz="1000" b="1" dirty="0" smtClean="0">
                <a:solidFill>
                  <a:srgbClr val="990000"/>
                </a:solidFill>
                <a:latin typeface="Verdana" panose="020B0604030504040204" pitchFamily="34" charset="0"/>
                <a:cs typeface="Arial" panose="020B0604020202020204" pitchFamily="34" charset="0"/>
              </a:rPr>
              <a:t>DABASPETE</a:t>
            </a:r>
            <a:endParaRPr kumimoji="0" lang="en-IN" altLang="ja-JP" sz="1000" b="1" dirty="0">
              <a:solidFill>
                <a:srgbClr val="990000"/>
              </a:solidFill>
              <a:latin typeface="Verdana" panose="020B0604030504040204" pitchFamily="34" charset="0"/>
              <a:cs typeface="Arial" panose="020B0604020202020204" pitchFamily="34" charset="0"/>
            </a:endParaRPr>
          </a:p>
        </p:txBody>
      </p:sp>
      <p:sp>
        <p:nvSpPr>
          <p:cNvPr id="27" name="TextBox 16"/>
          <p:cNvSpPr txBox="1">
            <a:spLocks noChangeArrowheads="1"/>
          </p:cNvSpPr>
          <p:nvPr/>
        </p:nvSpPr>
        <p:spPr bwMode="auto">
          <a:xfrm>
            <a:off x="1298104" y="3533627"/>
            <a:ext cx="560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800" b="1" dirty="0" smtClean="0">
                <a:cs typeface="Arial" panose="020B0604020202020204" pitchFamily="34" charset="0"/>
              </a:rPr>
              <a:t>(4)</a:t>
            </a:r>
            <a:endParaRPr kumimoji="0" lang="en-US" altLang="ja-JP" sz="1800" b="1" dirty="0">
              <a:cs typeface="Arial" panose="020B0604020202020204" pitchFamily="34" charset="0"/>
            </a:endParaRPr>
          </a:p>
        </p:txBody>
      </p:sp>
    </p:spTree>
    <p:extLst>
      <p:ext uri="{BB962C8B-B14F-4D97-AF65-F5344CB8AC3E}">
        <p14:creationId xmlns:p14="http://schemas.microsoft.com/office/powerpoint/2010/main" val="427652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6</a:t>
            </a:fld>
            <a:endParaRPr lang="en-US" altLang="ja-JP"/>
          </a:p>
        </p:txBody>
      </p:sp>
      <p:sp>
        <p:nvSpPr>
          <p:cNvPr id="5" name="Rectangle 4"/>
          <p:cNvSpPr/>
          <p:nvPr/>
        </p:nvSpPr>
        <p:spPr>
          <a:xfrm>
            <a:off x="539552" y="476672"/>
            <a:ext cx="7560840" cy="523220"/>
          </a:xfrm>
          <a:prstGeom prst="rect">
            <a:avLst/>
          </a:prstGeom>
        </p:spPr>
        <p:txBody>
          <a:bodyPr wrap="square">
            <a:spAutoFit/>
          </a:bodyPr>
          <a:lstStyle/>
          <a:p>
            <a:r>
              <a:rPr lang="en-US" altLang="ja-JP" sz="2800" dirty="0" smtClean="0"/>
              <a:t>2</a:t>
            </a:r>
            <a:r>
              <a:rPr lang="ja-JP" altLang="en-US" sz="2800" dirty="0" err="1" smtClean="0"/>
              <a:t>．</a:t>
            </a:r>
            <a:r>
              <a:rPr lang="ja-JP" altLang="en-US" sz="2800" dirty="0" smtClean="0"/>
              <a:t>主要</a:t>
            </a:r>
            <a:r>
              <a:rPr lang="ja-JP" altLang="en-US" sz="2800" dirty="0"/>
              <a:t>な道路整備情況のアップデート</a:t>
            </a:r>
          </a:p>
        </p:txBody>
      </p:sp>
      <p:sp>
        <p:nvSpPr>
          <p:cNvPr id="6" name="Rectangle 5"/>
          <p:cNvSpPr/>
          <p:nvPr/>
        </p:nvSpPr>
        <p:spPr>
          <a:xfrm>
            <a:off x="635703" y="2060848"/>
            <a:ext cx="8256777" cy="2246769"/>
          </a:xfrm>
          <a:prstGeom prst="rect">
            <a:avLst/>
          </a:prstGeom>
        </p:spPr>
        <p:txBody>
          <a:bodyPr wrap="square">
            <a:spAutoFit/>
          </a:bodyPr>
          <a:lstStyle/>
          <a:p>
            <a:pPr marL="342900" lvl="0" indent="-342900" algn="just">
              <a:spcBef>
                <a:spcPts val="600"/>
              </a:spcBef>
              <a:spcAft>
                <a:spcPts val="0"/>
              </a:spcAft>
              <a:buFont typeface="+mj-lt"/>
              <a:buAutoNum type="arabicParenBoth"/>
            </a:pP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Satellite Town Ring Road (STRR) (</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含む</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NH207</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号線拡張</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a:t>
            </a:r>
            <a:endParaRPr lang="ja-JP" altLang="ja-JP" sz="2400" kern="100" dirty="0">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spcBef>
                <a:spcPts val="600"/>
              </a:spcBef>
              <a:spcAft>
                <a:spcPts val="0"/>
              </a:spcAft>
              <a:buFont typeface="+mj-lt"/>
              <a:buAutoNum type="arabicParenBoth"/>
            </a:pP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Peripheral Ring </a:t>
            </a: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Road</a:t>
            </a:r>
            <a:r>
              <a:rPr lang="ja-JP" altLang="en-US" sz="2400" kern="100" dirty="0" smtClean="0">
                <a:latin typeface="Arial" panose="020B0604020202020204" pitchFamily="34" charset="0"/>
                <a:ea typeface="ＭＳ ゴシック" panose="020B0609070205080204" pitchFamily="49" charset="-128"/>
                <a:cs typeface="Times New Roman" panose="02020603050405020304" pitchFamily="18" charset="0"/>
              </a:rPr>
              <a:t>　（</a:t>
            </a:r>
            <a:r>
              <a:rPr lang="en-US" altLang="ja-JP" sz="2400" kern="100" dirty="0" smtClean="0">
                <a:latin typeface="Arial" panose="020B0604020202020204" pitchFamily="34" charset="0"/>
                <a:ea typeface="ＭＳ ゴシック" panose="020B0609070205080204" pitchFamily="49" charset="-128"/>
                <a:cs typeface="Times New Roman" panose="02020603050405020304" pitchFamily="18" charset="0"/>
              </a:rPr>
              <a:t>JICA</a:t>
            </a:r>
            <a:r>
              <a:rPr lang="ja-JP" altLang="en-US" sz="2400" kern="100" dirty="0" smtClean="0">
                <a:latin typeface="Arial" panose="020B0604020202020204" pitchFamily="34" charset="0"/>
                <a:ea typeface="ＭＳ ゴシック" panose="020B0609070205080204" pitchFamily="49" charset="-128"/>
                <a:cs typeface="Times New Roman" panose="02020603050405020304" pitchFamily="18" charset="0"/>
              </a:rPr>
              <a:t>支援案件）</a:t>
            </a:r>
            <a:endParaRPr lang="ja-JP" altLang="ja-JP" sz="2400" kern="100" dirty="0">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spcBef>
                <a:spcPts val="600"/>
              </a:spcBef>
              <a:spcAft>
                <a:spcPts val="0"/>
              </a:spcAft>
              <a:buFont typeface="+mj-lt"/>
              <a:buAutoNum type="arabicParenBoth"/>
            </a:pP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NH209 </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拡張（</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NICE</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ロードか</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ら</a:t>
            </a:r>
            <a:r>
              <a:rPr lang="ja-JP" altLang="en-US" sz="2400" kern="100" dirty="0" smtClean="0">
                <a:latin typeface="Arial" panose="020B0604020202020204" pitchFamily="34" charset="0"/>
                <a:ea typeface="ＭＳ ゴシック" panose="020B0609070205080204" pitchFamily="49" charset="-128"/>
                <a:cs typeface="Arial" panose="020B0604020202020204" pitchFamily="34" charset="0"/>
              </a:rPr>
              <a:t>カナクプラ</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a:t>
            </a:r>
            <a:endParaRPr lang="ja-JP" altLang="ja-JP" sz="2400" kern="100" dirty="0">
              <a:latin typeface="Century" panose="02040604050505020304" pitchFamily="18" charset="0"/>
              <a:ea typeface="ＭＳ 明朝" panose="02020609040205080304" pitchFamily="17" charset="-128"/>
              <a:cs typeface="Times New Roman" panose="02020603050405020304" pitchFamily="18" charset="0"/>
            </a:endParaRPr>
          </a:p>
          <a:p>
            <a:pPr marL="342900" lvl="0" indent="-342900" algn="just">
              <a:spcBef>
                <a:spcPts val="600"/>
              </a:spcBef>
              <a:spcAft>
                <a:spcPts val="0"/>
              </a:spcAft>
              <a:buFont typeface="+mj-lt"/>
              <a:buAutoNum type="arabicParenBoth"/>
            </a:pP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マルール経由</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NH4</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号線、</a:t>
            </a:r>
            <a:r>
              <a:rPr lang="en-US" altLang="ja-JP" sz="2400" kern="100" dirty="0">
                <a:latin typeface="Arial" panose="020B0604020202020204" pitchFamily="34" charset="0"/>
                <a:ea typeface="ＭＳ ゴシック" panose="020B0609070205080204" pitchFamily="49" charset="-128"/>
                <a:cs typeface="Times New Roman" panose="02020603050405020304" pitchFamily="18" charset="0"/>
              </a:rPr>
              <a:t>NH7</a:t>
            </a:r>
            <a:r>
              <a:rPr lang="ja-JP" altLang="ja-JP" sz="2400" kern="100" dirty="0">
                <a:latin typeface="Arial" panose="020B0604020202020204" pitchFamily="34" charset="0"/>
                <a:ea typeface="ＭＳ ゴシック" panose="020B0609070205080204" pitchFamily="49" charset="-128"/>
                <a:cs typeface="Arial" panose="020B0604020202020204" pitchFamily="34" charset="0"/>
              </a:rPr>
              <a:t>号線の接</a:t>
            </a:r>
            <a:r>
              <a:rPr lang="ja-JP" altLang="ja-JP" sz="2400" kern="100" dirty="0" smtClean="0">
                <a:latin typeface="Arial" panose="020B0604020202020204" pitchFamily="34" charset="0"/>
                <a:ea typeface="ＭＳ ゴシック" panose="020B0609070205080204" pitchFamily="49" charset="-128"/>
                <a:cs typeface="Arial" panose="020B0604020202020204" pitchFamily="34" charset="0"/>
              </a:rPr>
              <a:t>続</a:t>
            </a:r>
            <a:endParaRPr lang="en-US" altLang="ja-JP" sz="2400" kern="100" dirty="0" smtClean="0">
              <a:latin typeface="Arial" panose="020B0604020202020204" pitchFamily="34" charset="0"/>
              <a:ea typeface="ＭＳ ゴシック" panose="020B0609070205080204" pitchFamily="49" charset="-128"/>
              <a:cs typeface="Arial" panose="020B0604020202020204" pitchFamily="34" charset="0"/>
            </a:endParaRPr>
          </a:p>
          <a:p>
            <a:pPr marL="342900" lvl="0" indent="-342900" algn="just">
              <a:spcBef>
                <a:spcPts val="600"/>
              </a:spcBef>
              <a:spcAft>
                <a:spcPts val="0"/>
              </a:spcAft>
              <a:buFont typeface="+mj-lt"/>
              <a:buAutoNum type="arabicParenBoth"/>
            </a:pPr>
            <a:r>
              <a:rPr lang="ja-JP" altLang="en-US" sz="2400" dirty="0"/>
              <a:t>その他バンガロール周辺の、主な道路整備計画</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p:txBody>
      </p:sp>
      <p:sp>
        <p:nvSpPr>
          <p:cNvPr id="8" name="Rectangle 7"/>
          <p:cNvSpPr/>
          <p:nvPr/>
        </p:nvSpPr>
        <p:spPr>
          <a:xfrm>
            <a:off x="467544" y="1208651"/>
            <a:ext cx="8424936" cy="646331"/>
          </a:xfrm>
          <a:prstGeom prst="rect">
            <a:avLst/>
          </a:prstGeom>
        </p:spPr>
        <p:txBody>
          <a:bodyPr wrap="square">
            <a:spAutoFit/>
          </a:bodyPr>
          <a:lstStyle/>
          <a:p>
            <a:r>
              <a:rPr lang="ja-JP" altLang="en-US" dirty="0" smtClean="0"/>
              <a:t>産業用</a:t>
            </a:r>
            <a:r>
              <a:rPr lang="ja-JP" altLang="en-US" dirty="0"/>
              <a:t>の</a:t>
            </a:r>
            <a:r>
              <a:rPr lang="ja-JP" altLang="en-US" dirty="0" smtClean="0"/>
              <a:t>物流インフラ面で重要であ</a:t>
            </a:r>
            <a:r>
              <a:rPr lang="ja-JP" altLang="en-US" dirty="0"/>
              <a:t>る</a:t>
            </a:r>
            <a:r>
              <a:rPr lang="ja-JP" altLang="en-US" dirty="0" smtClean="0"/>
              <a:t>以下の</a:t>
            </a:r>
            <a:r>
              <a:rPr lang="ja-JP" altLang="ja-JP" dirty="0" smtClean="0"/>
              <a:t>道路</a:t>
            </a:r>
            <a:r>
              <a:rPr lang="ja-JP" altLang="en-US" dirty="0" smtClean="0"/>
              <a:t>整備計画</a:t>
            </a:r>
            <a:r>
              <a:rPr lang="ja-JP" altLang="ja-JP" dirty="0" smtClean="0"/>
              <a:t>の、</a:t>
            </a:r>
            <a:r>
              <a:rPr lang="ja-JP" altLang="en-US" dirty="0" smtClean="0"/>
              <a:t>進歩状況について</a:t>
            </a:r>
            <a:r>
              <a:rPr lang="ja-JP" altLang="en-US" dirty="0"/>
              <a:t>確</a:t>
            </a:r>
            <a:r>
              <a:rPr lang="ja-JP" altLang="en-US" dirty="0" smtClean="0"/>
              <a:t>認する。</a:t>
            </a:r>
            <a:endParaRPr lang="ja-JP" altLang="en-US" dirty="0"/>
          </a:p>
        </p:txBody>
      </p:sp>
    </p:spTree>
    <p:extLst>
      <p:ext uri="{BB962C8B-B14F-4D97-AF65-F5344CB8AC3E}">
        <p14:creationId xmlns:p14="http://schemas.microsoft.com/office/powerpoint/2010/main" val="332621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476250"/>
            <a:ext cx="8856662" cy="6265863"/>
          </a:xfrm>
        </p:spPr>
      </p:pic>
      <p:sp>
        <p:nvSpPr>
          <p:cNvPr id="7171" name="タイトル 1"/>
          <p:cNvSpPr>
            <a:spLocks noGrp="1"/>
          </p:cNvSpPr>
          <p:nvPr>
            <p:ph type="title"/>
          </p:nvPr>
        </p:nvSpPr>
        <p:spPr>
          <a:xfrm>
            <a:off x="256102" y="456344"/>
            <a:ext cx="8329612" cy="387350"/>
          </a:xfrm>
          <a:solidFill>
            <a:schemeClr val="bg1"/>
          </a:solidFill>
        </p:spPr>
        <p:txBody>
          <a:bodyPr/>
          <a:lstStyle/>
          <a:p>
            <a:r>
              <a:rPr lang="en-US" altLang="ja-JP" sz="2800" dirty="0"/>
              <a:t>2</a:t>
            </a:r>
            <a:r>
              <a:rPr lang="ja-JP" altLang="en-US" sz="2800" dirty="0" err="1"/>
              <a:t>．</a:t>
            </a:r>
            <a:r>
              <a:rPr lang="ja-JP" altLang="en-US" sz="2800" dirty="0"/>
              <a:t>主要な道路整備情況のアップデート</a:t>
            </a:r>
          </a:p>
        </p:txBody>
      </p:sp>
      <p:sp>
        <p:nvSpPr>
          <p:cNvPr id="7172" name="Text Box 4"/>
          <p:cNvSpPr txBox="1">
            <a:spLocks noChangeArrowheads="1"/>
          </p:cNvSpPr>
          <p:nvPr/>
        </p:nvSpPr>
        <p:spPr bwMode="auto">
          <a:xfrm>
            <a:off x="6781800" y="1293813"/>
            <a:ext cx="1446213"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400">
                <a:solidFill>
                  <a:srgbClr val="990000"/>
                </a:solidFill>
                <a:latin typeface="Verdana" pitchFamily="34" charset="0"/>
                <a:cs typeface="Arial" charset="0"/>
              </a:rPr>
              <a:t>Devanahalli</a:t>
            </a:r>
            <a:endParaRPr lang="en-IN" altLang="ja-JP" sz="1400">
              <a:solidFill>
                <a:srgbClr val="990000"/>
              </a:solidFill>
              <a:latin typeface="Verdana" pitchFamily="34" charset="0"/>
              <a:cs typeface="Arial" charset="0"/>
            </a:endParaRPr>
          </a:p>
        </p:txBody>
      </p:sp>
      <p:sp>
        <p:nvSpPr>
          <p:cNvPr id="7173" name="Text Box 5"/>
          <p:cNvSpPr txBox="1">
            <a:spLocks noChangeArrowheads="1"/>
          </p:cNvSpPr>
          <p:nvPr/>
        </p:nvSpPr>
        <p:spPr bwMode="auto">
          <a:xfrm>
            <a:off x="7515225" y="2540000"/>
            <a:ext cx="955675"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000">
                <a:solidFill>
                  <a:srgbClr val="990000"/>
                </a:solidFill>
                <a:latin typeface="Verdana" pitchFamily="34" charset="0"/>
                <a:cs typeface="Arial" charset="0"/>
              </a:rPr>
              <a:t>Hosakote</a:t>
            </a:r>
            <a:endParaRPr lang="en-IN" altLang="ja-JP" sz="1000">
              <a:solidFill>
                <a:srgbClr val="990000"/>
              </a:solidFill>
              <a:latin typeface="Verdana" pitchFamily="34" charset="0"/>
              <a:cs typeface="Arial" charset="0"/>
            </a:endParaRPr>
          </a:p>
        </p:txBody>
      </p:sp>
      <p:sp>
        <p:nvSpPr>
          <p:cNvPr id="7174" name="Text Box 6"/>
          <p:cNvSpPr txBox="1">
            <a:spLocks noChangeArrowheads="1"/>
          </p:cNvSpPr>
          <p:nvPr/>
        </p:nvSpPr>
        <p:spPr bwMode="auto">
          <a:xfrm>
            <a:off x="6496050" y="4886325"/>
            <a:ext cx="144621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400">
                <a:solidFill>
                  <a:srgbClr val="990000"/>
                </a:solidFill>
                <a:latin typeface="Verdana" pitchFamily="34" charset="0"/>
                <a:cs typeface="Arial" charset="0"/>
              </a:rPr>
              <a:t>Anekal</a:t>
            </a:r>
            <a:endParaRPr lang="en-IN" altLang="ja-JP" sz="1400">
              <a:solidFill>
                <a:srgbClr val="990000"/>
              </a:solidFill>
              <a:latin typeface="Verdana" pitchFamily="34" charset="0"/>
              <a:cs typeface="Arial" charset="0"/>
            </a:endParaRPr>
          </a:p>
        </p:txBody>
      </p:sp>
      <p:sp>
        <p:nvSpPr>
          <p:cNvPr id="7175" name="Text Box 7"/>
          <p:cNvSpPr txBox="1">
            <a:spLocks noChangeArrowheads="1"/>
          </p:cNvSpPr>
          <p:nvPr/>
        </p:nvSpPr>
        <p:spPr bwMode="auto">
          <a:xfrm>
            <a:off x="3243263" y="6078538"/>
            <a:ext cx="1446212"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400">
                <a:solidFill>
                  <a:srgbClr val="990000"/>
                </a:solidFill>
                <a:latin typeface="Verdana" pitchFamily="34" charset="0"/>
                <a:cs typeface="Arial" charset="0"/>
              </a:rPr>
              <a:t>Kanakapura</a:t>
            </a:r>
            <a:endParaRPr lang="en-IN" altLang="ja-JP" sz="1400">
              <a:solidFill>
                <a:srgbClr val="990000"/>
              </a:solidFill>
              <a:latin typeface="Verdana" pitchFamily="34" charset="0"/>
              <a:cs typeface="Arial" charset="0"/>
            </a:endParaRPr>
          </a:p>
        </p:txBody>
      </p:sp>
      <p:sp>
        <p:nvSpPr>
          <p:cNvPr id="7176" name="Text Box 8"/>
          <p:cNvSpPr txBox="1">
            <a:spLocks noChangeArrowheads="1"/>
          </p:cNvSpPr>
          <p:nvPr/>
        </p:nvSpPr>
        <p:spPr bwMode="auto">
          <a:xfrm>
            <a:off x="0" y="4402138"/>
            <a:ext cx="1219200"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400">
                <a:solidFill>
                  <a:srgbClr val="990000"/>
                </a:solidFill>
                <a:latin typeface="Verdana" pitchFamily="34" charset="0"/>
                <a:cs typeface="Arial" charset="0"/>
              </a:rPr>
              <a:t>Ramanagar</a:t>
            </a:r>
            <a:endParaRPr lang="en-IN" altLang="ja-JP" sz="1400">
              <a:solidFill>
                <a:srgbClr val="990000"/>
              </a:solidFill>
              <a:latin typeface="Verdana" pitchFamily="34" charset="0"/>
              <a:cs typeface="Arial" charset="0"/>
            </a:endParaRPr>
          </a:p>
        </p:txBody>
      </p:sp>
      <p:sp>
        <p:nvSpPr>
          <p:cNvPr id="7177" name="Text Box 9"/>
          <p:cNvSpPr txBox="1">
            <a:spLocks noChangeArrowheads="1"/>
          </p:cNvSpPr>
          <p:nvPr/>
        </p:nvSpPr>
        <p:spPr bwMode="auto">
          <a:xfrm>
            <a:off x="153988" y="3636963"/>
            <a:ext cx="900112" cy="307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400">
                <a:solidFill>
                  <a:srgbClr val="990000"/>
                </a:solidFill>
                <a:latin typeface="Verdana" pitchFamily="34" charset="0"/>
                <a:cs typeface="Arial" charset="0"/>
              </a:rPr>
              <a:t>Magadi</a:t>
            </a:r>
            <a:endParaRPr lang="en-IN" altLang="ja-JP" sz="1400">
              <a:solidFill>
                <a:srgbClr val="990000"/>
              </a:solidFill>
              <a:latin typeface="Verdana" pitchFamily="34" charset="0"/>
              <a:cs typeface="Arial" charset="0"/>
            </a:endParaRPr>
          </a:p>
        </p:txBody>
      </p:sp>
      <p:sp>
        <p:nvSpPr>
          <p:cNvPr id="7178" name="Text Box 10"/>
          <p:cNvSpPr txBox="1">
            <a:spLocks noChangeArrowheads="1"/>
          </p:cNvSpPr>
          <p:nvPr/>
        </p:nvSpPr>
        <p:spPr bwMode="auto">
          <a:xfrm>
            <a:off x="4614863" y="915988"/>
            <a:ext cx="1601787" cy="287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400">
                <a:solidFill>
                  <a:srgbClr val="990000"/>
                </a:solidFill>
                <a:latin typeface="Verdana" pitchFamily="34" charset="0"/>
                <a:cs typeface="Arial" charset="0"/>
              </a:rPr>
              <a:t>Doddaballapura</a:t>
            </a:r>
            <a:endParaRPr lang="en-IN" altLang="ja-JP" sz="1400">
              <a:solidFill>
                <a:srgbClr val="990000"/>
              </a:solidFill>
              <a:latin typeface="Verdana" pitchFamily="34" charset="0"/>
              <a:cs typeface="Arial" charset="0"/>
            </a:endParaRPr>
          </a:p>
        </p:txBody>
      </p:sp>
      <p:sp>
        <p:nvSpPr>
          <p:cNvPr id="15" name="Text Box 2"/>
          <p:cNvSpPr txBox="1">
            <a:spLocks noChangeArrowheads="1"/>
          </p:cNvSpPr>
          <p:nvPr/>
        </p:nvSpPr>
        <p:spPr bwMode="auto">
          <a:xfrm>
            <a:off x="539750" y="1203325"/>
            <a:ext cx="1425575" cy="523875"/>
          </a:xfrm>
          <a:prstGeom prst="rect">
            <a:avLst/>
          </a:prstGeom>
          <a:noFill/>
          <a:ln w="9525">
            <a:noFill/>
            <a:miter lim="800000"/>
            <a:headEnd/>
            <a:tailEnd/>
          </a:ln>
          <a:effectLst/>
        </p:spPr>
        <p:txBody>
          <a:bodyP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1400" dirty="0" err="1" smtClean="0">
                <a:solidFill>
                  <a:srgbClr val="990000"/>
                </a:solidFill>
              </a:rPr>
              <a:t>Dobbespet</a:t>
            </a:r>
            <a:endParaRPr lang="en-US" sz="1400" b="1" dirty="0" smtClean="0">
              <a:solidFill>
                <a:srgbClr val="FF0000"/>
              </a:solidFill>
              <a:effectLst>
                <a:outerShdw blurRad="38100" dist="38100" dir="2700000" algn="tl">
                  <a:srgbClr val="C0C0C0"/>
                </a:outerShdw>
              </a:effectLst>
            </a:endParaRPr>
          </a:p>
          <a:p>
            <a:pPr algn="ctr" eaLnBrk="1" hangingPunct="1">
              <a:defRPr/>
            </a:pPr>
            <a:endParaRPr lang="en-US" sz="1400" b="1" dirty="0" smtClean="0">
              <a:solidFill>
                <a:schemeClr val="bg1"/>
              </a:solidFill>
              <a:effectLst>
                <a:outerShdw blurRad="38100" dist="38100" dir="2700000" algn="tl">
                  <a:srgbClr val="C0C0C0"/>
                </a:outerShdw>
              </a:effectLst>
            </a:endParaRPr>
          </a:p>
        </p:txBody>
      </p:sp>
      <p:sp>
        <p:nvSpPr>
          <p:cNvPr id="7180" name="Freeform 15"/>
          <p:cNvSpPr>
            <a:spLocks/>
          </p:cNvSpPr>
          <p:nvPr/>
        </p:nvSpPr>
        <p:spPr bwMode="auto">
          <a:xfrm>
            <a:off x="7451725" y="1387475"/>
            <a:ext cx="1476375" cy="3302000"/>
          </a:xfrm>
          <a:custGeom>
            <a:avLst/>
            <a:gdLst>
              <a:gd name="T0" fmla="*/ 0 w 1061340"/>
              <a:gd name="T1" fmla="*/ 52270407 h 2746698"/>
              <a:gd name="T2" fmla="*/ 95676973 w 1061340"/>
              <a:gd name="T3" fmla="*/ 33923404 h 2746698"/>
              <a:gd name="T4" fmla="*/ 199164284 w 1061340"/>
              <a:gd name="T5" fmla="*/ 3092880 h 2746698"/>
              <a:gd name="T6" fmla="*/ 197211673 w 1061340"/>
              <a:gd name="T7" fmla="*/ 2714580 h 27466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1340" h="2746698">
                <a:moveTo>
                  <a:pt x="0" y="2746698"/>
                </a:moveTo>
                <a:cubicBezTo>
                  <a:pt x="159026" y="2479998"/>
                  <a:pt x="318052" y="2213298"/>
                  <a:pt x="487017" y="1782602"/>
                </a:cubicBezTo>
                <a:cubicBezTo>
                  <a:pt x="655982" y="1351906"/>
                  <a:pt x="927652" y="435850"/>
                  <a:pt x="1013791" y="162524"/>
                </a:cubicBezTo>
                <a:cubicBezTo>
                  <a:pt x="1099930" y="-110802"/>
                  <a:pt x="1051891" y="15921"/>
                  <a:pt x="1003852" y="142645"/>
                </a:cubicBezTo>
              </a:path>
            </a:pathLst>
          </a:custGeom>
          <a:noFill/>
          <a:ln w="508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1" name="Freeform 17"/>
          <p:cNvSpPr>
            <a:spLocks/>
          </p:cNvSpPr>
          <p:nvPr/>
        </p:nvSpPr>
        <p:spPr bwMode="auto">
          <a:xfrm>
            <a:off x="7107238" y="2633663"/>
            <a:ext cx="1887537" cy="566737"/>
          </a:xfrm>
          <a:custGeom>
            <a:avLst/>
            <a:gdLst>
              <a:gd name="T0" fmla="*/ 0 w 1888435"/>
              <a:gd name="T1" fmla="*/ 0 h 566530"/>
              <a:gd name="T2" fmla="*/ 1875010 w 1888435"/>
              <a:gd name="T3" fmla="*/ 569643 h 566530"/>
              <a:gd name="T4" fmla="*/ 1707246 w 1888435"/>
              <a:gd name="T5" fmla="*/ 519674 h 566530"/>
              <a:gd name="T6" fmla="*/ 1707246 w 1888435"/>
              <a:gd name="T7" fmla="*/ 519674 h 5665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8435" h="566530">
                <a:moveTo>
                  <a:pt x="0" y="0"/>
                </a:moveTo>
                <a:lnTo>
                  <a:pt x="1888435" y="566530"/>
                </a:lnTo>
                <a:lnTo>
                  <a:pt x="1719470" y="516834"/>
                </a:lnTo>
              </a:path>
            </a:pathLst>
          </a:custGeom>
          <a:noFill/>
          <a:ln w="635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2" name="TextBox 18"/>
          <p:cNvSpPr txBox="1">
            <a:spLocks noChangeArrowheads="1"/>
          </p:cNvSpPr>
          <p:nvPr/>
        </p:nvSpPr>
        <p:spPr bwMode="auto">
          <a:xfrm>
            <a:off x="3965575" y="1019175"/>
            <a:ext cx="55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a:cs typeface="Arial" charset="0"/>
              </a:rPr>
              <a:t>(C)</a:t>
            </a:r>
          </a:p>
        </p:txBody>
      </p:sp>
      <p:sp>
        <p:nvSpPr>
          <p:cNvPr id="7183" name="TextBox 19"/>
          <p:cNvSpPr txBox="1">
            <a:spLocks noChangeArrowheads="1"/>
          </p:cNvSpPr>
          <p:nvPr/>
        </p:nvSpPr>
        <p:spPr bwMode="auto">
          <a:xfrm>
            <a:off x="706438" y="1401763"/>
            <a:ext cx="55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a:cs typeface="Arial" charset="0"/>
              </a:rPr>
              <a:t>(B)</a:t>
            </a:r>
          </a:p>
        </p:txBody>
      </p:sp>
      <p:sp>
        <p:nvSpPr>
          <p:cNvPr id="7184" name="TextBox 20"/>
          <p:cNvSpPr txBox="1">
            <a:spLocks noChangeArrowheads="1"/>
          </p:cNvSpPr>
          <p:nvPr/>
        </p:nvSpPr>
        <p:spPr bwMode="auto">
          <a:xfrm>
            <a:off x="5937250" y="1304925"/>
            <a:ext cx="55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a:cs typeface="Arial" charset="0"/>
              </a:rPr>
              <a:t>(D)</a:t>
            </a:r>
          </a:p>
        </p:txBody>
      </p:sp>
      <p:sp>
        <p:nvSpPr>
          <p:cNvPr id="7185" name="TextBox 21"/>
          <p:cNvSpPr txBox="1">
            <a:spLocks noChangeArrowheads="1"/>
          </p:cNvSpPr>
          <p:nvPr/>
        </p:nvSpPr>
        <p:spPr bwMode="auto">
          <a:xfrm>
            <a:off x="6945313" y="2424113"/>
            <a:ext cx="55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a:cs typeface="Arial" charset="0"/>
              </a:rPr>
              <a:t>(E)</a:t>
            </a:r>
          </a:p>
        </p:txBody>
      </p:sp>
      <p:sp>
        <p:nvSpPr>
          <p:cNvPr id="7186" name="TextBox 22"/>
          <p:cNvSpPr txBox="1">
            <a:spLocks noChangeArrowheads="1"/>
          </p:cNvSpPr>
          <p:nvPr/>
        </p:nvSpPr>
        <p:spPr bwMode="auto">
          <a:xfrm>
            <a:off x="5846763" y="4660900"/>
            <a:ext cx="560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a:cs typeface="Arial" charset="0"/>
              </a:rPr>
              <a:t>(F)</a:t>
            </a:r>
          </a:p>
        </p:txBody>
      </p:sp>
      <p:sp>
        <p:nvSpPr>
          <p:cNvPr id="7187" name="TextBox 23"/>
          <p:cNvSpPr txBox="1">
            <a:spLocks noChangeArrowheads="1"/>
          </p:cNvSpPr>
          <p:nvPr/>
        </p:nvSpPr>
        <p:spPr bwMode="auto">
          <a:xfrm>
            <a:off x="2684463" y="5708650"/>
            <a:ext cx="55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a:cs typeface="Arial" charset="0"/>
              </a:rPr>
              <a:t>(G)</a:t>
            </a:r>
          </a:p>
        </p:txBody>
      </p:sp>
      <p:sp>
        <p:nvSpPr>
          <p:cNvPr id="7188" name="TextBox 24"/>
          <p:cNvSpPr txBox="1">
            <a:spLocks noChangeArrowheads="1"/>
          </p:cNvSpPr>
          <p:nvPr/>
        </p:nvSpPr>
        <p:spPr bwMode="auto">
          <a:xfrm>
            <a:off x="1092994" y="4660106"/>
            <a:ext cx="55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a:cs typeface="Arial" charset="0"/>
              </a:rPr>
              <a:t>(H)</a:t>
            </a:r>
          </a:p>
        </p:txBody>
      </p:sp>
      <p:sp>
        <p:nvSpPr>
          <p:cNvPr id="7189" name="TextBox 25"/>
          <p:cNvSpPr txBox="1">
            <a:spLocks noChangeArrowheads="1"/>
          </p:cNvSpPr>
          <p:nvPr/>
        </p:nvSpPr>
        <p:spPr bwMode="auto">
          <a:xfrm>
            <a:off x="5811036" y="3705510"/>
            <a:ext cx="59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smtClean="0">
                <a:cs typeface="Arial" charset="0"/>
              </a:rPr>
              <a:t>(R’)</a:t>
            </a:r>
            <a:endParaRPr lang="en-US" altLang="ja-JP" b="1" dirty="0">
              <a:cs typeface="Arial" charset="0"/>
            </a:endParaRPr>
          </a:p>
        </p:txBody>
      </p:sp>
      <p:sp>
        <p:nvSpPr>
          <p:cNvPr id="7190" name="TextBox 26"/>
          <p:cNvSpPr txBox="1">
            <a:spLocks noChangeArrowheads="1"/>
          </p:cNvSpPr>
          <p:nvPr/>
        </p:nvSpPr>
        <p:spPr bwMode="auto">
          <a:xfrm>
            <a:off x="2361809" y="2248247"/>
            <a:ext cx="55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a:cs typeface="Arial" charset="0"/>
              </a:rPr>
              <a:t>(J)</a:t>
            </a:r>
          </a:p>
        </p:txBody>
      </p:sp>
      <p:sp>
        <p:nvSpPr>
          <p:cNvPr id="7191" name="TextBox 27"/>
          <p:cNvSpPr txBox="1">
            <a:spLocks noChangeArrowheads="1"/>
          </p:cNvSpPr>
          <p:nvPr/>
        </p:nvSpPr>
        <p:spPr bwMode="auto">
          <a:xfrm>
            <a:off x="425450" y="3135313"/>
            <a:ext cx="560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a:cs typeface="Arial" charset="0"/>
              </a:rPr>
              <a:t>(A)</a:t>
            </a:r>
          </a:p>
        </p:txBody>
      </p:sp>
      <p:sp>
        <p:nvSpPr>
          <p:cNvPr id="7193" name="Text Box 6"/>
          <p:cNvSpPr txBox="1">
            <a:spLocks noChangeArrowheads="1"/>
          </p:cNvSpPr>
          <p:nvPr/>
        </p:nvSpPr>
        <p:spPr bwMode="auto">
          <a:xfrm>
            <a:off x="7831138" y="4660900"/>
            <a:ext cx="706437" cy="306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400">
                <a:solidFill>
                  <a:srgbClr val="990000"/>
                </a:solidFill>
                <a:latin typeface="Verdana" pitchFamily="34" charset="0"/>
                <a:cs typeface="Arial" charset="0"/>
              </a:rPr>
              <a:t>Hosur</a:t>
            </a:r>
          </a:p>
        </p:txBody>
      </p:sp>
      <p:sp>
        <p:nvSpPr>
          <p:cNvPr id="7194" name="TextBox 30"/>
          <p:cNvSpPr txBox="1">
            <a:spLocks noChangeArrowheads="1"/>
          </p:cNvSpPr>
          <p:nvPr/>
        </p:nvSpPr>
        <p:spPr bwMode="auto">
          <a:xfrm>
            <a:off x="3124915" y="2308653"/>
            <a:ext cx="55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smtClean="0">
                <a:cs typeface="Arial" charset="0"/>
              </a:rPr>
              <a:t>(P)</a:t>
            </a:r>
            <a:endParaRPr lang="en-US" altLang="ja-JP" b="1" dirty="0">
              <a:cs typeface="Arial" charset="0"/>
            </a:endParaRPr>
          </a:p>
        </p:txBody>
      </p:sp>
      <p:sp>
        <p:nvSpPr>
          <p:cNvPr id="7195" name="Text Box 6"/>
          <p:cNvSpPr txBox="1">
            <a:spLocks noChangeArrowheads="1"/>
          </p:cNvSpPr>
          <p:nvPr/>
        </p:nvSpPr>
        <p:spPr bwMode="auto">
          <a:xfrm>
            <a:off x="8374063" y="2736850"/>
            <a:ext cx="8572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200">
                <a:solidFill>
                  <a:srgbClr val="990000"/>
                </a:solidFill>
                <a:latin typeface="Verdana" pitchFamily="34" charset="0"/>
                <a:cs typeface="Arial" charset="0"/>
              </a:rPr>
              <a:t>Malur</a:t>
            </a:r>
          </a:p>
        </p:txBody>
      </p:sp>
      <p:sp>
        <p:nvSpPr>
          <p:cNvPr id="7196" name="TextBox 33"/>
          <p:cNvSpPr txBox="1">
            <a:spLocks noChangeArrowheads="1"/>
          </p:cNvSpPr>
          <p:nvPr/>
        </p:nvSpPr>
        <p:spPr bwMode="auto">
          <a:xfrm>
            <a:off x="8562975" y="1052513"/>
            <a:ext cx="55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a:cs typeface="Arial" charset="0"/>
              </a:rPr>
              <a:t>(N)</a:t>
            </a:r>
          </a:p>
        </p:txBody>
      </p:sp>
      <p:sp>
        <p:nvSpPr>
          <p:cNvPr id="7197" name="Text Box 6"/>
          <p:cNvSpPr txBox="1">
            <a:spLocks noChangeArrowheads="1"/>
          </p:cNvSpPr>
          <p:nvPr/>
        </p:nvSpPr>
        <p:spPr bwMode="auto">
          <a:xfrm>
            <a:off x="7908925" y="1260475"/>
            <a:ext cx="9779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200">
                <a:solidFill>
                  <a:srgbClr val="990000"/>
                </a:solidFill>
                <a:latin typeface="Verdana" pitchFamily="34" charset="0"/>
                <a:cs typeface="Arial" charset="0"/>
              </a:rPr>
              <a:t>Narsapur</a:t>
            </a:r>
          </a:p>
        </p:txBody>
      </p:sp>
      <p:cxnSp>
        <p:nvCxnSpPr>
          <p:cNvPr id="7198" name="Straight Arrow Connector 37"/>
          <p:cNvCxnSpPr>
            <a:cxnSpLocks noChangeShapeType="1"/>
          </p:cNvCxnSpPr>
          <p:nvPr/>
        </p:nvCxnSpPr>
        <p:spPr bwMode="auto">
          <a:xfrm>
            <a:off x="7921625" y="2968625"/>
            <a:ext cx="706438" cy="212725"/>
          </a:xfrm>
          <a:prstGeom prst="straightConnector1">
            <a:avLst/>
          </a:prstGeom>
          <a:noFill/>
          <a:ln w="254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9" name="TextBox 38"/>
          <p:cNvSpPr txBox="1">
            <a:spLocks noChangeArrowheads="1"/>
          </p:cNvSpPr>
          <p:nvPr/>
        </p:nvSpPr>
        <p:spPr bwMode="auto">
          <a:xfrm>
            <a:off x="8709025" y="2851150"/>
            <a:ext cx="4143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sz="1200" b="1">
                <a:cs typeface="Arial" charset="0"/>
              </a:rPr>
              <a:t>(M)</a:t>
            </a:r>
          </a:p>
        </p:txBody>
      </p:sp>
      <p:sp>
        <p:nvSpPr>
          <p:cNvPr id="7200" name="Text Box 5"/>
          <p:cNvSpPr txBox="1">
            <a:spLocks noChangeArrowheads="1"/>
          </p:cNvSpPr>
          <p:nvPr/>
        </p:nvSpPr>
        <p:spPr bwMode="auto">
          <a:xfrm>
            <a:off x="8101013" y="3243263"/>
            <a:ext cx="10556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US" altLang="ja-JP" sz="1000">
                <a:solidFill>
                  <a:srgbClr val="990000"/>
                </a:solidFill>
                <a:latin typeface="Verdana" pitchFamily="34" charset="0"/>
                <a:cs typeface="Arial" charset="0"/>
              </a:rPr>
              <a:t>To Bangarpet</a:t>
            </a:r>
            <a:endParaRPr lang="en-IN" altLang="ja-JP" sz="1000">
              <a:solidFill>
                <a:srgbClr val="990000"/>
              </a:solidFill>
              <a:latin typeface="Verdana" pitchFamily="34" charset="0"/>
              <a:cs typeface="Arial" charset="0"/>
            </a:endParaRPr>
          </a:p>
        </p:txBody>
      </p:sp>
      <p:sp>
        <p:nvSpPr>
          <p:cNvPr id="7201" name="Text Box 6"/>
          <p:cNvSpPr txBox="1">
            <a:spLocks noChangeArrowheads="1"/>
          </p:cNvSpPr>
          <p:nvPr/>
        </p:nvSpPr>
        <p:spPr bwMode="auto">
          <a:xfrm>
            <a:off x="3722688" y="4622800"/>
            <a:ext cx="892175" cy="306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400">
                <a:solidFill>
                  <a:srgbClr val="990000"/>
                </a:solidFill>
                <a:latin typeface="Verdana" pitchFamily="34" charset="0"/>
                <a:cs typeface="Arial" charset="0"/>
              </a:rPr>
              <a:t>NH209</a:t>
            </a:r>
          </a:p>
        </p:txBody>
      </p:sp>
      <p:sp>
        <p:nvSpPr>
          <p:cNvPr id="7202" name="Text Box 6"/>
          <p:cNvSpPr txBox="1">
            <a:spLocks noChangeArrowheads="1"/>
          </p:cNvSpPr>
          <p:nvPr/>
        </p:nvSpPr>
        <p:spPr bwMode="auto">
          <a:xfrm>
            <a:off x="2149475" y="898525"/>
            <a:ext cx="892175" cy="307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400">
                <a:solidFill>
                  <a:srgbClr val="990000"/>
                </a:solidFill>
                <a:latin typeface="Verdana" pitchFamily="34" charset="0"/>
                <a:cs typeface="Arial" charset="0"/>
              </a:rPr>
              <a:t>NH207</a:t>
            </a:r>
          </a:p>
        </p:txBody>
      </p:sp>
      <p:sp>
        <p:nvSpPr>
          <p:cNvPr id="7203" name="Text Box 6"/>
          <p:cNvSpPr txBox="1">
            <a:spLocks noChangeArrowheads="1"/>
          </p:cNvSpPr>
          <p:nvPr/>
        </p:nvSpPr>
        <p:spPr bwMode="auto">
          <a:xfrm>
            <a:off x="3498850" y="2554288"/>
            <a:ext cx="633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400">
                <a:solidFill>
                  <a:srgbClr val="990000"/>
                </a:solidFill>
                <a:latin typeface="Verdana" pitchFamily="34" charset="0"/>
                <a:cs typeface="Arial" charset="0"/>
              </a:rPr>
              <a:t>NH4</a:t>
            </a:r>
          </a:p>
        </p:txBody>
      </p:sp>
      <p:sp>
        <p:nvSpPr>
          <p:cNvPr id="7204" name="Text Box 6"/>
          <p:cNvSpPr txBox="1">
            <a:spLocks noChangeArrowheads="1"/>
          </p:cNvSpPr>
          <p:nvPr/>
        </p:nvSpPr>
        <p:spPr bwMode="auto">
          <a:xfrm>
            <a:off x="7219950" y="2011363"/>
            <a:ext cx="633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400">
                <a:solidFill>
                  <a:srgbClr val="990000"/>
                </a:solidFill>
                <a:latin typeface="Verdana" pitchFamily="34" charset="0"/>
                <a:cs typeface="Arial" charset="0"/>
              </a:rPr>
              <a:t>NH4</a:t>
            </a:r>
          </a:p>
        </p:txBody>
      </p:sp>
      <p:sp>
        <p:nvSpPr>
          <p:cNvPr id="7205" name="Text Box 6"/>
          <p:cNvSpPr txBox="1">
            <a:spLocks noChangeArrowheads="1"/>
          </p:cNvSpPr>
          <p:nvPr/>
        </p:nvSpPr>
        <p:spPr bwMode="auto">
          <a:xfrm>
            <a:off x="5054600" y="1943100"/>
            <a:ext cx="633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defTabSz="915988">
              <a:defRPr>
                <a:solidFill>
                  <a:schemeClr val="tx1"/>
                </a:solidFill>
                <a:latin typeface="Arial" charset="0"/>
                <a:ea typeface="ＭＳ Ｐゴシック" pitchFamily="50" charset="-128"/>
              </a:defRPr>
            </a:lvl1pPr>
            <a:lvl2pPr marL="742950" indent="-285750" defTabSz="915988">
              <a:defRPr>
                <a:solidFill>
                  <a:schemeClr val="tx1"/>
                </a:solidFill>
                <a:latin typeface="Arial" charset="0"/>
                <a:ea typeface="ＭＳ Ｐゴシック" pitchFamily="50" charset="-128"/>
              </a:defRPr>
            </a:lvl2pPr>
            <a:lvl3pPr marL="1143000" indent="-228600" defTabSz="915988">
              <a:defRPr>
                <a:solidFill>
                  <a:schemeClr val="tx1"/>
                </a:solidFill>
                <a:latin typeface="Arial" charset="0"/>
                <a:ea typeface="ＭＳ Ｐゴシック" pitchFamily="50" charset="-128"/>
              </a:defRPr>
            </a:lvl3pPr>
            <a:lvl4pPr marL="1600200" indent="-228600" defTabSz="915988">
              <a:defRPr>
                <a:solidFill>
                  <a:schemeClr val="tx1"/>
                </a:solidFill>
                <a:latin typeface="Arial" charset="0"/>
                <a:ea typeface="ＭＳ Ｐゴシック" pitchFamily="50" charset="-128"/>
              </a:defRPr>
            </a:lvl4pPr>
            <a:lvl5pPr marL="2057400" indent="-228600" defTabSz="915988">
              <a:defRPr>
                <a:solidFill>
                  <a:schemeClr val="tx1"/>
                </a:solidFill>
                <a:latin typeface="Arial" charset="0"/>
                <a:ea typeface="ＭＳ Ｐゴシック" pitchFamily="50" charset="-128"/>
              </a:defRPr>
            </a:lvl5pPr>
            <a:lvl6pPr marL="2514600" indent="-228600" defTabSz="915988"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defTabSz="915988"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defTabSz="915988"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defTabSz="915988"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spcBef>
                <a:spcPct val="50000"/>
              </a:spcBef>
            </a:pPr>
            <a:r>
              <a:rPr lang="en-IN" altLang="ja-JP" sz="1400">
                <a:solidFill>
                  <a:srgbClr val="990000"/>
                </a:solidFill>
                <a:latin typeface="Verdana" pitchFamily="34" charset="0"/>
                <a:cs typeface="Arial" charset="0"/>
              </a:rPr>
              <a:t>NH7</a:t>
            </a:r>
          </a:p>
        </p:txBody>
      </p:sp>
      <p:sp>
        <p:nvSpPr>
          <p:cNvPr id="7207" name="TextBox 20"/>
          <p:cNvSpPr txBox="1">
            <a:spLocks noChangeArrowheads="1"/>
          </p:cNvSpPr>
          <p:nvPr/>
        </p:nvSpPr>
        <p:spPr bwMode="auto">
          <a:xfrm>
            <a:off x="7216124" y="4698403"/>
            <a:ext cx="55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smtClean="0">
                <a:cs typeface="Arial" charset="0"/>
              </a:rPr>
              <a:t>(O)</a:t>
            </a:r>
            <a:endParaRPr lang="en-US" altLang="ja-JP" b="1" dirty="0">
              <a:cs typeface="Arial" charset="0"/>
            </a:endParaRPr>
          </a:p>
        </p:txBody>
      </p:sp>
      <p:pic>
        <p:nvPicPr>
          <p:cNvPr id="7208" name="Picture 39"/>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18100" y="15875"/>
            <a:ext cx="396081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fld id="{96334AD2-1F17-4AAC-ACCF-DB97EA75FA9F}" type="slidenum">
              <a:rPr lang="en-US" altLang="ja-JP" smtClean="0">
                <a:latin typeface="Arial Black" pitchFamily="34" charset="0"/>
              </a:rPr>
              <a:pPr/>
              <a:t>7</a:t>
            </a:fld>
            <a:endParaRPr lang="en-US" altLang="ja-JP" smtClean="0">
              <a:latin typeface="Arial Black" pitchFamily="34" charset="0"/>
            </a:endParaRPr>
          </a:p>
        </p:txBody>
      </p:sp>
      <p:sp>
        <p:nvSpPr>
          <p:cNvPr id="45" name="TextBox 25"/>
          <p:cNvSpPr txBox="1">
            <a:spLocks noChangeArrowheads="1"/>
          </p:cNvSpPr>
          <p:nvPr/>
        </p:nvSpPr>
        <p:spPr bwMode="auto">
          <a:xfrm>
            <a:off x="4771814" y="2184099"/>
            <a:ext cx="59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smtClean="0">
                <a:cs typeface="Arial" charset="0"/>
              </a:rPr>
              <a:t>(R)</a:t>
            </a:r>
            <a:endParaRPr lang="en-US" altLang="ja-JP" b="1" dirty="0">
              <a:cs typeface="Arial" charset="0"/>
            </a:endParaRPr>
          </a:p>
        </p:txBody>
      </p:sp>
      <p:sp>
        <p:nvSpPr>
          <p:cNvPr id="46" name="TextBox 23"/>
          <p:cNvSpPr txBox="1">
            <a:spLocks noChangeArrowheads="1"/>
          </p:cNvSpPr>
          <p:nvPr/>
        </p:nvSpPr>
        <p:spPr bwMode="auto">
          <a:xfrm>
            <a:off x="4048919" y="3610434"/>
            <a:ext cx="55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pitchFamily="50" charset="-128"/>
              </a:defRPr>
            </a:lvl1pPr>
            <a:lvl2pPr marL="742950" indent="-285750">
              <a:defRPr>
                <a:solidFill>
                  <a:schemeClr val="tx1"/>
                </a:solidFill>
                <a:latin typeface="Arial" charset="0"/>
                <a:ea typeface="ＭＳ Ｐゴシック" pitchFamily="50" charset="-128"/>
              </a:defRPr>
            </a:lvl2pPr>
            <a:lvl3pPr marL="1143000" indent="-228600">
              <a:defRPr>
                <a:solidFill>
                  <a:schemeClr val="tx1"/>
                </a:solidFill>
                <a:latin typeface="Arial" charset="0"/>
                <a:ea typeface="ＭＳ Ｐゴシック" pitchFamily="50" charset="-128"/>
              </a:defRPr>
            </a:lvl3pPr>
            <a:lvl4pPr marL="1600200" indent="-228600">
              <a:defRPr>
                <a:solidFill>
                  <a:schemeClr val="tx1"/>
                </a:solidFill>
                <a:latin typeface="Arial" charset="0"/>
                <a:ea typeface="ＭＳ Ｐゴシック" pitchFamily="50" charset="-128"/>
              </a:defRPr>
            </a:lvl4pPr>
            <a:lvl5pPr marL="2057400" indent="-228600">
              <a:defRPr>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50" charset="-128"/>
              </a:defRPr>
            </a:lvl9pPr>
          </a:lstStyle>
          <a:p>
            <a:pPr eaLnBrk="1" hangingPunct="1"/>
            <a:r>
              <a:rPr lang="en-US" altLang="ja-JP" b="1" dirty="0" smtClean="0">
                <a:cs typeface="Arial" charset="0"/>
              </a:rPr>
              <a:t>(I)</a:t>
            </a:r>
            <a:endParaRPr lang="en-US" altLang="ja-JP" b="1" dirty="0">
              <a:cs typeface="Arial" charset="0"/>
            </a:endParaRPr>
          </a:p>
        </p:txBody>
      </p:sp>
    </p:spTree>
    <p:extLst>
      <p:ext uri="{BB962C8B-B14F-4D97-AF65-F5344CB8AC3E}">
        <p14:creationId xmlns:p14="http://schemas.microsoft.com/office/powerpoint/2010/main" val="1959878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8</a:t>
            </a:fld>
            <a:endParaRPr lang="en-US" altLang="ja-JP"/>
          </a:p>
        </p:txBody>
      </p:sp>
      <p:pic>
        <p:nvPicPr>
          <p:cNvPr id="5" name="Content Placeholder 4"/>
          <p:cNvPicPr>
            <a:picLocks noGrp="1" noChangeAspect="1"/>
          </p:cNvPicPr>
          <p:nvPr>
            <p:ph idx="1"/>
          </p:nvPr>
        </p:nvPicPr>
        <p:blipFill>
          <a:blip r:embed="rId2"/>
          <a:stretch>
            <a:fillRect/>
          </a:stretch>
        </p:blipFill>
        <p:spPr>
          <a:xfrm>
            <a:off x="683568" y="807858"/>
            <a:ext cx="7560840" cy="5860504"/>
          </a:xfrm>
          <a:prstGeom prst="rect">
            <a:avLst/>
          </a:prstGeom>
        </p:spPr>
      </p:pic>
      <p:sp>
        <p:nvSpPr>
          <p:cNvPr id="6" name="タイトル 1"/>
          <p:cNvSpPr>
            <a:spLocks noGrp="1"/>
          </p:cNvSpPr>
          <p:nvPr>
            <p:ph type="title"/>
          </p:nvPr>
        </p:nvSpPr>
        <p:spPr>
          <a:xfrm>
            <a:off x="598729" y="404664"/>
            <a:ext cx="8329612" cy="387350"/>
          </a:xfrm>
          <a:solidFill>
            <a:schemeClr val="bg1"/>
          </a:solidFill>
        </p:spPr>
        <p:txBody>
          <a:bodyPr/>
          <a:lstStyle/>
          <a:p>
            <a:r>
              <a:rPr lang="ja-JP" altLang="en-US" sz="2800" dirty="0" smtClean="0"/>
              <a:t>バンガロール周辺外環道路</a:t>
            </a:r>
            <a:r>
              <a:rPr lang="en-US" altLang="ja-JP" sz="2800" dirty="0" smtClean="0"/>
              <a:t>(PRR)</a:t>
            </a:r>
            <a:endParaRPr lang="ja-JP" altLang="en-US" sz="2800" dirty="0"/>
          </a:p>
        </p:txBody>
      </p:sp>
    </p:spTree>
    <p:extLst>
      <p:ext uri="{BB962C8B-B14F-4D97-AF65-F5344CB8AC3E}">
        <p14:creationId xmlns:p14="http://schemas.microsoft.com/office/powerpoint/2010/main" val="308581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80F9BF0-18CA-4A4F-8DEB-AA057025D59D}" type="slidenum">
              <a:rPr lang="en-US" altLang="ja-JP" smtClean="0"/>
              <a:pPr>
                <a:defRPr/>
              </a:pPr>
              <a:t>9</a:t>
            </a:fld>
            <a:endParaRPr lang="en-US" altLang="ja-JP"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881608"/>
            <a:ext cx="6120680" cy="528369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3"/>
          <p:cNvSpPr txBox="1">
            <a:spLocks noChangeArrowheads="1"/>
          </p:cNvSpPr>
          <p:nvPr/>
        </p:nvSpPr>
        <p:spPr bwMode="auto">
          <a:xfrm>
            <a:off x="6300192" y="881608"/>
            <a:ext cx="284380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r>
              <a:rPr lang="en-US" altLang="ja-JP" dirty="0"/>
              <a:t>General Principle</a:t>
            </a:r>
          </a:p>
          <a:p>
            <a:pPr>
              <a:buFont typeface="Arial" panose="020B0604020202020204" pitchFamily="34" charset="0"/>
              <a:buChar char="•"/>
            </a:pPr>
            <a:r>
              <a:rPr lang="en-US" altLang="ja-JP" dirty="0"/>
              <a:t> Access to local should be facilitated.</a:t>
            </a:r>
          </a:p>
          <a:p>
            <a:pPr>
              <a:buFont typeface="Arial" panose="020B0604020202020204" pitchFamily="34" charset="0"/>
              <a:buChar char="•"/>
            </a:pPr>
            <a:r>
              <a:rPr lang="en-US" altLang="ja-JP" dirty="0"/>
              <a:t> Access to main road to be limited as far as possible to maintain LOS</a:t>
            </a:r>
          </a:p>
          <a:p>
            <a:endParaRPr lang="en-US" altLang="ja-JP" dirty="0"/>
          </a:p>
        </p:txBody>
      </p:sp>
      <p:sp>
        <p:nvSpPr>
          <p:cNvPr id="7" name="タイトル 1"/>
          <p:cNvSpPr>
            <a:spLocks noGrp="1"/>
          </p:cNvSpPr>
          <p:nvPr>
            <p:ph type="title"/>
          </p:nvPr>
        </p:nvSpPr>
        <p:spPr>
          <a:xfrm>
            <a:off x="598729" y="404664"/>
            <a:ext cx="8329612" cy="387350"/>
          </a:xfrm>
          <a:solidFill>
            <a:schemeClr val="bg1"/>
          </a:solidFill>
        </p:spPr>
        <p:txBody>
          <a:bodyPr/>
          <a:lstStyle/>
          <a:p>
            <a:r>
              <a:rPr lang="ja-JP" altLang="en-US" sz="2800" dirty="0" smtClean="0"/>
              <a:t>バンガロール周辺外環道路</a:t>
            </a:r>
            <a:r>
              <a:rPr lang="en-US" altLang="ja-JP" sz="2800" dirty="0" smtClean="0"/>
              <a:t>(PRR)</a:t>
            </a:r>
            <a:endParaRPr lang="ja-JP" altLang="en-US" sz="2800" dirty="0"/>
          </a:p>
        </p:txBody>
      </p:sp>
      <p:sp>
        <p:nvSpPr>
          <p:cNvPr id="2" name="Rectangle 1"/>
          <p:cNvSpPr/>
          <p:nvPr/>
        </p:nvSpPr>
        <p:spPr>
          <a:xfrm>
            <a:off x="6228184" y="3020469"/>
            <a:ext cx="2915816" cy="3539430"/>
          </a:xfrm>
          <a:prstGeom prst="rect">
            <a:avLst/>
          </a:prstGeom>
        </p:spPr>
        <p:txBody>
          <a:bodyPr wrap="square">
            <a:spAutoFit/>
          </a:bodyPr>
          <a:lstStyle/>
          <a:p>
            <a:r>
              <a:rPr lang="ja-JP" altLang="en-US" sz="1600" dirty="0" smtClean="0">
                <a:latin typeface="+mj-ea"/>
                <a:ea typeface="+mj-ea"/>
                <a:cs typeface="ＭＳ Ｐゴシック" panose="020B0600070205080204" pitchFamily="50" charset="-128"/>
              </a:rPr>
              <a:t>仮</a:t>
            </a:r>
            <a:r>
              <a:rPr lang="ja-JP" altLang="ja-JP" sz="1600" dirty="0" smtClean="0">
                <a:latin typeface="+mj-ea"/>
                <a:ea typeface="+mj-ea"/>
                <a:cs typeface="ＭＳ Ｐゴシック" panose="020B0600070205080204" pitchFamily="50" charset="-128"/>
              </a:rPr>
              <a:t>スケジュール</a:t>
            </a:r>
            <a:r>
              <a:rPr lang="ja-JP" altLang="ja-JP" sz="1600" dirty="0">
                <a:latin typeface="+mj-ea"/>
                <a:ea typeface="+mj-ea"/>
                <a:cs typeface="ＭＳ Ｐゴシック" panose="020B0600070205080204" pitchFamily="50" charset="-128"/>
              </a:rPr>
              <a:t>（案）</a:t>
            </a:r>
            <a:r>
              <a:rPr lang="en-IN" altLang="ja-JP" sz="1600" dirty="0">
                <a:latin typeface="+mj-ea"/>
                <a:ea typeface="+mj-ea"/>
                <a:cs typeface="ＭＳ Ｐゴシック" panose="020B0600070205080204" pitchFamily="50" charset="-128"/>
              </a:rPr>
              <a:t/>
            </a:r>
            <a:br>
              <a:rPr lang="en-IN" altLang="ja-JP" sz="1600" dirty="0">
                <a:latin typeface="+mj-ea"/>
                <a:ea typeface="+mj-ea"/>
                <a:cs typeface="ＭＳ Ｐゴシック" panose="020B0600070205080204" pitchFamily="50" charset="-128"/>
              </a:rPr>
            </a:br>
            <a:endParaRPr lang="en-IN" altLang="ja-JP" sz="1600" dirty="0" smtClean="0">
              <a:latin typeface="+mj-ea"/>
              <a:ea typeface="+mj-ea"/>
              <a:cs typeface="ＭＳ Ｐゴシック" panose="020B0600070205080204" pitchFamily="50" charset="-128"/>
            </a:endParaRPr>
          </a:p>
          <a:p>
            <a:r>
              <a:rPr lang="en-IN" altLang="ja-JP" sz="1600" dirty="0" smtClean="0">
                <a:latin typeface="+mj-ea"/>
                <a:ea typeface="+mj-ea"/>
              </a:rPr>
              <a:t>DPR </a:t>
            </a:r>
            <a:r>
              <a:rPr lang="en-IN" altLang="ja-JP" sz="1600" dirty="0">
                <a:latin typeface="+mj-ea"/>
                <a:ea typeface="+mj-ea"/>
              </a:rPr>
              <a:t>(Detail Project Report)</a:t>
            </a:r>
            <a:r>
              <a:rPr lang="ja-JP" altLang="ja-JP" sz="1600" dirty="0">
                <a:latin typeface="+mj-ea"/>
                <a:ea typeface="+mj-ea"/>
                <a:cs typeface="ＭＳ Ｐゴシック" panose="020B0600070205080204" pitchFamily="50" charset="-128"/>
              </a:rPr>
              <a:t>：　</a:t>
            </a:r>
            <a:endParaRPr lang="en-US" altLang="ja-JP" sz="1600" dirty="0" smtClean="0">
              <a:latin typeface="+mj-ea"/>
              <a:ea typeface="+mj-ea"/>
              <a:cs typeface="ＭＳ Ｐゴシック" panose="020B0600070205080204" pitchFamily="50" charset="-128"/>
            </a:endParaRPr>
          </a:p>
          <a:p>
            <a:r>
              <a:rPr lang="en-IN" altLang="ja-JP" sz="1600" dirty="0" smtClean="0">
                <a:latin typeface="+mj-ea"/>
                <a:ea typeface="+mj-ea"/>
              </a:rPr>
              <a:t>2014</a:t>
            </a:r>
            <a:r>
              <a:rPr lang="ja-JP" altLang="ja-JP" sz="1600" dirty="0">
                <a:latin typeface="+mj-ea"/>
                <a:ea typeface="+mj-ea"/>
                <a:cs typeface="ＭＳ Ｐゴシック" panose="020B0600070205080204" pitchFamily="50" charset="-128"/>
              </a:rPr>
              <a:t>年実施機関により完成</a:t>
            </a:r>
            <a:r>
              <a:rPr lang="en-IN" altLang="ja-JP" sz="1600" dirty="0">
                <a:latin typeface="+mj-ea"/>
                <a:ea typeface="+mj-ea"/>
                <a:cs typeface="ＭＳ Ｐゴシック" panose="020B0600070205080204" pitchFamily="50" charset="-128"/>
              </a:rPr>
              <a:t/>
            </a:r>
            <a:br>
              <a:rPr lang="en-IN" altLang="ja-JP" sz="1600" dirty="0">
                <a:latin typeface="+mj-ea"/>
                <a:ea typeface="+mj-ea"/>
                <a:cs typeface="ＭＳ Ｐゴシック" panose="020B0600070205080204" pitchFamily="50" charset="-128"/>
              </a:rPr>
            </a:br>
            <a:r>
              <a:rPr lang="en-IN" altLang="ja-JP" sz="1600" dirty="0" smtClean="0">
                <a:latin typeface="+mj-ea"/>
                <a:ea typeface="+mj-ea"/>
              </a:rPr>
              <a:t>L/A</a:t>
            </a:r>
            <a:r>
              <a:rPr lang="ja-JP" altLang="ja-JP" sz="1600" dirty="0">
                <a:latin typeface="+mj-ea"/>
                <a:ea typeface="+mj-ea"/>
                <a:cs typeface="ＭＳ Ｐゴシック" panose="020B0600070205080204" pitchFamily="50" charset="-128"/>
              </a:rPr>
              <a:t>：　</a:t>
            </a:r>
            <a:r>
              <a:rPr lang="en-IN" altLang="ja-JP" sz="1600" dirty="0">
                <a:latin typeface="+mj-ea"/>
                <a:ea typeface="+mj-ea"/>
              </a:rPr>
              <a:t>2015</a:t>
            </a:r>
            <a:r>
              <a:rPr lang="ja-JP" altLang="ja-JP" sz="1600" dirty="0">
                <a:latin typeface="+mj-ea"/>
                <a:ea typeface="+mj-ea"/>
                <a:cs typeface="ＭＳ Ｐゴシック" panose="020B0600070205080204" pitchFamily="50" charset="-128"/>
              </a:rPr>
              <a:t>年度前半</a:t>
            </a:r>
            <a:r>
              <a:rPr lang="en-IN" altLang="ja-JP" sz="1600" dirty="0">
                <a:latin typeface="+mj-ea"/>
                <a:ea typeface="+mj-ea"/>
                <a:cs typeface="ＭＳ Ｐゴシック" panose="020B0600070205080204" pitchFamily="50" charset="-128"/>
              </a:rPr>
              <a:t/>
            </a:r>
            <a:br>
              <a:rPr lang="en-IN" altLang="ja-JP" sz="1600" dirty="0">
                <a:latin typeface="+mj-ea"/>
                <a:ea typeface="+mj-ea"/>
                <a:cs typeface="ＭＳ Ｐゴシック" panose="020B0600070205080204" pitchFamily="50" charset="-128"/>
              </a:rPr>
            </a:br>
            <a:r>
              <a:rPr lang="ja-JP" altLang="ja-JP" sz="1600" dirty="0">
                <a:latin typeface="+mj-ea"/>
                <a:ea typeface="+mj-ea"/>
                <a:cs typeface="ＭＳ Ｐゴシック" panose="020B0600070205080204" pitchFamily="50" charset="-128"/>
              </a:rPr>
              <a:t>工事開始予定：　</a:t>
            </a:r>
            <a:r>
              <a:rPr lang="en-IN" altLang="ja-JP" sz="1600" dirty="0">
                <a:latin typeface="+mj-ea"/>
                <a:ea typeface="+mj-ea"/>
              </a:rPr>
              <a:t>2016</a:t>
            </a:r>
            <a:r>
              <a:rPr lang="ja-JP" altLang="ja-JP" sz="1600" dirty="0">
                <a:latin typeface="+mj-ea"/>
                <a:ea typeface="+mj-ea"/>
                <a:cs typeface="ＭＳ Ｐゴシック" panose="020B0600070205080204" pitchFamily="50" charset="-128"/>
              </a:rPr>
              <a:t>年度前半</a:t>
            </a:r>
            <a:r>
              <a:rPr lang="en-IN" altLang="ja-JP" sz="1600" dirty="0">
                <a:latin typeface="+mj-ea"/>
                <a:ea typeface="+mj-ea"/>
                <a:cs typeface="ＭＳ Ｐゴシック" panose="020B0600070205080204" pitchFamily="50" charset="-128"/>
              </a:rPr>
              <a:t/>
            </a:r>
            <a:br>
              <a:rPr lang="en-IN" altLang="ja-JP" sz="1600" dirty="0">
                <a:latin typeface="+mj-ea"/>
                <a:ea typeface="+mj-ea"/>
                <a:cs typeface="ＭＳ Ｐゴシック" panose="020B0600070205080204" pitchFamily="50" charset="-128"/>
              </a:rPr>
            </a:br>
            <a:r>
              <a:rPr lang="ja-JP" altLang="ja-JP" sz="1600" dirty="0">
                <a:latin typeface="+mj-ea"/>
                <a:ea typeface="+mj-ea"/>
                <a:cs typeface="ＭＳ Ｐゴシック" panose="020B0600070205080204" pitchFamily="50" charset="-128"/>
              </a:rPr>
              <a:t>完成予定：　</a:t>
            </a:r>
            <a:r>
              <a:rPr lang="en-IN" altLang="ja-JP" sz="1600" dirty="0">
                <a:latin typeface="+mj-ea"/>
                <a:ea typeface="+mj-ea"/>
              </a:rPr>
              <a:t>2019</a:t>
            </a:r>
            <a:r>
              <a:rPr lang="ja-JP" altLang="ja-JP" sz="1600" dirty="0">
                <a:latin typeface="+mj-ea"/>
                <a:ea typeface="+mj-ea"/>
                <a:cs typeface="ＭＳ Ｐゴシック" panose="020B0600070205080204" pitchFamily="50" charset="-128"/>
              </a:rPr>
              <a:t>年年度前半</a:t>
            </a:r>
            <a:r>
              <a:rPr lang="en-IN" altLang="ja-JP" sz="1600" dirty="0">
                <a:latin typeface="+mj-ea"/>
                <a:ea typeface="+mj-ea"/>
                <a:cs typeface="ＭＳ Ｐゴシック" panose="020B0600070205080204" pitchFamily="50" charset="-128"/>
              </a:rPr>
              <a:t/>
            </a:r>
            <a:br>
              <a:rPr lang="en-IN" altLang="ja-JP" sz="1600" dirty="0">
                <a:latin typeface="+mj-ea"/>
                <a:ea typeface="+mj-ea"/>
                <a:cs typeface="ＭＳ Ｐゴシック" panose="020B0600070205080204" pitchFamily="50" charset="-128"/>
              </a:rPr>
            </a:br>
            <a:endParaRPr lang="en-IN" altLang="ja-JP" sz="1600" dirty="0" smtClean="0">
              <a:latin typeface="+mj-ea"/>
              <a:ea typeface="+mj-ea"/>
              <a:cs typeface="ＭＳ Ｐゴシック" panose="020B0600070205080204" pitchFamily="50" charset="-128"/>
            </a:endParaRPr>
          </a:p>
          <a:p>
            <a:r>
              <a:rPr lang="ja-JP" altLang="en-US" sz="1600" b="1" dirty="0" smtClean="0">
                <a:latin typeface="+mj-ea"/>
                <a:ea typeface="+mj-ea"/>
              </a:rPr>
              <a:t>会員の皆様のフィードバックを建議書委員</a:t>
            </a:r>
            <a:r>
              <a:rPr lang="ja-JP" altLang="en-US" sz="1600" b="1" dirty="0" smtClean="0">
                <a:latin typeface="+mj-ea"/>
                <a:ea typeface="+mj-ea"/>
              </a:rPr>
              <a:t>長久保木宛</a:t>
            </a:r>
            <a:r>
              <a:rPr lang="ja-JP" altLang="en-US" sz="1600" b="1" dirty="0" smtClean="0">
                <a:latin typeface="+mj-ea"/>
                <a:ea typeface="+mj-ea"/>
              </a:rPr>
              <a:t>にお寄せ下さい</a:t>
            </a:r>
            <a:r>
              <a:rPr lang="ja-JP" altLang="en-US" sz="1600" b="1" dirty="0" smtClean="0">
                <a:latin typeface="+mj-ea"/>
                <a:ea typeface="+mj-ea"/>
              </a:rPr>
              <a:t>。</a:t>
            </a:r>
            <a:endParaRPr lang="en-US" altLang="ja-JP" sz="1600" b="1" dirty="0" smtClean="0">
              <a:latin typeface="+mj-ea"/>
              <a:ea typeface="+mj-ea"/>
            </a:endParaRPr>
          </a:p>
          <a:p>
            <a:r>
              <a:rPr lang="en-US" altLang="ja-JP" sz="1600" b="1" dirty="0" smtClean="0">
                <a:latin typeface="+mj-ea"/>
                <a:ea typeface="+mj-ea"/>
                <a:hlinkClick r:id="rId3"/>
              </a:rPr>
              <a:t>kuboki@jcssglobal.com</a:t>
            </a:r>
            <a:endParaRPr lang="en-US" altLang="ja-JP" sz="1600" b="1" dirty="0" smtClean="0">
              <a:latin typeface="+mj-ea"/>
              <a:ea typeface="+mj-ea"/>
            </a:endParaRPr>
          </a:p>
          <a:p>
            <a:r>
              <a:rPr lang="en-US" altLang="ja-JP" sz="1600" b="1" dirty="0" smtClean="0">
                <a:latin typeface="+mj-ea"/>
                <a:ea typeface="+mj-ea"/>
              </a:rPr>
              <a:t>+91-97410 22776</a:t>
            </a:r>
          </a:p>
          <a:p>
            <a:endParaRPr lang="ja-JP" altLang="en-US" sz="1600" b="1" dirty="0">
              <a:latin typeface="+mj-ea"/>
              <a:ea typeface="+mj-ea"/>
            </a:endParaRPr>
          </a:p>
        </p:txBody>
      </p:sp>
    </p:spTree>
    <p:extLst>
      <p:ext uri="{BB962C8B-B14F-4D97-AF65-F5344CB8AC3E}">
        <p14:creationId xmlns:p14="http://schemas.microsoft.com/office/powerpoint/2010/main" val="3371250820"/>
      </p:ext>
    </p:extLst>
  </p:cSld>
  <p:clrMapOvr>
    <a:masterClrMapping/>
  </p:clrMapOvr>
</p:sld>
</file>

<file path=ppt/theme/theme1.xml><?xml version="1.0" encoding="utf-8"?>
<a:theme xmlns:a="http://schemas.openxmlformats.org/drawingml/2006/main" name="default">
  <a:themeElements>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defaul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defaul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defaul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defaul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defaul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defaul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defaul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4089</TotalTime>
  <Words>3785</Words>
  <Application>Microsoft Office PowerPoint</Application>
  <PresentationFormat>On-screen Show (4:3)</PresentationFormat>
  <Paragraphs>286</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vt:lpstr>
      <vt:lpstr>建議書委員会報告</vt:lpstr>
      <vt:lpstr>第13回　建議書委員会開催</vt:lpstr>
      <vt:lpstr>第７回ダイヤログ・モニタリング委員会議題案</vt:lpstr>
      <vt:lpstr>1. KIADB工業団地の情報アップデート</vt:lpstr>
      <vt:lpstr>最新工業団地情報</vt:lpstr>
      <vt:lpstr>PowerPoint Presentation</vt:lpstr>
      <vt:lpstr>2．主要な道路整備情況のアップデート</vt:lpstr>
      <vt:lpstr>バンガロール周辺外環道路(PRR)</vt:lpstr>
      <vt:lpstr>バンガロール周辺外環道路(PRR)</vt:lpstr>
      <vt:lpstr>PowerPoint Presentation</vt:lpstr>
      <vt:lpstr>３．プロジェクト支援と、投資申請手続きの簡素化</vt:lpstr>
      <vt:lpstr>PowerPoint Presentation</vt:lpstr>
      <vt:lpstr>PowerPoint Presentation</vt:lpstr>
      <vt:lpstr> Eウディヤミ及びカイガリカ・ブーミ・システムの評価 </vt:lpstr>
      <vt:lpstr>３．プロジェクト支援と、投資申請手続きの簡素化</vt:lpstr>
      <vt:lpstr>３．プロジェクト支援と、投資申請手続きの簡素化</vt:lpstr>
      <vt:lpstr>投資環境改善に関するその他の事項</vt:lpstr>
      <vt:lpstr> プロジェクト支援委員会 （Project Facilitation Committee） </vt:lpstr>
      <vt:lpstr>4.   ナルサプラ工業団地に関する問題の改善</vt:lpstr>
      <vt:lpstr>4.   ナルサプラ工業団地に関する問題の改善</vt:lpstr>
      <vt:lpstr>4.   ナルサプラ工業団地に関する問題の改善</vt:lpstr>
      <vt:lpstr>6.  バンガロール市内の交通渋滞緩和 </vt:lpstr>
      <vt:lpstr>建議事項を、建議書委員にお寄せ下さい。  ご清聴ありがとうございました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建議書委員会報告</dc:title>
  <dc:creator>tkm04617</dc:creator>
  <cp:lastModifiedBy>KUBOKI</cp:lastModifiedBy>
  <cp:revision>297</cp:revision>
  <cp:lastPrinted>2014-11-12T04:25:22Z</cp:lastPrinted>
  <dcterms:created xsi:type="dcterms:W3CDTF">2013-03-11T07:15:35Z</dcterms:created>
  <dcterms:modified xsi:type="dcterms:W3CDTF">2014-11-12T18:18:24Z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