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257" r:id="rId4"/>
    <p:sldId id="296" r:id="rId5"/>
    <p:sldId id="292" r:id="rId6"/>
    <p:sldId id="297" r:id="rId7"/>
    <p:sldId id="298" r:id="rId8"/>
    <p:sldId id="285" r:id="rId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12/18/2014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000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2014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第４回税務労務委員会開催報告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95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日時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2014</a:t>
            </a:r>
            <a:r>
              <a:rPr lang="ja-JP" altLang="en-US" smtClean="0"/>
              <a:t>年</a:t>
            </a:r>
            <a:r>
              <a:rPr lang="en-US" altLang="ja-JP" dirty="0" smtClean="0"/>
              <a:t>12</a:t>
            </a:r>
            <a:r>
              <a:rPr lang="ja-JP" altLang="en-US" smtClean="0"/>
              <a:t>月</a:t>
            </a:r>
            <a:r>
              <a:rPr lang="en-US" altLang="ja-JP" dirty="0" smtClean="0"/>
              <a:t>10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デロイトバンガロールオフィス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smtClean="0"/>
              <a:t>議事</a:t>
            </a:r>
            <a:r>
              <a:rPr lang="ja-JP" altLang="en-US" sz="2400" smtClean="0"/>
              <a:t>　（　）内は講師の方</a:t>
            </a:r>
            <a:endParaRPr lang="en-US" altLang="ja-JP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400" smtClean="0"/>
              <a:t>（１）人事評価制度 概論（ﾁｰﾑﾊﾟｿﾅｲﾝﾃﾞｨｱ：岡田様）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（２）インド人部下との付き合い方</a:t>
            </a:r>
            <a:br>
              <a:rPr lang="ja-JP" altLang="en-US" sz="2400" smtClean="0"/>
            </a:br>
            <a:r>
              <a:rPr lang="en-US" altLang="ja-JP" sz="2400" dirty="0" smtClean="0"/>
              <a:t>	</a:t>
            </a:r>
            <a:r>
              <a:rPr lang="ja-JP" altLang="en-US" sz="2400" smtClean="0"/>
              <a:t>（高砂熱学工業インド社：大﨑様）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ご出席ありがとうございました！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名のご出席者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2" descr="C:\Users\tkm08256.TKM\AppData\Local\Temp\notesC7A056\DSC02810-Optimiz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71450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人事評価制度 概論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講師：チームパソナインディア 岡田様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447800"/>
            <a:ext cx="8001000" cy="51816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人事評価の目的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社員マネジメント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所得格付けや育成指導のﾎﾟｲﾝﾄ等の客観的判断材料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評価の大原則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公正な評価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評価基準の明確化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評価基準の周知理解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評価基準を遵守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評価責任者の自覚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評価の流れ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目標設定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業務遂行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自己評価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１次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評価者評価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２次評価者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最終決定者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ﾌｨｰﾄﾞﾊﾞｯｸ･育成方針策定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</a:t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面談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人事評価制度 概論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講師：チームパソナインディア 岡田様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990600"/>
            <a:ext cx="8001000" cy="5867400"/>
          </a:xfrm>
          <a:prstGeom prst="rect">
            <a:avLst/>
          </a:prstGeom>
        </p:spPr>
        <p:txBody>
          <a:bodyPr/>
          <a:lstStyle/>
          <a:p>
            <a:pPr marL="27432" lvl="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一般的な評価要素と評価基準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成果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業績・活動実績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能力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知識・職務遂行能力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-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態度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責任制・協調性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評価基準作成の手順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会社経営戦略の確認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業績目標達成のﾌﾟﾛｾｽ確認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</a:t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人事評価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要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素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成果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/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能力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/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態度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の決定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人事評価基準の決定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各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要素で等級別評価基準を策定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)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評価者体系の決定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(1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/2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/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最終評価者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)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人事評価期間の決定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評価結果の処遇への反映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昇給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/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賞与へ反映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)</a:t>
            </a: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評価ﾌｨｰﾄﾞﾊﾞｯｸの役割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①評価結果の理解②ﾁｬﾚﾝｼﾞ方向明確化③目標設定の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kumimoji="0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方向性の共通認識④処遇変動につき受入れる精神状態へ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面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談のﾎﾟｲﾝﾄ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事実把握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部下の気分･感情把握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業績向上のための活動ｲﾒｰｼﾞと人材育成ｲﾒｰｼﾞを持つ</a:t>
            </a:r>
            <a:endParaRPr kumimoji="0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2133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r>
              <a:rPr lang="ja-JP" altLang="en-US" smtClean="0"/>
              <a:t>段階等で</a:t>
            </a:r>
            <a:endParaRPr lang="en-US" altLang="ja-JP" dirty="0" smtClean="0"/>
          </a:p>
          <a:p>
            <a:pPr algn="ctr"/>
            <a:r>
              <a:rPr lang="ja-JP" altLang="en-US" smtClean="0"/>
              <a:t>評価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334000" y="19050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イン</a:t>
            </a:r>
            <a:r>
              <a:rPr lang="ja-JP" altLang="en-US" sz="4000" smtClean="0"/>
              <a:t>ド人部下との付き合い方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</a:t>
            </a:r>
            <a:r>
              <a:rPr lang="ja-JP" altLang="en-US" sz="2700" smtClean="0"/>
              <a:t>：高砂熱学工業インド社 大﨑様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524000"/>
            <a:ext cx="80010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1983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年のデリーから始まり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3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度目、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11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年を超える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駐在経験の中での考察や取組みのご説明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女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子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社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員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と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の付き合い方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ﾊﾞｽ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停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ま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で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の送迎やｷｯﾁﾝ当番制導入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ﾄｯﾌﾟが率先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b="1" u="sng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会社のトップが率先すれば必ず社員はついてくる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ｲﾝﾄﾞ人は自分の非を認めない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非を認めると負けが確定。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人生の保証がなく非を逃れようとする習慣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時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間･納期を守らないインド人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洗濯屋の遅れ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まず顔を覚えてもらう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ｲﾝﾄﾞ業者の工期遅れ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“相手を許す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”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“だから俺も許せ“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お客を捕まえると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工期･信頼性は二の次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7696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イン</a:t>
            </a:r>
            <a:r>
              <a:rPr lang="ja-JP" altLang="en-US" sz="4000" smtClean="0"/>
              <a:t>ド人部下との付き合い方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</a:t>
            </a:r>
            <a:r>
              <a:rPr lang="ja-JP" altLang="en-US" sz="2700" smtClean="0"/>
              <a:t>：高砂熱学工業インド社 大﨑様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447800"/>
            <a:ext cx="80010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インド人部下が日本人上司をみて一目置くことは？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常に冷静な態度か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理詰めで迫られれば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インド人も降参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素早い情報でインド人を圧倒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飴と鞭の使い分け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上司はリスクのある仕事を請け負えるかどうか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※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常に陽気な方は歓迎されます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インド人は何故、役所的な業務態度をとりたがるのか？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自分に非が来ないような行動をとりがち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ﾏﾈｼﾞﾒﾝﾄを交えた会議で次の行動を決めて了解をとる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日常生活でカーストをお互い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どう意識？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日常は意識しない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。通常明かさない。話せる人は高い人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※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インド憲法はカーストによる差別を禁止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0010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00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0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en-US" altLang="ja-JP" sz="4000" dirty="0" smtClean="0"/>
              <a:t> </a:t>
            </a:r>
            <a:r>
              <a:rPr lang="ja-JP" altLang="en-US" sz="4000" smtClean="0"/>
              <a:t>イン</a:t>
            </a:r>
            <a:r>
              <a:rPr lang="ja-JP" altLang="en-US" sz="4000" smtClean="0"/>
              <a:t>ド人部下との付き合い方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2700" smtClean="0"/>
              <a:t>講師</a:t>
            </a:r>
            <a:r>
              <a:rPr lang="ja-JP" altLang="en-US" sz="2700" smtClean="0"/>
              <a:t>：高砂熱学工業インド社 大﨑様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143000"/>
            <a:ext cx="8001000" cy="5029200"/>
          </a:xfrm>
          <a:prstGeom prst="rect">
            <a:avLst/>
          </a:prstGeom>
        </p:spPr>
        <p:txBody>
          <a:bodyPr/>
          <a:lstStyle/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ドライバーへの教育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正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社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員にすると福利厚生を要求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､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土日勤務を嫌がる傾向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最近は改善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気が利くドライバーはお金の問題を起こしやすい傾向？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一生ドライバーでもいいのか？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気がつくドライバーには総務部門への異動の道など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ワー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カ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ー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100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人への教育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離職率高い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ｸﾘｹｯﾄｹﾞｰﾑや忘年会開催し楽しむ時間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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現場教育は日本人職人がやると一番効く？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リスクのある仕事ではおおいに叱りつける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 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仕事の完成をともに喜びあう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(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ｺﾐｭﾆｹｰｼｮﾝを絶やさない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  <a:sym typeface="Wingdings" pitchFamily="2" charset="2"/>
              </a:rPr>
              <a:t>)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推奨される人事評価の一例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</a:t>
            </a:r>
            <a:r>
              <a:rPr lang="ja-JP" altLang="en-US" sz="240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言動一致／改善の姿勢が感じられるか？／ならばその証拠を見せよ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  </a:t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</a:b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+mj-ea"/>
                <a:ea typeface="+mj-ea"/>
                <a:cs typeface="HGｺﾞｼｯｸE"/>
              </a:rPr>
              <a:t>次回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は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2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11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の</a:t>
            </a:r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dirty="0" smtClean="0"/>
              <a:t> Deloitte Haskins &amp; Sells </a:t>
            </a:r>
            <a:r>
              <a:rPr lang="ja-JP" altLang="en-US" smtClean="0"/>
              <a:t>事務所会議室</a:t>
            </a:r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ja-JP" altLang="en-US" smtClean="0"/>
              <a:t>   </a:t>
            </a:r>
            <a:r>
              <a:rPr lang="ja-JP" altLang="en-US" smtClean="0"/>
              <a:t>・</a:t>
            </a:r>
            <a:r>
              <a:rPr lang="ja-JP" altLang="en-US" smtClean="0"/>
              <a:t>移転</a:t>
            </a:r>
            <a:r>
              <a:rPr lang="ja-JP" altLang="en-US" smtClean="0"/>
              <a:t>価</a:t>
            </a:r>
            <a:r>
              <a:rPr lang="ja-JP" altLang="en-US" smtClean="0"/>
              <a:t>格</a:t>
            </a:r>
            <a:r>
              <a:rPr lang="ja-JP" altLang="en-US" smtClean="0"/>
              <a:t>税</a:t>
            </a:r>
            <a:r>
              <a:rPr lang="ja-JP" altLang="en-US" smtClean="0"/>
              <a:t>制</a:t>
            </a:r>
            <a:r>
              <a:rPr lang="en-US" altLang="ja-JP" dirty="0" smtClean="0"/>
              <a:t>(</a:t>
            </a:r>
            <a:r>
              <a:rPr lang="ja-JP" altLang="en-US" smtClean="0"/>
              <a:t>デロイト</a:t>
            </a:r>
            <a:r>
              <a:rPr lang="en-US" altLang="ja-JP" dirty="0" smtClean="0"/>
              <a:t> </a:t>
            </a:r>
            <a:r>
              <a:rPr lang="ja-JP" altLang="en-US" smtClean="0"/>
              <a:t>萬様</a:t>
            </a:r>
            <a:r>
              <a:rPr lang="en-US" altLang="ja-JP" dirty="0" smtClean="0"/>
              <a:t>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1" lang="ja-JP" altLang="en-US" smtClean="0"/>
              <a:t>   </a:t>
            </a:r>
            <a:r>
              <a:rPr kumimoji="1" lang="ja-JP" altLang="en-US" smtClean="0"/>
              <a:t>・</a:t>
            </a:r>
            <a:r>
              <a:rPr kumimoji="1" lang="en-US" altLang="ja-JP" dirty="0" smtClean="0"/>
              <a:t>PE</a:t>
            </a:r>
            <a:r>
              <a:rPr kumimoji="1" lang="ja-JP" altLang="en-US" smtClean="0"/>
              <a:t>課税</a:t>
            </a:r>
            <a:endParaRPr kumimoji="1" lang="ja-JP" altLang="en-US" smtClean="0"/>
          </a:p>
          <a:p>
            <a:pPr eaLnBrk="1" hangingPunct="1">
              <a:buNone/>
            </a:pPr>
            <a:r>
              <a:rPr lang="ja-JP" altLang="en-US" smtClean="0"/>
              <a:t>    </a:t>
            </a:r>
            <a:r>
              <a:rPr lang="ja-JP" altLang="en-US" smtClean="0"/>
              <a:t>（</a:t>
            </a:r>
            <a:r>
              <a:rPr lang="en-US" altLang="ja-JP" dirty="0" smtClean="0"/>
              <a:t>PWC</a:t>
            </a:r>
            <a:r>
              <a:rPr lang="ja-JP" altLang="en-US" smtClean="0"/>
              <a:t>尻引様）</a:t>
            </a:r>
            <a:endParaRPr lang="en-US" altLang="ja-JP" dirty="0" smtClean="0"/>
          </a:p>
          <a:p>
            <a:pPr eaLnBrk="1" hangingPunct="1"/>
            <a:endParaRPr lang="en-US" altLang="ja-JP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mtClean="0">
                <a:latin typeface="+mj-ea"/>
                <a:ea typeface="+mj-ea"/>
                <a:cs typeface="HGｺﾞｼｯｸE"/>
              </a:rPr>
              <a:t>   </a:t>
            </a:r>
            <a:endParaRPr lang="en-IN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540514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953000"/>
            <a:ext cx="8915400" cy="18288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1804</TotalTime>
  <Words>237</Words>
  <Application>Microsoft Office PowerPoint</Application>
  <PresentationFormat>On-screen Show (4:3)</PresentationFormat>
  <Paragraphs>59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2014年度 第４回税務労務委員会開催報告</vt:lpstr>
      <vt:lpstr>ご出席ありがとうございました！ 　　→20名のご出席者</vt:lpstr>
      <vt:lpstr>(１) 人事評価制度 概論 講師：チームパソナインディア 岡田様</vt:lpstr>
      <vt:lpstr>(１) 人事評価制度 概論 講師：チームパソナインディア 岡田様</vt:lpstr>
      <vt:lpstr>(２) インド人部下との付き合い方 講師：高砂熱学工業インド社 大﨑様</vt:lpstr>
      <vt:lpstr>(２) インド人部下との付き合い方 講師：高砂熱学工業インド社 大﨑様</vt:lpstr>
      <vt:lpstr>(２) インド人部下との付き合い方 講師：高砂熱学工業インド社 大﨑様</vt:lpstr>
      <vt:lpstr>(3)その他－ご連絡事項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213</cp:revision>
  <dcterms:created xsi:type="dcterms:W3CDTF">2006-08-16T00:00:00Z</dcterms:created>
  <dcterms:modified xsi:type="dcterms:W3CDTF">2014-12-18T05:50:58Z</dcterms:modified>
</cp:coreProperties>
</file>