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69" r:id="rId2"/>
    <p:sldId id="268" r:id="rId3"/>
    <p:sldId id="266" r:id="rId4"/>
    <p:sldId id="275" r:id="rId5"/>
    <p:sldId id="257" r:id="rId6"/>
    <p:sldId id="267" r:id="rId7"/>
    <p:sldId id="270" r:id="rId8"/>
    <p:sldId id="259" r:id="rId9"/>
    <p:sldId id="261" r:id="rId10"/>
    <p:sldId id="263" r:id="rId11"/>
    <p:sldId id="265" r:id="rId12"/>
    <p:sldId id="264" r:id="rId13"/>
    <p:sldId id="260" r:id="rId14"/>
    <p:sldId id="271" r:id="rId15"/>
    <p:sldId id="272" r:id="rId16"/>
    <p:sldId id="273" r:id="rId17"/>
    <p:sldId id="276" r:id="rId18"/>
    <p:sldId id="274" r:id="rId19"/>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5620"/>
    <p:restoredTop sz="89189" autoAdjust="0"/>
  </p:normalViewPr>
  <p:slideViewPr>
    <p:cSldViewPr>
      <p:cViewPr>
        <p:scale>
          <a:sx n="90" d="100"/>
          <a:sy n="90" d="100"/>
        </p:scale>
        <p:origin x="-816" y="876"/>
      </p:cViewPr>
      <p:guideLst>
        <p:guide orient="horz" pos="2160"/>
        <p:guide pos="2880"/>
      </p:guideLst>
    </p:cSldViewPr>
  </p:slideViewPr>
  <p:notesTextViewPr>
    <p:cViewPr>
      <p:scale>
        <a:sx n="1" d="1"/>
        <a:sy n="1" d="1"/>
      </p:scale>
      <p:origin x="0" y="30"/>
    </p:cViewPr>
  </p:notesTextViewPr>
  <p:sorterViewPr>
    <p:cViewPr>
      <p:scale>
        <a:sx n="100" d="100"/>
        <a:sy n="100" d="100"/>
      </p:scale>
      <p:origin x="0" y="1884"/>
    </p:cViewPr>
  </p:sorterViewPr>
  <p:notesViewPr>
    <p:cSldViewPr>
      <p:cViewPr varScale="1">
        <p:scale>
          <a:sx n="51" d="100"/>
          <a:sy n="51" d="100"/>
        </p:scale>
        <p:origin x="-2970" y="-108"/>
      </p:cViewPr>
      <p:guideLst>
        <p:guide orient="horz" pos="3107"/>
        <p:guide pos="212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D1D22917-7572-4F63-8B05-CFF8FDCFF7A8}" type="datetimeFigureOut">
              <a:rPr kumimoji="1" lang="ja-JP" altLang="en-US" smtClean="0"/>
              <a:pPr/>
              <a:t>2014/12/18</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21C3D0C5-488B-4F4B-A592-420336286FF9}" type="slidenum">
              <a:rPr kumimoji="1" lang="ja-JP" altLang="en-US" smtClean="0"/>
              <a:pPr/>
              <a:t>‹#›</a:t>
            </a:fld>
            <a:endParaRPr kumimoji="1" lang="ja-JP" altLang="en-US" dirty="0"/>
          </a:p>
        </p:txBody>
      </p:sp>
    </p:spTree>
    <p:extLst>
      <p:ext uri="{BB962C8B-B14F-4D97-AF65-F5344CB8AC3E}">
        <p14:creationId xmlns:p14="http://schemas.microsoft.com/office/powerpoint/2010/main" xmlns="" val="14605869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度の僭越なる講演は私が年度の始まりの際に年間スケジュールのアンケートで、毎回、専門家の方々が講演されるのは良いが、時には“インド人の心”という題目があっても良いのでは無いか、と坂委員長に進言したのが始まりです。坂委員長から、それならやってくれ、と言われ、やりますと回答しました。その甲斐があって、自分なりにインド人部下の日頃の行動を考え直し、見つめ直し、結果、自分をより反省することができました。そしてインド社会の裏を冷静に見つめることもできるようになりました。この機会を与えて頂き、坂委員長始め、皆様に感謝申し上げます。</a:t>
            </a:r>
            <a:endParaRPr kumimoji="1" lang="en-US" altLang="ja-JP" dirty="0" smtClean="0"/>
          </a:p>
          <a:p>
            <a:r>
              <a:rPr kumimoji="1" lang="ja-JP" altLang="en-US" dirty="0" smtClean="0"/>
              <a:t>スライドにはリスクを感じる微妙な文面があります。何故なら、カーストへの打破であるとか、あたかもインドの文化に挑戦するがごとき微妙な表現があるからです。因みにインド憲法ではカーストへの差別を禁じております。</a:t>
            </a:r>
            <a:endParaRPr kumimoji="1" lang="en-US" altLang="ja-JP" dirty="0" smtClean="0"/>
          </a:p>
          <a:p>
            <a:r>
              <a:rPr kumimoji="1" lang="ja-JP" altLang="en-US" dirty="0" smtClean="0"/>
              <a:t>また、本題と照らし合わせて、かなりな部分を我社を参考にして記述しておりますが、全て当てはまるという訳ではありません。</a:t>
            </a:r>
            <a:endParaRPr kumimoji="1" lang="en-US" altLang="ja-JP" dirty="0" smtClean="0"/>
          </a:p>
          <a:p>
            <a:r>
              <a:rPr kumimoji="1" lang="ja-JP" altLang="en-US" dirty="0" smtClean="0"/>
              <a:t>では本題に移ります。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a:t>
            </a:fld>
            <a:endParaRPr kumimoji="1" lang="ja-JP" altLang="en-US" dirty="0"/>
          </a:p>
        </p:txBody>
      </p:sp>
    </p:spTree>
    <p:extLst>
      <p:ext uri="{BB962C8B-B14F-4D97-AF65-F5344CB8AC3E}">
        <p14:creationId xmlns:p14="http://schemas.microsoft.com/office/powerpoint/2010/main" xmlns="" val="81579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日本人上司は部下から自分がどう思われているか、常に気になるものです。それは、インド人は嘘を付けませんから、（というのは昔のコマーシャルにもありましたが）インド人からの挨拶の仕方・内容、丁寧さ、気配りからどう自分が思われているか読み取れます。</a:t>
            </a:r>
            <a:endParaRPr kumimoji="1" lang="en-US" altLang="ja-JP" dirty="0" smtClean="0"/>
          </a:p>
          <a:p>
            <a:r>
              <a:rPr kumimoji="1" lang="ja-JP" altLang="en-US" dirty="0" smtClean="0"/>
              <a:t>インド人部下から一目置かれるためには、日本人が自ら進んでリスクを取る姿勢が必要ではなかろうかと思います。私はかつて総務を、見ていましたが、キッチンの清掃等で全員を当番制にして古いカースト制度の壁を突き破ろうとしました。</a:t>
            </a:r>
            <a:endParaRPr kumimoji="1" lang="en-US" altLang="ja-JP" dirty="0" smtClean="0"/>
          </a:p>
          <a:p>
            <a:r>
              <a:rPr kumimoji="1" lang="ja-JP" altLang="en-US" dirty="0" smtClean="0"/>
              <a:t>特に、</a:t>
            </a:r>
            <a:r>
              <a:rPr kumimoji="1" lang="en-US" altLang="ja-JP" dirty="0" smtClean="0"/>
              <a:t>Legal Consultant</a:t>
            </a:r>
            <a:r>
              <a:rPr kumimoji="1" lang="ja-JP" altLang="en-US" dirty="0" smtClean="0"/>
              <a:t>や</a:t>
            </a:r>
            <a:r>
              <a:rPr kumimoji="1" lang="en-US" altLang="ja-JP" dirty="0" smtClean="0"/>
              <a:t>Auditing Office</a:t>
            </a:r>
            <a:r>
              <a:rPr kumimoji="1" lang="ja-JP" altLang="en-US" dirty="0" smtClean="0"/>
              <a:t>といった課題が難しい場所で、日本人が積極的に発言し、後日、その効果が見えてきたとき、私に対するインド人部下の目が変わったのを忘れることができません。その他、決して大声を出さない、常に理詰めで行く、飴と鞭を使い分ける、等々、日本人の対応が必要だと思料いたします。そんな中、外国にあっては常に陽気な方は歓迎され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10</a:t>
            </a:fld>
            <a:endParaRPr kumimoji="1" lang="ja-JP" altLang="en-US"/>
          </a:p>
        </p:txBody>
      </p:sp>
    </p:spTree>
    <p:extLst>
      <p:ext uri="{BB962C8B-B14F-4D97-AF65-F5344CB8AC3E}">
        <p14:creationId xmlns:p14="http://schemas.microsoft.com/office/powerpoint/2010/main" xmlns="" val="3793885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全てのインド人がそういう訳ではありませんが、往々にして、お役所的な業務態度が目につきます。個別打ち合わせで</a:t>
            </a:r>
            <a:r>
              <a:rPr kumimoji="1" lang="en-US" altLang="ja-JP" dirty="0" smtClean="0"/>
              <a:t>Management</a:t>
            </a:r>
            <a:r>
              <a:rPr kumimoji="1" lang="ja-JP" altLang="en-US" dirty="0" smtClean="0"/>
              <a:t>同席のもとで、決まったことでも、行動に移さず、翌週の</a:t>
            </a:r>
            <a:r>
              <a:rPr kumimoji="1" lang="en-US" altLang="ja-JP" dirty="0" err="1" smtClean="0"/>
              <a:t>Managemnt</a:t>
            </a:r>
            <a:r>
              <a:rPr kumimoji="1" lang="en-US" altLang="ja-JP" dirty="0" smtClean="0"/>
              <a:t> </a:t>
            </a:r>
            <a:r>
              <a:rPr kumimoji="1" lang="ja-JP" altLang="en-US" dirty="0" smtClean="0"/>
              <a:t>会議で最終承認を求めてきて、自分に行動が伴っておらないことを隠すのです。こういった態度を指します。この様な態度が出てくる背景には以前、彼が勤務していた仕事の環境が役所的な仕事に終始していたことも原因ですが、学校の授業のレベルの高さ、低さも影響していると思われます。自分を中心にして考えている人は、常に自分に非が来ないような行動を取り、そのためには役所的な考えで立ち回る必要が出てきます。そして相手や顧客に非を求めます。これを改善するには、常に日本人</a:t>
            </a:r>
            <a:r>
              <a:rPr kumimoji="1" lang="en-US" altLang="ja-JP" dirty="0" smtClean="0"/>
              <a:t>Management</a:t>
            </a:r>
            <a:r>
              <a:rPr kumimoji="1" lang="ja-JP" altLang="en-US" dirty="0" smtClean="0"/>
              <a:t>を交えた</a:t>
            </a:r>
            <a:r>
              <a:rPr kumimoji="1" lang="en-US" altLang="ja-JP" dirty="0" smtClean="0"/>
              <a:t>Face to Face</a:t>
            </a:r>
            <a:r>
              <a:rPr kumimoji="1" lang="ja-JP" altLang="en-US" dirty="0" smtClean="0"/>
              <a:t>の会議で、次の行動まで決めて、相手にも了解を得ておく事が大事と思われます。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11</a:t>
            </a:fld>
            <a:endParaRPr kumimoji="1" lang="ja-JP" altLang="en-US"/>
          </a:p>
        </p:txBody>
      </p:sp>
    </p:spTree>
    <p:extLst>
      <p:ext uri="{BB962C8B-B14F-4D97-AF65-F5344CB8AC3E}">
        <p14:creationId xmlns:p14="http://schemas.microsoft.com/office/powerpoint/2010/main" xmlns="" val="84264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少し脱線しているように見えますが、カーストこそインドの裏社会を支配していると言っても過言ではありません。</a:t>
            </a:r>
            <a:endParaRPr kumimoji="1" lang="en-US" altLang="ja-JP" dirty="0" smtClean="0"/>
          </a:p>
          <a:p>
            <a:r>
              <a:rPr kumimoji="1" lang="ja-JP" altLang="en-US" dirty="0" smtClean="0"/>
              <a:t>カーストの意識はニューデリーのような北方地域では日常、意識は高いと言えるが、南部ではゆるくなっています。南部はアーリア系民族から追いやられた</a:t>
            </a:r>
            <a:r>
              <a:rPr kumimoji="1" lang="ja-JP" altLang="en-US" smtClean="0"/>
              <a:t>ドラビダ族はヒンズーの</a:t>
            </a:r>
            <a:r>
              <a:rPr kumimoji="1" lang="ja-JP" altLang="en-US" dirty="0" smtClean="0"/>
              <a:t>文化を否定してきたこと、</a:t>
            </a:r>
            <a:r>
              <a:rPr kumimoji="1" lang="en-US" altLang="ja-JP" dirty="0" smtClean="0"/>
              <a:t>IT</a:t>
            </a:r>
            <a:r>
              <a:rPr kumimoji="1" lang="ja-JP" altLang="en-US" dirty="0" smtClean="0"/>
              <a:t>産業も盛んでカーストによる差別が無く職業に就けるという文化の違いと思われます。但し、日常は意識しないと言っても、いざとなれば身分を明かすカーストもいます。</a:t>
            </a:r>
            <a:endParaRPr kumimoji="1" lang="en-US" altLang="ja-JP" dirty="0" smtClean="0"/>
          </a:p>
          <a:p>
            <a:r>
              <a:rPr kumimoji="1" lang="ja-JP" altLang="en-US" dirty="0" smtClean="0"/>
              <a:t>或る時、男性社員が</a:t>
            </a:r>
            <a:r>
              <a:rPr kumimoji="1" lang="en-US" altLang="ja-JP" dirty="0" err="1" smtClean="0"/>
              <a:t>Vengetarian</a:t>
            </a:r>
            <a:r>
              <a:rPr kumimoji="1" lang="ja-JP" altLang="en-US" dirty="0" smtClean="0"/>
              <a:t>の女性がいて、何故、</a:t>
            </a:r>
            <a:r>
              <a:rPr kumimoji="1" lang="en-US" altLang="ja-JP" dirty="0" smtClean="0"/>
              <a:t>Vegetarian</a:t>
            </a:r>
            <a:r>
              <a:rPr kumimoji="1" lang="ja-JP" altLang="en-US" dirty="0" smtClean="0"/>
              <a:t>かどうかを聞いたところ、だって私はブラーミンだから、と答えたということです。又、シーク族以外で“シン”とか”</a:t>
            </a:r>
            <a:r>
              <a:rPr kumimoji="1" lang="en-US" altLang="ja-JP" dirty="0" err="1" smtClean="0"/>
              <a:t>Gurikar</a:t>
            </a:r>
            <a:r>
              <a:rPr kumimoji="1" lang="ja-JP" altLang="en-US" dirty="0" smtClean="0"/>
              <a:t>”等を名乗る人は貴族・武士の子孫であるラジュプートと呼ぶカーストですが、誇らしげに自分はラジュプートであると答えていました。しかし、それ以外のクラスでは、余りカーストを名乗って来た人はいません。</a:t>
            </a:r>
            <a:endParaRPr kumimoji="1" lang="en-US" altLang="ja-JP" dirty="0" smtClean="0"/>
          </a:p>
          <a:p>
            <a:r>
              <a:rPr kumimoji="1" lang="ja-JP" altLang="en-US" dirty="0" smtClean="0"/>
              <a:t>これは日系の会社の社長さんからお聞きした話ですが、カーストの低い男が上司に就くと、カーストの高い部下の男が「彼はカーストが自分より低いから、彼のもとで働くのは嫌だ」とクレームしてきた経緯があるそうです。正直、カーストを優先するか、能力を優先するか、その場面に立ってみないと経営トップは判断つかないと考えますが、基本的にインドの憲法はカーストによる差別を禁じてお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12</a:t>
            </a:fld>
            <a:endParaRPr kumimoji="1" lang="ja-JP" altLang="en-US"/>
          </a:p>
        </p:txBody>
      </p:sp>
    </p:spTree>
    <p:extLst>
      <p:ext uri="{BB962C8B-B14F-4D97-AF65-F5344CB8AC3E}">
        <p14:creationId xmlns:p14="http://schemas.microsoft.com/office/powerpoint/2010/main" xmlns="" val="300777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我社は</a:t>
            </a:r>
            <a:r>
              <a:rPr kumimoji="1" lang="en-US" altLang="ja-JP" dirty="0" smtClean="0"/>
              <a:t>140</a:t>
            </a:r>
            <a:r>
              <a:rPr kumimoji="1" lang="ja-JP" altLang="en-US" dirty="0" smtClean="0"/>
              <a:t>名の社員がおり、１００名はワーカーです。一般的にワーカーは学歴が無く、家庭は貧しいと言われ、殆どは低い身分と言えます。そんな中にあって、女性社員は</a:t>
            </a:r>
            <a:r>
              <a:rPr kumimoji="1" lang="en-US" altLang="ja-JP" dirty="0" smtClean="0"/>
              <a:t>5</a:t>
            </a:r>
            <a:r>
              <a:rPr kumimoji="1" lang="ja-JP" altLang="en-US" dirty="0" smtClean="0"/>
              <a:t>名おりますが、その中で</a:t>
            </a:r>
            <a:r>
              <a:rPr kumimoji="1" lang="en-US" altLang="ja-JP" dirty="0" smtClean="0"/>
              <a:t>3</a:t>
            </a:r>
            <a:r>
              <a:rPr kumimoji="1" lang="ja-JP" altLang="en-US" dirty="0" smtClean="0"/>
              <a:t>名がブラミンです。二人は自然と自分はブラミンと名乗ってきました。</a:t>
            </a:r>
            <a:endParaRPr kumimoji="1" lang="en-US" altLang="ja-JP" dirty="0" smtClean="0"/>
          </a:p>
          <a:p>
            <a:r>
              <a:rPr kumimoji="1" lang="ja-JP" altLang="en-US" dirty="0" smtClean="0"/>
              <a:t>今回の講演で資料を準備するに当たり、自身の信頼のおける部下にカーストの事を訪ねましたら、顔を赤らめて話す人、自信を以て話す人、様々でした。</a:t>
            </a:r>
            <a:endParaRPr kumimoji="1" lang="en-US" altLang="ja-JP" dirty="0" smtClean="0"/>
          </a:p>
          <a:p>
            <a:r>
              <a:rPr kumimoji="1" lang="ja-JP" altLang="en-US" dirty="0" smtClean="0"/>
              <a:t>名は体を表すとは日本での名前の画数で姓名判断をすることですが、インド人の名前を見てカーストが分かるのは、カーストを示す名前が付されている場合で、全てがそういう訳で社ありません。</a:t>
            </a:r>
            <a:endParaRPr kumimoji="1" lang="en-US" altLang="ja-JP" dirty="0" smtClean="0"/>
          </a:p>
          <a:p>
            <a:r>
              <a:rPr kumimoji="1" lang="en-US" altLang="ja-JP" dirty="0" smtClean="0"/>
              <a:t>Ma</a:t>
            </a:r>
            <a:r>
              <a:rPr kumimoji="1" lang="ja-JP" altLang="en-US" dirty="0" smtClean="0"/>
              <a:t>州では語尾に＜</a:t>
            </a:r>
            <a:r>
              <a:rPr kumimoji="1" lang="en-US" altLang="ja-JP" dirty="0" smtClean="0"/>
              <a:t>e&gt;</a:t>
            </a:r>
            <a:r>
              <a:rPr kumimoji="1" lang="ja-JP" altLang="en-US" dirty="0" smtClean="0"/>
              <a:t>が付いていれば、ブラミンの場合が多いのですが、</a:t>
            </a:r>
            <a:r>
              <a:rPr kumimoji="1" lang="en-US" altLang="ja-JP" dirty="0" err="1" smtClean="0"/>
              <a:t>Bhandare</a:t>
            </a:r>
            <a:r>
              <a:rPr kumimoji="1" lang="ja-JP" altLang="en-US" dirty="0" smtClean="0"/>
              <a:t>さんや、他には</a:t>
            </a:r>
            <a:r>
              <a:rPr kumimoji="1" lang="en-US" altLang="ja-JP" dirty="0" err="1" smtClean="0"/>
              <a:t>Ghokale</a:t>
            </a:r>
            <a:r>
              <a:rPr kumimoji="1" lang="ja-JP" altLang="en-US" dirty="0" err="1" smtClean="0"/>
              <a:t>さん</a:t>
            </a:r>
            <a:r>
              <a:rPr kumimoji="1" lang="ja-JP" altLang="en-US" dirty="0" smtClean="0"/>
              <a:t>という方を私は知っており、語尾に＜</a:t>
            </a:r>
            <a:r>
              <a:rPr kumimoji="1" lang="en-US" altLang="ja-JP" dirty="0" smtClean="0"/>
              <a:t>e</a:t>
            </a:r>
            <a:r>
              <a:rPr kumimoji="1" lang="ja-JP" altLang="en-US" dirty="0" smtClean="0"/>
              <a:t>＞が付くと、特に高い階層の人たちです。同じような名前でも</a:t>
            </a:r>
            <a:r>
              <a:rPr kumimoji="1" lang="en-US" altLang="ja-JP" dirty="0" smtClean="0"/>
              <a:t>Bhandari</a:t>
            </a:r>
            <a:r>
              <a:rPr kumimoji="1" lang="ja-JP" altLang="en-US" dirty="0" smtClean="0"/>
              <a:t>となりますと異なるカーストに属します。又、ブラミンでも身分の高いのと、より低いのがあるようです。</a:t>
            </a:r>
            <a:r>
              <a:rPr kumimoji="1" lang="en-US" altLang="ja-JP" dirty="0" smtClean="0"/>
              <a:t>Bengali</a:t>
            </a:r>
            <a:r>
              <a:rPr kumimoji="1" lang="ja-JP" altLang="en-US" dirty="0" smtClean="0"/>
              <a:t>の</a:t>
            </a:r>
            <a:r>
              <a:rPr kumimoji="1" lang="en-US" altLang="ja-JP" dirty="0" err="1" smtClean="0"/>
              <a:t>Bhattacha</a:t>
            </a:r>
            <a:r>
              <a:rPr kumimoji="1" lang="en-US" altLang="ja-JP" u="sng" dirty="0" err="1" smtClean="0"/>
              <a:t>ri</a:t>
            </a:r>
            <a:r>
              <a:rPr kumimoji="1" lang="ja-JP" altLang="en-US" dirty="0" smtClean="0"/>
              <a:t>と</a:t>
            </a:r>
            <a:r>
              <a:rPr kumimoji="1" lang="en-US" altLang="ja-JP" dirty="0" err="1" smtClean="0"/>
              <a:t>Battachari</a:t>
            </a:r>
            <a:r>
              <a:rPr kumimoji="1" lang="en-US" altLang="ja-JP" u="sng" dirty="0" err="1" smtClean="0"/>
              <a:t>yai</a:t>
            </a:r>
            <a:r>
              <a:rPr kumimoji="1" lang="ja-JP" altLang="en-US" dirty="0" smtClean="0"/>
              <a:t>の例ですが、両社ともブラーミンですが、高低があるようです。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13</a:t>
            </a:fld>
            <a:endParaRPr kumimoji="1" lang="ja-JP" altLang="en-US"/>
          </a:p>
        </p:txBody>
      </p:sp>
    </p:spTree>
    <p:extLst>
      <p:ext uri="{BB962C8B-B14F-4D97-AF65-F5344CB8AC3E}">
        <p14:creationId xmlns:p14="http://schemas.microsoft.com/office/powerpoint/2010/main" xmlns="" val="3570198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公務員や国公立大学の就職や入学では何と約</a:t>
            </a:r>
            <a:r>
              <a:rPr kumimoji="1" lang="en-US" altLang="ja-JP" dirty="0" smtClean="0"/>
              <a:t>50%</a:t>
            </a:r>
            <a:r>
              <a:rPr kumimoji="1" lang="ja-JP" altLang="en-US" dirty="0" smtClean="0"/>
              <a:t>は不可触民や、マイノリテイの指定部族、経済的に地位が低い後進階級が占めていて、残りの</a:t>
            </a:r>
            <a:r>
              <a:rPr kumimoji="1" lang="en-US" altLang="ja-JP" dirty="0" smtClean="0"/>
              <a:t>50%</a:t>
            </a:r>
            <a:r>
              <a:rPr kumimoji="1" lang="ja-JP" altLang="en-US" dirty="0" smtClean="0"/>
              <a:t>で一般人が一般試験等の競争で合格を勝ち取らねばならない厳しい状況が続いています。</a:t>
            </a:r>
            <a:endParaRPr kumimoji="1" lang="en-US" altLang="ja-JP" dirty="0" smtClean="0"/>
          </a:p>
          <a:p>
            <a:r>
              <a:rPr kumimoji="1" lang="ja-JP" altLang="en-US" dirty="0" smtClean="0"/>
              <a:t>しかも、残りの</a:t>
            </a:r>
            <a:r>
              <a:rPr kumimoji="1" lang="en-US" altLang="ja-JP" dirty="0" smtClean="0"/>
              <a:t>50%</a:t>
            </a:r>
            <a:r>
              <a:rPr kumimoji="1" lang="ja-JP" altLang="en-US" dirty="0" smtClean="0"/>
              <a:t>の枠には不可触民等も競争に加われます。カーストを離れた「経済的に低い地位」に対し、政府が</a:t>
            </a:r>
            <a:r>
              <a:rPr kumimoji="1" lang="en-US" altLang="ja-JP" dirty="0" smtClean="0"/>
              <a:t>27%</a:t>
            </a:r>
            <a:r>
              <a:rPr kumimoji="1" lang="ja-JP" altLang="en-US" dirty="0" smtClean="0"/>
              <a:t>の留保枠を制度として決定した時には、一般人によるストライキが沸き起こりました。又、この数字は平均的な数字で州によっては留保枠が</a:t>
            </a:r>
            <a:r>
              <a:rPr kumimoji="1" lang="en-US" altLang="ja-JP" dirty="0" smtClean="0"/>
              <a:t>70%</a:t>
            </a:r>
            <a:r>
              <a:rPr kumimoji="1" lang="ja-JP" altLang="en-US" dirty="0" err="1" smtClean="0"/>
              <a:t>にも</a:t>
            </a:r>
            <a:r>
              <a:rPr kumimoji="1" lang="ja-JP" altLang="en-US" dirty="0" smtClean="0"/>
              <a:t>上る州もあります。</a:t>
            </a:r>
            <a:endParaRPr kumimoji="1" lang="en-US" altLang="ja-JP" dirty="0" smtClean="0"/>
          </a:p>
          <a:p>
            <a:r>
              <a:rPr kumimoji="1" lang="ja-JP" altLang="en-US" dirty="0" smtClean="0"/>
              <a:t>後進階級への優遇措置は、そうではない一般人たちからの不信感を招き、正しいインドの発展を阻害していると言っても過言ではないと思います。改めて民主主義とは何かを考えさせられます。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14</a:t>
            </a:fld>
            <a:endParaRPr kumimoji="1" lang="ja-JP" altLang="en-US"/>
          </a:p>
        </p:txBody>
      </p:sp>
    </p:spTree>
    <p:extLst>
      <p:ext uri="{BB962C8B-B14F-4D97-AF65-F5344CB8AC3E}">
        <p14:creationId xmlns:p14="http://schemas.microsoft.com/office/powerpoint/2010/main" xmlns="" val="133859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現在、我社には</a:t>
            </a:r>
            <a:r>
              <a:rPr kumimoji="1" lang="en-US" altLang="ja-JP" dirty="0" smtClean="0"/>
              <a:t>6</a:t>
            </a:r>
            <a:r>
              <a:rPr kumimoji="1" lang="ja-JP" altLang="en-US" dirty="0" smtClean="0"/>
              <a:t>名のドライバーがおりますが、その内、</a:t>
            </a:r>
            <a:r>
              <a:rPr kumimoji="1" lang="en-US" altLang="ja-JP" dirty="0" smtClean="0"/>
              <a:t>4</a:t>
            </a:r>
            <a:r>
              <a:rPr kumimoji="1" lang="ja-JP" altLang="en-US" dirty="0" smtClean="0"/>
              <a:t>名が正社員です。ドライバーを正社員にすると管理が難しくなるという考えを持ったのは、最初の頃ですが、その頃は土曜、日曜の働きを嫌がる傾向にありました。会社も福利厚生面より、できるだけ１週間に一日は休暇を与えるようにしておりますが、最近は段々と定着してきました。よく気が利くドライバーというのは、一般的に、逆にお金の問題を起こしやすい傾向にあるのではないでしょか？一時、私はドライバーを含む総務の仕事を受け持っておりましたが、会社の制服の管理をこのドライバーに任せて、在庫を本社倉庫に入れて管理させていましたが、いつの間にか、制服を工場の方に移動させ、あったはずの在庫が一度に消えてしまいました。原因を当人に聞いても知らないという始末でした。又、あるドライバーが夜、空港へ社員を迎えに行きました。所が帰りに駐車した自分の車を見つけることができず、結局、その社員はお金を支払ってタクシーで帰りました。翌日、訳を聞き出すと「自分は</a:t>
            </a:r>
            <a:r>
              <a:rPr kumimoji="1" lang="en-US" altLang="ja-JP" dirty="0" smtClean="0"/>
              <a:t>Confuse</a:t>
            </a:r>
            <a:r>
              <a:rPr kumimoji="1" lang="ja-JP" altLang="en-US" dirty="0" smtClean="0"/>
              <a:t>していた」、と言うので「何を</a:t>
            </a:r>
            <a:r>
              <a:rPr kumimoji="1" lang="en-US" altLang="ja-JP" dirty="0" smtClean="0"/>
              <a:t>Confuse</a:t>
            </a:r>
            <a:r>
              <a:rPr kumimoji="1" lang="ja-JP" altLang="en-US" dirty="0" smtClean="0"/>
              <a:t>したのか」再度、聞きましたら、答えが出てこない、自分の車の車体番号を記憶していれば、探そうと思えば１台１台探せたのではないか、と私は言いましたら、返事は無かったです。緊張感の無さが車体番号をも忘れさせたのだと思います。</a:t>
            </a:r>
            <a:endParaRPr kumimoji="1" lang="en-US" altLang="ja-JP" dirty="0" smtClean="0"/>
          </a:p>
          <a:p>
            <a:r>
              <a:rPr kumimoji="1" lang="ja-JP" altLang="en-US" dirty="0" smtClean="0"/>
              <a:t>弊社の八重樫社長はドライバーの儘だと、子供が生まれ、教育費も高くなってきて人生浮かばれない、という思想を持っており、よく気が付くドライバは総務部門への道を作っております。自身としてもここまで考えて経営をされている社長には敬服している次第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15</a:t>
            </a:fld>
            <a:endParaRPr kumimoji="1" lang="ja-JP" altLang="en-US" dirty="0"/>
          </a:p>
        </p:txBody>
      </p:sp>
    </p:spTree>
    <p:extLst>
      <p:ext uri="{BB962C8B-B14F-4D97-AF65-F5344CB8AC3E}">
        <p14:creationId xmlns:p14="http://schemas.microsoft.com/office/powerpoint/2010/main" xmlns="" val="751236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我社では現状、１００余名のワーカーを直接採用しておりますが、殆どの日本・インドの建設会社はワーカーは下請けにだしている。我社はワーカーを直接教育することで、レベルの高い質を保ってほしいと考えておりますし、納期面での直接指導で顧客に満足を提供します。しかし乍ら、やはり離職率は高いです。他社でも同じ状況であること聞いており、この会社は派遣会社を自社内に置き、毎日のように定期採用をしているそうです。弊社には３人の日本人の職人がおります。電気、溶接、配管です。インド人ワーカーに高い質を身に着けてほしいからです。でなければ日系の顧客には満足いただけないと思うからです。</a:t>
            </a:r>
            <a:endParaRPr kumimoji="1" lang="en-US" altLang="ja-JP" dirty="0" smtClean="0"/>
          </a:p>
          <a:p>
            <a:r>
              <a:rPr kumimoji="1" lang="ja-JP" altLang="en-US" dirty="0" smtClean="0"/>
              <a:t>さて、ワーカーのリーダーはエンジニアーですが、エンジニアーこそがワーカーと日本人とをつなぐ鍵をもっています。日系人にとりワーカーは一番遠くて近い存在です。コミュニケーションを絶やさないことが肝要であると思い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16</a:t>
            </a:fld>
            <a:endParaRPr kumimoji="1" lang="ja-JP" altLang="en-US" dirty="0"/>
          </a:p>
        </p:txBody>
      </p:sp>
    </p:spTree>
    <p:extLst>
      <p:ext uri="{BB962C8B-B14F-4D97-AF65-F5344CB8AC3E}">
        <p14:creationId xmlns:p14="http://schemas.microsoft.com/office/powerpoint/2010/main" xmlns="" val="4135014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会社には人事制度というものがあり、一流の会社になればなるほど細分化されてきます。ここで私自身が日ごろ、感じているインド人部下への人事評価ですが、このような感じになります。言動が一致していること、議論好きなインド人にとっては耳の痛いところではないでしょうか？言動を一致させて改善をさせると理想的な働く姿になります。</a:t>
            </a:r>
            <a:endParaRPr kumimoji="1" lang="en-US" altLang="ja-JP" dirty="0" smtClean="0"/>
          </a:p>
          <a:p>
            <a:r>
              <a:rPr kumimoji="1" lang="ja-JP" altLang="en-US" dirty="0" smtClean="0"/>
              <a:t>言動が一致していて、改善し、証拠を示せれる。正に</a:t>
            </a:r>
            <a:r>
              <a:rPr kumimoji="1" lang="en-US" altLang="ja-JP" dirty="0" smtClean="0"/>
              <a:t>PDCA</a:t>
            </a:r>
            <a:r>
              <a:rPr kumimoji="1" lang="ja-JP" altLang="en-US" dirty="0" smtClean="0"/>
              <a:t>が働いております。物を言う→</a:t>
            </a:r>
            <a:r>
              <a:rPr kumimoji="1" lang="en-US" altLang="ja-JP" dirty="0" smtClean="0"/>
              <a:t>Plan, </a:t>
            </a:r>
            <a:r>
              <a:rPr kumimoji="1" lang="ja-JP" altLang="en-US" dirty="0" smtClean="0"/>
              <a:t>行動する→</a:t>
            </a:r>
            <a:r>
              <a:rPr kumimoji="1" lang="en-US" altLang="ja-JP" dirty="0" smtClean="0"/>
              <a:t>Do, </a:t>
            </a:r>
            <a:r>
              <a:rPr kumimoji="1" lang="ja-JP" altLang="en-US" dirty="0" smtClean="0"/>
              <a:t>改善する→</a:t>
            </a:r>
            <a:r>
              <a:rPr kumimoji="1" lang="en-US" altLang="ja-JP" dirty="0" smtClean="0"/>
              <a:t>Do, </a:t>
            </a:r>
            <a:r>
              <a:rPr kumimoji="1" lang="ja-JP" altLang="en-US" dirty="0" smtClean="0"/>
              <a:t>証拠を見せる→</a:t>
            </a:r>
            <a:r>
              <a:rPr kumimoji="1" lang="en-US" altLang="ja-JP" dirty="0" smtClean="0"/>
              <a:t>Check &amp; Action</a:t>
            </a:r>
            <a:r>
              <a:rPr kumimoji="1" lang="ja-JP" altLang="en-US" dirty="0" smtClean="0"/>
              <a:t>です。</a:t>
            </a:r>
            <a:r>
              <a:rPr kumimoji="1" lang="en-US" altLang="ja-JP" dirty="0" smtClean="0"/>
              <a:t>PDCA</a:t>
            </a:r>
            <a:r>
              <a:rPr kumimoji="1" lang="ja-JP" altLang="en-US" dirty="0" smtClean="0"/>
              <a:t>は永遠の価値観だと思います。</a:t>
            </a:r>
            <a:endParaRPr kumimoji="1" lang="en-US" altLang="ja-JP" dirty="0" smtClean="0"/>
          </a:p>
          <a:p>
            <a:endParaRPr kumimoji="1" lang="en-US" altLang="ja-JP" dirty="0" smtClean="0"/>
          </a:p>
          <a:p>
            <a:r>
              <a:rPr kumimoji="1" lang="ja-JP" altLang="en-US" dirty="0" smtClean="0"/>
              <a:t>ご清聴、有難うございました。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17</a:t>
            </a:fld>
            <a:endParaRPr kumimoji="1" lang="ja-JP" altLang="en-US" dirty="0"/>
          </a:p>
        </p:txBody>
      </p:sp>
    </p:spTree>
    <p:extLst>
      <p:ext uri="{BB962C8B-B14F-4D97-AF65-F5344CB8AC3E}">
        <p14:creationId xmlns:p14="http://schemas.microsoft.com/office/powerpoint/2010/main" xmlns="" val="2462545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18</a:t>
            </a:fld>
            <a:endParaRPr kumimoji="1" lang="ja-JP" altLang="en-US" dirty="0"/>
          </a:p>
        </p:txBody>
      </p:sp>
    </p:spTree>
    <p:extLst>
      <p:ext uri="{BB962C8B-B14F-4D97-AF65-F5344CB8AC3E}">
        <p14:creationId xmlns:p14="http://schemas.microsoft.com/office/powerpoint/2010/main" xmlns="" val="238799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これまでの会社生活で約３分の一をインドの駐在に費やして来ました。定年後は好きなインドで再度、駐在し、仕事をする、その覚悟を決めておりました。何故、自分をそうさせるのか、自分自身を問い詰めた結果はインド人の友人の３人がいるインドで、会社は違っても一緒に仕事ができればどんなに幸せか、という思いと、最初の駐在時代に自分を出し切った、あのような極限の頑張りを人生の最後にもう一度、挑戦してみたい、という強い思いからです。因みにインド人の友人ですが、一人は</a:t>
            </a:r>
            <a:r>
              <a:rPr kumimoji="1" lang="en-US" altLang="ja-JP" dirty="0" smtClean="0"/>
              <a:t>MP</a:t>
            </a:r>
            <a:r>
              <a:rPr kumimoji="1" lang="ja-JP" altLang="en-US" dirty="0" smtClean="0"/>
              <a:t>州、</a:t>
            </a:r>
            <a:r>
              <a:rPr kumimoji="1" lang="en-US" altLang="ja-JP" dirty="0" smtClean="0"/>
              <a:t>Punjab</a:t>
            </a:r>
            <a:r>
              <a:rPr kumimoji="1" lang="ja-JP" altLang="en-US" dirty="0" smtClean="0"/>
              <a:t>州、デリー郊外で</a:t>
            </a:r>
            <a:r>
              <a:rPr kumimoji="1" lang="en-US" altLang="ja-JP" dirty="0" err="1" smtClean="0"/>
              <a:t>Developper</a:t>
            </a:r>
            <a:r>
              <a:rPr kumimoji="1" lang="ja-JP" altLang="en-US" dirty="0" smtClean="0"/>
              <a:t>をやっており、もう一人は石炭の輸入で年商</a:t>
            </a:r>
            <a:r>
              <a:rPr kumimoji="1" lang="en-US" altLang="ja-JP" dirty="0" smtClean="0"/>
              <a:t>5000</a:t>
            </a:r>
            <a:r>
              <a:rPr kumimoji="1" lang="ja-JP" altLang="en-US" dirty="0" smtClean="0"/>
              <a:t>億円の商売を、もう一人は</a:t>
            </a:r>
            <a:r>
              <a:rPr kumimoji="1" lang="en-US" altLang="ja-JP" dirty="0" smtClean="0"/>
              <a:t>Airtel</a:t>
            </a:r>
            <a:r>
              <a:rPr kumimoji="1" lang="ja-JP" altLang="en-US" dirty="0" smtClean="0"/>
              <a:t>の</a:t>
            </a:r>
            <a:r>
              <a:rPr kumimoji="1" lang="en-US" altLang="ja-JP" dirty="0" smtClean="0"/>
              <a:t>Bangladesh</a:t>
            </a:r>
            <a:r>
              <a:rPr kumimoji="1" lang="ja-JP" altLang="en-US" dirty="0" err="1" smtClean="0"/>
              <a:t>での</a:t>
            </a:r>
            <a:r>
              <a:rPr kumimoji="1" lang="ja-JP" altLang="en-US" dirty="0" smtClean="0"/>
              <a:t>社長をしております。　</a:t>
            </a:r>
            <a:r>
              <a:rPr kumimoji="1" lang="en-US" altLang="ja-JP" dirty="0" smtClean="0"/>
              <a:t>3</a:t>
            </a:r>
            <a:r>
              <a:rPr kumimoji="1" lang="ja-JP" altLang="en-US" dirty="0" smtClean="0"/>
              <a:t>人ともトーメンとはある者は技術提携先の男、ある者は代理店として、ある者は</a:t>
            </a:r>
            <a:r>
              <a:rPr kumimoji="1" lang="en-US" altLang="ja-JP" dirty="0" smtClean="0"/>
              <a:t>Joint </a:t>
            </a:r>
            <a:r>
              <a:rPr kumimoji="1" lang="en-US" altLang="ja-JP" dirty="0" err="1" smtClean="0"/>
              <a:t>Ventuer</a:t>
            </a:r>
            <a:r>
              <a:rPr kumimoji="1" lang="ja-JP" altLang="en-US" dirty="0" smtClean="0"/>
              <a:t>の顧客であったりとか、共通していえることは当時は全くの</a:t>
            </a:r>
            <a:r>
              <a:rPr kumimoji="1" lang="en-US" altLang="ja-JP" dirty="0" smtClean="0"/>
              <a:t>Small man</a:t>
            </a:r>
            <a:r>
              <a:rPr kumimoji="1" lang="ja-JP" altLang="en-US" dirty="0" smtClean="0"/>
              <a:t>でした。</a:t>
            </a:r>
            <a:endParaRPr kumimoji="1" lang="en-US" altLang="ja-JP" dirty="0" smtClean="0"/>
          </a:p>
          <a:p>
            <a:r>
              <a:rPr kumimoji="1" lang="ja-JP" altLang="en-US" dirty="0" smtClean="0"/>
              <a:t>定年退職直後に私はバンガロールにて勤務を開始しましたが、そこの会社を７か月間で止めましたが、インドへの思いは捨てきれず、半年の浪人時代を経て、こうして再びインドにやってまいりました。自身、インドと本当に縁が深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2</a:t>
            </a:fld>
            <a:endParaRPr kumimoji="1" lang="ja-JP" altLang="en-US" dirty="0"/>
          </a:p>
        </p:txBody>
      </p:sp>
    </p:spTree>
    <p:extLst>
      <p:ext uri="{BB962C8B-B14F-4D97-AF65-F5344CB8AC3E}">
        <p14:creationId xmlns:p14="http://schemas.microsoft.com/office/powerpoint/2010/main" xmlns="" val="32953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先ず、私に影響を与えた参考文献をご紹介したいと思います。</a:t>
            </a:r>
            <a:endParaRPr kumimoji="1" lang="en-US" altLang="ja-JP" dirty="0" smtClean="0"/>
          </a:p>
          <a:p>
            <a:r>
              <a:rPr kumimoji="1" lang="ja-JP" altLang="en-US" dirty="0" smtClean="0"/>
              <a:t>数多くあるインドに関する著書の中でも、未だにインド人部下を題材にした本にはお目にかかっておりませんが、本スライドの数々の問題・課題に対する回答は私のヨガの先生始め、インド人部下の二人に負うところが大きいわけですが、同時に彼らに感謝致します。</a:t>
            </a:r>
            <a:endParaRPr kumimoji="1" lang="en-US" altLang="ja-JP" dirty="0" smtClean="0"/>
          </a:p>
          <a:p>
            <a:r>
              <a:rPr kumimoji="1" lang="ja-JP" altLang="en-US" dirty="0" smtClean="0"/>
              <a:t>参考文献の中で、特に思いの深い著書は清さんという方が執筆された「インド人との付き合い方」です。</a:t>
            </a:r>
            <a:r>
              <a:rPr kumimoji="1" lang="en-US" altLang="ja-JP" dirty="0" smtClean="0"/>
              <a:t>1997</a:t>
            </a:r>
            <a:r>
              <a:rPr kumimoji="1" lang="ja-JP" altLang="en-US" dirty="0" smtClean="0"/>
              <a:t>年前後に私がデリー駐在の時に清さんはデリーにも駐在されておりましたが交流はありませんでした。</a:t>
            </a:r>
            <a:endParaRPr kumimoji="1" lang="en-US" altLang="ja-JP" dirty="0" smtClean="0"/>
          </a:p>
          <a:p>
            <a:r>
              <a:rPr kumimoji="1" lang="en-US" altLang="ja-JP" dirty="0" smtClean="0"/>
              <a:t>2009</a:t>
            </a:r>
            <a:r>
              <a:rPr kumimoji="1" lang="ja-JP" altLang="en-US" dirty="0" smtClean="0"/>
              <a:t>年に清さんに初めて連絡を取り、面会を申し出ました。</a:t>
            </a:r>
            <a:r>
              <a:rPr kumimoji="1" lang="en-US" altLang="ja-JP" dirty="0" smtClean="0"/>
              <a:t>2</a:t>
            </a:r>
            <a:r>
              <a:rPr kumimoji="1" lang="ja-JP" altLang="en-US" dirty="0" smtClean="0"/>
              <a:t>月に清さんは私との面談を快諾してくれましたが、吉祥寺での待ち会い場所に何時になっても現れませんでした。翌日朝に清さんの娘さんから電話があり、昨日の朝に急に体調を崩し入院したこと、退院したら必ずお会いしますとのことでした。後日、清さんは同年</a:t>
            </a:r>
            <a:r>
              <a:rPr kumimoji="1" lang="en-US" altLang="ja-JP" dirty="0" smtClean="0"/>
              <a:t>5</a:t>
            </a:r>
            <a:r>
              <a:rPr kumimoji="1" lang="ja-JP" altLang="en-US" dirty="0" smtClean="0"/>
              <a:t>月に逝去されたこと、人づてに聞きました。清さんの著書の題名から今回の題名を思い付いたことは申すまでもありません。</a:t>
            </a:r>
            <a:endParaRPr kumimoji="1" lang="en-US" altLang="ja-JP" dirty="0" smtClean="0"/>
          </a:p>
          <a:p>
            <a:r>
              <a:rPr kumimoji="1" lang="ja-JP" altLang="en-US" dirty="0" smtClean="0"/>
              <a:t>又、ニルマラさんについて</a:t>
            </a:r>
            <a:r>
              <a:rPr kumimoji="1" lang="ja-JP" altLang="en-US" dirty="0" err="1" smtClean="0"/>
              <a:t>で</a:t>
            </a:r>
            <a:r>
              <a:rPr kumimoji="1" lang="ja-JP" altLang="en-US" dirty="0" smtClean="0"/>
              <a:t>が、日本人男性と結婚し、日本人に帰化した方です。「玉ねぎの価格で政権云々」とはどういう意味か分かりますか？これがお分かりの方は相当なインド通とお見受けします。政権交代の直前には必ず、玉ねぎの価格が高騰し、政権に悪い影響を及ぼすという、意味です。インドには、たかが玉ねぎ、されど玉ねぎの本当の世界があります。</a:t>
            </a:r>
            <a:endParaRPr kumimoji="1" lang="en-US" altLang="ja-JP" dirty="0" smtClean="0"/>
          </a:p>
          <a:p>
            <a:r>
              <a:rPr kumimoji="1" lang="ja-JP" altLang="en-US" dirty="0" smtClean="0"/>
              <a:t>それでは、インド人部下の心の世界に入ってゆきたいと思います。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3</a:t>
            </a:fld>
            <a:endParaRPr kumimoji="1" lang="ja-JP" altLang="en-US"/>
          </a:p>
        </p:txBody>
      </p:sp>
    </p:spTree>
    <p:extLst>
      <p:ext uri="{BB962C8B-B14F-4D97-AF65-F5344CB8AC3E}">
        <p14:creationId xmlns:p14="http://schemas.microsoft.com/office/powerpoint/2010/main" xmlns="" val="112292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バス停までの送迎を女性中心に開始しようと私が提案するに当たり、男性総務担当から不公平だ、男性社員も乗りたい人はいるとの意見をもらい、候補の男性に接触しましたが、結果的には毎日、朝晩、使用するのは女性だけにとどまり、現在でも女性のみがこの制度を利用しております。ある女性社員からの要請が切っ掛けで、試験的に開始したのですが、それが日常の事になって今日まで続き、会社とバス停間のリクシャー代の１日分約</a:t>
            </a:r>
            <a:r>
              <a:rPr kumimoji="1" lang="en-US" altLang="ja-JP" dirty="0" smtClean="0"/>
              <a:t>Rs50</a:t>
            </a:r>
            <a:r>
              <a:rPr kumimoji="1" lang="ja-JP" altLang="en-US" dirty="0" smtClean="0"/>
              <a:t>が浮いたと言って感謝されています。それ以降、私と女性社員との友好関係が続いているのは言うまでもありません。ただ、出社時間の遅れが往々にして起こることですから、時々は、配送を中断したりして唐辛子を付けてやろうかと思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4</a:t>
            </a:fld>
            <a:endParaRPr kumimoji="1" lang="ja-JP" altLang="en-US"/>
          </a:p>
        </p:txBody>
      </p:sp>
    </p:spTree>
    <p:extLst>
      <p:ext uri="{BB962C8B-B14F-4D97-AF65-F5344CB8AC3E}">
        <p14:creationId xmlns:p14="http://schemas.microsoft.com/office/powerpoint/2010/main" xmlns="" val="257676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カップの洗いと整理はインドでは</a:t>
            </a:r>
            <a:r>
              <a:rPr kumimoji="1" lang="en-US" altLang="ja-JP" dirty="0" smtClean="0"/>
              <a:t>Peon</a:t>
            </a:r>
            <a:r>
              <a:rPr kumimoji="1" lang="ja-JP" altLang="en-US" dirty="0" smtClean="0"/>
              <a:t>（コックであるとか、ハウスキーパーの世界）の仕事とされており、カーストと言う枠組みの中で習慣化しており、会社勤めの人は他人が使ったカップの洗いは致しません。我社ではお客へのコーヒー作り、後片付けの仕事は総務部の仕事でしたが、カーストではブラーミンの女性が全ての洗いを担当させられ、彼女からはそれは</a:t>
            </a:r>
            <a:r>
              <a:rPr kumimoji="1" lang="en-US" altLang="ja-JP" dirty="0" smtClean="0"/>
              <a:t>【</a:t>
            </a:r>
            <a:r>
              <a:rPr kumimoji="1" lang="ja-JP" altLang="en-US" dirty="0" smtClean="0"/>
              <a:t>ひどい</a:t>
            </a:r>
            <a:r>
              <a:rPr kumimoji="1" lang="en-US" altLang="ja-JP" dirty="0" smtClean="0"/>
              <a:t>】</a:t>
            </a:r>
            <a:r>
              <a:rPr kumimoji="1" lang="ja-JP" altLang="en-US" dirty="0" smtClean="0"/>
              <a:t>ことだと、涙ながらに私に訴えてきました。それを指示したインド人の男性課長も無謀でしたが、よく考え、どうしたら皆が納得行くか、熟慮の結果、日本人のトップが先頭に立って、率先して洗いを行えば、誰だってついてくる、そう考えて、総務と経理担当が全員で順番に皿洗いと片づけをするという役割を持ち、毎日の表に名前を記載して、出来、不出来を</a:t>
            </a:r>
            <a:r>
              <a:rPr kumimoji="1" lang="en-US" altLang="ja-JP" dirty="0" smtClean="0"/>
              <a:t>Checker</a:t>
            </a:r>
            <a:r>
              <a:rPr kumimoji="1" lang="ja-JP" altLang="en-US" dirty="0" smtClean="0"/>
              <a:t>が○</a:t>
            </a:r>
            <a:r>
              <a:rPr kumimoji="1" lang="en-US" altLang="ja-JP" dirty="0" smtClean="0"/>
              <a:t>×</a:t>
            </a:r>
            <a:r>
              <a:rPr kumimoji="1" lang="ja-JP" altLang="en-US" dirty="0" smtClean="0"/>
              <a:t>を付けて、一目でわかるようにしました。以降は誰からも文句は出ません。　大事なことはこの作業をずうっと続けてゆくこと、決して、三日坊主にはさせないこと、日本人トップが率先することが大事です。</a:t>
            </a:r>
            <a:endParaRPr kumimoji="1" lang="en-US" altLang="ja-JP" dirty="0" smtClean="0"/>
          </a:p>
          <a:p>
            <a:r>
              <a:rPr kumimoji="1" lang="ja-JP" altLang="en-US" dirty="0" smtClean="0"/>
              <a:t>モデイ首相はインドを綺麗にしようと自ら率先して掃除を始めました。このようにトップが率先すれば必ず</a:t>
            </a:r>
            <a:r>
              <a:rPr kumimoji="1" lang="en-US" altLang="ja-JP" dirty="0" smtClean="0"/>
              <a:t>4S</a:t>
            </a:r>
            <a:r>
              <a:rPr kumimoji="1" lang="ja-JP" altLang="en-US" dirty="0" smtClean="0"/>
              <a:t>は定着してゆきます。</a:t>
            </a:r>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5</a:t>
            </a:fld>
            <a:endParaRPr kumimoji="1" lang="ja-JP" altLang="en-US"/>
          </a:p>
        </p:txBody>
      </p:sp>
    </p:spTree>
    <p:extLst>
      <p:ext uri="{BB962C8B-B14F-4D97-AF65-F5344CB8AC3E}">
        <p14:creationId xmlns:p14="http://schemas.microsoft.com/office/powerpoint/2010/main" xmlns="" val="352230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キッチンの整理・整頓等を計画し実行に移す場合は、必ずこのようなデータにした表を作り、見える化します。毎日の担当を決め、お皿類が上の棚にまでしまい込んであれば◎、掃除はされているが、上の棚にしまわれていない場合は一重の○を付けます。忘れたら</a:t>
            </a:r>
            <a:r>
              <a:rPr kumimoji="1" lang="en-US" altLang="ja-JP" dirty="0" smtClean="0"/>
              <a:t>×</a:t>
            </a:r>
            <a:r>
              <a:rPr kumimoji="1" lang="ja-JP" altLang="en-US" dirty="0" smtClean="0"/>
              <a:t>です。承認者自身もこれを担当し、毎日、こうして○付けしますと、段々と習慣付けられ、日常の作業になって来ます。これが習慣化されますと制度化は成功といってよいでしょう。</a:t>
            </a:r>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6</a:t>
            </a:fld>
            <a:endParaRPr kumimoji="1" lang="ja-JP" altLang="en-US"/>
          </a:p>
        </p:txBody>
      </p:sp>
    </p:spTree>
    <p:extLst>
      <p:ext uri="{BB962C8B-B14F-4D97-AF65-F5344CB8AC3E}">
        <p14:creationId xmlns:p14="http://schemas.microsoft.com/office/powerpoint/2010/main" xmlns="" val="78600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キッチンに続き、弊社の</a:t>
            </a:r>
            <a:r>
              <a:rPr kumimoji="1" lang="en-US" altLang="ja-JP" dirty="0" smtClean="0"/>
              <a:t>Pre-fab yard</a:t>
            </a:r>
            <a:r>
              <a:rPr kumimoji="1" lang="ja-JP" altLang="en-US" dirty="0" smtClean="0"/>
              <a:t>で掃除をしてる自分の姿です。安全靴、帽子、手袋、マスクまで付けています。弊社では、ここまでの安全作業の体制が整っておらないので、徹底した準備とするよう心掛けてゆきます。</a:t>
            </a:r>
            <a:endParaRPr kumimoji="1" lang="en-US" altLang="ja-JP" dirty="0" smtClean="0"/>
          </a:p>
          <a:p>
            <a:r>
              <a:rPr kumimoji="1" lang="ja-JP" altLang="en-US" dirty="0" smtClean="0"/>
              <a:t>その昔、私が豊通の環境安全部隊に勤務中、私が敬愛しますグループ会社の豊田スチールセンターの佐原社長からのお呼びで２年間、そこへ出向いたしました。当時はリーマンョック直後でトヨタ様からの受注は激減する</a:t>
            </a:r>
            <a:r>
              <a:rPr kumimoji="1" lang="ja-JP" altLang="en-US" dirty="0" err="1" smtClean="0"/>
              <a:t>わで</a:t>
            </a:r>
            <a:r>
              <a:rPr kumimoji="1" lang="ja-JP" altLang="en-US" dirty="0" smtClean="0"/>
              <a:t>社内にも暗さが目立ちましたが、佐原社長は必ず景気は戻る、今は原点に立ち返れ、と社員に檄を飛ばし、１か月に一度は構内、近隣地域で掃除を始めたものです。翌年、トヨタ様のお蔭で会社は</a:t>
            </a:r>
            <a:r>
              <a:rPr kumimoji="1" lang="en-US" altLang="ja-JP" dirty="0" smtClean="0"/>
              <a:t>V</a:t>
            </a:r>
            <a:r>
              <a:rPr kumimoji="1" lang="ja-JP" altLang="en-US" dirty="0" smtClean="0"/>
              <a:t>字回復いたしました。会社のトップが率先すれば必ず社員は付いてきます。掃除というのは不思議な力があり、掃除の後は社員同士、自然と横のつながりが強まり、又、皆で掃除をしたいと思うようになります。極めて日本的な発想ですが、ここに日本式経営の強さの原点があると思います。我社も１か月に</a:t>
            </a:r>
            <a:r>
              <a:rPr kumimoji="1" lang="en-US" altLang="ja-JP" dirty="0" smtClean="0"/>
              <a:t>1~2</a:t>
            </a:r>
            <a:r>
              <a:rPr kumimoji="1" lang="ja-JP" altLang="en-US" dirty="0" smtClean="0"/>
              <a:t>度は集まるだけの社員で掃除を行って、管理を引き締めようと思っております。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7</a:t>
            </a:fld>
            <a:endParaRPr kumimoji="1" lang="ja-JP" altLang="en-US"/>
          </a:p>
        </p:txBody>
      </p:sp>
    </p:spTree>
    <p:extLst>
      <p:ext uri="{BB962C8B-B14F-4D97-AF65-F5344CB8AC3E}">
        <p14:creationId xmlns:p14="http://schemas.microsoft.com/office/powerpoint/2010/main" xmlns="" val="89884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インド人は議論好き、何時まで経っても解決策が出てこない、自分の利益に導いた議論しかしない、そんな色々な場面に遭遇します。ここにその訳や回答が隠されていると思われます。即ち、一旦、</a:t>
            </a:r>
            <a:r>
              <a:rPr kumimoji="1" lang="en-US" altLang="ja-JP" dirty="0" smtClean="0"/>
              <a:t>Sorry</a:t>
            </a:r>
            <a:r>
              <a:rPr kumimoji="1" lang="ja-JP" altLang="en-US" dirty="0" smtClean="0"/>
              <a:t>と自分の非を認めると、そこで議論は終わり、即ち、負けが確定します。常に自分が勝つか負けるかの世界にさらされているインド人は嘘をついてでも、自分を前にたせるという意識が働くのだと思います。インド人同士の議論をみてもわかる通り、議論好きというのは、自分の非を隠して、自説を述べ、相手の非難を延々と続けて行きます。この辺に自分の優位を際立たせようとする意図が見えます。</a:t>
            </a:r>
            <a:endParaRPr kumimoji="1" lang="en-US" altLang="ja-JP" dirty="0" smtClean="0"/>
          </a:p>
          <a:p>
            <a:r>
              <a:rPr kumimoji="1" lang="ja-JP" altLang="en-US" dirty="0" smtClean="0"/>
              <a:t>弊社の経理の女子社員が支払の遅れを自分の非とみなさず、相手の非を持ち出して、理由を相手側に振る態度には、逆にこちらが感心してしまいます。又、インド人はどんなに自分の能力がなくても、へ理屈だけは一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8</a:t>
            </a:fld>
            <a:endParaRPr kumimoji="1" lang="ja-JP" altLang="en-US"/>
          </a:p>
        </p:txBody>
      </p:sp>
    </p:spTree>
    <p:extLst>
      <p:ext uri="{BB962C8B-B14F-4D97-AF65-F5344CB8AC3E}">
        <p14:creationId xmlns:p14="http://schemas.microsoft.com/office/powerpoint/2010/main" xmlns="" val="3189149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洗濯屋が約束通りに洗濯物を返却してくれない、これには何時も、腹が立ってしょうがありません。皆さんもご経験がきっとあると思います。解決策は先ず、相手の洗濯屋に顔を覚えてもらう、というのが第一歩です。顔を覚えてもらえれば、しめたものです。相手は今後は必ず、あなたの顔を思い出しながら作業し、商品を渡そうとするはずです。そうでもしなければ、洗濯屋は遅れるたびに悪気もなく、明日、明日と</a:t>
            </a:r>
            <a:r>
              <a:rPr kumimoji="1" lang="en-US" altLang="ja-JP" dirty="0" smtClean="0"/>
              <a:t>2</a:t>
            </a:r>
            <a:r>
              <a:rPr kumimoji="1" lang="ja-JP" altLang="en-US" dirty="0" smtClean="0"/>
              <a:t>～</a:t>
            </a:r>
            <a:r>
              <a:rPr kumimoji="1" lang="en-US" altLang="ja-JP" dirty="0" smtClean="0"/>
              <a:t>3</a:t>
            </a:r>
            <a:r>
              <a:rPr kumimoji="1" lang="ja-JP" altLang="en-US" dirty="0" smtClean="0"/>
              <a:t>回繰り返し、もう、言い訳の効かない頃にしか出してきません。洗濯料ぐらい安い工賃はないわけで、チップを少し上乗せしてやれば、きっと先方は仕事の優先順位を高めてくれるはずです。</a:t>
            </a:r>
            <a:endParaRPr kumimoji="1" lang="en-US" altLang="ja-JP" dirty="0" smtClean="0"/>
          </a:p>
          <a:p>
            <a:r>
              <a:rPr kumimoji="1" lang="ja-JP" altLang="en-US" dirty="0" smtClean="0"/>
              <a:t>＊さて、それならば業者による工期の遅れはどうみるべきでしょうか？背景には“相手を許す”だから、お前も俺を許せ“という構造が背後にあると思います。インド業者は一旦、お客を捕まえると、後は工期の事、即ち“信頼性”は二の次です。顧客を捕まえてゆくことが最大の関心事で、品質、信頼性は二の次です。何れにせよ、工期の時間的、制約観念は存在しません。弊社は工事業者ですが、時々、完成が近づいた直前に元請けさんから元々、契約はしていないにも関わらず、内部工事の手伝いを頼まれることがあります。それでは明日、</a:t>
            </a:r>
            <a:r>
              <a:rPr kumimoji="1" lang="en-US" altLang="ja-JP" dirty="0" smtClean="0"/>
              <a:t>30</a:t>
            </a:r>
            <a:r>
              <a:rPr kumimoji="1" lang="ja-JP" altLang="en-US" dirty="0" smtClean="0"/>
              <a:t>人のワーカーを連れて行きますと伝えて、当日に行きますと、何と既存の業者が</a:t>
            </a:r>
            <a:r>
              <a:rPr kumimoji="1" lang="en-US" altLang="ja-JP" dirty="0" smtClean="0"/>
              <a:t>30</a:t>
            </a:r>
            <a:r>
              <a:rPr kumimoji="1" lang="ja-JP" altLang="en-US" dirty="0" smtClean="0"/>
              <a:t>人のワーカーを連れてきているではありませんか？元請けの方に、それでは我々は不要でしたね、と伝えますと、先方から「御免ね」と来ました。翌日、何と元のインド業者の</a:t>
            </a:r>
            <a:r>
              <a:rPr kumimoji="1" lang="en-US" altLang="ja-JP" dirty="0" smtClean="0"/>
              <a:t>30</a:t>
            </a:r>
            <a:r>
              <a:rPr kumimoji="1" lang="ja-JP" altLang="en-US" dirty="0" smtClean="0"/>
              <a:t>人は来ていないではありませんか？インド業者には完成させる意識が薄い証拠です。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1C3D0C5-488B-4F4B-A592-420336286FF9}" type="slidenum">
              <a:rPr kumimoji="1" lang="ja-JP" altLang="en-US" smtClean="0"/>
              <a:pPr/>
              <a:t>9</a:t>
            </a:fld>
            <a:endParaRPr kumimoji="1" lang="ja-JP" altLang="en-US"/>
          </a:p>
        </p:txBody>
      </p:sp>
    </p:spTree>
    <p:extLst>
      <p:ext uri="{BB962C8B-B14F-4D97-AF65-F5344CB8AC3E}">
        <p14:creationId xmlns:p14="http://schemas.microsoft.com/office/powerpoint/2010/main" xmlns="" val="224680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CE6E106-FAC9-4B26-B293-4BEBA4C9D5B7}" type="datetime1">
              <a:rPr kumimoji="1" lang="ja-JP" altLang="en-US" smtClean="0"/>
              <a:pPr/>
              <a:t>2014/12/18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D274361-8A25-4882-8193-183F8439D62D}" type="datetime1">
              <a:rPr kumimoji="1" lang="ja-JP" altLang="en-US" smtClean="0"/>
              <a:pPr/>
              <a:t>2014/12/18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1FB91FFC-F0DD-478D-9456-C8FF49D8FD09}" type="datetime1">
              <a:rPr kumimoji="1" lang="ja-JP" altLang="en-US" smtClean="0"/>
              <a:pPr/>
              <a:t>2014/12/18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CCAD00B-7968-4168-93F2-34C0795C904C}" type="datetime1">
              <a:rPr kumimoji="1" lang="ja-JP" altLang="en-US" smtClean="0"/>
              <a:pPr/>
              <a:t>2014/12/18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051A069-5DF2-4487-B005-CCCE20C1DBF7}" type="datetime1">
              <a:rPr kumimoji="1" lang="ja-JP" altLang="en-US" smtClean="0"/>
              <a:pPr/>
              <a:t>2014/12/18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864F3952-1A64-4840-84D5-61DFE8110DC9}" type="datetime1">
              <a:rPr kumimoji="1" lang="ja-JP" altLang="en-US" smtClean="0"/>
              <a:pPr/>
              <a:t>2014/12/18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E0B0F08-AA98-4109-B472-996EAC4EFA3C}" type="datetime1">
              <a:rPr kumimoji="1" lang="ja-JP" altLang="en-US" smtClean="0"/>
              <a:pPr/>
              <a:t>2014/12/18</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AEC4DFB-A5E5-410C-89E5-8CF45CFF3586}" type="datetime1">
              <a:rPr kumimoji="1" lang="ja-JP" altLang="en-US" smtClean="0"/>
              <a:pPr/>
              <a:t>2014/12/18</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ACCE3033-F0CE-4E39-BEDA-8087B0E980BD}" type="datetime1">
              <a:rPr kumimoji="1" lang="ja-JP" altLang="en-US" smtClean="0"/>
              <a:pPr/>
              <a:t>2014/12/18</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4E68CB23-6CDE-4609-83F5-09C79A21116A}" type="datetime1">
              <a:rPr kumimoji="1" lang="ja-JP" altLang="en-US" smtClean="0"/>
              <a:pPr/>
              <a:t>2014/12/18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B346B1E-0CF3-4923-9078-E1B625FBCCBA}" type="datetime1">
              <a:rPr kumimoji="1" lang="ja-JP" altLang="en-US" smtClean="0"/>
              <a:pPr/>
              <a:t>2014/12/18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FDB4494E-6EA9-4896-8BC3-4F1A3E7D821C}" type="slidenum">
              <a:rPr kumimoji="1" lang="ja-JP" altLang="en-US" smtClean="0"/>
              <a:pPr/>
              <a:t>‹#›</a:t>
            </a:fld>
            <a:endParaRPr kumimoji="1" lang="ja-JP" alt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BBB713D-41F0-4A3B-9049-D9A35D459B33}" type="datetime1">
              <a:rPr kumimoji="1" lang="ja-JP" altLang="en-US" smtClean="0"/>
              <a:pPr/>
              <a:t>2014/12/18</a:t>
            </a:fld>
            <a:endParaRPr kumimoji="1" lang="ja-JP" alt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DB4494E-6EA9-4896-8BC3-4F1A3E7D821C}" type="slidenum">
              <a:rPr kumimoji="1" lang="ja-JP" altLang="en-US" smtClean="0"/>
              <a:pPr/>
              <a:t>‹#›</a:t>
            </a:fld>
            <a:endParaRPr kumimoji="1" lang="ja-JP" alt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2708920"/>
            <a:ext cx="8229600" cy="2697163"/>
          </a:xfrm>
        </p:spPr>
        <p:txBody>
          <a:bodyPr>
            <a:normAutofit fontScale="85000" lnSpcReduction="20000"/>
          </a:bodyPr>
          <a:lstStyle/>
          <a:p>
            <a:endParaRPr kumimoji="1" lang="en-US" altLang="ja-JP" dirty="0" smtClean="0"/>
          </a:p>
          <a:p>
            <a:endParaRPr lang="en-US" altLang="ja-JP" dirty="0"/>
          </a:p>
          <a:p>
            <a:endParaRPr kumimoji="1" lang="en-US" altLang="ja-JP" dirty="0" smtClean="0"/>
          </a:p>
          <a:p>
            <a:pPr marL="0" indent="0">
              <a:buNone/>
            </a:pPr>
            <a:r>
              <a:rPr lang="ja-JP" altLang="en-US" dirty="0" smtClean="0"/>
              <a:t>　　　　　　　　　　　　</a:t>
            </a:r>
            <a:r>
              <a:rPr lang="en-US" altLang="ja-JP" sz="3500" dirty="0" smtClean="0"/>
              <a:t>2014</a:t>
            </a:r>
            <a:r>
              <a:rPr lang="ja-JP" altLang="en-US" sz="3500" dirty="0" smtClean="0"/>
              <a:t>年</a:t>
            </a:r>
            <a:r>
              <a:rPr lang="en-US" altLang="ja-JP" sz="3500" dirty="0" smtClean="0"/>
              <a:t>12</a:t>
            </a:r>
            <a:r>
              <a:rPr lang="ja-JP" altLang="en-US" sz="3500" dirty="0" smtClean="0"/>
              <a:t>月</a:t>
            </a:r>
            <a:r>
              <a:rPr lang="en-US" altLang="ja-JP" sz="3500" dirty="0" smtClean="0"/>
              <a:t>10</a:t>
            </a:r>
            <a:r>
              <a:rPr lang="ja-JP" altLang="en-US" sz="3500" dirty="0" smtClean="0"/>
              <a:t>日（水）</a:t>
            </a:r>
            <a:endParaRPr lang="en-US" altLang="ja-JP" sz="3500" dirty="0"/>
          </a:p>
          <a:p>
            <a:pPr marL="0" indent="0">
              <a:buNone/>
            </a:pPr>
            <a:r>
              <a:rPr kumimoji="1" lang="ja-JP" altLang="en-US" dirty="0" smtClean="0"/>
              <a:t>　　　　　　　　　　　　　</a:t>
            </a:r>
            <a:r>
              <a:rPr kumimoji="1" lang="ja-JP" altLang="en-US" smtClean="0"/>
              <a:t>　</a:t>
            </a:r>
            <a:r>
              <a:rPr kumimoji="1" lang="ja-JP" altLang="en-US" smtClean="0"/>
              <a:t>於</a:t>
            </a:r>
            <a:r>
              <a:rPr kumimoji="1" lang="ja-JP" altLang="en-US" dirty="0" smtClean="0"/>
              <a:t>：日本商工会・第</a:t>
            </a:r>
            <a:r>
              <a:rPr kumimoji="1" lang="en-US" altLang="ja-JP" dirty="0" smtClean="0"/>
              <a:t>4</a:t>
            </a:r>
            <a:r>
              <a:rPr kumimoji="1" lang="ja-JP" altLang="en-US" dirty="0" smtClean="0"/>
              <a:t>回税務労務委員会</a:t>
            </a:r>
            <a:endParaRPr kumimoji="1" lang="en-US" altLang="ja-JP" dirty="0" smtClean="0"/>
          </a:p>
          <a:p>
            <a:pPr marL="0" indent="0">
              <a:buNone/>
            </a:pPr>
            <a:r>
              <a:rPr lang="ja-JP" altLang="en-US" dirty="0"/>
              <a:t>　</a:t>
            </a:r>
            <a:r>
              <a:rPr lang="ja-JP" altLang="en-US" dirty="0" smtClean="0"/>
              <a:t>　　　　　　　　　　　　　　　　　　　高砂熱学工業インド社</a:t>
            </a:r>
            <a:endParaRPr lang="en-US" altLang="ja-JP" dirty="0" smtClean="0"/>
          </a:p>
          <a:p>
            <a:pPr marL="0" indent="0">
              <a:buNone/>
            </a:pPr>
            <a:r>
              <a:rPr lang="ja-JP" altLang="en-US" dirty="0"/>
              <a:t>　</a:t>
            </a:r>
            <a:r>
              <a:rPr lang="ja-JP" altLang="en-US" dirty="0" smtClean="0"/>
              <a:t>　　　　　　　　　　　　　　　　　　　　　　</a:t>
            </a:r>
            <a:r>
              <a:rPr lang="en-US" altLang="ja-JP" dirty="0" smtClean="0"/>
              <a:t>Executive </a:t>
            </a:r>
            <a:r>
              <a:rPr lang="en-US" altLang="ja-JP" dirty="0" smtClean="0"/>
              <a:t>Advisor</a:t>
            </a:r>
            <a:br>
              <a:rPr lang="en-US" altLang="ja-JP" dirty="0" smtClean="0"/>
            </a:br>
            <a:r>
              <a:rPr lang="en-US" altLang="ja-JP" dirty="0" smtClean="0"/>
              <a:t>							 </a:t>
            </a:r>
            <a:r>
              <a:rPr lang="ja-JP" altLang="en-US" dirty="0" smtClean="0"/>
              <a:t>大﨑　雄二　　　　　　</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2" name="タイトル 1"/>
          <p:cNvSpPr>
            <a:spLocks noGrp="1"/>
          </p:cNvSpPr>
          <p:nvPr>
            <p:ph type="title"/>
          </p:nvPr>
        </p:nvSpPr>
        <p:spPr>
          <a:xfrm>
            <a:off x="467544" y="-99392"/>
            <a:ext cx="8229600" cy="2160240"/>
          </a:xfrm>
        </p:spPr>
        <p:txBody>
          <a:bodyPr/>
          <a:lstStyle/>
          <a:p>
            <a:r>
              <a:rPr lang="ja-JP" altLang="en-US" dirty="0"/>
              <a:t>インド人部下との</a:t>
            </a:r>
            <a:r>
              <a:rPr lang="ja-JP" altLang="en-US" dirty="0" smtClean="0"/>
              <a:t>付き合い方</a:t>
            </a:r>
            <a:r>
              <a:rPr lang="en-US" altLang="ja-JP" dirty="0" smtClean="0"/>
              <a:t/>
            </a:r>
            <a:br>
              <a:rPr lang="en-US" altLang="ja-JP" dirty="0" smtClean="0"/>
            </a:br>
            <a:r>
              <a:rPr lang="en-US" altLang="ja-JP" sz="3200" dirty="0" smtClean="0"/>
              <a:t>―</a:t>
            </a:r>
            <a:r>
              <a:rPr lang="ja-JP" altLang="en-US" sz="3200" dirty="0" smtClean="0"/>
              <a:t>人事・労務管理の一助になれば</a:t>
            </a: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a:t>
            </a:fld>
            <a:endParaRPr kumimoji="1" lang="ja-JP" altLang="en-US" dirty="0"/>
          </a:p>
        </p:txBody>
      </p:sp>
    </p:spTree>
    <p:extLst>
      <p:ext uri="{BB962C8B-B14F-4D97-AF65-F5344CB8AC3E}">
        <p14:creationId xmlns:p14="http://schemas.microsoft.com/office/powerpoint/2010/main" xmlns="" val="302705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548680"/>
            <a:ext cx="8229600" cy="1988840"/>
          </a:xfrm>
        </p:spPr>
        <p:txBody>
          <a:bodyPr>
            <a:normAutofit fontScale="90000"/>
          </a:bodyPr>
          <a:lstStyle/>
          <a:p>
            <a:r>
              <a:rPr lang="ja-JP" altLang="en-US" dirty="0" smtClean="0"/>
              <a:t>インド人部下が</a:t>
            </a:r>
            <a:r>
              <a:rPr lang="ja-JP" altLang="en-US" dirty="0"/>
              <a:t>日本人上司を</a:t>
            </a:r>
            <a:r>
              <a:rPr lang="ja-JP" altLang="en-US" dirty="0" smtClean="0"/>
              <a:t>見て</a:t>
            </a:r>
            <a:r>
              <a:rPr lang="en-US" altLang="ja-JP" dirty="0" smtClean="0"/>
              <a:t/>
            </a:r>
            <a:br>
              <a:rPr lang="en-US" altLang="ja-JP" dirty="0" smtClean="0"/>
            </a:br>
            <a:r>
              <a:rPr lang="ja-JP" altLang="en-US" dirty="0" smtClean="0"/>
              <a:t>一目置くことと</a:t>
            </a:r>
            <a:r>
              <a:rPr lang="ja-JP" altLang="en-US" dirty="0"/>
              <a:t>は？</a:t>
            </a:r>
            <a:br>
              <a:rPr lang="ja-JP" altLang="en-US" dirty="0"/>
            </a:br>
            <a:endParaRPr kumimoji="1" lang="ja-JP" altLang="en-US" dirty="0"/>
          </a:p>
        </p:txBody>
      </p:sp>
      <p:sp>
        <p:nvSpPr>
          <p:cNvPr id="3" name="縦書きテキスト プレースホルダー 2"/>
          <p:cNvSpPr>
            <a:spLocks noGrp="1"/>
          </p:cNvSpPr>
          <p:nvPr>
            <p:ph type="body" orient="vert" idx="1"/>
          </p:nvPr>
        </p:nvSpPr>
        <p:spPr>
          <a:xfrm>
            <a:off x="467544" y="2204864"/>
            <a:ext cx="8229600" cy="3489251"/>
          </a:xfrm>
        </p:spPr>
        <p:txBody>
          <a:bodyPr vert="horz">
            <a:normAutofit/>
          </a:bodyPr>
          <a:lstStyle/>
          <a:p>
            <a:r>
              <a:rPr kumimoji="1" lang="ja-JP" altLang="en-US" sz="3200" dirty="0" smtClean="0"/>
              <a:t>常に冷静な態度かどうかを見ている</a:t>
            </a:r>
            <a:endParaRPr kumimoji="1" lang="en-US" altLang="ja-JP" sz="3200" dirty="0" smtClean="0"/>
          </a:p>
          <a:p>
            <a:r>
              <a:rPr lang="ja-JP" altLang="en-US" sz="3200" dirty="0"/>
              <a:t>理詰</a:t>
            </a:r>
            <a:r>
              <a:rPr lang="ja-JP" altLang="en-US" sz="3200" dirty="0" smtClean="0"/>
              <a:t>めで迫られれば、インド人も降参</a:t>
            </a:r>
            <a:endParaRPr lang="en-US" altLang="ja-JP" sz="3200" dirty="0" smtClean="0"/>
          </a:p>
          <a:p>
            <a:r>
              <a:rPr lang="ja-JP" altLang="en-US" sz="3200" dirty="0" smtClean="0"/>
              <a:t>素早い情報でインド人を圧倒</a:t>
            </a:r>
            <a:endParaRPr lang="en-US" altLang="ja-JP" sz="3200" dirty="0" smtClean="0"/>
          </a:p>
          <a:p>
            <a:r>
              <a:rPr lang="ja-JP" altLang="en-US" sz="3200" dirty="0" smtClean="0"/>
              <a:t>飴と鞭の</a:t>
            </a:r>
            <a:r>
              <a:rPr lang="ja-JP" altLang="en-US" sz="3200" dirty="0"/>
              <a:t>使い分け</a:t>
            </a:r>
            <a:endParaRPr lang="en-US" altLang="ja-JP" sz="3200" dirty="0" smtClean="0"/>
          </a:p>
          <a:p>
            <a:r>
              <a:rPr kumimoji="1" lang="ja-JP" altLang="en-US" sz="3200" dirty="0" smtClean="0"/>
              <a:t>上司はリスクのある仕事を請け負えるどうか</a:t>
            </a: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10</a:t>
            </a:fld>
            <a:endParaRPr kumimoji="1" lang="ja-JP" altLang="en-US"/>
          </a:p>
        </p:txBody>
      </p:sp>
    </p:spTree>
    <p:extLst>
      <p:ext uri="{BB962C8B-B14F-4D97-AF65-F5344CB8AC3E}">
        <p14:creationId xmlns:p14="http://schemas.microsoft.com/office/powerpoint/2010/main" xmlns="" val="401925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インド人は何故、役所（</a:t>
            </a:r>
            <a:r>
              <a:rPr kumimoji="1" lang="en-US" altLang="ja-JP" dirty="0" smtClean="0"/>
              <a:t>Government)</a:t>
            </a:r>
            <a:r>
              <a:rPr kumimoji="1" lang="ja-JP" altLang="en-US" dirty="0" smtClean="0"/>
              <a:t>的な業務態度を取りたがるのか？</a:t>
            </a:r>
            <a:endParaRPr kumimoji="1" lang="ja-JP" altLang="en-US" dirty="0"/>
          </a:p>
        </p:txBody>
      </p:sp>
      <p:sp>
        <p:nvSpPr>
          <p:cNvPr id="3" name="縦書きテキスト プレースホルダー 2"/>
          <p:cNvSpPr>
            <a:spLocks noGrp="1"/>
          </p:cNvSpPr>
          <p:nvPr>
            <p:ph type="body" orient="vert" idx="1"/>
          </p:nvPr>
        </p:nvSpPr>
        <p:spPr>
          <a:xfrm>
            <a:off x="467544" y="2636912"/>
            <a:ext cx="8229600" cy="3096344"/>
          </a:xfrm>
        </p:spPr>
        <p:txBody>
          <a:bodyPr vert="horz">
            <a:normAutofit/>
          </a:bodyPr>
          <a:lstStyle/>
          <a:p>
            <a:r>
              <a:rPr kumimoji="1" lang="ja-JP" altLang="en-US" sz="3200" dirty="0" smtClean="0"/>
              <a:t>日本人は、</a:t>
            </a:r>
            <a:r>
              <a:rPr kumimoji="1" lang="ja-JP" altLang="en-US" sz="3200" u="sng" dirty="0" smtClean="0"/>
              <a:t>やって当然の業務</a:t>
            </a:r>
            <a:r>
              <a:rPr kumimoji="1" lang="ja-JP" altLang="en-US" sz="3200" dirty="0" smtClean="0"/>
              <a:t>はインド人部下に素早い行動を望むが、</a:t>
            </a:r>
            <a:endParaRPr kumimoji="1" lang="en-US" altLang="ja-JP" sz="3200" dirty="0" smtClean="0"/>
          </a:p>
          <a:p>
            <a:r>
              <a:rPr lang="ja-JP" altLang="en-US" sz="3200" dirty="0"/>
              <a:t>インド人</a:t>
            </a:r>
            <a:r>
              <a:rPr lang="ja-JP" altLang="en-US" sz="3200" dirty="0" smtClean="0"/>
              <a:t>は行動を長引かせ、最後には会議上で日本人</a:t>
            </a:r>
            <a:r>
              <a:rPr lang="en-US" altLang="ja-JP" sz="3200" dirty="0" smtClean="0"/>
              <a:t>Management</a:t>
            </a:r>
            <a:r>
              <a:rPr kumimoji="1" lang="ja-JP" altLang="en-US" sz="3200" dirty="0" smtClean="0"/>
              <a:t>による承認をわざわざ求めて、時間稼ぎする</a:t>
            </a:r>
            <a:endParaRPr kumimoji="1" lang="en-US" altLang="ja-JP" sz="3200" dirty="0" smtClean="0"/>
          </a:p>
          <a:p>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11</a:t>
            </a:fld>
            <a:endParaRPr kumimoji="1" lang="ja-JP" altLang="en-US"/>
          </a:p>
        </p:txBody>
      </p:sp>
    </p:spTree>
    <p:extLst>
      <p:ext uri="{BB962C8B-B14F-4D97-AF65-F5344CB8AC3E}">
        <p14:creationId xmlns:p14="http://schemas.microsoft.com/office/powerpoint/2010/main" xmlns="" val="221362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日常生活</a:t>
            </a:r>
            <a:r>
              <a:rPr lang="ja-JP" altLang="en-US" dirty="0" smtClean="0"/>
              <a:t>でカーストをお互い、</a:t>
            </a:r>
            <a:r>
              <a:rPr lang="en-US" altLang="ja-JP" dirty="0" smtClean="0"/>
              <a:t/>
            </a:r>
            <a:br>
              <a:rPr lang="en-US" altLang="ja-JP" dirty="0" smtClean="0"/>
            </a:br>
            <a:r>
              <a:rPr lang="ja-JP" altLang="en-US" dirty="0" smtClean="0"/>
              <a:t>どう意識？－１）</a:t>
            </a:r>
            <a:endParaRPr kumimoji="1" lang="ja-JP" altLang="en-US" dirty="0"/>
          </a:p>
        </p:txBody>
      </p:sp>
      <p:sp>
        <p:nvSpPr>
          <p:cNvPr id="3" name="縦書きテキスト プレースホルダー 2"/>
          <p:cNvSpPr>
            <a:spLocks noGrp="1"/>
          </p:cNvSpPr>
          <p:nvPr>
            <p:ph type="body" orient="vert" idx="1"/>
          </p:nvPr>
        </p:nvSpPr>
        <p:spPr>
          <a:xfrm>
            <a:off x="1043608" y="2420888"/>
            <a:ext cx="7408333" cy="4104456"/>
          </a:xfrm>
        </p:spPr>
        <p:txBody>
          <a:bodyPr vert="horz">
            <a:normAutofit fontScale="92500" lnSpcReduction="10000"/>
          </a:bodyPr>
          <a:lstStyle/>
          <a:p>
            <a:endParaRPr lang="en-US" altLang="ja-JP" sz="2800" dirty="0" smtClean="0"/>
          </a:p>
          <a:p>
            <a:endParaRPr lang="en-US" altLang="ja-JP" sz="2800" dirty="0"/>
          </a:p>
          <a:p>
            <a:r>
              <a:rPr lang="ja-JP" altLang="en-US" sz="3000" dirty="0" smtClean="0"/>
              <a:t>日常</a:t>
            </a:r>
            <a:r>
              <a:rPr lang="ja-JP" altLang="en-US" sz="3000" dirty="0"/>
              <a:t>は意識しないが</a:t>
            </a:r>
            <a:r>
              <a:rPr lang="ja-JP" altLang="en-US" sz="3000" dirty="0" smtClean="0"/>
              <a:t>、ブラミンやラジュプート（貴族・武士の子孫）は自らカーストを名乗る習性があるが、通常はカーストを明かさない</a:t>
            </a:r>
            <a:endParaRPr lang="en-US" altLang="ja-JP" sz="3000" dirty="0" smtClean="0"/>
          </a:p>
          <a:p>
            <a:r>
              <a:rPr lang="en-US" altLang="ja-JP" sz="3000" dirty="0"/>
              <a:t>Vegetarian</a:t>
            </a:r>
            <a:r>
              <a:rPr lang="ja-JP" altLang="en-US" sz="3000" dirty="0"/>
              <a:t>と</a:t>
            </a:r>
            <a:r>
              <a:rPr lang="en-US" altLang="ja-JP" sz="3000" dirty="0"/>
              <a:t>Non-Vegetarian</a:t>
            </a:r>
            <a:r>
              <a:rPr lang="ja-JP" altLang="en-US" sz="3000" dirty="0"/>
              <a:t>の違いで、</a:t>
            </a:r>
            <a:r>
              <a:rPr lang="ja-JP" altLang="en-US" sz="3000" dirty="0" smtClean="0"/>
              <a:t>ブラミン（僧侶</a:t>
            </a:r>
            <a:r>
              <a:rPr lang="ja-JP" altLang="en-US" sz="3000" dirty="0"/>
              <a:t>）かどうかが分かる場合もある</a:t>
            </a:r>
            <a:endParaRPr lang="en-US" altLang="ja-JP" sz="3000" dirty="0"/>
          </a:p>
          <a:p>
            <a:r>
              <a:rPr lang="ja-JP" altLang="en-US" sz="3000" dirty="0" smtClean="0"/>
              <a:t>カーストが自分よりも下の人間が上司に就くと、人間関係が上手くゆかない場合がある</a:t>
            </a:r>
            <a:endParaRPr lang="en-US" altLang="ja-JP" sz="3000" dirty="0" smtClean="0"/>
          </a:p>
          <a:p>
            <a:endParaRPr lang="en-US" altLang="ja-JP" sz="3300" dirty="0" smtClean="0"/>
          </a:p>
          <a:p>
            <a:endParaRPr lang="en-US" altLang="ja-JP" dirty="0" smtClean="0"/>
          </a:p>
          <a:p>
            <a:endParaRPr lang="en-US" altLang="ja-JP" dirty="0" smtClean="0"/>
          </a:p>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12</a:t>
            </a:fld>
            <a:endParaRPr kumimoji="1" lang="ja-JP" altLang="en-US"/>
          </a:p>
        </p:txBody>
      </p:sp>
    </p:spTree>
    <p:extLst>
      <p:ext uri="{BB962C8B-B14F-4D97-AF65-F5344CB8AC3E}">
        <p14:creationId xmlns:p14="http://schemas.microsoft.com/office/powerpoint/2010/main" xmlns="" val="206378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971" y="476672"/>
            <a:ext cx="8229600" cy="1252728"/>
          </a:xfrm>
        </p:spPr>
        <p:txBody>
          <a:bodyPr>
            <a:normAutofit fontScale="90000"/>
          </a:bodyPr>
          <a:lstStyle/>
          <a:p>
            <a:r>
              <a:rPr lang="ja-JP" altLang="en-US" dirty="0"/>
              <a:t>日常生活でカーストをお互い、</a:t>
            </a:r>
            <a:r>
              <a:rPr lang="en-US" altLang="ja-JP" dirty="0"/>
              <a:t/>
            </a:r>
            <a:br>
              <a:rPr lang="en-US" altLang="ja-JP" dirty="0"/>
            </a:br>
            <a:r>
              <a:rPr lang="ja-JP" altLang="en-US" dirty="0"/>
              <a:t>どう意識？</a:t>
            </a:r>
            <a:r>
              <a:rPr lang="ja-JP" altLang="en-US" dirty="0" smtClean="0"/>
              <a:t>－</a:t>
            </a:r>
            <a:r>
              <a:rPr lang="en-US" altLang="ja-JP" dirty="0" smtClean="0"/>
              <a:t>2</a:t>
            </a:r>
            <a:r>
              <a:rPr lang="ja-JP" altLang="en-US" dirty="0" smtClean="0"/>
              <a:t>）</a:t>
            </a:r>
            <a:endParaRPr kumimoji="1" lang="ja-JP" altLang="en-US" dirty="0"/>
          </a:p>
        </p:txBody>
      </p:sp>
      <p:sp>
        <p:nvSpPr>
          <p:cNvPr id="3" name="縦書きテキスト プレースホルダー 2"/>
          <p:cNvSpPr>
            <a:spLocks noGrp="1"/>
          </p:cNvSpPr>
          <p:nvPr>
            <p:ph type="body" orient="vert" idx="1"/>
          </p:nvPr>
        </p:nvSpPr>
        <p:spPr>
          <a:xfrm>
            <a:off x="972985" y="2492896"/>
            <a:ext cx="7408333" cy="4176464"/>
          </a:xfrm>
        </p:spPr>
        <p:txBody>
          <a:bodyPr vert="horz">
            <a:normAutofit lnSpcReduction="10000"/>
          </a:bodyPr>
          <a:lstStyle/>
          <a:p>
            <a:r>
              <a:rPr lang="ja-JP" altLang="en-US" dirty="0" smtClean="0"/>
              <a:t>我社のブラミン</a:t>
            </a:r>
            <a:r>
              <a:rPr lang="en-US" altLang="ja-JP" dirty="0" smtClean="0"/>
              <a:t>(140</a:t>
            </a:r>
            <a:r>
              <a:rPr lang="ja-JP" altLang="en-US" dirty="0" smtClean="0"/>
              <a:t>人中）：女性</a:t>
            </a:r>
            <a:r>
              <a:rPr lang="en-US" altLang="ja-JP" dirty="0" smtClean="0"/>
              <a:t>5</a:t>
            </a:r>
            <a:r>
              <a:rPr lang="ja-JP" altLang="en-US" dirty="0" smtClean="0"/>
              <a:t>名中、</a:t>
            </a:r>
            <a:r>
              <a:rPr lang="en-US" altLang="ja-JP" dirty="0" smtClean="0"/>
              <a:t>3</a:t>
            </a:r>
            <a:r>
              <a:rPr lang="ja-JP" altLang="en-US" dirty="0" smtClean="0"/>
              <a:t>名、男性不明</a:t>
            </a:r>
            <a:endParaRPr lang="en-US" altLang="ja-JP" dirty="0" smtClean="0"/>
          </a:p>
          <a:p>
            <a:r>
              <a:rPr lang="ja-JP" altLang="en-US" dirty="0"/>
              <a:t>カースト</a:t>
            </a:r>
            <a:r>
              <a:rPr lang="ja-JP" altLang="en-US" dirty="0" smtClean="0"/>
              <a:t>を自由に話せる人　：　カーストが高い人</a:t>
            </a:r>
            <a:endParaRPr lang="en-US" altLang="ja-JP" dirty="0" smtClean="0"/>
          </a:p>
          <a:p>
            <a:r>
              <a:rPr lang="ja-JP" altLang="en-US" dirty="0"/>
              <a:t>カースト</a:t>
            </a:r>
            <a:r>
              <a:rPr lang="ja-JP" altLang="en-US" dirty="0" smtClean="0"/>
              <a:t>を話したがらない人　：　何故か？</a:t>
            </a:r>
            <a:endParaRPr lang="en-US" altLang="ja-JP" dirty="0" smtClean="0"/>
          </a:p>
          <a:p>
            <a:r>
              <a:rPr lang="ja-JP" altLang="en-US" dirty="0"/>
              <a:t>同じよう</a:t>
            </a:r>
            <a:r>
              <a:rPr lang="ja-JP" altLang="en-US" dirty="0" smtClean="0"/>
              <a:t>な名前でもカーストは異なる</a:t>
            </a:r>
            <a:endParaRPr lang="en-US" altLang="ja-JP" dirty="0" smtClean="0"/>
          </a:p>
          <a:p>
            <a:pPr marL="0" indent="0">
              <a:buNone/>
            </a:pPr>
            <a:r>
              <a:rPr lang="ja-JP" altLang="en-US" dirty="0" smtClean="0"/>
              <a:t>　　例）　</a:t>
            </a:r>
            <a:r>
              <a:rPr lang="en-US" altLang="ja-JP" dirty="0" err="1" smtClean="0"/>
              <a:t>Bhandar</a:t>
            </a:r>
            <a:r>
              <a:rPr lang="en-US" altLang="ja-JP" u="sng" dirty="0" err="1" smtClean="0">
                <a:solidFill>
                  <a:srgbClr val="FF0000"/>
                </a:solidFill>
              </a:rPr>
              <a:t>e</a:t>
            </a:r>
            <a:r>
              <a:rPr lang="en-US" altLang="ja-JP" dirty="0" smtClean="0">
                <a:solidFill>
                  <a:srgbClr val="FF0000"/>
                </a:solidFill>
              </a:rPr>
              <a:t> </a:t>
            </a:r>
            <a:r>
              <a:rPr lang="en-US" altLang="ja-JP" dirty="0" smtClean="0"/>
              <a:t>(Ma</a:t>
            </a:r>
            <a:r>
              <a:rPr lang="ja-JP" altLang="en-US" dirty="0" smtClean="0"/>
              <a:t>州）　　　よく似た名前だが、その</a:t>
            </a:r>
            <a:endParaRPr lang="en-US" altLang="ja-JP" dirty="0" smtClean="0"/>
          </a:p>
          <a:p>
            <a:pPr marL="0" indent="0">
              <a:buNone/>
            </a:pPr>
            <a:r>
              <a:rPr lang="ja-JP" altLang="en-US" dirty="0"/>
              <a:t>　</a:t>
            </a:r>
            <a:r>
              <a:rPr lang="ja-JP" altLang="en-US" dirty="0" smtClean="0"/>
              <a:t>　　　　</a:t>
            </a:r>
            <a:r>
              <a:rPr lang="en-US" altLang="ja-JP" dirty="0" smtClean="0"/>
              <a:t>Bhandar</a:t>
            </a:r>
            <a:r>
              <a:rPr lang="en-US" altLang="ja-JP" u="sng" dirty="0" smtClean="0">
                <a:solidFill>
                  <a:srgbClr val="FF0000"/>
                </a:solidFill>
              </a:rPr>
              <a:t>i</a:t>
            </a:r>
            <a:r>
              <a:rPr lang="en-US" altLang="ja-JP" dirty="0" smtClean="0">
                <a:solidFill>
                  <a:srgbClr val="FF0000"/>
                </a:solidFill>
              </a:rPr>
              <a:t> </a:t>
            </a:r>
            <a:r>
              <a:rPr lang="en-US" altLang="ja-JP" dirty="0" smtClean="0"/>
              <a:t> (Ma</a:t>
            </a:r>
            <a:r>
              <a:rPr lang="ja-JP" altLang="en-US" dirty="0" smtClean="0"/>
              <a:t>州）　　　　違いは？</a:t>
            </a:r>
            <a:endParaRPr lang="en-US" altLang="ja-JP" dirty="0" smtClean="0"/>
          </a:p>
          <a:p>
            <a:pPr marL="0" indent="0">
              <a:buNone/>
            </a:pPr>
            <a:r>
              <a:rPr lang="ja-JP" altLang="en-US" dirty="0"/>
              <a:t>　</a:t>
            </a:r>
            <a:r>
              <a:rPr lang="ja-JP" altLang="en-US" dirty="0" smtClean="0"/>
              <a:t>　　　　　　　　　　　　　　　　　　　</a:t>
            </a:r>
            <a:endParaRPr lang="en-US" altLang="ja-JP" dirty="0" smtClean="0"/>
          </a:p>
          <a:p>
            <a:pPr marL="0" indent="0">
              <a:buNone/>
            </a:pPr>
            <a:r>
              <a:rPr lang="en-US" altLang="ja-JP" dirty="0"/>
              <a:t> </a:t>
            </a:r>
            <a:r>
              <a:rPr lang="en-US" altLang="ja-JP" dirty="0" smtClean="0"/>
              <a:t>               </a:t>
            </a:r>
            <a:r>
              <a:rPr lang="en-US" altLang="ja-JP" dirty="0" err="1" smtClean="0"/>
              <a:t>Bhattacha</a:t>
            </a:r>
            <a:r>
              <a:rPr lang="en-US" altLang="ja-JP" u="sng" dirty="0" err="1" smtClean="0">
                <a:solidFill>
                  <a:srgbClr val="FF0000"/>
                </a:solidFill>
              </a:rPr>
              <a:t>ri</a:t>
            </a:r>
            <a:r>
              <a:rPr lang="en-US" altLang="ja-JP" dirty="0" smtClean="0"/>
              <a:t> (Ben</a:t>
            </a:r>
            <a:r>
              <a:rPr lang="ja-JP" altLang="en-US" dirty="0" smtClean="0"/>
              <a:t>州）　　　同じブラミンでも双方の　　</a:t>
            </a:r>
            <a:endParaRPr lang="en-US" altLang="ja-JP" dirty="0" smtClean="0"/>
          </a:p>
          <a:p>
            <a:pPr marL="0" indent="0">
              <a:buNone/>
            </a:pPr>
            <a:r>
              <a:rPr lang="ja-JP" altLang="en-US" dirty="0"/>
              <a:t>　</a:t>
            </a:r>
            <a:r>
              <a:rPr lang="ja-JP" altLang="en-US" dirty="0" smtClean="0"/>
              <a:t>　　　　</a:t>
            </a:r>
            <a:r>
              <a:rPr lang="en-US" altLang="ja-JP" dirty="0"/>
              <a:t> </a:t>
            </a:r>
            <a:r>
              <a:rPr lang="en-US" altLang="ja-JP" dirty="0" err="1"/>
              <a:t>Bhattachari</a:t>
            </a:r>
            <a:r>
              <a:rPr lang="en-US" altLang="ja-JP" u="sng" dirty="0" err="1">
                <a:solidFill>
                  <a:srgbClr val="FF0000"/>
                </a:solidFill>
              </a:rPr>
              <a:t>ya</a:t>
            </a:r>
            <a:r>
              <a:rPr lang="en-US" altLang="ja-JP" dirty="0"/>
              <a:t> (Ben</a:t>
            </a:r>
            <a:r>
              <a:rPr lang="ja-JP" altLang="en-US" dirty="0"/>
              <a:t>州） </a:t>
            </a:r>
            <a:r>
              <a:rPr lang="ja-JP" altLang="en-US" dirty="0" smtClean="0"/>
              <a:t>　違いは？</a:t>
            </a:r>
            <a:r>
              <a:rPr lang="ja-JP" altLang="en-US" dirty="0"/>
              <a:t>　</a:t>
            </a:r>
            <a:r>
              <a:rPr lang="ja-JP" altLang="en-US" dirty="0" smtClean="0"/>
              <a:t>　　　　　</a:t>
            </a:r>
            <a:endParaRPr lang="en-US" altLang="ja-JP" dirty="0" smtClean="0"/>
          </a:p>
          <a:p>
            <a:pPr marL="0" indent="0">
              <a:buNone/>
            </a:pPr>
            <a:r>
              <a:rPr lang="ja-JP" altLang="en-US" dirty="0"/>
              <a:t>　</a:t>
            </a:r>
            <a:r>
              <a:rPr lang="ja-JP" altLang="en-US" dirty="0" smtClean="0"/>
              <a:t>　　　　　　　</a:t>
            </a:r>
            <a:r>
              <a:rPr lang="en-US" altLang="ja-JP" dirty="0" smtClean="0"/>
              <a:t> </a:t>
            </a:r>
            <a:endParaRPr lang="en-US" altLang="ja-JP"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13</a:t>
            </a:fld>
            <a:endParaRPr kumimoji="1" lang="ja-JP" altLang="en-US"/>
          </a:p>
        </p:txBody>
      </p:sp>
      <p:sp>
        <p:nvSpPr>
          <p:cNvPr id="7" name="右中かっこ 6"/>
          <p:cNvSpPr/>
          <p:nvPr/>
        </p:nvSpPr>
        <p:spPr>
          <a:xfrm>
            <a:off x="4537755" y="4293096"/>
            <a:ext cx="288032"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p:cNvSpPr/>
          <p:nvPr/>
        </p:nvSpPr>
        <p:spPr>
          <a:xfrm>
            <a:off x="5112060" y="5445224"/>
            <a:ext cx="216024"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xmlns="" val="2861055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p:cNvSpPr>
            <a:spLocks noGrp="1"/>
          </p:cNvSpPr>
          <p:nvPr>
            <p:ph type="body" orient="vert" idx="1"/>
          </p:nvPr>
        </p:nvSpPr>
        <p:spPr>
          <a:xfrm>
            <a:off x="872067" y="836712"/>
            <a:ext cx="7408333" cy="5289451"/>
          </a:xfrm>
        </p:spPr>
        <p:txBody>
          <a:bodyPr/>
          <a:lstStyle/>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xmlns="" val="3180683394"/>
              </p:ext>
            </p:extLst>
          </p:nvPr>
        </p:nvGraphicFramePr>
        <p:xfrm>
          <a:off x="395536" y="188640"/>
          <a:ext cx="8352928" cy="6277379"/>
        </p:xfrm>
        <a:graphic>
          <a:graphicData uri="http://schemas.openxmlformats.org/drawingml/2006/table">
            <a:tbl>
              <a:tblPr>
                <a:tableStyleId>{5C22544A-7EE6-4342-B048-85BDC9FD1C3A}</a:tableStyleId>
              </a:tblPr>
              <a:tblGrid>
                <a:gridCol w="3901614"/>
                <a:gridCol w="4451314"/>
              </a:tblGrid>
              <a:tr h="797561">
                <a:tc gridSpan="2">
                  <a:txBody>
                    <a:bodyPr/>
                    <a:lstStyle/>
                    <a:p>
                      <a:pPr algn="ctr" fontAlgn="ctr"/>
                      <a:r>
                        <a:rPr lang="ja-JP" altLang="en-US" sz="2400" u="none" strike="noStrike" dirty="0">
                          <a:effectLst/>
                        </a:rPr>
                        <a:t>中央</a:t>
                      </a:r>
                      <a:r>
                        <a:rPr lang="ja-JP" altLang="en-US" sz="2400" u="none" strike="noStrike" dirty="0" smtClean="0">
                          <a:effectLst/>
                        </a:rPr>
                        <a:t>政府が制定する</a:t>
                      </a:r>
                      <a:r>
                        <a:rPr lang="ja-JP" altLang="en-US" sz="2400" u="none" strike="noStrike" dirty="0">
                          <a:effectLst/>
                        </a:rPr>
                        <a:t>カースト別の留保枠</a:t>
                      </a:r>
                      <a:br>
                        <a:rPr lang="ja-JP" altLang="en-US" sz="2400" u="none" strike="noStrike" dirty="0">
                          <a:effectLst/>
                        </a:rPr>
                      </a:br>
                      <a:r>
                        <a:rPr lang="ja-JP" altLang="en-US" sz="2400" u="none" strike="noStrike" dirty="0">
                          <a:effectLst/>
                        </a:rPr>
                        <a:t>（</a:t>
                      </a:r>
                      <a:r>
                        <a:rPr lang="ja-JP" altLang="en-US" sz="2400" u="none" strike="noStrike" dirty="0" smtClean="0">
                          <a:effectLst/>
                        </a:rPr>
                        <a:t>公務員への就職＆国公立大学への入学）</a:t>
                      </a:r>
                      <a:endParaRPr lang="ja-JP" altLang="en-US" sz="2400" b="1" i="0" u="none" strike="noStrike" dirty="0">
                        <a:solidFill>
                          <a:srgbClr val="000000"/>
                        </a:solidFill>
                        <a:effectLst/>
                        <a:latin typeface="ＭＳ Ｐゴシック"/>
                      </a:endParaRPr>
                    </a:p>
                  </a:txBody>
                  <a:tcPr marL="8751" marR="8751" marT="8751" marB="0" anchor="ctr"/>
                </a:tc>
                <a:tc hMerge="1">
                  <a:txBody>
                    <a:bodyPr/>
                    <a:lstStyle/>
                    <a:p>
                      <a:endParaRPr kumimoji="1" lang="ja-JP" altLang="en-US"/>
                    </a:p>
                  </a:txBody>
                  <a:tcPr/>
                </a:tc>
              </a:tr>
              <a:tr h="714607">
                <a:tc>
                  <a:txBody>
                    <a:bodyPr/>
                    <a:lstStyle/>
                    <a:p>
                      <a:pPr algn="l" fontAlgn="ctr"/>
                      <a:r>
                        <a:rPr lang="ja-JP" altLang="en-US" sz="2400" u="none" strike="noStrike" dirty="0">
                          <a:solidFill>
                            <a:srgbClr val="C00000"/>
                          </a:solidFill>
                          <a:effectLst/>
                        </a:rPr>
                        <a:t>政府によるカテゴリー</a:t>
                      </a:r>
                      <a:endParaRPr lang="ja-JP" altLang="en-US" sz="2400" b="1" i="0" u="none" strike="noStrike" dirty="0">
                        <a:solidFill>
                          <a:srgbClr val="C00000"/>
                        </a:solidFill>
                        <a:effectLst/>
                        <a:latin typeface="ＭＳ Ｐゴシック"/>
                      </a:endParaRPr>
                    </a:p>
                  </a:txBody>
                  <a:tcPr marL="8751" marR="8751" marT="8751" marB="0" anchor="ctr"/>
                </a:tc>
                <a:tc>
                  <a:txBody>
                    <a:bodyPr/>
                    <a:lstStyle/>
                    <a:p>
                      <a:pPr algn="l" fontAlgn="ctr"/>
                      <a:r>
                        <a:rPr lang="ja-JP" altLang="en-US" sz="2400" u="none" strike="noStrike" dirty="0">
                          <a:solidFill>
                            <a:srgbClr val="C00000"/>
                          </a:solidFill>
                          <a:effectLst/>
                        </a:rPr>
                        <a:t>政府による留保枠の割合</a:t>
                      </a:r>
                      <a:endParaRPr lang="ja-JP" altLang="en-US" sz="2400" b="1" i="0" u="none" strike="noStrike" dirty="0">
                        <a:solidFill>
                          <a:srgbClr val="C00000"/>
                        </a:solidFill>
                        <a:effectLst/>
                        <a:latin typeface="ＭＳ Ｐゴシック"/>
                      </a:endParaRPr>
                    </a:p>
                  </a:txBody>
                  <a:tcPr marL="8751" marR="8751" marT="8751" marB="0" anchor="ctr"/>
                </a:tc>
              </a:tr>
              <a:tr h="936104">
                <a:tc>
                  <a:txBody>
                    <a:bodyPr/>
                    <a:lstStyle/>
                    <a:p>
                      <a:pPr algn="l" fontAlgn="ctr"/>
                      <a:r>
                        <a:rPr lang="en-US" sz="2400" u="none" strike="noStrike" dirty="0">
                          <a:effectLst/>
                        </a:rPr>
                        <a:t/>
                      </a:r>
                      <a:br>
                        <a:rPr lang="en-US" sz="2400" u="none" strike="noStrike" dirty="0">
                          <a:effectLst/>
                        </a:rPr>
                      </a:br>
                      <a:r>
                        <a:rPr lang="ja-JP" altLang="en-US" sz="2400" u="none" strike="noStrike" dirty="0">
                          <a:effectLst/>
                        </a:rPr>
                        <a:t>スードラ（最下位のカースト）</a:t>
                      </a:r>
                      <a:r>
                        <a:rPr lang="ja-JP" altLang="en-US" sz="2400" u="none" strike="noStrike" dirty="0" smtClean="0">
                          <a:effectLst/>
                        </a:rPr>
                        <a:t>＆カースト外の不可触民</a:t>
                      </a:r>
                      <a:endParaRPr lang="ja-JP" altLang="en-US" sz="2400" b="1" i="0" u="none" strike="noStrike" dirty="0">
                        <a:solidFill>
                          <a:srgbClr val="000000"/>
                        </a:solidFill>
                        <a:effectLst/>
                        <a:latin typeface="ＭＳ Ｐゴシック"/>
                      </a:endParaRPr>
                    </a:p>
                  </a:txBody>
                  <a:tcPr marL="8751" marR="8751" marT="8751" marB="0" anchor="ctr"/>
                </a:tc>
                <a:tc>
                  <a:txBody>
                    <a:bodyPr/>
                    <a:lstStyle/>
                    <a:p>
                      <a:pPr algn="l" fontAlgn="ctr"/>
                      <a:r>
                        <a:rPr lang="en-US" altLang="ja-JP" sz="2400" u="none" strike="noStrike" dirty="0" smtClean="0">
                          <a:effectLst/>
                        </a:rPr>
                        <a:t>15%</a:t>
                      </a:r>
                      <a:r>
                        <a:rPr lang="ja-JP" altLang="en-US" sz="2400" u="none" strike="noStrike" dirty="0" smtClean="0">
                          <a:effectLst/>
                        </a:rPr>
                        <a:t>　</a:t>
                      </a:r>
                      <a:r>
                        <a:rPr lang="en-US" altLang="ja-JP" sz="2400" u="none" strike="noStrike" dirty="0" smtClean="0">
                          <a:effectLst/>
                        </a:rPr>
                        <a:t>Scheduled Caste (SC)</a:t>
                      </a:r>
                      <a:endParaRPr lang="en-US" altLang="ja-JP" sz="2400" b="1" i="0" u="none" strike="noStrike" dirty="0">
                        <a:solidFill>
                          <a:srgbClr val="000000"/>
                        </a:solidFill>
                        <a:effectLst/>
                        <a:latin typeface="ＭＳ Ｐゴシック"/>
                      </a:endParaRPr>
                    </a:p>
                  </a:txBody>
                  <a:tcPr marL="8751" marR="8751" marT="8751" marB="0" anchor="ctr"/>
                </a:tc>
              </a:tr>
              <a:tr h="798927">
                <a:tc>
                  <a:txBody>
                    <a:bodyPr/>
                    <a:lstStyle/>
                    <a:p>
                      <a:pPr algn="l" fontAlgn="ctr"/>
                      <a:r>
                        <a:rPr lang="en-US" sz="2400" u="none" strike="noStrike" dirty="0">
                          <a:effectLst/>
                        </a:rPr>
                        <a:t/>
                      </a:r>
                      <a:br>
                        <a:rPr lang="en-US" sz="2400" u="none" strike="noStrike" dirty="0">
                          <a:effectLst/>
                        </a:rPr>
                      </a:br>
                      <a:r>
                        <a:rPr lang="ja-JP" altLang="en-US" sz="2400" u="none" strike="noStrike" dirty="0" smtClean="0">
                          <a:effectLst/>
                        </a:rPr>
                        <a:t>ナガランド</a:t>
                      </a:r>
                      <a:r>
                        <a:rPr lang="ja-JP" altLang="en-US" sz="2400" u="none" strike="noStrike" dirty="0">
                          <a:effectLst/>
                        </a:rPr>
                        <a:t>、</a:t>
                      </a:r>
                      <a:r>
                        <a:rPr lang="ja-JP" altLang="en-US" sz="2400" u="none" strike="noStrike" dirty="0" smtClean="0">
                          <a:effectLst/>
                        </a:rPr>
                        <a:t>ミゾラム州等</a:t>
                      </a:r>
                      <a:r>
                        <a:rPr lang="ja-JP" altLang="en-US" sz="2400" u="none" strike="noStrike" dirty="0">
                          <a:effectLst/>
                        </a:rPr>
                        <a:t>、</a:t>
                      </a:r>
                      <a:r>
                        <a:rPr lang="en-US" sz="2400" u="none" strike="noStrike" dirty="0">
                          <a:effectLst/>
                        </a:rPr>
                        <a:t>Minority</a:t>
                      </a:r>
                      <a:r>
                        <a:rPr lang="ja-JP" altLang="en-US" sz="2400" u="none" strike="noStrike" dirty="0">
                          <a:effectLst/>
                        </a:rPr>
                        <a:t>の指定</a:t>
                      </a:r>
                      <a:r>
                        <a:rPr lang="ja-JP" altLang="en-US" sz="2400" u="none" strike="noStrike" dirty="0" smtClean="0">
                          <a:effectLst/>
                        </a:rPr>
                        <a:t>部族</a:t>
                      </a:r>
                      <a:endParaRPr lang="ja-JP" altLang="en-US" sz="2400" b="1" i="0" u="none" strike="noStrike" dirty="0">
                        <a:solidFill>
                          <a:srgbClr val="000000"/>
                        </a:solidFill>
                        <a:effectLst/>
                        <a:latin typeface="ＭＳ Ｐゴシック"/>
                      </a:endParaRPr>
                    </a:p>
                  </a:txBody>
                  <a:tcPr marL="8751" marR="8751" marT="8751" marB="0" anchor="ctr"/>
                </a:tc>
                <a:tc>
                  <a:txBody>
                    <a:bodyPr/>
                    <a:lstStyle/>
                    <a:p>
                      <a:pPr algn="l" fontAlgn="ctr"/>
                      <a:r>
                        <a:rPr lang="en-US" altLang="ja-JP" sz="2400" u="none" strike="noStrike" dirty="0" smtClean="0">
                          <a:effectLst/>
                        </a:rPr>
                        <a:t>7.50%</a:t>
                      </a:r>
                      <a:r>
                        <a:rPr lang="ja-JP" altLang="en-US" sz="2400" u="none" strike="noStrike" dirty="0" smtClean="0">
                          <a:effectLst/>
                        </a:rPr>
                        <a:t>　</a:t>
                      </a:r>
                      <a:r>
                        <a:rPr lang="en-US" altLang="ja-JP" sz="2400" u="none" strike="noStrike" dirty="0" smtClean="0">
                          <a:effectLst/>
                        </a:rPr>
                        <a:t>Scheduled Tribes (ST)</a:t>
                      </a:r>
                      <a:endParaRPr lang="en-US" altLang="ja-JP" sz="2400" b="1" i="0" u="none" strike="noStrike" dirty="0">
                        <a:solidFill>
                          <a:srgbClr val="000000"/>
                        </a:solidFill>
                        <a:effectLst/>
                        <a:latin typeface="ＭＳ Ｐゴシック"/>
                      </a:endParaRPr>
                    </a:p>
                  </a:txBody>
                  <a:tcPr marL="8751" marR="8751" marT="8751" marB="0" anchor="ctr"/>
                </a:tc>
              </a:tr>
              <a:tr h="603198">
                <a:tc>
                  <a:txBody>
                    <a:bodyPr/>
                    <a:lstStyle/>
                    <a:p>
                      <a:pPr algn="l" fontAlgn="ctr"/>
                      <a:r>
                        <a:rPr lang="ja-JP" altLang="en-US" sz="2400" u="none" strike="noStrike" dirty="0" smtClean="0">
                          <a:effectLst/>
                        </a:rPr>
                        <a:t>経済的</a:t>
                      </a:r>
                      <a:r>
                        <a:rPr lang="ja-JP" altLang="en-US" sz="2400" u="none" strike="noStrike" dirty="0">
                          <a:effectLst/>
                        </a:rPr>
                        <a:t>に低い</a:t>
                      </a:r>
                      <a:r>
                        <a:rPr lang="ja-JP" altLang="en-US" sz="2400" u="none" strike="noStrike" dirty="0" smtClean="0">
                          <a:effectLst/>
                        </a:rPr>
                        <a:t>地位</a:t>
                      </a:r>
                      <a:endParaRPr lang="ja-JP" altLang="en-US" sz="2400" b="1" i="0" u="none" strike="noStrike" dirty="0">
                        <a:solidFill>
                          <a:srgbClr val="000000"/>
                        </a:solidFill>
                        <a:effectLst/>
                        <a:latin typeface="ＭＳ Ｐゴシック"/>
                      </a:endParaRPr>
                    </a:p>
                  </a:txBody>
                  <a:tcPr marL="8751" marR="8751" marT="8751" marB="0" anchor="ctr"/>
                </a:tc>
                <a:tc>
                  <a:txBody>
                    <a:bodyPr/>
                    <a:lstStyle/>
                    <a:p>
                      <a:pPr algn="l" fontAlgn="ctr"/>
                      <a:r>
                        <a:rPr lang="en-US" altLang="ja-JP" sz="2400" u="none" strike="noStrike" dirty="0">
                          <a:effectLst/>
                        </a:rPr>
                        <a:t>27</a:t>
                      </a:r>
                      <a:r>
                        <a:rPr lang="en-US" altLang="ja-JP" sz="2400" u="none" strike="noStrike" dirty="0" smtClean="0">
                          <a:effectLst/>
                        </a:rPr>
                        <a:t>%</a:t>
                      </a:r>
                      <a:r>
                        <a:rPr lang="ja-JP" altLang="en-US" sz="2400" u="none" strike="noStrike" dirty="0" smtClean="0">
                          <a:effectLst/>
                        </a:rPr>
                        <a:t>　</a:t>
                      </a:r>
                      <a:r>
                        <a:rPr lang="en-US" altLang="ja-JP" sz="2400" u="none" strike="noStrike" dirty="0" smtClean="0">
                          <a:effectLst/>
                        </a:rPr>
                        <a:t>Other Backward Classes  </a:t>
                      </a:r>
                    </a:p>
                    <a:p>
                      <a:pPr algn="l" fontAlgn="ctr"/>
                      <a:r>
                        <a:rPr lang="en-US" altLang="ja-JP" sz="2400" u="none" strike="noStrike" dirty="0" smtClean="0">
                          <a:effectLst/>
                        </a:rPr>
                        <a:t>          (OBC)</a:t>
                      </a:r>
                      <a:endParaRPr lang="en-US" altLang="ja-JP" sz="2400" b="1" i="0" u="none" strike="noStrike" dirty="0">
                        <a:solidFill>
                          <a:srgbClr val="000000"/>
                        </a:solidFill>
                        <a:effectLst/>
                        <a:latin typeface="ＭＳ Ｐゴシック"/>
                      </a:endParaRPr>
                    </a:p>
                  </a:txBody>
                  <a:tcPr marL="8751" marR="8751" marT="8751" marB="0" anchor="ctr"/>
                </a:tc>
              </a:tr>
              <a:tr h="569687">
                <a:tc>
                  <a:txBody>
                    <a:bodyPr/>
                    <a:lstStyle/>
                    <a:p>
                      <a:pPr algn="l" fontAlgn="ctr"/>
                      <a:r>
                        <a:rPr lang="ja-JP" altLang="en-US" sz="2400" u="none" strike="noStrike" dirty="0">
                          <a:solidFill>
                            <a:srgbClr val="FF0000"/>
                          </a:solidFill>
                          <a:effectLst/>
                        </a:rPr>
                        <a:t>政府が決定した割合</a:t>
                      </a:r>
                      <a:endParaRPr lang="ja-JP" altLang="en-US" sz="2400" b="1" i="0" u="none" strike="noStrike" dirty="0">
                        <a:solidFill>
                          <a:srgbClr val="FF0000"/>
                        </a:solidFill>
                        <a:effectLst/>
                        <a:latin typeface="ＭＳ Ｐゴシック"/>
                      </a:endParaRPr>
                    </a:p>
                  </a:txBody>
                  <a:tcPr marL="8751" marR="8751" marT="8751" marB="0" anchor="ctr"/>
                </a:tc>
                <a:tc>
                  <a:txBody>
                    <a:bodyPr/>
                    <a:lstStyle/>
                    <a:p>
                      <a:pPr algn="l" fontAlgn="ctr"/>
                      <a:r>
                        <a:rPr lang="en-US" altLang="ja-JP" sz="2400" u="none" strike="noStrike" dirty="0">
                          <a:solidFill>
                            <a:srgbClr val="FF0000"/>
                          </a:solidFill>
                          <a:effectLst/>
                        </a:rPr>
                        <a:t>49.50%</a:t>
                      </a:r>
                      <a:endParaRPr lang="en-US" altLang="ja-JP" sz="2400" b="1" i="0" u="none" strike="noStrike" dirty="0">
                        <a:solidFill>
                          <a:srgbClr val="FF0000"/>
                        </a:solidFill>
                        <a:effectLst/>
                        <a:latin typeface="ＭＳ Ｐゴシック"/>
                      </a:endParaRPr>
                    </a:p>
                  </a:txBody>
                  <a:tcPr marL="8751" marR="8751" marT="8751" marB="0" anchor="ctr"/>
                </a:tc>
              </a:tr>
              <a:tr h="931027">
                <a:tc>
                  <a:txBody>
                    <a:bodyPr/>
                    <a:lstStyle/>
                    <a:p>
                      <a:pPr algn="l" fontAlgn="ctr"/>
                      <a:r>
                        <a:rPr lang="ja-JP" altLang="en-US" sz="2400" u="none" strike="noStrike" dirty="0">
                          <a:effectLst/>
                        </a:rPr>
                        <a:t>一般人競合残枠（但し、上記のカーストを</a:t>
                      </a:r>
                      <a:r>
                        <a:rPr lang="ja-JP" altLang="en-US" sz="2400" u="none" strike="noStrike" dirty="0" smtClean="0">
                          <a:effectLst/>
                        </a:rPr>
                        <a:t>も含む</a:t>
                      </a:r>
                      <a:r>
                        <a:rPr lang="ja-JP" altLang="en-US" sz="2400" u="none" strike="noStrike" dirty="0">
                          <a:effectLst/>
                        </a:rPr>
                        <a:t>）</a:t>
                      </a:r>
                      <a:endParaRPr lang="ja-JP" altLang="en-US" sz="2400" b="1" i="0" u="none" strike="noStrike" dirty="0">
                        <a:solidFill>
                          <a:srgbClr val="000000"/>
                        </a:solidFill>
                        <a:effectLst/>
                        <a:latin typeface="ＭＳ Ｐゴシック"/>
                      </a:endParaRPr>
                    </a:p>
                  </a:txBody>
                  <a:tcPr marL="8751" marR="8751" marT="8751" marB="0" anchor="ctr"/>
                </a:tc>
                <a:tc>
                  <a:txBody>
                    <a:bodyPr/>
                    <a:lstStyle/>
                    <a:p>
                      <a:pPr algn="l" fontAlgn="ctr"/>
                      <a:r>
                        <a:rPr lang="en-US" altLang="ja-JP" sz="2400" u="none" strike="noStrike" dirty="0" smtClean="0">
                          <a:effectLst/>
                        </a:rPr>
                        <a:t>50.50%</a:t>
                      </a:r>
                    </a:p>
                    <a:p>
                      <a:pPr algn="l" fontAlgn="ctr"/>
                      <a:endParaRPr lang="en-US" altLang="ja-JP" sz="1100" u="none" strike="noStrike" dirty="0" smtClean="0">
                        <a:effectLst/>
                      </a:endParaRPr>
                    </a:p>
                    <a:p>
                      <a:pPr algn="l" fontAlgn="ctr"/>
                      <a:r>
                        <a:rPr lang="en-US" altLang="ja-JP" sz="1100" u="none" strike="noStrike" dirty="0" smtClean="0">
                          <a:effectLst/>
                        </a:rPr>
                        <a:t>(</a:t>
                      </a:r>
                      <a:r>
                        <a:rPr lang="en-US" altLang="ja-JP" sz="1100" b="1" u="none" strike="noStrike" dirty="0" smtClean="0">
                          <a:effectLst/>
                        </a:rPr>
                        <a:t>Home page </a:t>
                      </a:r>
                      <a:r>
                        <a:rPr lang="en-US" altLang="ja-JP" sz="1100" u="none" strike="noStrike" dirty="0" smtClean="0">
                          <a:effectLst/>
                        </a:rPr>
                        <a:t>-</a:t>
                      </a:r>
                      <a:r>
                        <a:rPr lang="ja-JP" altLang="en-US" sz="1100" u="none" strike="noStrike" dirty="0" smtClean="0">
                          <a:effectLst/>
                        </a:rPr>
                        <a:t>Ｅｄｕｃａｔｉｏｎ　＆　Ｇｏｖｅｒｎｍｅｎｔ　ｊｏｂｓ　ｉｎ　Ｉｎｄｉａ　ｏｎ</a:t>
                      </a:r>
                      <a:endParaRPr lang="en-US" altLang="ja-JP" sz="1100" u="none" strike="noStrike" dirty="0" smtClean="0">
                        <a:effectLst/>
                      </a:endParaRPr>
                    </a:p>
                    <a:p>
                      <a:pPr algn="l" fontAlgn="ctr"/>
                      <a:r>
                        <a:rPr lang="ja-JP" altLang="en-US" sz="1100" u="none" strike="noStrike" dirty="0" smtClean="0">
                          <a:effectLst/>
                        </a:rPr>
                        <a:t>　Ｃａｓｔｅ　ｂａｓｅｄ　ｓｙｓｔｅｍ</a:t>
                      </a:r>
                      <a:r>
                        <a:rPr lang="en-US" altLang="ja-JP" sz="1100" u="none" strike="noStrike" dirty="0" smtClean="0">
                          <a:effectLst/>
                        </a:rPr>
                        <a:t>)</a:t>
                      </a:r>
                      <a:endParaRPr lang="en-US" altLang="ja-JP" sz="2400" u="none" strike="noStrike" dirty="0" smtClean="0">
                        <a:effectLst/>
                      </a:endParaRPr>
                    </a:p>
                    <a:p>
                      <a:pPr algn="l" fontAlgn="ctr"/>
                      <a:endParaRPr lang="en-US" altLang="ja-JP" sz="2400" b="1" i="0" u="none" strike="noStrike" dirty="0">
                        <a:solidFill>
                          <a:srgbClr val="000000"/>
                        </a:solidFill>
                        <a:effectLst/>
                        <a:latin typeface="ＭＳ Ｐゴシック"/>
                      </a:endParaRPr>
                    </a:p>
                  </a:txBody>
                  <a:tcPr marL="8751" marR="8751" marT="8751" marB="0" anchor="ctr"/>
                </a:tc>
              </a:tr>
            </a:tbl>
          </a:graphicData>
        </a:graphic>
      </p:graphicFrame>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14</a:t>
            </a:fld>
            <a:endParaRPr kumimoji="1" lang="ja-JP" altLang="en-US"/>
          </a:p>
        </p:txBody>
      </p:sp>
    </p:spTree>
    <p:extLst>
      <p:ext uri="{BB962C8B-B14F-4D97-AF65-F5344CB8AC3E}">
        <p14:creationId xmlns:p14="http://schemas.microsoft.com/office/powerpoint/2010/main" xmlns="" val="26272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836712"/>
            <a:ext cx="8229600" cy="970368"/>
          </a:xfrm>
        </p:spPr>
        <p:txBody>
          <a:bodyPr>
            <a:normAutofit/>
          </a:bodyPr>
          <a:lstStyle/>
          <a:p>
            <a:r>
              <a:rPr kumimoji="1" lang="ja-JP" altLang="en-US" dirty="0" smtClean="0"/>
              <a:t>ドライバーへの教育</a:t>
            </a:r>
            <a:endParaRPr kumimoji="1" lang="ja-JP" altLang="en-US" dirty="0"/>
          </a:p>
        </p:txBody>
      </p:sp>
      <p:sp>
        <p:nvSpPr>
          <p:cNvPr id="3" name="縦書きテキスト プレースホルダー 2"/>
          <p:cNvSpPr>
            <a:spLocks noGrp="1"/>
          </p:cNvSpPr>
          <p:nvPr>
            <p:ph type="body" orient="vert" idx="1"/>
          </p:nvPr>
        </p:nvSpPr>
        <p:spPr>
          <a:xfrm>
            <a:off x="827584" y="2348880"/>
            <a:ext cx="7848872" cy="4005064"/>
          </a:xfrm>
        </p:spPr>
        <p:txBody>
          <a:bodyPr vert="horz">
            <a:normAutofit/>
          </a:bodyPr>
          <a:lstStyle/>
          <a:p>
            <a:pPr marL="0" indent="0">
              <a:buNone/>
            </a:pPr>
            <a:r>
              <a:rPr lang="ja-JP" altLang="en-US" dirty="0" smtClean="0"/>
              <a:t>＊</a:t>
            </a:r>
            <a:r>
              <a:rPr lang="ja-JP" altLang="en-US" sz="2800" dirty="0" smtClean="0"/>
              <a:t>正社員にすると管理が難しくなる（福利厚生を要　</a:t>
            </a:r>
            <a:endParaRPr lang="en-US" altLang="ja-JP" sz="2800" dirty="0" smtClean="0"/>
          </a:p>
          <a:p>
            <a:pPr marL="0" indent="0">
              <a:buNone/>
            </a:pPr>
            <a:r>
              <a:rPr lang="ja-JP" altLang="en-US" sz="2800" dirty="0"/>
              <a:t>　</a:t>
            </a:r>
            <a:r>
              <a:rPr lang="ja-JP" altLang="en-US" sz="2800" dirty="0" err="1" smtClean="0"/>
              <a:t>求して</a:t>
            </a:r>
            <a:r>
              <a:rPr lang="ja-JP" altLang="en-US" sz="2800" dirty="0" smtClean="0"/>
              <a:t>きて土・日の働きを嫌がる傾向</a:t>
            </a:r>
            <a:endParaRPr lang="en-US" altLang="ja-JP" sz="2800" dirty="0" smtClean="0"/>
          </a:p>
          <a:p>
            <a:pPr marL="0" indent="0">
              <a:buNone/>
            </a:pPr>
            <a:r>
              <a:rPr lang="ja-JP" altLang="en-US" sz="2800" dirty="0"/>
              <a:t>　</a:t>
            </a:r>
            <a:r>
              <a:rPr lang="ja-JP" altLang="en-US" sz="2800" dirty="0" smtClean="0"/>
              <a:t>→最近は改善されている）</a:t>
            </a:r>
            <a:endParaRPr lang="en-US" altLang="ja-JP" sz="2800" dirty="0" smtClean="0"/>
          </a:p>
          <a:p>
            <a:pPr marL="0" indent="0">
              <a:buNone/>
            </a:pPr>
            <a:r>
              <a:rPr lang="ja-JP" altLang="en-US" sz="2800" dirty="0" smtClean="0"/>
              <a:t>＊お金をごまかしやすい（タクシー会社とで、燃料・</a:t>
            </a:r>
            <a:endParaRPr lang="en-US" altLang="ja-JP" sz="2800" dirty="0" smtClean="0"/>
          </a:p>
          <a:p>
            <a:pPr marL="0" indent="0">
              <a:buNone/>
            </a:pPr>
            <a:r>
              <a:rPr lang="ja-JP" altLang="en-US" sz="2800" dirty="0"/>
              <a:t>　</a:t>
            </a:r>
            <a:r>
              <a:rPr lang="ja-JP" altLang="en-US" sz="2800" dirty="0" smtClean="0"/>
              <a:t>走行距離、残業のごまかし等）</a:t>
            </a:r>
            <a:endParaRPr lang="en-US" altLang="ja-JP" sz="2800" dirty="0" smtClean="0"/>
          </a:p>
          <a:p>
            <a:pPr marL="0" indent="0">
              <a:buNone/>
            </a:pPr>
            <a:r>
              <a:rPr lang="ja-JP" altLang="en-US" sz="2800" dirty="0"/>
              <a:t>　</a:t>
            </a:r>
            <a:r>
              <a:rPr lang="ja-JP" altLang="en-US" sz="2800" dirty="0" smtClean="0"/>
              <a:t>→給与を不正に要求も</a:t>
            </a:r>
            <a:endParaRPr lang="en-US" altLang="ja-JP" sz="2800" dirty="0" smtClean="0"/>
          </a:p>
          <a:p>
            <a:pPr marL="0" indent="0">
              <a:buNone/>
            </a:pPr>
            <a:r>
              <a:rPr lang="ja-JP" altLang="en-US" sz="2800" dirty="0" smtClean="0"/>
              <a:t>＊しかし、一生、ドライバーでも良いのか？</a:t>
            </a:r>
            <a:endParaRPr lang="en-US" altLang="ja-JP" sz="2800" dirty="0" smtClean="0"/>
          </a:p>
          <a:p>
            <a:pPr marL="0" indent="0">
              <a:buNone/>
            </a:pPr>
            <a:endParaRPr lang="en-US" altLang="ja-JP" sz="2800" dirty="0" smtClean="0"/>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15</a:t>
            </a:fld>
            <a:endParaRPr kumimoji="1" lang="ja-JP" altLang="en-US"/>
          </a:p>
        </p:txBody>
      </p:sp>
    </p:spTree>
    <p:extLst>
      <p:ext uri="{BB962C8B-B14F-4D97-AF65-F5344CB8AC3E}">
        <p14:creationId xmlns:p14="http://schemas.microsoft.com/office/powerpoint/2010/main" xmlns="" val="155539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476672"/>
            <a:ext cx="8229600" cy="1252728"/>
          </a:xfrm>
        </p:spPr>
        <p:txBody>
          <a:bodyPr/>
          <a:lstStyle/>
          <a:p>
            <a:r>
              <a:rPr kumimoji="1" lang="ja-JP" altLang="en-US" dirty="0" smtClean="0"/>
              <a:t>ワーカー</a:t>
            </a:r>
            <a:r>
              <a:rPr kumimoji="1" lang="en-US" altLang="ja-JP" dirty="0" smtClean="0"/>
              <a:t>100</a:t>
            </a:r>
            <a:r>
              <a:rPr kumimoji="1" lang="ja-JP" altLang="en-US" dirty="0" smtClean="0"/>
              <a:t>人への教育</a:t>
            </a:r>
            <a:endParaRPr kumimoji="1" lang="ja-JP" altLang="en-US" dirty="0"/>
          </a:p>
        </p:txBody>
      </p:sp>
      <p:sp>
        <p:nvSpPr>
          <p:cNvPr id="3" name="縦書きテキスト プレースホルダー 2"/>
          <p:cNvSpPr>
            <a:spLocks noGrp="1"/>
          </p:cNvSpPr>
          <p:nvPr>
            <p:ph type="body" orient="vert" idx="1"/>
          </p:nvPr>
        </p:nvSpPr>
        <p:spPr>
          <a:xfrm>
            <a:off x="467544" y="3572938"/>
            <a:ext cx="8424936" cy="3429000"/>
          </a:xfrm>
        </p:spPr>
        <p:txBody>
          <a:bodyPr vert="horz">
            <a:normAutofit fontScale="77500" lnSpcReduction="20000"/>
          </a:bodyPr>
          <a:lstStyle/>
          <a:p>
            <a:pPr marL="0" indent="0">
              <a:buNone/>
            </a:pPr>
            <a:endParaRPr kumimoji="1" lang="en-US" altLang="ja-JP" dirty="0" smtClean="0"/>
          </a:p>
          <a:p>
            <a:pPr marL="0" indent="0">
              <a:buNone/>
            </a:pPr>
            <a:r>
              <a:rPr kumimoji="1" lang="ja-JP" altLang="en-US" sz="3000" dirty="0" smtClean="0"/>
              <a:t>＊</a:t>
            </a:r>
            <a:r>
              <a:rPr kumimoji="1" lang="ja-JP" altLang="en-US" sz="4000" dirty="0" smtClean="0"/>
              <a:t>ワーカーは離職率が高い</a:t>
            </a:r>
            <a:r>
              <a:rPr kumimoji="1" lang="ja-JP" altLang="en-US" sz="3600" dirty="0" smtClean="0"/>
              <a:t>　</a:t>
            </a:r>
            <a:endParaRPr kumimoji="1" lang="en-US" altLang="ja-JP" sz="3600" dirty="0" smtClean="0"/>
          </a:p>
          <a:p>
            <a:pPr marL="0" indent="0">
              <a:buNone/>
            </a:pPr>
            <a:r>
              <a:rPr lang="ja-JP" altLang="en-US" sz="3600" dirty="0"/>
              <a:t>　</a:t>
            </a:r>
            <a:r>
              <a:rPr lang="ja-JP" altLang="en-US" sz="3600" dirty="0" smtClean="0"/>
              <a:t>　</a:t>
            </a:r>
            <a:r>
              <a:rPr kumimoji="1" lang="ja-JP" altLang="en-US" sz="3600" dirty="0" smtClean="0"/>
              <a:t>（銀行口座を作り、</a:t>
            </a:r>
            <a:r>
              <a:rPr kumimoji="1" lang="en-US" altLang="ja-JP" sz="3600" dirty="0" smtClean="0"/>
              <a:t>TV,</a:t>
            </a:r>
            <a:r>
              <a:rPr kumimoji="1" lang="ja-JP" altLang="en-US" sz="3600" dirty="0" smtClean="0"/>
              <a:t>冷蔵庫を</a:t>
            </a:r>
            <a:r>
              <a:rPr lang="ja-JP" altLang="en-US" sz="3600" dirty="0" smtClean="0"/>
              <a:t>提供しても</a:t>
            </a:r>
            <a:r>
              <a:rPr lang="en-US" altLang="ja-JP" sz="3600" dirty="0" smtClean="0"/>
              <a:t>…</a:t>
            </a:r>
            <a:r>
              <a:rPr lang="ja-JP" altLang="en-US" sz="3600" dirty="0" smtClean="0"/>
              <a:t>）</a:t>
            </a:r>
            <a:endParaRPr lang="en-US" altLang="ja-JP" sz="3600" dirty="0" smtClean="0"/>
          </a:p>
          <a:p>
            <a:pPr marL="0" indent="0">
              <a:buNone/>
            </a:pPr>
            <a:r>
              <a:rPr lang="ja-JP" altLang="en-US" sz="3600" dirty="0" smtClean="0"/>
              <a:t>＊クリケットゲームや忘年会を開催し楽しむ時間を提供</a:t>
            </a:r>
            <a:endParaRPr lang="en-US" altLang="ja-JP" sz="3600" dirty="0" smtClean="0"/>
          </a:p>
          <a:p>
            <a:pPr marL="0" indent="0">
              <a:buNone/>
            </a:pPr>
            <a:r>
              <a:rPr lang="ja-JP" altLang="en-US" sz="3600" dirty="0" smtClean="0"/>
              <a:t>＊</a:t>
            </a:r>
            <a:r>
              <a:rPr lang="ja-JP" altLang="en-US" sz="3400" dirty="0"/>
              <a:t>ワーカーへの現場教育は日系職人がやると一番効く</a:t>
            </a:r>
            <a:r>
              <a:rPr lang="ja-JP" altLang="en-US" sz="3400" dirty="0" smtClean="0"/>
              <a:t>？</a:t>
            </a:r>
            <a:endParaRPr lang="en-US" altLang="ja-JP" sz="3400" dirty="0" smtClean="0"/>
          </a:p>
          <a:p>
            <a:pPr marL="0" indent="0">
              <a:buNone/>
            </a:pPr>
            <a:r>
              <a:rPr lang="ja-JP" altLang="en-US" sz="3600" dirty="0" smtClean="0"/>
              <a:t>＊</a:t>
            </a:r>
            <a:r>
              <a:rPr lang="ja-JP" altLang="en-US" sz="4000" dirty="0"/>
              <a:t>リスクのある仕事では大いに叱りつける　</a:t>
            </a:r>
            <a:endParaRPr kumimoji="1" lang="en-US" altLang="ja-JP" sz="4000" dirty="0" smtClean="0"/>
          </a:p>
          <a:p>
            <a:pPr marL="0" indent="0">
              <a:buNone/>
            </a:pPr>
            <a:r>
              <a:rPr lang="ja-JP" altLang="en-US" sz="3400" dirty="0" smtClean="0"/>
              <a:t>＊</a:t>
            </a:r>
            <a:r>
              <a:rPr lang="ja-JP" altLang="en-US" sz="4000" dirty="0" smtClean="0"/>
              <a:t>仕事</a:t>
            </a:r>
            <a:r>
              <a:rPr lang="ja-JP" altLang="en-US" sz="4000" dirty="0"/>
              <a:t>の完成を共に喜び合う</a:t>
            </a:r>
            <a:endParaRPr lang="en-US" altLang="ja-JP" sz="4000" dirty="0"/>
          </a:p>
          <a:p>
            <a:pPr marL="0" indent="0">
              <a:buNone/>
            </a:pPr>
            <a:endParaRPr kumimoji="1" lang="en-US" altLang="ja-JP" dirty="0" smtClean="0"/>
          </a:p>
          <a:p>
            <a:endParaRPr kumimoji="1" lang="en-US" altLang="ja-JP" dirty="0" smtClean="0"/>
          </a:p>
          <a:p>
            <a:endParaRPr kumimoji="1" lang="ja-JP" altLang="en-US" dirty="0"/>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16</a:t>
            </a:fld>
            <a:endParaRPr kumimoji="1" lang="ja-JP" altLang="en-US" dirty="0"/>
          </a:p>
        </p:txBody>
      </p:sp>
      <p:pic>
        <p:nvPicPr>
          <p:cNvPr id="1026" name="Picture 2" descr="C:\Users\user\Documents\IMG_0125.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1844824"/>
            <a:ext cx="2675679" cy="1548319"/>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Users\user\Pictures\2014-06-26\IMG_013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64088" y="1844824"/>
            <a:ext cx="2304256" cy="17281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42675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推奨される人事評価の一例</a:t>
            </a:r>
            <a:endParaRPr kumimoji="1" lang="ja-JP" altLang="en-US" dirty="0"/>
          </a:p>
        </p:txBody>
      </p:sp>
      <p:sp>
        <p:nvSpPr>
          <p:cNvPr id="3" name="縦書きテキスト プレースホルダー 2"/>
          <p:cNvSpPr>
            <a:spLocks noGrp="1"/>
          </p:cNvSpPr>
          <p:nvPr>
            <p:ph type="body" orient="vert" idx="1"/>
          </p:nvPr>
        </p:nvSpPr>
        <p:spPr>
          <a:xfrm>
            <a:off x="827584" y="1988840"/>
            <a:ext cx="7408333" cy="3450696"/>
          </a:xfrm>
        </p:spPr>
        <p:txBody>
          <a:bodyPr vert="horz">
            <a:normAutofit/>
          </a:bodyPr>
          <a:lstStyle/>
          <a:p>
            <a:r>
              <a:rPr kumimoji="1" lang="ja-JP" altLang="en-US" sz="3600" dirty="0" smtClean="0"/>
              <a:t>言動が一致していること</a:t>
            </a:r>
            <a:endParaRPr kumimoji="1" lang="en-US" altLang="ja-JP" sz="3600" dirty="0" smtClean="0"/>
          </a:p>
          <a:p>
            <a:r>
              <a:rPr lang="ja-JP" altLang="en-US" sz="3600" dirty="0" smtClean="0"/>
              <a:t>改善</a:t>
            </a:r>
            <a:r>
              <a:rPr lang="ja-JP" altLang="en-US" sz="3600" dirty="0"/>
              <a:t>の</a:t>
            </a:r>
            <a:r>
              <a:rPr lang="ja-JP" altLang="en-US" sz="3600" dirty="0" smtClean="0"/>
              <a:t>姿勢が感じられるか？</a:t>
            </a:r>
            <a:endParaRPr lang="en-US" altLang="ja-JP" sz="3600" dirty="0" smtClean="0"/>
          </a:p>
          <a:p>
            <a:r>
              <a:rPr kumimoji="1" lang="ja-JP" altLang="en-US" sz="3600" dirty="0" smtClean="0"/>
              <a:t>ならば、その証拠を見せよ！</a:t>
            </a:r>
            <a:endParaRPr kumimoji="1" lang="ja-JP" altLang="en-US" sz="3600"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17</a:t>
            </a:fld>
            <a:endParaRPr kumimoji="1" lang="ja-JP" altLang="en-US" dirty="0"/>
          </a:p>
        </p:txBody>
      </p:sp>
    </p:spTree>
    <p:extLst>
      <p:ext uri="{BB962C8B-B14F-4D97-AF65-F5344CB8AC3E}">
        <p14:creationId xmlns:p14="http://schemas.microsoft.com/office/powerpoint/2010/main" xmlns="" val="74373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縦書きテキスト プレースホルダー 2"/>
          <p:cNvSpPr>
            <a:spLocks noGrp="1"/>
          </p:cNvSpPr>
          <p:nvPr>
            <p:ph type="body" orient="vert" idx="1"/>
          </p:nvPr>
        </p:nvSpPr>
        <p:spPr>
          <a:xfrm>
            <a:off x="899592" y="2060848"/>
            <a:ext cx="7408333" cy="3450696"/>
          </a:xfrm>
        </p:spPr>
        <p:txBody>
          <a:bodyPr vert="horz"/>
          <a:lstStyle/>
          <a:p>
            <a:pPr marL="0" indent="0" algn="ctr">
              <a:buNone/>
            </a:pPr>
            <a:r>
              <a:rPr kumimoji="1" lang="ja-JP" altLang="en-US" dirty="0" smtClean="0"/>
              <a:t>　　　</a:t>
            </a:r>
            <a:r>
              <a:rPr kumimoji="1" lang="ja-JP" altLang="en-US" sz="3600" dirty="0" smtClean="0"/>
              <a:t>ご清聴、有難うございました。</a:t>
            </a:r>
            <a:endParaRPr kumimoji="1" lang="ja-JP" altLang="en-US" sz="3600"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18</a:t>
            </a:fld>
            <a:endParaRPr kumimoji="1" lang="ja-JP" altLang="en-US" dirty="0"/>
          </a:p>
        </p:txBody>
      </p:sp>
    </p:spTree>
    <p:extLst>
      <p:ext uri="{BB962C8B-B14F-4D97-AF65-F5344CB8AC3E}">
        <p14:creationId xmlns:p14="http://schemas.microsoft.com/office/powerpoint/2010/main" xmlns="" val="77169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620688"/>
            <a:ext cx="8229600" cy="1252728"/>
          </a:xfrm>
        </p:spPr>
        <p:txBody>
          <a:bodyPr/>
          <a:lstStyle/>
          <a:p>
            <a:r>
              <a:rPr kumimoji="1" lang="ja-JP" altLang="en-US" dirty="0" smtClean="0"/>
              <a:t>私の略歴</a:t>
            </a:r>
            <a:endParaRPr kumimoji="1" lang="ja-JP" altLang="en-US" dirty="0"/>
          </a:p>
        </p:txBody>
      </p:sp>
      <p:sp>
        <p:nvSpPr>
          <p:cNvPr id="3" name="縦書きテキスト プレースホルダー 2"/>
          <p:cNvSpPr>
            <a:spLocks noGrp="1"/>
          </p:cNvSpPr>
          <p:nvPr>
            <p:ph type="body" orient="vert" idx="1"/>
          </p:nvPr>
        </p:nvSpPr>
        <p:spPr>
          <a:xfrm>
            <a:off x="683568" y="1988840"/>
            <a:ext cx="8280920" cy="4104456"/>
          </a:xfrm>
        </p:spPr>
        <p:txBody>
          <a:bodyPr vert="horz">
            <a:normAutofit lnSpcReduction="10000"/>
          </a:bodyPr>
          <a:lstStyle/>
          <a:p>
            <a:pPr marL="0" indent="0">
              <a:buNone/>
            </a:pPr>
            <a:r>
              <a:rPr kumimoji="1" lang="ja-JP" altLang="en-US" dirty="0" smtClean="0"/>
              <a:t>＊</a:t>
            </a:r>
            <a:r>
              <a:rPr kumimoji="1" lang="en-US" altLang="ja-JP" dirty="0" smtClean="0"/>
              <a:t>1975</a:t>
            </a:r>
            <a:r>
              <a:rPr kumimoji="1" lang="ja-JP" altLang="en-US" dirty="0" smtClean="0"/>
              <a:t>年：商社のトーメン入社</a:t>
            </a:r>
            <a:endParaRPr kumimoji="1" lang="en-US" altLang="ja-JP" dirty="0" smtClean="0"/>
          </a:p>
          <a:p>
            <a:pPr marL="0" indent="0">
              <a:buNone/>
            </a:pPr>
            <a:r>
              <a:rPr lang="ja-JP" altLang="en-US" dirty="0" smtClean="0"/>
              <a:t>＊</a:t>
            </a:r>
            <a:r>
              <a:rPr lang="en-US" altLang="ja-JP" dirty="0" smtClean="0"/>
              <a:t>1983</a:t>
            </a:r>
            <a:r>
              <a:rPr lang="ja-JP" altLang="en-US" dirty="0" smtClean="0"/>
              <a:t>年：化学プラント工事部から</a:t>
            </a:r>
            <a:r>
              <a:rPr lang="en-US" altLang="ja-JP" dirty="0" smtClean="0"/>
              <a:t>1989</a:t>
            </a:r>
            <a:r>
              <a:rPr lang="ja-JP" altLang="en-US" dirty="0" smtClean="0"/>
              <a:t>年迄デリーに　</a:t>
            </a:r>
            <a:endParaRPr lang="en-US" altLang="ja-JP" dirty="0" smtClean="0"/>
          </a:p>
          <a:p>
            <a:pPr marL="0" indent="0">
              <a:buNone/>
            </a:pPr>
            <a:r>
              <a:rPr lang="ja-JP" altLang="en-US" dirty="0"/>
              <a:t>　</a:t>
            </a:r>
            <a:r>
              <a:rPr lang="ja-JP" altLang="en-US" dirty="0" smtClean="0"/>
              <a:t>　　　　　　駐在（約</a:t>
            </a:r>
            <a:r>
              <a:rPr lang="en-US" altLang="ja-JP" dirty="0" smtClean="0"/>
              <a:t>6</a:t>
            </a:r>
            <a:r>
              <a:rPr lang="ja-JP" altLang="en-US" dirty="0" smtClean="0"/>
              <a:t>年）</a:t>
            </a:r>
            <a:endParaRPr lang="en-US" altLang="ja-JP" dirty="0" smtClean="0"/>
          </a:p>
          <a:p>
            <a:pPr marL="0" indent="0">
              <a:buNone/>
            </a:pPr>
            <a:r>
              <a:rPr kumimoji="1" lang="ja-JP" altLang="en-US" dirty="0" smtClean="0"/>
              <a:t>＊</a:t>
            </a:r>
            <a:r>
              <a:rPr kumimoji="1" lang="en-US" altLang="ja-JP" dirty="0" smtClean="0"/>
              <a:t>1995</a:t>
            </a:r>
            <a:r>
              <a:rPr kumimoji="1" lang="ja-JP" altLang="en-US" dirty="0" smtClean="0"/>
              <a:t>年：電機通信部から</a:t>
            </a:r>
            <a:r>
              <a:rPr kumimoji="1" lang="en-US" altLang="ja-JP" dirty="0" smtClean="0"/>
              <a:t>1998</a:t>
            </a:r>
            <a:r>
              <a:rPr kumimoji="1" lang="ja-JP" altLang="en-US" dirty="0" smtClean="0"/>
              <a:t>年までデリーに</a:t>
            </a:r>
            <a:r>
              <a:rPr lang="ja-JP" altLang="en-US" dirty="0" smtClean="0"/>
              <a:t>再び駐在</a:t>
            </a:r>
            <a:endParaRPr lang="en-US" altLang="ja-JP" dirty="0" smtClean="0"/>
          </a:p>
          <a:p>
            <a:pPr marL="0" indent="0">
              <a:buNone/>
            </a:pPr>
            <a:r>
              <a:rPr lang="ja-JP" altLang="en-US" dirty="0"/>
              <a:t>　</a:t>
            </a:r>
            <a:r>
              <a:rPr lang="ja-JP" altLang="en-US" dirty="0" smtClean="0"/>
              <a:t>　　　　　　（約</a:t>
            </a:r>
            <a:r>
              <a:rPr lang="en-US" altLang="ja-JP" dirty="0" smtClean="0"/>
              <a:t>3</a:t>
            </a:r>
            <a:r>
              <a:rPr lang="ja-JP" altLang="en-US" dirty="0" smtClean="0"/>
              <a:t>年半）</a:t>
            </a:r>
            <a:endParaRPr lang="en-US" altLang="ja-JP" dirty="0" smtClean="0"/>
          </a:p>
          <a:p>
            <a:pPr marL="0" indent="0">
              <a:buNone/>
            </a:pPr>
            <a:r>
              <a:rPr lang="ja-JP" altLang="en-US" dirty="0"/>
              <a:t>＊</a:t>
            </a:r>
            <a:r>
              <a:rPr lang="en-US" altLang="ja-JP" dirty="0" smtClean="0"/>
              <a:t>2011</a:t>
            </a:r>
            <a:r>
              <a:rPr lang="ja-JP" altLang="en-US" dirty="0" smtClean="0"/>
              <a:t>年末：豊田通商を定年退職</a:t>
            </a:r>
            <a:endParaRPr lang="en-US" altLang="ja-JP" dirty="0" smtClean="0"/>
          </a:p>
          <a:p>
            <a:pPr marL="0" indent="0">
              <a:buNone/>
            </a:pPr>
            <a:r>
              <a:rPr lang="ja-JP" altLang="en-US" dirty="0"/>
              <a:t>＊</a:t>
            </a:r>
            <a:r>
              <a:rPr kumimoji="1" lang="en-US" altLang="ja-JP" dirty="0" smtClean="0"/>
              <a:t>2012</a:t>
            </a:r>
            <a:r>
              <a:rPr kumimoji="1" lang="ja-JP" altLang="en-US" dirty="0" smtClean="0"/>
              <a:t>年：バンガロール・ハイテンプ社で</a:t>
            </a:r>
            <a:r>
              <a:rPr kumimoji="1" lang="en-US" altLang="ja-JP" dirty="0" smtClean="0"/>
              <a:t>7</a:t>
            </a:r>
            <a:r>
              <a:rPr kumimoji="1" lang="ja-JP" altLang="en-US" dirty="0" smtClean="0"/>
              <a:t>か月</a:t>
            </a:r>
            <a:r>
              <a:rPr lang="ja-JP" altLang="en-US" dirty="0" smtClean="0"/>
              <a:t>駐在</a:t>
            </a:r>
            <a:endParaRPr lang="en-US" altLang="ja-JP" dirty="0" smtClean="0"/>
          </a:p>
          <a:p>
            <a:pPr marL="0" indent="0">
              <a:buNone/>
            </a:pPr>
            <a:r>
              <a:rPr lang="ja-JP" altLang="en-US" dirty="0"/>
              <a:t>＊</a:t>
            </a:r>
            <a:r>
              <a:rPr lang="en-US" altLang="ja-JP" dirty="0" smtClean="0"/>
              <a:t>2013</a:t>
            </a:r>
            <a:r>
              <a:rPr lang="ja-JP" altLang="en-US" dirty="0" smtClean="0"/>
              <a:t>年：バンガロール・高砂熱学工業インド社で駐在開始</a:t>
            </a:r>
            <a:endParaRPr lang="en-US" altLang="ja-JP" dirty="0" smtClean="0"/>
          </a:p>
          <a:p>
            <a:pPr marL="0" indent="0">
              <a:buNone/>
            </a:pPr>
            <a:r>
              <a:rPr lang="ja-JP" altLang="en-US"/>
              <a:t>　</a:t>
            </a:r>
            <a:r>
              <a:rPr lang="ja-JP" altLang="en-US" smtClean="0"/>
              <a:t>　　　　</a:t>
            </a:r>
            <a:r>
              <a:rPr lang="ja-JP" altLang="en-US" dirty="0" smtClean="0"/>
              <a:t>　</a:t>
            </a:r>
            <a:r>
              <a:rPr lang="en-US" altLang="ja-JP" dirty="0" smtClean="0"/>
              <a:t>(</a:t>
            </a:r>
            <a:r>
              <a:rPr lang="ja-JP" altLang="en-US" dirty="0" smtClean="0"/>
              <a:t>当社で現在迄に約</a:t>
            </a:r>
            <a:r>
              <a:rPr lang="en-US" altLang="ja-JP" dirty="0" smtClean="0"/>
              <a:t>1</a:t>
            </a:r>
            <a:r>
              <a:rPr lang="ja-JP" altLang="en-US" dirty="0" smtClean="0"/>
              <a:t>年</a:t>
            </a:r>
            <a:r>
              <a:rPr lang="en-US" altLang="ja-JP" dirty="0" smtClean="0"/>
              <a:t>8</a:t>
            </a:r>
            <a:r>
              <a:rPr lang="ja-JP" altLang="en-US" dirty="0" smtClean="0"/>
              <a:t>か月駐在）　　</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2</a:t>
            </a:fld>
            <a:endParaRPr kumimoji="1" lang="ja-JP" altLang="en-US" dirty="0"/>
          </a:p>
        </p:txBody>
      </p:sp>
    </p:spTree>
    <p:extLst>
      <p:ext uri="{BB962C8B-B14F-4D97-AF65-F5344CB8AC3E}">
        <p14:creationId xmlns:p14="http://schemas.microsoft.com/office/powerpoint/2010/main" xmlns="" val="98440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縦書きテキスト プレースホルダー 2"/>
          <p:cNvSpPr>
            <a:spLocks noGrp="1"/>
          </p:cNvSpPr>
          <p:nvPr>
            <p:ph type="body" orient="vert" idx="1"/>
          </p:nvPr>
        </p:nvSpPr>
        <p:spPr>
          <a:xfrm>
            <a:off x="872067" y="2132856"/>
            <a:ext cx="7408333" cy="3993307"/>
          </a:xfrm>
        </p:spPr>
        <p:txBody>
          <a:bodyPr vert="horz">
            <a:normAutofit fontScale="92500"/>
          </a:bodyPr>
          <a:lstStyle/>
          <a:p>
            <a:pPr marL="0" indent="0">
              <a:buNone/>
            </a:pPr>
            <a:r>
              <a:rPr kumimoji="1" lang="ja-JP" altLang="en-US" sz="2800" dirty="0" smtClean="0"/>
              <a:t>＊「インド人とのつきあい方」：清　好延　著</a:t>
            </a:r>
            <a:endParaRPr kumimoji="1" lang="en-US" altLang="ja-JP" sz="2800" dirty="0" smtClean="0"/>
          </a:p>
          <a:p>
            <a:pPr marL="0" indent="0">
              <a:buNone/>
            </a:pPr>
            <a:r>
              <a:rPr lang="en-US" altLang="ja-JP" sz="2800" dirty="0"/>
              <a:t> </a:t>
            </a:r>
            <a:r>
              <a:rPr lang="en-US" altLang="ja-JP" sz="2800" dirty="0" smtClean="0"/>
              <a:t>       </a:t>
            </a:r>
            <a:r>
              <a:rPr kumimoji="1" lang="ja-JP" altLang="en-US" sz="2800" dirty="0" smtClean="0"/>
              <a:t>（元</a:t>
            </a:r>
            <a:r>
              <a:rPr lang="ja-JP" altLang="en-US" sz="2800" dirty="0" smtClean="0"/>
              <a:t>三菱商事コルカタ・デリー駐在）</a:t>
            </a:r>
            <a:endParaRPr kumimoji="1" lang="en-US" altLang="ja-JP" sz="2800" dirty="0" smtClean="0"/>
          </a:p>
          <a:p>
            <a:pPr marL="0" indent="0">
              <a:buNone/>
            </a:pPr>
            <a:r>
              <a:rPr lang="ja-JP" altLang="en-US" sz="2800" dirty="0" smtClean="0"/>
              <a:t>＊「玉ねぎの価格で政権安定度がわかる！」：</a:t>
            </a:r>
            <a:endParaRPr lang="en-US" altLang="ja-JP" sz="2800" dirty="0" smtClean="0"/>
          </a:p>
          <a:p>
            <a:pPr marL="0" indent="0">
              <a:buNone/>
            </a:pPr>
            <a:r>
              <a:rPr lang="ja-JP" altLang="en-US" sz="2800" dirty="0"/>
              <a:t>　</a:t>
            </a:r>
            <a:r>
              <a:rPr lang="ja-JP" altLang="en-US" sz="2800" dirty="0" smtClean="0"/>
              <a:t>　帝羽ニルマラ純子著</a:t>
            </a:r>
            <a:endParaRPr lang="en-US" altLang="ja-JP" sz="2800" dirty="0" smtClean="0"/>
          </a:p>
          <a:p>
            <a:pPr marL="0" indent="0">
              <a:buNone/>
            </a:pPr>
            <a:r>
              <a:rPr lang="ja-JP" altLang="en-US" sz="2800" dirty="0" smtClean="0"/>
              <a:t>＊インドの時代：榎　泰邦著（元インド大使）</a:t>
            </a:r>
            <a:endParaRPr lang="en-US" altLang="ja-JP" sz="2800" dirty="0" smtClean="0"/>
          </a:p>
          <a:p>
            <a:pPr marL="0" indent="0">
              <a:buNone/>
            </a:pPr>
            <a:r>
              <a:rPr lang="ja-JP" altLang="en-US" sz="2800" dirty="0"/>
              <a:t>＊</a:t>
            </a:r>
            <a:r>
              <a:rPr lang="ja-JP" altLang="en-US" sz="2800" dirty="0" smtClean="0"/>
              <a:t>インドビジネス：島田　卓著　</a:t>
            </a:r>
            <a:endParaRPr lang="en-US" altLang="ja-JP" sz="2800" dirty="0" smtClean="0"/>
          </a:p>
          <a:p>
            <a:pPr marL="0" indent="0">
              <a:buNone/>
            </a:pPr>
            <a:r>
              <a:rPr kumimoji="1" lang="ja-JP" altLang="en-US" sz="2800" dirty="0"/>
              <a:t>　</a:t>
            </a:r>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3</a:t>
            </a:fld>
            <a:endParaRPr kumimoji="1" lang="ja-JP" altLang="en-US" dirty="0"/>
          </a:p>
        </p:txBody>
      </p:sp>
    </p:spTree>
    <p:extLst>
      <p:ext uri="{BB962C8B-B14F-4D97-AF65-F5344CB8AC3E}">
        <p14:creationId xmlns:p14="http://schemas.microsoft.com/office/powerpoint/2010/main" xmlns="" val="306191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女子社員と</a:t>
            </a:r>
            <a:r>
              <a:rPr lang="ja-JP" altLang="en-US" sz="4000" dirty="0"/>
              <a:t>の</a:t>
            </a:r>
            <a:r>
              <a:rPr lang="ja-JP" altLang="en-US" sz="4000" dirty="0" smtClean="0"/>
              <a:t>付き合い方－１</a:t>
            </a:r>
            <a:endParaRPr kumimoji="1" lang="ja-JP" altLang="en-US" sz="4000" dirty="0"/>
          </a:p>
        </p:txBody>
      </p:sp>
      <p:sp>
        <p:nvSpPr>
          <p:cNvPr id="3" name="縦書きテキスト プレースホルダー 2"/>
          <p:cNvSpPr>
            <a:spLocks noGrp="1"/>
          </p:cNvSpPr>
          <p:nvPr>
            <p:ph type="body" orient="vert" idx="1"/>
          </p:nvPr>
        </p:nvSpPr>
        <p:spPr>
          <a:xfrm>
            <a:off x="899592" y="2204864"/>
            <a:ext cx="7408333" cy="3450696"/>
          </a:xfrm>
        </p:spPr>
        <p:txBody>
          <a:bodyPr vert="horz"/>
          <a:lstStyle/>
          <a:p>
            <a:r>
              <a:rPr lang="ja-JP" altLang="en-US" sz="3200" dirty="0" smtClean="0"/>
              <a:t>毎朝</a:t>
            </a:r>
            <a:r>
              <a:rPr lang="ja-JP" altLang="en-US" sz="3200" dirty="0"/>
              <a:t>毎晩、全員を近くのバス</a:t>
            </a:r>
            <a:r>
              <a:rPr lang="ja-JP" altLang="en-US" sz="3200" dirty="0" smtClean="0"/>
              <a:t>停まで</a:t>
            </a:r>
            <a:r>
              <a:rPr lang="ja-JP" altLang="en-US" sz="3200" dirty="0"/>
              <a:t>車で</a:t>
            </a:r>
            <a:r>
              <a:rPr lang="ja-JP" altLang="en-US" sz="3200" dirty="0" smtClean="0"/>
              <a:t>送り迎え</a:t>
            </a:r>
            <a:endParaRPr lang="en-US" altLang="ja-JP" sz="3200" dirty="0" smtClean="0"/>
          </a:p>
          <a:p>
            <a:r>
              <a:rPr lang="ja-JP" altLang="en-US" sz="3200" dirty="0" smtClean="0"/>
              <a:t>頻繁に出社の遅れ</a:t>
            </a:r>
            <a:r>
              <a:rPr lang="ja-JP" altLang="en-US" sz="3200" dirty="0"/>
              <a:t>が</a:t>
            </a:r>
            <a:r>
              <a:rPr lang="ja-JP" altLang="en-US" sz="3200" dirty="0" smtClean="0"/>
              <a:t>目立ち、明日</a:t>
            </a:r>
            <a:r>
              <a:rPr lang="ja-JP" altLang="en-US" sz="3200" dirty="0"/>
              <a:t>は早く来いと前向きに</a:t>
            </a:r>
            <a:r>
              <a:rPr lang="ja-JP" altLang="en-US" sz="3200" dirty="0" smtClean="0"/>
              <a:t>注意（男性社員含め）</a:t>
            </a:r>
            <a:endParaRPr lang="en-US" altLang="ja-JP" sz="3200" dirty="0"/>
          </a:p>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4</a:t>
            </a:fld>
            <a:endParaRPr kumimoji="1" lang="ja-JP" altLang="en-US"/>
          </a:p>
        </p:txBody>
      </p:sp>
    </p:spTree>
    <p:extLst>
      <p:ext uri="{BB962C8B-B14F-4D97-AF65-F5344CB8AC3E}">
        <p14:creationId xmlns:p14="http://schemas.microsoft.com/office/powerpoint/2010/main" xmlns="" val="303868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2708920"/>
            <a:ext cx="8229600" cy="3849291"/>
          </a:xfrm>
        </p:spPr>
        <p:txBody>
          <a:bodyPr>
            <a:normAutofit/>
          </a:bodyPr>
          <a:lstStyle/>
          <a:p>
            <a:r>
              <a:rPr kumimoji="1" lang="ja-JP" altLang="en-US" sz="3200" dirty="0" smtClean="0"/>
              <a:t>キッチンのカップの洗いと整理を全員で</a:t>
            </a:r>
            <a:r>
              <a:rPr lang="ja-JP" altLang="en-US" sz="3200" dirty="0" smtClean="0"/>
              <a:t>当番制</a:t>
            </a:r>
            <a:r>
              <a:rPr lang="ja-JP" altLang="en-US" sz="3200" dirty="0"/>
              <a:t>に</a:t>
            </a:r>
            <a:r>
              <a:rPr lang="ja-JP" altLang="en-US" sz="3200" dirty="0" smtClean="0"/>
              <a:t>して、仕事具合を○・△でチェック</a:t>
            </a:r>
            <a:endParaRPr lang="en-US" altLang="ja-JP" sz="3200" dirty="0" smtClean="0"/>
          </a:p>
          <a:p>
            <a:r>
              <a:rPr kumimoji="1" lang="ja-JP" altLang="en-US" sz="3200" dirty="0" smtClean="0"/>
              <a:t>共通した受け皿・組織を作り、トップが率先し、習慣</a:t>
            </a:r>
            <a:r>
              <a:rPr lang="ja-JP" altLang="en-US" sz="3200" dirty="0" smtClean="0"/>
              <a:t>付ける</a:t>
            </a:r>
            <a:endParaRPr lang="en-US" altLang="ja-JP" sz="3200" dirty="0" smtClean="0"/>
          </a:p>
          <a:p>
            <a:r>
              <a:rPr kumimoji="1" lang="ja-JP" altLang="en-US" sz="3200" dirty="0" smtClean="0"/>
              <a:t>男性社員にも同様に課す、以降、文句は決して出ない　→　カースト制の打破成功</a:t>
            </a:r>
            <a:endParaRPr kumimoji="1" lang="ja-JP" altLang="en-US" sz="3200" dirty="0"/>
          </a:p>
        </p:txBody>
      </p:sp>
      <p:sp>
        <p:nvSpPr>
          <p:cNvPr id="2" name="タイトル 1"/>
          <p:cNvSpPr>
            <a:spLocks noGrp="1"/>
          </p:cNvSpPr>
          <p:nvPr>
            <p:ph type="title"/>
          </p:nvPr>
        </p:nvSpPr>
        <p:spPr/>
        <p:txBody>
          <a:bodyPr>
            <a:normAutofit/>
          </a:bodyPr>
          <a:lstStyle/>
          <a:p>
            <a:r>
              <a:rPr lang="ja-JP" altLang="en-US" sz="4000" dirty="0"/>
              <a:t>女子社員との付き合い方</a:t>
            </a:r>
            <a:r>
              <a:rPr lang="ja-JP" altLang="en-US" sz="4000" dirty="0" smtClean="0"/>
              <a:t>－２</a:t>
            </a:r>
            <a:endParaRPr kumimoji="1" lang="ja-JP" altLang="en-US" sz="4000"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5</a:t>
            </a:fld>
            <a:endParaRPr kumimoji="1" lang="ja-JP" altLang="en-US"/>
          </a:p>
        </p:txBody>
      </p:sp>
    </p:spTree>
    <p:extLst>
      <p:ext uri="{BB962C8B-B14F-4D97-AF65-F5344CB8AC3E}">
        <p14:creationId xmlns:p14="http://schemas.microsoft.com/office/powerpoint/2010/main" xmlns="" val="958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p:cNvSpPr>
            <a:spLocks noGrp="1"/>
          </p:cNvSpPr>
          <p:nvPr>
            <p:ph type="body" orient="vert" idx="1"/>
          </p:nvPr>
        </p:nvSpPr>
        <p:spPr>
          <a:xfrm>
            <a:off x="539552" y="476672"/>
            <a:ext cx="8229600" cy="5390059"/>
          </a:xfrm>
        </p:spPr>
        <p:txBody>
          <a:bodyPr vert="horz"/>
          <a:lstStyle/>
          <a:p>
            <a:endParaRPr kumimoji="1" lang="ja-JP" altLang="en-US" dirty="0"/>
          </a:p>
        </p:txBody>
      </p:sp>
      <p:pic>
        <p:nvPicPr>
          <p:cNvPr id="2050" name="Picture 2" descr="C:\Users\user\Documents\IMG_0306.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16632"/>
            <a:ext cx="8776503" cy="596802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フッター プレースホルダー 1"/>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DB4494E-6EA9-4896-8BC3-4F1A3E7D821C}" type="slidenum">
              <a:rPr kumimoji="1" lang="ja-JP" altLang="en-US" smtClean="0"/>
              <a:pPr/>
              <a:t>6</a:t>
            </a:fld>
            <a:endParaRPr kumimoji="1" lang="ja-JP" altLang="en-US"/>
          </a:p>
        </p:txBody>
      </p:sp>
    </p:spTree>
    <p:extLst>
      <p:ext uri="{BB962C8B-B14F-4D97-AF65-F5344CB8AC3E}">
        <p14:creationId xmlns:p14="http://schemas.microsoft.com/office/powerpoint/2010/main" xmlns="" val="253175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p:cNvSpPr>
            <a:spLocks noGrp="1"/>
          </p:cNvSpPr>
          <p:nvPr>
            <p:ph type="body" orient="vert" idx="1"/>
          </p:nvPr>
        </p:nvSpPr>
        <p:spPr>
          <a:xfrm>
            <a:off x="107504" y="260648"/>
            <a:ext cx="8928992" cy="5649491"/>
          </a:xfrm>
        </p:spPr>
        <p:txBody>
          <a:bodyPr/>
          <a:lstStyle/>
          <a:p>
            <a:endParaRPr kumimoji="1" lang="ja-JP"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0" y="1280383"/>
            <a:ext cx="4371779" cy="3528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フッター プレースホルダー 1"/>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DB4494E-6EA9-4896-8BC3-4F1A3E7D821C}" type="slidenum">
              <a:rPr kumimoji="1" lang="ja-JP" altLang="en-US" smtClean="0"/>
              <a:pPr/>
              <a:t>7</a:t>
            </a:fld>
            <a:endParaRPr kumimoji="1" lang="ja-JP" altLang="en-US"/>
          </a:p>
        </p:txBody>
      </p:sp>
      <p:pic>
        <p:nvPicPr>
          <p:cNvPr id="1026" name="Picture 2" descr="C:\Users\user\Pictures\2014-06-24\IMG_0303.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8343" y="1280383"/>
            <a:ext cx="4176464" cy="35283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8643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2420888"/>
            <a:ext cx="8229600" cy="3456384"/>
          </a:xfrm>
        </p:spPr>
        <p:txBody>
          <a:bodyPr>
            <a:normAutofit/>
          </a:bodyPr>
          <a:lstStyle/>
          <a:p>
            <a:endParaRPr kumimoji="1" lang="en-US" altLang="ja-JP" dirty="0" smtClean="0"/>
          </a:p>
          <a:p>
            <a:r>
              <a:rPr kumimoji="1" lang="ja-JP" altLang="en-US" sz="3200" dirty="0" smtClean="0"/>
              <a:t>非を認める、</a:t>
            </a:r>
            <a:r>
              <a:rPr kumimoji="1" lang="en-US" altLang="ja-JP" sz="3200" dirty="0" smtClean="0"/>
              <a:t>”Sorry”</a:t>
            </a:r>
            <a:r>
              <a:rPr kumimoji="1" lang="ja-JP" altLang="en-US" sz="3200" dirty="0" smtClean="0"/>
              <a:t>という言葉</a:t>
            </a:r>
            <a:r>
              <a:rPr lang="ja-JP" altLang="en-US" sz="3200" dirty="0" smtClean="0"/>
              <a:t>は</a:t>
            </a:r>
            <a:r>
              <a:rPr lang="ja-JP" altLang="en-US" sz="3200" dirty="0"/>
              <a:t>　</a:t>
            </a:r>
            <a:r>
              <a:rPr lang="ja-JP" altLang="en-US" sz="3200" dirty="0" smtClean="0"/>
              <a:t>“インド人のエゴの世界”を殺すことになる</a:t>
            </a:r>
            <a:endParaRPr kumimoji="1" lang="en-US" altLang="ja-JP" sz="3200" dirty="0" smtClean="0"/>
          </a:p>
          <a:p>
            <a:r>
              <a:rPr kumimoji="1" lang="ja-JP" altLang="en-US" sz="3200" dirty="0" smtClean="0"/>
              <a:t>人生の保証がないインドでは</a:t>
            </a:r>
            <a:r>
              <a:rPr lang="ja-JP" altLang="en-US" sz="3200" dirty="0" smtClean="0"/>
              <a:t>嘘をついてでも、非を逃れようとする習慣が根付いている</a:t>
            </a:r>
            <a:endParaRPr kumimoji="1" lang="en-US" altLang="ja-JP" sz="3200" dirty="0" smtClean="0"/>
          </a:p>
          <a:p>
            <a:pPr marL="0" indent="0">
              <a:buNone/>
            </a:pPr>
            <a:r>
              <a:rPr lang="ja-JP" altLang="en-US" sz="3200" dirty="0"/>
              <a:t>　</a:t>
            </a:r>
            <a:r>
              <a:rPr lang="ja-JP" altLang="en-US" sz="3200" dirty="0" smtClean="0"/>
              <a:t>　</a:t>
            </a:r>
            <a:endParaRPr kumimoji="1" lang="ja-JP" altLang="en-US" sz="3200" dirty="0"/>
          </a:p>
        </p:txBody>
      </p:sp>
      <p:sp>
        <p:nvSpPr>
          <p:cNvPr id="2" name="タイトル 1"/>
          <p:cNvSpPr>
            <a:spLocks noGrp="1"/>
          </p:cNvSpPr>
          <p:nvPr>
            <p:ph type="title"/>
          </p:nvPr>
        </p:nvSpPr>
        <p:spPr>
          <a:xfrm>
            <a:off x="457200" y="274638"/>
            <a:ext cx="8229600" cy="1570186"/>
          </a:xfrm>
        </p:spPr>
        <p:txBody>
          <a:bodyPr>
            <a:normAutofit/>
          </a:bodyPr>
          <a:lstStyle/>
          <a:p>
            <a:r>
              <a:rPr kumimoji="1" lang="ja-JP" altLang="en-US" sz="4000" dirty="0" smtClean="0"/>
              <a:t>インド人は自分の非を認めない</a:t>
            </a:r>
            <a:r>
              <a:rPr kumimoji="1" lang="en-US" altLang="ja-JP" sz="4000" dirty="0" smtClean="0"/>
              <a:t/>
            </a:r>
            <a:br>
              <a:rPr kumimoji="1" lang="en-US" altLang="ja-JP" sz="4000" dirty="0" smtClean="0"/>
            </a:br>
            <a:r>
              <a:rPr lang="en-US" altLang="ja-JP" sz="4000" dirty="0" smtClean="0"/>
              <a:t>―</a:t>
            </a:r>
            <a:r>
              <a:rPr lang="ja-JP" altLang="en-US" sz="4000" dirty="0" smtClean="0"/>
              <a:t>その訳は？</a:t>
            </a:r>
            <a:endParaRPr kumimoji="1" lang="ja-JP" altLang="en-US" sz="4000"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8</a:t>
            </a:fld>
            <a:endParaRPr kumimoji="1" lang="ja-JP" altLang="en-US"/>
          </a:p>
        </p:txBody>
      </p:sp>
    </p:spTree>
    <p:extLst>
      <p:ext uri="{BB962C8B-B14F-4D97-AF65-F5344CB8AC3E}">
        <p14:creationId xmlns:p14="http://schemas.microsoft.com/office/powerpoint/2010/main" xmlns="" val="225416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時間・納期を守らないインド人</a:t>
            </a:r>
            <a:endParaRPr kumimoji="1" lang="ja-JP" altLang="en-US" dirty="0"/>
          </a:p>
        </p:txBody>
      </p:sp>
      <p:sp>
        <p:nvSpPr>
          <p:cNvPr id="3" name="縦書きテキスト プレースホルダー 2"/>
          <p:cNvSpPr>
            <a:spLocks noGrp="1"/>
          </p:cNvSpPr>
          <p:nvPr>
            <p:ph type="body" orient="vert" idx="1"/>
          </p:nvPr>
        </p:nvSpPr>
        <p:spPr>
          <a:xfrm>
            <a:off x="899592" y="1988840"/>
            <a:ext cx="7408333" cy="4026760"/>
          </a:xfrm>
        </p:spPr>
        <p:txBody>
          <a:bodyPr vert="horz">
            <a:noAutofit/>
          </a:bodyPr>
          <a:lstStyle/>
          <a:p>
            <a:r>
              <a:rPr kumimoji="1" lang="ja-JP" altLang="en-US" sz="3200" dirty="0" smtClean="0"/>
              <a:t>洗濯屋は何度も返却の納期を守らない、何故できない？</a:t>
            </a:r>
            <a:endParaRPr kumimoji="1" lang="en-US" altLang="ja-JP" sz="3200" dirty="0" smtClean="0"/>
          </a:p>
          <a:p>
            <a:r>
              <a:rPr lang="ja-JP" altLang="en-US" sz="3200" dirty="0" smtClean="0"/>
              <a:t>インド業者の工期遅れは常習で、施主</a:t>
            </a:r>
            <a:endParaRPr lang="en-US" altLang="ja-JP" sz="3200" dirty="0" smtClean="0"/>
          </a:p>
          <a:p>
            <a:pPr marL="0" indent="0">
              <a:buNone/>
            </a:pPr>
            <a:r>
              <a:rPr lang="ja-JP" altLang="en-US" sz="3200" dirty="0"/>
              <a:t>　</a:t>
            </a:r>
            <a:r>
              <a:rPr lang="ja-JP" altLang="en-US" sz="3200" dirty="0" smtClean="0"/>
              <a:t>　泣かせ？</a:t>
            </a:r>
            <a:endParaRPr kumimoji="1" lang="en-US" altLang="ja-JP" sz="3200" dirty="0" smtClean="0"/>
          </a:p>
          <a:p>
            <a:pPr marL="0" indent="0">
              <a:buNone/>
            </a:pPr>
            <a:r>
              <a:rPr lang="ja-JP" altLang="en-US" sz="3200" dirty="0"/>
              <a:t>　</a:t>
            </a:r>
            <a:r>
              <a:rPr kumimoji="1" lang="ja-JP" altLang="en-US" sz="3200" dirty="0" smtClean="0"/>
              <a:t>一体、何故か？</a:t>
            </a: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B4494E-6EA9-4896-8BC3-4F1A3E7D821C}" type="slidenum">
              <a:rPr kumimoji="1" lang="ja-JP" altLang="en-US" smtClean="0"/>
              <a:pPr/>
              <a:t>9</a:t>
            </a:fld>
            <a:endParaRPr kumimoji="1" lang="ja-JP" altLang="en-US"/>
          </a:p>
        </p:txBody>
      </p:sp>
    </p:spTree>
    <p:extLst>
      <p:ext uri="{BB962C8B-B14F-4D97-AF65-F5344CB8AC3E}">
        <p14:creationId xmlns:p14="http://schemas.microsoft.com/office/powerpoint/2010/main" xmlns="" val="1302241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3203</TotalTime>
  <Words>8132</Words>
  <Application>Microsoft Office PowerPoint</Application>
  <PresentationFormat>On-screen Show (4:3)</PresentationFormat>
  <Paragraphs>195</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ウェーブ</vt:lpstr>
      <vt:lpstr>インド人部下との付き合い方 ―人事・労務管理の一助になれば</vt:lpstr>
      <vt:lpstr>私の略歴</vt:lpstr>
      <vt:lpstr>参考文献</vt:lpstr>
      <vt:lpstr>女子社員との付き合い方－１</vt:lpstr>
      <vt:lpstr>女子社員との付き合い方－２</vt:lpstr>
      <vt:lpstr>Slide 6</vt:lpstr>
      <vt:lpstr>Slide 7</vt:lpstr>
      <vt:lpstr>インド人は自分の非を認めない ―その訳は？</vt:lpstr>
      <vt:lpstr>時間・納期を守らないインド人</vt:lpstr>
      <vt:lpstr>インド人部下が日本人上司を見て 一目置くこととは？ </vt:lpstr>
      <vt:lpstr>インド人は何故、役所（Government)的な業務態度を取りたがるのか？</vt:lpstr>
      <vt:lpstr>日常生活でカーストをお互い、 どう意識？－１）</vt:lpstr>
      <vt:lpstr>日常生活でカーストをお互い、 どう意識？－2）</vt:lpstr>
      <vt:lpstr>Slide 14</vt:lpstr>
      <vt:lpstr>ドライバーへの教育</vt:lpstr>
      <vt:lpstr>ワーカー100人への教育</vt:lpstr>
      <vt:lpstr>推奨される人事評価の一例</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女子社員との付き合い方－１</dc:title>
  <dc:creator>user</dc:creator>
  <cp:lastModifiedBy>TKM08256</cp:lastModifiedBy>
  <cp:revision>308</cp:revision>
  <cp:lastPrinted>2014-12-10T04:49:08Z</cp:lastPrinted>
  <dcterms:created xsi:type="dcterms:W3CDTF">2014-06-30T03:45:45Z</dcterms:created>
  <dcterms:modified xsi:type="dcterms:W3CDTF">2014-12-18T08:30:00Z</dcterms:modified>
</cp:coreProperties>
</file>