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3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tags/tag171.xml" ContentType="application/vnd.openxmlformats-officedocument.presentationml.tags+xml"/>
  <Override PartName="/ppt/notesSlides/notesSlide6.xml" ContentType="application/vnd.openxmlformats-officedocument.presentationml.notesSlide+xml"/>
  <Override PartName="/ppt/tags/tag172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3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tags/tag18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725" r:id="rId2"/>
    <p:sldId id="726" r:id="rId3"/>
    <p:sldId id="685" r:id="rId4"/>
    <p:sldId id="689" r:id="rId5"/>
    <p:sldId id="687" r:id="rId6"/>
    <p:sldId id="690" r:id="rId7"/>
    <p:sldId id="691" r:id="rId8"/>
    <p:sldId id="709" r:id="rId9"/>
    <p:sldId id="722" r:id="rId10"/>
    <p:sldId id="724" r:id="rId11"/>
    <p:sldId id="721" r:id="rId12"/>
    <p:sldId id="717" r:id="rId13"/>
    <p:sldId id="719" r:id="rId14"/>
    <p:sldId id="727" r:id="rId15"/>
  </p:sldIdLst>
  <p:sldSz cx="10058400" cy="7772400"/>
  <p:notesSz cx="7010400" cy="9296400"/>
  <p:custDataLst>
    <p:tags r:id="rId18"/>
  </p:custDataLst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EA4C68-CE89-4FD7-B59D-8171A5201EE4}">
          <p14:sldIdLst>
            <p14:sldId id="725"/>
            <p14:sldId id="726"/>
            <p14:sldId id="685"/>
            <p14:sldId id="689"/>
            <p14:sldId id="687"/>
            <p14:sldId id="690"/>
            <p14:sldId id="691"/>
            <p14:sldId id="709"/>
            <p14:sldId id="722"/>
            <p14:sldId id="724"/>
            <p14:sldId id="721"/>
            <p14:sldId id="717"/>
            <p14:sldId id="719"/>
            <p14:sldId id="72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2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orient="horz" pos="4665">
          <p15:clr>
            <a:srgbClr val="A4A3A4"/>
          </p15:clr>
        </p15:guide>
        <p15:guide id="4" orient="horz" pos="4383">
          <p15:clr>
            <a:srgbClr val="A4A3A4"/>
          </p15:clr>
        </p15:guide>
        <p15:guide id="5" orient="horz" pos="4532">
          <p15:clr>
            <a:srgbClr val="A4A3A4"/>
          </p15:clr>
        </p15:guide>
        <p15:guide id="6" orient="horz" pos="1296">
          <p15:clr>
            <a:srgbClr val="A4A3A4"/>
          </p15:clr>
        </p15:guide>
        <p15:guide id="7" orient="horz" pos="720">
          <p15:clr>
            <a:srgbClr val="A4A3A4"/>
          </p15:clr>
        </p15:guide>
        <p15:guide id="8" orient="horz" pos="1392">
          <p15:clr>
            <a:srgbClr val="A4A3A4"/>
          </p15:clr>
        </p15:guide>
        <p15:guide id="9" orient="horz" pos="1776">
          <p15:clr>
            <a:srgbClr val="A4A3A4"/>
          </p15:clr>
        </p15:guide>
        <p15:guide id="10" orient="horz" pos="1872">
          <p15:clr>
            <a:srgbClr val="A4A3A4"/>
          </p15:clr>
        </p15:guide>
        <p15:guide id="11" orient="horz" pos="2256">
          <p15:clr>
            <a:srgbClr val="A4A3A4"/>
          </p15:clr>
        </p15:guide>
        <p15:guide id="12" orient="horz" pos="4176">
          <p15:clr>
            <a:srgbClr val="A4A3A4"/>
          </p15:clr>
        </p15:guide>
        <p15:guide id="13" orient="horz" pos="4272">
          <p15:clr>
            <a:srgbClr val="A4A3A4"/>
          </p15:clr>
        </p15:guide>
        <p15:guide id="14" orient="horz" pos="2352">
          <p15:clr>
            <a:srgbClr val="A4A3A4"/>
          </p15:clr>
        </p15:guide>
        <p15:guide id="15" orient="horz" pos="2736">
          <p15:clr>
            <a:srgbClr val="A4A3A4"/>
          </p15:clr>
        </p15:guide>
        <p15:guide id="16" orient="horz" pos="2832">
          <p15:clr>
            <a:srgbClr val="A4A3A4"/>
          </p15:clr>
        </p15:guide>
        <p15:guide id="17" orient="horz" pos="3216">
          <p15:clr>
            <a:srgbClr val="A4A3A4"/>
          </p15:clr>
        </p15:guide>
        <p15:guide id="18" orient="horz" pos="3312">
          <p15:clr>
            <a:srgbClr val="A4A3A4"/>
          </p15:clr>
        </p15:guide>
        <p15:guide id="19" orient="horz" pos="3696">
          <p15:clr>
            <a:srgbClr val="A4A3A4"/>
          </p15:clr>
        </p15:guide>
        <p15:guide id="20" orient="horz" pos="3792">
          <p15:clr>
            <a:srgbClr val="A4A3A4"/>
          </p15:clr>
        </p15:guide>
        <p15:guide id="21" pos="3120">
          <p15:clr>
            <a:srgbClr val="A4A3A4"/>
          </p15:clr>
        </p15:guide>
        <p15:guide id="22" pos="336">
          <p15:clr>
            <a:srgbClr val="A4A3A4"/>
          </p15:clr>
        </p15:guide>
        <p15:guide id="23" pos="6000">
          <p15:clr>
            <a:srgbClr val="A4A3A4"/>
          </p15:clr>
        </p15:guide>
        <p15:guide id="24" pos="3216">
          <p15:clr>
            <a:srgbClr val="A4A3A4"/>
          </p15:clr>
        </p15:guide>
        <p15:guide id="25" pos="2160">
          <p15:clr>
            <a:srgbClr val="A4A3A4"/>
          </p15:clr>
        </p15:guide>
        <p15:guide id="26" pos="2256">
          <p15:clr>
            <a:srgbClr val="A4A3A4"/>
          </p15:clr>
        </p15:guide>
        <p15:guide id="27" pos="4080">
          <p15:clr>
            <a:srgbClr val="A4A3A4"/>
          </p15:clr>
        </p15:guide>
        <p15:guide id="28" pos="4176">
          <p15:clr>
            <a:srgbClr val="A4A3A4"/>
          </p15:clr>
        </p15:guide>
        <p15:guide id="29" pos="5136">
          <p15:clr>
            <a:srgbClr val="A4A3A4"/>
          </p15:clr>
        </p15:guide>
        <p15:guide id="30" pos="5040">
          <p15:clr>
            <a:srgbClr val="A4A3A4"/>
          </p15:clr>
        </p15:guide>
        <p15:guide id="31" pos="1296">
          <p15:clr>
            <a:srgbClr val="A4A3A4"/>
          </p15:clr>
        </p15:guide>
        <p15:guide id="32" pos="1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FCC3D7"/>
    <a:srgbClr val="DCB900"/>
    <a:srgbClr val="FFB83D"/>
    <a:srgbClr val="DC6900"/>
    <a:srgbClr val="FFC283"/>
    <a:srgbClr val="FF4051"/>
    <a:srgbClr val="E7EBE0"/>
    <a:srgbClr val="CCFFFF"/>
    <a:srgbClr val="C42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5C30875-5027-47A9-8995-C2BF9F8F2FF4}">
  <a:tblStyle styleId="{D5C30875-5027-47A9-8995-C2BF9F8F2FF4}" styleName="Smart Colour Block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solidFill>
                <a:schemeClr val="lt1"/>
              </a:solidFill>
            </a:ln>
          </a:bottom>
        </a:tcBdr>
      </a:tcStyle>
    </a:band1H>
    <a:band2H>
      <a:tcStyle>
        <a:tcBdr>
          <a:bottom>
            <a:ln w="38100" cmpd="sng">
              <a:solidFill>
                <a:schemeClr val="lt1"/>
              </a:solidFill>
            </a:ln>
          </a:bottom>
        </a:tcBdr>
      </a:tcStyle>
    </a:band2H>
    <a:firstCol>
      <a:tcTxStyle b="on">
        <a:fontRef idx="major">
          <a:prstClr val="black"/>
        </a:fontRef>
        <a:schemeClr val="dk1"/>
      </a:tcTxStyle>
      <a:tcStyle>
        <a:tcBdr/>
        <a:fill>
          <a:solidFill>
            <a:schemeClr val="accent1">
              <a:lumMod val="20000"/>
              <a:lumOff val="80000"/>
            </a:schemeClr>
          </a:solidFill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noFill/>
        </a:fill>
      </a:tcStyle>
    </a:firstRow>
  </a:tblStyle>
  <a:tblStyle styleId="{74ED0A72-4B8E-423B-AE2F-120ADE3C16FB}" styleName="Smart Table Text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12700" cmpd="sng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</a:bottom>
        </a:tcBdr>
      </a:tcStyle>
    </a:band1H>
    <a:band2H>
      <a:tcStyle>
        <a:tcBdr>
          <a:bottom>
            <a:ln w="12700" cmpd="sng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</a:bottom>
        </a:tcBdr>
      </a:tcStyle>
    </a:band2H>
    <a:firstCol>
      <a:tcTxStyle b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lastRow>
      <a:tcTxStyle b="on"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lastRow>
    <a:firstRow>
      <a:tcTxStyle b="on">
        <a:fontRef idx="major">
          <a:prstClr val="black"/>
        </a:fontRef>
        <a:schemeClr val="dk2"/>
      </a:tcTxStyle>
      <a:tcStyle>
        <a:tcBdr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D360D96-D63B-11DF-A243-F2A3DFD72085}" styleName="Smart Table Figures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12700" cmpd="sng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</a:bottom>
        </a:tcBdr>
      </a:tcStyle>
    </a:band1H>
    <a:band2H>
      <a:tcStyle>
        <a:tcBdr>
          <a:bottom>
            <a:ln w="12700" cmpd="sng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</a:bottom>
        </a:tcBdr>
      </a:tcStyle>
    </a:band2H>
    <a:firstCol>
      <a:tcTxStyle b="on">
        <a:fontRef idx="minor">
          <a:prstClr val="black"/>
        </a:fontRef>
        <a:schemeClr val="dk1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lastRow>
    <a:firstRow>
      <a:tcTxStyle b="on">
        <a:fontRef idx="major">
          <a:prstClr val="black"/>
        </a:fontRef>
        <a:schemeClr val="dk2"/>
      </a:tcTxStyle>
      <a:tcStyle>
        <a:tcBdr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1BAE4E-8E61-4555-8164-91CCB0C98032}" styleName="Smart Text List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>
              <a:noFill/>
            </a:ln>
          </a:bottom>
        </a:tcBdr>
      </a:tcStyle>
    </a:band1H>
    <a:band2H>
      <a:tcStyle>
        <a:tcBdr>
          <a:bottom>
            <a:ln>
              <a:noFill/>
            </a:ln>
          </a:bottom>
        </a:tcBdr>
      </a:tcStyle>
    </a:band2H>
    <a:firstCol>
      <a:tcTxStyle b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>
          <a:prstClr val="black"/>
        </a:fontRef>
        <a:schemeClr val="dk2"/>
      </a:tcTxStyle>
      <a:tcStyle>
        <a:tcBdr>
          <a:top>
            <a:ln>
              <a:noFill/>
            </a:ln>
          </a:top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D073F8-1565-44D7-B386-08B59EADF2EE}" styleName="Smart Basic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b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582F6C1B-F5DC-4988-9FA3-4B01CB59C5F3}" styleName="Smart Classic">
    <a:wholeTbl>
      <a:tcTxStyle>
        <a:fontRef idx="maj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firstCol>
      <a:tcStyle>
        <a:tcBdr/>
      </a:tcStyle>
    </a:firstCol>
    <a:firstRow>
      <a:tcTxStyle b="on">
        <a:fontRef idx="major">
          <a:prstClr val="black"/>
        </a:fontRef>
        <a:schemeClr val="dk2"/>
      </a:tcTxStyle>
      <a:tcStyle>
        <a:tcBdr/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88988" autoAdjust="0"/>
  </p:normalViewPr>
  <p:slideViewPr>
    <p:cSldViewPr snapToObjects="1">
      <p:cViewPr>
        <p:scale>
          <a:sx n="56" d="100"/>
          <a:sy n="56" d="100"/>
        </p:scale>
        <p:origin x="-1080" y="-178"/>
      </p:cViewPr>
      <p:guideLst>
        <p:guide orient="horz" pos="432"/>
        <p:guide orient="horz" pos="624"/>
        <p:guide orient="horz" pos="4665"/>
        <p:guide orient="horz" pos="4383"/>
        <p:guide orient="horz" pos="4532"/>
        <p:guide orient="horz" pos="1296"/>
        <p:guide orient="horz" pos="720"/>
        <p:guide orient="horz" pos="1392"/>
        <p:guide orient="horz" pos="1776"/>
        <p:guide orient="horz" pos="1872"/>
        <p:guide orient="horz" pos="2256"/>
        <p:guide orient="horz" pos="4176"/>
        <p:guide orient="horz" pos="4272"/>
        <p:guide orient="horz" pos="2352"/>
        <p:guide orient="horz" pos="2736"/>
        <p:guide orient="horz" pos="2832"/>
        <p:guide orient="horz" pos="3216"/>
        <p:guide orient="horz" pos="3312"/>
        <p:guide orient="horz" pos="3696"/>
        <p:guide orient="horz" pos="3792"/>
        <p:guide pos="3120"/>
        <p:guide pos="336"/>
        <p:guide pos="6000"/>
        <p:guide pos="3216"/>
        <p:guide pos="2160"/>
        <p:guide pos="2256"/>
        <p:guide pos="4080"/>
        <p:guide pos="4176"/>
        <p:guide pos="5136"/>
        <p:guide pos="5040"/>
        <p:guide pos="1296"/>
        <p:guide pos="1200"/>
      </p:guideLst>
    </p:cSldViewPr>
  </p:slideViewPr>
  <p:outlineViewPr>
    <p:cViewPr>
      <p:scale>
        <a:sx n="33" d="100"/>
        <a:sy n="33" d="100"/>
      </p:scale>
      <p:origin x="0" y="5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ibhav1560\Desktop\Projects\UMPP%20JNNSM\Final%20PPT_Before%20PMO%20BJP\Subsidy%20and%20GBI%20model%20scenario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ja-JP" sz="1400"/>
            </a:pPr>
            <a:r>
              <a:rPr lang="en-US" sz="1400" dirty="0" smtClean="0"/>
              <a:t>Infrastructure Investment</a:t>
            </a:r>
            <a:r>
              <a:rPr lang="en-US" sz="1400" baseline="0" dirty="0" smtClean="0"/>
              <a:t> as % of GDP (at market prices)</a:t>
            </a:r>
          </a:p>
          <a:p>
            <a:pPr>
              <a:defRPr lang="ja-JP" sz="1400"/>
            </a:pPr>
            <a:r>
              <a:rPr lang="en-US" sz="1400" b="0" dirty="0" smtClean="0"/>
              <a:t>at 2011-12 prices</a:t>
            </a:r>
            <a:endParaRPr lang="en-US" sz="1400" b="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Infra Spend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/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2007-08</c:v>
                </c:pt>
                <c:pt idx="1">
                  <c:v>2008-09</c:v>
                </c:pt>
                <c:pt idx="2">
                  <c:v>2009-10</c:v>
                </c:pt>
                <c:pt idx="3">
                  <c:v>2010-11</c:v>
                </c:pt>
                <c:pt idx="4">
                  <c:v>2011-12</c:v>
                </c:pt>
                <c:pt idx="5">
                  <c:v>2012-13</c:v>
                </c:pt>
                <c:pt idx="6">
                  <c:v>2013-14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6.3651460056756634E-2</c:v>
                </c:pt>
                <c:pt idx="1">
                  <c:v>7.2809518822542926E-2</c:v>
                </c:pt>
                <c:pt idx="2">
                  <c:v>6.7367824952383054E-2</c:v>
                </c:pt>
                <c:pt idx="3">
                  <c:v>8.2922962792145671E-2</c:v>
                </c:pt>
                <c:pt idx="4">
                  <c:v>6.2246426693298634E-2</c:v>
                </c:pt>
                <c:pt idx="5">
                  <c:v>5.2454238710440616E-2</c:v>
                </c:pt>
                <c:pt idx="6">
                  <c:v>5.4793183002780771E-2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Private Investment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/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2007-08</c:v>
                </c:pt>
                <c:pt idx="1">
                  <c:v>2008-09</c:v>
                </c:pt>
                <c:pt idx="2">
                  <c:v>2009-10</c:v>
                </c:pt>
                <c:pt idx="3">
                  <c:v>2010-11</c:v>
                </c:pt>
                <c:pt idx="4">
                  <c:v>2011-12</c:v>
                </c:pt>
                <c:pt idx="5">
                  <c:v>2012-13</c:v>
                </c:pt>
                <c:pt idx="6">
                  <c:v>2013-14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1.868373811100341E-2</c:v>
                </c:pt>
                <c:pt idx="1">
                  <c:v>2.449168150407216E-2</c:v>
                </c:pt>
                <c:pt idx="2">
                  <c:v>2.2228957632270362E-2</c:v>
                </c:pt>
                <c:pt idx="3">
                  <c:v>3.6148894568801687E-2</c:v>
                </c:pt>
                <c:pt idx="4">
                  <c:v>2.3954457196348561E-2</c:v>
                </c:pt>
                <c:pt idx="5">
                  <c:v>1.7690217901537811E-2</c:v>
                </c:pt>
                <c:pt idx="6">
                  <c:v>1.93284000378545E-2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549440"/>
        <c:axId val="89555328"/>
      </c:lineChart>
      <c:catAx>
        <c:axId val="895494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89555328"/>
        <c:crosses val="autoZero"/>
        <c:auto val="1"/>
        <c:lblAlgn val="ctr"/>
        <c:lblOffset val="100"/>
        <c:noMultiLvlLbl val="0"/>
      </c:catAx>
      <c:valAx>
        <c:axId val="89555328"/>
        <c:scaling>
          <c:orientation val="minMax"/>
        </c:scaling>
        <c:delete val="1"/>
        <c:axPos val="l"/>
        <c:numFmt formatCode="0%" sourceLinked="0"/>
        <c:majorTickMark val="out"/>
        <c:minorTickMark val="none"/>
        <c:tickLblPos val="nextTo"/>
        <c:crossAx val="89549440"/>
        <c:crosses val="autoZero"/>
        <c:crossBetween val="between"/>
        <c:majorUnit val="2.0000000000000004E-2"/>
      </c:valAx>
    </c:plotArea>
    <c:legend>
      <c:legendPos val="b"/>
      <c:layout/>
      <c:overlay val="0"/>
      <c:txPr>
        <a:bodyPr/>
        <a:lstStyle/>
        <a:p>
          <a:pPr>
            <a:defRPr lang="ja-JP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000">
          <a:latin typeface="+mj-lt"/>
        </a:defRPr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ja-JP" sz="1100">
                <a:solidFill>
                  <a:schemeClr val="tx1"/>
                </a:solidFill>
              </a:defRPr>
            </a:pPr>
            <a:r>
              <a:rPr lang="en-US" sz="1400" dirty="0" smtClean="0">
                <a:solidFill>
                  <a:schemeClr val="tx1"/>
                </a:solidFill>
              </a:rPr>
              <a:t>Sector-wise Investment Plan </a:t>
            </a:r>
            <a:r>
              <a:rPr lang="en-US" sz="1100" b="0" i="1" baseline="0" dirty="0" smtClean="0">
                <a:solidFill>
                  <a:schemeClr val="tx1"/>
                </a:solidFill>
              </a:rPr>
              <a:t>(in INR billion at 2013 prices)</a:t>
            </a:r>
            <a:endParaRPr lang="en-US" sz="1100" b="0" i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8487353006255434"/>
          <c:y val="2.0129403306973402E-2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Total</c:v>
                </c:pt>
                <c:pt idx="1">
                  <c:v>Electricity</c:v>
                </c:pt>
                <c:pt idx="2">
                  <c:v>Renewable Energy</c:v>
                </c:pt>
                <c:pt idx="3">
                  <c:v>Oil &amp; Gas pipelines</c:v>
                </c:pt>
                <c:pt idx="4">
                  <c:v>Telecommunication</c:v>
                </c:pt>
                <c:pt idx="5">
                  <c:v>Roads &amp; Highways</c:v>
                </c:pt>
                <c:pt idx="6">
                  <c:v>Railways</c:v>
                </c:pt>
                <c:pt idx="7">
                  <c:v>Ports (+IWL)</c:v>
                </c:pt>
                <c:pt idx="8">
                  <c:v>MRTS</c:v>
                </c:pt>
                <c:pt idx="9">
                  <c:v>Airports</c:v>
                </c:pt>
                <c:pt idx="10">
                  <c:v>Irrigation</c:v>
                </c:pt>
                <c:pt idx="11">
                  <c:v>Water Supply &amp; Sanitation</c:v>
                </c:pt>
                <c:pt idx="12">
                  <c:v>Storage</c:v>
                </c:pt>
              </c:strCache>
            </c:str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0</c:v>
                </c:pt>
                <c:pt idx="1">
                  <c:v>40729.990000000005</c:v>
                </c:pt>
                <c:pt idx="2">
                  <c:v>37543.730000000003</c:v>
                </c:pt>
                <c:pt idx="3">
                  <c:v>36054.400000000001</c:v>
                </c:pt>
                <c:pt idx="4">
                  <c:v>26615.410000000003</c:v>
                </c:pt>
                <c:pt idx="5">
                  <c:v>17470.050000000003</c:v>
                </c:pt>
                <c:pt idx="6">
                  <c:v>12277.840000000004</c:v>
                </c:pt>
                <c:pt idx="7">
                  <c:v>10300.030000000004</c:v>
                </c:pt>
                <c:pt idx="8">
                  <c:v>9058.4500000000044</c:v>
                </c:pt>
                <c:pt idx="9">
                  <c:v>8181.310000000004</c:v>
                </c:pt>
                <c:pt idx="10">
                  <c:v>3137.600000000004</c:v>
                </c:pt>
                <c:pt idx="11">
                  <c:v>584.41000000000395</c:v>
                </c:pt>
                <c:pt idx="12">
                  <c:v>3.979039320256561E-12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Lbls>
            <c:dLbl>
              <c:idx val="0"/>
              <c:layout>
                <c:manualLayout>
                  <c:x val="-4.098361096592347E-3"/>
                  <c:y val="-0.232925952552120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5.751258087706659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7322407310615649E-3"/>
                  <c:y val="-3.450754852624011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3.450754852624011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2.7322407310615649E-3"/>
                  <c:y val="-4.601006470165343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-2.588066139468008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1.3661203655307825E-3"/>
                  <c:y val="2.300503235082674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4.0983610965924476E-3"/>
                  <c:y val="2.300503235082674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5.4644814621231299E-3"/>
                  <c:y val="-3.450754852624011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5.4644814621231299E-3"/>
                  <c:y val="-2.875629043853342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1.3661203655307825E-3"/>
                  <c:y val="-3.450754852624011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>
                    <a:solidFill>
                      <a:schemeClr val="tx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Total</c:v>
                </c:pt>
                <c:pt idx="1">
                  <c:v>Electricity</c:v>
                </c:pt>
                <c:pt idx="2">
                  <c:v>Renewable Energy</c:v>
                </c:pt>
                <c:pt idx="3">
                  <c:v>Oil &amp; Gas pipelines</c:v>
                </c:pt>
                <c:pt idx="4">
                  <c:v>Telecommunication</c:v>
                </c:pt>
                <c:pt idx="5">
                  <c:v>Roads &amp; Highways</c:v>
                </c:pt>
                <c:pt idx="6">
                  <c:v>Railways</c:v>
                </c:pt>
                <c:pt idx="7">
                  <c:v>Ports (+IWL)</c:v>
                </c:pt>
                <c:pt idx="8">
                  <c:v>MRTS</c:v>
                </c:pt>
                <c:pt idx="9">
                  <c:v>Airports</c:v>
                </c:pt>
                <c:pt idx="10">
                  <c:v>Irrigation</c:v>
                </c:pt>
                <c:pt idx="11">
                  <c:v>Water Supply &amp; Sanitation</c:v>
                </c:pt>
                <c:pt idx="12">
                  <c:v>Storage</c:v>
                </c:pt>
              </c:strCache>
            </c:str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55746.65</c:v>
                </c:pt>
                <c:pt idx="1">
                  <c:v>15016.66</c:v>
                </c:pt>
                <c:pt idx="2">
                  <c:v>3186.26</c:v>
                </c:pt>
                <c:pt idx="3">
                  <c:v>1489.33</c:v>
                </c:pt>
                <c:pt idx="4">
                  <c:v>9438.99</c:v>
                </c:pt>
                <c:pt idx="5">
                  <c:v>9145.36</c:v>
                </c:pt>
                <c:pt idx="6">
                  <c:v>5192.21</c:v>
                </c:pt>
                <c:pt idx="7">
                  <c:v>1977.81</c:v>
                </c:pt>
                <c:pt idx="8">
                  <c:v>1241.58</c:v>
                </c:pt>
                <c:pt idx="9">
                  <c:v>877.14</c:v>
                </c:pt>
                <c:pt idx="10">
                  <c:v>5043.71</c:v>
                </c:pt>
                <c:pt idx="11">
                  <c:v>2553.19</c:v>
                </c:pt>
                <c:pt idx="12">
                  <c:v>584.41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2853376"/>
        <c:axId val="89983616"/>
      </c:barChart>
      <c:catAx>
        <c:axId val="52853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lang="ja-JP"/>
            </a:pPr>
            <a:endParaRPr lang="ja-JP"/>
          </a:p>
        </c:txPr>
        <c:crossAx val="89983616"/>
        <c:crosses val="autoZero"/>
        <c:auto val="1"/>
        <c:lblAlgn val="ctr"/>
        <c:lblOffset val="100"/>
        <c:noMultiLvlLbl val="0"/>
      </c:catAx>
      <c:valAx>
        <c:axId val="89983616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52853376"/>
        <c:crosses val="autoZero"/>
        <c:crossBetween val="between"/>
      </c:valAx>
    </c:plotArea>
    <c:plotVisOnly val="1"/>
    <c:dispBlanksAs val="gap"/>
    <c:showDLblsOverMax val="0"/>
  </c:chart>
  <c:txPr>
    <a:bodyPr rot="-5400000" vert="horz"/>
    <a:lstStyle/>
    <a:p>
      <a:pPr>
        <a:defRPr sz="1200">
          <a:latin typeface="+mj-lt"/>
        </a:defRPr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Lbls>
            <c:dLbl>
              <c:idx val="0"/>
              <c:layout>
                <c:manualLayout>
                  <c:x val="2.0178010656491059E-2"/>
                  <c:y val="0.1339901376821431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3087930103077976"/>
                  <c:y val="-5.315844476875735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4945317566139879E-2"/>
                  <c:y val="0.10798417843243732"/>
                </c:manualLayout>
              </c:layout>
              <c:spPr/>
              <c:txPr>
                <a:bodyPr/>
                <a:lstStyle/>
                <a:p>
                  <a:pPr>
                    <a:defRPr lang="en-US" sz="900">
                      <a:solidFill>
                        <a:schemeClr val="tx1"/>
                      </a:solidFill>
                    </a:defRPr>
                  </a:pPr>
                  <a:endParaRPr lang="ja-JP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5.9996939823821288E-2"/>
                  <c:y val="0.1247009061906054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/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Lower than anticipated traffic (including traffic leakages)</c:v>
                </c:pt>
                <c:pt idx="1">
                  <c:v>Delay in land acquisition/RoW and environmental clearance</c:v>
                </c:pt>
                <c:pt idx="2">
                  <c:v>Developers' inability to bring in equity</c:v>
                </c:pt>
                <c:pt idx="3">
                  <c:v>Other reasons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53</c:v>
                </c:pt>
                <c:pt idx="2">
                  <c:v>15</c:v>
                </c:pt>
                <c:pt idx="3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ja-JP"/>
            </a:pPr>
            <a:r>
              <a:rPr lang="en-US" dirty="0"/>
              <a:t>Solar Capacity Supported </a:t>
            </a:r>
            <a:r>
              <a:rPr lang="en-US" dirty="0" smtClean="0"/>
              <a:t>(GW)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4.1076337571714909E-2"/>
          <c:y val="0.26473242780320039"/>
          <c:w val="0.6684771204229385"/>
          <c:h val="0.55170579971356604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Budget!$C$2</c:f>
              <c:strCache>
                <c:ptCount val="1"/>
                <c:pt idx="0">
                  <c:v>Rooftop Solar (MW)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Budget!$B$3:$B$7</c:f>
              <c:strCache>
                <c:ptCount val="5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</c:strCache>
            </c:strRef>
          </c:cat>
          <c:val>
            <c:numRef>
              <c:f>Budget!$C$3:$C$7</c:f>
              <c:numCache>
                <c:formatCode>General</c:formatCode>
                <c:ptCount val="5"/>
                <c:pt idx="0">
                  <c:v>3000</c:v>
                </c:pt>
                <c:pt idx="1">
                  <c:v>7000</c:v>
                </c:pt>
                <c:pt idx="2">
                  <c:v>9000</c:v>
                </c:pt>
                <c:pt idx="3">
                  <c:v>10000</c:v>
                </c:pt>
                <c:pt idx="4">
                  <c:v>11000</c:v>
                </c:pt>
              </c:numCache>
            </c:numRef>
          </c:val>
        </c:ser>
        <c:ser>
          <c:idx val="2"/>
          <c:order val="1"/>
          <c:tx>
            <c:strRef>
              <c:f>Budget!$D$2</c:f>
              <c:strCache>
                <c:ptCount val="1"/>
                <c:pt idx="0">
                  <c:v>Large scale Solar (MW)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Budget!$B$3:$B$7</c:f>
              <c:strCache>
                <c:ptCount val="5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</c:strCache>
            </c:strRef>
          </c:cat>
          <c:val>
            <c:numRef>
              <c:f>Budget!$D$3:$D$7</c:f>
              <c:numCache>
                <c:formatCode>General</c:formatCode>
                <c:ptCount val="5"/>
                <c:pt idx="0">
                  <c:v>4000</c:v>
                </c:pt>
                <c:pt idx="1">
                  <c:v>6000</c:v>
                </c:pt>
                <c:pt idx="2">
                  <c:v>8000</c:v>
                </c:pt>
                <c:pt idx="3">
                  <c:v>10000</c:v>
                </c:pt>
                <c:pt idx="4">
                  <c:v>12000</c:v>
                </c:pt>
              </c:numCache>
            </c:numRef>
          </c:val>
        </c:ser>
        <c:ser>
          <c:idx val="3"/>
          <c:order val="2"/>
          <c:tx>
            <c:strRef>
              <c:f>Budget!$E$2</c:f>
              <c:strCache>
                <c:ptCount val="1"/>
                <c:pt idx="0">
                  <c:v>Ultra Mega Power Projects (MW)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Budget!$B$3:$B$7</c:f>
              <c:strCache>
                <c:ptCount val="5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</c:strCache>
            </c:strRef>
          </c:cat>
          <c:val>
            <c:numRef>
              <c:f>Budget!$E$3:$E$7</c:f>
              <c:numCache>
                <c:formatCode>General</c:formatCode>
                <c:ptCount val="5"/>
                <c:pt idx="1">
                  <c:v>5000</c:v>
                </c:pt>
                <c:pt idx="2">
                  <c:v>5000</c:v>
                </c:pt>
                <c:pt idx="3">
                  <c:v>5000</c:v>
                </c:pt>
                <c:pt idx="4">
                  <c:v>5000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9882752"/>
        <c:axId val="169884288"/>
      </c:barChart>
      <c:catAx>
        <c:axId val="169882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169884288"/>
        <c:crosses val="autoZero"/>
        <c:auto val="1"/>
        <c:lblAlgn val="ctr"/>
        <c:lblOffset val="100"/>
        <c:noMultiLvlLbl val="0"/>
      </c:catAx>
      <c:valAx>
        <c:axId val="169884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169882752"/>
        <c:crosses val="autoZero"/>
        <c:crossBetween val="between"/>
        <c:dispUnits>
          <c:builtInUnit val="thousands"/>
        </c:dispUnits>
      </c:valAx>
    </c:plotArea>
    <c:legend>
      <c:legendPos val="r"/>
      <c:layout/>
      <c:overlay val="0"/>
      <c:txPr>
        <a:bodyPr/>
        <a:lstStyle/>
        <a:p>
          <a:pPr>
            <a:defRPr lang="ja-JP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+mj-lt"/>
        </a:defRPr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632BF-9AB2-43FF-8B68-09351426632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7540342-3B95-4EBB-963A-575000426123}">
      <dgm:prSet phldrT="[Text]" custT="1"/>
      <dgm:spPr/>
      <dgm:t>
        <a:bodyPr/>
        <a:lstStyle/>
        <a:p>
          <a:pPr algn="just"/>
          <a:r>
            <a:rPr lang="en-GB" sz="1600" dirty="0" smtClean="0">
              <a:latin typeface="+mj-lt"/>
            </a:rPr>
            <a:t>DIPP’s Vision</a:t>
          </a:r>
          <a:endParaRPr lang="en-GB" sz="1600" dirty="0">
            <a:latin typeface="+mj-lt"/>
          </a:endParaRPr>
        </a:p>
      </dgm:t>
    </dgm:pt>
    <dgm:pt modelId="{BDAAC584-469E-4662-8108-E103FD1D61F2}" type="parTrans" cxnId="{638DECDD-061F-4045-9D74-532E8FCBB8AE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22E5D84D-9182-4DB2-936C-3C7E41B3D3BB}" type="sibTrans" cxnId="{638DECDD-061F-4045-9D74-532E8FCBB8AE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E0FA076E-6668-4BA5-9508-E09AB53A4E00}">
      <dgm:prSet phldrT="[Text]" custT="1"/>
      <dgm:spPr/>
      <dgm:t>
        <a:bodyPr/>
        <a:lstStyle/>
        <a:p>
          <a:pPr algn="just"/>
          <a:r>
            <a:rPr lang="en-GB" sz="1600" dirty="0" smtClean="0">
              <a:latin typeface="+mj-lt"/>
            </a:rPr>
            <a:t>National Manufacturing Plan</a:t>
          </a:r>
          <a:endParaRPr lang="en-GB" sz="1600" dirty="0">
            <a:latin typeface="+mj-lt"/>
          </a:endParaRPr>
        </a:p>
      </dgm:t>
    </dgm:pt>
    <dgm:pt modelId="{B00F7176-C90A-4C45-9F9C-C07A92E54250}" type="parTrans" cxnId="{556DC646-84DE-403D-8FA6-AE134D7DD73C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E481A779-30FD-4692-AB29-161EE511AB8A}" type="sibTrans" cxnId="{556DC646-84DE-403D-8FA6-AE134D7DD73C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5A03D1F9-A715-4AC8-B7A7-FD194BDE509C}">
      <dgm:prSet phldrT="[Text]" custT="1"/>
      <dgm:spPr/>
      <dgm:t>
        <a:bodyPr/>
        <a:lstStyle/>
        <a:p>
          <a:pPr algn="just"/>
          <a:r>
            <a:rPr lang="en-GB" sz="1600" dirty="0" smtClean="0">
              <a:latin typeface="+mj-lt"/>
            </a:rPr>
            <a:t>Make in India</a:t>
          </a:r>
        </a:p>
      </dgm:t>
    </dgm:pt>
    <dgm:pt modelId="{3BB1A82A-80A8-40E5-8436-B48C36331AC4}" type="parTrans" cxnId="{0034DC98-D39A-4EEF-A377-CAA05A4BD6FA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28694428-B2BA-4164-9741-27EE9DAA1332}" type="sibTrans" cxnId="{0034DC98-D39A-4EEF-A377-CAA05A4BD6FA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18A1CB79-9CDE-48DB-B6AF-4BEF11630F8E}">
      <dgm:prSet phldrT="[Text]" custT="1"/>
      <dgm:spPr/>
      <dgm:t>
        <a:bodyPr/>
        <a:lstStyle/>
        <a:p>
          <a:pPr algn="just"/>
          <a:r>
            <a:rPr lang="en-GB" sz="1600" dirty="0" smtClean="0">
              <a:latin typeface="+mj-lt"/>
            </a:rPr>
            <a:t>Increase manufacturing share from 16% to 25% of GDP</a:t>
          </a:r>
          <a:endParaRPr lang="en-GB" sz="1600" dirty="0">
            <a:latin typeface="+mj-lt"/>
          </a:endParaRPr>
        </a:p>
      </dgm:t>
    </dgm:pt>
    <dgm:pt modelId="{1C057EA4-F992-4AF7-AE6F-A872EA74EC80}" type="parTrans" cxnId="{1D1377F9-1050-4925-816E-004292ED595F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A75BC17B-DF96-4238-A2DE-E2298DE1878F}" type="sibTrans" cxnId="{1D1377F9-1050-4925-816E-004292ED595F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57A4CE07-DE55-46B6-B528-B435C508D577}">
      <dgm:prSet phldrT="[Text]" custT="1"/>
      <dgm:spPr/>
      <dgm:t>
        <a:bodyPr/>
        <a:lstStyle/>
        <a:p>
          <a:pPr algn="just"/>
          <a:r>
            <a:rPr lang="en-GB" sz="1600" dirty="0" smtClean="0">
              <a:latin typeface="+mj-lt"/>
            </a:rPr>
            <a:t>Target 15% annual growth over med-term</a:t>
          </a:r>
          <a:endParaRPr lang="en-GB" sz="1600" dirty="0">
            <a:latin typeface="+mj-lt"/>
          </a:endParaRPr>
        </a:p>
      </dgm:t>
    </dgm:pt>
    <dgm:pt modelId="{262CC6B0-86D5-4C67-9796-CD2A74A76572}" type="parTrans" cxnId="{1C62D50F-FD14-4DA1-B3A6-D4F57C006967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F7E75A83-AA42-4955-A608-7F3904134404}" type="sibTrans" cxnId="{1C62D50F-FD14-4DA1-B3A6-D4F57C006967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B33B6031-3B1F-4D3E-A148-911102FEF843}">
      <dgm:prSet phldrT="[Text]" custT="1"/>
      <dgm:spPr/>
      <dgm:t>
        <a:bodyPr/>
        <a:lstStyle/>
        <a:p>
          <a:pPr algn="just"/>
          <a:r>
            <a:rPr lang="en-GB" sz="1600" dirty="0" smtClean="0">
              <a:latin typeface="+mj-lt"/>
            </a:rPr>
            <a:t>100 million additional jobs by 2022</a:t>
          </a:r>
          <a:endParaRPr lang="en-GB" sz="1600" dirty="0">
            <a:latin typeface="+mj-lt"/>
          </a:endParaRPr>
        </a:p>
      </dgm:t>
    </dgm:pt>
    <dgm:pt modelId="{A3FC36A9-B9A4-4BB4-BA0B-B01EBD1E1B6C}" type="parTrans" cxnId="{196E1E6F-5BB8-46B7-9C73-2070EF436F02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F3FC8DAA-6AB0-499D-AA2B-80E54A349C5D}" type="sibTrans" cxnId="{196E1E6F-5BB8-46B7-9C73-2070EF436F02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CBD97C59-E37D-43EC-A947-318BB4B10A62}">
      <dgm:prSet phldrT="[Text]" custT="1"/>
      <dgm:spPr/>
      <dgm:t>
        <a:bodyPr/>
        <a:lstStyle/>
        <a:p>
          <a:pPr algn="just"/>
          <a:r>
            <a:rPr lang="en-GB" sz="1600" dirty="0" smtClean="0">
              <a:latin typeface="+mj-lt"/>
            </a:rPr>
            <a:t>Skill Development among rural migrant and urban poor</a:t>
          </a:r>
          <a:endParaRPr lang="en-GB" sz="1600" dirty="0">
            <a:latin typeface="+mj-lt"/>
          </a:endParaRPr>
        </a:p>
      </dgm:t>
    </dgm:pt>
    <dgm:pt modelId="{446D7DE4-0721-4D1F-9F85-FFEF6E8261AD}" type="parTrans" cxnId="{E1C9DF8E-839A-4023-9310-DD9DDFD211A6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B25EE458-C1AF-48F1-B8E0-9A8B7FF59024}" type="sibTrans" cxnId="{E1C9DF8E-839A-4023-9310-DD9DDFD211A6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2227C386-A46B-4110-9BD1-EC3E49FAFB10}">
      <dgm:prSet phldrT="[Text]" custT="1"/>
      <dgm:spPr/>
      <dgm:t>
        <a:bodyPr/>
        <a:lstStyle/>
        <a:p>
          <a:pPr algn="just"/>
          <a:r>
            <a:rPr lang="en-GB" sz="1600" dirty="0" smtClean="0">
              <a:latin typeface="+mj-lt"/>
            </a:rPr>
            <a:t>Increase domestic value addition by increasing technology penetration</a:t>
          </a:r>
          <a:endParaRPr lang="en-GB" sz="1600" dirty="0">
            <a:latin typeface="+mj-lt"/>
          </a:endParaRPr>
        </a:p>
      </dgm:t>
    </dgm:pt>
    <dgm:pt modelId="{A912DA97-F870-4B9A-B7B1-66BB52432A0F}" type="parTrans" cxnId="{8D862B47-7B0A-46C0-BFCC-907C2CEF5A2F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E0F052D2-9033-49D8-9304-D59F66FE9F3C}" type="sibTrans" cxnId="{8D862B47-7B0A-46C0-BFCC-907C2CEF5A2F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7E16F8A1-4E46-44FC-BBCD-143D34F9E644}">
      <dgm:prSet phldrT="[Text]" custT="1"/>
      <dgm:spPr/>
      <dgm:t>
        <a:bodyPr/>
        <a:lstStyle/>
        <a:p>
          <a:pPr algn="just"/>
          <a:r>
            <a:rPr lang="en-GB" sz="1600" dirty="0" smtClean="0">
              <a:latin typeface="+mj-lt"/>
            </a:rPr>
            <a:t>Enhance global competitiveness through policy support</a:t>
          </a:r>
          <a:endParaRPr lang="en-GB" sz="1600" dirty="0">
            <a:latin typeface="+mj-lt"/>
          </a:endParaRPr>
        </a:p>
      </dgm:t>
    </dgm:pt>
    <dgm:pt modelId="{67659744-386E-4C40-9782-E9F33411CD61}" type="parTrans" cxnId="{650E4A36-4209-400A-B0DD-2FBB000ADAF5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E13DFAFB-FB3C-4A7E-811E-327972B124A0}" type="sibTrans" cxnId="{650E4A36-4209-400A-B0DD-2FBB000ADAF5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397F3AAE-A715-437E-811F-7F78AFA70D82}">
      <dgm:prSet phldrT="[Text]" custT="1"/>
      <dgm:spPr/>
      <dgm:t>
        <a:bodyPr/>
        <a:lstStyle/>
        <a:p>
          <a:pPr algn="just"/>
          <a:r>
            <a:rPr lang="en-GB" sz="1600" dirty="0" smtClean="0">
              <a:latin typeface="+mj-lt"/>
            </a:rPr>
            <a:t>Ensure sustainability of growth</a:t>
          </a:r>
          <a:endParaRPr lang="en-GB" sz="1600" dirty="0">
            <a:latin typeface="+mj-lt"/>
          </a:endParaRPr>
        </a:p>
      </dgm:t>
    </dgm:pt>
    <dgm:pt modelId="{1810EFD1-262A-4190-8BE7-0AE122BC7A5C}" type="parTrans" cxnId="{B4D0B193-CB54-4FBB-9C61-F91B6461F671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210A1E14-2992-4A97-B641-0E47DA3E196A}" type="sibTrans" cxnId="{B4D0B193-CB54-4FBB-9C61-F91B6461F671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04FCB822-C3C1-4BD0-9373-BB2423CFC58D}">
      <dgm:prSet phldrT="[Text]" custT="1"/>
      <dgm:spPr/>
      <dgm:t>
        <a:bodyPr/>
        <a:lstStyle/>
        <a:p>
          <a:pPr algn="just"/>
          <a:r>
            <a:rPr lang="en-US" sz="1600" dirty="0" smtClean="0">
              <a:latin typeface="+mj-lt"/>
            </a:rPr>
            <a:t>Facilitate investment, foster innovation, enhance skill development, protect intellectual property, and build best-in-class manufacturing infrastructure. </a:t>
          </a:r>
          <a:endParaRPr lang="en-GB" sz="1600" dirty="0" smtClean="0">
            <a:latin typeface="+mj-lt"/>
          </a:endParaRPr>
        </a:p>
      </dgm:t>
    </dgm:pt>
    <dgm:pt modelId="{65B7351F-62FE-40CD-B397-0C3DF3EB7D8D}" type="parTrans" cxnId="{C5016AA8-3ECB-4848-99AB-44D87AB52FAA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1BE91402-7F88-4CDF-B065-02D7D3D03C8A}" type="sibTrans" cxnId="{C5016AA8-3ECB-4848-99AB-44D87AB52FAA}">
      <dgm:prSet/>
      <dgm:spPr/>
      <dgm:t>
        <a:bodyPr/>
        <a:lstStyle/>
        <a:p>
          <a:pPr algn="just"/>
          <a:endParaRPr lang="en-GB" sz="2000">
            <a:latin typeface="+mj-lt"/>
          </a:endParaRPr>
        </a:p>
      </dgm:t>
    </dgm:pt>
    <dgm:pt modelId="{32C241C4-E87D-45F3-926C-5927BFBFAC36}" type="pres">
      <dgm:prSet presAssocID="{D4C632BF-9AB2-43FF-8B68-0935142663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77D5C42-2706-408B-9BDC-4856332DF0EB}" type="pres">
      <dgm:prSet presAssocID="{B7540342-3B95-4EBB-963A-575000426123}" presName="parentLin" presStyleCnt="0"/>
      <dgm:spPr/>
      <dgm:t>
        <a:bodyPr/>
        <a:lstStyle/>
        <a:p>
          <a:endParaRPr lang="en-GB"/>
        </a:p>
      </dgm:t>
    </dgm:pt>
    <dgm:pt modelId="{55E7F0C3-D9CC-4B9A-9F24-640B49B02DB2}" type="pres">
      <dgm:prSet presAssocID="{B7540342-3B95-4EBB-963A-575000426123}" presName="parentLeftMargin" presStyleLbl="node1" presStyleIdx="0" presStyleCnt="3"/>
      <dgm:spPr/>
      <dgm:t>
        <a:bodyPr/>
        <a:lstStyle/>
        <a:p>
          <a:endParaRPr lang="en-GB"/>
        </a:p>
      </dgm:t>
    </dgm:pt>
    <dgm:pt modelId="{1B389B62-146B-4030-BBF2-980E5515647D}" type="pres">
      <dgm:prSet presAssocID="{B7540342-3B95-4EBB-963A-57500042612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5BFD20-1B26-477B-9DB9-71650C729CFF}" type="pres">
      <dgm:prSet presAssocID="{B7540342-3B95-4EBB-963A-575000426123}" presName="negativeSpace" presStyleCnt="0"/>
      <dgm:spPr/>
      <dgm:t>
        <a:bodyPr/>
        <a:lstStyle/>
        <a:p>
          <a:endParaRPr lang="en-GB"/>
        </a:p>
      </dgm:t>
    </dgm:pt>
    <dgm:pt modelId="{60A361FD-1521-4610-94F6-773FC1BEE345}" type="pres">
      <dgm:prSet presAssocID="{B7540342-3B95-4EBB-963A-57500042612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8B0FC73-8F08-459C-86AA-72B8D2B4E5FA}" type="pres">
      <dgm:prSet presAssocID="{22E5D84D-9182-4DB2-936C-3C7E41B3D3BB}" presName="spaceBetweenRectangles" presStyleCnt="0"/>
      <dgm:spPr/>
      <dgm:t>
        <a:bodyPr/>
        <a:lstStyle/>
        <a:p>
          <a:endParaRPr lang="en-GB"/>
        </a:p>
      </dgm:t>
    </dgm:pt>
    <dgm:pt modelId="{F23E9CA9-E7FA-4096-BE08-952B339014A8}" type="pres">
      <dgm:prSet presAssocID="{E0FA076E-6668-4BA5-9508-E09AB53A4E00}" presName="parentLin" presStyleCnt="0"/>
      <dgm:spPr/>
      <dgm:t>
        <a:bodyPr/>
        <a:lstStyle/>
        <a:p>
          <a:endParaRPr lang="en-GB"/>
        </a:p>
      </dgm:t>
    </dgm:pt>
    <dgm:pt modelId="{5A366034-5C51-4672-BBFF-07507B312316}" type="pres">
      <dgm:prSet presAssocID="{E0FA076E-6668-4BA5-9508-E09AB53A4E00}" presName="parentLeftMargin" presStyleLbl="node1" presStyleIdx="0" presStyleCnt="3"/>
      <dgm:spPr/>
      <dgm:t>
        <a:bodyPr/>
        <a:lstStyle/>
        <a:p>
          <a:endParaRPr lang="en-GB"/>
        </a:p>
      </dgm:t>
    </dgm:pt>
    <dgm:pt modelId="{33C09EF0-BCC7-4829-8901-A1DDE602DA9A}" type="pres">
      <dgm:prSet presAssocID="{E0FA076E-6668-4BA5-9508-E09AB53A4E0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E05EA9-053D-4707-AA70-F99C9A255D07}" type="pres">
      <dgm:prSet presAssocID="{E0FA076E-6668-4BA5-9508-E09AB53A4E00}" presName="negativeSpace" presStyleCnt="0"/>
      <dgm:spPr/>
      <dgm:t>
        <a:bodyPr/>
        <a:lstStyle/>
        <a:p>
          <a:endParaRPr lang="en-GB"/>
        </a:p>
      </dgm:t>
    </dgm:pt>
    <dgm:pt modelId="{4EFB7E8A-FB0F-4B47-9F0D-F758D033EE7F}" type="pres">
      <dgm:prSet presAssocID="{E0FA076E-6668-4BA5-9508-E09AB53A4E0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BEDA62-737D-4BEC-A8FB-6BDE73969559}" type="pres">
      <dgm:prSet presAssocID="{E481A779-30FD-4692-AB29-161EE511AB8A}" presName="spaceBetweenRectangles" presStyleCnt="0"/>
      <dgm:spPr/>
      <dgm:t>
        <a:bodyPr/>
        <a:lstStyle/>
        <a:p>
          <a:endParaRPr lang="en-GB"/>
        </a:p>
      </dgm:t>
    </dgm:pt>
    <dgm:pt modelId="{7882E2B9-9BE1-495B-85DE-94292F577B9E}" type="pres">
      <dgm:prSet presAssocID="{5A03D1F9-A715-4AC8-B7A7-FD194BDE509C}" presName="parentLin" presStyleCnt="0"/>
      <dgm:spPr/>
      <dgm:t>
        <a:bodyPr/>
        <a:lstStyle/>
        <a:p>
          <a:endParaRPr lang="en-GB"/>
        </a:p>
      </dgm:t>
    </dgm:pt>
    <dgm:pt modelId="{233CF6C5-5ADF-460C-8B38-E5467A098DA7}" type="pres">
      <dgm:prSet presAssocID="{5A03D1F9-A715-4AC8-B7A7-FD194BDE509C}" presName="parentLeftMargin" presStyleLbl="node1" presStyleIdx="1" presStyleCnt="3"/>
      <dgm:spPr/>
      <dgm:t>
        <a:bodyPr/>
        <a:lstStyle/>
        <a:p>
          <a:endParaRPr lang="en-GB"/>
        </a:p>
      </dgm:t>
    </dgm:pt>
    <dgm:pt modelId="{B5E70A6A-D2E2-4154-B8DA-D911CCC4AA5E}" type="pres">
      <dgm:prSet presAssocID="{5A03D1F9-A715-4AC8-B7A7-FD194BDE509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9F4AB85-D284-449A-84AC-E0714BE09EAE}" type="pres">
      <dgm:prSet presAssocID="{5A03D1F9-A715-4AC8-B7A7-FD194BDE509C}" presName="negativeSpace" presStyleCnt="0"/>
      <dgm:spPr/>
      <dgm:t>
        <a:bodyPr/>
        <a:lstStyle/>
        <a:p>
          <a:endParaRPr lang="en-GB"/>
        </a:p>
      </dgm:t>
    </dgm:pt>
    <dgm:pt modelId="{005E45D4-81F8-4574-9792-73649C4E6039}" type="pres">
      <dgm:prSet presAssocID="{5A03D1F9-A715-4AC8-B7A7-FD194BDE509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FF3E090-C8ED-4DA4-B7A9-5213F16FE18E}" type="presOf" srcId="{5A03D1F9-A715-4AC8-B7A7-FD194BDE509C}" destId="{233CF6C5-5ADF-460C-8B38-E5467A098DA7}" srcOrd="0" destOrd="0" presId="urn:microsoft.com/office/officeart/2005/8/layout/list1"/>
    <dgm:cxn modelId="{B4D0B193-CB54-4FBB-9C61-F91B6461F671}" srcId="{E0FA076E-6668-4BA5-9508-E09AB53A4E00}" destId="{397F3AAE-A715-437E-811F-7F78AFA70D82}" srcOrd="5" destOrd="0" parTransId="{1810EFD1-262A-4190-8BE7-0AE122BC7A5C}" sibTransId="{210A1E14-2992-4A97-B641-0E47DA3E196A}"/>
    <dgm:cxn modelId="{0034DC98-D39A-4EEF-A377-CAA05A4BD6FA}" srcId="{D4C632BF-9AB2-43FF-8B68-093514266326}" destId="{5A03D1F9-A715-4AC8-B7A7-FD194BDE509C}" srcOrd="2" destOrd="0" parTransId="{3BB1A82A-80A8-40E5-8436-B48C36331AC4}" sibTransId="{28694428-B2BA-4164-9741-27EE9DAA1332}"/>
    <dgm:cxn modelId="{76550B4F-3C7D-4393-9FD8-6486CECEC92F}" type="presOf" srcId="{D4C632BF-9AB2-43FF-8B68-093514266326}" destId="{32C241C4-E87D-45F3-926C-5927BFBFAC36}" srcOrd="0" destOrd="0" presId="urn:microsoft.com/office/officeart/2005/8/layout/list1"/>
    <dgm:cxn modelId="{53C3900D-C54A-4D90-89FC-D31742A825CF}" type="presOf" srcId="{B33B6031-3B1F-4D3E-A148-911102FEF843}" destId="{4EFB7E8A-FB0F-4B47-9F0D-F758D033EE7F}" srcOrd="0" destOrd="1" presId="urn:microsoft.com/office/officeart/2005/8/layout/list1"/>
    <dgm:cxn modelId="{650E4A36-4209-400A-B0DD-2FBB000ADAF5}" srcId="{E0FA076E-6668-4BA5-9508-E09AB53A4E00}" destId="{7E16F8A1-4E46-44FC-BBCD-143D34F9E644}" srcOrd="4" destOrd="0" parTransId="{67659744-386E-4C40-9782-E9F33411CD61}" sibTransId="{E13DFAFB-FB3C-4A7E-811E-327972B124A0}"/>
    <dgm:cxn modelId="{1C62D50F-FD14-4DA1-B3A6-D4F57C006967}" srcId="{E0FA076E-6668-4BA5-9508-E09AB53A4E00}" destId="{57A4CE07-DE55-46B6-B528-B435C508D577}" srcOrd="0" destOrd="0" parTransId="{262CC6B0-86D5-4C67-9796-CD2A74A76572}" sibTransId="{F7E75A83-AA42-4955-A608-7F3904134404}"/>
    <dgm:cxn modelId="{0BE70028-A2CD-4E19-A4E0-325E3753D6F2}" type="presOf" srcId="{397F3AAE-A715-437E-811F-7F78AFA70D82}" destId="{4EFB7E8A-FB0F-4B47-9F0D-F758D033EE7F}" srcOrd="0" destOrd="5" presId="urn:microsoft.com/office/officeart/2005/8/layout/list1"/>
    <dgm:cxn modelId="{65E6D014-2D0E-423D-8980-772E5D812CCC}" type="presOf" srcId="{B7540342-3B95-4EBB-963A-575000426123}" destId="{55E7F0C3-D9CC-4B9A-9F24-640B49B02DB2}" srcOrd="0" destOrd="0" presId="urn:microsoft.com/office/officeart/2005/8/layout/list1"/>
    <dgm:cxn modelId="{C5016AA8-3ECB-4848-99AB-44D87AB52FAA}" srcId="{5A03D1F9-A715-4AC8-B7A7-FD194BDE509C}" destId="{04FCB822-C3C1-4BD0-9373-BB2423CFC58D}" srcOrd="0" destOrd="0" parTransId="{65B7351F-62FE-40CD-B397-0C3DF3EB7D8D}" sibTransId="{1BE91402-7F88-4CDF-B065-02D7D3D03C8A}"/>
    <dgm:cxn modelId="{600D6018-CF69-407C-8558-7450D06F677B}" type="presOf" srcId="{7E16F8A1-4E46-44FC-BBCD-143D34F9E644}" destId="{4EFB7E8A-FB0F-4B47-9F0D-F758D033EE7F}" srcOrd="0" destOrd="4" presId="urn:microsoft.com/office/officeart/2005/8/layout/list1"/>
    <dgm:cxn modelId="{E7374B23-7F8F-48DF-9BC4-7E598E8B81C2}" type="presOf" srcId="{2227C386-A46B-4110-9BD1-EC3E49FAFB10}" destId="{4EFB7E8A-FB0F-4B47-9F0D-F758D033EE7F}" srcOrd="0" destOrd="3" presId="urn:microsoft.com/office/officeart/2005/8/layout/list1"/>
    <dgm:cxn modelId="{FB720420-D267-482C-872A-C8022CF06803}" type="presOf" srcId="{57A4CE07-DE55-46B6-B528-B435C508D577}" destId="{4EFB7E8A-FB0F-4B47-9F0D-F758D033EE7F}" srcOrd="0" destOrd="0" presId="urn:microsoft.com/office/officeart/2005/8/layout/list1"/>
    <dgm:cxn modelId="{F9BB9ECC-3E02-42F7-92A3-9F02025B4ADC}" type="presOf" srcId="{B7540342-3B95-4EBB-963A-575000426123}" destId="{1B389B62-146B-4030-BBF2-980E5515647D}" srcOrd="1" destOrd="0" presId="urn:microsoft.com/office/officeart/2005/8/layout/list1"/>
    <dgm:cxn modelId="{24DA63ED-0D48-4BC2-AF63-79D9B050DA4B}" type="presOf" srcId="{5A03D1F9-A715-4AC8-B7A7-FD194BDE509C}" destId="{B5E70A6A-D2E2-4154-B8DA-D911CCC4AA5E}" srcOrd="1" destOrd="0" presId="urn:microsoft.com/office/officeart/2005/8/layout/list1"/>
    <dgm:cxn modelId="{2AC76873-EFDF-4D9F-918F-C8ABBD3D8510}" type="presOf" srcId="{18A1CB79-9CDE-48DB-B6AF-4BEF11630F8E}" destId="{60A361FD-1521-4610-94F6-773FC1BEE345}" srcOrd="0" destOrd="0" presId="urn:microsoft.com/office/officeart/2005/8/layout/list1"/>
    <dgm:cxn modelId="{535C4C29-8839-4E77-9727-1E94581EEAE2}" type="presOf" srcId="{E0FA076E-6668-4BA5-9508-E09AB53A4E00}" destId="{5A366034-5C51-4672-BBFF-07507B312316}" srcOrd="0" destOrd="0" presId="urn:microsoft.com/office/officeart/2005/8/layout/list1"/>
    <dgm:cxn modelId="{71D05DEF-180F-4B0C-BC8F-0FCBB8E85162}" type="presOf" srcId="{E0FA076E-6668-4BA5-9508-E09AB53A4E00}" destId="{33C09EF0-BCC7-4829-8901-A1DDE602DA9A}" srcOrd="1" destOrd="0" presId="urn:microsoft.com/office/officeart/2005/8/layout/list1"/>
    <dgm:cxn modelId="{1D1377F9-1050-4925-816E-004292ED595F}" srcId="{B7540342-3B95-4EBB-963A-575000426123}" destId="{18A1CB79-9CDE-48DB-B6AF-4BEF11630F8E}" srcOrd="0" destOrd="0" parTransId="{1C057EA4-F992-4AF7-AE6F-A872EA74EC80}" sibTransId="{A75BC17B-DF96-4238-A2DE-E2298DE1878F}"/>
    <dgm:cxn modelId="{771C5E42-081B-4BC8-AF14-7B85A091C308}" type="presOf" srcId="{CBD97C59-E37D-43EC-A947-318BB4B10A62}" destId="{4EFB7E8A-FB0F-4B47-9F0D-F758D033EE7F}" srcOrd="0" destOrd="2" presId="urn:microsoft.com/office/officeart/2005/8/layout/list1"/>
    <dgm:cxn modelId="{556DC646-84DE-403D-8FA6-AE134D7DD73C}" srcId="{D4C632BF-9AB2-43FF-8B68-093514266326}" destId="{E0FA076E-6668-4BA5-9508-E09AB53A4E00}" srcOrd="1" destOrd="0" parTransId="{B00F7176-C90A-4C45-9F9C-C07A92E54250}" sibTransId="{E481A779-30FD-4692-AB29-161EE511AB8A}"/>
    <dgm:cxn modelId="{196E1E6F-5BB8-46B7-9C73-2070EF436F02}" srcId="{E0FA076E-6668-4BA5-9508-E09AB53A4E00}" destId="{B33B6031-3B1F-4D3E-A148-911102FEF843}" srcOrd="1" destOrd="0" parTransId="{A3FC36A9-B9A4-4BB4-BA0B-B01EBD1E1B6C}" sibTransId="{F3FC8DAA-6AB0-499D-AA2B-80E54A349C5D}"/>
    <dgm:cxn modelId="{E1C9DF8E-839A-4023-9310-DD9DDFD211A6}" srcId="{E0FA076E-6668-4BA5-9508-E09AB53A4E00}" destId="{CBD97C59-E37D-43EC-A947-318BB4B10A62}" srcOrd="2" destOrd="0" parTransId="{446D7DE4-0721-4D1F-9F85-FFEF6E8261AD}" sibTransId="{B25EE458-C1AF-48F1-B8E0-9A8B7FF59024}"/>
    <dgm:cxn modelId="{638DECDD-061F-4045-9D74-532E8FCBB8AE}" srcId="{D4C632BF-9AB2-43FF-8B68-093514266326}" destId="{B7540342-3B95-4EBB-963A-575000426123}" srcOrd="0" destOrd="0" parTransId="{BDAAC584-469E-4662-8108-E103FD1D61F2}" sibTransId="{22E5D84D-9182-4DB2-936C-3C7E41B3D3BB}"/>
    <dgm:cxn modelId="{8D862B47-7B0A-46C0-BFCC-907C2CEF5A2F}" srcId="{E0FA076E-6668-4BA5-9508-E09AB53A4E00}" destId="{2227C386-A46B-4110-9BD1-EC3E49FAFB10}" srcOrd="3" destOrd="0" parTransId="{A912DA97-F870-4B9A-B7B1-66BB52432A0F}" sibTransId="{E0F052D2-9033-49D8-9304-D59F66FE9F3C}"/>
    <dgm:cxn modelId="{D8D34D83-E4CA-4D1F-8816-26DA68FD91A2}" type="presOf" srcId="{04FCB822-C3C1-4BD0-9373-BB2423CFC58D}" destId="{005E45D4-81F8-4574-9792-73649C4E6039}" srcOrd="0" destOrd="0" presId="urn:microsoft.com/office/officeart/2005/8/layout/list1"/>
    <dgm:cxn modelId="{36806E2D-DD03-48B6-8F43-1C21E0237846}" type="presParOf" srcId="{32C241C4-E87D-45F3-926C-5927BFBFAC36}" destId="{477D5C42-2706-408B-9BDC-4856332DF0EB}" srcOrd="0" destOrd="0" presId="urn:microsoft.com/office/officeart/2005/8/layout/list1"/>
    <dgm:cxn modelId="{A76C77AC-ACE4-4A8B-A9AD-573B92B1B671}" type="presParOf" srcId="{477D5C42-2706-408B-9BDC-4856332DF0EB}" destId="{55E7F0C3-D9CC-4B9A-9F24-640B49B02DB2}" srcOrd="0" destOrd="0" presId="urn:microsoft.com/office/officeart/2005/8/layout/list1"/>
    <dgm:cxn modelId="{5B682CA3-CF4F-4030-92A9-B1108A074605}" type="presParOf" srcId="{477D5C42-2706-408B-9BDC-4856332DF0EB}" destId="{1B389B62-146B-4030-BBF2-980E5515647D}" srcOrd="1" destOrd="0" presId="urn:microsoft.com/office/officeart/2005/8/layout/list1"/>
    <dgm:cxn modelId="{DA3A3DA1-9A6C-4E15-BBF9-C18BD6C08754}" type="presParOf" srcId="{32C241C4-E87D-45F3-926C-5927BFBFAC36}" destId="{545BFD20-1B26-477B-9DB9-71650C729CFF}" srcOrd="1" destOrd="0" presId="urn:microsoft.com/office/officeart/2005/8/layout/list1"/>
    <dgm:cxn modelId="{74366F92-03A7-4AE9-A0C7-D577DB8BAEBF}" type="presParOf" srcId="{32C241C4-E87D-45F3-926C-5927BFBFAC36}" destId="{60A361FD-1521-4610-94F6-773FC1BEE345}" srcOrd="2" destOrd="0" presId="urn:microsoft.com/office/officeart/2005/8/layout/list1"/>
    <dgm:cxn modelId="{09F13599-3A85-4C81-917D-86D805F101C3}" type="presParOf" srcId="{32C241C4-E87D-45F3-926C-5927BFBFAC36}" destId="{E8B0FC73-8F08-459C-86AA-72B8D2B4E5FA}" srcOrd="3" destOrd="0" presId="urn:microsoft.com/office/officeart/2005/8/layout/list1"/>
    <dgm:cxn modelId="{73E29C89-6A0F-44DB-91C5-B37CF1F98F3E}" type="presParOf" srcId="{32C241C4-E87D-45F3-926C-5927BFBFAC36}" destId="{F23E9CA9-E7FA-4096-BE08-952B339014A8}" srcOrd="4" destOrd="0" presId="urn:microsoft.com/office/officeart/2005/8/layout/list1"/>
    <dgm:cxn modelId="{1F1AFCF0-786D-40F5-9485-D15D0123ED2F}" type="presParOf" srcId="{F23E9CA9-E7FA-4096-BE08-952B339014A8}" destId="{5A366034-5C51-4672-BBFF-07507B312316}" srcOrd="0" destOrd="0" presId="urn:microsoft.com/office/officeart/2005/8/layout/list1"/>
    <dgm:cxn modelId="{FFD3AB90-195E-431E-B5D5-D9423B0748E2}" type="presParOf" srcId="{F23E9CA9-E7FA-4096-BE08-952B339014A8}" destId="{33C09EF0-BCC7-4829-8901-A1DDE602DA9A}" srcOrd="1" destOrd="0" presId="urn:microsoft.com/office/officeart/2005/8/layout/list1"/>
    <dgm:cxn modelId="{7E8FA05B-659C-42AC-99F5-0EEC223B0B4A}" type="presParOf" srcId="{32C241C4-E87D-45F3-926C-5927BFBFAC36}" destId="{47E05EA9-053D-4707-AA70-F99C9A255D07}" srcOrd="5" destOrd="0" presId="urn:microsoft.com/office/officeart/2005/8/layout/list1"/>
    <dgm:cxn modelId="{033F7CC0-F7DC-49BA-8C75-E8915847DB23}" type="presParOf" srcId="{32C241C4-E87D-45F3-926C-5927BFBFAC36}" destId="{4EFB7E8A-FB0F-4B47-9F0D-F758D033EE7F}" srcOrd="6" destOrd="0" presId="urn:microsoft.com/office/officeart/2005/8/layout/list1"/>
    <dgm:cxn modelId="{03641363-00C8-42A6-A248-0F2E762B9AB9}" type="presParOf" srcId="{32C241C4-E87D-45F3-926C-5927BFBFAC36}" destId="{34BEDA62-737D-4BEC-A8FB-6BDE73969559}" srcOrd="7" destOrd="0" presId="urn:microsoft.com/office/officeart/2005/8/layout/list1"/>
    <dgm:cxn modelId="{6CF4749C-0458-4E92-A458-9E3271EE15DE}" type="presParOf" srcId="{32C241C4-E87D-45F3-926C-5927BFBFAC36}" destId="{7882E2B9-9BE1-495B-85DE-94292F577B9E}" srcOrd="8" destOrd="0" presId="urn:microsoft.com/office/officeart/2005/8/layout/list1"/>
    <dgm:cxn modelId="{98613C6B-A8D1-4EDD-8D36-36AC29F0EE3C}" type="presParOf" srcId="{7882E2B9-9BE1-495B-85DE-94292F577B9E}" destId="{233CF6C5-5ADF-460C-8B38-E5467A098DA7}" srcOrd="0" destOrd="0" presId="urn:microsoft.com/office/officeart/2005/8/layout/list1"/>
    <dgm:cxn modelId="{6FD30B5D-3DC5-4850-9704-032978DD16FC}" type="presParOf" srcId="{7882E2B9-9BE1-495B-85DE-94292F577B9E}" destId="{B5E70A6A-D2E2-4154-B8DA-D911CCC4AA5E}" srcOrd="1" destOrd="0" presId="urn:microsoft.com/office/officeart/2005/8/layout/list1"/>
    <dgm:cxn modelId="{5C06330B-E4B2-459E-9443-CAB3F0688CF5}" type="presParOf" srcId="{32C241C4-E87D-45F3-926C-5927BFBFAC36}" destId="{49F4AB85-D284-449A-84AC-E0714BE09EAE}" srcOrd="9" destOrd="0" presId="urn:microsoft.com/office/officeart/2005/8/layout/list1"/>
    <dgm:cxn modelId="{4027200D-FB36-4DA8-840D-53E45D1774BD}" type="presParOf" srcId="{32C241C4-E87D-45F3-926C-5927BFBFAC36}" destId="{005E45D4-81F8-4574-9792-73649C4E60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A62E32-FCF1-40D9-A927-A3FAAAF9D521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A7F0C82-7EBB-49F0-9DE8-6FF6C2EBACB4}">
      <dgm:prSet custT="1"/>
      <dgm:spPr/>
      <dgm:t>
        <a:bodyPr/>
        <a:lstStyle/>
        <a:p>
          <a:r>
            <a:rPr kumimoji="1" lang="en-GB" sz="1600" dirty="0" smtClean="0">
              <a:latin typeface="+mj-lt"/>
              <a:ea typeface="ＭＳ Ｐ明朝" pitchFamily="18" charset="-128"/>
              <a:cs typeface="Arial" charset="0"/>
            </a:rPr>
            <a:t>Comprehensive Master Plan for each Node</a:t>
          </a:r>
          <a:endParaRPr kumimoji="1" lang="en-GB" sz="1600" dirty="0">
            <a:latin typeface="+mj-lt"/>
            <a:ea typeface="ＭＳ Ｐ明朝" pitchFamily="18" charset="-128"/>
            <a:cs typeface="Arial" charset="0"/>
          </a:endParaRPr>
        </a:p>
      </dgm:t>
    </dgm:pt>
    <dgm:pt modelId="{F5DFD8B9-73D3-4C8F-B835-DD21F8C5A87E}" type="parTrans" cxnId="{6368F793-356D-42E4-AD45-0AF9375CF3D1}">
      <dgm:prSet/>
      <dgm:spPr/>
      <dgm:t>
        <a:bodyPr/>
        <a:lstStyle/>
        <a:p>
          <a:endParaRPr lang="en-GB" sz="7200"/>
        </a:p>
      </dgm:t>
    </dgm:pt>
    <dgm:pt modelId="{B97D9D4A-B2E5-488D-990F-4F56421C447B}" type="sibTrans" cxnId="{6368F793-356D-42E4-AD45-0AF9375CF3D1}">
      <dgm:prSet custT="1"/>
      <dgm:spPr/>
      <dgm:t>
        <a:bodyPr/>
        <a:lstStyle/>
        <a:p>
          <a:endParaRPr lang="en-GB" sz="13800"/>
        </a:p>
      </dgm:t>
    </dgm:pt>
    <dgm:pt modelId="{B55D0A30-14CE-4406-AA5D-5D4FB02E34C9}">
      <dgm:prSet custT="1"/>
      <dgm:spPr/>
      <dgm:t>
        <a:bodyPr/>
        <a:lstStyle/>
        <a:p>
          <a:r>
            <a:rPr kumimoji="1" lang="en-GB" sz="1600" dirty="0" smtClean="0">
              <a:latin typeface="+mj-lt"/>
              <a:ea typeface="ＭＳ Ｐ明朝" pitchFamily="18" charset="-128"/>
              <a:cs typeface="Arial" charset="0"/>
            </a:rPr>
            <a:t>Industry Enablers and Factors of Production</a:t>
          </a:r>
          <a:endParaRPr kumimoji="1" lang="en-GB" sz="1600" dirty="0">
            <a:latin typeface="+mj-lt"/>
            <a:ea typeface="ＭＳ Ｐ明朝" pitchFamily="18" charset="-128"/>
            <a:cs typeface="Arial" charset="0"/>
          </a:endParaRPr>
        </a:p>
      </dgm:t>
    </dgm:pt>
    <dgm:pt modelId="{7E2C9A6B-9FE1-4A86-9D72-1F480D5F3998}" type="parTrans" cxnId="{8E4227F9-A8CF-4B88-A18C-2D918490EF3C}">
      <dgm:prSet/>
      <dgm:spPr/>
      <dgm:t>
        <a:bodyPr/>
        <a:lstStyle/>
        <a:p>
          <a:endParaRPr lang="en-GB" sz="7200"/>
        </a:p>
      </dgm:t>
    </dgm:pt>
    <dgm:pt modelId="{0982F72B-34D6-4339-B9C5-047ABEB58396}" type="sibTrans" cxnId="{8E4227F9-A8CF-4B88-A18C-2D918490EF3C}">
      <dgm:prSet custT="1"/>
      <dgm:spPr/>
      <dgm:t>
        <a:bodyPr/>
        <a:lstStyle/>
        <a:p>
          <a:endParaRPr lang="en-GB" sz="13800"/>
        </a:p>
      </dgm:t>
    </dgm:pt>
    <dgm:pt modelId="{6DE57301-3C3E-4F11-A4EC-E34E2884EF1E}">
      <dgm:prSet custT="1"/>
      <dgm:spPr/>
      <dgm:t>
        <a:bodyPr/>
        <a:lstStyle/>
        <a:p>
          <a:r>
            <a:rPr kumimoji="1" lang="en-GB" sz="1600" dirty="0" smtClean="0">
              <a:latin typeface="+mj-lt"/>
              <a:ea typeface="ＭＳ Ｐ明朝" pitchFamily="18" charset="-128"/>
              <a:cs typeface="Arial" charset="0"/>
            </a:rPr>
            <a:t>Economic and Financial Feasibility of Nodes</a:t>
          </a:r>
          <a:endParaRPr kumimoji="1" lang="en-GB" sz="1600" dirty="0">
            <a:latin typeface="+mj-lt"/>
            <a:ea typeface="ＭＳ Ｐ明朝" pitchFamily="18" charset="-128"/>
            <a:cs typeface="Arial" charset="0"/>
          </a:endParaRPr>
        </a:p>
      </dgm:t>
    </dgm:pt>
    <dgm:pt modelId="{4579AAF9-33CA-490B-BE6C-7DE74BBC4B59}" type="parTrans" cxnId="{8C9F6B27-D997-4A99-8AE2-391E3F131938}">
      <dgm:prSet/>
      <dgm:spPr/>
      <dgm:t>
        <a:bodyPr/>
        <a:lstStyle/>
        <a:p>
          <a:endParaRPr lang="en-GB" sz="7200"/>
        </a:p>
      </dgm:t>
    </dgm:pt>
    <dgm:pt modelId="{4DFAD571-C94C-43E6-890B-2ACD73DC4A89}" type="sibTrans" cxnId="{8C9F6B27-D997-4A99-8AE2-391E3F131938}">
      <dgm:prSet custT="1"/>
      <dgm:spPr/>
      <dgm:t>
        <a:bodyPr/>
        <a:lstStyle/>
        <a:p>
          <a:endParaRPr lang="en-GB" sz="13800"/>
        </a:p>
      </dgm:t>
    </dgm:pt>
    <dgm:pt modelId="{5E98EA09-9F86-4688-9555-876E251813C2}">
      <dgm:prSet custT="1"/>
      <dgm:spPr/>
      <dgm:t>
        <a:bodyPr/>
        <a:lstStyle/>
        <a:p>
          <a:r>
            <a:rPr kumimoji="1" lang="en-GB" sz="1600" smtClean="0">
              <a:latin typeface="+mj-lt"/>
              <a:ea typeface="ＭＳ Ｐ明朝" pitchFamily="18" charset="-128"/>
              <a:cs typeface="Arial" charset="0"/>
            </a:rPr>
            <a:t>Investment Environment Improvement</a:t>
          </a:r>
          <a:endParaRPr kumimoji="1" lang="en-GB" sz="1600" dirty="0">
            <a:latin typeface="+mj-lt"/>
            <a:ea typeface="ＭＳ Ｐ明朝" pitchFamily="18" charset="-128"/>
            <a:cs typeface="Arial" charset="0"/>
          </a:endParaRPr>
        </a:p>
      </dgm:t>
    </dgm:pt>
    <dgm:pt modelId="{F48F9AD5-3C5A-44EA-9FC2-CF77CDE67A5B}" type="parTrans" cxnId="{FAF4EA70-3B4A-4799-B64C-C5958DA4872F}">
      <dgm:prSet/>
      <dgm:spPr/>
      <dgm:t>
        <a:bodyPr/>
        <a:lstStyle/>
        <a:p>
          <a:endParaRPr lang="en-GB" sz="7200"/>
        </a:p>
      </dgm:t>
    </dgm:pt>
    <dgm:pt modelId="{BCD97A44-C9F4-4ACE-84D6-9BD18D7020AD}" type="sibTrans" cxnId="{FAF4EA70-3B4A-4799-B64C-C5958DA4872F}">
      <dgm:prSet custT="1"/>
      <dgm:spPr/>
      <dgm:t>
        <a:bodyPr/>
        <a:lstStyle/>
        <a:p>
          <a:endParaRPr lang="en-GB" sz="13800"/>
        </a:p>
      </dgm:t>
    </dgm:pt>
    <dgm:pt modelId="{9D2A6B50-03A2-43AE-A0B8-8CC322B4BFD1}" type="pres">
      <dgm:prSet presAssocID="{71A62E32-FCF1-40D9-A927-A3FAAAF9D52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BA17BEB-582E-460C-8797-F705A3150B39}" type="pres">
      <dgm:prSet presAssocID="{EA7F0C82-7EBB-49F0-9DE8-6FF6C2EBACB4}" presName="node" presStyleLbl="node1" presStyleIdx="0" presStyleCnt="4" custScaleX="38917" custScaleY="51772" custLinFactNeighborX="3103" custLinFactNeighborY="11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885418-40BF-4E58-AB88-0321B1AD1980}" type="pres">
      <dgm:prSet presAssocID="{B97D9D4A-B2E5-488D-990F-4F56421C447B}" presName="sibTrans" presStyleCnt="0"/>
      <dgm:spPr/>
    </dgm:pt>
    <dgm:pt modelId="{1D192F5B-17A7-4718-8363-5FD0E2583BEC}" type="pres">
      <dgm:prSet presAssocID="{B55D0A30-14CE-4406-AA5D-5D4FB02E34C9}" presName="node" presStyleLbl="node1" presStyleIdx="1" presStyleCnt="4" custScaleX="38917" custScaleY="51772" custLinFactNeighborX="-932" custLinFactNeighborY="11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9F5B68-AB16-4EBB-A552-6219B4DED889}" type="pres">
      <dgm:prSet presAssocID="{0982F72B-34D6-4339-B9C5-047ABEB58396}" presName="sibTrans" presStyleCnt="0"/>
      <dgm:spPr/>
    </dgm:pt>
    <dgm:pt modelId="{9C17F5EF-5AD5-4619-847A-DC305663C9D4}" type="pres">
      <dgm:prSet presAssocID="{6DE57301-3C3E-4F11-A4EC-E34E2884EF1E}" presName="node" presStyleLbl="node1" presStyleIdx="2" presStyleCnt="4" custScaleX="38917" custScaleY="51772" custLinFactNeighborX="-5240" custLinFactNeighborY="11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D112AA-19A4-4310-90DF-45B943D78D02}" type="pres">
      <dgm:prSet presAssocID="{4DFAD571-C94C-43E6-890B-2ACD73DC4A89}" presName="sibTrans" presStyleCnt="0"/>
      <dgm:spPr/>
    </dgm:pt>
    <dgm:pt modelId="{09277791-6FB6-4A48-9E25-7DF9F98A1032}" type="pres">
      <dgm:prSet presAssocID="{5E98EA09-9F86-4688-9555-876E251813C2}" presName="node" presStyleLbl="node1" presStyleIdx="3" presStyleCnt="4" custScaleX="38917" custScaleY="51772" custLinFactNeighborX="-9329" custLinFactNeighborY="220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A40A02B-00BD-460E-81C1-4FB15EB932FC}" type="presOf" srcId="{5E98EA09-9F86-4688-9555-876E251813C2}" destId="{09277791-6FB6-4A48-9E25-7DF9F98A1032}" srcOrd="0" destOrd="0" presId="urn:microsoft.com/office/officeart/2005/8/layout/default"/>
    <dgm:cxn modelId="{FAF4EA70-3B4A-4799-B64C-C5958DA4872F}" srcId="{71A62E32-FCF1-40D9-A927-A3FAAAF9D521}" destId="{5E98EA09-9F86-4688-9555-876E251813C2}" srcOrd="3" destOrd="0" parTransId="{F48F9AD5-3C5A-44EA-9FC2-CF77CDE67A5B}" sibTransId="{BCD97A44-C9F4-4ACE-84D6-9BD18D7020AD}"/>
    <dgm:cxn modelId="{55AC2A87-96C3-4A83-80F5-16CD44DAB4D2}" type="presOf" srcId="{71A62E32-FCF1-40D9-A927-A3FAAAF9D521}" destId="{9D2A6B50-03A2-43AE-A0B8-8CC322B4BFD1}" srcOrd="0" destOrd="0" presId="urn:microsoft.com/office/officeart/2005/8/layout/default"/>
    <dgm:cxn modelId="{6368F793-356D-42E4-AD45-0AF9375CF3D1}" srcId="{71A62E32-FCF1-40D9-A927-A3FAAAF9D521}" destId="{EA7F0C82-7EBB-49F0-9DE8-6FF6C2EBACB4}" srcOrd="0" destOrd="0" parTransId="{F5DFD8B9-73D3-4C8F-B835-DD21F8C5A87E}" sibTransId="{B97D9D4A-B2E5-488D-990F-4F56421C447B}"/>
    <dgm:cxn modelId="{8C9F6B27-D997-4A99-8AE2-391E3F131938}" srcId="{71A62E32-FCF1-40D9-A927-A3FAAAF9D521}" destId="{6DE57301-3C3E-4F11-A4EC-E34E2884EF1E}" srcOrd="2" destOrd="0" parTransId="{4579AAF9-33CA-490B-BE6C-7DE74BBC4B59}" sibTransId="{4DFAD571-C94C-43E6-890B-2ACD73DC4A89}"/>
    <dgm:cxn modelId="{8E4227F9-A8CF-4B88-A18C-2D918490EF3C}" srcId="{71A62E32-FCF1-40D9-A927-A3FAAAF9D521}" destId="{B55D0A30-14CE-4406-AA5D-5D4FB02E34C9}" srcOrd="1" destOrd="0" parTransId="{7E2C9A6B-9FE1-4A86-9D72-1F480D5F3998}" sibTransId="{0982F72B-34D6-4339-B9C5-047ABEB58396}"/>
    <dgm:cxn modelId="{AA50F5E0-1090-4F61-A620-9300DCB94E37}" type="presOf" srcId="{EA7F0C82-7EBB-49F0-9DE8-6FF6C2EBACB4}" destId="{7BA17BEB-582E-460C-8797-F705A3150B39}" srcOrd="0" destOrd="0" presId="urn:microsoft.com/office/officeart/2005/8/layout/default"/>
    <dgm:cxn modelId="{94A347DA-22B6-4F06-8E1D-FF84E2785F5F}" type="presOf" srcId="{6DE57301-3C3E-4F11-A4EC-E34E2884EF1E}" destId="{9C17F5EF-5AD5-4619-847A-DC305663C9D4}" srcOrd="0" destOrd="0" presId="urn:microsoft.com/office/officeart/2005/8/layout/default"/>
    <dgm:cxn modelId="{DD9159C7-CF34-4B61-8250-3532E28FC741}" type="presOf" srcId="{B55D0A30-14CE-4406-AA5D-5D4FB02E34C9}" destId="{1D192F5B-17A7-4718-8363-5FD0E2583BEC}" srcOrd="0" destOrd="0" presId="urn:microsoft.com/office/officeart/2005/8/layout/default"/>
    <dgm:cxn modelId="{287A39D5-8D3D-4482-84BD-2CDD5A3B0E61}" type="presParOf" srcId="{9D2A6B50-03A2-43AE-A0B8-8CC322B4BFD1}" destId="{7BA17BEB-582E-460C-8797-F705A3150B39}" srcOrd="0" destOrd="0" presId="urn:microsoft.com/office/officeart/2005/8/layout/default"/>
    <dgm:cxn modelId="{0210DE69-C329-4D57-83CB-C86FD8121F8E}" type="presParOf" srcId="{9D2A6B50-03A2-43AE-A0B8-8CC322B4BFD1}" destId="{3A885418-40BF-4E58-AB88-0321B1AD1980}" srcOrd="1" destOrd="0" presId="urn:microsoft.com/office/officeart/2005/8/layout/default"/>
    <dgm:cxn modelId="{EE763958-D8FC-4CF5-A461-282FF0789CCD}" type="presParOf" srcId="{9D2A6B50-03A2-43AE-A0B8-8CC322B4BFD1}" destId="{1D192F5B-17A7-4718-8363-5FD0E2583BEC}" srcOrd="2" destOrd="0" presId="urn:microsoft.com/office/officeart/2005/8/layout/default"/>
    <dgm:cxn modelId="{6640F8E0-FF3C-4DD7-AC9D-8FAD402BBAEB}" type="presParOf" srcId="{9D2A6B50-03A2-43AE-A0B8-8CC322B4BFD1}" destId="{3A9F5B68-AB16-4EBB-A552-6219B4DED889}" srcOrd="3" destOrd="0" presId="urn:microsoft.com/office/officeart/2005/8/layout/default"/>
    <dgm:cxn modelId="{D43E4586-7850-44BA-8E55-9C7403CC62D2}" type="presParOf" srcId="{9D2A6B50-03A2-43AE-A0B8-8CC322B4BFD1}" destId="{9C17F5EF-5AD5-4619-847A-DC305663C9D4}" srcOrd="4" destOrd="0" presId="urn:microsoft.com/office/officeart/2005/8/layout/default"/>
    <dgm:cxn modelId="{15D4DC30-DAA8-4956-9794-DFA65C48FBF1}" type="presParOf" srcId="{9D2A6B50-03A2-43AE-A0B8-8CC322B4BFD1}" destId="{98D112AA-19A4-4310-90DF-45B943D78D02}" srcOrd="5" destOrd="0" presId="urn:microsoft.com/office/officeart/2005/8/layout/default"/>
    <dgm:cxn modelId="{6135DE28-D2A9-4759-8E24-69614E9CB179}" type="presParOf" srcId="{9D2A6B50-03A2-43AE-A0B8-8CC322B4BFD1}" destId="{09277791-6FB6-4A48-9E25-7DF9F98A103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47F9B4-5FB6-450C-9055-46D0DA5B3D8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2F08579-C420-4B85-9C07-651948C2D65F}">
      <dgm:prSet phldrT="[Text]" custT="1"/>
      <dgm:spPr/>
      <dgm:t>
        <a:bodyPr/>
        <a:lstStyle/>
        <a:p>
          <a:r>
            <a:rPr lang="ja-JP" altLang="en-US" sz="1600" b="1" dirty="0" smtClean="0">
              <a:latin typeface="Georgia" pitchFamily="18" charset="0"/>
              <a:cs typeface="Arial" pitchFamily="34" charset="0"/>
            </a:rPr>
            <a:t>都市エリア</a:t>
          </a:r>
          <a:endParaRPr lang="en-GB" sz="1800" dirty="0"/>
        </a:p>
      </dgm:t>
    </dgm:pt>
    <dgm:pt modelId="{78BB1236-6AAC-417F-85EF-0B79C4EEE52A}" type="parTrans" cxnId="{394D9E49-6FC1-432B-BF1B-C365BE02E140}">
      <dgm:prSet/>
      <dgm:spPr/>
      <dgm:t>
        <a:bodyPr/>
        <a:lstStyle/>
        <a:p>
          <a:endParaRPr lang="en-GB" sz="2000"/>
        </a:p>
      </dgm:t>
    </dgm:pt>
    <dgm:pt modelId="{873DBCE4-5C79-4E15-AE7D-768AF99862AF}" type="sibTrans" cxnId="{394D9E49-6FC1-432B-BF1B-C365BE02E140}">
      <dgm:prSet/>
      <dgm:spPr/>
      <dgm:t>
        <a:bodyPr/>
        <a:lstStyle/>
        <a:p>
          <a:endParaRPr lang="en-GB" sz="2000"/>
        </a:p>
      </dgm:t>
    </dgm:pt>
    <dgm:pt modelId="{E4B9645E-77B5-45B2-AE68-A5AB7C4EA90D}">
      <dgm:prSet custT="1"/>
      <dgm:spPr/>
      <dgm:t>
        <a:bodyPr/>
        <a:lstStyle/>
        <a:p>
          <a:r>
            <a:rPr lang="en-GB" sz="1400" dirty="0" err="1" smtClean="0">
              <a:latin typeface="Georgia" panose="02040502050405020303" pitchFamily="18" charset="0"/>
            </a:rPr>
            <a:t>Naya</a:t>
          </a:r>
          <a:r>
            <a:rPr lang="en-GB" sz="1400" dirty="0" smtClean="0">
              <a:latin typeface="Georgia" panose="02040502050405020303" pitchFamily="18" charset="0"/>
            </a:rPr>
            <a:t> Raipur</a:t>
          </a:r>
          <a:endParaRPr lang="en-GB" sz="1400" dirty="0">
            <a:latin typeface="Georgia" panose="02040502050405020303" pitchFamily="18" charset="0"/>
          </a:endParaRPr>
        </a:p>
      </dgm:t>
    </dgm:pt>
    <dgm:pt modelId="{2AF65E64-2C07-4334-BF7A-22B796555728}" type="parTrans" cxnId="{155EE75A-F3F1-4752-B9C3-E7E5C584BFC7}">
      <dgm:prSet/>
      <dgm:spPr/>
      <dgm:t>
        <a:bodyPr/>
        <a:lstStyle/>
        <a:p>
          <a:endParaRPr lang="en-GB" sz="2000"/>
        </a:p>
      </dgm:t>
    </dgm:pt>
    <dgm:pt modelId="{71DECFD0-FAAF-41DE-9252-951A5C91C175}" type="sibTrans" cxnId="{155EE75A-F3F1-4752-B9C3-E7E5C584BFC7}">
      <dgm:prSet/>
      <dgm:spPr/>
      <dgm:t>
        <a:bodyPr/>
        <a:lstStyle/>
        <a:p>
          <a:endParaRPr lang="en-GB" sz="2000"/>
        </a:p>
      </dgm:t>
    </dgm:pt>
    <dgm:pt modelId="{0565945F-89E8-4234-B82A-5D45F5739B41}">
      <dgm:prSet custT="1"/>
      <dgm:spPr/>
      <dgm:t>
        <a:bodyPr/>
        <a:lstStyle/>
        <a:p>
          <a:r>
            <a:rPr lang="en-GB" sz="1400" smtClean="0">
              <a:latin typeface="Georgia" panose="02040502050405020303" pitchFamily="18" charset="0"/>
            </a:rPr>
            <a:t>AP capital</a:t>
          </a:r>
          <a:endParaRPr lang="en-GB" sz="1400" dirty="0">
            <a:latin typeface="Georgia" panose="02040502050405020303" pitchFamily="18" charset="0"/>
          </a:endParaRPr>
        </a:p>
      </dgm:t>
    </dgm:pt>
    <dgm:pt modelId="{86128914-3CB6-4C2E-B27A-EC9CB17E6A9D}" type="parTrans" cxnId="{94CC7432-87B6-4F82-BF65-F921B6914E0D}">
      <dgm:prSet/>
      <dgm:spPr/>
      <dgm:t>
        <a:bodyPr/>
        <a:lstStyle/>
        <a:p>
          <a:endParaRPr lang="en-GB" sz="2000"/>
        </a:p>
      </dgm:t>
    </dgm:pt>
    <dgm:pt modelId="{077E68EE-4611-4BBD-88C5-53846894F6EF}" type="sibTrans" cxnId="{94CC7432-87B6-4F82-BF65-F921B6914E0D}">
      <dgm:prSet/>
      <dgm:spPr/>
      <dgm:t>
        <a:bodyPr/>
        <a:lstStyle/>
        <a:p>
          <a:endParaRPr lang="en-GB" sz="2000"/>
        </a:p>
      </dgm:t>
    </dgm:pt>
    <dgm:pt modelId="{61907510-F8E7-451A-A571-6185AD3B3194}">
      <dgm:prSet custT="1"/>
      <dgm:spPr/>
      <dgm:t>
        <a:bodyPr/>
        <a:lstStyle/>
        <a:p>
          <a:r>
            <a:rPr lang="en-GB" sz="1400" smtClean="0">
              <a:latin typeface="Georgia" panose="02040502050405020303" pitchFamily="18" charset="0"/>
            </a:rPr>
            <a:t>Varanasi</a:t>
          </a:r>
          <a:endParaRPr lang="en-GB" sz="1400" dirty="0">
            <a:latin typeface="Georgia" panose="02040502050405020303" pitchFamily="18" charset="0"/>
          </a:endParaRPr>
        </a:p>
      </dgm:t>
    </dgm:pt>
    <dgm:pt modelId="{FACFA522-06FF-4120-AD21-D5ACA349C299}" type="parTrans" cxnId="{4CF45DFC-858A-4E2F-84C1-84CF04B50F74}">
      <dgm:prSet/>
      <dgm:spPr/>
      <dgm:t>
        <a:bodyPr/>
        <a:lstStyle/>
        <a:p>
          <a:endParaRPr lang="en-GB" sz="2000"/>
        </a:p>
      </dgm:t>
    </dgm:pt>
    <dgm:pt modelId="{6E09E7EF-A60C-4CF0-A4FF-74877663D1E4}" type="sibTrans" cxnId="{4CF45DFC-858A-4E2F-84C1-84CF04B50F74}">
      <dgm:prSet/>
      <dgm:spPr/>
      <dgm:t>
        <a:bodyPr/>
        <a:lstStyle/>
        <a:p>
          <a:endParaRPr lang="en-GB" sz="2000"/>
        </a:p>
      </dgm:t>
    </dgm:pt>
    <dgm:pt modelId="{A251670A-A5F6-4177-BBC4-EE469A30E8B5}">
      <dgm:prSet custT="1"/>
      <dgm:spPr/>
      <dgm:t>
        <a:bodyPr/>
        <a:lstStyle/>
        <a:p>
          <a:r>
            <a:rPr lang="en-GB" sz="1600" b="1" dirty="0" smtClean="0">
              <a:latin typeface="Georgia" pitchFamily="18" charset="0"/>
              <a:cs typeface="Arial" pitchFamily="34" charset="0"/>
            </a:rPr>
            <a:t>SEZ</a:t>
          </a:r>
          <a:r>
            <a:rPr lang="ja-JP" altLang="en-US" sz="1600" b="1" dirty="0" smtClean="0">
              <a:latin typeface="Georgia" pitchFamily="18" charset="0"/>
              <a:cs typeface="Arial" pitchFamily="34" charset="0"/>
            </a:rPr>
            <a:t>開発</a:t>
          </a:r>
          <a:endParaRPr lang="en-GB" sz="1600" b="1" dirty="0" smtClean="0">
            <a:latin typeface="Georgia" pitchFamily="18" charset="0"/>
            <a:cs typeface="Arial" pitchFamily="34" charset="0"/>
          </a:endParaRPr>
        </a:p>
      </dgm:t>
    </dgm:pt>
    <dgm:pt modelId="{A3BD885E-FDF9-4143-89CA-7CEC90A4CDC0}" type="parTrans" cxnId="{71C58FE6-555A-4FF6-9A79-ECCBB5574643}">
      <dgm:prSet/>
      <dgm:spPr/>
      <dgm:t>
        <a:bodyPr/>
        <a:lstStyle/>
        <a:p>
          <a:endParaRPr lang="en-GB" sz="2000"/>
        </a:p>
      </dgm:t>
    </dgm:pt>
    <dgm:pt modelId="{A21B0EA6-289C-427D-8EBE-ED0376677F3C}" type="sibTrans" cxnId="{71C58FE6-555A-4FF6-9A79-ECCBB5574643}">
      <dgm:prSet/>
      <dgm:spPr/>
      <dgm:t>
        <a:bodyPr/>
        <a:lstStyle/>
        <a:p>
          <a:endParaRPr lang="en-GB" sz="2000"/>
        </a:p>
      </dgm:t>
    </dgm:pt>
    <dgm:pt modelId="{A874756D-B106-4153-9C4B-DCF3BA1B8D88}">
      <dgm:prSet custT="1"/>
      <dgm:spPr/>
      <dgm:t>
        <a:bodyPr/>
        <a:lstStyle/>
        <a:p>
          <a:r>
            <a:rPr lang="en-GB" sz="1400" dirty="0" err="1" smtClean="0">
              <a:latin typeface="Georgia" panose="02040502050405020303" pitchFamily="18" charset="0"/>
            </a:rPr>
            <a:t>Lavassa</a:t>
          </a:r>
          <a:endParaRPr lang="en-GB" sz="1400" dirty="0">
            <a:latin typeface="Georgia" panose="02040502050405020303" pitchFamily="18" charset="0"/>
          </a:endParaRPr>
        </a:p>
      </dgm:t>
    </dgm:pt>
    <dgm:pt modelId="{F86643CD-7E1F-46DA-A3CE-9A53B7DC0CA7}" type="parTrans" cxnId="{F358A16E-6A75-46EC-8996-CD3AC033526D}">
      <dgm:prSet/>
      <dgm:spPr/>
      <dgm:t>
        <a:bodyPr/>
        <a:lstStyle/>
        <a:p>
          <a:endParaRPr lang="en-GB" sz="2000"/>
        </a:p>
      </dgm:t>
    </dgm:pt>
    <dgm:pt modelId="{3AE660A6-BBC5-48E1-9A4E-092893ACD298}" type="sibTrans" cxnId="{F358A16E-6A75-46EC-8996-CD3AC033526D}">
      <dgm:prSet/>
      <dgm:spPr/>
      <dgm:t>
        <a:bodyPr/>
        <a:lstStyle/>
        <a:p>
          <a:endParaRPr lang="en-GB" sz="2000"/>
        </a:p>
      </dgm:t>
    </dgm:pt>
    <dgm:pt modelId="{FFB5D92B-8A99-44B2-B913-F041C5A78445}">
      <dgm:prSet custT="1"/>
      <dgm:spPr/>
      <dgm:t>
        <a:bodyPr/>
        <a:lstStyle/>
        <a:p>
          <a:r>
            <a:rPr lang="en-GB" sz="1400" dirty="0" err="1" smtClean="0">
              <a:latin typeface="Georgia" panose="02040502050405020303" pitchFamily="18" charset="0"/>
            </a:rPr>
            <a:t>Lodha</a:t>
          </a:r>
          <a:endParaRPr lang="en-GB" sz="1400" dirty="0">
            <a:latin typeface="Georgia" panose="02040502050405020303" pitchFamily="18" charset="0"/>
          </a:endParaRPr>
        </a:p>
      </dgm:t>
    </dgm:pt>
    <dgm:pt modelId="{04172C15-BA82-402F-932B-D00F22516EA1}" type="parTrans" cxnId="{A71EA1F9-56F3-40B7-B572-BFBB93DAA7CD}">
      <dgm:prSet/>
      <dgm:spPr/>
      <dgm:t>
        <a:bodyPr/>
        <a:lstStyle/>
        <a:p>
          <a:endParaRPr lang="en-GB" sz="2000"/>
        </a:p>
      </dgm:t>
    </dgm:pt>
    <dgm:pt modelId="{547DE4A1-4A7A-4BCB-8CAC-4D1276E6521E}" type="sibTrans" cxnId="{A71EA1F9-56F3-40B7-B572-BFBB93DAA7CD}">
      <dgm:prSet/>
      <dgm:spPr/>
      <dgm:t>
        <a:bodyPr/>
        <a:lstStyle/>
        <a:p>
          <a:endParaRPr lang="en-GB" sz="2000"/>
        </a:p>
      </dgm:t>
    </dgm:pt>
    <dgm:pt modelId="{5E55C381-C2AD-4754-AF67-6D4C8D77FAB8}">
      <dgm:prSet custT="1"/>
      <dgm:spPr/>
      <dgm:t>
        <a:bodyPr/>
        <a:lstStyle/>
        <a:p>
          <a:r>
            <a:rPr lang="en-GB" sz="1400" dirty="0" smtClean="0">
              <a:latin typeface="Georgia" panose="02040502050405020303" pitchFamily="18" charset="0"/>
            </a:rPr>
            <a:t>Wave City</a:t>
          </a:r>
          <a:endParaRPr lang="en-GB" sz="1400" dirty="0">
            <a:latin typeface="Georgia" panose="02040502050405020303" pitchFamily="18" charset="0"/>
          </a:endParaRPr>
        </a:p>
      </dgm:t>
    </dgm:pt>
    <dgm:pt modelId="{49702C49-0BBF-492D-B3AA-F0A2FC011387}" type="parTrans" cxnId="{7ADB9E3F-4E97-4B70-B7F2-E783E429206F}">
      <dgm:prSet/>
      <dgm:spPr/>
      <dgm:t>
        <a:bodyPr/>
        <a:lstStyle/>
        <a:p>
          <a:endParaRPr lang="en-GB" sz="2000"/>
        </a:p>
      </dgm:t>
    </dgm:pt>
    <dgm:pt modelId="{99E9A7C7-2F00-43ED-891B-DB54D2EF9A36}" type="sibTrans" cxnId="{7ADB9E3F-4E97-4B70-B7F2-E783E429206F}">
      <dgm:prSet/>
      <dgm:spPr/>
      <dgm:t>
        <a:bodyPr/>
        <a:lstStyle/>
        <a:p>
          <a:endParaRPr lang="en-GB" sz="2000"/>
        </a:p>
      </dgm:t>
    </dgm:pt>
    <dgm:pt modelId="{07CE3D67-D3D3-4EC5-A38E-1FF8E6AA6787}">
      <dgm:prSet custT="1"/>
      <dgm:spPr/>
      <dgm:t>
        <a:bodyPr/>
        <a:lstStyle/>
        <a:p>
          <a:r>
            <a:rPr lang="en-GB" sz="1400" dirty="0" smtClean="0">
              <a:latin typeface="Georgia" panose="02040502050405020303" pitchFamily="18" charset="0"/>
            </a:rPr>
            <a:t>Mahindra World</a:t>
          </a:r>
          <a:endParaRPr lang="en-GB" sz="1400" dirty="0">
            <a:latin typeface="Georgia" panose="02040502050405020303" pitchFamily="18" charset="0"/>
          </a:endParaRPr>
        </a:p>
      </dgm:t>
    </dgm:pt>
    <dgm:pt modelId="{B551C1A4-75B2-4A0A-AEF1-35A648602777}" type="parTrans" cxnId="{F93B8A4E-4ED8-4A12-B2F1-8BA772B35BE3}">
      <dgm:prSet/>
      <dgm:spPr/>
      <dgm:t>
        <a:bodyPr/>
        <a:lstStyle/>
        <a:p>
          <a:endParaRPr lang="en-GB" sz="2000"/>
        </a:p>
      </dgm:t>
    </dgm:pt>
    <dgm:pt modelId="{3442D8B8-3C01-4249-8D6A-8EA90083FEF0}" type="sibTrans" cxnId="{F93B8A4E-4ED8-4A12-B2F1-8BA772B35BE3}">
      <dgm:prSet/>
      <dgm:spPr/>
      <dgm:t>
        <a:bodyPr/>
        <a:lstStyle/>
        <a:p>
          <a:endParaRPr lang="en-GB" sz="2000"/>
        </a:p>
      </dgm:t>
    </dgm:pt>
    <dgm:pt modelId="{37440921-4E84-44FD-AF03-BA94C6BCB551}">
      <dgm:prSet custT="1"/>
      <dgm:spPr/>
      <dgm:t>
        <a:bodyPr/>
        <a:lstStyle/>
        <a:p>
          <a:r>
            <a:rPr lang="en-GB" sz="1400" smtClean="0">
              <a:latin typeface="Georgia" panose="02040502050405020303" pitchFamily="18" charset="0"/>
            </a:rPr>
            <a:t>Airports/Large Hospitals</a:t>
          </a:r>
          <a:endParaRPr lang="en-GB" sz="1400" dirty="0" smtClean="0">
            <a:latin typeface="Georgia" pitchFamily="18" charset="0"/>
            <a:cs typeface="Arial" pitchFamily="34" charset="0"/>
          </a:endParaRPr>
        </a:p>
      </dgm:t>
    </dgm:pt>
    <dgm:pt modelId="{8A389EA4-6CCC-42C5-B2E5-ABB8B6B4DA3E}" type="parTrans" cxnId="{5BB1FB46-F3AB-47D7-AD56-078399015A95}">
      <dgm:prSet/>
      <dgm:spPr/>
      <dgm:t>
        <a:bodyPr/>
        <a:lstStyle/>
        <a:p>
          <a:endParaRPr lang="en-GB" sz="2000"/>
        </a:p>
      </dgm:t>
    </dgm:pt>
    <dgm:pt modelId="{B9F707D3-6FD7-4BF8-B885-E30C59EB33FC}" type="sibTrans" cxnId="{5BB1FB46-F3AB-47D7-AD56-078399015A95}">
      <dgm:prSet/>
      <dgm:spPr/>
      <dgm:t>
        <a:bodyPr/>
        <a:lstStyle/>
        <a:p>
          <a:endParaRPr lang="en-GB" sz="2000"/>
        </a:p>
      </dgm:t>
    </dgm:pt>
    <dgm:pt modelId="{70333EE9-A4C3-4AC1-AF78-577853550850}">
      <dgm:prSet custT="1"/>
      <dgm:spPr/>
      <dgm:t>
        <a:bodyPr/>
        <a:lstStyle/>
        <a:p>
          <a:r>
            <a:rPr lang="en-GB" sz="1600" b="1" dirty="0" smtClean="0">
              <a:latin typeface="Arial" panose="020B0604020202020204" pitchFamily="34" charset="0"/>
              <a:cs typeface="Arial" panose="020B0604020202020204" pitchFamily="34" charset="0"/>
            </a:rPr>
            <a:t>Industrial Corridors</a:t>
          </a:r>
        </a:p>
      </dgm:t>
    </dgm:pt>
    <dgm:pt modelId="{F5A3EA2B-E537-4B07-AB72-0356B240E744}" type="parTrans" cxnId="{E1805227-5F5A-4267-89E9-74FEDB15909F}">
      <dgm:prSet/>
      <dgm:spPr/>
      <dgm:t>
        <a:bodyPr/>
        <a:lstStyle/>
        <a:p>
          <a:endParaRPr lang="en-GB" sz="2000"/>
        </a:p>
      </dgm:t>
    </dgm:pt>
    <dgm:pt modelId="{6E8AD5DE-418F-4090-B61C-739DCD802399}" type="sibTrans" cxnId="{E1805227-5F5A-4267-89E9-74FEDB15909F}">
      <dgm:prSet/>
      <dgm:spPr/>
      <dgm:t>
        <a:bodyPr/>
        <a:lstStyle/>
        <a:p>
          <a:endParaRPr lang="en-GB" sz="2000"/>
        </a:p>
      </dgm:t>
    </dgm:pt>
    <dgm:pt modelId="{C235A51B-A1D3-4C06-B156-BB5C7574D2C7}">
      <dgm:prSet custT="1"/>
      <dgm:spPr/>
      <dgm:t>
        <a:bodyPr/>
        <a:lstStyle/>
        <a:p>
          <a:r>
            <a:rPr lang="en-GB" sz="1400" smtClean="0">
              <a:latin typeface="Georgia" pitchFamily="18" charset="0"/>
              <a:cs typeface="Arial" pitchFamily="34" charset="0"/>
            </a:rPr>
            <a:t>CBIC</a:t>
          </a:r>
          <a:endParaRPr lang="en-GB" sz="1400" dirty="0" smtClean="0">
            <a:latin typeface="Georgia" pitchFamily="18" charset="0"/>
            <a:cs typeface="Arial" pitchFamily="34" charset="0"/>
          </a:endParaRPr>
        </a:p>
      </dgm:t>
    </dgm:pt>
    <dgm:pt modelId="{469F0081-199A-4ED8-B1DC-106D271A80D3}" type="parTrans" cxnId="{98440F2C-8B46-45D3-AA5B-1ADBAC66CB48}">
      <dgm:prSet/>
      <dgm:spPr/>
      <dgm:t>
        <a:bodyPr/>
        <a:lstStyle/>
        <a:p>
          <a:endParaRPr lang="en-GB" sz="2000"/>
        </a:p>
      </dgm:t>
    </dgm:pt>
    <dgm:pt modelId="{0A42C890-1C14-4249-8D5A-1BE90987E0EE}" type="sibTrans" cxnId="{98440F2C-8B46-45D3-AA5B-1ADBAC66CB48}">
      <dgm:prSet/>
      <dgm:spPr/>
      <dgm:t>
        <a:bodyPr/>
        <a:lstStyle/>
        <a:p>
          <a:endParaRPr lang="en-GB" sz="2000"/>
        </a:p>
      </dgm:t>
    </dgm:pt>
    <dgm:pt modelId="{E6C3FDF1-2DA5-4DEC-A99D-7E9BA2E8CB2D}">
      <dgm:prSet custT="1"/>
      <dgm:spPr/>
      <dgm:t>
        <a:bodyPr/>
        <a:lstStyle/>
        <a:p>
          <a:r>
            <a:rPr lang="en-GB" sz="1400" smtClean="0">
              <a:latin typeface="Georgia" pitchFamily="18" charset="0"/>
              <a:cs typeface="Arial" pitchFamily="34" charset="0"/>
            </a:rPr>
            <a:t>BMEC</a:t>
          </a:r>
          <a:endParaRPr lang="en-GB" sz="1400" dirty="0" smtClean="0">
            <a:latin typeface="Georgia" pitchFamily="18" charset="0"/>
            <a:cs typeface="Arial" pitchFamily="34" charset="0"/>
          </a:endParaRPr>
        </a:p>
      </dgm:t>
    </dgm:pt>
    <dgm:pt modelId="{5D515D63-6B69-4067-86D1-0C5902E71112}" type="parTrans" cxnId="{2E4A0AB8-11FC-4CB0-B660-BAC786BBECFF}">
      <dgm:prSet/>
      <dgm:spPr/>
      <dgm:t>
        <a:bodyPr/>
        <a:lstStyle/>
        <a:p>
          <a:endParaRPr lang="en-GB" sz="2000"/>
        </a:p>
      </dgm:t>
    </dgm:pt>
    <dgm:pt modelId="{127F1C41-C5B6-43A3-BDE0-A0495232F1CF}" type="sibTrans" cxnId="{2E4A0AB8-11FC-4CB0-B660-BAC786BBECFF}">
      <dgm:prSet/>
      <dgm:spPr/>
      <dgm:t>
        <a:bodyPr/>
        <a:lstStyle/>
        <a:p>
          <a:endParaRPr lang="en-GB" sz="2000"/>
        </a:p>
      </dgm:t>
    </dgm:pt>
    <dgm:pt modelId="{B53FABCB-848C-422D-B006-C29E645B0ADF}">
      <dgm:prSet custT="1"/>
      <dgm:spPr/>
      <dgm:t>
        <a:bodyPr/>
        <a:lstStyle/>
        <a:p>
          <a:r>
            <a:rPr lang="en-GB" sz="1400" smtClean="0">
              <a:latin typeface="Georgia" pitchFamily="18" charset="0"/>
              <a:cs typeface="Arial" pitchFamily="34" charset="0"/>
            </a:rPr>
            <a:t>VCIC</a:t>
          </a:r>
          <a:endParaRPr lang="en-GB" sz="1400" dirty="0" smtClean="0">
            <a:latin typeface="Georgia" pitchFamily="18" charset="0"/>
            <a:cs typeface="Arial" pitchFamily="34" charset="0"/>
          </a:endParaRPr>
        </a:p>
      </dgm:t>
    </dgm:pt>
    <dgm:pt modelId="{CC65E3A3-D02A-43EF-90E9-FA3D8AE65C5D}" type="parTrans" cxnId="{A9A9D70F-1B99-484D-8BCB-883FC189D585}">
      <dgm:prSet/>
      <dgm:spPr/>
      <dgm:t>
        <a:bodyPr/>
        <a:lstStyle/>
        <a:p>
          <a:endParaRPr lang="en-GB" sz="2000"/>
        </a:p>
      </dgm:t>
    </dgm:pt>
    <dgm:pt modelId="{D75A5151-9D3C-480A-9F97-1117F49BF4E2}" type="sibTrans" cxnId="{A9A9D70F-1B99-484D-8BCB-883FC189D585}">
      <dgm:prSet/>
      <dgm:spPr/>
      <dgm:t>
        <a:bodyPr/>
        <a:lstStyle/>
        <a:p>
          <a:endParaRPr lang="en-GB" sz="2000"/>
        </a:p>
      </dgm:t>
    </dgm:pt>
    <dgm:pt modelId="{D972B6E4-16EA-4C7E-AFB3-623B8B2259A1}">
      <dgm:prSet custT="1"/>
      <dgm:spPr/>
      <dgm:t>
        <a:bodyPr/>
        <a:lstStyle/>
        <a:p>
          <a:r>
            <a:rPr lang="en-GB" sz="1400" smtClean="0">
              <a:latin typeface="Georgia" pitchFamily="18" charset="0"/>
              <a:cs typeface="Arial" pitchFamily="34" charset="0"/>
            </a:rPr>
            <a:t>DMIC</a:t>
          </a:r>
          <a:endParaRPr lang="en-GB" sz="1400" dirty="0" smtClean="0">
            <a:latin typeface="Georgia" pitchFamily="18" charset="0"/>
            <a:cs typeface="Arial" pitchFamily="34" charset="0"/>
          </a:endParaRPr>
        </a:p>
      </dgm:t>
    </dgm:pt>
    <dgm:pt modelId="{CFA06EA0-C558-407F-9A66-F1C40F3E1871}" type="parTrans" cxnId="{5E5392A1-85F8-4FF3-A790-1D2A23D5D980}">
      <dgm:prSet/>
      <dgm:spPr/>
      <dgm:t>
        <a:bodyPr/>
        <a:lstStyle/>
        <a:p>
          <a:endParaRPr lang="en-GB" sz="2000"/>
        </a:p>
      </dgm:t>
    </dgm:pt>
    <dgm:pt modelId="{121BDBF9-0B2B-4949-9210-E9B683F1C655}" type="sibTrans" cxnId="{5E5392A1-85F8-4FF3-A790-1D2A23D5D980}">
      <dgm:prSet/>
      <dgm:spPr/>
      <dgm:t>
        <a:bodyPr/>
        <a:lstStyle/>
        <a:p>
          <a:endParaRPr lang="en-GB" sz="2000"/>
        </a:p>
      </dgm:t>
    </dgm:pt>
    <dgm:pt modelId="{E6D95B71-63DD-4C1C-9E2F-F7E3E4933B90}">
      <dgm:prSet custT="1"/>
      <dgm:spPr/>
      <dgm:t>
        <a:bodyPr/>
        <a:lstStyle/>
        <a:p>
          <a:r>
            <a:rPr lang="en-GB" sz="1400" dirty="0" smtClean="0">
              <a:latin typeface="Georgia" panose="02040502050405020303" pitchFamily="18" charset="0"/>
            </a:rPr>
            <a:t>Mumbai / Delhi / Bangalore</a:t>
          </a:r>
          <a:endParaRPr lang="en-GB" sz="1400" dirty="0">
            <a:latin typeface="Georgia" panose="02040502050405020303" pitchFamily="18" charset="0"/>
          </a:endParaRPr>
        </a:p>
      </dgm:t>
    </dgm:pt>
    <dgm:pt modelId="{374B1391-D561-464F-BF51-A8D171CF772C}" type="parTrans" cxnId="{8310E364-BC8B-4D9A-9107-220F819B29E0}">
      <dgm:prSet/>
      <dgm:spPr/>
      <dgm:t>
        <a:bodyPr/>
        <a:lstStyle/>
        <a:p>
          <a:endParaRPr lang="en-GB"/>
        </a:p>
      </dgm:t>
    </dgm:pt>
    <dgm:pt modelId="{2707A718-733F-4F22-864D-508E6A5AD632}" type="sibTrans" cxnId="{8310E364-BC8B-4D9A-9107-220F819B29E0}">
      <dgm:prSet/>
      <dgm:spPr/>
      <dgm:t>
        <a:bodyPr/>
        <a:lstStyle/>
        <a:p>
          <a:endParaRPr lang="en-GB"/>
        </a:p>
      </dgm:t>
    </dgm:pt>
    <dgm:pt modelId="{90F881BF-091B-48DB-A5F9-20D9C7B98B35}" type="pres">
      <dgm:prSet presAssocID="{FD47F9B4-5FB6-450C-9055-46D0DA5B3D8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3165897-1329-4772-BC75-2C2CCD7A1BC6}" type="pres">
      <dgm:prSet presAssocID="{32F08579-C420-4B85-9C07-651948C2D65F}" presName="parentLin" presStyleCnt="0"/>
      <dgm:spPr/>
    </dgm:pt>
    <dgm:pt modelId="{BE2F77A7-88A3-4D75-AEAF-1A452B016680}" type="pres">
      <dgm:prSet presAssocID="{32F08579-C420-4B85-9C07-651948C2D65F}" presName="parentLeftMargin" presStyleLbl="node1" presStyleIdx="0" presStyleCnt="3"/>
      <dgm:spPr/>
      <dgm:t>
        <a:bodyPr/>
        <a:lstStyle/>
        <a:p>
          <a:endParaRPr lang="en-GB"/>
        </a:p>
      </dgm:t>
    </dgm:pt>
    <dgm:pt modelId="{EA30E86F-8CDD-4234-8E5D-119B58AB2097}" type="pres">
      <dgm:prSet presAssocID="{32F08579-C420-4B85-9C07-651948C2D65F}" presName="parentText" presStyleLbl="node1" presStyleIdx="0" presStyleCnt="3" custScaleY="13438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E871D3-7238-4CC8-8B71-866F02285244}" type="pres">
      <dgm:prSet presAssocID="{32F08579-C420-4B85-9C07-651948C2D65F}" presName="negativeSpace" presStyleCnt="0"/>
      <dgm:spPr/>
    </dgm:pt>
    <dgm:pt modelId="{CA800C7B-C3AB-4CE4-8F08-38A53D500386}" type="pres">
      <dgm:prSet presAssocID="{32F08579-C420-4B85-9C07-651948C2D65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080D1A6-1D67-4D58-9F65-8FBFED5FE073}" type="pres">
      <dgm:prSet presAssocID="{873DBCE4-5C79-4E15-AE7D-768AF99862AF}" presName="spaceBetweenRectangles" presStyleCnt="0"/>
      <dgm:spPr/>
    </dgm:pt>
    <dgm:pt modelId="{6FF4DBF4-5119-4BF1-A71C-B5AC741ABF1C}" type="pres">
      <dgm:prSet presAssocID="{A251670A-A5F6-4177-BBC4-EE469A30E8B5}" presName="parentLin" presStyleCnt="0"/>
      <dgm:spPr/>
    </dgm:pt>
    <dgm:pt modelId="{4C4FA29D-D36A-4BA7-BC5F-0CEFDC9914A1}" type="pres">
      <dgm:prSet presAssocID="{A251670A-A5F6-4177-BBC4-EE469A30E8B5}" presName="parentLeftMargin" presStyleLbl="node1" presStyleIdx="0" presStyleCnt="3"/>
      <dgm:spPr/>
      <dgm:t>
        <a:bodyPr/>
        <a:lstStyle/>
        <a:p>
          <a:endParaRPr lang="en-GB"/>
        </a:p>
      </dgm:t>
    </dgm:pt>
    <dgm:pt modelId="{131747C7-86DE-4D77-9A18-4160A00A7A25}" type="pres">
      <dgm:prSet presAssocID="{A251670A-A5F6-4177-BBC4-EE469A30E8B5}" presName="parentText" presStyleLbl="node1" presStyleIdx="1" presStyleCnt="3" custScaleY="22222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C4870BF-78E2-4692-BFEE-B6C48B6A75D2}" type="pres">
      <dgm:prSet presAssocID="{A251670A-A5F6-4177-BBC4-EE469A30E8B5}" presName="negativeSpace" presStyleCnt="0"/>
      <dgm:spPr/>
    </dgm:pt>
    <dgm:pt modelId="{0A327A70-51B4-49CE-AC79-299939CA1DDE}" type="pres">
      <dgm:prSet presAssocID="{A251670A-A5F6-4177-BBC4-EE469A30E8B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1A66BB-90F9-41E1-B3A9-C15F1523559D}" type="pres">
      <dgm:prSet presAssocID="{A21B0EA6-289C-427D-8EBE-ED0376677F3C}" presName="spaceBetweenRectangles" presStyleCnt="0"/>
      <dgm:spPr/>
    </dgm:pt>
    <dgm:pt modelId="{A9255648-1343-476D-BD2D-F9305DAE22F2}" type="pres">
      <dgm:prSet presAssocID="{70333EE9-A4C3-4AC1-AF78-577853550850}" presName="parentLin" presStyleCnt="0"/>
      <dgm:spPr/>
    </dgm:pt>
    <dgm:pt modelId="{87C6FFF6-CEED-4E4F-A7FC-BE8CD94D2660}" type="pres">
      <dgm:prSet presAssocID="{70333EE9-A4C3-4AC1-AF78-577853550850}" presName="parentLeftMargin" presStyleLbl="node1" presStyleIdx="1" presStyleCnt="3"/>
      <dgm:spPr/>
      <dgm:t>
        <a:bodyPr/>
        <a:lstStyle/>
        <a:p>
          <a:endParaRPr lang="en-GB"/>
        </a:p>
      </dgm:t>
    </dgm:pt>
    <dgm:pt modelId="{A0BFF7C2-9E68-4489-942C-181AD6A60F29}" type="pres">
      <dgm:prSet presAssocID="{70333EE9-A4C3-4AC1-AF78-577853550850}" presName="parentText" presStyleLbl="node1" presStyleIdx="2" presStyleCnt="3" custScaleX="142857" custScaleY="15393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5DC9F48-1CAD-41D1-AF67-BFC3F17C0918}" type="pres">
      <dgm:prSet presAssocID="{70333EE9-A4C3-4AC1-AF78-577853550850}" presName="negativeSpace" presStyleCnt="0"/>
      <dgm:spPr/>
    </dgm:pt>
    <dgm:pt modelId="{C5E57B72-1B35-4443-ADD7-B4A7C85BCF2D}" type="pres">
      <dgm:prSet presAssocID="{70333EE9-A4C3-4AC1-AF78-57785355085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0477F0F-659C-4220-9847-899BDE2B422E}" type="presOf" srcId="{37440921-4E84-44FD-AF03-BA94C6BCB551}" destId="{0A327A70-51B4-49CE-AC79-299939CA1DDE}" srcOrd="0" destOrd="4" presId="urn:microsoft.com/office/officeart/2005/8/layout/list1"/>
    <dgm:cxn modelId="{B4DCE3E7-7C6C-4500-A1F2-EC4A8ACAB967}" type="presOf" srcId="{D972B6E4-16EA-4C7E-AFB3-623B8B2259A1}" destId="{C5E57B72-1B35-4443-ADD7-B4A7C85BCF2D}" srcOrd="0" destOrd="3" presId="urn:microsoft.com/office/officeart/2005/8/layout/list1"/>
    <dgm:cxn modelId="{2C8E8E9A-475A-4406-833B-AAFF626D667D}" type="presOf" srcId="{70333EE9-A4C3-4AC1-AF78-577853550850}" destId="{A0BFF7C2-9E68-4489-942C-181AD6A60F29}" srcOrd="1" destOrd="0" presId="urn:microsoft.com/office/officeart/2005/8/layout/list1"/>
    <dgm:cxn modelId="{17749366-493D-48B7-8CAF-8004D18E7BDD}" type="presOf" srcId="{32F08579-C420-4B85-9C07-651948C2D65F}" destId="{BE2F77A7-88A3-4D75-AEAF-1A452B016680}" srcOrd="0" destOrd="0" presId="urn:microsoft.com/office/officeart/2005/8/layout/list1"/>
    <dgm:cxn modelId="{B205B15F-FA26-4AC1-A55D-979ABAF66CE0}" type="presOf" srcId="{61907510-F8E7-451A-A571-6185AD3B3194}" destId="{CA800C7B-C3AB-4CE4-8F08-38A53D500386}" srcOrd="0" destOrd="3" presId="urn:microsoft.com/office/officeart/2005/8/layout/list1"/>
    <dgm:cxn modelId="{4CF45DFC-858A-4E2F-84C1-84CF04B50F74}" srcId="{32F08579-C420-4B85-9C07-651948C2D65F}" destId="{61907510-F8E7-451A-A571-6185AD3B3194}" srcOrd="3" destOrd="0" parTransId="{FACFA522-06FF-4120-AD21-D5ACA349C299}" sibTransId="{6E09E7EF-A60C-4CF0-A4FF-74877663D1E4}"/>
    <dgm:cxn modelId="{344A7655-68CB-423F-8344-7DC83261D2E0}" type="presOf" srcId="{A874756D-B106-4153-9C4B-DCF3BA1B8D88}" destId="{0A327A70-51B4-49CE-AC79-299939CA1DDE}" srcOrd="0" destOrd="0" presId="urn:microsoft.com/office/officeart/2005/8/layout/list1"/>
    <dgm:cxn modelId="{DF3832F5-CF72-446D-AC40-8193D7878169}" type="presOf" srcId="{B53FABCB-848C-422D-B006-C29E645B0ADF}" destId="{C5E57B72-1B35-4443-ADD7-B4A7C85BCF2D}" srcOrd="0" destOrd="2" presId="urn:microsoft.com/office/officeart/2005/8/layout/list1"/>
    <dgm:cxn modelId="{F358A16E-6A75-46EC-8996-CD3AC033526D}" srcId="{A251670A-A5F6-4177-BBC4-EE469A30E8B5}" destId="{A874756D-B106-4153-9C4B-DCF3BA1B8D88}" srcOrd="0" destOrd="0" parTransId="{F86643CD-7E1F-46DA-A3CE-9A53B7DC0CA7}" sibTransId="{3AE660A6-BBC5-48E1-9A4E-092893ACD298}"/>
    <dgm:cxn modelId="{155EE75A-F3F1-4752-B9C3-E7E5C584BFC7}" srcId="{32F08579-C420-4B85-9C07-651948C2D65F}" destId="{E4B9645E-77B5-45B2-AE68-A5AB7C4EA90D}" srcOrd="1" destOrd="0" parTransId="{2AF65E64-2C07-4334-BF7A-22B796555728}" sibTransId="{71DECFD0-FAAF-41DE-9252-951A5C91C175}"/>
    <dgm:cxn modelId="{2E4A0AB8-11FC-4CB0-B660-BAC786BBECFF}" srcId="{70333EE9-A4C3-4AC1-AF78-577853550850}" destId="{E6C3FDF1-2DA5-4DEC-A99D-7E9BA2E8CB2D}" srcOrd="1" destOrd="0" parTransId="{5D515D63-6B69-4067-86D1-0C5902E71112}" sibTransId="{127F1C41-C5B6-43A3-BDE0-A0495232F1CF}"/>
    <dgm:cxn modelId="{EDE0ACDE-A663-4CCA-863F-BD5886FD7B96}" type="presOf" srcId="{32F08579-C420-4B85-9C07-651948C2D65F}" destId="{EA30E86F-8CDD-4234-8E5D-119B58AB2097}" srcOrd="1" destOrd="0" presId="urn:microsoft.com/office/officeart/2005/8/layout/list1"/>
    <dgm:cxn modelId="{E1805227-5F5A-4267-89E9-74FEDB15909F}" srcId="{FD47F9B4-5FB6-450C-9055-46D0DA5B3D8E}" destId="{70333EE9-A4C3-4AC1-AF78-577853550850}" srcOrd="2" destOrd="0" parTransId="{F5A3EA2B-E537-4B07-AB72-0356B240E744}" sibTransId="{6E8AD5DE-418F-4090-B61C-739DCD802399}"/>
    <dgm:cxn modelId="{71C58FE6-555A-4FF6-9A79-ECCBB5574643}" srcId="{FD47F9B4-5FB6-450C-9055-46D0DA5B3D8E}" destId="{A251670A-A5F6-4177-BBC4-EE469A30E8B5}" srcOrd="1" destOrd="0" parTransId="{A3BD885E-FDF9-4143-89CA-7CEC90A4CDC0}" sibTransId="{A21B0EA6-289C-427D-8EBE-ED0376677F3C}"/>
    <dgm:cxn modelId="{94CC7432-87B6-4F82-BF65-F921B6914E0D}" srcId="{32F08579-C420-4B85-9C07-651948C2D65F}" destId="{0565945F-89E8-4234-B82A-5D45F5739B41}" srcOrd="2" destOrd="0" parTransId="{86128914-3CB6-4C2E-B27A-EC9CB17E6A9D}" sibTransId="{077E68EE-4611-4BBD-88C5-53846894F6EF}"/>
    <dgm:cxn modelId="{7ADB9E3F-4E97-4B70-B7F2-E783E429206F}" srcId="{A251670A-A5F6-4177-BBC4-EE469A30E8B5}" destId="{5E55C381-C2AD-4754-AF67-6D4C8D77FAB8}" srcOrd="2" destOrd="0" parTransId="{49702C49-0BBF-492D-B3AA-F0A2FC011387}" sibTransId="{99E9A7C7-2F00-43ED-891B-DB54D2EF9A36}"/>
    <dgm:cxn modelId="{394D9E49-6FC1-432B-BF1B-C365BE02E140}" srcId="{FD47F9B4-5FB6-450C-9055-46D0DA5B3D8E}" destId="{32F08579-C420-4B85-9C07-651948C2D65F}" srcOrd="0" destOrd="0" parTransId="{78BB1236-6AAC-417F-85EF-0B79C4EEE52A}" sibTransId="{873DBCE4-5C79-4E15-AE7D-768AF99862AF}"/>
    <dgm:cxn modelId="{F93B8A4E-4ED8-4A12-B2F1-8BA772B35BE3}" srcId="{A251670A-A5F6-4177-BBC4-EE469A30E8B5}" destId="{07CE3D67-D3D3-4EC5-A38E-1FF8E6AA6787}" srcOrd="3" destOrd="0" parTransId="{B551C1A4-75B2-4A0A-AEF1-35A648602777}" sibTransId="{3442D8B8-3C01-4249-8D6A-8EA90083FEF0}"/>
    <dgm:cxn modelId="{8310E364-BC8B-4D9A-9107-220F819B29E0}" srcId="{32F08579-C420-4B85-9C07-651948C2D65F}" destId="{E6D95B71-63DD-4C1C-9E2F-F7E3E4933B90}" srcOrd="0" destOrd="0" parTransId="{374B1391-D561-464F-BF51-A8D171CF772C}" sibTransId="{2707A718-733F-4F22-864D-508E6A5AD632}"/>
    <dgm:cxn modelId="{F07E1AF6-D90D-4AEB-AC98-3A44240443D0}" type="presOf" srcId="{0565945F-89E8-4234-B82A-5D45F5739B41}" destId="{CA800C7B-C3AB-4CE4-8F08-38A53D500386}" srcOrd="0" destOrd="2" presId="urn:microsoft.com/office/officeart/2005/8/layout/list1"/>
    <dgm:cxn modelId="{901A520F-FB12-4CA8-96D0-F81E09EAE37B}" type="presOf" srcId="{FD47F9B4-5FB6-450C-9055-46D0DA5B3D8E}" destId="{90F881BF-091B-48DB-A5F9-20D9C7B98B35}" srcOrd="0" destOrd="0" presId="urn:microsoft.com/office/officeart/2005/8/layout/list1"/>
    <dgm:cxn modelId="{C2186A89-B0EC-457B-BCC6-0B2DC0831E55}" type="presOf" srcId="{A251670A-A5F6-4177-BBC4-EE469A30E8B5}" destId="{4C4FA29D-D36A-4BA7-BC5F-0CEFDC9914A1}" srcOrd="0" destOrd="0" presId="urn:microsoft.com/office/officeart/2005/8/layout/list1"/>
    <dgm:cxn modelId="{9F2CF3C0-9DF7-4D8B-8B0F-499CE1E6E183}" type="presOf" srcId="{A251670A-A5F6-4177-BBC4-EE469A30E8B5}" destId="{131747C7-86DE-4D77-9A18-4160A00A7A25}" srcOrd="1" destOrd="0" presId="urn:microsoft.com/office/officeart/2005/8/layout/list1"/>
    <dgm:cxn modelId="{A9A9D70F-1B99-484D-8BCB-883FC189D585}" srcId="{70333EE9-A4C3-4AC1-AF78-577853550850}" destId="{B53FABCB-848C-422D-B006-C29E645B0ADF}" srcOrd="2" destOrd="0" parTransId="{CC65E3A3-D02A-43EF-90E9-FA3D8AE65C5D}" sibTransId="{D75A5151-9D3C-480A-9F97-1117F49BF4E2}"/>
    <dgm:cxn modelId="{479A48B4-C6BB-4CB0-9468-934126A27D71}" type="presOf" srcId="{E4B9645E-77B5-45B2-AE68-A5AB7C4EA90D}" destId="{CA800C7B-C3AB-4CE4-8F08-38A53D500386}" srcOrd="0" destOrd="1" presId="urn:microsoft.com/office/officeart/2005/8/layout/list1"/>
    <dgm:cxn modelId="{6365F245-97CC-40D0-9C7A-CE5B15711AA2}" type="presOf" srcId="{E6C3FDF1-2DA5-4DEC-A99D-7E9BA2E8CB2D}" destId="{C5E57B72-1B35-4443-ADD7-B4A7C85BCF2D}" srcOrd="0" destOrd="1" presId="urn:microsoft.com/office/officeart/2005/8/layout/list1"/>
    <dgm:cxn modelId="{A71EA1F9-56F3-40B7-B572-BFBB93DAA7CD}" srcId="{A251670A-A5F6-4177-BBC4-EE469A30E8B5}" destId="{FFB5D92B-8A99-44B2-B913-F041C5A78445}" srcOrd="1" destOrd="0" parTransId="{04172C15-BA82-402F-932B-D00F22516EA1}" sibTransId="{547DE4A1-4A7A-4BCB-8CAC-4D1276E6521E}"/>
    <dgm:cxn modelId="{16DAA953-6AA1-4C29-A10E-6FA27D2B5246}" type="presOf" srcId="{E6D95B71-63DD-4C1C-9E2F-F7E3E4933B90}" destId="{CA800C7B-C3AB-4CE4-8F08-38A53D500386}" srcOrd="0" destOrd="0" presId="urn:microsoft.com/office/officeart/2005/8/layout/list1"/>
    <dgm:cxn modelId="{756CDEDD-B042-4385-888B-D53025423E58}" type="presOf" srcId="{FFB5D92B-8A99-44B2-B913-F041C5A78445}" destId="{0A327A70-51B4-49CE-AC79-299939CA1DDE}" srcOrd="0" destOrd="1" presId="urn:microsoft.com/office/officeart/2005/8/layout/list1"/>
    <dgm:cxn modelId="{9AE3B225-7FE0-49D2-833F-185CAE84FA9E}" type="presOf" srcId="{70333EE9-A4C3-4AC1-AF78-577853550850}" destId="{87C6FFF6-CEED-4E4F-A7FC-BE8CD94D2660}" srcOrd="0" destOrd="0" presId="urn:microsoft.com/office/officeart/2005/8/layout/list1"/>
    <dgm:cxn modelId="{98440F2C-8B46-45D3-AA5B-1ADBAC66CB48}" srcId="{70333EE9-A4C3-4AC1-AF78-577853550850}" destId="{C235A51B-A1D3-4C06-B156-BB5C7574D2C7}" srcOrd="0" destOrd="0" parTransId="{469F0081-199A-4ED8-B1DC-106D271A80D3}" sibTransId="{0A42C890-1C14-4249-8D5A-1BE90987E0EE}"/>
    <dgm:cxn modelId="{C5677B00-8CD6-4C08-9AAC-71793FAFD44F}" type="presOf" srcId="{C235A51B-A1D3-4C06-B156-BB5C7574D2C7}" destId="{C5E57B72-1B35-4443-ADD7-B4A7C85BCF2D}" srcOrd="0" destOrd="0" presId="urn:microsoft.com/office/officeart/2005/8/layout/list1"/>
    <dgm:cxn modelId="{F77D9995-2964-41FF-A0B3-C762F7236883}" type="presOf" srcId="{07CE3D67-D3D3-4EC5-A38E-1FF8E6AA6787}" destId="{0A327A70-51B4-49CE-AC79-299939CA1DDE}" srcOrd="0" destOrd="3" presId="urn:microsoft.com/office/officeart/2005/8/layout/list1"/>
    <dgm:cxn modelId="{6ECEC7C2-040F-4682-A9B8-B0124FDC86EC}" type="presOf" srcId="{5E55C381-C2AD-4754-AF67-6D4C8D77FAB8}" destId="{0A327A70-51B4-49CE-AC79-299939CA1DDE}" srcOrd="0" destOrd="2" presId="urn:microsoft.com/office/officeart/2005/8/layout/list1"/>
    <dgm:cxn modelId="{5BB1FB46-F3AB-47D7-AD56-078399015A95}" srcId="{A251670A-A5F6-4177-BBC4-EE469A30E8B5}" destId="{37440921-4E84-44FD-AF03-BA94C6BCB551}" srcOrd="4" destOrd="0" parTransId="{8A389EA4-6CCC-42C5-B2E5-ABB8B6B4DA3E}" sibTransId="{B9F707D3-6FD7-4BF8-B885-E30C59EB33FC}"/>
    <dgm:cxn modelId="{5E5392A1-85F8-4FF3-A790-1D2A23D5D980}" srcId="{70333EE9-A4C3-4AC1-AF78-577853550850}" destId="{D972B6E4-16EA-4C7E-AFB3-623B8B2259A1}" srcOrd="3" destOrd="0" parTransId="{CFA06EA0-C558-407F-9A66-F1C40F3E1871}" sibTransId="{121BDBF9-0B2B-4949-9210-E9B683F1C655}"/>
    <dgm:cxn modelId="{1D437160-3491-44A5-B6EF-C2E75127D073}" type="presParOf" srcId="{90F881BF-091B-48DB-A5F9-20D9C7B98B35}" destId="{73165897-1329-4772-BC75-2C2CCD7A1BC6}" srcOrd="0" destOrd="0" presId="urn:microsoft.com/office/officeart/2005/8/layout/list1"/>
    <dgm:cxn modelId="{5D8C74A9-9475-46E5-ACA9-2AF2824F651B}" type="presParOf" srcId="{73165897-1329-4772-BC75-2C2CCD7A1BC6}" destId="{BE2F77A7-88A3-4D75-AEAF-1A452B016680}" srcOrd="0" destOrd="0" presId="urn:microsoft.com/office/officeart/2005/8/layout/list1"/>
    <dgm:cxn modelId="{18709138-7BB3-4ADC-A376-78026A5811D7}" type="presParOf" srcId="{73165897-1329-4772-BC75-2C2CCD7A1BC6}" destId="{EA30E86F-8CDD-4234-8E5D-119B58AB2097}" srcOrd="1" destOrd="0" presId="urn:microsoft.com/office/officeart/2005/8/layout/list1"/>
    <dgm:cxn modelId="{4623683A-B55B-46E0-B93C-CE3D52057F5D}" type="presParOf" srcId="{90F881BF-091B-48DB-A5F9-20D9C7B98B35}" destId="{5FE871D3-7238-4CC8-8B71-866F02285244}" srcOrd="1" destOrd="0" presId="urn:microsoft.com/office/officeart/2005/8/layout/list1"/>
    <dgm:cxn modelId="{E002F664-B687-4CCD-8891-733594ED08C0}" type="presParOf" srcId="{90F881BF-091B-48DB-A5F9-20D9C7B98B35}" destId="{CA800C7B-C3AB-4CE4-8F08-38A53D500386}" srcOrd="2" destOrd="0" presId="urn:microsoft.com/office/officeart/2005/8/layout/list1"/>
    <dgm:cxn modelId="{33224F03-C041-48E6-815B-F1F8F4F6FFF6}" type="presParOf" srcId="{90F881BF-091B-48DB-A5F9-20D9C7B98B35}" destId="{C080D1A6-1D67-4D58-9F65-8FBFED5FE073}" srcOrd="3" destOrd="0" presId="urn:microsoft.com/office/officeart/2005/8/layout/list1"/>
    <dgm:cxn modelId="{440ECEA8-631B-403E-B4D4-D35CE39A931C}" type="presParOf" srcId="{90F881BF-091B-48DB-A5F9-20D9C7B98B35}" destId="{6FF4DBF4-5119-4BF1-A71C-B5AC741ABF1C}" srcOrd="4" destOrd="0" presId="urn:microsoft.com/office/officeart/2005/8/layout/list1"/>
    <dgm:cxn modelId="{C510696D-97BD-4951-918D-5504351DD9CF}" type="presParOf" srcId="{6FF4DBF4-5119-4BF1-A71C-B5AC741ABF1C}" destId="{4C4FA29D-D36A-4BA7-BC5F-0CEFDC9914A1}" srcOrd="0" destOrd="0" presId="urn:microsoft.com/office/officeart/2005/8/layout/list1"/>
    <dgm:cxn modelId="{BD763BEE-5B56-465D-8CB1-BECB84DD2111}" type="presParOf" srcId="{6FF4DBF4-5119-4BF1-A71C-B5AC741ABF1C}" destId="{131747C7-86DE-4D77-9A18-4160A00A7A25}" srcOrd="1" destOrd="0" presId="urn:microsoft.com/office/officeart/2005/8/layout/list1"/>
    <dgm:cxn modelId="{5010F000-74D5-4987-A1C5-7F59B5F290F7}" type="presParOf" srcId="{90F881BF-091B-48DB-A5F9-20D9C7B98B35}" destId="{DC4870BF-78E2-4692-BFEE-B6C48B6A75D2}" srcOrd="5" destOrd="0" presId="urn:microsoft.com/office/officeart/2005/8/layout/list1"/>
    <dgm:cxn modelId="{FDE8EA3B-BFD9-40BF-923C-CBDB6BF513DE}" type="presParOf" srcId="{90F881BF-091B-48DB-A5F9-20D9C7B98B35}" destId="{0A327A70-51B4-49CE-AC79-299939CA1DDE}" srcOrd="6" destOrd="0" presId="urn:microsoft.com/office/officeart/2005/8/layout/list1"/>
    <dgm:cxn modelId="{BFDF8047-6F8B-4FAE-815F-079C0C96680E}" type="presParOf" srcId="{90F881BF-091B-48DB-A5F9-20D9C7B98B35}" destId="{571A66BB-90F9-41E1-B3A9-C15F1523559D}" srcOrd="7" destOrd="0" presId="urn:microsoft.com/office/officeart/2005/8/layout/list1"/>
    <dgm:cxn modelId="{81162636-9F67-49FF-9392-4858E8E13575}" type="presParOf" srcId="{90F881BF-091B-48DB-A5F9-20D9C7B98B35}" destId="{A9255648-1343-476D-BD2D-F9305DAE22F2}" srcOrd="8" destOrd="0" presId="urn:microsoft.com/office/officeart/2005/8/layout/list1"/>
    <dgm:cxn modelId="{0FE392CF-8067-44B4-BA4B-39B68188F5BC}" type="presParOf" srcId="{A9255648-1343-476D-BD2D-F9305DAE22F2}" destId="{87C6FFF6-CEED-4E4F-A7FC-BE8CD94D2660}" srcOrd="0" destOrd="0" presId="urn:microsoft.com/office/officeart/2005/8/layout/list1"/>
    <dgm:cxn modelId="{36A20023-E8E9-4FB2-A4AA-999BDB1EA70D}" type="presParOf" srcId="{A9255648-1343-476D-BD2D-F9305DAE22F2}" destId="{A0BFF7C2-9E68-4489-942C-181AD6A60F29}" srcOrd="1" destOrd="0" presId="urn:microsoft.com/office/officeart/2005/8/layout/list1"/>
    <dgm:cxn modelId="{02F74E13-950C-4CDF-A0D4-C1C681C2A429}" type="presParOf" srcId="{90F881BF-091B-48DB-A5F9-20D9C7B98B35}" destId="{55DC9F48-1CAD-41D1-AF67-BFC3F17C0918}" srcOrd="9" destOrd="0" presId="urn:microsoft.com/office/officeart/2005/8/layout/list1"/>
    <dgm:cxn modelId="{134CC984-AF48-4AA1-8065-CC07C19FA1BB}" type="presParOf" srcId="{90F881BF-091B-48DB-A5F9-20D9C7B98B35}" destId="{C5E57B72-1B35-4443-ADD7-B4A7C85BCF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361FD-1521-4610-94F6-773FC1BEE345}">
      <dsp:nvSpPr>
        <dsp:cNvPr id="0" name=""/>
        <dsp:cNvSpPr/>
      </dsp:nvSpPr>
      <dsp:spPr>
        <a:xfrm>
          <a:off x="0" y="216105"/>
          <a:ext cx="455676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55" tIns="249936" rIns="353655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+mj-lt"/>
            </a:rPr>
            <a:t>Increase manufacturing share from 16% to 25% of GDP</a:t>
          </a:r>
          <a:endParaRPr lang="en-GB" sz="1600" kern="1200" dirty="0">
            <a:latin typeface="+mj-lt"/>
          </a:endParaRPr>
        </a:p>
      </dsp:txBody>
      <dsp:txXfrm>
        <a:off x="0" y="216105"/>
        <a:ext cx="4556760" cy="793800"/>
      </dsp:txXfrm>
    </dsp:sp>
    <dsp:sp modelId="{1B389B62-146B-4030-BBF2-980E5515647D}">
      <dsp:nvSpPr>
        <dsp:cNvPr id="0" name=""/>
        <dsp:cNvSpPr/>
      </dsp:nvSpPr>
      <dsp:spPr>
        <a:xfrm>
          <a:off x="227838" y="38985"/>
          <a:ext cx="3189732" cy="3542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64" tIns="0" rIns="120564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</a:rPr>
            <a:t>DIPP’s Vision</a:t>
          </a:r>
          <a:endParaRPr lang="en-GB" sz="1600" kern="1200" dirty="0">
            <a:latin typeface="+mj-lt"/>
          </a:endParaRPr>
        </a:p>
      </dsp:txBody>
      <dsp:txXfrm>
        <a:off x="245131" y="56278"/>
        <a:ext cx="3155146" cy="319653"/>
      </dsp:txXfrm>
    </dsp:sp>
    <dsp:sp modelId="{4EFB7E8A-FB0F-4B47-9F0D-F758D033EE7F}">
      <dsp:nvSpPr>
        <dsp:cNvPr id="0" name=""/>
        <dsp:cNvSpPr/>
      </dsp:nvSpPr>
      <dsp:spPr>
        <a:xfrm>
          <a:off x="0" y="1251825"/>
          <a:ext cx="4556760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55" tIns="249936" rIns="353655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+mj-lt"/>
            </a:rPr>
            <a:t>Target 15% annual growth over med-term</a:t>
          </a:r>
          <a:endParaRPr lang="en-GB" sz="1600" kern="1200" dirty="0">
            <a:latin typeface="+mj-lt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+mj-lt"/>
            </a:rPr>
            <a:t>100 million additional jobs by 2022</a:t>
          </a:r>
          <a:endParaRPr lang="en-GB" sz="1600" kern="1200" dirty="0">
            <a:latin typeface="+mj-lt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+mj-lt"/>
            </a:rPr>
            <a:t>Skill Development among rural migrant and urban poor</a:t>
          </a:r>
          <a:endParaRPr lang="en-GB" sz="1600" kern="1200" dirty="0">
            <a:latin typeface="+mj-lt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+mj-lt"/>
            </a:rPr>
            <a:t>Increase domestic value addition by increasing technology penetration</a:t>
          </a:r>
          <a:endParaRPr lang="en-GB" sz="1600" kern="1200" dirty="0">
            <a:latin typeface="+mj-lt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+mj-lt"/>
            </a:rPr>
            <a:t>Enhance global competitiveness through policy support</a:t>
          </a:r>
          <a:endParaRPr lang="en-GB" sz="1600" kern="1200" dirty="0">
            <a:latin typeface="+mj-lt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+mj-lt"/>
            </a:rPr>
            <a:t>Ensure sustainability of growth</a:t>
          </a:r>
          <a:endParaRPr lang="en-GB" sz="1600" kern="1200" dirty="0">
            <a:latin typeface="+mj-lt"/>
          </a:endParaRPr>
        </a:p>
      </dsp:txBody>
      <dsp:txXfrm>
        <a:off x="0" y="1251825"/>
        <a:ext cx="4556760" cy="2646000"/>
      </dsp:txXfrm>
    </dsp:sp>
    <dsp:sp modelId="{33C09EF0-BCC7-4829-8901-A1DDE602DA9A}">
      <dsp:nvSpPr>
        <dsp:cNvPr id="0" name=""/>
        <dsp:cNvSpPr/>
      </dsp:nvSpPr>
      <dsp:spPr>
        <a:xfrm>
          <a:off x="227838" y="1074705"/>
          <a:ext cx="3189732" cy="3542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64" tIns="0" rIns="120564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</a:rPr>
            <a:t>National Manufacturing Plan</a:t>
          </a:r>
          <a:endParaRPr lang="en-GB" sz="1600" kern="1200" dirty="0">
            <a:latin typeface="+mj-lt"/>
          </a:endParaRPr>
        </a:p>
      </dsp:txBody>
      <dsp:txXfrm>
        <a:off x="245131" y="1091998"/>
        <a:ext cx="3155146" cy="319653"/>
      </dsp:txXfrm>
    </dsp:sp>
    <dsp:sp modelId="{005E45D4-81F8-4574-9792-73649C4E6039}">
      <dsp:nvSpPr>
        <dsp:cNvPr id="0" name=""/>
        <dsp:cNvSpPr/>
      </dsp:nvSpPr>
      <dsp:spPr>
        <a:xfrm>
          <a:off x="0" y="4139745"/>
          <a:ext cx="455676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55" tIns="249936" rIns="353655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Facilitate investment, foster innovation, enhance skill development, protect intellectual property, and build best-in-class manufacturing infrastructure. </a:t>
          </a:r>
          <a:endParaRPr lang="en-GB" sz="1600" kern="1200" dirty="0" smtClean="0">
            <a:latin typeface="+mj-lt"/>
          </a:endParaRPr>
        </a:p>
      </dsp:txBody>
      <dsp:txXfrm>
        <a:off x="0" y="4139745"/>
        <a:ext cx="4556760" cy="1209600"/>
      </dsp:txXfrm>
    </dsp:sp>
    <dsp:sp modelId="{B5E70A6A-D2E2-4154-B8DA-D911CCC4AA5E}">
      <dsp:nvSpPr>
        <dsp:cNvPr id="0" name=""/>
        <dsp:cNvSpPr/>
      </dsp:nvSpPr>
      <dsp:spPr>
        <a:xfrm>
          <a:off x="227838" y="3962625"/>
          <a:ext cx="3189732" cy="3542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64" tIns="0" rIns="120564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</a:rPr>
            <a:t>Make in India</a:t>
          </a:r>
        </a:p>
      </dsp:txBody>
      <dsp:txXfrm>
        <a:off x="245131" y="3979918"/>
        <a:ext cx="3155146" cy="319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17BEB-582E-460C-8797-F705A3150B39}">
      <dsp:nvSpPr>
        <dsp:cNvPr id="0" name=""/>
        <dsp:cNvSpPr/>
      </dsp:nvSpPr>
      <dsp:spPr>
        <a:xfrm>
          <a:off x="158364" y="93119"/>
          <a:ext cx="1931411" cy="15416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GB" sz="1600" kern="1200" dirty="0" smtClean="0">
              <a:latin typeface="+mj-lt"/>
              <a:ea typeface="ＭＳ Ｐ明朝" pitchFamily="18" charset="-128"/>
              <a:cs typeface="Arial" charset="0"/>
            </a:rPr>
            <a:t>Comprehensive Master Plan for each Node</a:t>
          </a:r>
          <a:endParaRPr kumimoji="1" lang="en-GB" sz="1600" kern="1200" dirty="0">
            <a:latin typeface="+mj-lt"/>
            <a:ea typeface="ＭＳ Ｐ明朝" pitchFamily="18" charset="-128"/>
            <a:cs typeface="Arial" charset="0"/>
          </a:endParaRPr>
        </a:p>
      </dsp:txBody>
      <dsp:txXfrm>
        <a:off x="158364" y="93119"/>
        <a:ext cx="1931411" cy="1541635"/>
      </dsp:txXfrm>
    </dsp:sp>
    <dsp:sp modelId="{1D192F5B-17A7-4718-8363-5FD0E2583BEC}">
      <dsp:nvSpPr>
        <dsp:cNvPr id="0" name=""/>
        <dsp:cNvSpPr/>
      </dsp:nvSpPr>
      <dsp:spPr>
        <a:xfrm>
          <a:off x="2385812" y="93119"/>
          <a:ext cx="1931411" cy="15416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GB" sz="1600" kern="1200" dirty="0" smtClean="0">
              <a:latin typeface="+mj-lt"/>
              <a:ea typeface="ＭＳ Ｐ明朝" pitchFamily="18" charset="-128"/>
              <a:cs typeface="Arial" charset="0"/>
            </a:rPr>
            <a:t>Industry Enablers and Factors of Production</a:t>
          </a:r>
          <a:endParaRPr kumimoji="1" lang="en-GB" sz="1600" kern="1200" dirty="0">
            <a:latin typeface="+mj-lt"/>
            <a:ea typeface="ＭＳ Ｐ明朝" pitchFamily="18" charset="-128"/>
            <a:cs typeface="Arial" charset="0"/>
          </a:endParaRPr>
        </a:p>
      </dsp:txBody>
      <dsp:txXfrm>
        <a:off x="2385812" y="93119"/>
        <a:ext cx="1931411" cy="1541635"/>
      </dsp:txXfrm>
    </dsp:sp>
    <dsp:sp modelId="{9C17F5EF-5AD5-4619-847A-DC305663C9D4}">
      <dsp:nvSpPr>
        <dsp:cNvPr id="0" name=""/>
        <dsp:cNvSpPr/>
      </dsp:nvSpPr>
      <dsp:spPr>
        <a:xfrm>
          <a:off x="4599713" y="93119"/>
          <a:ext cx="1931411" cy="15416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GB" sz="1600" kern="1200" dirty="0" smtClean="0">
              <a:latin typeface="+mj-lt"/>
              <a:ea typeface="ＭＳ Ｐ明朝" pitchFamily="18" charset="-128"/>
              <a:cs typeface="Arial" charset="0"/>
            </a:rPr>
            <a:t>Economic and Financial Feasibility of Nodes</a:t>
          </a:r>
          <a:endParaRPr kumimoji="1" lang="en-GB" sz="1600" kern="1200" dirty="0">
            <a:latin typeface="+mj-lt"/>
            <a:ea typeface="ＭＳ Ｐ明朝" pitchFamily="18" charset="-128"/>
            <a:cs typeface="Arial" charset="0"/>
          </a:endParaRPr>
        </a:p>
      </dsp:txBody>
      <dsp:txXfrm>
        <a:off x="4599713" y="93119"/>
        <a:ext cx="1931411" cy="1541635"/>
      </dsp:txXfrm>
    </dsp:sp>
    <dsp:sp modelId="{09277791-6FB6-4A48-9E25-7DF9F98A1032}">
      <dsp:nvSpPr>
        <dsp:cNvPr id="0" name=""/>
        <dsp:cNvSpPr/>
      </dsp:nvSpPr>
      <dsp:spPr>
        <a:xfrm>
          <a:off x="6824481" y="118882"/>
          <a:ext cx="1931411" cy="1541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GB" sz="1600" kern="1200" smtClean="0">
              <a:latin typeface="+mj-lt"/>
              <a:ea typeface="ＭＳ Ｐ明朝" pitchFamily="18" charset="-128"/>
              <a:cs typeface="Arial" charset="0"/>
            </a:rPr>
            <a:t>Investment Environment Improvement</a:t>
          </a:r>
          <a:endParaRPr kumimoji="1" lang="en-GB" sz="1600" kern="1200" dirty="0">
            <a:latin typeface="+mj-lt"/>
            <a:ea typeface="ＭＳ Ｐ明朝" pitchFamily="18" charset="-128"/>
            <a:cs typeface="Arial" charset="0"/>
          </a:endParaRPr>
        </a:p>
      </dsp:txBody>
      <dsp:txXfrm>
        <a:off x="6824481" y="118882"/>
        <a:ext cx="1931411" cy="1541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00C7B-C3AB-4CE4-8F08-38A53D500386}">
      <dsp:nvSpPr>
        <dsp:cNvPr id="0" name=""/>
        <dsp:cNvSpPr/>
      </dsp:nvSpPr>
      <dsp:spPr>
        <a:xfrm>
          <a:off x="0" y="149458"/>
          <a:ext cx="2755392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49" tIns="124968" rIns="21384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>
              <a:latin typeface="Georgia" panose="02040502050405020303" pitchFamily="18" charset="0"/>
            </a:rPr>
            <a:t>Mumbai / Delhi / Bangalore</a:t>
          </a:r>
          <a:endParaRPr lang="en-GB" sz="1400" kern="1200" dirty="0">
            <a:latin typeface="Georgia" panose="020405020504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err="1" smtClean="0">
              <a:latin typeface="Georgia" panose="02040502050405020303" pitchFamily="18" charset="0"/>
            </a:rPr>
            <a:t>Naya</a:t>
          </a:r>
          <a:r>
            <a:rPr lang="en-GB" sz="1400" kern="1200" dirty="0" smtClean="0">
              <a:latin typeface="Georgia" panose="02040502050405020303" pitchFamily="18" charset="0"/>
            </a:rPr>
            <a:t> Raipur</a:t>
          </a:r>
          <a:endParaRPr lang="en-GB" sz="1400" kern="1200" dirty="0">
            <a:latin typeface="Georgia" panose="020405020504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>
              <a:latin typeface="Georgia" panose="02040502050405020303" pitchFamily="18" charset="0"/>
            </a:rPr>
            <a:t>AP capital</a:t>
          </a:r>
          <a:endParaRPr lang="en-GB" sz="1400" kern="1200" dirty="0">
            <a:latin typeface="Georgia" panose="020405020504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>
              <a:latin typeface="Georgia" panose="02040502050405020303" pitchFamily="18" charset="0"/>
            </a:rPr>
            <a:t>Varanasi</a:t>
          </a:r>
          <a:endParaRPr lang="en-GB" sz="1400" kern="1200" dirty="0">
            <a:latin typeface="Georgia" panose="02040502050405020303" pitchFamily="18" charset="0"/>
          </a:endParaRPr>
        </a:p>
      </dsp:txBody>
      <dsp:txXfrm>
        <a:off x="0" y="149458"/>
        <a:ext cx="2755392" cy="1247400"/>
      </dsp:txXfrm>
    </dsp:sp>
    <dsp:sp modelId="{EA30E86F-8CDD-4234-8E5D-119B58AB2097}">
      <dsp:nvSpPr>
        <dsp:cNvPr id="0" name=""/>
        <dsp:cNvSpPr/>
      </dsp:nvSpPr>
      <dsp:spPr>
        <a:xfrm>
          <a:off x="137769" y="1"/>
          <a:ext cx="1928774" cy="2380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03" tIns="0" rIns="7290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b="1" kern="1200" dirty="0" smtClean="0">
              <a:latin typeface="Georgia" pitchFamily="18" charset="0"/>
              <a:cs typeface="Arial" pitchFamily="34" charset="0"/>
            </a:rPr>
            <a:t>都市エリア</a:t>
          </a:r>
          <a:endParaRPr lang="en-GB" sz="1800" kern="1200" dirty="0"/>
        </a:p>
      </dsp:txBody>
      <dsp:txXfrm>
        <a:off x="149388" y="11620"/>
        <a:ext cx="1905536" cy="214779"/>
      </dsp:txXfrm>
    </dsp:sp>
    <dsp:sp modelId="{0A327A70-51B4-49CE-AC79-299939CA1DDE}">
      <dsp:nvSpPr>
        <dsp:cNvPr id="0" name=""/>
        <dsp:cNvSpPr/>
      </dsp:nvSpPr>
      <dsp:spPr>
        <a:xfrm>
          <a:off x="0" y="1734296"/>
          <a:ext cx="2755392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49" tIns="124968" rIns="21384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err="1" smtClean="0">
              <a:latin typeface="Georgia" panose="02040502050405020303" pitchFamily="18" charset="0"/>
            </a:rPr>
            <a:t>Lavassa</a:t>
          </a:r>
          <a:endParaRPr lang="en-GB" sz="1400" kern="1200" dirty="0">
            <a:latin typeface="Georgia" panose="020405020504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err="1" smtClean="0">
              <a:latin typeface="Georgia" panose="02040502050405020303" pitchFamily="18" charset="0"/>
            </a:rPr>
            <a:t>Lodha</a:t>
          </a:r>
          <a:endParaRPr lang="en-GB" sz="1400" kern="1200" dirty="0">
            <a:latin typeface="Georgia" panose="020405020504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>
              <a:latin typeface="Georgia" panose="02040502050405020303" pitchFamily="18" charset="0"/>
            </a:rPr>
            <a:t>Wave City</a:t>
          </a:r>
          <a:endParaRPr lang="en-GB" sz="1400" kern="1200" dirty="0">
            <a:latin typeface="Georgia" panose="020405020504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>
              <a:latin typeface="Georgia" panose="02040502050405020303" pitchFamily="18" charset="0"/>
            </a:rPr>
            <a:t>Mahindra World</a:t>
          </a:r>
          <a:endParaRPr lang="en-GB" sz="1400" kern="1200" dirty="0">
            <a:latin typeface="Georgia" panose="020405020504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>
              <a:latin typeface="Georgia" panose="02040502050405020303" pitchFamily="18" charset="0"/>
            </a:rPr>
            <a:t>Airports/Large Hospitals</a:t>
          </a:r>
          <a:endParaRPr lang="en-GB" sz="1400" kern="1200" dirty="0" smtClean="0">
            <a:latin typeface="Georgia" pitchFamily="18" charset="0"/>
            <a:cs typeface="Arial" pitchFamily="34" charset="0"/>
          </a:endParaRPr>
        </a:p>
      </dsp:txBody>
      <dsp:txXfrm>
        <a:off x="0" y="1734296"/>
        <a:ext cx="2755392" cy="1285200"/>
      </dsp:txXfrm>
    </dsp:sp>
    <dsp:sp modelId="{131747C7-86DE-4D77-9A18-4160A00A7A25}">
      <dsp:nvSpPr>
        <dsp:cNvPr id="0" name=""/>
        <dsp:cNvSpPr/>
      </dsp:nvSpPr>
      <dsp:spPr>
        <a:xfrm>
          <a:off x="137769" y="1429258"/>
          <a:ext cx="1928774" cy="393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03" tIns="0" rIns="7290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Georgia" pitchFamily="18" charset="0"/>
              <a:cs typeface="Arial" pitchFamily="34" charset="0"/>
            </a:rPr>
            <a:t>SEZ</a:t>
          </a:r>
          <a:r>
            <a:rPr lang="ja-JP" altLang="en-US" sz="1600" b="1" kern="1200" dirty="0" smtClean="0">
              <a:latin typeface="Georgia" pitchFamily="18" charset="0"/>
              <a:cs typeface="Arial" pitchFamily="34" charset="0"/>
            </a:rPr>
            <a:t>開発</a:t>
          </a:r>
          <a:endParaRPr lang="en-GB" sz="1600" b="1" kern="1200" dirty="0" smtClean="0">
            <a:latin typeface="Georgia" pitchFamily="18" charset="0"/>
            <a:cs typeface="Arial" pitchFamily="34" charset="0"/>
          </a:endParaRPr>
        </a:p>
      </dsp:txBody>
      <dsp:txXfrm>
        <a:off x="156983" y="1448472"/>
        <a:ext cx="1890346" cy="355169"/>
      </dsp:txXfrm>
    </dsp:sp>
    <dsp:sp modelId="{C5E57B72-1B35-4443-ADD7-B4A7C85BCF2D}">
      <dsp:nvSpPr>
        <dsp:cNvPr id="0" name=""/>
        <dsp:cNvSpPr/>
      </dsp:nvSpPr>
      <dsp:spPr>
        <a:xfrm>
          <a:off x="0" y="3235987"/>
          <a:ext cx="275539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49" tIns="124968" rIns="21384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>
              <a:latin typeface="Georgia" pitchFamily="18" charset="0"/>
              <a:cs typeface="Arial" pitchFamily="34" charset="0"/>
            </a:rPr>
            <a:t>CBIC</a:t>
          </a:r>
          <a:endParaRPr lang="en-GB" sz="1400" kern="1200" dirty="0" smtClean="0">
            <a:latin typeface="Georgia" pitchFamily="18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>
              <a:latin typeface="Georgia" pitchFamily="18" charset="0"/>
              <a:cs typeface="Arial" pitchFamily="34" charset="0"/>
            </a:rPr>
            <a:t>BMEC</a:t>
          </a:r>
          <a:endParaRPr lang="en-GB" sz="1400" kern="1200" dirty="0" smtClean="0">
            <a:latin typeface="Georgia" pitchFamily="18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>
              <a:latin typeface="Georgia" pitchFamily="18" charset="0"/>
              <a:cs typeface="Arial" pitchFamily="34" charset="0"/>
            </a:rPr>
            <a:t>VCIC</a:t>
          </a:r>
          <a:endParaRPr lang="en-GB" sz="1400" kern="1200" dirty="0" smtClean="0">
            <a:latin typeface="Georgia" pitchFamily="18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>
              <a:latin typeface="Georgia" pitchFamily="18" charset="0"/>
              <a:cs typeface="Arial" pitchFamily="34" charset="0"/>
            </a:rPr>
            <a:t>DMIC</a:t>
          </a:r>
          <a:endParaRPr lang="en-GB" sz="1400" kern="1200" dirty="0" smtClean="0">
            <a:latin typeface="Georgia" pitchFamily="18" charset="0"/>
            <a:cs typeface="Arial" pitchFamily="34" charset="0"/>
          </a:endParaRPr>
        </a:p>
      </dsp:txBody>
      <dsp:txXfrm>
        <a:off x="0" y="3235987"/>
        <a:ext cx="2755392" cy="1058400"/>
      </dsp:txXfrm>
    </dsp:sp>
    <dsp:sp modelId="{A0BFF7C2-9E68-4489-942C-181AD6A60F29}">
      <dsp:nvSpPr>
        <dsp:cNvPr id="0" name=""/>
        <dsp:cNvSpPr/>
      </dsp:nvSpPr>
      <dsp:spPr>
        <a:xfrm>
          <a:off x="131177" y="3051896"/>
          <a:ext cx="2623539" cy="27265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03" tIns="0" rIns="7290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Industrial Corridors</a:t>
          </a:r>
        </a:p>
      </dsp:txBody>
      <dsp:txXfrm>
        <a:off x="144487" y="3065206"/>
        <a:ext cx="2596919" cy="246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50901-8E11-48E8-8A3E-8E8C700D774B}" type="datetimeFigureOut">
              <a:rPr lang="en-GB" smtClean="0"/>
              <a:pPr/>
              <a:t>10/03/2015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D34EA-CEC2-4B14-B703-18C36C66D17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606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B8DA3-BCA9-4B7D-B50D-14F47506B614}" type="datetimeFigureOut">
              <a:rPr lang="en-GB" smtClean="0"/>
              <a:pPr/>
              <a:t>10/03/2015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B8F03-BC93-4120-96CA-A36DF640BE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04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69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489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696913"/>
            <a:ext cx="451167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54934-7A57-4D10-BC4B-172F7C3BA4ED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0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72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28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0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28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0950" y="696913"/>
            <a:ext cx="45085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5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696913"/>
            <a:ext cx="451167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DEA56-5FC5-4A58-8A30-25E90F765F0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51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696913"/>
            <a:ext cx="451167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DEA56-5FC5-4A58-8A30-25E90F765F0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527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escriptor"/>
          <p:cNvSpPr txBox="1"/>
          <p:nvPr userDrawn="1">
            <p:custDataLst>
              <p:tags r:id="rId1"/>
            </p:custDataLst>
          </p:nvPr>
        </p:nvSpPr>
        <p:spPr bwMode="white">
          <a:xfrm>
            <a:off x="2057400" y="779692"/>
            <a:ext cx="49694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indent="-274320" algn="l"/>
            <a:r>
              <a:rPr lang="en-GB" sz="14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21" name="Title"/>
          <p:cNvSpPr>
            <a:spLocks noGrp="1"/>
          </p:cNvSpPr>
          <p:nvPr userDrawn="1">
            <p:ph type="ctrTitle" hasCustomPrompt="1"/>
            <p:custDataLst>
              <p:tags r:id="rId2"/>
            </p:custDataLst>
          </p:nvPr>
        </p:nvSpPr>
        <p:spPr bwMode="white">
          <a:xfrm>
            <a:off x="2057400" y="1219200"/>
            <a:ext cx="5943600" cy="507831"/>
          </a:xfrm>
        </p:spPr>
        <p:txBody>
          <a:bodyPr anchor="t" anchorCtr="0">
            <a:spAutoFit/>
          </a:bodyPr>
          <a:lstStyle>
            <a:lvl1pPr>
              <a:lnSpc>
                <a:spcPct val="100000"/>
              </a:lnSpc>
              <a:defRPr sz="33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Terra Motors</a:t>
            </a:r>
            <a:endParaRPr lang="en-GB" noProof="0" dirty="0"/>
          </a:p>
        </p:txBody>
      </p:sp>
      <p:sp>
        <p:nvSpPr>
          <p:cNvPr id="22" name="Subtitle"/>
          <p:cNvSpPr>
            <a:spLocks noGrp="1"/>
          </p:cNvSpPr>
          <p:nvPr userDrawn="1">
            <p:ph type="subTitle" idx="1" hasCustomPrompt="1"/>
            <p:custDataLst>
              <p:tags r:id="rId3"/>
            </p:custDataLst>
          </p:nvPr>
        </p:nvSpPr>
        <p:spPr bwMode="white">
          <a:xfrm>
            <a:off x="2057400" y="1752752"/>
            <a:ext cx="5943600" cy="914096"/>
          </a:xfrm>
        </p:spPr>
        <p:txBody>
          <a:bodyPr>
            <a:spAutoFit/>
          </a:bodyPr>
          <a:lstStyle>
            <a:lvl1pPr marL="0" marR="0" indent="0" algn="l" defTabSz="101882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33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41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824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237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649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7061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473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886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Approach for formulation of market entry strategy</a:t>
            </a:r>
          </a:p>
        </p:txBody>
      </p:sp>
      <p:sp>
        <p:nvSpPr>
          <p:cNvPr id="26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30351" y="3730752"/>
            <a:ext cx="12252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000" i="1" dirty="0" smtClean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35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30352" y="4041648"/>
            <a:ext cx="122224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37160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000" b="1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28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30352" y="4343400"/>
            <a:ext cx="1222248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i="1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33" name="Cover image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1904333" y="3570926"/>
            <a:ext cx="6739128" cy="3209544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endParaRPr lang="en-GB" sz="2200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/>
          </p:nvPr>
        </p:nvSpPr>
        <p:spPr>
          <a:xfrm>
            <a:off x="530352" y="2212848"/>
            <a:ext cx="8997696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1"/>
          </p:nvPr>
        </p:nvSpPr>
        <p:spPr>
          <a:xfrm>
            <a:off x="530352" y="4498848"/>
            <a:ext cx="4425696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2"/>
          </p:nvPr>
        </p:nvSpPr>
        <p:spPr>
          <a:xfrm>
            <a:off x="5102352" y="4498848"/>
            <a:ext cx="4425696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9" name="Page Number"/>
          <p:cNvSpPr txBox="1"/>
          <p:nvPr userDrawn="1">
            <p:custDataLst>
              <p:tags r:id="rId1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4" name="PwC Text"/>
          <p:cNvSpPr txBox="1"/>
          <p:nvPr userDrawn="1"/>
        </p:nvSpPr>
        <p:spPr>
          <a:xfrm>
            <a:off x="531977" y="7262027"/>
            <a:ext cx="301752" cy="1727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PwC</a:t>
            </a:r>
          </a:p>
        </p:txBody>
      </p:sp>
      <p:sp>
        <p:nvSpPr>
          <p:cNvPr id="28" name="Report Date"/>
          <p:cNvSpPr txBox="1"/>
          <p:nvPr userDrawn="1">
            <p:custDataLst>
              <p:tags r:id="rId2"/>
            </p:custDataLst>
          </p:nvPr>
        </p:nvSpPr>
        <p:spPr>
          <a:xfrm>
            <a:off x="8238744" y="7096508"/>
            <a:ext cx="12835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November 2014</a:t>
            </a:r>
          </a:p>
        </p:txBody>
      </p:sp>
      <p:sp>
        <p:nvSpPr>
          <p:cNvPr id="26" name="Section Footer"/>
          <p:cNvSpPr txBox="1"/>
          <p:nvPr userDrawn="1">
            <p:custDataLst>
              <p:tags r:id="rId3"/>
            </p:custDataLst>
          </p:nvPr>
        </p:nvSpPr>
        <p:spPr>
          <a:xfrm>
            <a:off x="531977" y="7094069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102352" y="7261640"/>
            <a:ext cx="3017520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en-GB" sz="1100" noProof="1" smtClean="0"/>
          </a:p>
        </p:txBody>
      </p:sp>
      <p:sp>
        <p:nvSpPr>
          <p:cNvPr id="25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22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159384" y="792000"/>
            <a:ext cx="36227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300" noProof="1" smtClean="0">
                <a:latin typeface="+mn-lt"/>
                <a:ea typeface="Cambria Math" pitchFamily="18" charset="0"/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21208" y="813600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endParaRPr lang="en-GB" sz="1100" noProof="1" smtClean="0">
              <a:latin typeface="+mn-lt"/>
              <a:ea typeface="Cambria Math" pitchFamily="18" charset="0"/>
            </a:endParaRPr>
          </a:p>
        </p:txBody>
      </p:sp>
      <p:cxnSp>
        <p:nvCxnSpPr>
          <p:cNvPr id="16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4153205" y="530352"/>
            <a:ext cx="5368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US" sz="1000" noProof="1" smtClean="0">
                <a:latin typeface="+mn-lt"/>
              </a:rPr>
              <a:t>4/11/2014 C:\Shubho\Proposals 2014\Japan initiatives\2014-11-04 India event in Japan v1.pptx</a:t>
            </a:r>
            <a:endParaRPr lang="en-GB" sz="1000" noProof="1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/>
          </p:nvPr>
        </p:nvSpPr>
        <p:spPr>
          <a:xfrm>
            <a:off x="531813" y="2212848"/>
            <a:ext cx="4425696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1"/>
          </p:nvPr>
        </p:nvSpPr>
        <p:spPr>
          <a:xfrm>
            <a:off x="5102351" y="2212848"/>
            <a:ext cx="4425696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2"/>
          </p:nvPr>
        </p:nvSpPr>
        <p:spPr>
          <a:xfrm>
            <a:off x="530352" y="4498848"/>
            <a:ext cx="8997696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9" name="Page Number"/>
          <p:cNvSpPr txBox="1"/>
          <p:nvPr userDrawn="1">
            <p:custDataLst>
              <p:tags r:id="rId1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4" name="PwC Text"/>
          <p:cNvSpPr txBox="1"/>
          <p:nvPr userDrawn="1"/>
        </p:nvSpPr>
        <p:spPr>
          <a:xfrm>
            <a:off x="531977" y="7262027"/>
            <a:ext cx="301752" cy="1727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PwC</a:t>
            </a:r>
          </a:p>
        </p:txBody>
      </p:sp>
      <p:sp>
        <p:nvSpPr>
          <p:cNvPr id="28" name="Report Date"/>
          <p:cNvSpPr txBox="1"/>
          <p:nvPr userDrawn="1">
            <p:custDataLst>
              <p:tags r:id="rId2"/>
            </p:custDataLst>
          </p:nvPr>
        </p:nvSpPr>
        <p:spPr>
          <a:xfrm>
            <a:off x="8238744" y="7096508"/>
            <a:ext cx="12835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November 2014</a:t>
            </a:r>
          </a:p>
        </p:txBody>
      </p:sp>
      <p:sp>
        <p:nvSpPr>
          <p:cNvPr id="26" name="Section Footer"/>
          <p:cNvSpPr txBox="1"/>
          <p:nvPr userDrawn="1">
            <p:custDataLst>
              <p:tags r:id="rId3"/>
            </p:custDataLst>
          </p:nvPr>
        </p:nvSpPr>
        <p:spPr>
          <a:xfrm>
            <a:off x="531977" y="7094069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102352" y="7261640"/>
            <a:ext cx="3017520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en-GB" sz="1100" noProof="1" smtClean="0"/>
          </a:p>
        </p:txBody>
      </p:sp>
      <p:sp>
        <p:nvSpPr>
          <p:cNvPr id="25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22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159384" y="792000"/>
            <a:ext cx="36227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300" noProof="1" smtClean="0">
                <a:latin typeface="+mn-lt"/>
                <a:ea typeface="Cambria Math" pitchFamily="18" charset="0"/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21208" y="813600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endParaRPr lang="en-GB" sz="1100" noProof="1" smtClean="0">
              <a:latin typeface="+mn-lt"/>
              <a:ea typeface="Cambria Math" pitchFamily="18" charset="0"/>
            </a:endParaRPr>
          </a:p>
        </p:txBody>
      </p:sp>
      <p:cxnSp>
        <p:nvCxnSpPr>
          <p:cNvPr id="16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4153205" y="530352"/>
            <a:ext cx="5368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US" sz="1000" noProof="1" smtClean="0">
                <a:latin typeface="+mn-lt"/>
              </a:rPr>
              <a:t>4/11/2014 C:\Shubho\Proposals 2014\Japan initiatives\2014-11-04 India event in Japan v1.pptx</a:t>
            </a:r>
            <a:endParaRPr lang="en-GB" sz="1000" noProof="1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30351" y="2212848"/>
            <a:ext cx="2898648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11"/>
          </p:nvPr>
        </p:nvSpPr>
        <p:spPr>
          <a:xfrm>
            <a:off x="3579685" y="2212848"/>
            <a:ext cx="2898648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4" name="Content Placeholder 4"/>
          <p:cNvSpPr>
            <a:spLocks noGrp="1"/>
          </p:cNvSpPr>
          <p:nvPr>
            <p:ph sz="quarter" idx="12"/>
          </p:nvPr>
        </p:nvSpPr>
        <p:spPr>
          <a:xfrm>
            <a:off x="6629399" y="2212848"/>
            <a:ext cx="2898648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3"/>
          </p:nvPr>
        </p:nvSpPr>
        <p:spPr>
          <a:xfrm>
            <a:off x="530351" y="4498848"/>
            <a:ext cx="2898648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3579685" y="4498848"/>
            <a:ext cx="2898648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30" name="Content Placeholder 7"/>
          <p:cNvSpPr>
            <a:spLocks noGrp="1"/>
          </p:cNvSpPr>
          <p:nvPr>
            <p:ph sz="quarter" idx="15"/>
          </p:nvPr>
        </p:nvSpPr>
        <p:spPr>
          <a:xfrm>
            <a:off x="6629399" y="4498848"/>
            <a:ext cx="2898648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9" name="Page Number"/>
          <p:cNvSpPr txBox="1"/>
          <p:nvPr userDrawn="1">
            <p:custDataLst>
              <p:tags r:id="rId1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35" name="PwC Text"/>
          <p:cNvSpPr txBox="1"/>
          <p:nvPr userDrawn="1"/>
        </p:nvSpPr>
        <p:spPr>
          <a:xfrm>
            <a:off x="531977" y="7262027"/>
            <a:ext cx="301752" cy="1727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PwC</a:t>
            </a:r>
          </a:p>
        </p:txBody>
      </p:sp>
      <p:sp>
        <p:nvSpPr>
          <p:cNvPr id="25" name="Report Date"/>
          <p:cNvSpPr txBox="1"/>
          <p:nvPr userDrawn="1">
            <p:custDataLst>
              <p:tags r:id="rId2"/>
            </p:custDataLst>
          </p:nvPr>
        </p:nvSpPr>
        <p:spPr>
          <a:xfrm>
            <a:off x="8238744" y="7096508"/>
            <a:ext cx="12835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November 2014</a:t>
            </a:r>
          </a:p>
        </p:txBody>
      </p:sp>
      <p:sp>
        <p:nvSpPr>
          <p:cNvPr id="21" name="Section Footer"/>
          <p:cNvSpPr txBox="1"/>
          <p:nvPr userDrawn="1">
            <p:custDataLst>
              <p:tags r:id="rId3"/>
            </p:custDataLst>
          </p:nvPr>
        </p:nvSpPr>
        <p:spPr>
          <a:xfrm>
            <a:off x="531977" y="7094069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3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102352" y="7261640"/>
            <a:ext cx="3017520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en-GB" sz="1100" noProof="1" smtClean="0"/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32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159384" y="792000"/>
            <a:ext cx="36227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300" noProof="1" smtClean="0">
                <a:latin typeface="+mn-lt"/>
                <a:ea typeface="Cambria Math" pitchFamily="18" charset="0"/>
              </a:rPr>
              <a:t>Draft</a:t>
            </a:r>
          </a:p>
        </p:txBody>
      </p:sp>
      <p:sp>
        <p:nvSpPr>
          <p:cNvPr id="27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21208" y="813600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endParaRPr lang="en-GB" sz="1100" noProof="1" smtClean="0">
              <a:latin typeface="+mn-lt"/>
              <a:ea typeface="Cambria Math" pitchFamily="18" charset="0"/>
            </a:endParaRPr>
          </a:p>
        </p:txBody>
      </p:sp>
      <p:cxnSp>
        <p:nvCxnSpPr>
          <p:cNvPr id="34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4153205" y="530352"/>
            <a:ext cx="5368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US" sz="1000" noProof="1" smtClean="0">
                <a:latin typeface="+mn-lt"/>
              </a:rPr>
              <a:t>4/11/2014 C:\Shubho\Proposals 2014\Japan initiatives\2014-11-04 India event in Japan v1.pptx</a:t>
            </a:r>
            <a:endParaRPr lang="en-GB" sz="1000" noProof="1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20" name="Page Number"/>
          <p:cNvSpPr txBox="1"/>
          <p:nvPr userDrawn="1">
            <p:custDataLst>
              <p:tags r:id="rId1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15" name="Section Footer"/>
          <p:cNvSpPr txBox="1"/>
          <p:nvPr userDrawn="1">
            <p:custDataLst>
              <p:tags r:id="rId2"/>
            </p:custDataLst>
          </p:nvPr>
        </p:nvSpPr>
        <p:spPr>
          <a:xfrm>
            <a:off x="531977" y="7094069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102352" y="7261640"/>
            <a:ext cx="3017520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en-GB" sz="1100" noProof="1" smtClean="0"/>
          </a:p>
        </p:txBody>
      </p:sp>
      <p:sp>
        <p:nvSpPr>
          <p:cNvPr id="13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16" name="Section Header"/>
          <p:cNvSpPr txBox="1"/>
          <p:nvPr userDrawn="1">
            <p:custDataLst>
              <p:tags r:id="rId5"/>
            </p:custDataLst>
          </p:nvPr>
        </p:nvSpPr>
        <p:spPr>
          <a:xfrm>
            <a:off x="521208" y="813600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endParaRPr lang="en-GB" sz="1100" noProof="1" smtClean="0">
              <a:latin typeface="+mn-lt"/>
              <a:ea typeface="Cambria Math" pitchFamily="18" charset="0"/>
            </a:endParaRP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1000" y="762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/Filepath" hidden="1"/>
          <p:cNvSpPr txBox="1"/>
          <p:nvPr userDrawn="1">
            <p:custDataLst>
              <p:tags r:id="rId6"/>
            </p:custDataLst>
          </p:nvPr>
        </p:nvSpPr>
        <p:spPr>
          <a:xfrm>
            <a:off x="4153205" y="530352"/>
            <a:ext cx="5368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US" sz="1000" noProof="1" smtClean="0">
                <a:latin typeface="+mn-lt"/>
              </a:rPr>
              <a:t>4/11/2014 C:\Shubho\Proposals 2014\Japan initiatives\2014-11-04 India event in Japan v1.pptx</a:t>
            </a:r>
            <a:endParaRPr lang="en-GB" sz="1000" noProof="1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noProof="0" dirty="0"/>
          </a:p>
        </p:txBody>
      </p:sp>
      <p:cxnSp>
        <p:nvCxnSpPr>
          <p:cNvPr id="5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ction 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 bwMode="black">
          <a:xfrm>
            <a:off x="530352" y="1663151"/>
            <a:ext cx="8997696" cy="518160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buNone/>
              <a:defRPr sz="3600" b="1" i="1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41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824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237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649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7061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473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886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Click to add Section Divider Title</a:t>
            </a:r>
          </a:p>
        </p:txBody>
      </p:sp>
      <p:sp>
        <p:nvSpPr>
          <p:cNvPr id="14" name="PwC Text"/>
          <p:cNvSpPr txBox="1"/>
          <p:nvPr userDrawn="1">
            <p:custDataLst>
              <p:tags r:id="rId2"/>
            </p:custDataLst>
          </p:nvPr>
        </p:nvSpPr>
        <p:spPr>
          <a:xfrm>
            <a:off x="531977" y="7262027"/>
            <a:ext cx="301752" cy="1727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PwC</a:t>
            </a:r>
          </a:p>
        </p:txBody>
      </p:sp>
      <p:sp>
        <p:nvSpPr>
          <p:cNvPr id="20" name="Page Number"/>
          <p:cNvSpPr txBox="1"/>
          <p:nvPr userDrawn="1">
            <p:custDataLst>
              <p:tags r:id="rId3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17" name="Section No.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black">
          <a:xfrm>
            <a:off x="530352" y="1143000"/>
            <a:ext cx="8997696" cy="51815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Section Divider style</a:t>
            </a:r>
          </a:p>
        </p:txBody>
      </p:sp>
      <p:sp>
        <p:nvSpPr>
          <p:cNvPr id="18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531977" y="7094069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cxnSp>
        <p:nvCxnSpPr>
          <p:cNvPr id="13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esentation 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7"/>
            </p:custDataLst>
          </p:nvPr>
        </p:nvSpPr>
        <p:spPr>
          <a:xfrm>
            <a:off x="0" y="259080"/>
            <a:ext cx="1760220" cy="418576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GB" noProof="1" smtClean="0"/>
              <a:t>Slide Tags</a:t>
            </a:r>
            <a:endParaRPr lang="en-GB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ppendix 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 bwMode="black">
          <a:xfrm>
            <a:off x="530352" y="1664208"/>
            <a:ext cx="8997696" cy="518160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buNone/>
              <a:defRPr sz="3600" b="1" i="1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41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824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237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649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7061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473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886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Click to add Appendix Divider Title</a:t>
            </a:r>
          </a:p>
        </p:txBody>
      </p:sp>
      <p:sp>
        <p:nvSpPr>
          <p:cNvPr id="14" name="PwC Text"/>
          <p:cNvSpPr txBox="1"/>
          <p:nvPr userDrawn="1"/>
        </p:nvSpPr>
        <p:spPr>
          <a:xfrm>
            <a:off x="531977" y="7262027"/>
            <a:ext cx="301752" cy="1727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PwC</a:t>
            </a:r>
          </a:p>
        </p:txBody>
      </p:sp>
      <p:sp>
        <p:nvSpPr>
          <p:cNvPr id="19" name="Page Number"/>
          <p:cNvSpPr txBox="1"/>
          <p:nvPr userDrawn="1">
            <p:custDataLst>
              <p:tags r:id="rId2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6" name="Appendix No.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 bwMode="black">
          <a:xfrm>
            <a:off x="530352" y="1143000"/>
            <a:ext cx="8997696" cy="51815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Appendix Divider style</a:t>
            </a:r>
          </a:p>
        </p:txBody>
      </p:sp>
      <p:sp>
        <p:nvSpPr>
          <p:cNvPr id="17" name="Section Footer"/>
          <p:cNvSpPr txBox="1"/>
          <p:nvPr userDrawn="1">
            <p:custDataLst>
              <p:tags r:id="rId4"/>
            </p:custDataLst>
          </p:nvPr>
        </p:nvSpPr>
        <p:spPr>
          <a:xfrm>
            <a:off x="531977" y="7094069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cxnSp>
        <p:nvCxnSpPr>
          <p:cNvPr id="13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259080"/>
            <a:ext cx="1760220" cy="418576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GB" noProof="1" smtClean="0"/>
              <a:t>Slide Tags</a:t>
            </a:r>
            <a:endParaRPr lang="en-GB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 smtClean="0"/>
              <a:t>Closing statement here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30352" y="6629400"/>
            <a:ext cx="5280660" cy="762000"/>
          </a:xfrm>
        </p:spPr>
        <p:txBody>
          <a:bodyPr anchor="b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 smtClean="0"/>
              <a:t>Add legal and copyright disclaimers here.</a:t>
            </a:r>
            <a:endParaRPr lang="en-GB" noProof="0" dirty="0"/>
          </a:p>
        </p:txBody>
      </p:sp>
      <p:cxnSp>
        <p:nvCxnSpPr>
          <p:cNvPr id="5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ction 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 bwMode="black">
          <a:xfrm>
            <a:off x="530351" y="1143000"/>
            <a:ext cx="8997696" cy="518160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buNone/>
              <a:defRPr sz="3600" b="1" i="1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41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824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237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649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7061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473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886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Section Divider Title</a:t>
            </a:r>
          </a:p>
        </p:txBody>
      </p:sp>
      <p:sp>
        <p:nvSpPr>
          <p:cNvPr id="14" name="PwC Text"/>
          <p:cNvSpPr txBox="1"/>
          <p:nvPr userDrawn="1">
            <p:custDataLst>
              <p:tags r:id="rId2"/>
            </p:custDataLst>
          </p:nvPr>
        </p:nvSpPr>
        <p:spPr>
          <a:xfrm>
            <a:off x="531977" y="7262027"/>
            <a:ext cx="301752" cy="1727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PwC</a:t>
            </a:r>
          </a:p>
        </p:txBody>
      </p:sp>
      <p:sp>
        <p:nvSpPr>
          <p:cNvPr id="21" name="Page Number"/>
          <p:cNvSpPr txBox="1"/>
          <p:nvPr userDrawn="1">
            <p:custDataLst>
              <p:tags r:id="rId3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19" name="Big Number"/>
          <p:cNvSpPr txBox="1"/>
          <p:nvPr userDrawn="1">
            <p:custDataLst>
              <p:tags r:id="rId4"/>
            </p:custDataLst>
          </p:nvPr>
        </p:nvSpPr>
        <p:spPr>
          <a:xfrm>
            <a:off x="9509760" y="2414016"/>
            <a:ext cx="65" cy="42934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74320" algn="r"/>
            <a:endParaRPr lang="en-GB" sz="27900" b="1" i="1" dirty="0" smtClean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531977" y="708930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cxnSp>
        <p:nvCxnSpPr>
          <p:cNvPr id="15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esentation 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7"/>
            </p:custDataLst>
          </p:nvPr>
        </p:nvSpPr>
        <p:spPr>
          <a:xfrm>
            <a:off x="0" y="259080"/>
            <a:ext cx="1760220" cy="418576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GB" noProof="1" smtClean="0"/>
              <a:t>Slide Tags</a:t>
            </a:r>
            <a:endParaRPr lang="en-GB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>
            <a:spLocks noGrp="1"/>
          </p:cNvSpPr>
          <p:nvPr>
            <p:ph sz="quarter" idx="15"/>
            <p:custDataLst>
              <p:tags r:id="rId1"/>
            </p:custDataLst>
          </p:nvPr>
        </p:nvSpPr>
        <p:spPr>
          <a:xfrm>
            <a:off x="530352" y="2212848"/>
            <a:ext cx="8997696" cy="4416552"/>
          </a:xfrm>
        </p:spPr>
        <p:txBody>
          <a:bodyPr/>
          <a:lstStyle>
            <a:lvl1pPr>
              <a:defRPr baseline="0"/>
            </a:lvl1pPr>
            <a:lvl5pPr>
              <a:defRPr baseline="0"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7" name="Page Number"/>
          <p:cNvSpPr txBox="1"/>
          <p:nvPr userDrawn="1">
            <p:custDataLst>
              <p:tags r:id="rId2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33" name="Section Footer"/>
          <p:cNvSpPr txBox="1"/>
          <p:nvPr userDrawn="1">
            <p:custDataLst>
              <p:tags r:id="rId3"/>
            </p:custDataLst>
          </p:nvPr>
        </p:nvSpPr>
        <p:spPr>
          <a:xfrm>
            <a:off x="531977" y="7094069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18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102352" y="7261640"/>
            <a:ext cx="3017520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35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11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21208" y="813600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endParaRPr lang="en-GB" sz="1100" noProof="1" smtClean="0">
              <a:latin typeface="+mn-lt"/>
              <a:ea typeface="Cambria Math" pitchFamily="18" charset="0"/>
            </a:endParaRPr>
          </a:p>
        </p:txBody>
      </p:sp>
      <p:cxnSp>
        <p:nvCxnSpPr>
          <p:cNvPr id="15" name="Frame Line"/>
          <p:cNvCxnSpPr/>
          <p:nvPr userDrawn="1"/>
        </p:nvCxnSpPr>
        <p:spPr>
          <a:xfrm flipV="1">
            <a:off x="381000" y="6858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4153205" y="530352"/>
            <a:ext cx="5368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US" sz="1000" noProof="1" smtClean="0">
                <a:latin typeface="+mn-lt"/>
              </a:rPr>
              <a:t>4/11/2014 C:\Shubho\Proposals 2014\Japan initiatives\2014-11-04 India event in Japan v1.pptx</a:t>
            </a:r>
            <a:endParaRPr lang="en-GB" sz="1000" noProof="1" smtClean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0352" y="822434"/>
            <a:ext cx="8997696" cy="914400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ction 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 bwMode="black">
          <a:xfrm>
            <a:off x="530352" y="1143000"/>
            <a:ext cx="8997696" cy="518160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buNone/>
              <a:defRPr sz="3600" b="1" i="1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41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824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237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649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7061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473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886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Section Divider Title</a:t>
            </a:r>
          </a:p>
        </p:txBody>
      </p:sp>
      <p:sp>
        <p:nvSpPr>
          <p:cNvPr id="16" name="Presentation 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>
              <a:solidFill>
                <a:schemeClr val="bg1"/>
              </a:solidFill>
            </a:endParaRPr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0" y="259080"/>
            <a:ext cx="1760220" cy="418576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GB" noProof="1" smtClean="0"/>
              <a:t>Slide Tags</a:t>
            </a:r>
            <a:endParaRPr lang="en-GB" noProof="1"/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Logo with Panels"/>
          <p:cNvGrpSpPr/>
          <p:nvPr userDrawn="1"/>
        </p:nvGrpSpPr>
        <p:grpSpPr>
          <a:xfrm>
            <a:off x="1129337" y="-4762"/>
            <a:ext cx="8931444" cy="7311219"/>
            <a:chOff x="1129337" y="-4762"/>
            <a:chExt cx="8931444" cy="7311219"/>
          </a:xfrm>
        </p:grpSpPr>
        <p:grpSp>
          <p:nvGrpSpPr>
            <p:cNvPr id="3" name="Logo Shapes"/>
            <p:cNvGrpSpPr/>
            <p:nvPr userDrawn="1"/>
          </p:nvGrpSpPr>
          <p:grpSpPr>
            <a:xfrm>
              <a:off x="1904332" y="-4762"/>
              <a:ext cx="8156449" cy="6784848"/>
              <a:chOff x="1733808" y="190516"/>
              <a:chExt cx="7414954" cy="5986630"/>
            </a:xfrm>
          </p:grpSpPr>
          <p:sp>
            <p:nvSpPr>
              <p:cNvPr id="8" name="Rectangle 1"/>
              <p:cNvSpPr>
                <a:spLocks noChangeArrowheads="1"/>
              </p:cNvSpPr>
              <p:nvPr/>
            </p:nvSpPr>
            <p:spPr bwMode="gray">
              <a:xfrm>
                <a:off x="1733809" y="4160087"/>
                <a:ext cx="7414953" cy="2017059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 dirty="0"/>
              </a:p>
            </p:txBody>
          </p:sp>
          <p:sp>
            <p:nvSpPr>
              <p:cNvPr id="17" name="Rectangle 2"/>
              <p:cNvSpPr>
                <a:spLocks noChangeArrowheads="1"/>
              </p:cNvSpPr>
              <p:nvPr/>
            </p:nvSpPr>
            <p:spPr bwMode="gray">
              <a:xfrm>
                <a:off x="1733808" y="190516"/>
                <a:ext cx="5677593" cy="5972539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 dirty="0"/>
              </a:p>
            </p:txBody>
          </p:sp>
          <p:sp>
            <p:nvSpPr>
              <p:cNvPr id="9" name="Rectangle 3"/>
              <p:cNvSpPr>
                <a:spLocks noChangeArrowheads="1"/>
              </p:cNvSpPr>
              <p:nvPr/>
            </p:nvSpPr>
            <p:spPr bwMode="gray">
              <a:xfrm>
                <a:off x="1733809" y="3346372"/>
                <a:ext cx="6483928" cy="2814637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 dirty="0"/>
              </a:p>
            </p:txBody>
          </p:sp>
          <p:sp>
            <p:nvSpPr>
              <p:cNvPr id="11" name="Rectangle 4"/>
              <p:cNvSpPr>
                <a:spLocks noChangeArrowheads="1"/>
              </p:cNvSpPr>
              <p:nvPr/>
            </p:nvSpPr>
            <p:spPr bwMode="gray">
              <a:xfrm>
                <a:off x="1733808" y="1199045"/>
                <a:ext cx="5902037" cy="4970032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 dirty="0"/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gray">
              <a:xfrm>
                <a:off x="1733809" y="4160087"/>
                <a:ext cx="6483928" cy="2017059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 dirty="0"/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gray">
              <a:xfrm>
                <a:off x="1733808" y="3346372"/>
                <a:ext cx="5902037" cy="2814637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 dirty="0"/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gray">
              <a:xfrm>
                <a:off x="1733808" y="1199045"/>
                <a:ext cx="5677593" cy="4970032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 dirty="0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gray">
              <a:xfrm>
                <a:off x="1733808" y="4160087"/>
                <a:ext cx="5902037" cy="2017059"/>
              </a:xfrm>
              <a:prstGeom prst="rect">
                <a:avLst/>
              </a:prstGeom>
              <a:solidFill>
                <a:srgbClr val="D13A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 dirty="0"/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gray">
              <a:xfrm>
                <a:off x="1733808" y="3346372"/>
                <a:ext cx="5677593" cy="2814637"/>
              </a:xfrm>
              <a:prstGeom prst="rect">
                <a:avLst/>
              </a:prstGeom>
              <a:solidFill>
                <a:srgbClr val="CD2F1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 dirty="0"/>
              </a:p>
            </p:txBody>
          </p:sp>
          <p:sp>
            <p:nvSpPr>
              <p:cNvPr id="27" name="Rectangle 10"/>
              <p:cNvSpPr>
                <a:spLocks noChangeArrowheads="1"/>
              </p:cNvSpPr>
              <p:nvPr userDrawn="1"/>
            </p:nvSpPr>
            <p:spPr bwMode="gray">
              <a:xfrm>
                <a:off x="1733809" y="4160087"/>
                <a:ext cx="5677593" cy="2017059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 dirty="0"/>
              </a:p>
            </p:txBody>
          </p:sp>
          <p:sp>
            <p:nvSpPr>
              <p:cNvPr id="7" name="Rectangle 11"/>
              <p:cNvSpPr>
                <a:spLocks noChangeArrowheads="1"/>
              </p:cNvSpPr>
              <p:nvPr/>
            </p:nvSpPr>
            <p:spPr bwMode="gray">
              <a:xfrm>
                <a:off x="1733809" y="4426339"/>
                <a:ext cx="2078182" cy="1750807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 dirty="0"/>
              </a:p>
            </p:txBody>
          </p:sp>
        </p:grpSp>
        <p:grpSp>
          <p:nvGrpSpPr>
            <p:cNvPr id="4" name="Logo"/>
            <p:cNvGrpSpPr/>
            <p:nvPr userDrawn="1"/>
          </p:nvGrpSpPr>
          <p:grpSpPr>
            <a:xfrm>
              <a:off x="1129337" y="6778803"/>
              <a:ext cx="905256" cy="527654"/>
              <a:chOff x="1129337" y="6778803"/>
              <a:chExt cx="905256" cy="527654"/>
            </a:xfrm>
          </p:grpSpPr>
          <p:sp>
            <p:nvSpPr>
              <p:cNvPr id="29" name="Rectangle 0"/>
              <p:cNvSpPr>
                <a:spLocks noChangeArrowheads="1"/>
              </p:cNvSpPr>
              <p:nvPr userDrawn="1"/>
            </p:nvSpPr>
            <p:spPr bwMode="black">
              <a:xfrm>
                <a:off x="1675337" y="6778803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29337" y="6965246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Descriptor"/>
          <p:cNvSpPr txBox="1"/>
          <p:nvPr userDrawn="1">
            <p:custDataLst>
              <p:tags r:id="rId1"/>
            </p:custDataLst>
          </p:nvPr>
        </p:nvSpPr>
        <p:spPr bwMode="white">
          <a:xfrm>
            <a:off x="2057400" y="779692"/>
            <a:ext cx="49694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indent="-274320" algn="l"/>
            <a:r>
              <a:rPr lang="en-GB" sz="1400" noProof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21" name="Title"/>
          <p:cNvSpPr>
            <a:spLocks noGrp="1"/>
          </p:cNvSpPr>
          <p:nvPr userDrawn="1">
            <p:ph type="ctrTitle" hasCustomPrompt="1"/>
            <p:custDataLst>
              <p:tags r:id="rId2"/>
            </p:custDataLst>
          </p:nvPr>
        </p:nvSpPr>
        <p:spPr bwMode="white">
          <a:xfrm>
            <a:off x="2057400" y="1219200"/>
            <a:ext cx="5943600" cy="507831"/>
          </a:xfrm>
        </p:spPr>
        <p:txBody>
          <a:bodyPr anchor="t" anchorCtr="0">
            <a:spAutoFit/>
          </a:bodyPr>
          <a:lstStyle>
            <a:lvl1pPr>
              <a:lnSpc>
                <a:spcPct val="100000"/>
              </a:lnSpc>
              <a:defRPr sz="33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22" name="Subtitle"/>
          <p:cNvSpPr>
            <a:spLocks noGrp="1"/>
          </p:cNvSpPr>
          <p:nvPr userDrawn="1">
            <p:ph type="subTitle" idx="1" hasCustomPrompt="1"/>
            <p:custDataLst>
              <p:tags r:id="rId3"/>
            </p:custDataLst>
          </p:nvPr>
        </p:nvSpPr>
        <p:spPr bwMode="white">
          <a:xfrm>
            <a:off x="2057400" y="1752752"/>
            <a:ext cx="5943600" cy="457048"/>
          </a:xfrm>
        </p:spPr>
        <p:txBody>
          <a:bodyPr>
            <a:spAutoFit/>
          </a:bodyPr>
          <a:lstStyle>
            <a:lvl1pPr marL="0" marR="0" indent="0" algn="l" defTabSz="101882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33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41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824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237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649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7061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473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886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</a:t>
            </a:r>
          </a:p>
        </p:txBody>
      </p:sp>
      <p:sp>
        <p:nvSpPr>
          <p:cNvPr id="26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30351" y="3730752"/>
            <a:ext cx="12252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000" i="1" noProof="0" dirty="0" smtClean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35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30352" y="4041648"/>
            <a:ext cx="122224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37160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000" b="1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28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30352" y="4343400"/>
            <a:ext cx="1222248" cy="2629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08000" rtlCol="0">
            <a:spAutoFit/>
          </a:bodyPr>
          <a:lstStyle/>
          <a:p>
            <a:pPr algn="l"/>
            <a:r>
              <a:rPr lang="en-GB" sz="1000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0" hasCustomPrompt="1"/>
            <p:custDataLst>
              <p:tags r:id="rId7"/>
            </p:custDataLst>
          </p:nvPr>
        </p:nvSpPr>
        <p:spPr>
          <a:xfrm>
            <a:off x="530352" y="4645152"/>
            <a:ext cx="1222248" cy="1293689"/>
          </a:xfrm>
        </p:spPr>
        <p:txBody>
          <a:bodyPr anchor="t" anchorCtr="0">
            <a:noAutofit/>
          </a:bodyPr>
          <a:lstStyle>
            <a:lvl1pPr>
              <a:defRPr sz="1000" i="1" baseline="0"/>
            </a:lvl1pPr>
            <a:lvl2pPr>
              <a:defRPr sz="1000" i="1"/>
            </a:lvl2pPr>
            <a:lvl3pPr>
              <a:defRPr sz="1000" i="1"/>
            </a:lvl3pPr>
            <a:lvl4pPr>
              <a:defRPr sz="1000" i="1"/>
            </a:lvl4pPr>
            <a:lvl5pPr>
              <a:defRPr sz="1000" i="1"/>
            </a:lvl5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cxnSp>
        <p:nvCxnSpPr>
          <p:cNvPr id="32" name="Frame Line"/>
          <p:cNvCxnSpPr/>
          <p:nvPr userDrawn="1"/>
        </p:nvCxnSpPr>
        <p:spPr bwMode="black">
          <a:xfrm flipV="1">
            <a:off x="381000" y="3575844"/>
            <a:ext cx="1371600" cy="154782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ver image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1904333" y="3570926"/>
            <a:ext cx="6739128" cy="3209544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endParaRPr lang="en-GB" sz="2200" noProof="0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Logo with Panels"/>
          <p:cNvGrpSpPr/>
          <p:nvPr userDrawn="1"/>
        </p:nvGrpSpPr>
        <p:grpSpPr>
          <a:xfrm>
            <a:off x="1129337" y="6381260"/>
            <a:ext cx="1217986" cy="925197"/>
            <a:chOff x="3835013" y="2828854"/>
            <a:chExt cx="1217986" cy="925197"/>
          </a:xfrm>
        </p:grpSpPr>
        <p:grpSp>
          <p:nvGrpSpPr>
            <p:cNvPr id="42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46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44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Freeform 44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28" name="Descriptor"/>
          <p:cNvSpPr txBox="1"/>
          <p:nvPr userDrawn="1">
            <p:custDataLst>
              <p:tags r:id="rId1"/>
            </p:custDataLst>
          </p:nvPr>
        </p:nvSpPr>
        <p:spPr bwMode="black">
          <a:xfrm>
            <a:off x="2057400" y="779692"/>
            <a:ext cx="49694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indent="-274320" algn="l"/>
            <a:r>
              <a:rPr lang="en-GB" sz="1400" noProof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21" name="Title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 bwMode="black">
          <a:xfrm>
            <a:off x="2057400" y="1219200"/>
            <a:ext cx="5943600" cy="507831"/>
          </a:xfrm>
        </p:spPr>
        <p:txBody>
          <a:bodyPr anchor="t" anchorCtr="0">
            <a:spAutoFit/>
          </a:bodyPr>
          <a:lstStyle>
            <a:lvl1pPr>
              <a:lnSpc>
                <a:spcPct val="100000"/>
              </a:lnSpc>
              <a:defRPr sz="33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 bwMode="black">
          <a:xfrm>
            <a:off x="2057400" y="1752752"/>
            <a:ext cx="5943600" cy="457048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3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41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824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237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649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7061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473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886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</a:t>
            </a:r>
          </a:p>
        </p:txBody>
      </p:sp>
      <p:sp>
        <p:nvSpPr>
          <p:cNvPr id="26" name="Confidentiality stamp"/>
          <p:cNvSpPr txBox="1"/>
          <p:nvPr>
            <p:custDataLst>
              <p:tags r:id="rId4"/>
            </p:custDataLst>
          </p:nvPr>
        </p:nvSpPr>
        <p:spPr bwMode="black">
          <a:xfrm>
            <a:off x="530351" y="3730752"/>
            <a:ext cx="12252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000" i="1" noProof="0" dirty="0" smtClean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35" name="Draft stamp"/>
          <p:cNvSpPr txBox="1"/>
          <p:nvPr>
            <p:custDataLst>
              <p:tags r:id="rId5"/>
            </p:custDataLst>
          </p:nvPr>
        </p:nvSpPr>
        <p:spPr bwMode="black">
          <a:xfrm>
            <a:off x="530352" y="4041648"/>
            <a:ext cx="122224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37160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000" b="1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27" name="Report Date"/>
          <p:cNvSpPr txBox="1"/>
          <p:nvPr>
            <p:custDataLst>
              <p:tags r:id="rId6"/>
            </p:custDataLst>
          </p:nvPr>
        </p:nvSpPr>
        <p:spPr bwMode="black">
          <a:xfrm>
            <a:off x="530351" y="4343400"/>
            <a:ext cx="1222249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cxnSp>
        <p:nvCxnSpPr>
          <p:cNvPr id="30" name="Frame Line"/>
          <p:cNvCxnSpPr/>
          <p:nvPr userDrawn="1"/>
        </p:nvCxnSpPr>
        <p:spPr bwMode="black">
          <a:xfrm flipV="1">
            <a:off x="381000" y="3575844"/>
            <a:ext cx="1371600" cy="154782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rame Line"/>
          <p:cNvCxnSpPr/>
          <p:nvPr userDrawn="1"/>
        </p:nvCxnSpPr>
        <p:spPr bwMode="black">
          <a:xfrm flipV="1">
            <a:off x="1905000" y="1148242"/>
            <a:ext cx="7620000" cy="144000"/>
          </a:xfrm>
          <a:prstGeom prst="bentConnector3">
            <a:avLst>
              <a:gd name="adj1" fmla="val -38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Logo with Panels"/>
          <p:cNvGrpSpPr/>
          <p:nvPr userDrawn="1"/>
        </p:nvGrpSpPr>
        <p:grpSpPr>
          <a:xfrm>
            <a:off x="1129337" y="1"/>
            <a:ext cx="8929063" cy="7306456"/>
            <a:chOff x="1129337" y="1"/>
            <a:chExt cx="8929063" cy="7306456"/>
          </a:xfrm>
        </p:grpSpPr>
        <p:grpSp>
          <p:nvGrpSpPr>
            <p:cNvPr id="2" name="Logo Shapes"/>
            <p:cNvGrpSpPr/>
            <p:nvPr userDrawn="1"/>
          </p:nvGrpSpPr>
          <p:grpSpPr>
            <a:xfrm>
              <a:off x="1904331" y="1"/>
              <a:ext cx="8154069" cy="6780464"/>
              <a:chOff x="1735972" y="184214"/>
              <a:chExt cx="7412791" cy="5982762"/>
            </a:xfrm>
          </p:grpSpPr>
          <p:sp>
            <p:nvSpPr>
              <p:cNvPr id="17" name="Rectangle 2"/>
              <p:cNvSpPr>
                <a:spLocks noChangeArrowheads="1"/>
              </p:cNvSpPr>
              <p:nvPr/>
            </p:nvSpPr>
            <p:spPr bwMode="gray">
              <a:xfrm>
                <a:off x="1735973" y="184214"/>
                <a:ext cx="5677593" cy="597673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 dirty="0"/>
              </a:p>
            </p:txBody>
          </p:sp>
          <p:sp>
            <p:nvSpPr>
              <p:cNvPr id="11" name="Rectangle 4"/>
              <p:cNvSpPr>
                <a:spLocks noChangeArrowheads="1"/>
              </p:cNvSpPr>
              <p:nvPr/>
            </p:nvSpPr>
            <p:spPr bwMode="gray">
              <a:xfrm>
                <a:off x="1735973" y="1196944"/>
                <a:ext cx="7412790" cy="49700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 dirty="0"/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gray">
              <a:xfrm>
                <a:off x="1735972" y="1196944"/>
                <a:ext cx="5677593" cy="4970032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 dirty="0"/>
              </a:p>
            </p:txBody>
          </p:sp>
        </p:grpSp>
        <p:grpSp>
          <p:nvGrpSpPr>
            <p:cNvPr id="23" name="Logo"/>
            <p:cNvGrpSpPr/>
            <p:nvPr userDrawn="1"/>
          </p:nvGrpSpPr>
          <p:grpSpPr>
            <a:xfrm>
              <a:off x="1129337" y="6778803"/>
              <a:ext cx="905256" cy="527654"/>
              <a:chOff x="1129337" y="6778803"/>
              <a:chExt cx="905256" cy="527654"/>
            </a:xfrm>
          </p:grpSpPr>
          <p:sp>
            <p:nvSpPr>
              <p:cNvPr id="19" name="Rectangle 0"/>
              <p:cNvSpPr>
                <a:spLocks noChangeArrowheads="1"/>
              </p:cNvSpPr>
              <p:nvPr userDrawn="1"/>
            </p:nvSpPr>
            <p:spPr bwMode="black">
              <a:xfrm>
                <a:off x="1675337" y="6778803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>
                <a:spLocks noEditPoints="1"/>
              </p:cNvSpPr>
              <p:nvPr userDrawn="1"/>
            </p:nvSpPr>
            <p:spPr bwMode="black">
              <a:xfrm>
                <a:off x="1129337" y="6965246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Descriptor"/>
          <p:cNvSpPr txBox="1"/>
          <p:nvPr userDrawn="1">
            <p:custDataLst>
              <p:tags r:id="rId1"/>
            </p:custDataLst>
          </p:nvPr>
        </p:nvSpPr>
        <p:spPr bwMode="white">
          <a:xfrm>
            <a:off x="2057400" y="779692"/>
            <a:ext cx="49694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indent="-274320" algn="l"/>
            <a:r>
              <a:rPr lang="en-GB" sz="1400" noProof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21" name="Title"/>
          <p:cNvSpPr>
            <a:spLocks noGrp="1"/>
          </p:cNvSpPr>
          <p:nvPr userDrawn="1">
            <p:ph type="ctrTitle" hasCustomPrompt="1"/>
            <p:custDataLst>
              <p:tags r:id="rId2"/>
            </p:custDataLst>
          </p:nvPr>
        </p:nvSpPr>
        <p:spPr bwMode="white">
          <a:xfrm>
            <a:off x="2057400" y="1219200"/>
            <a:ext cx="5943600" cy="507831"/>
          </a:xfrm>
        </p:spPr>
        <p:txBody>
          <a:bodyPr anchor="t" anchorCtr="0">
            <a:spAutoFit/>
          </a:bodyPr>
          <a:lstStyle>
            <a:lvl1pPr>
              <a:lnSpc>
                <a:spcPct val="100000"/>
              </a:lnSpc>
              <a:defRPr sz="33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22" name="Subtitle"/>
          <p:cNvSpPr>
            <a:spLocks noGrp="1"/>
          </p:cNvSpPr>
          <p:nvPr userDrawn="1">
            <p:ph type="subTitle" idx="1" hasCustomPrompt="1"/>
            <p:custDataLst>
              <p:tags r:id="rId3"/>
            </p:custDataLst>
          </p:nvPr>
        </p:nvSpPr>
        <p:spPr bwMode="white">
          <a:xfrm>
            <a:off x="2057400" y="1752752"/>
            <a:ext cx="5943600" cy="457048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3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41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824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237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649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7061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473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886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</a:t>
            </a:r>
          </a:p>
        </p:txBody>
      </p:sp>
      <p:sp>
        <p:nvSpPr>
          <p:cNvPr id="26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30351" y="3730752"/>
            <a:ext cx="12252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000" i="1" noProof="0" dirty="0" smtClean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35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30352" y="4041648"/>
            <a:ext cx="122224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37160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000" b="1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18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30351" y="4343400"/>
            <a:ext cx="1222249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cxnSp>
        <p:nvCxnSpPr>
          <p:cNvPr id="25" name="Frame Line"/>
          <p:cNvCxnSpPr/>
          <p:nvPr userDrawn="1"/>
        </p:nvCxnSpPr>
        <p:spPr bwMode="black">
          <a:xfrm flipV="1">
            <a:off x="381000" y="3575844"/>
            <a:ext cx="1371600" cy="154782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2713" y="666640"/>
            <a:ext cx="9430892" cy="612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1300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: Colour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10"/>
          <p:cNvCxnSpPr/>
          <p:nvPr/>
        </p:nvCxnSpPr>
        <p:spPr>
          <a:xfrm rot="5400000" flipH="1" flipV="1">
            <a:off x="4859020" y="-3749040"/>
            <a:ext cx="172720" cy="905256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86740" y="777240"/>
            <a:ext cx="8884920" cy="120904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586740" y="2159000"/>
            <a:ext cx="8884920" cy="155448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41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824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237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649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7061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473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886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3387" y="7167880"/>
            <a:ext cx="5786933" cy="1709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n-GB" dirty="0" smtClean="0"/>
              <a:t>Transaction Services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95260" y="7340600"/>
            <a:ext cx="1679753" cy="1727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n-GB" dirty="0" smtClean="0"/>
              <a:t>Slide </a:t>
            </a:r>
            <a:fld id="{3F4C8117-5100-4B50-B065-D1CE031FD1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wCFirm"/>
          <p:cNvSpPr txBox="1"/>
          <p:nvPr userDrawn="1"/>
        </p:nvSpPr>
        <p:spPr>
          <a:xfrm>
            <a:off x="586740" y="7340601"/>
            <a:ext cx="2849880" cy="17272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30564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1100" b="0" i="0" u="none" baseline="0" dirty="0" smtClean="0">
                <a:solidFill>
                  <a:schemeClr val="lt1"/>
                </a:solidFill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2134847831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777240"/>
            <a:ext cx="8884920" cy="103632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6621780" y="1986280"/>
            <a:ext cx="2849880" cy="241808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621780" y="4577080"/>
            <a:ext cx="2849880" cy="241808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86740" y="1986280"/>
            <a:ext cx="5867400" cy="500888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859022" y="-3749040"/>
            <a:ext cx="172719" cy="905256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 smtClean="0"/>
              <a:t>November  2014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>
          <a:xfrm>
            <a:off x="3352800" y="7599680"/>
            <a:ext cx="2849880" cy="172720"/>
          </a:xfrm>
        </p:spPr>
        <p:txBody>
          <a:bodyPr/>
          <a:lstStyle/>
          <a:p>
            <a:r>
              <a:rPr lang="en-US" dirty="0" smtClean="0"/>
              <a:t>Chennai Bangalore Industrial Corridor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520BEB29-B1C5-46F1-AC54-9B7F25D49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wCFirm"/>
          <p:cNvSpPr txBox="1"/>
          <p:nvPr userDrawn="1"/>
        </p:nvSpPr>
        <p:spPr>
          <a:xfrm>
            <a:off x="167640" y="7599680"/>
            <a:ext cx="2849880" cy="17272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30564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baseline="0" dirty="0" smtClean="0">
                <a:effectLst/>
                <a:latin typeface="Arial"/>
              </a:rPr>
              <a:t>PricewaterhouseCoopers Private Ltd</a:t>
            </a:r>
          </a:p>
        </p:txBody>
      </p:sp>
    </p:spTree>
    <p:extLst>
      <p:ext uri="{BB962C8B-B14F-4D97-AF65-F5344CB8AC3E}">
        <p14:creationId xmlns:p14="http://schemas.microsoft.com/office/powerpoint/2010/main" val="40893962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noProof="0" dirty="0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4"/>
            <p:custDataLst>
              <p:tags r:id="rId1"/>
            </p:custDataLst>
          </p:nvPr>
        </p:nvSpPr>
        <p:spPr>
          <a:xfrm>
            <a:off x="530352" y="2212848"/>
            <a:ext cx="4425696" cy="4416552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1" name="Content Placeholder 3"/>
          <p:cNvSpPr>
            <a:spLocks noGrp="1"/>
          </p:cNvSpPr>
          <p:nvPr>
            <p:ph sz="quarter" idx="15"/>
            <p:custDataLst>
              <p:tags r:id="rId2"/>
            </p:custDataLst>
          </p:nvPr>
        </p:nvSpPr>
        <p:spPr>
          <a:xfrm>
            <a:off x="5102351" y="2212848"/>
            <a:ext cx="4425696" cy="4416552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0" name="Page Number"/>
          <p:cNvSpPr txBox="1"/>
          <p:nvPr userDrawn="1">
            <p:custDataLst>
              <p:tags r:id="rId3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2" name="PwC Text"/>
          <p:cNvSpPr txBox="1"/>
          <p:nvPr userDrawn="1"/>
        </p:nvSpPr>
        <p:spPr>
          <a:xfrm>
            <a:off x="531977" y="7262027"/>
            <a:ext cx="301752" cy="1727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PwC</a:t>
            </a:r>
          </a:p>
        </p:txBody>
      </p:sp>
      <p:sp>
        <p:nvSpPr>
          <p:cNvPr id="20" name="Section Footer"/>
          <p:cNvSpPr txBox="1"/>
          <p:nvPr userDrawn="1">
            <p:custDataLst>
              <p:tags r:id="rId4"/>
            </p:custDataLst>
          </p:nvPr>
        </p:nvSpPr>
        <p:spPr>
          <a:xfrm>
            <a:off x="531977" y="7094069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3" name="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5102352" y="7261640"/>
            <a:ext cx="3017520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en-GB" sz="1100" noProof="1" smtClean="0"/>
          </a:p>
        </p:txBody>
      </p:sp>
      <p:sp>
        <p:nvSpPr>
          <p:cNvPr id="18" name="Presentation 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17" name="Draft stamp" hidden="1"/>
          <p:cNvSpPr txBox="1"/>
          <p:nvPr userDrawn="1">
            <p:custDataLst>
              <p:tags r:id="rId7"/>
            </p:custDataLst>
          </p:nvPr>
        </p:nvSpPr>
        <p:spPr>
          <a:xfrm>
            <a:off x="9159384" y="792000"/>
            <a:ext cx="36227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300" noProof="1" smtClean="0">
                <a:latin typeface="+mn-lt"/>
                <a:ea typeface="Cambria Math" pitchFamily="18" charset="0"/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8"/>
            </p:custDataLst>
          </p:nvPr>
        </p:nvSpPr>
        <p:spPr>
          <a:xfrm>
            <a:off x="521208" y="813600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endParaRPr lang="en-GB" sz="1100" noProof="1" smtClean="0">
              <a:latin typeface="+mn-lt"/>
              <a:ea typeface="Cambria Math" pitchFamily="18" charset="0"/>
            </a:endParaRP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1000" y="8382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/Filepath" hidden="1"/>
          <p:cNvSpPr txBox="1"/>
          <p:nvPr userDrawn="1">
            <p:custDataLst>
              <p:tags r:id="rId9"/>
            </p:custDataLst>
          </p:nvPr>
        </p:nvSpPr>
        <p:spPr>
          <a:xfrm>
            <a:off x="4153205" y="530352"/>
            <a:ext cx="5368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US" sz="1000" noProof="1" smtClean="0">
                <a:latin typeface="+mn-lt"/>
              </a:rPr>
              <a:t>4/11/2014 C:\Shubho\Proposals 2014\Japan initiatives\2014-11-04 India event in Japan v1.pptx</a:t>
            </a:r>
            <a:endParaRPr lang="en-GB" sz="1000" noProof="1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530352" y="2212848"/>
            <a:ext cx="5946648" cy="4416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6629400" y="2212848"/>
            <a:ext cx="2898648" cy="4416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9" name="Page Number"/>
          <p:cNvSpPr txBox="1"/>
          <p:nvPr userDrawn="1">
            <p:custDataLst>
              <p:tags r:id="rId1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3" name="PwC Text"/>
          <p:cNvSpPr txBox="1"/>
          <p:nvPr userDrawn="1"/>
        </p:nvSpPr>
        <p:spPr>
          <a:xfrm>
            <a:off x="531977" y="7262027"/>
            <a:ext cx="301752" cy="1727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PwC</a:t>
            </a:r>
          </a:p>
        </p:txBody>
      </p:sp>
      <p:sp>
        <p:nvSpPr>
          <p:cNvPr id="28" name="Report Date"/>
          <p:cNvSpPr txBox="1"/>
          <p:nvPr userDrawn="1">
            <p:custDataLst>
              <p:tags r:id="rId2"/>
            </p:custDataLst>
          </p:nvPr>
        </p:nvSpPr>
        <p:spPr>
          <a:xfrm>
            <a:off x="8238744" y="7096508"/>
            <a:ext cx="12835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November 2014</a:t>
            </a:r>
          </a:p>
        </p:txBody>
      </p:sp>
      <p:sp>
        <p:nvSpPr>
          <p:cNvPr id="18" name="Section Footer"/>
          <p:cNvSpPr txBox="1"/>
          <p:nvPr userDrawn="1">
            <p:custDataLst>
              <p:tags r:id="rId3"/>
            </p:custDataLst>
          </p:nvPr>
        </p:nvSpPr>
        <p:spPr>
          <a:xfrm>
            <a:off x="531977" y="7094069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1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102352" y="7261640"/>
            <a:ext cx="3017520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en-GB" sz="1100" noProof="1" smtClean="0"/>
          </a:p>
        </p:txBody>
      </p:sp>
      <p:sp>
        <p:nvSpPr>
          <p:cNvPr id="16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19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159384" y="792000"/>
            <a:ext cx="36227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300" noProof="1" smtClean="0">
                <a:latin typeface="+mn-lt"/>
                <a:ea typeface="Cambria Math" pitchFamily="18" charset="0"/>
              </a:rPr>
              <a:t>Draft</a:t>
            </a:r>
          </a:p>
        </p:txBody>
      </p:sp>
      <p:sp>
        <p:nvSpPr>
          <p:cNvPr id="17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21208" y="813600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endParaRPr lang="en-GB" sz="1100" noProof="1" smtClean="0">
              <a:latin typeface="+mn-lt"/>
              <a:ea typeface="Cambria Math" pitchFamily="18" charset="0"/>
            </a:endParaRPr>
          </a:p>
        </p:txBody>
      </p:sp>
      <p:sp>
        <p:nvSpPr>
          <p:cNvPr id="20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4153205" y="530352"/>
            <a:ext cx="5368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US" sz="1000" noProof="1" smtClean="0">
                <a:latin typeface="+mn-lt"/>
              </a:rPr>
              <a:t>4/11/2014 C:\Shubho\Proposals 2014\Japan initiatives\2014-11-04 India event in Japan v1.pptx</a:t>
            </a:r>
            <a:endParaRPr lang="en-GB" sz="1000" noProof="1" smtClean="0">
              <a:latin typeface="+mn-lt"/>
            </a:endParaRP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530351" y="2212848"/>
            <a:ext cx="2898648" cy="4416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3582513" y="2212848"/>
            <a:ext cx="5943600" cy="4416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9" name="Page Number"/>
          <p:cNvSpPr txBox="1"/>
          <p:nvPr userDrawn="1">
            <p:custDataLst>
              <p:tags r:id="rId1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3" name="PwC Text"/>
          <p:cNvSpPr txBox="1"/>
          <p:nvPr userDrawn="1"/>
        </p:nvSpPr>
        <p:spPr>
          <a:xfrm>
            <a:off x="531977" y="7262027"/>
            <a:ext cx="301752" cy="1727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PwC</a:t>
            </a:r>
          </a:p>
        </p:txBody>
      </p:sp>
      <p:sp>
        <p:nvSpPr>
          <p:cNvPr id="28" name="Report Date"/>
          <p:cNvSpPr txBox="1"/>
          <p:nvPr userDrawn="1">
            <p:custDataLst>
              <p:tags r:id="rId2"/>
            </p:custDataLst>
          </p:nvPr>
        </p:nvSpPr>
        <p:spPr>
          <a:xfrm>
            <a:off x="8238744" y="7096508"/>
            <a:ext cx="12835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November 2014</a:t>
            </a:r>
          </a:p>
        </p:txBody>
      </p:sp>
      <p:sp>
        <p:nvSpPr>
          <p:cNvPr id="18" name="Section Footer"/>
          <p:cNvSpPr txBox="1"/>
          <p:nvPr userDrawn="1">
            <p:custDataLst>
              <p:tags r:id="rId3"/>
            </p:custDataLst>
          </p:nvPr>
        </p:nvSpPr>
        <p:spPr>
          <a:xfrm>
            <a:off x="531977" y="7094069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1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102352" y="7261640"/>
            <a:ext cx="3017520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en-GB" sz="1100" noProof="1" smtClean="0"/>
          </a:p>
        </p:txBody>
      </p:sp>
      <p:sp>
        <p:nvSpPr>
          <p:cNvPr id="16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19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159384" y="792000"/>
            <a:ext cx="36227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300" noProof="1" smtClean="0">
                <a:latin typeface="+mn-lt"/>
                <a:ea typeface="Cambria Math" pitchFamily="18" charset="0"/>
              </a:rPr>
              <a:t>Draft</a:t>
            </a:r>
          </a:p>
        </p:txBody>
      </p:sp>
      <p:sp>
        <p:nvSpPr>
          <p:cNvPr id="17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21208" y="813600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endParaRPr lang="en-GB" sz="1100" noProof="1" smtClean="0">
              <a:latin typeface="+mn-lt"/>
              <a:ea typeface="Cambria Math" pitchFamily="18" charset="0"/>
            </a:endParaRP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4153205" y="530352"/>
            <a:ext cx="5368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US" sz="1000" noProof="1" smtClean="0">
                <a:latin typeface="+mn-lt"/>
              </a:rPr>
              <a:t>4/11/2014 C:\Shubho\Proposals 2014\Japan initiatives\2014-11-04 India event in Japan v1.pptx</a:t>
            </a:r>
            <a:endParaRPr lang="en-GB" sz="1000" noProof="1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30351" y="2212848"/>
            <a:ext cx="4425696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30352" y="4498848"/>
            <a:ext cx="4425696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102352" y="2212848"/>
            <a:ext cx="4425696" cy="4416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" name="Page Number"/>
          <p:cNvSpPr txBox="1"/>
          <p:nvPr userDrawn="1">
            <p:custDataLst>
              <p:tags r:id="rId4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9" name="PwC Text"/>
          <p:cNvSpPr txBox="1"/>
          <p:nvPr userDrawn="1"/>
        </p:nvSpPr>
        <p:spPr>
          <a:xfrm>
            <a:off x="531977" y="7262027"/>
            <a:ext cx="301752" cy="1727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PwC</a:t>
            </a:r>
          </a:p>
        </p:txBody>
      </p:sp>
      <p:sp>
        <p:nvSpPr>
          <p:cNvPr id="24" name="Report Date"/>
          <p:cNvSpPr txBox="1"/>
          <p:nvPr userDrawn="1">
            <p:custDataLst>
              <p:tags r:id="rId5"/>
            </p:custDataLst>
          </p:nvPr>
        </p:nvSpPr>
        <p:spPr>
          <a:xfrm>
            <a:off x="8238744" y="7096508"/>
            <a:ext cx="12835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November 2014</a:t>
            </a:r>
          </a:p>
        </p:txBody>
      </p:sp>
      <p:sp>
        <p:nvSpPr>
          <p:cNvPr id="21" name="Section Footer"/>
          <p:cNvSpPr txBox="1"/>
          <p:nvPr userDrawn="1">
            <p:custDataLst>
              <p:tags r:id="rId6"/>
            </p:custDataLst>
          </p:nvPr>
        </p:nvSpPr>
        <p:spPr>
          <a:xfrm>
            <a:off x="531977" y="7094069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3" name="Disclaimer" hidden="1"/>
          <p:cNvSpPr txBox="1"/>
          <p:nvPr userDrawn="1">
            <p:custDataLst>
              <p:tags r:id="rId7"/>
            </p:custDataLst>
          </p:nvPr>
        </p:nvSpPr>
        <p:spPr>
          <a:xfrm>
            <a:off x="5102352" y="7261640"/>
            <a:ext cx="3017520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en-GB" sz="1100" noProof="1" smtClean="0"/>
          </a:p>
        </p:txBody>
      </p:sp>
      <p:sp>
        <p:nvSpPr>
          <p:cNvPr id="18" name="Presentation Disclaimer" hidden="1"/>
          <p:cNvSpPr txBox="1"/>
          <p:nvPr userDrawn="1">
            <p:custDataLst>
              <p:tags r:id="rId8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22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9159384" y="792000"/>
            <a:ext cx="36227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300" noProof="1" smtClean="0">
                <a:latin typeface="+mn-lt"/>
                <a:ea typeface="Cambria Math" pitchFamily="18" charset="0"/>
              </a:rPr>
              <a:t>Draft</a:t>
            </a:r>
          </a:p>
        </p:txBody>
      </p:sp>
      <p:sp>
        <p:nvSpPr>
          <p:cNvPr id="20" name="Section Header"/>
          <p:cNvSpPr txBox="1"/>
          <p:nvPr userDrawn="1">
            <p:custDataLst>
              <p:tags r:id="rId10"/>
            </p:custDataLst>
          </p:nvPr>
        </p:nvSpPr>
        <p:spPr>
          <a:xfrm>
            <a:off x="521208" y="813600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endParaRPr lang="en-GB" sz="1100" noProof="1" smtClean="0">
              <a:latin typeface="+mn-lt"/>
              <a:ea typeface="Cambria Math" pitchFamily="18" charset="0"/>
            </a:endParaRPr>
          </a:p>
        </p:txBody>
      </p:sp>
      <p:cxnSp>
        <p:nvCxnSpPr>
          <p:cNvPr id="28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/Filepath" hidden="1"/>
          <p:cNvSpPr txBox="1"/>
          <p:nvPr userDrawn="1">
            <p:custDataLst>
              <p:tags r:id="rId11"/>
            </p:custDataLst>
          </p:nvPr>
        </p:nvSpPr>
        <p:spPr>
          <a:xfrm>
            <a:off x="4153205" y="530352"/>
            <a:ext cx="5368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US" sz="1000" noProof="1" smtClean="0">
                <a:latin typeface="+mn-lt"/>
              </a:rPr>
              <a:t>4/11/2014 C:\Shubho\Proposals 2014\Japan initiatives\2014-11-04 India event in Japan v1.pptx</a:t>
            </a:r>
            <a:endParaRPr lang="en-GB" sz="1000" noProof="1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31813" y="2212848"/>
            <a:ext cx="4425696" cy="441655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102352" y="2212848"/>
            <a:ext cx="4425696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102351" y="4498848"/>
            <a:ext cx="4425696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9" name="Page Number"/>
          <p:cNvSpPr txBox="1"/>
          <p:nvPr userDrawn="1">
            <p:custDataLst>
              <p:tags r:id="rId4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4" name="PwC Text"/>
          <p:cNvSpPr txBox="1"/>
          <p:nvPr userDrawn="1"/>
        </p:nvSpPr>
        <p:spPr>
          <a:xfrm>
            <a:off x="531977" y="7262027"/>
            <a:ext cx="301752" cy="1727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PwC</a:t>
            </a:r>
          </a:p>
        </p:txBody>
      </p:sp>
      <p:sp>
        <p:nvSpPr>
          <p:cNvPr id="28" name="Report Date"/>
          <p:cNvSpPr txBox="1"/>
          <p:nvPr userDrawn="1">
            <p:custDataLst>
              <p:tags r:id="rId5"/>
            </p:custDataLst>
          </p:nvPr>
        </p:nvSpPr>
        <p:spPr>
          <a:xfrm>
            <a:off x="8238744" y="7096508"/>
            <a:ext cx="12835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November 2014</a:t>
            </a:r>
          </a:p>
        </p:txBody>
      </p:sp>
      <p:sp>
        <p:nvSpPr>
          <p:cNvPr id="26" name="Section Footer"/>
          <p:cNvSpPr txBox="1"/>
          <p:nvPr userDrawn="1">
            <p:custDataLst>
              <p:tags r:id="rId6"/>
            </p:custDataLst>
          </p:nvPr>
        </p:nvSpPr>
        <p:spPr>
          <a:xfrm>
            <a:off x="531977" y="7094069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7" name="Disclaimer" hidden="1"/>
          <p:cNvSpPr txBox="1"/>
          <p:nvPr userDrawn="1">
            <p:custDataLst>
              <p:tags r:id="rId7"/>
            </p:custDataLst>
          </p:nvPr>
        </p:nvSpPr>
        <p:spPr>
          <a:xfrm>
            <a:off x="5102352" y="7261640"/>
            <a:ext cx="3017520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en-GB" sz="1100" noProof="1" smtClean="0"/>
          </a:p>
        </p:txBody>
      </p:sp>
      <p:sp>
        <p:nvSpPr>
          <p:cNvPr id="25" name="Presentation Disclaimer" hidden="1"/>
          <p:cNvSpPr txBox="1"/>
          <p:nvPr userDrawn="1">
            <p:custDataLst>
              <p:tags r:id="rId8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22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9159384" y="792000"/>
            <a:ext cx="36227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300" noProof="1" smtClean="0">
                <a:latin typeface="+mn-lt"/>
                <a:ea typeface="Cambria Math" pitchFamily="18" charset="0"/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10"/>
            </p:custDataLst>
          </p:nvPr>
        </p:nvSpPr>
        <p:spPr>
          <a:xfrm>
            <a:off x="521208" y="813600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endParaRPr lang="en-GB" sz="1100" noProof="1" smtClean="0">
              <a:latin typeface="+mn-lt"/>
              <a:ea typeface="Cambria Math" pitchFamily="18" charset="0"/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11"/>
            </p:custDataLst>
          </p:nvPr>
        </p:nvSpPr>
        <p:spPr>
          <a:xfrm>
            <a:off x="4153205" y="530352"/>
            <a:ext cx="5368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US" sz="1000" noProof="1" smtClean="0">
                <a:latin typeface="+mn-lt"/>
              </a:rPr>
              <a:t>4/11/2014 C:\Shubho\Proposals 2014\Japan initiatives\2014-11-04 India event in Japan v1.pptx</a:t>
            </a:r>
            <a:endParaRPr lang="en-GB" sz="1000" noProof="1" smtClean="0">
              <a:latin typeface="+mn-lt"/>
            </a:endParaRPr>
          </a:p>
        </p:txBody>
      </p:sp>
      <p:cxnSp>
        <p:nvCxnSpPr>
          <p:cNvPr id="16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530352" y="2212848"/>
            <a:ext cx="2898648" cy="4416552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14"/>
            <p:custDataLst>
              <p:tags r:id="rId2"/>
            </p:custDataLst>
          </p:nvPr>
        </p:nvSpPr>
        <p:spPr>
          <a:xfrm>
            <a:off x="3584447" y="2212848"/>
            <a:ext cx="2898648" cy="4416552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1" name="Content Placeholder 4"/>
          <p:cNvSpPr>
            <a:spLocks noGrp="1"/>
          </p:cNvSpPr>
          <p:nvPr>
            <p:ph sz="quarter" idx="15"/>
            <p:custDataLst>
              <p:tags r:id="rId3"/>
            </p:custDataLst>
          </p:nvPr>
        </p:nvSpPr>
        <p:spPr>
          <a:xfrm>
            <a:off x="6629400" y="2212848"/>
            <a:ext cx="2898648" cy="4416552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1" name="Page Number"/>
          <p:cNvSpPr txBox="1"/>
          <p:nvPr userDrawn="1">
            <p:custDataLst>
              <p:tags r:id="rId4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36" name="PwC Text"/>
          <p:cNvSpPr txBox="1"/>
          <p:nvPr userDrawn="1"/>
        </p:nvSpPr>
        <p:spPr>
          <a:xfrm>
            <a:off x="531977" y="7262027"/>
            <a:ext cx="301752" cy="1727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PwC</a:t>
            </a:r>
          </a:p>
        </p:txBody>
      </p:sp>
      <p:sp>
        <p:nvSpPr>
          <p:cNvPr id="20" name="Report Date"/>
          <p:cNvSpPr txBox="1"/>
          <p:nvPr userDrawn="1">
            <p:custDataLst>
              <p:tags r:id="rId5"/>
            </p:custDataLst>
          </p:nvPr>
        </p:nvSpPr>
        <p:spPr>
          <a:xfrm>
            <a:off x="8238744" y="7096508"/>
            <a:ext cx="12835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November 2014</a:t>
            </a:r>
          </a:p>
        </p:txBody>
      </p:sp>
      <p:sp>
        <p:nvSpPr>
          <p:cNvPr id="18" name="Section Footer"/>
          <p:cNvSpPr txBox="1"/>
          <p:nvPr userDrawn="1">
            <p:custDataLst>
              <p:tags r:id="rId6"/>
            </p:custDataLst>
          </p:nvPr>
        </p:nvSpPr>
        <p:spPr>
          <a:xfrm>
            <a:off x="531977" y="7094069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19" name="Disclaimer" hidden="1"/>
          <p:cNvSpPr txBox="1"/>
          <p:nvPr userDrawn="1">
            <p:custDataLst>
              <p:tags r:id="rId7"/>
            </p:custDataLst>
          </p:nvPr>
        </p:nvSpPr>
        <p:spPr>
          <a:xfrm>
            <a:off x="5102352" y="7261640"/>
            <a:ext cx="3017520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en-GB" sz="1100" noProof="1" smtClean="0"/>
          </a:p>
        </p:txBody>
      </p:sp>
      <p:sp>
        <p:nvSpPr>
          <p:cNvPr id="17" name="Presentation Disclaimer" hidden="1"/>
          <p:cNvSpPr txBox="1"/>
          <p:nvPr userDrawn="1">
            <p:custDataLst>
              <p:tags r:id="rId8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33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9159384" y="792000"/>
            <a:ext cx="36227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300" noProof="1" smtClean="0">
                <a:latin typeface="+mn-lt"/>
                <a:ea typeface="Cambria Math" pitchFamily="18" charset="0"/>
              </a:rPr>
              <a:t>Draft</a:t>
            </a:r>
          </a:p>
        </p:txBody>
      </p:sp>
      <p:sp>
        <p:nvSpPr>
          <p:cNvPr id="32" name="Section Header"/>
          <p:cNvSpPr txBox="1"/>
          <p:nvPr userDrawn="1">
            <p:custDataLst>
              <p:tags r:id="rId10"/>
            </p:custDataLst>
          </p:nvPr>
        </p:nvSpPr>
        <p:spPr>
          <a:xfrm>
            <a:off x="521208" y="813600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endParaRPr lang="en-GB" sz="1100" noProof="1" smtClean="0">
              <a:latin typeface="+mn-lt"/>
              <a:ea typeface="Cambria Math" pitchFamily="18" charset="0"/>
            </a:endParaRPr>
          </a:p>
        </p:txBody>
      </p:sp>
      <p:cxnSp>
        <p:nvCxnSpPr>
          <p:cNvPr id="23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/Filepath" hidden="1"/>
          <p:cNvSpPr txBox="1"/>
          <p:nvPr userDrawn="1">
            <p:custDataLst>
              <p:tags r:id="rId11"/>
            </p:custDataLst>
          </p:nvPr>
        </p:nvSpPr>
        <p:spPr>
          <a:xfrm>
            <a:off x="4153205" y="530352"/>
            <a:ext cx="5368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US" sz="1000" noProof="1" smtClean="0">
                <a:latin typeface="+mn-lt"/>
              </a:rPr>
              <a:t>4/11/2014 C:\Shubho\Proposals 2014\Japan initiatives\2014-11-04 India event in Japan v1.pptx</a:t>
            </a:r>
            <a:endParaRPr lang="en-GB" sz="1000" noProof="1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/>
          </p:nvPr>
        </p:nvSpPr>
        <p:spPr>
          <a:xfrm>
            <a:off x="530352" y="2212848"/>
            <a:ext cx="4425696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1"/>
          </p:nvPr>
        </p:nvSpPr>
        <p:spPr>
          <a:xfrm>
            <a:off x="5102352" y="2212848"/>
            <a:ext cx="4425696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2"/>
          </p:nvPr>
        </p:nvSpPr>
        <p:spPr>
          <a:xfrm>
            <a:off x="530352" y="4498848"/>
            <a:ext cx="4425696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3"/>
          </p:nvPr>
        </p:nvSpPr>
        <p:spPr>
          <a:xfrm>
            <a:off x="5102352" y="4498848"/>
            <a:ext cx="4425696" cy="213055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7" name="Page Number"/>
          <p:cNvSpPr txBox="1"/>
          <p:nvPr userDrawn="1">
            <p:custDataLst>
              <p:tags r:id="rId1"/>
            </p:custDataLst>
          </p:nvPr>
        </p:nvSpPr>
        <p:spPr>
          <a:xfrm>
            <a:off x="9523978" y="726347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32" name="PwC Text"/>
          <p:cNvSpPr txBox="1"/>
          <p:nvPr userDrawn="1"/>
        </p:nvSpPr>
        <p:spPr>
          <a:xfrm>
            <a:off x="531977" y="7262027"/>
            <a:ext cx="301752" cy="1727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PwC</a:t>
            </a:r>
          </a:p>
        </p:txBody>
      </p:sp>
      <p:sp>
        <p:nvSpPr>
          <p:cNvPr id="26" name="Report Date"/>
          <p:cNvSpPr txBox="1"/>
          <p:nvPr userDrawn="1">
            <p:custDataLst>
              <p:tags r:id="rId2"/>
            </p:custDataLst>
          </p:nvPr>
        </p:nvSpPr>
        <p:spPr>
          <a:xfrm>
            <a:off x="8238744" y="7096508"/>
            <a:ext cx="12835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November 2014</a:t>
            </a:r>
          </a:p>
        </p:txBody>
      </p:sp>
      <p:sp>
        <p:nvSpPr>
          <p:cNvPr id="22" name="Section Footer"/>
          <p:cNvSpPr txBox="1"/>
          <p:nvPr userDrawn="1">
            <p:custDataLst>
              <p:tags r:id="rId3"/>
            </p:custDataLst>
          </p:nvPr>
        </p:nvSpPr>
        <p:spPr>
          <a:xfrm>
            <a:off x="531977" y="7094069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l">
              <a:spcAft>
                <a:spcPts val="1003"/>
              </a:spcAft>
            </a:pPr>
            <a:endParaRPr lang="en-GB" sz="1100" noProof="1" smtClean="0">
              <a:latin typeface="+mn-lt"/>
            </a:endParaRPr>
          </a:p>
        </p:txBody>
      </p:sp>
      <p:sp>
        <p:nvSpPr>
          <p:cNvPr id="2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102352" y="7261640"/>
            <a:ext cx="3017520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en-GB" sz="1100" noProof="1" smtClean="0"/>
          </a:p>
        </p:txBody>
      </p:sp>
      <p:sp>
        <p:nvSpPr>
          <p:cNvPr id="20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531977" y="6928122"/>
            <a:ext cx="8884920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GB" sz="1100" noProof="1" smtClean="0"/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159384" y="792000"/>
            <a:ext cx="36227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300" noProof="1" smtClean="0">
                <a:latin typeface="+mn-lt"/>
                <a:ea typeface="Cambria Math" pitchFamily="18" charset="0"/>
              </a:rPr>
              <a:t>Draft</a:t>
            </a:r>
          </a:p>
        </p:txBody>
      </p:sp>
      <p:sp>
        <p:nvSpPr>
          <p:cNvPr id="23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21208" y="813600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endParaRPr lang="en-GB" sz="1100" noProof="1" smtClean="0">
              <a:latin typeface="+mn-lt"/>
              <a:ea typeface="Cambria Math" pitchFamily="18" charset="0"/>
            </a:endParaRP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1000" y="1026000"/>
            <a:ext cx="9144002" cy="144000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4153205" y="530352"/>
            <a:ext cx="5368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US" sz="1000" noProof="1" smtClean="0">
                <a:latin typeface="+mn-lt"/>
              </a:rPr>
              <a:t>4/11/2014 C:\Shubho\Proposals 2014\Japan initiatives\2014-11-04 India event in Japan v1.pptx</a:t>
            </a:r>
            <a:endParaRPr lang="en-GB" sz="1000" noProof="1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id" hidden="1"/>
          <p:cNvGrpSpPr/>
          <p:nvPr>
            <p:custDataLst>
              <p:tags r:id="rId28"/>
            </p:custDataLst>
          </p:nvPr>
        </p:nvGrpSpPr>
        <p:grpSpPr>
          <a:xfrm>
            <a:off x="530352" y="685800"/>
            <a:ext cx="8997696" cy="6711696"/>
            <a:chOff x="530352" y="685800"/>
            <a:chExt cx="8997696" cy="6711696"/>
          </a:xfrm>
        </p:grpSpPr>
        <p:sp>
          <p:nvSpPr>
            <p:cNvPr id="54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55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56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1688">
                <a:buSzPct val="90000"/>
                <a:defRPr/>
              </a:pPr>
              <a:endParaRPr lang="en-GB" sz="14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57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139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40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41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42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43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44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58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133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34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35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36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37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38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05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127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28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29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30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31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32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06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121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22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23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24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25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26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07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115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16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17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18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19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20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08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109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10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11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12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13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14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0352" y="1143000"/>
            <a:ext cx="8997696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8997696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6652" y="7059304"/>
            <a:ext cx="2638348" cy="34198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r">
              <a:defRPr sz="11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7059304"/>
            <a:ext cx="2585009" cy="34198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11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038" y="7059304"/>
            <a:ext cx="3500323" cy="34198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52" r:id="rId2"/>
    <p:sldLayoutId id="2147483653" r:id="rId3"/>
    <p:sldLayoutId id="2147483681" r:id="rId4"/>
    <p:sldLayoutId id="2147483682" r:id="rId5"/>
    <p:sldLayoutId id="2147483691" r:id="rId6"/>
    <p:sldLayoutId id="2147483702" r:id="rId7"/>
    <p:sldLayoutId id="2147483654" r:id="rId8"/>
    <p:sldLayoutId id="2147483683" r:id="rId9"/>
    <p:sldLayoutId id="2147483703" r:id="rId10"/>
    <p:sldLayoutId id="2147483704" r:id="rId11"/>
    <p:sldLayoutId id="2147483684" r:id="rId12"/>
    <p:sldLayoutId id="2147483685" r:id="rId13"/>
    <p:sldLayoutId id="2147483661" r:id="rId14"/>
    <p:sldLayoutId id="2147483686" r:id="rId15"/>
    <p:sldLayoutId id="2147483687" r:id="rId16"/>
    <p:sldLayoutId id="2147483688" r:id="rId17"/>
    <p:sldLayoutId id="2147483671" r:id="rId18"/>
    <p:sldLayoutId id="2147483689" r:id="rId19"/>
    <p:sldLayoutId id="2147483690" r:id="rId20"/>
    <p:sldLayoutId id="2147483701" r:id="rId21"/>
    <p:sldLayoutId id="2147483698" r:id="rId22"/>
    <p:sldLayoutId id="2147483700" r:id="rId23"/>
    <p:sldLayoutId id="2147483705" r:id="rId24"/>
    <p:sldLayoutId id="2147483706" r:id="rId25"/>
    <p:sldLayoutId id="2147483707" r:id="rId2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8824" rtl="0" eaLnBrk="1" latinLnBrk="0" hangingPunct="1">
        <a:lnSpc>
          <a:spcPct val="100000"/>
        </a:lnSpc>
        <a:spcBef>
          <a:spcPct val="0"/>
        </a:spcBef>
        <a:buNone/>
        <a:defRPr sz="2400" b="1" i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305647" algn="l" defTabSz="1018824" rtl="0" eaLnBrk="1" fontAlgn="auto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05647" indent="-305647" algn="l" defTabSz="1018824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611295" indent="-305647" algn="l" defTabSz="1018824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916942" indent="-305647" algn="l" defTabSz="1018824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222589" indent="-305647" algn="l" defTabSz="1018824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305647" marR="0" indent="-305647" algn="l" defTabSz="101882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611295" indent="-305647" algn="l" defTabSz="1018824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916942" indent="-305647" algn="l" defTabSz="1018824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305647" algn="l" defTabSz="1018824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notesSlide" Target="../notesSlides/notesSlide8.xml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7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tiff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tags" Target="../tags/tag176.xml"/><Relationship Id="rId7" Type="http://schemas.openxmlformats.org/officeDocument/2006/relationships/image" Target="../media/image5.png"/><Relationship Id="rId12" Type="http://schemas.microsoft.com/office/2007/relationships/diagramDrawing" Target="../diagrams/drawing3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image" Target="../media/image4.emf"/><Relationship Id="rId11" Type="http://schemas.openxmlformats.org/officeDocument/2006/relationships/diagramColors" Target="../diagrams/colors3.xml"/><Relationship Id="rId5" Type="http://schemas.openxmlformats.org/officeDocument/2006/relationships/notesSlide" Target="../notesSlides/notesSlide9.xml"/><Relationship Id="rId10" Type="http://schemas.openxmlformats.org/officeDocument/2006/relationships/diagramQuickStyle" Target="../diagrams/quickStyle3.xml"/><Relationship Id="rId4" Type="http://schemas.openxmlformats.org/officeDocument/2006/relationships/slideLayout" Target="../slideLayouts/slideLayout2.xml"/><Relationship Id="rId9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179.xml"/><Relationship Id="rId7" Type="http://schemas.openxmlformats.org/officeDocument/2006/relationships/image" Target="../media/image7.jpeg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9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0.xml"/><Relationship Id="rId5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chart" Target="../charts/chart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7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7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304800" y="762000"/>
            <a:ext cx="9372600" cy="50292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36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2015</a:t>
            </a:r>
            <a:r>
              <a:rPr kumimoji="1" lang="ja-JP" altLang="en-US" sz="36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年</a:t>
            </a:r>
            <a:r>
              <a:rPr kumimoji="1" lang="en-US" altLang="ja-JP" sz="36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ja-JP" altLang="en-US" sz="36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月度インフラ委員会</a:t>
            </a:r>
            <a:endParaRPr kumimoji="1" lang="en-US" altLang="ja-JP" sz="3600" dirty="0" smtClean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endParaRPr kumimoji="1" lang="en-US" altLang="ja-JP" sz="40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インドのインフラ整備の</a:t>
            </a:r>
            <a:r>
              <a:rPr kumimoji="1"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概要</a:t>
            </a:r>
            <a:r>
              <a:rPr kumimoji="1"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について</a:t>
            </a:r>
            <a:endParaRPr kumimoji="1" lang="en-US" altLang="ja-JP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endParaRPr kumimoji="1" lang="en-US" altLang="ja-JP" sz="40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r"/>
            <a:r>
              <a:rPr kumimoji="1" lang="en-US" altLang="ja-JP" sz="28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2015</a:t>
            </a:r>
            <a:r>
              <a:rPr kumimoji="1" lang="ja-JP" altLang="en-US" sz="28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年</a:t>
            </a:r>
            <a:r>
              <a:rPr kumimoji="1" lang="en-US" altLang="ja-JP" sz="28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ja-JP" altLang="en-US" sz="28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月</a:t>
            </a:r>
            <a:r>
              <a:rPr kumimoji="1" lang="en-US" altLang="ja-JP" sz="28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11</a:t>
            </a:r>
            <a:r>
              <a:rPr kumimoji="1" lang="ja-JP" altLang="en-US" sz="28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日</a:t>
            </a:r>
            <a:endParaRPr kumimoji="1" lang="en-US" altLang="ja-JP" sz="2800" dirty="0" smtClean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r"/>
            <a:r>
              <a:rPr kumimoji="1" lang="en-US" altLang="ja-JP" sz="28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JETRO</a:t>
            </a:r>
            <a:r>
              <a:rPr kumimoji="1" lang="ja-JP" altLang="en-US" sz="28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様バンガロール事務所にて</a:t>
            </a:r>
            <a:endParaRPr kumimoji="1" lang="en-US" altLang="ja-JP" sz="2800" dirty="0" smtClean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6095999"/>
            <a:ext cx="1282211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/>
          <p:cNvSpPr/>
          <p:nvPr/>
        </p:nvSpPr>
        <p:spPr>
          <a:xfrm>
            <a:off x="126416" y="7323879"/>
            <a:ext cx="2540583" cy="4572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grpSp>
        <p:nvGrpSpPr>
          <p:cNvPr id="12" name="grid" hidden="1"/>
          <p:cNvGrpSpPr/>
          <p:nvPr>
            <p:custDataLst>
              <p:tags r:id="rId1"/>
            </p:custDataLst>
          </p:nvPr>
        </p:nvGrpSpPr>
        <p:grpSpPr>
          <a:xfrm>
            <a:off x="530352" y="685800"/>
            <a:ext cx="8997696" cy="6711696"/>
            <a:chOff x="530352" y="685800"/>
            <a:chExt cx="8997696" cy="6711696"/>
          </a:xfrm>
        </p:grpSpPr>
        <p:sp>
          <p:nvSpPr>
            <p:cNvPr id="13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14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15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1688">
                <a:buSzPct val="90000"/>
                <a:defRPr/>
              </a:pPr>
              <a:endParaRPr lang="en-GB" sz="14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16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61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62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63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64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65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66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7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55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6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7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8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9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60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8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49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0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1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2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3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4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9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43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4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5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6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7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8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20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29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0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1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2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1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2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21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23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4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5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6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7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8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CBIC(Chennai Bengaluru Industrial Corridor) 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における重点産業開発地域</a:t>
            </a:r>
            <a:endParaRPr lang="en-GB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1285057" y="3072523"/>
            <a:ext cx="8242991" cy="4623677"/>
            <a:chOff x="1830742" y="1828800"/>
            <a:chExt cx="6253740" cy="3650526"/>
          </a:xfrm>
        </p:grpSpPr>
        <p:pic>
          <p:nvPicPr>
            <p:cNvPr id="34" name="Picture 1" descr="C:\Users\vaishakhis399\Desktop\CBIC_Node.tif"/>
            <p:cNvPicPr>
              <a:picLocks noChangeAspect="1" noChangeArrowheads="1"/>
            </p:cNvPicPr>
            <p:nvPr/>
          </p:nvPicPr>
          <p:blipFill>
            <a:blip r:embed="rId4" cstate="print"/>
            <a:srcRect l="1316" t="1995" r="1316" b="2233"/>
            <a:stretch>
              <a:fillRect/>
            </a:stretch>
          </p:blipFill>
          <p:spPr bwMode="auto">
            <a:xfrm>
              <a:off x="1830742" y="1828800"/>
              <a:ext cx="5901519" cy="365052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</p:pic>
        <p:sp>
          <p:nvSpPr>
            <p:cNvPr id="35" name="Oval 34"/>
            <p:cNvSpPr/>
            <p:nvPr/>
          </p:nvSpPr>
          <p:spPr bwMode="auto">
            <a:xfrm>
              <a:off x="7164742" y="3699237"/>
              <a:ext cx="381000" cy="381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571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GB" sz="2700" b="1" i="1" dirty="0">
                  <a:solidFill>
                    <a:schemeClr val="bg1"/>
                  </a:solidFill>
                  <a:latin typeface="+mj-lt"/>
                  <a:ea typeface="+mj-ea"/>
                  <a:cs typeface="Arial" charset="0"/>
                </a:rPr>
                <a:t>1</a:t>
              </a: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278542" y="3242037"/>
              <a:ext cx="381000" cy="381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571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GB" sz="2700" b="1" i="1" dirty="0">
                  <a:solidFill>
                    <a:schemeClr val="bg1"/>
                  </a:solidFill>
                  <a:latin typeface="+mj-lt"/>
                  <a:ea typeface="+mj-ea"/>
                  <a:cs typeface="Arial" charset="0"/>
                </a:rPr>
                <a:t>2</a:t>
              </a: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6936142" y="2739663"/>
              <a:ext cx="381000" cy="381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571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GB" sz="2700" b="1" i="1" dirty="0">
                  <a:solidFill>
                    <a:schemeClr val="bg1"/>
                  </a:solidFill>
                  <a:latin typeface="+mj-lt"/>
                  <a:ea typeface="+mj-ea"/>
                  <a:cs typeface="Arial" charset="0"/>
                </a:rPr>
                <a:t>3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39720" y="4095720"/>
              <a:ext cx="1544762" cy="65609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GB" altLang="ja-JP" sz="2400" b="1" dirty="0" err="1" smtClean="0">
                  <a:solidFill>
                    <a:srgbClr val="0070C0"/>
                  </a:solidFill>
                  <a:latin typeface="+mj-lt"/>
                  <a:ea typeface="+mj-ea"/>
                </a:rPr>
                <a:t>Ponneri</a:t>
              </a:r>
              <a:r>
                <a:rPr lang="en-GB" altLang="ja-JP" sz="2400" b="1" dirty="0" smtClean="0">
                  <a:solidFill>
                    <a:srgbClr val="0070C0"/>
                  </a:solidFill>
                  <a:latin typeface="+mj-lt"/>
                  <a:ea typeface="+mj-ea"/>
                </a:rPr>
                <a:t>, </a:t>
              </a:r>
            </a:p>
            <a:p>
              <a:r>
                <a:rPr lang="en-GB" altLang="ja-JP" sz="2400" b="1" dirty="0" smtClean="0">
                  <a:solidFill>
                    <a:srgbClr val="0070C0"/>
                  </a:solidFill>
                  <a:latin typeface="+mj-lt"/>
                  <a:ea typeface="+mj-ea"/>
                </a:rPr>
                <a:t>Tamil Nadu</a:t>
              </a:r>
              <a:endParaRPr lang="en-GB" altLang="ja-JP" sz="2400" b="1" dirty="0">
                <a:solidFill>
                  <a:srgbClr val="0070C0"/>
                </a:solidFill>
                <a:latin typeface="+mj-lt"/>
                <a:ea typeface="+mj-ea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76001" y="2153253"/>
              <a:ext cx="2512147" cy="6560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GB" altLang="ja-JP" sz="2400" b="1" dirty="0" smtClean="0">
                  <a:solidFill>
                    <a:srgbClr val="0070C0"/>
                  </a:solidFill>
                  <a:latin typeface="+mj-lt"/>
                  <a:ea typeface="+mj-ea"/>
                </a:rPr>
                <a:t>Krishnapatnam, Andhra Pradesh</a:t>
              </a:r>
              <a:endParaRPr lang="en-GB" altLang="ja-JP" sz="2400" b="1" dirty="0">
                <a:solidFill>
                  <a:srgbClr val="0070C0"/>
                </a:solidFill>
                <a:latin typeface="+mj-lt"/>
                <a:ea typeface="+mj-ea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63311" y="2809349"/>
              <a:ext cx="1827230" cy="364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GB" altLang="ja-JP" sz="2400" b="1" dirty="0" err="1" smtClean="0">
                  <a:solidFill>
                    <a:srgbClr val="0070C0"/>
                  </a:solidFill>
                  <a:latin typeface="+mj-lt"/>
                  <a:ea typeface="+mj-ea"/>
                </a:rPr>
                <a:t>Tumakuru</a:t>
              </a:r>
              <a:endParaRPr lang="en-GB" altLang="ja-JP" sz="24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</a:endParaRPr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81276627"/>
              </p:ext>
            </p:extLst>
          </p:nvPr>
        </p:nvGraphicFramePr>
        <p:xfrm>
          <a:off x="835152" y="1231482"/>
          <a:ext cx="9223248" cy="1660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9" name="TextBox 66"/>
          <p:cNvSpPr txBox="1"/>
          <p:nvPr/>
        </p:nvSpPr>
        <p:spPr>
          <a:xfrm>
            <a:off x="521208" y="116860"/>
            <a:ext cx="245059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91440" rIns="91440" bIns="91440" rtlCol="0">
            <a:spAutoFit/>
          </a:bodyPr>
          <a:lstStyle/>
          <a:p>
            <a:pPr indent="-274320" algn="ctr"/>
            <a:r>
              <a:rPr lang="ja-JP" altLang="en-US" sz="2200" b="1" dirty="0" smtClean="0">
                <a:latin typeface="Georgia" pitchFamily="18" charset="0"/>
                <a:cs typeface="Arial" pitchFamily="34" charset="0"/>
              </a:rPr>
              <a:t>産業回廊</a:t>
            </a:r>
            <a:endParaRPr lang="en-GB" sz="2200" b="1" dirty="0" smtClean="0">
              <a:latin typeface="Georg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6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/>
          <p:nvPr>
            <p:custDataLst>
              <p:tags r:id="rId1"/>
            </p:custDataLst>
          </p:nvPr>
        </p:nvGrpSpPr>
        <p:grpSpPr>
          <a:xfrm>
            <a:off x="530352" y="685800"/>
            <a:ext cx="8997696" cy="6711696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1688">
                <a:buSzPct val="90000"/>
                <a:defRPr/>
              </a:pPr>
              <a:endParaRPr lang="en-GB" sz="14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9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0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1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2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3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</p:grpSp>
      <p:sp>
        <p:nvSpPr>
          <p:cNvPr id="50" name="Page Number"/>
          <p:cNvSpPr txBox="1"/>
          <p:nvPr>
            <p:custDataLst>
              <p:tags r:id="rId2"/>
            </p:custDataLst>
          </p:nvPr>
        </p:nvSpPr>
        <p:spPr>
          <a:xfrm>
            <a:off x="9366949" y="7263477"/>
            <a:ext cx="157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20</a:t>
            </a:r>
          </a:p>
        </p:txBody>
      </p:sp>
      <p:sp>
        <p:nvSpPr>
          <p:cNvPr id="52" name="Section Header" hidden="1"/>
          <p:cNvSpPr txBox="1"/>
          <p:nvPr>
            <p:custDataLst>
              <p:tags r:id="rId3"/>
            </p:custDataLst>
          </p:nvPr>
        </p:nvSpPr>
        <p:spPr>
          <a:xfrm>
            <a:off x="521208" y="813600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  <a:ea typeface="Cambria Math" pitchFamily="18" charset="0"/>
              </a:rPr>
              <a:t>  – </a:t>
            </a:r>
          </a:p>
        </p:txBody>
      </p:sp>
      <p:pic>
        <p:nvPicPr>
          <p:cNvPr id="53" name="Picture 5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8" y="1353555"/>
            <a:ext cx="6772720" cy="405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7" y="5819310"/>
            <a:ext cx="9061768" cy="704978"/>
          </a:xfrm>
          <a:prstGeom prst="rect">
            <a:avLst/>
          </a:prstGeom>
          <a:noFill/>
        </p:spPr>
      </p:pic>
      <p:sp>
        <p:nvSpPr>
          <p:cNvPr id="55" name="Title 1"/>
          <p:cNvSpPr txBox="1">
            <a:spLocks/>
          </p:cNvSpPr>
          <p:nvPr/>
        </p:nvSpPr>
        <p:spPr>
          <a:xfrm>
            <a:off x="381000" y="685800"/>
            <a:ext cx="9525000" cy="1036320"/>
          </a:xfrm>
          <a:prstGeom prst="rect">
            <a:avLst/>
          </a:prstGeom>
        </p:spPr>
        <p:txBody>
          <a:bodyPr vert="horz" lIns="101846" tIns="50923" rIns="101846" bIns="50923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i="1" dirty="0">
                <a:solidFill>
                  <a:schemeClr val="tx2"/>
                </a:solidFill>
              </a:rPr>
              <a:t>Smart </a:t>
            </a:r>
            <a:r>
              <a:rPr lang="en-US" sz="2200" b="1" i="1" dirty="0" smtClean="0">
                <a:solidFill>
                  <a:schemeClr val="tx2"/>
                </a:solidFill>
              </a:rPr>
              <a:t>Cities* platform is being used to accelerate Urbanisation</a:t>
            </a:r>
            <a:endParaRPr lang="en-GB" sz="2200" b="1" i="1" dirty="0">
              <a:solidFill>
                <a:schemeClr val="tx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7119" y="6595646"/>
            <a:ext cx="89966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18586"/>
            <a:r>
              <a:rPr lang="en-GB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Mumbai </a:t>
            </a:r>
            <a:r>
              <a:rPr lang="en-GB" sz="16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Surveillance | Ahmedabad Metro | Hyderabad ITS | Delhi </a:t>
            </a:r>
            <a:r>
              <a:rPr lang="en-GB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GIS</a:t>
            </a:r>
          </a:p>
        </p:txBody>
      </p:sp>
      <p:graphicFrame>
        <p:nvGraphicFramePr>
          <p:cNvPr id="58" name="Diagram 57"/>
          <p:cNvGraphicFramePr/>
          <p:nvPr>
            <p:extLst>
              <p:ext uri="{D42A27DB-BD31-4B8C-83A1-F6EECF244321}">
                <p14:modId xmlns:p14="http://schemas.microsoft.com/office/powerpoint/2010/main" val="4246034560"/>
              </p:ext>
            </p:extLst>
          </p:nvPr>
        </p:nvGraphicFramePr>
        <p:xfrm>
          <a:off x="7220712" y="1133856"/>
          <a:ext cx="2755392" cy="429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21208" y="116860"/>
            <a:ext cx="351739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91440" rIns="91440" bIns="91440" rtlCol="0">
            <a:spAutoFit/>
          </a:bodyPr>
          <a:lstStyle/>
          <a:p>
            <a:pPr indent="-274320" algn="ctr"/>
            <a:r>
              <a:rPr lang="ja-JP" altLang="en-US" sz="2200" b="1" dirty="0" smtClean="0">
                <a:latin typeface="Georgia" pitchFamily="18" charset="0"/>
                <a:cs typeface="Arial" pitchFamily="34" charset="0"/>
              </a:rPr>
              <a:t>スマートシティ構想</a:t>
            </a:r>
            <a:endParaRPr lang="en-GB" sz="2200" b="1" dirty="0" smtClean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985949" y="1722120"/>
            <a:ext cx="762000" cy="7038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8955247" y="3008443"/>
            <a:ext cx="762000" cy="7038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rgbClr val="0070C0"/>
                </a:solidFill>
              </a:rPr>
              <a:t>②</a:t>
            </a:r>
            <a:endParaRPr kumimoji="1" lang="ja-JP" altLang="en-US" b="1" dirty="0" smtClean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8938969" y="4553955"/>
            <a:ext cx="762000" cy="7038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rgbClr val="0070C0"/>
                </a:solidFill>
              </a:rPr>
              <a:t>③</a:t>
            </a:r>
            <a:endParaRPr kumimoji="1" lang="ja-JP" altLang="en-U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id" hidden="1"/>
          <p:cNvGrpSpPr/>
          <p:nvPr>
            <p:custDataLst>
              <p:tags r:id="rId1"/>
            </p:custDataLst>
          </p:nvPr>
        </p:nvGrpSpPr>
        <p:grpSpPr>
          <a:xfrm>
            <a:off x="530351" y="685800"/>
            <a:ext cx="8997696" cy="6711696"/>
            <a:chOff x="530352" y="685800"/>
            <a:chExt cx="8997696" cy="6711696"/>
          </a:xfrm>
        </p:grpSpPr>
        <p:sp>
          <p:nvSpPr>
            <p:cNvPr id="11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12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13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1688">
                <a:buSzPct val="90000"/>
                <a:defRPr/>
              </a:pPr>
              <a:endParaRPr lang="en-GB" sz="14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6" name="Group 600" hidden="1"/>
            <p:cNvGrpSpPr/>
            <p:nvPr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50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1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2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3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4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5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7" name="Group 500" hidden="1"/>
            <p:cNvGrpSpPr/>
            <p:nvPr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44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5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6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7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8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9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8" name="Group 400" hidden="1"/>
            <p:cNvGrpSpPr/>
            <p:nvPr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38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9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0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1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2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3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0" name="Group 300" hidden="1"/>
            <p:cNvGrpSpPr/>
            <p:nvPr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32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3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4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5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6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7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4" name="Group 200" hidden="1"/>
            <p:cNvGrpSpPr/>
            <p:nvPr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26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7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8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9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0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1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5" name="Group 100" hidden="1"/>
            <p:cNvGrpSpPr/>
            <p:nvPr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20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1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2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3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4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5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966" y="762000"/>
            <a:ext cx="8997696" cy="381000"/>
          </a:xfrm>
        </p:spPr>
        <p:txBody>
          <a:bodyPr/>
          <a:lstStyle/>
          <a:p>
            <a:r>
              <a:rPr lang="en-GB" sz="2200" dirty="0" smtClean="0">
                <a:solidFill>
                  <a:schemeClr val="tx2"/>
                </a:solidFill>
              </a:rPr>
              <a:t>Scaling up solar energy </a:t>
            </a:r>
            <a:r>
              <a:rPr lang="en-GB" sz="2200" dirty="0">
                <a:solidFill>
                  <a:schemeClr val="tx2"/>
                </a:solidFill>
              </a:rPr>
              <a:t>– </a:t>
            </a:r>
            <a:r>
              <a:rPr lang="en-GB" sz="2200" dirty="0" smtClean="0">
                <a:solidFill>
                  <a:schemeClr val="tx2"/>
                </a:solidFill>
              </a:rPr>
              <a:t>100GW aimed </a:t>
            </a:r>
            <a:r>
              <a:rPr lang="en-GB" sz="2200" dirty="0">
                <a:solidFill>
                  <a:schemeClr val="tx2"/>
                </a:solidFill>
              </a:rPr>
              <a:t>by </a:t>
            </a:r>
            <a:r>
              <a:rPr lang="en-GB" sz="2200" dirty="0" smtClean="0">
                <a:solidFill>
                  <a:schemeClr val="tx2"/>
                </a:solidFill>
              </a:rPr>
              <a:t>FY 20</a:t>
            </a:r>
            <a:endParaRPr lang="en-GB" sz="2200" dirty="0">
              <a:solidFill>
                <a:schemeClr val="tx2"/>
              </a:solidFill>
            </a:endParaRPr>
          </a:p>
        </p:txBody>
      </p:sp>
      <p:sp>
        <p:nvSpPr>
          <p:cNvPr id="56" name="Section Header" hidden="1"/>
          <p:cNvSpPr txBox="1"/>
          <p:nvPr>
            <p:custDataLst>
              <p:tags r:id="rId2"/>
            </p:custDataLst>
          </p:nvPr>
        </p:nvSpPr>
        <p:spPr>
          <a:xfrm>
            <a:off x="521208" y="850391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dirty="0" smtClean="0">
                <a:latin typeface="+mn-lt"/>
                <a:ea typeface="Cambria Math" pitchFamily="18" charset="0"/>
              </a:rPr>
              <a:t>  – </a:t>
            </a:r>
          </a:p>
        </p:txBody>
      </p:sp>
      <p:sp>
        <p:nvSpPr>
          <p:cNvPr id="58" name="Page Number"/>
          <p:cNvSpPr txBox="1"/>
          <p:nvPr>
            <p:custDataLst>
              <p:tags r:id="rId3"/>
            </p:custDataLst>
          </p:nvPr>
        </p:nvSpPr>
        <p:spPr>
          <a:xfrm>
            <a:off x="9366951" y="7263476"/>
            <a:ext cx="157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dirty="0" smtClean="0">
                <a:latin typeface="+mn-lt"/>
              </a:rPr>
              <a:t>27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5775" y="3581400"/>
            <a:ext cx="8412025" cy="2861971"/>
            <a:chOff x="427175" y="1600200"/>
            <a:chExt cx="8412025" cy="3890767"/>
          </a:xfrm>
        </p:grpSpPr>
        <p:pic>
          <p:nvPicPr>
            <p:cNvPr id="114" name="Picture 4" descr="http://c1cleantechnicacom.wpengine.netdna-cdn.com/files/2012/04/gujarat-solar-1-e1334897996304.jpg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69152" y="3112396"/>
              <a:ext cx="2660904" cy="936379"/>
            </a:xfrm>
            <a:prstGeom prst="rect">
              <a:avLst/>
            </a:prstGeom>
            <a:noFill/>
          </p:spPr>
        </p:pic>
        <p:pic>
          <p:nvPicPr>
            <p:cNvPr id="115" name="Picture 6" descr="http://faranda-solar-electrical.com.au/wp-content/uploads/2012/03/solar-panels-on-tiled-roof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7175" y="3112396"/>
              <a:ext cx="2612351" cy="937389"/>
            </a:xfrm>
            <a:prstGeom prst="rect">
              <a:avLst/>
            </a:prstGeom>
            <a:noFill/>
          </p:spPr>
        </p:pic>
        <p:pic>
          <p:nvPicPr>
            <p:cNvPr id="116" name="Picture 115" descr="http://www.gpclindia.com/images/image3.jpg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82696" y="3112396"/>
              <a:ext cx="2660904" cy="936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" name="TextBox 116"/>
            <p:cNvSpPr txBox="1"/>
            <p:nvPr/>
          </p:nvSpPr>
          <p:spPr>
            <a:xfrm>
              <a:off x="457200" y="4225267"/>
              <a:ext cx="2612351" cy="1012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10000"/>
                </a:lnSpc>
                <a:buFont typeface="Arial" pitchFamily="34" charset="0"/>
                <a:buChar char="•"/>
              </a:pPr>
              <a:r>
                <a:rPr lang="en-GB" sz="1100" dirty="0" smtClean="0">
                  <a:latin typeface="+mj-lt"/>
                </a:rPr>
                <a:t>Projects under both </a:t>
              </a:r>
              <a:r>
                <a:rPr lang="en-GB" sz="1100" b="1" dirty="0" smtClean="0">
                  <a:latin typeface="+mj-lt"/>
                </a:rPr>
                <a:t>Net Metering </a:t>
              </a:r>
              <a:r>
                <a:rPr lang="en-GB" sz="1100" dirty="0" smtClean="0">
                  <a:latin typeface="+mj-lt"/>
                </a:rPr>
                <a:t>and </a:t>
              </a:r>
              <a:r>
                <a:rPr lang="en-GB" sz="1100" b="1" dirty="0" smtClean="0">
                  <a:latin typeface="+mj-lt"/>
                </a:rPr>
                <a:t>Gross Metering</a:t>
              </a:r>
              <a:endParaRPr lang="en-GB" sz="1100" dirty="0" smtClean="0">
                <a:latin typeface="+mj-lt"/>
              </a:endParaRPr>
            </a:p>
            <a:p>
              <a:pPr lvl="0">
                <a:lnSpc>
                  <a:spcPct val="110000"/>
                </a:lnSpc>
                <a:buFont typeface="Arial" pitchFamily="34" charset="0"/>
                <a:buChar char="•"/>
              </a:pPr>
              <a:r>
                <a:rPr lang="en-GB" sz="1100" dirty="0" smtClean="0">
                  <a:latin typeface="+mj-lt"/>
                </a:rPr>
                <a:t>SECI has already identified several cities and developers have been selected</a:t>
              </a:r>
              <a:endParaRPr lang="en-GB" sz="1800" dirty="0" smtClean="0">
                <a:latin typeface="Georgia" pitchFamily="18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06972" y="4225267"/>
              <a:ext cx="2612351" cy="1265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10000"/>
                </a:lnSpc>
                <a:buFont typeface="Arial" pitchFamily="34" charset="0"/>
                <a:buChar char="•"/>
              </a:pPr>
              <a:r>
                <a:rPr lang="en-GB" sz="1100" dirty="0" smtClean="0">
                  <a:latin typeface="+mj-lt"/>
                </a:rPr>
                <a:t>Solar parks set up in </a:t>
              </a:r>
              <a:r>
                <a:rPr lang="en-GB" sz="1100" b="1" dirty="0" err="1" smtClean="0">
                  <a:latin typeface="+mj-lt"/>
                </a:rPr>
                <a:t>Charanka</a:t>
              </a:r>
              <a:r>
                <a:rPr lang="en-GB" sz="1100" dirty="0" smtClean="0">
                  <a:latin typeface="+mj-lt"/>
                </a:rPr>
                <a:t> (Gujarat, 500 MW) and </a:t>
              </a:r>
              <a:r>
                <a:rPr lang="en-GB" sz="1100" b="1" dirty="0" err="1" smtClean="0">
                  <a:latin typeface="+mj-lt"/>
                </a:rPr>
                <a:t>Bhadla</a:t>
              </a:r>
              <a:r>
                <a:rPr lang="en-GB" sz="1100" dirty="0" smtClean="0">
                  <a:latin typeface="+mj-lt"/>
                </a:rPr>
                <a:t> (Rajasthan, 3000 MW) </a:t>
              </a:r>
            </a:p>
            <a:p>
              <a:pPr lvl="0">
                <a:lnSpc>
                  <a:spcPct val="110000"/>
                </a:lnSpc>
                <a:buFont typeface="Arial" pitchFamily="34" charset="0"/>
                <a:buChar char="•"/>
              </a:pPr>
              <a:r>
                <a:rPr lang="en-GB" sz="1100" dirty="0" smtClean="0">
                  <a:latin typeface="+mj-lt"/>
                </a:rPr>
                <a:t>Other solar parks planned in more than 5 states. </a:t>
              </a:r>
              <a:endParaRPr lang="en-GB" sz="11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178296" y="4225267"/>
              <a:ext cx="2612351" cy="1265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10000"/>
                </a:lnSpc>
                <a:buFont typeface="Arial" pitchFamily="34" charset="0"/>
                <a:buChar char="•"/>
              </a:pPr>
              <a:r>
                <a:rPr lang="en-GB" sz="1100" dirty="0" smtClean="0">
                  <a:latin typeface="+mj-lt"/>
                </a:rPr>
                <a:t>Projects planned in </a:t>
              </a:r>
              <a:r>
                <a:rPr lang="en-GB" sz="1100" b="1" dirty="0" err="1" smtClean="0">
                  <a:latin typeface="+mj-lt"/>
                </a:rPr>
                <a:t>Sambhar</a:t>
              </a:r>
              <a:r>
                <a:rPr lang="en-GB" sz="1100" dirty="0" smtClean="0">
                  <a:latin typeface="+mj-lt"/>
                </a:rPr>
                <a:t> (Rajasthan)- 4000 </a:t>
              </a:r>
              <a:r>
                <a:rPr lang="en-GB" sz="1100" dirty="0" err="1" smtClean="0">
                  <a:latin typeface="+mj-lt"/>
                </a:rPr>
                <a:t>MW,</a:t>
              </a:r>
              <a:r>
                <a:rPr lang="en-GB" sz="1100" b="1" dirty="0" err="1" smtClean="0">
                  <a:latin typeface="+mj-lt"/>
                </a:rPr>
                <a:t>Kharaghoda</a:t>
              </a:r>
              <a:r>
                <a:rPr lang="en-GB" sz="1100" dirty="0" smtClean="0">
                  <a:latin typeface="+mj-lt"/>
                </a:rPr>
                <a:t> (Gujarat)- 4000 MW, </a:t>
              </a:r>
              <a:r>
                <a:rPr lang="en-GB" sz="1100" b="1" dirty="0" err="1" smtClean="0">
                  <a:latin typeface="+mj-lt"/>
                </a:rPr>
                <a:t>Kargil</a:t>
              </a:r>
              <a:r>
                <a:rPr lang="en-GB" sz="1100" b="1" dirty="0" smtClean="0">
                  <a:latin typeface="+mj-lt"/>
                </a:rPr>
                <a:t> and </a:t>
              </a:r>
              <a:r>
                <a:rPr lang="en-GB" sz="1100" b="1" dirty="0" err="1" smtClean="0">
                  <a:latin typeface="+mj-lt"/>
                </a:rPr>
                <a:t>Leh</a:t>
              </a:r>
              <a:r>
                <a:rPr lang="en-GB" sz="1100" dirty="0" smtClean="0">
                  <a:latin typeface="+mj-lt"/>
                </a:rPr>
                <a:t>- 7000 MW</a:t>
              </a:r>
            </a:p>
            <a:p>
              <a:pPr lvl="0">
                <a:lnSpc>
                  <a:spcPct val="110000"/>
                </a:lnSpc>
                <a:buFont typeface="Arial" pitchFamily="34" charset="0"/>
                <a:buChar char="•"/>
              </a:pPr>
              <a:r>
                <a:rPr lang="en-GB" sz="1100" dirty="0" smtClean="0">
                  <a:latin typeface="+mj-lt"/>
                </a:rPr>
                <a:t>Focus on utilising wastelands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28812" y="1600200"/>
              <a:ext cx="2612351" cy="82296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GB" sz="1200" dirty="0" smtClean="0">
                  <a:solidFill>
                    <a:schemeClr val="bg2"/>
                  </a:solidFill>
                  <a:latin typeface="+mj-lt"/>
                </a:rPr>
                <a:t>Category 1. Rooftop Projects</a:t>
              </a:r>
            </a:p>
            <a:p>
              <a:pPr algn="ctr"/>
              <a:r>
                <a:rPr lang="en-GB" sz="1200" dirty="0" smtClean="0">
                  <a:solidFill>
                    <a:schemeClr val="bg2"/>
                  </a:solidFill>
                  <a:latin typeface="+mj-lt"/>
                </a:rPr>
                <a:t>(&lt; 1 MW per project)</a:t>
              </a:r>
              <a:endParaRPr lang="en-GB" sz="1800" noProof="0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76600" y="1600200"/>
              <a:ext cx="2672355" cy="82296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lvl="0" algn="ctr"/>
              <a:r>
                <a:rPr lang="en-GB" sz="1200" dirty="0">
                  <a:solidFill>
                    <a:schemeClr val="bg2"/>
                  </a:solidFill>
                  <a:latin typeface="+mj-lt"/>
                </a:rPr>
                <a:t>Category 2. Large scale Grid connected</a:t>
              </a:r>
              <a:br>
                <a:rPr lang="en-GB" sz="1200" dirty="0">
                  <a:solidFill>
                    <a:schemeClr val="bg2"/>
                  </a:solidFill>
                  <a:latin typeface="+mj-lt"/>
                </a:rPr>
              </a:br>
              <a:r>
                <a:rPr lang="en-GB" sz="1200" dirty="0">
                  <a:solidFill>
                    <a:schemeClr val="bg2"/>
                  </a:solidFill>
                  <a:latin typeface="+mj-lt"/>
                </a:rPr>
                <a:t>(1 MW – 500 MW  project</a:t>
              </a:r>
              <a:r>
                <a:rPr lang="en-GB" sz="1200" dirty="0" smtClean="0">
                  <a:solidFill>
                    <a:schemeClr val="bg2"/>
                  </a:solidFill>
                  <a:latin typeface="+mj-lt"/>
                </a:rPr>
                <a:t>)</a:t>
              </a:r>
              <a:endParaRPr lang="en-GB" sz="1200" noProof="0" dirty="0" smtClean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166105" y="1600200"/>
              <a:ext cx="2653852" cy="82296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lvl="0" algn="ctr"/>
              <a:r>
                <a:rPr lang="en-GB" sz="1200" dirty="0">
                  <a:solidFill>
                    <a:schemeClr val="bg2"/>
                  </a:solidFill>
                  <a:latin typeface="+mj-lt"/>
                </a:rPr>
                <a:t>Category 3. Ultra Mega Power Projects (&gt;500 MW</a:t>
              </a:r>
              <a:r>
                <a:rPr lang="en-GB" sz="1200" dirty="0" smtClean="0">
                  <a:solidFill>
                    <a:schemeClr val="bg2"/>
                  </a:solidFill>
                  <a:latin typeface="+mj-lt"/>
                </a:rPr>
                <a:t>)</a:t>
              </a:r>
              <a:endParaRPr lang="en-GB" sz="1200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28812" y="2438400"/>
              <a:ext cx="2612351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GB" sz="1800" noProof="0" dirty="0" smtClean="0">
                  <a:latin typeface="+mj-lt"/>
                </a:rPr>
                <a:t>40,000 MW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276600" y="2438400"/>
              <a:ext cx="2672355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GB" sz="1800" noProof="0" dirty="0" smtClean="0">
                  <a:latin typeface="+mj-lt"/>
                </a:rPr>
                <a:t>40,000 MW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169152" y="2438400"/>
              <a:ext cx="2670048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GB" sz="1800" noProof="0" dirty="0" smtClean="0">
                  <a:latin typeface="+mj-lt"/>
                </a:rPr>
                <a:t>20,000 MW</a:t>
              </a:r>
            </a:p>
          </p:txBody>
        </p:sp>
      </p:grpSp>
      <p:sp>
        <p:nvSpPr>
          <p:cNvPr id="19" name="Curved Left Arrow 18"/>
          <p:cNvSpPr/>
          <p:nvPr/>
        </p:nvSpPr>
        <p:spPr>
          <a:xfrm>
            <a:off x="8839200" y="3090735"/>
            <a:ext cx="990600" cy="1481265"/>
          </a:xfrm>
          <a:prstGeom prst="curvedLeftArrow">
            <a:avLst/>
          </a:prstGeom>
          <a:noFill/>
          <a:ln w="254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GB" noProof="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09698" y="1371600"/>
            <a:ext cx="9292698" cy="1831487"/>
            <a:chOff x="309698" y="1749913"/>
            <a:chExt cx="9292698" cy="1831487"/>
          </a:xfrm>
        </p:grpSpPr>
        <p:graphicFrame>
          <p:nvGraphicFramePr>
            <p:cNvPr id="67" name="Chart 6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97722963"/>
                </p:ext>
              </p:extLst>
            </p:nvPr>
          </p:nvGraphicFramePr>
          <p:xfrm>
            <a:off x="309698" y="1749913"/>
            <a:ext cx="9292698" cy="18314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1143000" y="2817912"/>
              <a:ext cx="2962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indent="-274320" algn="ctr"/>
              <a:r>
                <a:rPr lang="en-GB" sz="1000" dirty="0" smtClean="0">
                  <a:latin typeface="Georgia" pitchFamily="18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46925" y="2438400"/>
              <a:ext cx="2962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indent="-274320" algn="ctr"/>
              <a:r>
                <a:rPr lang="en-GB" sz="1000" dirty="0" smtClean="0">
                  <a:latin typeface="Georgia" pitchFamily="18" charset="0"/>
                  <a:cs typeface="Arial" pitchFamily="34" charset="0"/>
                </a:rPr>
                <a:t>18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66125" y="2362200"/>
              <a:ext cx="2962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indent="-274320" algn="ctr"/>
              <a:r>
                <a:rPr lang="en-GB" sz="1000" dirty="0" smtClean="0">
                  <a:latin typeface="Georgia" pitchFamily="18" charset="0"/>
                  <a:cs typeface="Arial" pitchFamily="34" charset="0"/>
                </a:rPr>
                <a:t>22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85325" y="2209800"/>
              <a:ext cx="2962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indent="-274320" algn="ctr"/>
              <a:r>
                <a:rPr lang="en-GB" sz="1000" dirty="0" smtClean="0">
                  <a:latin typeface="Georgia" pitchFamily="18" charset="0"/>
                  <a:cs typeface="Arial" pitchFamily="34" charset="0"/>
                </a:rPr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04525" y="2133600"/>
              <a:ext cx="2962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indent="-274320" algn="ctr"/>
              <a:r>
                <a:rPr lang="en-GB" sz="1000" dirty="0" smtClean="0">
                  <a:latin typeface="Georgia" pitchFamily="18" charset="0"/>
                  <a:cs typeface="Arial" pitchFamily="34" charset="0"/>
                </a:rPr>
                <a:t>28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762000" y="6516469"/>
            <a:ext cx="8602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tx2"/>
                </a:solidFill>
                <a:latin typeface="+mj-lt"/>
              </a:rPr>
              <a:t>High level of project readiness. But, competition is also intense</a:t>
            </a:r>
          </a:p>
          <a:p>
            <a:endParaRPr lang="en-GB" sz="18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1207" y="116860"/>
            <a:ext cx="5583317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91440" rIns="91440" bIns="91440" rtlCol="0">
            <a:spAutoFit/>
          </a:bodyPr>
          <a:lstStyle/>
          <a:p>
            <a:pPr indent="-274320"/>
            <a:r>
              <a:rPr lang="ja-JP" altLang="en-US" sz="2200" b="1" dirty="0" smtClean="0">
                <a:latin typeface="Georgia" pitchFamily="18" charset="0"/>
                <a:cs typeface="Arial" pitchFamily="34" charset="0"/>
              </a:rPr>
              <a:t>再生エネルギープロジェクト</a:t>
            </a:r>
            <a:endParaRPr lang="en-GB" sz="2200" b="1" dirty="0" smtClean="0">
              <a:latin typeface="Georg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id" hidden="1"/>
          <p:cNvGrpSpPr/>
          <p:nvPr>
            <p:custDataLst>
              <p:tags r:id="rId1"/>
            </p:custDataLst>
          </p:nvPr>
        </p:nvGrpSpPr>
        <p:grpSpPr>
          <a:xfrm>
            <a:off x="530352" y="685800"/>
            <a:ext cx="8997696" cy="6711696"/>
            <a:chOff x="530352" y="685800"/>
            <a:chExt cx="8997696" cy="6711696"/>
          </a:xfrm>
        </p:grpSpPr>
        <p:sp>
          <p:nvSpPr>
            <p:cNvPr id="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7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8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1688">
                <a:buSzPct val="90000"/>
                <a:defRPr/>
              </a:pPr>
              <a:endParaRPr lang="en-GB" sz="14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9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4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0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3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1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3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2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2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3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2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4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1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93" y="670720"/>
            <a:ext cx="9320635" cy="5346032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6095999"/>
            <a:ext cx="1282211" cy="1476375"/>
          </a:xfrm>
          <a:prstGeom prst="rect">
            <a:avLst/>
          </a:prstGeom>
        </p:spPr>
      </p:pic>
      <p:sp>
        <p:nvSpPr>
          <p:cNvPr id="52" name="正方形/長方形 51"/>
          <p:cNvSpPr/>
          <p:nvPr/>
        </p:nvSpPr>
        <p:spPr>
          <a:xfrm>
            <a:off x="530351" y="6175248"/>
            <a:ext cx="8168841" cy="6096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当日、ご出席いただきました皆様</a:t>
            </a:r>
          </a:p>
        </p:txBody>
      </p:sp>
    </p:spTree>
    <p:extLst>
      <p:ext uri="{BB962C8B-B14F-4D97-AF65-F5344CB8AC3E}">
        <p14:creationId xmlns:p14="http://schemas.microsoft.com/office/powerpoint/2010/main" val="6674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62000" y="2133600"/>
            <a:ext cx="8458200" cy="26670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ありがとうございまし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</a:t>
            </a:r>
            <a:endParaRPr kumimoji="1" lang="ja-JP" altLang="en-US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6095999"/>
            <a:ext cx="1282211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6095999"/>
            <a:ext cx="1282211" cy="147637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143000" y="762000"/>
            <a:ext cx="8534400" cy="50292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40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ja-JP" altLang="en-US" sz="40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月度ゲストスピーカー</a:t>
            </a:r>
            <a:endParaRPr kumimoji="1" lang="en-US" altLang="ja-JP" sz="4000" dirty="0" smtClean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endParaRPr kumimoji="1" lang="en-US" altLang="ja-JP" sz="4000" dirty="0" smtClean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en-US" altLang="ja-JP" sz="4000" dirty="0" err="1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Pricewaterhouse</a:t>
            </a:r>
            <a:r>
              <a:rPr kumimoji="1" lang="ja-JP" altLang="en-US" sz="40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40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Coopers</a:t>
            </a:r>
            <a:r>
              <a:rPr kumimoji="1" lang="ja-JP" altLang="en-US" sz="40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endParaRPr kumimoji="1" lang="en-US" altLang="ja-JP" sz="40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ja-JP" altLang="en-US" sz="40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尻引　様</a:t>
            </a:r>
            <a:endParaRPr kumimoji="1" lang="en-US" altLang="ja-JP" sz="4000" dirty="0" smtClean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ja-JP" altLang="en-US" sz="40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平川　様</a:t>
            </a:r>
            <a:endParaRPr kumimoji="1" lang="en-US" altLang="ja-JP" sz="4000" dirty="0" smtClean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en-US" altLang="ja-JP" sz="40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Ashish</a:t>
            </a:r>
            <a:r>
              <a:rPr kumimoji="1" lang="ja-JP" altLang="en-US" sz="40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40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Chandra</a:t>
            </a:r>
            <a:r>
              <a:rPr kumimoji="1" lang="ja-JP" altLang="en-US" sz="4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　</a:t>
            </a:r>
            <a:r>
              <a:rPr kumimoji="1" lang="ja-JP" altLang="en-US" sz="40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様</a:t>
            </a:r>
            <a:endParaRPr kumimoji="1" lang="en-US" altLang="ja-JP" sz="4000" dirty="0" smtClean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/>
          <p:nvPr>
            <p:custDataLst>
              <p:tags r:id="rId1"/>
            </p:custDataLst>
          </p:nvPr>
        </p:nvGrpSpPr>
        <p:grpSpPr>
          <a:xfrm>
            <a:off x="530352" y="685800"/>
            <a:ext cx="8997696" cy="6711696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1688">
                <a:buSzPct val="90000"/>
                <a:defRPr/>
              </a:pPr>
              <a:endParaRPr lang="en-GB" sz="14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9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0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1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2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3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14400"/>
            <a:ext cx="8997696" cy="914400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ja-JP" altLang="en-US" sz="3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インフラストラクチャ</a:t>
            </a:r>
            <a:r>
              <a:rPr lang="ja-JP" altLang="en-US" sz="32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ーへの民間投資状況</a:t>
            </a:r>
            <a:endParaRPr lang="en-GB" sz="2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Page Number"/>
          <p:cNvSpPr txBox="1"/>
          <p:nvPr>
            <p:custDataLst>
              <p:tags r:id="rId2"/>
            </p:custDataLst>
          </p:nvPr>
        </p:nvSpPr>
        <p:spPr>
          <a:xfrm>
            <a:off x="9445495" y="7263477"/>
            <a:ext cx="7854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5</a:t>
            </a:r>
          </a:p>
        </p:txBody>
      </p:sp>
      <p:sp>
        <p:nvSpPr>
          <p:cNvPr id="52" name="Section Header" hidden="1"/>
          <p:cNvSpPr txBox="1"/>
          <p:nvPr>
            <p:custDataLst>
              <p:tags r:id="rId3"/>
            </p:custDataLst>
          </p:nvPr>
        </p:nvSpPr>
        <p:spPr>
          <a:xfrm>
            <a:off x="521208" y="813600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  <a:ea typeface="Cambria Math" pitchFamily="18" charset="0"/>
              </a:rPr>
              <a:t>  – </a:t>
            </a:r>
          </a:p>
        </p:txBody>
      </p:sp>
      <p:sp>
        <p:nvSpPr>
          <p:cNvPr id="3" name="Oval 2"/>
          <p:cNvSpPr/>
          <p:nvPr/>
        </p:nvSpPr>
        <p:spPr>
          <a:xfrm>
            <a:off x="609600" y="1828800"/>
            <a:ext cx="1737360" cy="1737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GB" dirty="0" smtClean="0"/>
          </a:p>
        </p:txBody>
      </p:sp>
      <p:sp>
        <p:nvSpPr>
          <p:cNvPr id="61" name="Oval 60"/>
          <p:cNvSpPr/>
          <p:nvPr/>
        </p:nvSpPr>
        <p:spPr>
          <a:xfrm>
            <a:off x="4983480" y="2623856"/>
            <a:ext cx="1737360" cy="1737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GB" dirty="0" smtClean="0"/>
          </a:p>
        </p:txBody>
      </p:sp>
      <p:sp>
        <p:nvSpPr>
          <p:cNvPr id="62" name="Oval 61"/>
          <p:cNvSpPr/>
          <p:nvPr/>
        </p:nvSpPr>
        <p:spPr>
          <a:xfrm>
            <a:off x="7696200" y="5120640"/>
            <a:ext cx="1737360" cy="1737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GB" dirty="0" smtClean="0"/>
          </a:p>
        </p:txBody>
      </p:sp>
      <p:sp>
        <p:nvSpPr>
          <p:cNvPr id="63" name="Oval 62"/>
          <p:cNvSpPr/>
          <p:nvPr/>
        </p:nvSpPr>
        <p:spPr>
          <a:xfrm>
            <a:off x="3276600" y="4343400"/>
            <a:ext cx="1737360" cy="1737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GB" dirty="0" smtClean="0"/>
          </a:p>
        </p:txBody>
      </p:sp>
      <p:sp>
        <p:nvSpPr>
          <p:cNvPr id="65" name="Oval 64"/>
          <p:cNvSpPr/>
          <p:nvPr/>
        </p:nvSpPr>
        <p:spPr>
          <a:xfrm>
            <a:off x="5257800" y="2898176"/>
            <a:ext cx="1188720" cy="118872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+mj-lt"/>
              </a:rPr>
              <a:t>~57%</a:t>
            </a:r>
          </a:p>
        </p:txBody>
      </p:sp>
      <p:sp>
        <p:nvSpPr>
          <p:cNvPr id="66" name="Oval 65"/>
          <p:cNvSpPr/>
          <p:nvPr/>
        </p:nvSpPr>
        <p:spPr>
          <a:xfrm>
            <a:off x="7741920" y="5166360"/>
            <a:ext cx="1645920" cy="164592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+mj-lt"/>
              </a:rPr>
              <a:t>~97%</a:t>
            </a:r>
            <a:endParaRPr lang="en-GB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46960" y="1850374"/>
            <a:ext cx="2560320" cy="18774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74320"/>
            <a:r>
              <a:rPr lang="en-GB" sz="2200" i="1" dirty="0" smtClean="0">
                <a:latin typeface="Georgia" pitchFamily="18" charset="0"/>
                <a:cs typeface="Arial" pitchFamily="34" charset="0"/>
              </a:rPr>
              <a:t>…new power generation capacity</a:t>
            </a:r>
          </a:p>
          <a:p>
            <a:pPr indent="-274320"/>
            <a:endParaRPr lang="en-GB" sz="700" dirty="0"/>
          </a:p>
          <a:p>
            <a:pPr lvl="0" indent="-274320">
              <a:spcBef>
                <a:spcPts val="600"/>
              </a:spcBef>
              <a:spcAft>
                <a:spcPts val="600"/>
              </a:spcAft>
            </a:pPr>
            <a:r>
              <a:rPr lang="en-GB" sz="1400" i="1" dirty="0">
                <a:solidFill>
                  <a:srgbClr val="000000"/>
                </a:solidFill>
                <a:latin typeface="Georgia" pitchFamily="18" charset="0"/>
                <a:cs typeface="Arial" pitchFamily="34" charset="0"/>
              </a:rPr>
              <a:t>% of total </a:t>
            </a:r>
            <a:r>
              <a:rPr lang="en-GB" sz="1400" i="1" dirty="0" smtClean="0">
                <a:solidFill>
                  <a:srgbClr val="000000"/>
                </a:solidFill>
                <a:latin typeface="Georgia" pitchFamily="18" charset="0"/>
                <a:cs typeface="Arial" pitchFamily="34" charset="0"/>
              </a:rPr>
              <a:t>MW added during first 2 years of 12</a:t>
            </a:r>
            <a:r>
              <a:rPr lang="en-GB" sz="1400" i="1" baseline="30000" dirty="0" smtClean="0">
                <a:solidFill>
                  <a:srgbClr val="000000"/>
                </a:solidFill>
                <a:latin typeface="Georgia" pitchFamily="18" charset="0"/>
                <a:cs typeface="Arial" pitchFamily="34" charset="0"/>
              </a:rPr>
              <a:t>th</a:t>
            </a:r>
            <a:r>
              <a:rPr lang="en-GB" sz="1400" i="1" dirty="0" smtClean="0">
                <a:solidFill>
                  <a:srgbClr val="000000"/>
                </a:solidFill>
                <a:latin typeface="Georgia" pitchFamily="18" charset="0"/>
                <a:cs typeface="Arial" pitchFamily="34" charset="0"/>
              </a:rPr>
              <a:t> plan</a:t>
            </a:r>
            <a:endParaRPr lang="en-GB" sz="2200" i="1" dirty="0">
              <a:latin typeface="Georgia" pitchFamily="18" charset="0"/>
              <a:cs typeface="Arial" pitchFamily="34" charset="0"/>
            </a:endParaRPr>
          </a:p>
          <a:p>
            <a:pPr lvl="0" indent="-274320">
              <a:spcBef>
                <a:spcPts val="600"/>
              </a:spcBef>
              <a:spcAft>
                <a:spcPts val="600"/>
              </a:spcAft>
            </a:pPr>
            <a:r>
              <a:rPr lang="en-GB" sz="1400" i="1" dirty="0" smtClean="0">
                <a:solidFill>
                  <a:srgbClr val="000000"/>
                </a:solidFill>
                <a:latin typeface="Georgia" pitchFamily="18" charset="0"/>
                <a:cs typeface="Arial" pitchFamily="34" charset="0"/>
              </a:rPr>
              <a:t>Private capacity ~45% during 11</a:t>
            </a:r>
            <a:r>
              <a:rPr lang="en-GB" sz="1400" i="1" baseline="30000" dirty="0" smtClean="0">
                <a:solidFill>
                  <a:srgbClr val="000000"/>
                </a:solidFill>
                <a:latin typeface="Georgia" pitchFamily="18" charset="0"/>
                <a:cs typeface="Arial" pitchFamily="34" charset="0"/>
              </a:rPr>
              <a:t>th</a:t>
            </a:r>
            <a:r>
              <a:rPr lang="en-GB" sz="1400" i="1" dirty="0" smtClean="0">
                <a:solidFill>
                  <a:srgbClr val="000000"/>
                </a:solidFill>
                <a:latin typeface="Georgia" pitchFamily="18" charset="0"/>
                <a:cs typeface="Arial" pitchFamily="34" charset="0"/>
              </a:rPr>
              <a:t> plan</a:t>
            </a:r>
            <a:endParaRPr lang="en-GB" sz="1000" i="1" dirty="0">
              <a:solidFill>
                <a:srgbClr val="000000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66033" y="2723852"/>
            <a:ext cx="2904663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74320"/>
            <a:r>
              <a:rPr lang="en-GB" sz="2200" i="1" dirty="0" smtClean="0">
                <a:latin typeface="Georgia" pitchFamily="18" charset="0"/>
                <a:cs typeface="Arial" pitchFamily="34" charset="0"/>
              </a:rPr>
              <a:t>…airport passenger traffic</a:t>
            </a:r>
          </a:p>
          <a:p>
            <a:pPr indent="-274320"/>
            <a:endParaRPr lang="en-GB" sz="2200" i="1" dirty="0">
              <a:latin typeface="Georgia" pitchFamily="18" charset="0"/>
              <a:cs typeface="Arial" pitchFamily="34" charset="0"/>
            </a:endParaRPr>
          </a:p>
          <a:p>
            <a:pPr lvl="0" indent="-274320"/>
            <a:r>
              <a:rPr lang="en-GB" sz="1400" i="1" dirty="0">
                <a:solidFill>
                  <a:srgbClr val="000000"/>
                </a:solidFill>
                <a:latin typeface="Georgia" pitchFamily="18" charset="0"/>
                <a:cs typeface="Arial" pitchFamily="34" charset="0"/>
              </a:rPr>
              <a:t>% of total </a:t>
            </a:r>
            <a:r>
              <a:rPr lang="en-GB" sz="1400" i="1" dirty="0" smtClean="0">
                <a:solidFill>
                  <a:srgbClr val="000000"/>
                </a:solidFill>
                <a:latin typeface="Georgia" pitchFamily="18" charset="0"/>
                <a:cs typeface="Arial" pitchFamily="34" charset="0"/>
              </a:rPr>
              <a:t>passenger traffic handled by airports operated by private operator during FY14</a:t>
            </a:r>
            <a:endParaRPr lang="en-GB" sz="1400" i="1" dirty="0">
              <a:solidFill>
                <a:srgbClr val="000000"/>
              </a:solidFill>
              <a:latin typeface="Georgia" pitchFamily="18" charset="0"/>
              <a:cs typeface="Arial" pitchFamily="34" charset="0"/>
            </a:endParaRPr>
          </a:p>
          <a:p>
            <a:pPr indent="-274320"/>
            <a:endParaRPr lang="en-GB" sz="2200" i="1" dirty="0" smtClean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1977" y="4372416"/>
            <a:ext cx="2592223" cy="15696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74320"/>
            <a:r>
              <a:rPr lang="en-GB" sz="2200" i="1" dirty="0" smtClean="0">
                <a:latin typeface="Georgia" pitchFamily="18" charset="0"/>
                <a:cs typeface="Arial" pitchFamily="34" charset="0"/>
              </a:rPr>
              <a:t>Cargo movement by private ports &amp; terminals….</a:t>
            </a:r>
          </a:p>
          <a:p>
            <a:pPr indent="-274320"/>
            <a:endParaRPr lang="en-GB" sz="2200" i="1" dirty="0" smtClean="0">
              <a:latin typeface="Georgia" pitchFamily="18" charset="0"/>
              <a:cs typeface="Arial" pitchFamily="34" charset="0"/>
            </a:endParaRPr>
          </a:p>
          <a:p>
            <a:pPr lvl="0" indent="-274320"/>
            <a:r>
              <a:rPr lang="en-GB" sz="1400" i="1" dirty="0" smtClean="0">
                <a:solidFill>
                  <a:srgbClr val="000000"/>
                </a:solidFill>
                <a:latin typeface="Georgia" pitchFamily="18" charset="0"/>
                <a:cs typeface="Arial" pitchFamily="34" charset="0"/>
              </a:rPr>
              <a:t>As % </a:t>
            </a:r>
            <a:r>
              <a:rPr lang="en-GB" sz="1400" i="1" dirty="0">
                <a:solidFill>
                  <a:srgbClr val="000000"/>
                </a:solidFill>
                <a:latin typeface="Georgia" pitchFamily="18" charset="0"/>
                <a:cs typeface="Arial" pitchFamily="34" charset="0"/>
              </a:rPr>
              <a:t>of total </a:t>
            </a:r>
            <a:r>
              <a:rPr lang="en-GB" sz="1400" i="1" dirty="0" smtClean="0">
                <a:solidFill>
                  <a:srgbClr val="000000"/>
                </a:solidFill>
                <a:latin typeface="Georgia" pitchFamily="18" charset="0"/>
                <a:cs typeface="Arial" pitchFamily="34" charset="0"/>
              </a:rPr>
              <a:t>cargo handled</a:t>
            </a:r>
            <a:endParaRPr lang="en-GB" sz="2200" i="1" dirty="0" smtClean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86400" y="5119117"/>
            <a:ext cx="2149366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74320"/>
            <a:r>
              <a:rPr lang="en-GB" sz="2200" i="1" dirty="0" smtClean="0">
                <a:latin typeface="Georgia" pitchFamily="18" charset="0"/>
                <a:cs typeface="Arial" pitchFamily="34" charset="0"/>
              </a:rPr>
              <a:t>Roads (National highways)…</a:t>
            </a:r>
          </a:p>
          <a:p>
            <a:pPr indent="-274320"/>
            <a:endParaRPr lang="en-GB" sz="2200" i="1" dirty="0">
              <a:latin typeface="Georgia" pitchFamily="18" charset="0"/>
              <a:cs typeface="Arial" pitchFamily="34" charset="0"/>
            </a:endParaRPr>
          </a:p>
          <a:p>
            <a:pPr indent="-274320"/>
            <a:r>
              <a:rPr lang="en-GB" sz="1400" i="1" dirty="0" smtClean="0">
                <a:latin typeface="Georgia" pitchFamily="18" charset="0"/>
                <a:cs typeface="Arial" pitchFamily="34" charset="0"/>
              </a:rPr>
              <a:t>PPP projects as % of total (km) in last 5 years</a:t>
            </a:r>
          </a:p>
        </p:txBody>
      </p:sp>
      <p:sp>
        <p:nvSpPr>
          <p:cNvPr id="75" name="Oval 74"/>
          <p:cNvSpPr/>
          <p:nvPr/>
        </p:nvSpPr>
        <p:spPr>
          <a:xfrm>
            <a:off x="3550920" y="4617720"/>
            <a:ext cx="1188720" cy="118872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vert="horz" wrap="square" lIns="0" tIns="45720" rIns="0" bIns="45720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+mj-lt"/>
              </a:rPr>
              <a:t>~45%</a:t>
            </a:r>
          </a:p>
        </p:txBody>
      </p:sp>
      <p:sp>
        <p:nvSpPr>
          <p:cNvPr id="76" name="Oval 75"/>
          <p:cNvSpPr/>
          <p:nvPr/>
        </p:nvSpPr>
        <p:spPr>
          <a:xfrm>
            <a:off x="883920" y="2103120"/>
            <a:ext cx="1188720" cy="118872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+mj-lt"/>
              </a:rPr>
              <a:t>~60%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143672" y="7168896"/>
            <a:ext cx="1143000" cy="4572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7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5" grpId="0" animBg="1"/>
      <p:bldP spid="66" grpId="0" animBg="1"/>
      <p:bldP spid="69" grpId="0"/>
      <p:bldP spid="70" grpId="0"/>
      <p:bldP spid="71" grpId="0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 flipV="1">
            <a:off x="7909034" y="2816225"/>
            <a:ext cx="0" cy="2743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id" hidden="1"/>
          <p:cNvGrpSpPr/>
          <p:nvPr>
            <p:custDataLst>
              <p:tags r:id="rId1"/>
            </p:custDataLst>
          </p:nvPr>
        </p:nvGrpSpPr>
        <p:grpSpPr>
          <a:xfrm>
            <a:off x="530352" y="685800"/>
            <a:ext cx="8997696" cy="6711696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1688">
                <a:buSzPct val="90000"/>
                <a:defRPr/>
              </a:pPr>
              <a:endParaRPr lang="en-GB" sz="14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9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0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1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2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3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</p:grpSp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381000" y="990600"/>
            <a:ext cx="9448800" cy="914400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ja-JP" altLang="en-US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インフラ投資額は増えてきているが、経済発展のためには</a:t>
            </a:r>
            <a:r>
              <a:rPr lang="en-US" altLang="ja-JP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さらなる大規模投資が必要</a:t>
            </a:r>
            <a:endParaRPr lang="en-GB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Content Placeholder 56"/>
          <p:cNvSpPr>
            <a:spLocks noGrp="1"/>
          </p:cNvSpPr>
          <p:nvPr>
            <p:ph sz="quarter" idx="14"/>
          </p:nvPr>
        </p:nvSpPr>
        <p:spPr>
          <a:xfrm>
            <a:off x="530352" y="1981200"/>
            <a:ext cx="3660648" cy="4416552"/>
          </a:xfrm>
          <a:ln>
            <a:solidFill>
              <a:schemeClr val="accent1"/>
            </a:solidFill>
            <a:prstDash val="dash"/>
          </a:ln>
        </p:spPr>
        <p:txBody>
          <a:bodyPr lIns="91440" tIns="91440" rIns="91440"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Increasing trend in Investment as % of GDP during 11</a:t>
            </a:r>
            <a:r>
              <a:rPr lang="en-GB" baseline="30000" dirty="0" smtClean="0"/>
              <a:t>th</a:t>
            </a:r>
            <a:r>
              <a:rPr lang="en-GB" dirty="0" smtClean="0"/>
              <a:t> plan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However, slowdown in investments during 12</a:t>
            </a:r>
            <a:r>
              <a:rPr lang="en-GB" baseline="30000" dirty="0" smtClean="0"/>
              <a:t>th</a:t>
            </a:r>
            <a:r>
              <a:rPr lang="en-GB" dirty="0" smtClean="0"/>
              <a:t> plan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New government growth agenda focused on manufacturing and infrastructure</a:t>
            </a:r>
          </a:p>
        </p:txBody>
      </p:sp>
      <p:sp>
        <p:nvSpPr>
          <p:cNvPr id="50" name="Page Number"/>
          <p:cNvSpPr txBox="1"/>
          <p:nvPr>
            <p:custDataLst>
              <p:tags r:id="rId2"/>
            </p:custDataLst>
          </p:nvPr>
        </p:nvSpPr>
        <p:spPr>
          <a:xfrm>
            <a:off x="9293095" y="7263477"/>
            <a:ext cx="7854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9</a:t>
            </a:r>
          </a:p>
        </p:txBody>
      </p:sp>
      <p:sp>
        <p:nvSpPr>
          <p:cNvPr id="52" name="Section Header" hidden="1"/>
          <p:cNvSpPr txBox="1"/>
          <p:nvPr>
            <p:custDataLst>
              <p:tags r:id="rId3"/>
            </p:custDataLst>
          </p:nvPr>
        </p:nvSpPr>
        <p:spPr>
          <a:xfrm>
            <a:off x="521208" y="813600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  <a:ea typeface="Cambria Math" pitchFamily="18" charset="0"/>
              </a:rPr>
              <a:t>  – 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623318622"/>
              </p:ext>
            </p:extLst>
          </p:nvPr>
        </p:nvGraphicFramePr>
        <p:xfrm>
          <a:off x="4480034" y="2057400"/>
          <a:ext cx="5197366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1785" y="6470777"/>
            <a:ext cx="45683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74320"/>
            <a:r>
              <a:rPr lang="en-GB" sz="1000" i="1" dirty="0" smtClean="0">
                <a:latin typeface="Georgia" pitchFamily="18" charset="0"/>
                <a:cs typeface="Arial" pitchFamily="34" charset="0"/>
              </a:rPr>
              <a:t>Source: The High Level Committee on Financing Infrastructure, PwC Analysis</a:t>
            </a:r>
            <a:endParaRPr lang="en-GB" sz="1000" i="1" dirty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53" name="Oval Callout 52"/>
          <p:cNvSpPr/>
          <p:nvPr/>
        </p:nvSpPr>
        <p:spPr>
          <a:xfrm>
            <a:off x="4784834" y="4114673"/>
            <a:ext cx="609600" cy="457200"/>
          </a:xfrm>
          <a:prstGeom prst="wedgeEllipseCallout">
            <a:avLst>
              <a:gd name="adj1" fmla="val -33333"/>
              <a:gd name="adj2" fmla="val 85833"/>
            </a:avLst>
          </a:prstGeom>
          <a:solidFill>
            <a:schemeClr val="accent5"/>
          </a:solidFill>
          <a:ln w="6350">
            <a:noFill/>
          </a:ln>
        </p:spPr>
        <p:txBody>
          <a:bodyPr vert="horz" wrap="square" lIns="0" tIns="45720" rIns="0" bIns="45720" rtlCol="0" anchor="ctr">
            <a:no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+mj-lt"/>
              </a:rPr>
              <a:t>29%</a:t>
            </a:r>
          </a:p>
        </p:txBody>
      </p:sp>
      <p:sp>
        <p:nvSpPr>
          <p:cNvPr id="56" name="Oval Callout 55"/>
          <p:cNvSpPr/>
          <p:nvPr/>
        </p:nvSpPr>
        <p:spPr>
          <a:xfrm>
            <a:off x="8823434" y="4111625"/>
            <a:ext cx="609600" cy="457200"/>
          </a:xfrm>
          <a:prstGeom prst="wedgeEllipseCallout">
            <a:avLst>
              <a:gd name="adj1" fmla="val -33333"/>
              <a:gd name="adj2" fmla="val 85833"/>
            </a:avLst>
          </a:prstGeom>
          <a:solidFill>
            <a:schemeClr val="accent5"/>
          </a:solidFill>
          <a:ln w="6350">
            <a:noFill/>
          </a:ln>
        </p:spPr>
        <p:txBody>
          <a:bodyPr vert="horz" wrap="square" lIns="0" tIns="45720" rIns="0" bIns="45720" rtlCol="0" anchor="ctr">
            <a:no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+mj-lt"/>
              </a:rPr>
              <a:t>36%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94557" y="3273425"/>
            <a:ext cx="152887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74320"/>
            <a:r>
              <a:rPr lang="en-GB" sz="1200" b="1" i="1" dirty="0" smtClean="0">
                <a:solidFill>
                  <a:schemeClr val="tx2"/>
                </a:solidFill>
                <a:latin typeface="Georgia" pitchFamily="18" charset="0"/>
                <a:cs typeface="Arial" pitchFamily="34" charset="0"/>
              </a:rPr>
              <a:t>Total Infra Spend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46834" y="5069959"/>
            <a:ext cx="17477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74320"/>
            <a:r>
              <a:rPr lang="en-GB" sz="1200" b="1" i="1" dirty="0" smtClean="0">
                <a:solidFill>
                  <a:schemeClr val="accent5"/>
                </a:solidFill>
                <a:latin typeface="Georgia" pitchFamily="18" charset="0"/>
                <a:cs typeface="Arial" pitchFamily="34" charset="0"/>
              </a:rPr>
              <a:t>Private investments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143672" y="7168896"/>
            <a:ext cx="1143000" cy="4572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74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/>
          <p:nvPr>
            <p:custDataLst>
              <p:tags r:id="rId1"/>
            </p:custDataLst>
          </p:nvPr>
        </p:nvGrpSpPr>
        <p:grpSpPr>
          <a:xfrm>
            <a:off x="530352" y="685800"/>
            <a:ext cx="8997696" cy="6711696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1688">
                <a:buSzPct val="90000"/>
                <a:defRPr/>
              </a:pPr>
              <a:endParaRPr lang="en-GB" sz="14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9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0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1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2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3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ビジネス環境の緩和・インフラ整備に注力する</a:t>
            </a:r>
            <a:endParaRPr lang="en-GB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Page Number"/>
          <p:cNvSpPr txBox="1"/>
          <p:nvPr>
            <p:custDataLst>
              <p:tags r:id="rId2"/>
            </p:custDataLst>
          </p:nvPr>
        </p:nvSpPr>
        <p:spPr>
          <a:xfrm>
            <a:off x="9366949" y="7263477"/>
            <a:ext cx="157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10</a:t>
            </a:r>
          </a:p>
        </p:txBody>
      </p:sp>
      <p:sp>
        <p:nvSpPr>
          <p:cNvPr id="52" name="Section Header" hidden="1"/>
          <p:cNvSpPr txBox="1"/>
          <p:nvPr>
            <p:custDataLst>
              <p:tags r:id="rId3"/>
            </p:custDataLst>
          </p:nvPr>
        </p:nvSpPr>
        <p:spPr>
          <a:xfrm>
            <a:off x="521208" y="813600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  <a:ea typeface="Cambria Math" pitchFamily="18" charset="0"/>
              </a:rPr>
              <a:t>  – </a:t>
            </a:r>
          </a:p>
        </p:txBody>
      </p:sp>
      <p:sp>
        <p:nvSpPr>
          <p:cNvPr id="54" name="Content Placeholder 52"/>
          <p:cNvSpPr>
            <a:spLocks noGrp="1"/>
          </p:cNvSpPr>
          <p:nvPr>
            <p:ph sz="quarter" idx="15"/>
          </p:nvPr>
        </p:nvSpPr>
        <p:spPr>
          <a:xfrm>
            <a:off x="521208" y="1482978"/>
            <a:ext cx="4996464" cy="5438180"/>
          </a:xfrm>
          <a:ln>
            <a:noFill/>
            <a:prstDash val="dash"/>
          </a:ln>
        </p:spPr>
        <p:txBody>
          <a:bodyPr lIns="91440" tIns="91440" rIns="9144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 smtClean="0"/>
              <a:t>Emphasis on Ease of Doing Business</a:t>
            </a:r>
          </a:p>
          <a:p>
            <a:pPr marL="897045" lvl="2" indent="-285750">
              <a:buFont typeface="Georgia" panose="02040502050405020303" pitchFamily="18" charset="0"/>
              <a:buChar char="−"/>
            </a:pPr>
            <a:r>
              <a:rPr lang="en-GB" sz="1800" dirty="0" smtClean="0"/>
              <a:t>Intent to boost manufacturing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 smtClean="0"/>
              <a:t>Fast tracking clearances and approvals</a:t>
            </a:r>
          </a:p>
          <a:p>
            <a:pPr marL="897045" lvl="2" indent="-285750">
              <a:buFont typeface="Georgia" pitchFamily="18" charset="0"/>
              <a:buChar char="−"/>
            </a:pPr>
            <a:r>
              <a:rPr lang="en-GB" sz="1800" dirty="0" smtClean="0"/>
              <a:t>Rail, road projects cleared for outstanding issues</a:t>
            </a:r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 smtClean="0"/>
              <a:t>Easing infrastructure financing</a:t>
            </a:r>
          </a:p>
          <a:p>
            <a:pPr marL="897045" lvl="2" indent="-285750">
              <a:buFont typeface="Georgia" pitchFamily="18" charset="0"/>
              <a:buChar char="−"/>
            </a:pPr>
            <a:r>
              <a:rPr lang="en-GB" sz="1800" dirty="0"/>
              <a:t>Flexibility to extend tenure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 smtClean="0"/>
              <a:t>High priority programs</a:t>
            </a:r>
          </a:p>
          <a:p>
            <a:pPr marL="897045" lvl="2" indent="-285750">
              <a:spcAft>
                <a:spcPts val="600"/>
              </a:spcAft>
              <a:buFont typeface="Georgia" pitchFamily="18" charset="0"/>
              <a:buChar char="−"/>
            </a:pPr>
            <a:r>
              <a:rPr lang="en-GB" sz="1800" dirty="0"/>
              <a:t>Industrial corridors</a:t>
            </a:r>
          </a:p>
          <a:p>
            <a:pPr marL="897045" lvl="2" indent="-285750">
              <a:spcAft>
                <a:spcPts val="600"/>
              </a:spcAft>
              <a:buFont typeface="Georgia" pitchFamily="18" charset="0"/>
              <a:buChar char="−"/>
            </a:pPr>
            <a:r>
              <a:rPr lang="en-GB" sz="1800" dirty="0"/>
              <a:t>Smart Cities</a:t>
            </a:r>
          </a:p>
          <a:p>
            <a:pPr marL="897045" lvl="2" indent="-285750">
              <a:spcAft>
                <a:spcPts val="600"/>
              </a:spcAft>
              <a:buFont typeface="Georgia" pitchFamily="18" charset="0"/>
              <a:buChar char="−"/>
            </a:pPr>
            <a:r>
              <a:rPr lang="en-GB" sz="1800" dirty="0"/>
              <a:t>Railway reforms</a:t>
            </a:r>
          </a:p>
          <a:p>
            <a:pPr marL="897045" lvl="2" indent="-285750">
              <a:spcAft>
                <a:spcPts val="600"/>
              </a:spcAft>
              <a:buFont typeface="Georgia" pitchFamily="18" charset="0"/>
              <a:buChar char="−"/>
            </a:pPr>
            <a:r>
              <a:rPr lang="en-GB" sz="1800" dirty="0"/>
              <a:t>Solar </a:t>
            </a:r>
            <a:r>
              <a:rPr lang="en-GB" sz="1800" dirty="0" smtClean="0"/>
              <a:t>energy projects</a:t>
            </a:r>
            <a:endParaRPr lang="en-GB" sz="1800" dirty="0"/>
          </a:p>
          <a:p>
            <a:pPr marL="897045" lvl="2" indent="-285750">
              <a:spcAft>
                <a:spcPts val="600"/>
              </a:spcAft>
              <a:buFont typeface="Georgia" pitchFamily="18" charset="0"/>
              <a:buChar char="−"/>
            </a:pPr>
            <a:r>
              <a:rPr lang="en-GB" sz="1800" dirty="0"/>
              <a:t>FDI in construction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5392119" y="1857214"/>
            <a:ext cx="3505200" cy="6858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製造業の活性化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5392119" y="2822448"/>
            <a:ext cx="3505200" cy="6858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承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認、クリアランス</a:t>
            </a:r>
            <a:r>
              <a:rPr kumimoji="1"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取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得プロセスの加速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5372281" y="3730752"/>
            <a:ext cx="3505200" cy="6858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インフ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ラプロジェクトのファイナンス課題の解決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5392119" y="4914900"/>
            <a:ext cx="3505200" cy="6858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注力するプログラム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35615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1219201" y="2130425"/>
            <a:ext cx="2089744" cy="3429000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noFill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endParaRPr lang="en-GB" b="1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006255" y="2130425"/>
            <a:ext cx="3385145" cy="3429000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noFill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endParaRPr lang="en-GB" b="1" dirty="0" smtClean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" name="grid" hidden="1"/>
          <p:cNvGrpSpPr/>
          <p:nvPr>
            <p:custDataLst>
              <p:tags r:id="rId1"/>
            </p:custDataLst>
          </p:nvPr>
        </p:nvGrpSpPr>
        <p:grpSpPr>
          <a:xfrm>
            <a:off x="530352" y="685800"/>
            <a:ext cx="8997696" cy="6711696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1688">
                <a:buSzPct val="90000"/>
                <a:defRPr/>
              </a:pPr>
              <a:endParaRPr lang="en-GB" sz="14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9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0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1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2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3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0" y="717553"/>
            <a:ext cx="9110472" cy="914400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ja-JP" sz="2800" i="0" dirty="0" smtClean="0">
                <a:solidFill>
                  <a:schemeClr val="tx2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2012-2017</a:t>
            </a:r>
            <a:r>
              <a:rPr lang="ja-JP" altLang="en-US" sz="2800" i="0" dirty="0">
                <a:solidFill>
                  <a:schemeClr val="tx2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年</a:t>
            </a:r>
            <a:r>
              <a:rPr lang="ja-JP" altLang="en-US" sz="2800" i="0" dirty="0" smtClean="0">
                <a:solidFill>
                  <a:schemeClr val="tx2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のインフラ計画では、</a:t>
            </a:r>
            <a:r>
              <a:rPr lang="en-US" altLang="ja-JP" sz="2800" i="0" dirty="0" smtClean="0">
                <a:solidFill>
                  <a:schemeClr val="tx2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/>
            </a:r>
            <a:br>
              <a:rPr lang="en-US" altLang="ja-JP" sz="2800" i="0" dirty="0" smtClean="0">
                <a:solidFill>
                  <a:schemeClr val="tx2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</a:br>
            <a:r>
              <a:rPr lang="en-US" altLang="ja-JP" sz="2800" i="0" dirty="0" smtClean="0">
                <a:solidFill>
                  <a:schemeClr val="tx2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lang="ja-JP" altLang="en-US" sz="2800" i="0" dirty="0" smtClean="0">
                <a:solidFill>
                  <a:schemeClr val="tx2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兆</a:t>
            </a:r>
            <a:r>
              <a:rPr lang="en-US" altLang="ja-JP" sz="2800" i="0" dirty="0" smtClean="0">
                <a:solidFill>
                  <a:schemeClr val="tx2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USD</a:t>
            </a:r>
            <a:r>
              <a:rPr lang="ja-JP" altLang="en-US" sz="2800" i="0" dirty="0" smtClean="0">
                <a:solidFill>
                  <a:schemeClr val="tx2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規模の投資を必要としている</a:t>
            </a:r>
            <a:endParaRPr lang="en-GB" sz="2800" i="0" dirty="0">
              <a:solidFill>
                <a:schemeClr val="tx2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53" name="Content Placeholder 52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289899727"/>
              </p:ext>
            </p:extLst>
          </p:nvPr>
        </p:nvGraphicFramePr>
        <p:xfrm>
          <a:off x="381000" y="1524000"/>
          <a:ext cx="9296399" cy="441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0" name="Page Number"/>
          <p:cNvSpPr txBox="1"/>
          <p:nvPr>
            <p:custDataLst>
              <p:tags r:id="rId2"/>
            </p:custDataLst>
          </p:nvPr>
        </p:nvSpPr>
        <p:spPr>
          <a:xfrm>
            <a:off x="9366949" y="7263477"/>
            <a:ext cx="157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11</a:t>
            </a:r>
          </a:p>
        </p:txBody>
      </p:sp>
      <p:sp>
        <p:nvSpPr>
          <p:cNvPr id="52" name="Section Header" hidden="1"/>
          <p:cNvSpPr txBox="1"/>
          <p:nvPr>
            <p:custDataLst>
              <p:tags r:id="rId3"/>
            </p:custDataLst>
          </p:nvPr>
        </p:nvSpPr>
        <p:spPr>
          <a:xfrm>
            <a:off x="521208" y="813600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>
              <a:spcAft>
                <a:spcPts val="1003"/>
              </a:spcAft>
            </a:pPr>
            <a:r>
              <a:rPr lang="en-GB" sz="1100" noProof="1" smtClean="0">
                <a:latin typeface="+mn-lt"/>
                <a:ea typeface="Cambria Math" pitchFamily="18" charset="0"/>
              </a:rPr>
              <a:t>  – 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21208" y="2286000"/>
            <a:ext cx="9308592" cy="3716724"/>
            <a:chOff x="521208" y="2667000"/>
            <a:chExt cx="9308592" cy="3716724"/>
          </a:xfrm>
        </p:grpSpPr>
        <p:sp>
          <p:nvSpPr>
            <p:cNvPr id="54" name="TextBox 53"/>
            <p:cNvSpPr txBox="1"/>
            <p:nvPr/>
          </p:nvSpPr>
          <p:spPr>
            <a:xfrm>
              <a:off x="521208" y="6245225"/>
              <a:ext cx="448039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indent="-274320"/>
              <a:r>
                <a:rPr lang="en-GB" sz="900" i="1" dirty="0" smtClean="0">
                  <a:latin typeface="Georgia" pitchFamily="18" charset="0"/>
                  <a:cs typeface="Arial" pitchFamily="34" charset="0"/>
                </a:rPr>
                <a:t>Source: Planning Commission – Twelfth Five Year Plan (2012-2017), Published in 2013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71600" y="3273425"/>
              <a:ext cx="44082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indent="-274320" algn="ctr"/>
              <a:r>
                <a:rPr lang="en-GB" sz="1100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88 GW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44897" y="3380105"/>
              <a:ext cx="439223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indent="-274320"/>
              <a:r>
                <a:rPr lang="en-GB" sz="1100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30 GW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90800" y="3515628"/>
              <a:ext cx="71814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indent="-274320"/>
              <a:r>
                <a:rPr lang="en-GB" sz="1100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95 MMTPA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67400" y="5126268"/>
              <a:ext cx="2438400" cy="769441"/>
            </a:xfrm>
            <a:prstGeom prst="borderCallout1">
              <a:avLst>
                <a:gd name="adj1" fmla="val 46479"/>
                <a:gd name="adj2" fmla="val -6399"/>
                <a:gd name="adj3" fmla="val -46091"/>
                <a:gd name="adj4" fmla="val -28991"/>
              </a:avLst>
            </a:prstGeom>
            <a:noFill/>
            <a:ln>
              <a:solidFill>
                <a:schemeClr val="accent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122238" indent="-61913">
                <a:buFont typeface="Wingdings" panose="05000000000000000000" pitchFamily="2" charset="2"/>
                <a:buChar char="§"/>
              </a:pPr>
              <a:r>
                <a:rPr lang="en-GB" sz="1000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14 </a:t>
              </a:r>
              <a:r>
                <a:rPr lang="en-GB" sz="1000" i="1" dirty="0" err="1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mn</a:t>
              </a:r>
              <a:r>
                <a:rPr lang="en-GB" sz="1000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 Rolling stock requirement </a:t>
              </a:r>
            </a:p>
            <a:p>
              <a:pPr marL="122238" indent="-61913">
                <a:buFont typeface="Wingdings" panose="05000000000000000000" pitchFamily="2" charset="2"/>
                <a:buChar char="§"/>
              </a:pPr>
              <a:r>
                <a:rPr lang="en-GB" sz="1000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4000 km new lines</a:t>
              </a:r>
            </a:p>
            <a:p>
              <a:pPr marL="122238" indent="-61913">
                <a:buFont typeface="Wingdings" panose="05000000000000000000" pitchFamily="2" charset="2"/>
                <a:buChar char="§"/>
              </a:pPr>
              <a:r>
                <a:rPr lang="en-GB" sz="1000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Western &amp; Eastern DFC</a:t>
              </a:r>
            </a:p>
            <a:p>
              <a:pPr marL="122238" indent="-61913">
                <a:buFont typeface="Wingdings" panose="05000000000000000000" pitchFamily="2" charset="2"/>
                <a:buChar char="§"/>
              </a:pPr>
              <a:r>
                <a:rPr lang="en-GB" sz="1000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7600 km of Doubling</a:t>
              </a:r>
            </a:p>
            <a:p>
              <a:pPr marL="122238" indent="-61913">
                <a:buFont typeface="Wingdings" panose="05000000000000000000" pitchFamily="2" charset="2"/>
                <a:buChar char="§"/>
              </a:pPr>
              <a:r>
                <a:rPr lang="en-GB" sz="1000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Electrification of 6500 </a:t>
              </a:r>
              <a:r>
                <a:rPr lang="en-GB" sz="1000" i="1" dirty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km line</a:t>
              </a:r>
              <a:endParaRPr lang="en-GB" sz="1000" i="1" dirty="0" smtClean="0">
                <a:solidFill>
                  <a:schemeClr val="accent5"/>
                </a:solidFill>
                <a:latin typeface="Georgia" pitchFamily="18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86330" y="3773815"/>
              <a:ext cx="15680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indent="-274320" algn="ctr"/>
              <a:r>
                <a:rPr lang="en-GB" sz="1200" i="1" u="sng" dirty="0" smtClean="0">
                  <a:solidFill>
                    <a:srgbClr val="DC6900"/>
                  </a:solidFill>
                  <a:latin typeface="Georgia" pitchFamily="18" charset="0"/>
                  <a:cs typeface="Arial" pitchFamily="34" charset="0"/>
                </a:rPr>
                <a:t>Capacity Additions</a:t>
              </a:r>
              <a:endParaRPr lang="en-GB" sz="1200" i="1" u="sng" dirty="0">
                <a:solidFill>
                  <a:srgbClr val="DC6900"/>
                </a:solidFill>
                <a:latin typeface="Georgia" pitchFamily="18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0" y="2883495"/>
              <a:ext cx="2209800" cy="923330"/>
            </a:xfrm>
            <a:prstGeom prst="borderCallout1">
              <a:avLst>
                <a:gd name="adj1" fmla="val 53081"/>
                <a:gd name="adj2" fmla="val -4112"/>
                <a:gd name="adj3" fmla="val 115559"/>
                <a:gd name="adj4" fmla="val -24338"/>
              </a:avLst>
            </a:prstGeom>
            <a:noFill/>
            <a:ln>
              <a:solidFill>
                <a:schemeClr val="accent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122238" indent="-61913">
                <a:buFont typeface="Wingdings" panose="05000000000000000000" pitchFamily="2" charset="2"/>
                <a:buChar char="§"/>
              </a:pPr>
              <a:r>
                <a:rPr lang="en-GB" sz="1000" i="1" dirty="0" err="1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Upgradation</a:t>
              </a:r>
              <a:r>
                <a:rPr lang="en-GB" sz="1000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 of </a:t>
              </a:r>
              <a:r>
                <a:rPr lang="en-GB" sz="1000" b="1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30 functional airports</a:t>
              </a:r>
            </a:p>
            <a:p>
              <a:pPr marL="122238" indent="-61913">
                <a:buFont typeface="Wingdings" panose="05000000000000000000" pitchFamily="2" charset="2"/>
                <a:buChar char="§"/>
              </a:pPr>
              <a:r>
                <a:rPr lang="en-GB" sz="1000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Addition of new airports such as</a:t>
              </a:r>
            </a:p>
            <a:p>
              <a:pPr marL="288925" lvl="1" indent="-117475">
                <a:buFont typeface="Wingdings" panose="05000000000000000000" pitchFamily="2" charset="2"/>
                <a:buChar char="§"/>
              </a:pPr>
              <a:r>
                <a:rPr lang="en-GB" sz="1000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Navi Mumbai Airport</a:t>
              </a:r>
            </a:p>
            <a:p>
              <a:pPr marL="288925" lvl="1" indent="-117475">
                <a:buFont typeface="Wingdings" panose="05000000000000000000" pitchFamily="2" charset="2"/>
                <a:buChar char="§"/>
              </a:pPr>
              <a:r>
                <a:rPr lang="en-GB" sz="1000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Goa Airport</a:t>
              </a:r>
            </a:p>
            <a:p>
              <a:pPr marL="288925" lvl="1" indent="-117475">
                <a:buFont typeface="Wingdings" panose="05000000000000000000" pitchFamily="2" charset="2"/>
                <a:buChar char="§"/>
              </a:pPr>
              <a:r>
                <a:rPr lang="en-GB" sz="1000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Kannur Airport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34000" y="2667000"/>
              <a:ext cx="1905000" cy="461665"/>
            </a:xfrm>
            <a:prstGeom prst="borderCallout2">
              <a:avLst>
                <a:gd name="adj1" fmla="val 24692"/>
                <a:gd name="adj2" fmla="val -2527"/>
                <a:gd name="adj3" fmla="val 171481"/>
                <a:gd name="adj4" fmla="val -44503"/>
                <a:gd name="adj5" fmla="val 230019"/>
                <a:gd name="adj6" fmla="val 16906"/>
              </a:avLst>
            </a:prstGeom>
            <a:noFill/>
            <a:ln>
              <a:solidFill>
                <a:schemeClr val="accent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122238" indent="-61913">
                <a:buFont typeface="Wingdings" panose="05000000000000000000" pitchFamily="2" charset="2"/>
                <a:buChar char="§"/>
              </a:pPr>
              <a:r>
                <a:rPr lang="en-GB" sz="1000" b="1" i="1" dirty="0" smtClean="0">
                  <a:solidFill>
                    <a:schemeClr val="accent5"/>
                  </a:solidFill>
                  <a:latin typeface="Georgia" pitchFamily="18" charset="0"/>
                  <a:cs typeface="Arial" pitchFamily="34" charset="0"/>
                </a:rPr>
                <a:t>Major &amp; non-major ports capacity addition of over 1000 MT</a:t>
              </a:r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505968" y="6260465"/>
            <a:ext cx="9098280" cy="548640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i="1" dirty="0" smtClean="0">
                <a:solidFill>
                  <a:schemeClr val="bg1"/>
                </a:solidFill>
                <a:latin typeface="+mj-lt"/>
              </a:rPr>
              <a:t>Slow pace of growth  - 70% of the required investment achieved during 2012-13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i="1" dirty="0" smtClean="0">
                <a:solidFill>
                  <a:schemeClr val="bg1"/>
                </a:solidFill>
                <a:latin typeface="+mj-lt"/>
              </a:rPr>
              <a:t>Pace of investment growth is expected to ramp up rapidly FY 15 onwards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03240" y="7102366"/>
            <a:ext cx="25407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74320"/>
            <a:r>
              <a:rPr lang="en-GB" sz="900" i="1" dirty="0" smtClean="0">
                <a:latin typeface="Georgia" pitchFamily="18" charset="0"/>
                <a:cs typeface="Arial" pitchFamily="34" charset="0"/>
              </a:rPr>
              <a:t>* Planning Commission – Annual Report 2013-14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006254" y="5634335"/>
            <a:ext cx="338514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GB" b="1" dirty="0" smtClean="0">
                <a:solidFill>
                  <a:srgbClr val="A32020"/>
                </a:solidFill>
                <a:latin typeface="Georgia"/>
              </a:rPr>
              <a:t>Transport (</a:t>
            </a:r>
            <a:r>
              <a:rPr lang="en-GB" sz="2400" b="1" dirty="0" smtClean="0">
                <a:solidFill>
                  <a:srgbClr val="A32020"/>
                </a:solidFill>
                <a:latin typeface="Georgia"/>
              </a:rPr>
              <a:t>33%)</a:t>
            </a:r>
            <a:endParaRPr lang="en-GB" dirty="0"/>
          </a:p>
        </p:txBody>
      </p:sp>
      <p:sp>
        <p:nvSpPr>
          <p:cNvPr id="69" name="Rectangle 68"/>
          <p:cNvSpPr/>
          <p:nvPr/>
        </p:nvSpPr>
        <p:spPr>
          <a:xfrm>
            <a:off x="1197760" y="5402560"/>
            <a:ext cx="20897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GB" b="1" dirty="0" smtClean="0">
                <a:solidFill>
                  <a:srgbClr val="A32020"/>
                </a:solidFill>
                <a:latin typeface="Georgia"/>
              </a:rPr>
              <a:t>Energy (</a:t>
            </a:r>
            <a:r>
              <a:rPr lang="en-GB" sz="2400" b="1" dirty="0" smtClean="0">
                <a:solidFill>
                  <a:srgbClr val="A32020"/>
                </a:solidFill>
                <a:latin typeface="Georgia"/>
              </a:rPr>
              <a:t>35%</a:t>
            </a:r>
            <a:r>
              <a:rPr lang="en-GB" b="1" dirty="0">
                <a:solidFill>
                  <a:srgbClr val="A32020"/>
                </a:solidFill>
                <a:latin typeface="Georgia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11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  <p:bldP spid="61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id" hidden="1"/>
          <p:cNvGrpSpPr/>
          <p:nvPr>
            <p:custDataLst>
              <p:tags r:id="rId1"/>
            </p:custDataLst>
          </p:nvPr>
        </p:nvGrpSpPr>
        <p:grpSpPr>
          <a:xfrm>
            <a:off x="530351" y="685801"/>
            <a:ext cx="8997696" cy="6711696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278">
                <a:defRPr/>
              </a:pPr>
              <a:endParaRPr lang="en-GB" dirty="0"/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278">
                <a:defRPr/>
              </a:pPr>
              <a:endParaRPr lang="en-GB" dirty="0"/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1219">
                <a:buSzPct val="90000"/>
                <a:defRPr/>
              </a:pPr>
              <a:endParaRPr lang="en-GB" sz="14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4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</p:grpSp>
        <p:grpSp>
          <p:nvGrpSpPr>
            <p:cNvPr id="8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</p:grpSp>
        <p:grpSp>
          <p:nvGrpSpPr>
            <p:cNvPr id="9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</p:grpSp>
        <p:grpSp>
          <p:nvGrpSpPr>
            <p:cNvPr id="10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</p:grpSp>
        <p:grpSp>
          <p:nvGrpSpPr>
            <p:cNvPr id="11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</p:grpSp>
        <p:grpSp>
          <p:nvGrpSpPr>
            <p:cNvPr id="12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278">
                  <a:defRPr/>
                </a:pPr>
                <a:endParaRPr lang="en-GB" dirty="0"/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634" y="806668"/>
            <a:ext cx="9159766" cy="721904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インフラ整備に関する問題点</a:t>
            </a:r>
            <a:endParaRPr lang="en-GB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Section Header" hidden="1"/>
          <p:cNvSpPr txBox="1"/>
          <p:nvPr>
            <p:custDataLst>
              <p:tags r:id="rId2"/>
            </p:custDataLst>
          </p:nvPr>
        </p:nvSpPr>
        <p:spPr>
          <a:xfrm>
            <a:off x="521208" y="813601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12">
              <a:spcAft>
                <a:spcPts val="1003"/>
              </a:spcAft>
            </a:pPr>
            <a:r>
              <a:rPr lang="en-GB" sz="1100" noProof="1" smtClean="0">
                <a:ea typeface="Cambria Math" pitchFamily="18" charset="0"/>
              </a:rPr>
              <a:t>  – </a:t>
            </a:r>
            <a:endParaRPr lang="en-GB" sz="1100" noProof="1">
              <a:ea typeface="Cambria Math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9613" y="4651248"/>
            <a:ext cx="3268987" cy="149352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ts val="999"/>
              </a:lnSpc>
            </a:pPr>
            <a:r>
              <a:rPr lang="en-GB" sz="1050" dirty="0">
                <a:latin typeface="+mj-lt"/>
                <a:cs typeface="Arial" pitchFamily="34" charset="0"/>
              </a:rPr>
              <a:t>Source: Credit Rationale by Independent credit rating agencies, Primary interactions, PwC Analysis</a:t>
            </a:r>
            <a:endParaRPr lang="en-GB" sz="1200" dirty="0">
              <a:latin typeface="+mj-lt"/>
              <a:cs typeface="Arial" pitchFamily="34" charset="0"/>
            </a:endParaRPr>
          </a:p>
        </p:txBody>
      </p:sp>
      <p:graphicFrame>
        <p:nvGraphicFramePr>
          <p:cNvPr id="71" name="Content Placeholder 5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73418821"/>
              </p:ext>
            </p:extLst>
          </p:nvPr>
        </p:nvGraphicFramePr>
        <p:xfrm>
          <a:off x="461031" y="1738201"/>
          <a:ext cx="4803645" cy="2828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517634" y="1528572"/>
            <a:ext cx="4564390" cy="75285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GB" sz="1200" b="1" dirty="0">
                <a:latin typeface="+mj-lt"/>
                <a:cs typeface="Arial" pitchFamily="34" charset="0"/>
              </a:rPr>
              <a:t>Factors resulting in project stress (based on a sample of 95 </a:t>
            </a:r>
            <a:r>
              <a:rPr lang="en-GB" sz="1200" b="1" dirty="0" smtClean="0">
                <a:latin typeface="+mj-lt"/>
                <a:cs typeface="Arial" pitchFamily="34" charset="0"/>
              </a:rPr>
              <a:t>stressed National Highway </a:t>
            </a:r>
            <a:r>
              <a:rPr lang="en-GB" sz="1200" b="1" dirty="0">
                <a:latin typeface="+mj-lt"/>
                <a:cs typeface="Arial" pitchFamily="34" charset="0"/>
              </a:rPr>
              <a:t>projects)</a:t>
            </a:r>
            <a:endParaRPr lang="en-GB" sz="1100" b="1" dirty="0">
              <a:latin typeface="+mj-lt"/>
              <a:cs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85800" y="5143935"/>
            <a:ext cx="4416551" cy="211954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vert="horz" wrap="square" lIns="82058" tIns="41029" rIns="82058" bIns="41029" rtlCol="0" anchor="t" anchorCtr="0"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1600" b="1" i="1" dirty="0" smtClean="0">
                <a:solidFill>
                  <a:srgbClr val="A32020"/>
                </a:solidFill>
                <a:latin typeface="Georgia"/>
                <a:cs typeface="Arial" pitchFamily="34" charset="0"/>
              </a:rPr>
              <a:t>Typical issues</a:t>
            </a:r>
          </a:p>
          <a:p>
            <a:pPr marL="165100" lvl="1" indent="-1651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ja-JP" altLang="en-US" sz="1800" b="1" i="1" dirty="0" smtClean="0">
                <a:solidFill>
                  <a:srgbClr val="A32020"/>
                </a:solidFill>
                <a:latin typeface="Georgia"/>
                <a:cs typeface="Arial" pitchFamily="34" charset="0"/>
              </a:rPr>
              <a:t>用地買収</a:t>
            </a:r>
            <a:endParaRPr lang="en-US" sz="1800" b="1" i="1" dirty="0" smtClean="0">
              <a:solidFill>
                <a:srgbClr val="A32020"/>
              </a:solidFill>
              <a:latin typeface="Georgia"/>
              <a:cs typeface="Arial" pitchFamily="34" charset="0"/>
            </a:endParaRPr>
          </a:p>
          <a:p>
            <a:pPr marL="165100" lvl="1" indent="-1651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ja-JP" altLang="en-US" sz="1800" b="1" i="1" dirty="0" smtClean="0">
                <a:solidFill>
                  <a:srgbClr val="A32020"/>
                </a:solidFill>
                <a:latin typeface="Georgia"/>
                <a:cs typeface="Arial" pitchFamily="34" charset="0"/>
              </a:rPr>
              <a:t>環境問題・森林伐採</a:t>
            </a:r>
            <a:endParaRPr lang="en-US" sz="1800" b="1" i="1" dirty="0" smtClean="0">
              <a:solidFill>
                <a:srgbClr val="A32020"/>
              </a:solidFill>
              <a:latin typeface="Georgia"/>
              <a:cs typeface="Arial" pitchFamily="34" charset="0"/>
            </a:endParaRPr>
          </a:p>
          <a:p>
            <a:pPr marL="165100" lvl="1" indent="-1651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ja-JP" altLang="en-US" sz="1800" b="1" i="1" dirty="0" smtClean="0">
                <a:solidFill>
                  <a:srgbClr val="A32020"/>
                </a:solidFill>
                <a:latin typeface="Georgia"/>
                <a:cs typeface="Arial" pitchFamily="34" charset="0"/>
              </a:rPr>
              <a:t>インド国鉄からの高架化の認可</a:t>
            </a:r>
            <a:endParaRPr lang="en-US" sz="1800" b="1" i="1" dirty="0" smtClean="0">
              <a:solidFill>
                <a:srgbClr val="A32020"/>
              </a:solidFill>
              <a:latin typeface="Georgia"/>
              <a:cs typeface="Arial" pitchFamily="34" charset="0"/>
            </a:endParaRPr>
          </a:p>
          <a:p>
            <a:pPr marL="165100" lvl="1" indent="-1651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ja-JP" altLang="en-US" sz="1800" b="1" i="1" dirty="0" smtClean="0">
                <a:solidFill>
                  <a:srgbClr val="A32020"/>
                </a:solidFill>
                <a:latin typeface="Georgia"/>
                <a:cs typeface="Arial" pitchFamily="34" charset="0"/>
              </a:rPr>
              <a:t>住民の移住・施設の移設</a:t>
            </a:r>
            <a:endParaRPr lang="en-US" altLang="ja-JP" sz="1800" b="1" i="1" dirty="0" smtClean="0">
              <a:solidFill>
                <a:srgbClr val="A32020"/>
              </a:solidFill>
              <a:latin typeface="Georgia"/>
              <a:cs typeface="Arial" pitchFamily="34" charset="0"/>
            </a:endParaRPr>
          </a:p>
          <a:p>
            <a:pPr marL="165100" lvl="1" indent="-1651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ja-JP" altLang="en-US" sz="1800" b="1" i="1" dirty="0" smtClean="0">
                <a:solidFill>
                  <a:srgbClr val="A32020"/>
                </a:solidFill>
                <a:latin typeface="Georgia"/>
                <a:cs typeface="Arial" pitchFamily="34" charset="0"/>
              </a:rPr>
              <a:t>採石場等からの許可など</a:t>
            </a:r>
            <a:endParaRPr lang="en-US" sz="1800" b="1" i="1" dirty="0" smtClean="0">
              <a:solidFill>
                <a:srgbClr val="A32020"/>
              </a:solidFill>
              <a:latin typeface="Georgia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51704" y="1676400"/>
            <a:ext cx="4425696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ja-JP" i="1" dirty="0" smtClean="0">
              <a:latin typeface="Georgia" pitchFamily="18" charset="0"/>
              <a:cs typeface="Arial" pitchFamily="34" charset="0"/>
            </a:endParaRPr>
          </a:p>
          <a:p>
            <a:r>
              <a:rPr lang="en-GB" i="1" dirty="0" smtClean="0">
                <a:latin typeface="Georgia" pitchFamily="18" charset="0"/>
                <a:cs typeface="Arial" pitchFamily="34" charset="0"/>
              </a:rPr>
              <a:t>Land acquisition and project clearances have caused severe delays in the past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i="1" dirty="0" smtClean="0">
              <a:latin typeface="Georgia" pitchFamily="18" charset="0"/>
              <a:cs typeface="Arial" pitchFamily="34" charset="0"/>
            </a:endParaRPr>
          </a:p>
          <a:p>
            <a:r>
              <a:rPr lang="en-GB" i="1" dirty="0" smtClean="0">
                <a:latin typeface="Georgia" pitchFamily="18" charset="0"/>
                <a:cs typeface="Arial" pitchFamily="34" charset="0"/>
              </a:rPr>
              <a:t>Several projects have achieved permits &amp; clearances in the recent past. Approval processes under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i="1" dirty="0" smtClean="0">
              <a:latin typeface="Georgia" pitchFamily="18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1" dirty="0" smtClean="0">
                <a:latin typeface="Georgia" pitchFamily="18" charset="0"/>
                <a:cs typeface="Arial" pitchFamily="34" charset="0"/>
              </a:rPr>
              <a:t>Project readiness can vary widely across different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i="1" dirty="0" smtClean="0">
              <a:latin typeface="Georgia" pitchFamily="18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Georgia" pitchFamily="18" charset="0"/>
                <a:cs typeface="Arial" pitchFamily="34" charset="0"/>
              </a:rPr>
              <a:t>Choice of Sectors / States to pursue key to optimal use of time and effort</a:t>
            </a:r>
          </a:p>
          <a:p>
            <a:pPr indent="-274320"/>
            <a:endParaRPr lang="en-GB" i="1" dirty="0" smtClean="0">
              <a:latin typeface="Georgia" pitchFamily="18" charset="0"/>
              <a:cs typeface="Arial" pitchFamily="34" charset="0"/>
            </a:endParaRPr>
          </a:p>
          <a:p>
            <a:pPr indent="-274320"/>
            <a:endParaRPr lang="en-GB" i="1" dirty="0" smtClean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56" name="Page Number"/>
          <p:cNvSpPr txBox="1"/>
          <p:nvPr>
            <p:custDataLst>
              <p:tags r:id="rId3"/>
            </p:custDataLst>
          </p:nvPr>
        </p:nvSpPr>
        <p:spPr>
          <a:xfrm>
            <a:off x="9366949" y="7263477"/>
            <a:ext cx="157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305647" algn="r">
              <a:spcAft>
                <a:spcPts val="1003"/>
              </a:spcAft>
            </a:pPr>
            <a:r>
              <a:rPr lang="en-GB" sz="1100" noProof="1" smtClean="0">
                <a:latin typeface="+mn-lt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288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id" hidden="1"/>
          <p:cNvGrpSpPr/>
          <p:nvPr>
            <p:custDataLst>
              <p:tags r:id="rId1"/>
            </p:custDataLst>
          </p:nvPr>
        </p:nvGrpSpPr>
        <p:grpSpPr>
          <a:xfrm>
            <a:off x="530352" y="685800"/>
            <a:ext cx="8997696" cy="6711696"/>
            <a:chOff x="530352" y="685800"/>
            <a:chExt cx="8997696" cy="6711696"/>
          </a:xfrm>
        </p:grpSpPr>
        <p:sp>
          <p:nvSpPr>
            <p:cNvPr id="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8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9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1688">
                <a:buSzPct val="90000"/>
                <a:defRPr/>
              </a:pPr>
              <a:endParaRPr lang="en-GB" sz="14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10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46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7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8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9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0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1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1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40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1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2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3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4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5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2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34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5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6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7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8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9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3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28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9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0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1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2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3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4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22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3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4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5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6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7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5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16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7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8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19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0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1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8165" y="1363980"/>
            <a:ext cx="8128374" cy="5798820"/>
          </a:xfrm>
        </p:spPr>
        <p:txBody>
          <a:bodyPr/>
          <a:lstStyle/>
          <a:p>
            <a:pPr>
              <a:lnSpc>
                <a:spcPts val="4457"/>
              </a:lnSpc>
            </a:pPr>
            <a:r>
              <a:rPr lang="ja-JP" altLang="en-US" dirty="0" smtClean="0"/>
              <a:t>工業化推進の柱</a:t>
            </a:r>
            <a:endParaRPr lang="en-US" altLang="ja-JP" dirty="0" smtClean="0"/>
          </a:p>
          <a:p>
            <a:pPr>
              <a:lnSpc>
                <a:spcPts val="4457"/>
              </a:lnSpc>
              <a:buClr>
                <a:schemeClr val="bg1"/>
              </a:buClr>
            </a:pPr>
            <a:endParaRPr lang="en-US" altLang="ja-JP" dirty="0"/>
          </a:p>
          <a:p>
            <a:pPr marL="571500" indent="-571500">
              <a:lnSpc>
                <a:spcPts val="4457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ja-JP" altLang="en-US" dirty="0"/>
              <a:t>産</a:t>
            </a:r>
            <a:r>
              <a:rPr lang="ja-JP" altLang="en-US" dirty="0" smtClean="0"/>
              <a:t>業回廊</a:t>
            </a:r>
            <a:endParaRPr lang="en-GB" altLang="ja-JP" dirty="0"/>
          </a:p>
          <a:p>
            <a:pPr marL="571500" indent="-571500">
              <a:lnSpc>
                <a:spcPts val="4457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ja-JP" altLang="en-US" dirty="0" smtClean="0"/>
              <a:t>スマートシティ</a:t>
            </a:r>
            <a:endParaRPr lang="en-GB" dirty="0"/>
          </a:p>
          <a:p>
            <a:pPr marL="571500" indent="-571500">
              <a:lnSpc>
                <a:spcPts val="4457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ja-JP" altLang="en-US" dirty="0" smtClean="0"/>
              <a:t>道路整備</a:t>
            </a:r>
            <a:endParaRPr lang="en-US" altLang="ja-JP" dirty="0" smtClean="0"/>
          </a:p>
          <a:p>
            <a:pPr marL="571500" indent="-571500">
              <a:lnSpc>
                <a:spcPts val="4457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ja-JP" altLang="en-US" dirty="0" smtClean="0"/>
              <a:t>港湾整備</a:t>
            </a:r>
            <a:endParaRPr lang="en-GB" dirty="0" smtClean="0"/>
          </a:p>
          <a:p>
            <a:pPr marL="571500" indent="-571500">
              <a:lnSpc>
                <a:spcPts val="4457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ja-JP" altLang="en-US" dirty="0" smtClean="0"/>
              <a:t>空港整備</a:t>
            </a:r>
            <a:endParaRPr lang="en-US" altLang="ja-JP" dirty="0" smtClean="0"/>
          </a:p>
          <a:p>
            <a:pPr marL="571500" indent="-571500">
              <a:lnSpc>
                <a:spcPts val="4457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ja-JP" altLang="en-US" dirty="0" smtClean="0"/>
              <a:t>電力供給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871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/>
          <p:nvPr>
            <p:custDataLst>
              <p:tags r:id="rId1"/>
            </p:custDataLst>
          </p:nvPr>
        </p:nvGrpSpPr>
        <p:grpSpPr>
          <a:xfrm>
            <a:off x="530352" y="685800"/>
            <a:ext cx="8997696" cy="6711696"/>
            <a:chOff x="530352" y="685800"/>
            <a:chExt cx="8997696" cy="6711696"/>
          </a:xfrm>
        </p:grpSpPr>
        <p:sp>
          <p:nvSpPr>
            <p:cNvPr id="11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12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2813">
                <a:defRPr/>
              </a:pPr>
              <a:endParaRPr lang="en-GB" dirty="0"/>
            </a:p>
          </p:txBody>
        </p:sp>
        <p:sp>
          <p:nvSpPr>
            <p:cNvPr id="13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1688">
                <a:buSzPct val="90000"/>
                <a:defRPr/>
              </a:pPr>
              <a:endParaRPr lang="en-GB" sz="14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14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5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5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4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5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6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4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7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3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4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8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3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3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  <p:grpSp>
          <p:nvGrpSpPr>
            <p:cNvPr id="19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20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1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2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3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6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  <p:sp>
            <p:nvSpPr>
              <p:cNvPr id="2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2813">
                  <a:defRPr/>
                </a:pPr>
                <a:endParaRPr lang="en-GB" dirty="0"/>
              </a:p>
            </p:txBody>
          </p: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6740" y="777240"/>
            <a:ext cx="8884920" cy="690880"/>
          </a:xfrm>
        </p:spPr>
        <p:txBody>
          <a:bodyPr/>
          <a:lstStyle/>
          <a:p>
            <a:r>
              <a:rPr lang="en-GB" sz="2000" dirty="0"/>
              <a:t>Corridor development to play an important </a:t>
            </a:r>
            <a:r>
              <a:rPr lang="en-GB" sz="2000" dirty="0" smtClean="0"/>
              <a:t>in achieving the Manufacturing Vision for the Country</a:t>
            </a:r>
            <a:endParaRPr lang="en-GB" sz="2000" dirty="0"/>
          </a:p>
        </p:txBody>
      </p:sp>
      <p:grpSp>
        <p:nvGrpSpPr>
          <p:cNvPr id="2" name="Group 33"/>
          <p:cNvGrpSpPr/>
          <p:nvPr/>
        </p:nvGrpSpPr>
        <p:grpSpPr>
          <a:xfrm>
            <a:off x="4802914" y="1757631"/>
            <a:ext cx="5103086" cy="5388331"/>
            <a:chOff x="298361" y="1143000"/>
            <a:chExt cx="5035639" cy="5181600"/>
          </a:xfrm>
        </p:grpSpPr>
        <p:pic>
          <p:nvPicPr>
            <p:cNvPr id="4" name="Picture 3" descr="India - NHDP.JPG"/>
            <p:cNvPicPr>
              <a:picLocks noChangeAspect="1"/>
            </p:cNvPicPr>
            <p:nvPr/>
          </p:nvPicPr>
          <p:blipFill>
            <a:blip r:embed="rId4" cstate="print"/>
            <a:srcRect l="1667" t="8527" r="3333" b="1936"/>
            <a:stretch>
              <a:fillRect/>
            </a:stretch>
          </p:blipFill>
          <p:spPr>
            <a:xfrm>
              <a:off x="755561" y="1143000"/>
              <a:ext cx="4578439" cy="5181600"/>
            </a:xfrm>
            <a:prstGeom prst="rect">
              <a:avLst/>
            </a:prstGeom>
          </p:spPr>
        </p:pic>
        <p:sp>
          <p:nvSpPr>
            <p:cNvPr id="24" name="Line Callout 1 23"/>
            <p:cNvSpPr/>
            <p:nvPr/>
          </p:nvSpPr>
          <p:spPr>
            <a:xfrm>
              <a:off x="609149" y="2209800"/>
              <a:ext cx="1518012" cy="458129"/>
            </a:xfrm>
            <a:prstGeom prst="borderCallout1">
              <a:avLst>
                <a:gd name="adj1" fmla="val 99044"/>
                <a:gd name="adj2" fmla="val 48412"/>
                <a:gd name="adj3" fmla="val 213134"/>
                <a:gd name="adj4" fmla="val 91976"/>
              </a:avLst>
            </a:prstGeom>
            <a:solidFill>
              <a:schemeClr val="accent5"/>
            </a:solidFill>
            <a:ln w="31750">
              <a:solidFill>
                <a:schemeClr val="accent5"/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GB" sz="900" b="1" dirty="0">
                  <a:solidFill>
                    <a:schemeClr val="bg1"/>
                  </a:solidFill>
                  <a:latin typeface="+mj-lt"/>
                </a:rPr>
                <a:t>Delhi-Mumbai Industrial Corridor</a:t>
              </a:r>
              <a:endParaRPr lang="en-GB" sz="4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298361" y="5029199"/>
              <a:ext cx="1524000" cy="457201"/>
            </a:xfrm>
            <a:prstGeom prst="borderCallout1">
              <a:avLst>
                <a:gd name="adj1" fmla="val 47960"/>
                <a:gd name="adj2" fmla="val 100473"/>
                <a:gd name="adj3" fmla="val -34702"/>
                <a:gd name="adj4" fmla="val 114503"/>
              </a:avLst>
            </a:prstGeom>
            <a:solidFill>
              <a:schemeClr val="accent1"/>
            </a:solidFill>
            <a:ln w="31750">
              <a:solidFill>
                <a:schemeClr val="accent1"/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GB" sz="900" b="1" dirty="0">
                  <a:solidFill>
                    <a:schemeClr val="bg1"/>
                  </a:solidFill>
                  <a:latin typeface="+mj-lt"/>
                </a:rPr>
                <a:t>Bengaluru-Mumbai Economic Corridor</a:t>
              </a:r>
              <a:endParaRPr lang="en-GB" sz="4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Line Callout 1 26"/>
            <p:cNvSpPr/>
            <p:nvPr/>
          </p:nvSpPr>
          <p:spPr>
            <a:xfrm>
              <a:off x="3651161" y="5334000"/>
              <a:ext cx="1524000" cy="533400"/>
            </a:xfrm>
            <a:prstGeom prst="borderCallout1">
              <a:avLst>
                <a:gd name="adj1" fmla="val 50867"/>
                <a:gd name="adj2" fmla="val 40"/>
                <a:gd name="adj3" fmla="val -15377"/>
                <a:gd name="adj4" fmla="val -64852"/>
              </a:avLst>
            </a:prstGeom>
            <a:solidFill>
              <a:schemeClr val="tx2">
                <a:lumMod val="50000"/>
              </a:schemeClr>
            </a:solidFill>
            <a:ln w="3175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GB" sz="900" b="1" dirty="0">
                  <a:solidFill>
                    <a:schemeClr val="bg1"/>
                  </a:solidFill>
                  <a:latin typeface="+mj-lt"/>
                </a:rPr>
                <a:t>Chennai-Bengaluru Industrial Corridor</a:t>
              </a:r>
              <a:endParaRPr lang="en-GB" sz="4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Line Callout 1 27"/>
            <p:cNvSpPr/>
            <p:nvPr/>
          </p:nvSpPr>
          <p:spPr>
            <a:xfrm>
              <a:off x="3651161" y="1752600"/>
              <a:ext cx="1524000" cy="533400"/>
            </a:xfrm>
            <a:prstGeom prst="borderCallout1">
              <a:avLst>
                <a:gd name="adj1" fmla="val 50867"/>
                <a:gd name="adj2" fmla="val 40"/>
                <a:gd name="adj3" fmla="val 255839"/>
                <a:gd name="adj4" fmla="val -44255"/>
              </a:avLst>
            </a:prstGeom>
            <a:solidFill>
              <a:schemeClr val="accent3"/>
            </a:solidFill>
            <a:ln w="31750">
              <a:solidFill>
                <a:schemeClr val="accent3"/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GB" sz="900" b="1" dirty="0">
                  <a:solidFill>
                    <a:schemeClr val="bg1"/>
                  </a:solidFill>
                  <a:latin typeface="+mj-lt"/>
                </a:rPr>
                <a:t>Amritsar- Delhi-Kolkata Industrial Corridor</a:t>
              </a: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4146216"/>
              </p:ext>
            </p:extLst>
          </p:nvPr>
        </p:nvGraphicFramePr>
        <p:xfrm>
          <a:off x="167639" y="1757632"/>
          <a:ext cx="4556761" cy="538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1" name="TextBox 66"/>
          <p:cNvSpPr txBox="1"/>
          <p:nvPr/>
        </p:nvSpPr>
        <p:spPr>
          <a:xfrm>
            <a:off x="521208" y="116860"/>
            <a:ext cx="245059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91440" rIns="91440" bIns="91440" rtlCol="0">
            <a:spAutoFit/>
          </a:bodyPr>
          <a:lstStyle/>
          <a:p>
            <a:pPr indent="-274320" algn="ctr"/>
            <a:r>
              <a:rPr lang="ja-JP" altLang="en-US" sz="2200" b="1" dirty="0" smtClean="0">
                <a:latin typeface="Georgia" pitchFamily="18" charset="0"/>
                <a:cs typeface="Arial" pitchFamily="34" charset="0"/>
              </a:rPr>
              <a:t>産業回廊</a:t>
            </a:r>
            <a:endParaRPr lang="en-GB" sz="2200" b="1" dirty="0" smtClean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975505" y="7016496"/>
            <a:ext cx="4942119" cy="7620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つの</a:t>
            </a:r>
            <a:r>
              <a:rPr kumimoji="1"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産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業回廊が計画されている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143672" y="7168896"/>
            <a:ext cx="2828128" cy="6096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8420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SCRIPTOR" val="Business Unit"/>
  <p:tag name="FOOTERHEIGHT" val="550"/>
  <p:tag name="FORECASTBOXCOLOR" val="216,216,216"/>
  <p:tag name="FORECASTBOXTRANSPARENCY" val="0"/>
  <p:tag name="GRIDON" val="No"/>
  <p:tag name="HIGHLIGHTBOXCOLOR" val="244,202,202"/>
  <p:tag name="HIGHLIGHTBOXTRANSPARENCY" val="0"/>
  <p:tag name="HORIZONTALTOCTYPE" val="Header TOC"/>
  <p:tag name="PRESENTATIONDISCLAIMER" val="No Disclaimer"/>
  <p:tag name="SHOWPRESENTATIONDISCLAIMER" val="No"/>
  <p:tag name="SMARTTOCSLIDENUMBER" val="2"/>
  <p:tag name="SMRTDOCUMENTTYPE" val="2"/>
  <p:tag name="TABLEDEFAULTFONTSIZE" val="18"/>
  <p:tag name="TABLEHEADERFONTSIZE" val="20"/>
  <p:tag name="TABLESTYLEID" val="{74ED0A72-4B8E-423B-AE2F-120ADE3C16FB}"/>
  <p:tag name="TOCAGENDATEXT" val="Agenda"/>
  <p:tag name="TOCAPPENDIXTEXT" val="Appendices"/>
  <p:tag name="TOCSECTIONTEXT" val=" "/>
  <p:tag name="TOCAGENDALANGUAGETEXT" val="Agenda"/>
  <p:tag name="TOCPAGELANGUAGETEXT" val="Page"/>
  <p:tag name="SMARTTOCSTYLE" val="Standard Table of Contents [new brand]"/>
  <p:tag name="SMARTTOCHYPERLINK" val="NO"/>
  <p:tag name="SHOW DRAFT STAMP" val="NO"/>
  <p:tag name="SHOW DATE FILEPATH" val="NO"/>
  <p:tag name="PRESENTATION THEME COLOR" val="PwC Burgundy"/>
  <p:tag name="PICTURE" val="Airport runway"/>
  <p:tag name="HASFRONTIMAGE" val="YES"/>
  <p:tag name="LANGUAGE" val="English (UK)"/>
  <p:tag name="TOCPAGETEXT" val="Page"/>
  <p:tag name="TOCSECTIONHEADERTEXT" val="Section"/>
  <p:tag name="TOCOVERVIEWTEXT" val="Overview"/>
  <p:tag name="TOCTEXT" val="Table of Contents"/>
  <p:tag name="TITLE" val="Indian Infrastructure Outlook: Opportunities for Japanese corporates"/>
  <p:tag name="BUSINESSUNITCOVERTEXT" val="Capital Projects &amp; Infrastructure"/>
  <p:tag name="CONFIDENTIALITY STAMP" val="Strictly Private and Confidential"/>
  <p:tag name="DRAFT STAMP" val="Draft"/>
  <p:tag name="REPORT DATE" val="February 20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LOCKSHAPE" val="Yes"/>
  <p:tag name="SMARTISVISIBLE" val="{@Show Draft stamp}=Yes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Today} {!FilePath}"/>
  <p:tag name="SMARTISVISIBLE" val="{@Show Date FilePath} = Yes"/>
  <p:tag name="SMARTLOCKSHAPE" val="Ye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Today} {!FilePath}"/>
  <p:tag name="SMARTISVISIBLE" val="{@Show Date FilePath} = Yes"/>
  <p:tag name="SMARTLOCKSHAPE" val="Ye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C TEXT STANDARD" val=";djapoicjv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  <p:tag name="SMARTOBJECT" val="StandardSectionDivid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C TEXT" val=";lhd;lao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Cover with Content v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@Title}"/>
  <p:tag name="SMARTWRITE" val="{@Title}"/>
  <p:tag name="SMARTLINKEDSHAPEID" val="Tit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@Subtitle}"/>
  <p:tag name="SMARTWRITE" val="{@Subtitle}"/>
  <p:tag name="SMARTLINKEDSHAPEID" val="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@Confidentiality stamp}"/>
  <p:tag name="SMARTWRITE" val="{@Confidentiality stamp}"/>
  <p:tag name="SMARTOBJECT" val="Confidentiality stamp Cover with Content v.2"/>
  <p:tag name="SMARTLINKEDSHAPEID" val="SideBa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@Draft stamp}"/>
  <p:tag name="SMARTISVISIBLE" val="{@Show Draft stamp} = Yes"/>
  <p:tag name="SMARTWRITE" val="{@Draft stamp}"/>
  <p:tag name="SMARTOBJECT" val="Draft stamp Cover with Content v.2"/>
  <p:tag name="SMARTLINKEDSHAPEID" val="SideBa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@Report date}"/>
  <p:tag name="SMARTWRITE" val="{@Report date}"/>
  <p:tag name="SMARTOBJECT" val="Report date Cover with Content v.2"/>
  <p:tag name="SMARTLINKEDSHAPEID" val="SideBa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Fixed Logo v.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@Title}"/>
  <p:tag name="SMARTWRITE" val="{@Title}"/>
  <p:tag name="SMARTLINKEDSHAPEID" val="Titl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@Subtitle}"/>
  <p:tag name="SMARTWRITE" val="{@Subtitle}"/>
  <p:tag name="SMARTLINKEDSHAPEID" val="Tit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nfidentiality stamp Fixed Logo v.2"/>
  <p:tag name="SMARTREAD" val="{@Confidentiality stamp}"/>
  <p:tag name="SMARTWRITE" val="{@Confidentiality stamp}"/>
  <p:tag name="SMARTLINKEDSHAPEID" val="SideBa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raft stamp Fixed Logo v.2"/>
  <p:tag name="SMARTREAD" val="{@Draft stamp}"/>
  <p:tag name="SMARTWRITE" val="{@Draft stamp}"/>
  <p:tag name="SMARTISVISIBLE" val="{@Show Draft stamp} = Yes"/>
  <p:tag name="SMARTLINKEDSHAPEID" val="SideBa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OBJECT" val="Report date Fixed Logo v.2"/>
  <p:tag name="SMARTREAD" val="{@Report date}"/>
  <p:tag name="SMARTLINKEDSHAPEID" val="SideBa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Colour v.2"/>
  <p:tag name="SMARTREAD" val="{@BusinessUnitCoverText}"/>
  <p:tag name="SMARTWRITE" val="{@BusinessUnitCoverText}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@Title}"/>
  <p:tag name="SMARTWRITE" val="{@Title}"/>
  <p:tag name="SMARTLINKEDSHAPEID" val="Tit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@Subtitle}"/>
  <p:tag name="SMARTWRITE" val="{@Subtitle}"/>
  <p:tag name="SMARTLINKEDSHAPEID" val="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nfidentiality stamp Colour v.2"/>
  <p:tag name="SMARTREAD" val="{@Confidentiality stamp}"/>
  <p:tag name="SMARTWRITE" val="{@Confidentiality stamp}"/>
  <p:tag name="SMARTLINKEDSHAPEID" val="SideBa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OBJECT" val="Draft stamp Colour v.2"/>
  <p:tag name="SMARTREAD" val="{@Draft stamp}"/>
  <p:tag name="SMARTWRITE" val="{@Draft stamp}"/>
  <p:tag name="SMARTLINKEDSHAPEID" val="SideBa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OBJECT" val="Report date Colour v.2"/>
  <p:tag name="SMARTREAD" val="{@Report date}"/>
  <p:tag name="SMARTLINKEDSHAPEID" val="SideBa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Today} {!FilePath}"/>
  <p:tag name="SMARTISVISIBLE" val="{@Show Date FilePath} = Yes"/>
  <p:tag name="SMARTLOCKSHAPE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LOCKSHAPE" val="Yes"/>
  <p:tag name="SMARTISVISIBLE" val="{@Show Draft stamp}=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Today} {!FilePath}"/>
  <p:tag name="SMARTISVISIBLE" val="{@Show Date FilePath} = Yes"/>
  <p:tag name="SMARTLOCKSHAPE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WRITE" val="{@BusinessUnitCoverText}"/>
  <p:tag name="SMARTREAD" val="{@BusinessUnitCoverText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LOCKSHAPE" val="Yes"/>
  <p:tag name="SMARTISVISIBLE" val="{@Show Draft stamp}=Y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Today} {!FilePath}"/>
  <p:tag name="SMARTISVISIBLE" val="{@Show Date FilePath} = Yes"/>
  <p:tag name="SMARTLOCKSHAPE" val="Y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LOCKSHAPE" val="Yes"/>
  <p:tag name="SMARTISVISIBLE" val="{@Show Draft stamp}=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@Title}"/>
  <p:tag name="SMARTWRITE" val="{@Title}"/>
  <p:tag name="SMARTLINKEDSHAPEID" val="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Today} {!FilePath}"/>
  <p:tag name="SMARTISVISIBLE" val="{@Show Date FilePath} = Yes"/>
  <p:tag name="SMARTLOCKSHAPE" val="Ye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@Subtitle}"/>
  <p:tag name="SMARTWRITE" val="{@Subtitle}"/>
  <p:tag name="SMARTLINKEDSHAPE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LOCKSHAPE" val="Yes"/>
  <p:tag name="SMARTISVISIBLE" val="{@Show Draft stamp}=Ye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Today} {!FilePath}"/>
  <p:tag name="SMARTISVISIBLE" val="{@Show Date FilePath} = Yes"/>
  <p:tag name="SMARTLOCKSHAP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nfidentiality stamp Large Title and Subtitle v.2"/>
  <p:tag name="SMARTREAD" val="{@Confidentiality stamp}"/>
  <p:tag name="SMARTWRITE" val="{@Confidentiality stamp}"/>
  <p:tag name="SMARTLINKEDSHAPEID" val="SideBa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LOCKSHAPE" val="Yes"/>
  <p:tag name="SMARTISVISIBLE" val="{@Show Draft stamp}=Ye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Today} {!FilePath}"/>
  <p:tag name="SMARTISVISIBLE" val="{@Show Date FilePath} = Yes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raft stamp Large Title and Subtitle v.2"/>
  <p:tag name="SMARTREAD" val="{@Draft stamp}"/>
  <p:tag name="SMARTISVISIBLE" val="{@Show Draft stamp} = Yes"/>
  <p:tag name="SMARTWRITE" val="{@Draft stamp}"/>
  <p:tag name="SMARTLINKEDSHAPEID" val="SideBa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LOCKSHAPE" val="Yes"/>
  <p:tag name="SMARTISVISIBLE" val="{@Show Draft stamp}=Yes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Today} {!FilePath}"/>
  <p:tag name="SMARTISVISIBLE" val="{@Show Date FilePath} = Yes"/>
  <p:tag name="SMARTLOCKSHAPE" val="Ye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Report date Large Title and Subtitle v.2"/>
  <p:tag name="SMARTREAD" val="{@Report date}"/>
  <p:tag name="SMARTWRITE" val="{@Report date}"/>
  <p:tag name="SMARTLINKEDSHAPEID" val="SideBa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LOCKSHAPE" val="Yes"/>
  <p:tag name="SMARTISVISIBLE" val="{@Show Draft stamp}=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Today} {!FilePath}"/>
  <p:tag name="SMARTISVISIBLE" val="{@Show Date FilePath} = Yes"/>
  <p:tag name="SMARTLOCKSHAPE" val="Yes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LOCKSHAPE" val="Yes"/>
  <p:tag name="SMARTISVISIBLE" val="{@Show Draft stamp}=Ye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Today} {!FilePath}"/>
  <p:tag name="SMARTISVISIBLE" val="{@Show Date FilePath} = Yes"/>
  <p:tag name="SMARTLOCKSHAPE" val="Yes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LOCKSHAPE" val="Yes"/>
  <p:tag name="SMARTISVISIBLE" val="{@Show Draft stamp}=Ye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$SmartDividertext} {$SmartDividernumber} – {$Smart Divider title}"/>
  <p:tag name="SMARTISVISIBLE" val="{$SmartDividernumber} !="/>
  <p:tag name="SMARTOBJECT" val="Section Header v.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Today} {!FilePath}"/>
  <p:tag name="SMARTISVISIBLE" val="{@Show Date FilePath} = Yes"/>
  <p:tag name="SMARTLOCKSHAPE" val="Ye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OBJECT" val="Page Number v.2"/>
  <p:tag name="SMARTLOCKSHAPE" val="Yes"/>
</p:tagLst>
</file>

<file path=ppt/theme/theme1.xml><?xml version="1.0" encoding="utf-8"?>
<a:theme xmlns:a="http://schemas.openxmlformats.org/drawingml/2006/main" name="Generic Presentation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txDef>
      <a:spPr>
        <a:noFill/>
      </a:spPr>
      <a:bodyPr wrap="square" lIns="0" tIns="0" rIns="0" bIns="0" rtlCol="0">
        <a:spAutoFit/>
      </a:bodyPr>
      <a:lstStyle>
        <a:defPPr indent="-274320">
          <a:defRPr sz="2200" dirty="0" smtClean="0"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Generic Presentation</Template>
  <TotalTime>22637</TotalTime>
  <Words>987</Words>
  <Application>Microsoft Office PowerPoint</Application>
  <PresentationFormat>ユーザー設定</PresentationFormat>
  <Paragraphs>223</Paragraphs>
  <Slides>14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Generic Presentation</vt:lpstr>
      <vt:lpstr>PowerPoint プレゼンテーション</vt:lpstr>
      <vt:lpstr>PowerPoint プレゼンテーション</vt:lpstr>
      <vt:lpstr>インフラストラクチャーへの民間投資状況</vt:lpstr>
      <vt:lpstr>インフラ投資額は増えてきているが、経済発展のためには さらなる大規模投資が必要</vt:lpstr>
      <vt:lpstr>ビジネス環境の緩和・インフラ整備に注力する</vt:lpstr>
      <vt:lpstr>2012-2017年のインフラ計画では、 1兆USD規模の投資を必要としている</vt:lpstr>
      <vt:lpstr>インフラ整備に関する問題点</vt:lpstr>
      <vt:lpstr>PowerPoint プレゼンテーション</vt:lpstr>
      <vt:lpstr>Corridor development to play an important in achieving the Manufacturing Vision for the Country</vt:lpstr>
      <vt:lpstr>CBIC(Chennai Bengaluru Industrial Corridor) における重点産業開発地域</vt:lpstr>
      <vt:lpstr>PowerPoint プレゼンテーション</vt:lpstr>
      <vt:lpstr>Scaling up solar energy – 100GW aimed by FY 20</vt:lpstr>
      <vt:lpstr>PowerPoint プレゼンテーション</vt:lpstr>
      <vt:lpstr>PowerPoint プレゼンテーション</vt:lpstr>
    </vt:vector>
  </TitlesOfParts>
  <Company>PricewaterhouseCoopers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GMR Smart Cities</dc:title>
  <dc:creator>Shubhojeet Chakravarty</dc:creator>
  <dc:description>Generic Presentation</dc:description>
  <cp:lastModifiedBy>kawamura</cp:lastModifiedBy>
  <cp:revision>910</cp:revision>
  <dcterms:created xsi:type="dcterms:W3CDTF">2014-04-16T08:15:39Z</dcterms:created>
  <dcterms:modified xsi:type="dcterms:W3CDTF">2015-03-10T10:51:14Z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mart Base Presentation Template Version">
    <vt:lpwstr>20120913</vt:lpwstr>
  </property>
</Properties>
</file>