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1" r:id="rId2"/>
    <p:sldId id="262" r:id="rId3"/>
    <p:sldId id="266" r:id="rId4"/>
    <p:sldId id="270" r:id="rId5"/>
    <p:sldId id="268" r:id="rId6"/>
    <p:sldId id="272" r:id="rId7"/>
    <p:sldId id="271" r:id="rId8"/>
    <p:sldId id="273" r:id="rId9"/>
  </p:sldIdLst>
  <p:sldSz cx="9144000" cy="6858000" type="screen4x3"/>
  <p:notesSz cx="6797675" cy="9856788"/>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SimSun"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SimSun"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SimSun"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SimSun"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SimSun" pitchFamily="2" charset="-122"/>
        <a:cs typeface="+mn-cs"/>
      </a:defRPr>
    </a:lvl5pPr>
    <a:lvl6pPr marL="2286000" algn="l" defTabSz="914400" rtl="0" eaLnBrk="1" latinLnBrk="0" hangingPunct="1">
      <a:defRPr kern="1200">
        <a:solidFill>
          <a:schemeClr val="tx1"/>
        </a:solidFill>
        <a:latin typeface="Arial" pitchFamily="34" charset="0"/>
        <a:ea typeface="SimSun" pitchFamily="2" charset="-122"/>
        <a:cs typeface="+mn-cs"/>
      </a:defRPr>
    </a:lvl6pPr>
    <a:lvl7pPr marL="2743200" algn="l" defTabSz="914400" rtl="0" eaLnBrk="1" latinLnBrk="0" hangingPunct="1">
      <a:defRPr kern="1200">
        <a:solidFill>
          <a:schemeClr val="tx1"/>
        </a:solidFill>
        <a:latin typeface="Arial" pitchFamily="34" charset="0"/>
        <a:ea typeface="SimSun" pitchFamily="2" charset="-122"/>
        <a:cs typeface="+mn-cs"/>
      </a:defRPr>
    </a:lvl7pPr>
    <a:lvl8pPr marL="3200400" algn="l" defTabSz="914400" rtl="0" eaLnBrk="1" latinLnBrk="0" hangingPunct="1">
      <a:defRPr kern="1200">
        <a:solidFill>
          <a:schemeClr val="tx1"/>
        </a:solidFill>
        <a:latin typeface="Arial" pitchFamily="34" charset="0"/>
        <a:ea typeface="SimSun" pitchFamily="2" charset="-122"/>
        <a:cs typeface="+mn-cs"/>
      </a:defRPr>
    </a:lvl8pPr>
    <a:lvl9pPr marL="3657600" algn="l" defTabSz="914400" rtl="0" eaLnBrk="1" latinLnBrk="0" hangingPunct="1">
      <a:defRPr kern="1200">
        <a:solidFill>
          <a:schemeClr val="tx1"/>
        </a:solidFill>
        <a:latin typeface="Arial" pitchFamily="34" charset="0"/>
        <a:ea typeface="SimSun"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746" y="-282"/>
      </p:cViewPr>
      <p:guideLst>
        <p:guide orient="horz" pos="2139"/>
        <p:guide pos="2858"/>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ヘッダー プレースホルダー 1"/>
          <p:cNvSpPr>
            <a:spLocks noGrp="1" noChangeArrowheads="1"/>
          </p:cNvSpPr>
          <p:nvPr>
            <p:ph type="hdr" sz="quarter" idx="4294967295"/>
          </p:nvPr>
        </p:nvSpPr>
        <p:spPr bwMode="auto">
          <a:xfrm>
            <a:off x="0" y="0"/>
            <a:ext cx="29448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051" name="日付プレースホルダー 2"/>
          <p:cNvSpPr>
            <a:spLocks noGrp="1" noChangeArrowheads="1"/>
          </p:cNvSpPr>
          <p:nvPr>
            <p:ph type="dt" idx="1"/>
          </p:nvPr>
        </p:nvSpPr>
        <p:spPr bwMode="auto">
          <a:xfrm>
            <a:off x="3849688" y="0"/>
            <a:ext cx="2946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a:lvl1pPr>
          </a:lstStyle>
          <a:p>
            <a:fld id="{5C012627-3AE6-4FB5-B0EB-DD4014142634}" type="datetime1">
              <a:rPr lang="en-US" altLang="zh-CN"/>
              <a:pPr/>
              <a:t>3/9/2015</a:t>
            </a:fld>
            <a:endParaRPr lang="en-US" altLang="zh-CN" sz="1200"/>
          </a:p>
        </p:txBody>
      </p:sp>
      <p:sp>
        <p:nvSpPr>
          <p:cNvPr id="2052" name="スライド イメージ プレースホルダー 3"/>
          <p:cNvSpPr>
            <a:spLocks noGrp="1" noRot="1" noChangeAspect="1" noChangeArrowheads="1"/>
          </p:cNvSpPr>
          <p:nvPr>
            <p:ph type="sldImg" idx="2"/>
          </p:nvPr>
        </p:nvSpPr>
        <p:spPr bwMode="auto">
          <a:xfrm>
            <a:off x="935038" y="739775"/>
            <a:ext cx="49276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bevel/>
                <a:headEnd/>
                <a:tailEnd/>
              </a14:hiddenLine>
            </a:ext>
          </a:extLst>
        </p:spPr>
      </p:sp>
      <p:sp>
        <p:nvSpPr>
          <p:cNvPr id="2053" name="ノート プレースホルダー 4"/>
          <p:cNvSpPr>
            <a:spLocks noGrp="1" noRot="1" noChangeAspect="1" noChangeArrowheads="1"/>
          </p:cNvSpPr>
          <p:nvPr/>
        </p:nvSpPr>
        <p:spPr bwMode="auto">
          <a:xfrm>
            <a:off x="679450" y="4681538"/>
            <a:ext cx="5438775"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bevel/>
                <a:headEnd/>
                <a:tailEnd/>
              </a14:hiddenLine>
            </a:ext>
          </a:extLst>
        </p:spPr>
        <p:txBody>
          <a:bodyPr anchor="ctr"/>
          <a:lstStyle/>
          <a:p>
            <a:pPr defTabSz="0" eaLnBrk="0" hangingPunct="0">
              <a:spcBef>
                <a:spcPct val="30000"/>
              </a:spcBef>
              <a:buFontTx/>
              <a:buNone/>
            </a:pPr>
            <a:r>
              <a:rPr lang="en-US" altLang="en-US" sz="1200"/>
              <a:t>マスター テキストの書式設定</a:t>
            </a:r>
          </a:p>
          <a:p>
            <a:pPr defTabSz="0" eaLnBrk="0" hangingPunct="0">
              <a:spcBef>
                <a:spcPct val="30000"/>
              </a:spcBef>
              <a:buFontTx/>
              <a:buNone/>
            </a:pPr>
            <a:r>
              <a:rPr lang="en-US" altLang="en-US" sz="1200"/>
              <a:t>第 </a:t>
            </a:r>
            <a:r>
              <a:rPr lang="en-US" sz="1200"/>
              <a:t>2 </a:t>
            </a:r>
            <a:r>
              <a:rPr lang="en-US" altLang="en-US" sz="1200"/>
              <a:t>レベル</a:t>
            </a:r>
          </a:p>
          <a:p>
            <a:pPr defTabSz="0" eaLnBrk="0" hangingPunct="0">
              <a:spcBef>
                <a:spcPct val="30000"/>
              </a:spcBef>
              <a:buFontTx/>
              <a:buNone/>
            </a:pPr>
            <a:r>
              <a:rPr lang="en-US" altLang="en-US" sz="1200"/>
              <a:t>第 </a:t>
            </a:r>
            <a:r>
              <a:rPr lang="en-US" sz="1200"/>
              <a:t>3 </a:t>
            </a:r>
            <a:r>
              <a:rPr lang="en-US" altLang="en-US" sz="1200"/>
              <a:t>レベル</a:t>
            </a:r>
          </a:p>
          <a:p>
            <a:pPr defTabSz="0" eaLnBrk="0" hangingPunct="0">
              <a:spcBef>
                <a:spcPct val="30000"/>
              </a:spcBef>
              <a:buFontTx/>
              <a:buNone/>
            </a:pPr>
            <a:r>
              <a:rPr lang="en-US" altLang="en-US" sz="1200"/>
              <a:t>第 </a:t>
            </a:r>
            <a:r>
              <a:rPr lang="en-US" sz="1200"/>
              <a:t>4 </a:t>
            </a:r>
            <a:r>
              <a:rPr lang="en-US" altLang="en-US" sz="1200"/>
              <a:t>レベル</a:t>
            </a:r>
          </a:p>
          <a:p>
            <a:pPr defTabSz="0" eaLnBrk="0" hangingPunct="0">
              <a:spcBef>
                <a:spcPct val="30000"/>
              </a:spcBef>
              <a:buFontTx/>
              <a:buNone/>
            </a:pPr>
            <a:r>
              <a:rPr lang="ja-JP" altLang="en-US" sz="1200"/>
              <a:t>第 </a:t>
            </a:r>
            <a:r>
              <a:rPr lang="en-US" sz="1200"/>
              <a:t>5 </a:t>
            </a:r>
            <a:r>
              <a:rPr lang="ja-JP" altLang="en-US" sz="1200"/>
              <a:t>レベル</a:t>
            </a:r>
            <a:endParaRPr lang="en-US" altLang="en-US" sz="1200"/>
          </a:p>
        </p:txBody>
      </p:sp>
      <p:sp>
        <p:nvSpPr>
          <p:cNvPr id="2054" name="フッター プレースホルダー 5"/>
          <p:cNvSpPr>
            <a:spLocks noGrp="1" noChangeArrowheads="1"/>
          </p:cNvSpPr>
          <p:nvPr>
            <p:ph type="ftr" sz="quarter" idx="4"/>
          </p:nvPr>
        </p:nvSpPr>
        <p:spPr bwMode="auto">
          <a:xfrm>
            <a:off x="0" y="9361488"/>
            <a:ext cx="294481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055" name="スライド番号プレースホルダー 6"/>
          <p:cNvSpPr>
            <a:spLocks noGrp="1" noChangeArrowheads="1"/>
          </p:cNvSpPr>
          <p:nvPr>
            <p:ph type="sldNum" sz="quarter" idx="5"/>
          </p:nvPr>
        </p:nvSpPr>
        <p:spPr bwMode="auto">
          <a:xfrm>
            <a:off x="3849688" y="9361488"/>
            <a:ext cx="29464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vl1pPr>
          </a:lstStyle>
          <a:p>
            <a:fld id="{D7BECD6A-A178-4C7B-B5A6-4C841FAF4627}" type="slidenum">
              <a:rPr lang="en-US" altLang="zh-CN"/>
              <a:pPr/>
              <a:t>‹#›</a:t>
            </a:fld>
            <a:endParaRPr lang="en-US" altLang="zh-CN" sz="1200"/>
          </a:p>
        </p:txBody>
      </p:sp>
    </p:spTree>
    <p:extLst>
      <p:ext uri="{BB962C8B-B14F-4D97-AF65-F5344CB8AC3E}">
        <p14:creationId xmlns:p14="http://schemas.microsoft.com/office/powerpoint/2010/main" val="573300946"/>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idx="4294967295"/>
          </p:nvPr>
        </p:nvSpPr>
        <p:spPr>
          <a:xfrm>
            <a:off x="2147483647" y="0"/>
            <a:ext cx="0" cy="2147483647"/>
          </a:xfrm>
          <a:ln w="12700">
            <a:solidFill>
              <a:srgbClr val="000000"/>
            </a:solidFill>
            <a:miter lim="800000"/>
            <a:headEnd/>
            <a:tailEnd/>
          </a:ln>
        </p:spPr>
      </p:sp>
      <p:sp>
        <p:nvSpPr>
          <p:cNvPr id="4099" name="Rectangle 3"/>
          <p:cNvSpPr>
            <a:spLocks noGrp="1" noRot="1" noChangeAspect="1" noChangeArrowheads="1"/>
          </p:cNvSpPr>
          <p:nvPr>
            <p:ph type="body" idx="1"/>
          </p:nvPr>
        </p:nvSpPr>
        <p:spPr bwMode="auto">
          <a:xfrm>
            <a:off x="457200" y="1600200"/>
            <a:ext cx="8229600" cy="45259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a:p>
            <a:endParaRPr lang="en-US" altLang="zh-CN"/>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マスター タイトルの書式設定</a:t>
            </a:r>
            <a:endParaRPr lang="en-GB"/>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en-GB"/>
          </a:p>
        </p:txBody>
      </p:sp>
      <p:sp>
        <p:nvSpPr>
          <p:cNvPr id="4" name="スライド番号プレースホルダー 3"/>
          <p:cNvSpPr>
            <a:spLocks noGrp="1"/>
          </p:cNvSpPr>
          <p:nvPr>
            <p:ph type="sldNum" sz="quarter" idx="10"/>
          </p:nvPr>
        </p:nvSpPr>
        <p:spPr/>
        <p:txBody>
          <a:bodyPr/>
          <a:lstStyle>
            <a:lvl1pPr>
              <a:defRPr/>
            </a:lvl1pPr>
          </a:lstStyle>
          <a:p>
            <a:fld id="{BA052F60-BE0C-4C46-A094-EDF70CDF26A3}" type="slidenum">
              <a:rPr lang="en-US" altLang="zh-CN"/>
              <a:pPr/>
              <a:t>‹#›</a:t>
            </a:fld>
            <a:endParaRPr lang="en-US" altLang="zh-CN" sz="1800">
              <a:solidFill>
                <a:schemeClr val="tx1"/>
              </a:solidFill>
            </a:endParaRPr>
          </a:p>
        </p:txBody>
      </p:sp>
    </p:spTree>
    <p:extLst>
      <p:ext uri="{BB962C8B-B14F-4D97-AF65-F5344CB8AC3E}">
        <p14:creationId xmlns:p14="http://schemas.microsoft.com/office/powerpoint/2010/main" val="277352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p>
            <a:r>
              <a:rPr lang="ja-JP" altLang="en-US" smtClean="0"/>
              <a:t>マスター タイトルの書式設定</a:t>
            </a:r>
            <a:endParaRPr lang="en-GB"/>
          </a:p>
        </p:txBody>
      </p:sp>
      <p:sp>
        <p:nvSpPr>
          <p:cNvPr id="3" name="スライド番号プレースホルダー 2"/>
          <p:cNvSpPr>
            <a:spLocks noGrp="1"/>
          </p:cNvSpPr>
          <p:nvPr>
            <p:ph type="sldNum" sz="quarter" idx="10"/>
          </p:nvPr>
        </p:nvSpPr>
        <p:spPr>
          <a:xfrm>
            <a:off x="180975" y="6381750"/>
            <a:ext cx="647700" cy="365125"/>
          </a:xfrm>
        </p:spPr>
        <p:txBody>
          <a:bodyPr/>
          <a:lstStyle>
            <a:lvl1pPr>
              <a:defRPr/>
            </a:lvl1pPr>
          </a:lstStyle>
          <a:p>
            <a:fld id="{746E27E5-34B9-4769-A5CD-EBE30D95249C}" type="slidenum">
              <a:rPr lang="en-US" altLang="zh-CN"/>
              <a:pPr/>
              <a:t>‹#›</a:t>
            </a:fld>
            <a:endParaRPr lang="en-US" altLang="zh-CN" sz="1800">
              <a:solidFill>
                <a:schemeClr val="tx1"/>
              </a:solidFill>
            </a:endParaRPr>
          </a:p>
        </p:txBody>
      </p:sp>
    </p:spTree>
    <p:extLst>
      <p:ext uri="{BB962C8B-B14F-4D97-AF65-F5344CB8AC3E}">
        <p14:creationId xmlns:p14="http://schemas.microsoft.com/office/powerpoint/2010/main" val="3678168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p>
            <a:r>
              <a:rPr lang="ja-JP" altLang="en-US" smtClean="0"/>
              <a:t>マスター タイトルの書式設定</a:t>
            </a:r>
            <a:endParaRPr lang="en-GB"/>
          </a:p>
        </p:txBody>
      </p:sp>
      <p:sp>
        <p:nvSpPr>
          <p:cNvPr id="3" name="表プレースホルダー 2"/>
          <p:cNvSpPr>
            <a:spLocks noGrp="1"/>
          </p:cNvSpPr>
          <p:nvPr>
            <p:ph type="tbl" idx="1"/>
          </p:nvPr>
        </p:nvSpPr>
        <p:spPr>
          <a:xfrm>
            <a:off x="457200" y="1600200"/>
            <a:ext cx="8229600" cy="4525963"/>
          </a:xfrm>
        </p:spPr>
        <p:txBody>
          <a:bodyPr/>
          <a:lstStyle/>
          <a:p>
            <a:endParaRPr lang="en-GB"/>
          </a:p>
        </p:txBody>
      </p:sp>
      <p:sp>
        <p:nvSpPr>
          <p:cNvPr id="4" name="スライド番号プレースホルダー 3"/>
          <p:cNvSpPr>
            <a:spLocks noGrp="1"/>
          </p:cNvSpPr>
          <p:nvPr>
            <p:ph type="sldNum" sz="quarter" idx="10"/>
          </p:nvPr>
        </p:nvSpPr>
        <p:spPr>
          <a:xfrm>
            <a:off x="180975" y="6381750"/>
            <a:ext cx="647700" cy="365125"/>
          </a:xfrm>
        </p:spPr>
        <p:txBody>
          <a:bodyPr/>
          <a:lstStyle>
            <a:lvl1pPr>
              <a:defRPr/>
            </a:lvl1pPr>
          </a:lstStyle>
          <a:p>
            <a:fld id="{369C5078-F260-4E99-AFC1-2C147DA14677}" type="slidenum">
              <a:rPr lang="en-US" altLang="zh-CN"/>
              <a:pPr/>
              <a:t>‹#›</a:t>
            </a:fld>
            <a:endParaRPr lang="en-US" altLang="zh-CN" sz="1800">
              <a:solidFill>
                <a:schemeClr val="tx1"/>
              </a:solidFill>
            </a:endParaRPr>
          </a:p>
        </p:txBody>
      </p:sp>
    </p:spTree>
    <p:extLst>
      <p:ext uri="{BB962C8B-B14F-4D97-AF65-F5344CB8AC3E}">
        <p14:creationId xmlns:p14="http://schemas.microsoft.com/office/powerpoint/2010/main" val="19270979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マスター タイトルの書式設定</a:t>
            </a:r>
          </a:p>
        </p:txBody>
      </p:sp>
      <p:sp>
        <p:nvSpPr>
          <p:cNvPr id="1027" name="テキスト プレースホルダー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sym typeface="Calibri" pitchFamily="34" charset="0"/>
              </a:rPr>
              <a:t>マスター テキストの書式設定</a:t>
            </a:r>
          </a:p>
          <a:p>
            <a:pPr lvl="1"/>
            <a:r>
              <a:rPr lang="zh-CN" smtClean="0">
                <a:sym typeface="Calibri" pitchFamily="34" charset="0"/>
              </a:rPr>
              <a:t>第 </a:t>
            </a:r>
            <a:r>
              <a:rPr lang="en-US" altLang="zh-CN" smtClean="0">
                <a:sym typeface="Calibri" pitchFamily="34" charset="0"/>
              </a:rPr>
              <a:t>2 </a:t>
            </a:r>
            <a:r>
              <a:rPr lang="zh-CN" smtClean="0">
                <a:sym typeface="Calibri" pitchFamily="34" charset="0"/>
              </a:rPr>
              <a:t>レベル</a:t>
            </a:r>
          </a:p>
          <a:p>
            <a:pPr lvl="2"/>
            <a:r>
              <a:rPr lang="zh-CN" smtClean="0">
                <a:sym typeface="Calibri" pitchFamily="34" charset="0"/>
              </a:rPr>
              <a:t>第 </a:t>
            </a:r>
            <a:r>
              <a:rPr lang="en-US" altLang="zh-CN" smtClean="0">
                <a:sym typeface="Calibri" pitchFamily="34" charset="0"/>
              </a:rPr>
              <a:t>3 </a:t>
            </a:r>
            <a:r>
              <a:rPr lang="zh-CN" smtClean="0">
                <a:sym typeface="Calibri" pitchFamily="34" charset="0"/>
              </a:rPr>
              <a:t>レベル</a:t>
            </a:r>
          </a:p>
          <a:p>
            <a:pPr lvl="3"/>
            <a:r>
              <a:rPr lang="zh-CN" smtClean="0">
                <a:sym typeface="Calibri" pitchFamily="34" charset="0"/>
              </a:rPr>
              <a:t>第 </a:t>
            </a:r>
            <a:r>
              <a:rPr lang="en-US" altLang="zh-CN" smtClean="0">
                <a:sym typeface="Calibri" pitchFamily="34" charset="0"/>
              </a:rPr>
              <a:t>4 </a:t>
            </a:r>
            <a:r>
              <a:rPr lang="zh-CN" smtClean="0">
                <a:sym typeface="Calibri" pitchFamily="34" charset="0"/>
              </a:rPr>
              <a:t>レベル</a:t>
            </a:r>
          </a:p>
          <a:p>
            <a:pPr lvl="4"/>
            <a:r>
              <a:rPr lang="zh-CN" smtClean="0">
                <a:sym typeface="Calibri" pitchFamily="34" charset="0"/>
              </a:rPr>
              <a:t>第 </a:t>
            </a:r>
            <a:r>
              <a:rPr lang="en-US" altLang="zh-CN" smtClean="0">
                <a:sym typeface="Calibri" pitchFamily="34" charset="0"/>
              </a:rPr>
              <a:t>5 </a:t>
            </a:r>
            <a:r>
              <a:rPr lang="zh-CN" smtClean="0">
                <a:sym typeface="Calibri" pitchFamily="34" charset="0"/>
              </a:rPr>
              <a:t>レベル</a:t>
            </a:r>
          </a:p>
        </p:txBody>
      </p:sp>
      <p:sp>
        <p:nvSpPr>
          <p:cNvPr id="1028" name="スライド番号プレースホルダー 5"/>
          <p:cNvSpPr>
            <a:spLocks noGrp="1" noChangeArrowheads="1"/>
          </p:cNvSpPr>
          <p:nvPr>
            <p:ph type="sldNum" sz="quarter" idx="4"/>
          </p:nvPr>
        </p:nvSpPr>
        <p:spPr bwMode="auto">
          <a:xfrm>
            <a:off x="180975" y="6381750"/>
            <a:ext cx="6477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C18ED69B-0552-4EC2-88B7-96BBF4B5C03F}" type="slidenum">
              <a:rPr lang="en-US" altLang="zh-CN"/>
              <a:pPr/>
              <a:t>‹#›</a:t>
            </a:fld>
            <a:endParaRPr lang="en-US" altLang="zh-CN"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Lst>
  <p:txStyles>
    <p:titleStyle>
      <a:lvl1pPr marL="914400" indent="-914400" algn="ctr" rtl="0" fontAlgn="base">
        <a:spcBef>
          <a:spcPct val="0"/>
        </a:spcBef>
        <a:spcAft>
          <a:spcPct val="0"/>
        </a:spcAft>
        <a:defRPr sz="4400">
          <a:solidFill>
            <a:schemeClr val="tx1"/>
          </a:solidFill>
          <a:latin typeface="+mj-lt"/>
          <a:ea typeface="+mj-ea"/>
          <a:cs typeface="+mj-cs"/>
          <a:sym typeface="Calibri" pitchFamily="34" charset="0"/>
        </a:defRPr>
      </a:lvl1pPr>
      <a:lvl2pPr marL="914400" indent="-914400" algn="ctr" rtl="0" fontAlgn="base">
        <a:spcBef>
          <a:spcPct val="0"/>
        </a:spcBef>
        <a:spcAft>
          <a:spcPct val="0"/>
        </a:spcAft>
        <a:defRPr sz="4400">
          <a:solidFill>
            <a:schemeClr val="tx1"/>
          </a:solidFill>
          <a:latin typeface="Calibri" pitchFamily="34" charset="0"/>
          <a:ea typeface="SimSun" pitchFamily="2" charset="-122"/>
          <a:sym typeface="Calibri" pitchFamily="34" charset="0"/>
        </a:defRPr>
      </a:lvl2pPr>
      <a:lvl3pPr marL="914400" indent="-914400" algn="ctr" rtl="0" fontAlgn="base">
        <a:spcBef>
          <a:spcPct val="0"/>
        </a:spcBef>
        <a:spcAft>
          <a:spcPct val="0"/>
        </a:spcAft>
        <a:defRPr sz="4400">
          <a:solidFill>
            <a:schemeClr val="tx1"/>
          </a:solidFill>
          <a:latin typeface="Calibri" pitchFamily="34" charset="0"/>
          <a:ea typeface="SimSun" pitchFamily="2" charset="-122"/>
          <a:sym typeface="Calibri" pitchFamily="34" charset="0"/>
        </a:defRPr>
      </a:lvl3pPr>
      <a:lvl4pPr marL="914400" indent="-914400" algn="ctr" rtl="0" fontAlgn="base">
        <a:spcBef>
          <a:spcPct val="0"/>
        </a:spcBef>
        <a:spcAft>
          <a:spcPct val="0"/>
        </a:spcAft>
        <a:defRPr sz="4400">
          <a:solidFill>
            <a:schemeClr val="tx1"/>
          </a:solidFill>
          <a:latin typeface="Calibri" pitchFamily="34" charset="0"/>
          <a:ea typeface="SimSun" pitchFamily="2" charset="-122"/>
          <a:sym typeface="Calibri" pitchFamily="34" charset="0"/>
        </a:defRPr>
      </a:lvl4pPr>
      <a:lvl5pPr marL="914400" indent="-914400" algn="ctr" rtl="0" fontAlgn="base">
        <a:spcBef>
          <a:spcPct val="0"/>
        </a:spcBef>
        <a:spcAft>
          <a:spcPct val="0"/>
        </a:spcAft>
        <a:defRPr sz="4400">
          <a:solidFill>
            <a:schemeClr val="tx1"/>
          </a:solidFill>
          <a:latin typeface="Calibri" pitchFamily="34" charset="0"/>
          <a:ea typeface="SimSun"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Calibri" pitchFamily="34" charset="0"/>
        </a:defRPr>
      </a:lvl9pPr>
    </p:titleStyle>
    <p:bodyStyle>
      <a:lvl1pPr marL="342900" indent="-342900" algn="l" rtl="0" fontAlgn="base">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fontAlgn="base">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fontAlgn="base">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4294967295"/>
          </p:nvPr>
        </p:nvSpPr>
        <p:spPr bwMode="auto">
          <a:xfrm>
            <a:off x="4860925" y="4365625"/>
            <a:ext cx="4175125" cy="9350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72000"/>
              </a:lnSpc>
              <a:buFont typeface="Arial" pitchFamily="34" charset="0"/>
              <a:buNone/>
            </a:pPr>
            <a:r>
              <a:rPr lang="en-US">
                <a:solidFill>
                  <a:srgbClr val="898989"/>
                </a:solidFill>
                <a:latin typeface="Arial" pitchFamily="34" charset="0"/>
                <a:ea typeface="ＭＳ Ｐゴシック" pitchFamily="50" charset="-128"/>
                <a:cs typeface="Arial" pitchFamily="34" charset="0"/>
                <a:sym typeface="Arial" pitchFamily="34" charset="0"/>
              </a:rPr>
              <a:t>2015</a:t>
            </a:r>
            <a:r>
              <a:rPr lang="en-US" altLang="en-US">
                <a:solidFill>
                  <a:srgbClr val="898989"/>
                </a:solidFill>
                <a:latin typeface="Arial" pitchFamily="34" charset="0"/>
                <a:ea typeface="ＭＳ Ｐゴシック" pitchFamily="50" charset="-128"/>
                <a:cs typeface="Arial" pitchFamily="34" charset="0"/>
                <a:sym typeface="Arial" pitchFamily="34" charset="0"/>
              </a:rPr>
              <a:t>年3月</a:t>
            </a:r>
            <a:endParaRPr lang="en-US">
              <a:solidFill>
                <a:srgbClr val="898989"/>
              </a:solidFill>
              <a:latin typeface="Arial" pitchFamily="34" charset="0"/>
              <a:ea typeface="ＭＳ Ｐゴシック" pitchFamily="50" charset="-128"/>
              <a:cs typeface="Arial" pitchFamily="34" charset="0"/>
              <a:sym typeface="Arial" pitchFamily="34" charset="0"/>
            </a:endParaRPr>
          </a:p>
          <a:p>
            <a:pPr marL="0" indent="0">
              <a:lnSpc>
                <a:spcPct val="72000"/>
              </a:lnSpc>
              <a:buFont typeface="Arial" pitchFamily="34" charset="0"/>
              <a:buNone/>
            </a:pPr>
            <a:r>
              <a:rPr lang="en-US">
                <a:solidFill>
                  <a:srgbClr val="898989"/>
                </a:solidFill>
                <a:latin typeface="Arial" pitchFamily="34" charset="0"/>
                <a:ea typeface="ＭＳ Ｐゴシック" pitchFamily="50" charset="-128"/>
                <a:cs typeface="Arial" pitchFamily="34" charset="0"/>
                <a:sym typeface="Arial" pitchFamily="34" charset="0"/>
              </a:rPr>
              <a:t>JICA</a:t>
            </a:r>
            <a:r>
              <a:rPr lang="en-US" altLang="en-US">
                <a:solidFill>
                  <a:srgbClr val="898989"/>
                </a:solidFill>
                <a:latin typeface="Arial" pitchFamily="34" charset="0"/>
                <a:ea typeface="ＭＳ Ｐゴシック" pitchFamily="50" charset="-128"/>
                <a:cs typeface="Arial" pitchFamily="34" charset="0"/>
                <a:sym typeface="Arial" pitchFamily="34" charset="0"/>
              </a:rPr>
              <a:t>インド事務所</a:t>
            </a:r>
            <a:endParaRPr lang="en-US">
              <a:solidFill>
                <a:srgbClr val="898989"/>
              </a:solidFill>
              <a:latin typeface="Arial" pitchFamily="34" charset="0"/>
              <a:ea typeface="ＭＳ Ｐゴシック" pitchFamily="50" charset="-128"/>
              <a:cs typeface="Arial" pitchFamily="34" charset="0"/>
              <a:sym typeface="Arial" pitchFamily="34" charset="0"/>
            </a:endParaRPr>
          </a:p>
        </p:txBody>
      </p:sp>
      <p:grpSp>
        <p:nvGrpSpPr>
          <p:cNvPr id="3075" name="グループ化 6"/>
          <p:cNvGrpSpPr>
            <a:grpSpLocks/>
          </p:cNvGrpSpPr>
          <p:nvPr/>
        </p:nvGrpSpPr>
        <p:grpSpPr bwMode="auto">
          <a:xfrm>
            <a:off x="7664450" y="5589588"/>
            <a:ext cx="1227138" cy="998537"/>
            <a:chOff x="0" y="0"/>
            <a:chExt cx="1133475" cy="923925"/>
          </a:xfrm>
        </p:grpSpPr>
        <p:pic>
          <p:nvPicPr>
            <p:cNvPr id="307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334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3077" name="正方形/長方形 6"/>
            <p:cNvSpPr>
              <a:spLocks noChangeArrowheads="1"/>
            </p:cNvSpPr>
            <p:nvPr/>
          </p:nvSpPr>
          <p:spPr bwMode="auto">
            <a:xfrm>
              <a:off x="544010" y="362813"/>
              <a:ext cx="360718" cy="101353"/>
            </a:xfrm>
            <a:prstGeom prst="rect">
              <a:avLst/>
            </a:prstGeom>
            <a:solidFill>
              <a:schemeClr val="bg1"/>
            </a:solidFill>
            <a:ln w="25400" cap="flat" cmpd="sng">
              <a:solidFill>
                <a:schemeClr val="bg1"/>
              </a:solidFill>
              <a:bevel/>
              <a:headEnd/>
              <a:tailEnd/>
            </a:ln>
          </p:spPr>
          <p:txBody>
            <a:bodyPr anchor="ctr"/>
            <a:lstStyle/>
            <a:p>
              <a:pPr algn="ctr"/>
              <a:endParaRPr lang="en-US">
                <a:solidFill>
                  <a:srgbClr val="FFFFFF"/>
                </a:solidFill>
                <a:ea typeface="ＭＳ Ｐゴシック" pitchFamily="50" charset="-128"/>
                <a:cs typeface="Arial" pitchFamily="34" charset="0"/>
                <a:sym typeface="Times New Roman" pitchFamily="18" charset="0"/>
              </a:endParaRPr>
            </a:p>
          </p:txBody>
        </p:sp>
      </p:grpSp>
      <p:sp>
        <p:nvSpPr>
          <p:cNvPr id="3078" name="テキスト ボックス 2"/>
          <p:cNvSpPr>
            <a:spLocks noChangeArrowheads="1"/>
          </p:cNvSpPr>
          <p:nvPr/>
        </p:nvSpPr>
        <p:spPr bwMode="auto">
          <a:xfrm>
            <a:off x="284163" y="1365250"/>
            <a:ext cx="817723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4000" dirty="0">
                <a:solidFill>
                  <a:srgbClr val="000000"/>
                </a:solidFill>
                <a:ea typeface="ＭＳ Ｐゴシック" pitchFamily="50" charset="-128"/>
                <a:cs typeface="Arial" pitchFamily="34" charset="0"/>
                <a:sym typeface="Arial" pitchFamily="34" charset="0"/>
              </a:rPr>
              <a:t>カルナタカ州投資促進プログラム</a:t>
            </a:r>
            <a:endParaRPr lang="en-US" sz="4000" dirty="0">
              <a:solidFill>
                <a:srgbClr val="000000"/>
              </a:solidFill>
              <a:ea typeface="ＭＳ Ｐゴシック" pitchFamily="50" charset="-128"/>
              <a:cs typeface="Arial" pitchFamily="34" charset="0"/>
              <a:sym typeface="Arial" pitchFamily="34" charset="0"/>
            </a:endParaRPr>
          </a:p>
          <a:p>
            <a:r>
              <a:rPr lang="ja-JP" altLang="en-US" sz="3200" dirty="0">
                <a:solidFill>
                  <a:srgbClr val="000000"/>
                </a:solidFill>
                <a:ea typeface="ＭＳ Ｐゴシック" pitchFamily="50" charset="-128"/>
                <a:cs typeface="Arial" pitchFamily="34" charset="0"/>
                <a:sym typeface="Arial" pitchFamily="34" charset="0"/>
              </a:rPr>
              <a:t>（</a:t>
            </a:r>
            <a:r>
              <a:rPr lang="en-US" sz="3200" dirty="0">
                <a:solidFill>
                  <a:srgbClr val="000000"/>
                </a:solidFill>
                <a:ea typeface="ＭＳ Ｐゴシック" pitchFamily="50" charset="-128"/>
                <a:cs typeface="Arial" pitchFamily="34" charset="0"/>
                <a:sym typeface="Arial" pitchFamily="34" charset="0"/>
              </a:rPr>
              <a:t>Karnataka Investment Promotion Program)</a:t>
            </a:r>
            <a:endParaRPr lang="en-US" altLang="en-US" sz="3200" dirty="0">
              <a:solidFill>
                <a:srgbClr val="000000"/>
              </a:solidFill>
              <a:ea typeface="ＭＳ Ｐゴシック" pitchFamily="50" charset="-128"/>
              <a:cs typeface="Arial" pitchFamily="34" charset="0"/>
              <a:sym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ChangeArrowheads="1"/>
          </p:cNvSpPr>
          <p:nvPr/>
        </p:nvSpPr>
        <p:spPr bwMode="auto">
          <a:xfrm>
            <a:off x="252413" y="981075"/>
            <a:ext cx="8281987" cy="2375919"/>
          </a:xfrm>
          <a:prstGeom prst="rect">
            <a:avLst/>
          </a:prstGeom>
          <a:solidFill>
            <a:srgbClr val="FFFFFF"/>
          </a:solidFill>
          <a:ln w="25400" cap="flat" cmpd="sng">
            <a:solidFill>
              <a:schemeClr val="accent1"/>
            </a:solidFill>
            <a:bevel/>
            <a:headEnd/>
            <a:tailEnd/>
          </a:ln>
        </p:spPr>
        <p:txBody>
          <a:bodyPr/>
          <a:lstStyle/>
          <a:p>
            <a:endParaRPr lang="en-US" altLang="en-US" dirty="0">
              <a:solidFill>
                <a:srgbClr val="000000"/>
              </a:solidFill>
              <a:ea typeface="ＭＳ Ｐゴシック" pitchFamily="50" charset="-128"/>
              <a:cs typeface="Arial" pitchFamily="34" charset="0"/>
              <a:sym typeface="Arial" pitchFamily="34" charset="0"/>
            </a:endParaRPr>
          </a:p>
          <a:p>
            <a:r>
              <a:rPr lang="ja-JP" altLang="en-US" sz="2000" dirty="0">
                <a:solidFill>
                  <a:srgbClr val="000000"/>
                </a:solidFill>
                <a:ea typeface="ＭＳ Ｐゴシック" pitchFamily="50" charset="-128"/>
                <a:cs typeface="Arial" pitchFamily="34" charset="0"/>
                <a:sym typeface="Arial" pitchFamily="34" charset="0"/>
              </a:rPr>
              <a:t>カルナタカ州に進出する日本企業は増加している。</a:t>
            </a:r>
          </a:p>
          <a:p>
            <a:r>
              <a:rPr lang="ja-JP" altLang="en-US" sz="2000" dirty="0">
                <a:solidFill>
                  <a:srgbClr val="000000"/>
                </a:solidFill>
                <a:ea typeface="ＭＳ Ｐゴシック" pitchFamily="50" charset="-128"/>
                <a:cs typeface="Arial" pitchFamily="34" charset="0"/>
                <a:sym typeface="Arial" pitchFamily="34" charset="0"/>
              </a:rPr>
              <a:t>その一方、ハード面、ソフト面とも課題が多い。</a:t>
            </a:r>
          </a:p>
          <a:p>
            <a:endParaRPr lang="ja-JP" altLang="en-US" sz="900" dirty="0">
              <a:solidFill>
                <a:srgbClr val="000000"/>
              </a:solidFill>
              <a:ea typeface="ＭＳ Ｐゴシック" pitchFamily="50" charset="-128"/>
              <a:cs typeface="Arial" pitchFamily="34" charset="0"/>
              <a:sym typeface="Arial" pitchFamily="34" charset="0"/>
            </a:endParaRPr>
          </a:p>
          <a:p>
            <a:r>
              <a:rPr lang="ja-JP" altLang="en-US" sz="2000" dirty="0">
                <a:ea typeface="ＭＳ Ｐゴシック" pitchFamily="50" charset="-128"/>
                <a:cs typeface="Arial" pitchFamily="34" charset="0"/>
                <a:sym typeface="Arial" pitchFamily="34" charset="0"/>
              </a:rPr>
              <a:t>・工業団地の用地不足、</a:t>
            </a:r>
            <a:r>
              <a:rPr lang="ja-JP" altLang="en-US" sz="2000" b="1" u="sng" dirty="0">
                <a:ea typeface="ＭＳ Ｐゴシック" pitchFamily="50" charset="-128"/>
                <a:cs typeface="Arial" pitchFamily="34" charset="0"/>
                <a:sym typeface="Arial" pitchFamily="34" charset="0"/>
              </a:rPr>
              <a:t>基礎インフラ（道路、電力、水）の未整備</a:t>
            </a:r>
          </a:p>
          <a:p>
            <a:r>
              <a:rPr lang="ja-JP" altLang="en-US" sz="2000" dirty="0">
                <a:ea typeface="ＭＳ Ｐゴシック" pitchFamily="50" charset="-128"/>
                <a:cs typeface="Arial" pitchFamily="34" charset="0"/>
                <a:sym typeface="Arial" pitchFamily="34" charset="0"/>
              </a:rPr>
              <a:t>・工業団地の維持管理負担</a:t>
            </a:r>
          </a:p>
          <a:p>
            <a:r>
              <a:rPr lang="ja-JP" altLang="en-US" sz="2000" dirty="0">
                <a:ea typeface="ＭＳ Ｐゴシック" pitchFamily="50" charset="-128"/>
                <a:cs typeface="Arial" pitchFamily="34" charset="0"/>
                <a:sym typeface="Arial" pitchFamily="34" charset="0"/>
              </a:rPr>
              <a:t>・</a:t>
            </a:r>
            <a:r>
              <a:rPr lang="ja-JP" altLang="en-US" sz="2000" b="1" u="sng" dirty="0">
                <a:ea typeface="ＭＳ Ｐゴシック" pitchFamily="50" charset="-128"/>
                <a:cs typeface="Arial" pitchFamily="34" charset="0"/>
                <a:sym typeface="Arial" pitchFamily="34" charset="0"/>
              </a:rPr>
              <a:t>投資申請が不透明で時間もかかる</a:t>
            </a:r>
          </a:p>
          <a:p>
            <a:r>
              <a:rPr lang="ja-JP" altLang="en-US" sz="2000" dirty="0">
                <a:ea typeface="ＭＳ Ｐゴシック" pitchFamily="50" charset="-128"/>
                <a:cs typeface="Arial" pitchFamily="34" charset="0"/>
                <a:sym typeface="Arial" pitchFamily="34" charset="0"/>
              </a:rPr>
              <a:t>・</a:t>
            </a:r>
            <a:r>
              <a:rPr lang="ja-JP" altLang="en-US" sz="2000" b="1" u="sng" dirty="0">
                <a:ea typeface="ＭＳ Ｐゴシック" pitchFamily="50" charset="-128"/>
                <a:cs typeface="Arial" pitchFamily="34" charset="0"/>
                <a:sym typeface="Arial" pitchFamily="34" charset="0"/>
              </a:rPr>
              <a:t>熟練工の不足</a:t>
            </a:r>
          </a:p>
        </p:txBody>
      </p:sp>
      <p:sp>
        <p:nvSpPr>
          <p:cNvPr id="5123" name="テキスト ボックス 67"/>
          <p:cNvSpPr>
            <a:spLocks noChangeArrowheads="1"/>
          </p:cNvSpPr>
          <p:nvPr/>
        </p:nvSpPr>
        <p:spPr bwMode="auto">
          <a:xfrm>
            <a:off x="539750" y="763588"/>
            <a:ext cx="2303463" cy="404812"/>
          </a:xfrm>
          <a:prstGeom prst="rect">
            <a:avLst/>
          </a:prstGeom>
          <a:gradFill rotWithShape="1">
            <a:gsLst>
              <a:gs pos="0">
                <a:srgbClr val="C8B3E9"/>
              </a:gs>
              <a:gs pos="34999">
                <a:srgbClr val="D9CAEE"/>
              </a:gs>
              <a:gs pos="100000">
                <a:srgbClr val="EFE8FA"/>
              </a:gs>
            </a:gsLst>
            <a:lin ang="16200000" scaled="1"/>
          </a:gradFill>
          <a:ln w="9525" cap="flat" cmpd="sng">
            <a:solidFill>
              <a:srgbClr val="8064A2"/>
            </a:solidFill>
            <a:bevel/>
            <a:headEnd/>
            <a:tailEnd/>
          </a:ln>
        </p:spPr>
        <p:txBody>
          <a:bodyPr>
            <a:spAutoFit/>
          </a:bodyPr>
          <a:lstStyle/>
          <a:p>
            <a:pPr algn="ctr"/>
            <a:r>
              <a:rPr lang="ja-JP" altLang="en-US" sz="2000" dirty="0">
                <a:solidFill>
                  <a:srgbClr val="000000"/>
                </a:solidFill>
                <a:ea typeface="ＭＳ Ｐゴシック" pitchFamily="50" charset="-128"/>
                <a:cs typeface="Arial" pitchFamily="34" charset="0"/>
                <a:sym typeface="Arial" pitchFamily="34" charset="0"/>
              </a:rPr>
              <a:t>背景</a:t>
            </a:r>
          </a:p>
        </p:txBody>
      </p:sp>
      <p:sp>
        <p:nvSpPr>
          <p:cNvPr id="5124" name="Rectangle 5"/>
          <p:cNvSpPr>
            <a:spLocks noChangeArrowheads="1"/>
          </p:cNvSpPr>
          <p:nvPr/>
        </p:nvSpPr>
        <p:spPr bwMode="auto">
          <a:xfrm>
            <a:off x="250825" y="3717925"/>
            <a:ext cx="8353425" cy="2879725"/>
          </a:xfrm>
          <a:prstGeom prst="rect">
            <a:avLst/>
          </a:prstGeom>
          <a:solidFill>
            <a:srgbClr val="FFFFFF"/>
          </a:solidFill>
          <a:ln w="25400" cap="flat" cmpd="sng">
            <a:solidFill>
              <a:schemeClr val="accent1"/>
            </a:solidFill>
            <a:bevel/>
            <a:headEnd/>
            <a:tailEnd/>
          </a:ln>
        </p:spPr>
        <p:txBody>
          <a:bodyPr/>
          <a:lstStyle/>
          <a:p>
            <a:endParaRPr lang="en-US" altLang="en-US" dirty="0">
              <a:solidFill>
                <a:srgbClr val="000000"/>
              </a:solidFill>
              <a:ea typeface="ＭＳ Ｐゴシック" pitchFamily="50" charset="-128"/>
              <a:cs typeface="Arial" pitchFamily="34" charset="0"/>
              <a:sym typeface="Arial" pitchFamily="34" charset="0"/>
            </a:endParaRPr>
          </a:p>
          <a:p>
            <a:r>
              <a:rPr lang="en-US" sz="2000" dirty="0">
                <a:ea typeface="ＭＳ Ｐゴシック" pitchFamily="50" charset="-128"/>
                <a:cs typeface="Arial" pitchFamily="34" charset="0"/>
                <a:sym typeface="Arial" pitchFamily="34" charset="0"/>
              </a:rPr>
              <a:t>JICA</a:t>
            </a:r>
            <a:r>
              <a:rPr lang="ja-JP" altLang="en-US" sz="2000" dirty="0">
                <a:ea typeface="ＭＳ Ｐゴシック" pitchFamily="50" charset="-128"/>
                <a:cs typeface="Arial" pitchFamily="34" charset="0"/>
                <a:sym typeface="Arial" pitchFamily="34" charset="0"/>
              </a:rPr>
              <a:t>は、チェンナイ-ベンガルール産業回廊マスタープラン調査の実施に加えて、州政府と協議の上、投資を促進する政策・制度の改善や、投資のボトルネックとなっている道路、電力、上下水道等のインフラ整備の年度ごとの改善計画を作成し、州政府が改善計画を達成すると資金の</a:t>
            </a:r>
            <a:r>
              <a:rPr lang="ja-JP" altLang="en-US" sz="2000" dirty="0">
                <a:solidFill>
                  <a:srgbClr val="000000"/>
                </a:solidFill>
                <a:ea typeface="ＭＳ Ｐゴシック" pitchFamily="50" charset="-128"/>
                <a:cs typeface="Arial" pitchFamily="34" charset="0"/>
                <a:sym typeface="Arial" pitchFamily="34" charset="0"/>
              </a:rPr>
              <a:t>貸付を行う新しい形の円借款事業を開始。</a:t>
            </a:r>
            <a:endParaRPr lang="en-US" sz="2000" dirty="0">
              <a:solidFill>
                <a:srgbClr val="000000"/>
              </a:solidFill>
              <a:ea typeface="ＭＳ Ｐゴシック" pitchFamily="50" charset="-128"/>
              <a:cs typeface="Arial" pitchFamily="34" charset="0"/>
              <a:sym typeface="Arial" pitchFamily="34" charset="0"/>
            </a:endParaRPr>
          </a:p>
          <a:p>
            <a:endParaRPr lang="en-US" altLang="en-US" sz="1400" dirty="0">
              <a:solidFill>
                <a:srgbClr val="000000"/>
              </a:solidFill>
              <a:ea typeface="ＭＳ Ｐゴシック" pitchFamily="50" charset="-128"/>
              <a:cs typeface="Arial" pitchFamily="34" charset="0"/>
              <a:sym typeface="Arial" pitchFamily="34" charset="0"/>
            </a:endParaRPr>
          </a:p>
          <a:p>
            <a:r>
              <a:rPr lang="en-US" sz="2000" dirty="0">
                <a:solidFill>
                  <a:srgbClr val="000000"/>
                </a:solidFill>
                <a:ea typeface="ＭＳ Ｐゴシック" pitchFamily="50" charset="-128"/>
                <a:cs typeface="Arial" pitchFamily="34" charset="0"/>
                <a:sym typeface="Arial" pitchFamily="34" charset="0"/>
              </a:rPr>
              <a:t>2013</a:t>
            </a:r>
            <a:r>
              <a:rPr lang="ja-JP" altLang="en-US" sz="2000" dirty="0">
                <a:solidFill>
                  <a:srgbClr val="000000"/>
                </a:solidFill>
                <a:ea typeface="ＭＳ Ｐゴシック" pitchFamily="50" charset="-128"/>
                <a:cs typeface="Arial" pitchFamily="34" charset="0"/>
                <a:sym typeface="Arial" pitchFamily="34" charset="0"/>
              </a:rPr>
              <a:t>年に開始したタミル・ナド州向けのプログラムに続き、第</a:t>
            </a:r>
            <a:r>
              <a:rPr lang="en-US" sz="2000" dirty="0">
                <a:solidFill>
                  <a:srgbClr val="000000"/>
                </a:solidFill>
                <a:ea typeface="ＭＳ Ｐゴシック" pitchFamily="50" charset="-128"/>
                <a:cs typeface="Arial" pitchFamily="34" charset="0"/>
                <a:sym typeface="Arial" pitchFamily="34" charset="0"/>
              </a:rPr>
              <a:t>2</a:t>
            </a:r>
            <a:r>
              <a:rPr lang="ja-JP" altLang="en-US" sz="2000" dirty="0">
                <a:solidFill>
                  <a:srgbClr val="000000"/>
                </a:solidFill>
                <a:ea typeface="ＭＳ Ｐゴシック" pitchFamily="50" charset="-128"/>
                <a:cs typeface="Arial" pitchFamily="34" charset="0"/>
                <a:sym typeface="Arial" pitchFamily="34" charset="0"/>
              </a:rPr>
              <a:t>弾として、カルナタカ州向けプログラムの準備を進めている。</a:t>
            </a:r>
            <a:endParaRPr lang="en-US" sz="2000" dirty="0">
              <a:solidFill>
                <a:srgbClr val="000000"/>
              </a:solidFill>
              <a:ea typeface="ＭＳ Ｐゴシック" pitchFamily="50" charset="-128"/>
              <a:cs typeface="Arial" pitchFamily="34" charset="0"/>
              <a:sym typeface="Arial" pitchFamily="34" charset="0"/>
            </a:endParaRPr>
          </a:p>
        </p:txBody>
      </p:sp>
      <p:sp>
        <p:nvSpPr>
          <p:cNvPr id="5125" name="テキスト ボックス 67"/>
          <p:cNvSpPr>
            <a:spLocks noChangeArrowheads="1"/>
          </p:cNvSpPr>
          <p:nvPr/>
        </p:nvSpPr>
        <p:spPr bwMode="auto">
          <a:xfrm>
            <a:off x="511175" y="3514725"/>
            <a:ext cx="2301875" cy="404813"/>
          </a:xfrm>
          <a:prstGeom prst="rect">
            <a:avLst/>
          </a:prstGeom>
          <a:gradFill rotWithShape="1">
            <a:gsLst>
              <a:gs pos="0">
                <a:srgbClr val="A3C2FF"/>
              </a:gs>
              <a:gs pos="34999">
                <a:srgbClr val="BDD5FF"/>
              </a:gs>
              <a:gs pos="100000">
                <a:srgbClr val="E5EEFF"/>
              </a:gs>
            </a:gsLst>
            <a:lin ang="16200000" scaled="1"/>
          </a:gradFill>
          <a:ln w="9525" cap="flat" cmpd="sng">
            <a:solidFill>
              <a:schemeClr val="accent1"/>
            </a:solidFill>
            <a:bevel/>
            <a:headEnd/>
            <a:tailEnd/>
          </a:ln>
        </p:spPr>
        <p:txBody>
          <a:bodyPr>
            <a:spAutoFit/>
          </a:bodyPr>
          <a:lstStyle/>
          <a:p>
            <a:pPr algn="ctr"/>
            <a:r>
              <a:rPr lang="en-US" sz="2000">
                <a:solidFill>
                  <a:srgbClr val="000000"/>
                </a:solidFill>
                <a:ea typeface="ＭＳ Ｐゴシック" pitchFamily="50" charset="-128"/>
                <a:cs typeface="Arial" pitchFamily="34" charset="0"/>
                <a:sym typeface="Arial" pitchFamily="34" charset="0"/>
              </a:rPr>
              <a:t>JICA</a:t>
            </a:r>
            <a:r>
              <a:rPr lang="ja-JP" altLang="en-US" sz="2000">
                <a:solidFill>
                  <a:srgbClr val="000000"/>
                </a:solidFill>
                <a:ea typeface="ＭＳ Ｐゴシック" pitchFamily="50" charset="-128"/>
                <a:cs typeface="Arial" pitchFamily="34" charset="0"/>
                <a:sym typeface="Arial" pitchFamily="34" charset="0"/>
              </a:rPr>
              <a:t>の取り組み</a:t>
            </a:r>
            <a:endParaRPr lang="en-US" altLang="en-US">
              <a:ea typeface="ＭＳ Ｐゴシック" pitchFamily="50" charset="-128"/>
              <a:cs typeface="Arial" pitchFamily="34" charset="0"/>
            </a:endParaRPr>
          </a:p>
        </p:txBody>
      </p:sp>
      <p:sp>
        <p:nvSpPr>
          <p:cNvPr id="5126" name="テキスト ボックス 1"/>
          <p:cNvSpPr>
            <a:spLocks noChangeArrowheads="1"/>
          </p:cNvSpPr>
          <p:nvPr/>
        </p:nvSpPr>
        <p:spPr bwMode="auto">
          <a:xfrm>
            <a:off x="107950" y="96838"/>
            <a:ext cx="88566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p>
            <a:pPr eaLnBrk="0" hangingPunct="0"/>
            <a:r>
              <a:rPr lang="ja-JP" altLang="en-US" sz="3200">
                <a:ea typeface="ＭＳ Ｐゴシック" pitchFamily="50" charset="-128"/>
                <a:cs typeface="Arial" pitchFamily="34" charset="0"/>
                <a:sym typeface="Arial" pitchFamily="34" charset="0"/>
              </a:rPr>
              <a:t>カルナタカ州投資促進プログラム（KIPP）とは</a:t>
            </a:r>
            <a:endParaRPr lang="en-US" sz="3200">
              <a:ea typeface="ＭＳ Ｐゴシック" pitchFamily="50" charset="-128"/>
              <a:cs typeface="Arial" pitchFamily="34" charset="0"/>
              <a:sym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テキスト ボックス 1"/>
          <p:cNvSpPr>
            <a:spLocks noChangeArrowheads="1"/>
          </p:cNvSpPr>
          <p:nvPr/>
        </p:nvSpPr>
        <p:spPr bwMode="auto">
          <a:xfrm>
            <a:off x="107950" y="96838"/>
            <a:ext cx="8856663"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ja-JP" altLang="en-US" sz="3200">
                <a:ea typeface="ＭＳ Ｐゴシック" pitchFamily="50" charset="-128"/>
                <a:cs typeface="Arial" pitchFamily="34" charset="0"/>
                <a:sym typeface="Arial" pitchFamily="34" charset="0"/>
              </a:rPr>
              <a:t>JICAによるODA支援</a:t>
            </a:r>
            <a:endParaRPr lang="en-US" sz="3200">
              <a:ea typeface="ＭＳ Ｐゴシック" pitchFamily="50" charset="-128"/>
              <a:cs typeface="Arial" pitchFamily="34" charset="0"/>
              <a:sym typeface="Arial" pitchFamily="34" charset="0"/>
            </a:endParaRPr>
          </a:p>
        </p:txBody>
      </p:sp>
      <p:sp>
        <p:nvSpPr>
          <p:cNvPr id="6147" name="テキスト ボックス 67"/>
          <p:cNvSpPr>
            <a:spLocks noChangeArrowheads="1"/>
          </p:cNvSpPr>
          <p:nvPr/>
        </p:nvSpPr>
        <p:spPr bwMode="auto">
          <a:xfrm>
            <a:off x="541338" y="693738"/>
            <a:ext cx="8208962" cy="465137"/>
          </a:xfrm>
          <a:prstGeom prst="rect">
            <a:avLst/>
          </a:prstGeom>
          <a:gradFill rotWithShape="1">
            <a:gsLst>
              <a:gs pos="0">
                <a:srgbClr val="C8B3E9"/>
              </a:gs>
              <a:gs pos="34999">
                <a:srgbClr val="D9CAEE"/>
              </a:gs>
              <a:gs pos="100000">
                <a:srgbClr val="EFE8FA"/>
              </a:gs>
            </a:gsLst>
            <a:lin ang="16200000" scaled="1"/>
          </a:gradFill>
          <a:ln w="9525" cap="flat" cmpd="sng">
            <a:solidFill>
              <a:srgbClr val="8064A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ja-JP" altLang="en-US" sz="2400">
                <a:ea typeface="ＭＳ Ｐゴシック" pitchFamily="50" charset="-128"/>
                <a:cs typeface="Arial" pitchFamily="34" charset="0"/>
                <a:sym typeface="Arial" pitchFamily="34" charset="0"/>
              </a:rPr>
              <a:t>JICA</a:t>
            </a:r>
          </a:p>
        </p:txBody>
      </p:sp>
      <p:sp>
        <p:nvSpPr>
          <p:cNvPr id="6148" name="テキスト ボックス 67"/>
          <p:cNvSpPr>
            <a:spLocks noChangeArrowheads="1"/>
          </p:cNvSpPr>
          <p:nvPr/>
        </p:nvSpPr>
        <p:spPr bwMode="auto">
          <a:xfrm>
            <a:off x="539750" y="1485900"/>
            <a:ext cx="1873250" cy="407988"/>
          </a:xfrm>
          <a:prstGeom prst="rect">
            <a:avLst/>
          </a:prstGeom>
          <a:solidFill>
            <a:srgbClr val="00CCFF"/>
          </a:solidFill>
          <a:ln w="9525" cap="flat" cmpd="sng">
            <a:solidFill>
              <a:srgbClr val="8064A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spAutoFit/>
          </a:bodyPr>
          <a:lstStyle/>
          <a:p>
            <a:pPr algn="ctr"/>
            <a:r>
              <a:rPr lang="ja-JP" altLang="en-US" sz="2000">
                <a:ea typeface="ＭＳ Ｐゴシック" pitchFamily="50" charset="-128"/>
                <a:cs typeface="Arial" pitchFamily="34" charset="0"/>
                <a:sym typeface="Arial" pitchFamily="34" charset="0"/>
              </a:rPr>
              <a:t>円借款</a:t>
            </a:r>
          </a:p>
        </p:txBody>
      </p:sp>
      <p:sp>
        <p:nvSpPr>
          <p:cNvPr id="6149" name="テキスト ボックス 67"/>
          <p:cNvSpPr>
            <a:spLocks noChangeArrowheads="1"/>
          </p:cNvSpPr>
          <p:nvPr/>
        </p:nvSpPr>
        <p:spPr bwMode="auto">
          <a:xfrm>
            <a:off x="6877050" y="1485900"/>
            <a:ext cx="1871663" cy="407988"/>
          </a:xfrm>
          <a:prstGeom prst="rect">
            <a:avLst/>
          </a:prstGeom>
          <a:solidFill>
            <a:srgbClr val="99CCFF">
              <a:alpha val="25999"/>
            </a:srgbClr>
          </a:solidFill>
          <a:ln w="9525" cap="flat" cmpd="sng">
            <a:solidFill>
              <a:srgbClr val="8064A2"/>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spAutoFit/>
          </a:bodyPr>
          <a:lstStyle/>
          <a:p>
            <a:pPr algn="ctr"/>
            <a:r>
              <a:rPr lang="ja-JP" altLang="en-US" sz="2000">
                <a:ea typeface="ＭＳ Ｐゴシック" pitchFamily="50" charset="-128"/>
                <a:cs typeface="Arial" pitchFamily="34" charset="0"/>
                <a:sym typeface="Arial" pitchFamily="34" charset="0"/>
              </a:rPr>
              <a:t>市民参加</a:t>
            </a:r>
          </a:p>
        </p:txBody>
      </p:sp>
      <p:sp>
        <p:nvSpPr>
          <p:cNvPr id="6150" name="テキスト ボックス 67"/>
          <p:cNvSpPr>
            <a:spLocks noChangeArrowheads="1"/>
          </p:cNvSpPr>
          <p:nvPr/>
        </p:nvSpPr>
        <p:spPr bwMode="auto">
          <a:xfrm>
            <a:off x="4787900" y="1485900"/>
            <a:ext cx="1873250" cy="407988"/>
          </a:xfrm>
          <a:prstGeom prst="rect">
            <a:avLst/>
          </a:prstGeom>
          <a:solidFill>
            <a:srgbClr val="99CCFF">
              <a:alpha val="25999"/>
            </a:srgbClr>
          </a:solidFill>
          <a:ln w="9525" cap="flat" cmpd="sng">
            <a:solidFill>
              <a:srgbClr val="8064A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spAutoFit/>
          </a:bodyPr>
          <a:lstStyle/>
          <a:p>
            <a:pPr algn="ctr"/>
            <a:r>
              <a:rPr lang="ja-JP" altLang="en-US" sz="2000">
                <a:ea typeface="ＭＳ Ｐゴシック" pitchFamily="50" charset="-128"/>
                <a:cs typeface="Arial" pitchFamily="34" charset="0"/>
                <a:sym typeface="Arial" pitchFamily="34" charset="0"/>
              </a:rPr>
              <a:t>技術協力</a:t>
            </a:r>
          </a:p>
        </p:txBody>
      </p:sp>
      <p:sp>
        <p:nvSpPr>
          <p:cNvPr id="6151" name="テキスト ボックス 67"/>
          <p:cNvSpPr>
            <a:spLocks noChangeArrowheads="1"/>
          </p:cNvSpPr>
          <p:nvPr/>
        </p:nvSpPr>
        <p:spPr bwMode="auto">
          <a:xfrm>
            <a:off x="2700338" y="1485900"/>
            <a:ext cx="1871662" cy="407988"/>
          </a:xfrm>
          <a:prstGeom prst="rect">
            <a:avLst/>
          </a:prstGeom>
          <a:solidFill>
            <a:srgbClr val="99CCFF">
              <a:alpha val="25999"/>
            </a:srgbClr>
          </a:solidFill>
          <a:ln w="9525" cap="flat" cmpd="sng">
            <a:solidFill>
              <a:srgbClr val="8064A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spAutoFit/>
          </a:bodyPr>
          <a:lstStyle/>
          <a:p>
            <a:pPr algn="ctr"/>
            <a:r>
              <a:rPr lang="ja-JP" altLang="en-US" sz="2000">
                <a:ea typeface="ＭＳ Ｐゴシック" pitchFamily="50" charset="-128"/>
                <a:cs typeface="Arial" pitchFamily="34" charset="0"/>
                <a:sym typeface="Arial" pitchFamily="34" charset="0"/>
              </a:rPr>
              <a:t>無償資金協力</a:t>
            </a:r>
          </a:p>
        </p:txBody>
      </p:sp>
      <p:sp>
        <p:nvSpPr>
          <p:cNvPr id="6152" name="テキスト ボックス 67"/>
          <p:cNvSpPr>
            <a:spLocks noChangeArrowheads="1"/>
          </p:cNvSpPr>
          <p:nvPr/>
        </p:nvSpPr>
        <p:spPr bwMode="auto">
          <a:xfrm>
            <a:off x="523875" y="2330450"/>
            <a:ext cx="1871663" cy="650875"/>
          </a:xfrm>
          <a:prstGeom prst="rect">
            <a:avLst/>
          </a:prstGeom>
          <a:solidFill>
            <a:srgbClr val="CCFFCC"/>
          </a:solidFill>
          <a:ln w="9525" cap="flat" cmpd="sng">
            <a:solidFill>
              <a:srgbClr val="8064A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nchorCtr="1"/>
          <a:lstStyle/>
          <a:p>
            <a:pPr algn="ctr"/>
            <a:r>
              <a:rPr lang="ja-JP" altLang="en-US" sz="2000" dirty="0" smtClean="0">
                <a:ea typeface="ＭＳ Ｐゴシック" pitchFamily="50" charset="-128"/>
                <a:cs typeface="Arial" pitchFamily="34" charset="0"/>
                <a:sym typeface="Arial" pitchFamily="34" charset="0"/>
              </a:rPr>
              <a:t>プロジェクト</a:t>
            </a:r>
            <a:endParaRPr lang="en-US" altLang="ja-JP" sz="2000" dirty="0" smtClean="0">
              <a:ea typeface="ＭＳ Ｐゴシック" pitchFamily="50" charset="-128"/>
              <a:cs typeface="Arial" pitchFamily="34" charset="0"/>
              <a:sym typeface="Arial" pitchFamily="34" charset="0"/>
            </a:endParaRPr>
          </a:p>
          <a:p>
            <a:pPr algn="ctr"/>
            <a:r>
              <a:rPr lang="ja-JP" altLang="en-US" sz="2000" dirty="0" smtClean="0">
                <a:ea typeface="ＭＳ Ｐゴシック" pitchFamily="50" charset="-128"/>
                <a:cs typeface="Arial" pitchFamily="34" charset="0"/>
                <a:sym typeface="Arial" pitchFamily="34" charset="0"/>
              </a:rPr>
              <a:t>借款</a:t>
            </a:r>
            <a:endParaRPr lang="ja-JP" altLang="en-US" sz="2000" dirty="0">
              <a:ea typeface="ＭＳ Ｐゴシック" pitchFamily="50" charset="-128"/>
              <a:cs typeface="Arial" pitchFamily="34" charset="0"/>
              <a:sym typeface="Arial" pitchFamily="34" charset="0"/>
            </a:endParaRPr>
          </a:p>
        </p:txBody>
      </p:sp>
      <p:sp>
        <p:nvSpPr>
          <p:cNvPr id="6153" name="テキスト ボックス 67"/>
          <p:cNvSpPr>
            <a:spLocks noChangeArrowheads="1"/>
          </p:cNvSpPr>
          <p:nvPr/>
        </p:nvSpPr>
        <p:spPr bwMode="auto">
          <a:xfrm>
            <a:off x="6861175" y="2330450"/>
            <a:ext cx="1871663" cy="741363"/>
          </a:xfrm>
          <a:prstGeom prst="rect">
            <a:avLst/>
          </a:prstGeom>
          <a:solidFill>
            <a:srgbClr val="00FF00"/>
          </a:solidFill>
          <a:ln w="9525" cap="flat" cmpd="sng">
            <a:solidFill>
              <a:srgbClr val="8064A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nchorCtr="1"/>
          <a:lstStyle/>
          <a:p>
            <a:pPr algn="ctr"/>
            <a:r>
              <a:rPr lang="ja-JP" altLang="en-US" sz="2000">
                <a:ea typeface="ＭＳ Ｐゴシック" pitchFamily="50" charset="-128"/>
                <a:cs typeface="Arial" pitchFamily="34" charset="0"/>
                <a:sym typeface="Arial" pitchFamily="34" charset="0"/>
              </a:rPr>
              <a:t>プログラム</a:t>
            </a:r>
          </a:p>
          <a:p>
            <a:pPr algn="ctr"/>
            <a:r>
              <a:rPr lang="ja-JP" altLang="en-US" sz="2000">
                <a:ea typeface="ＭＳ Ｐゴシック" pitchFamily="50" charset="-128"/>
                <a:cs typeface="Arial" pitchFamily="34" charset="0"/>
                <a:sym typeface="Arial" pitchFamily="34" charset="0"/>
              </a:rPr>
              <a:t>ローン</a:t>
            </a:r>
          </a:p>
        </p:txBody>
      </p:sp>
      <p:sp>
        <p:nvSpPr>
          <p:cNvPr id="6154" name="テキスト ボックス 67"/>
          <p:cNvSpPr>
            <a:spLocks noChangeArrowheads="1"/>
          </p:cNvSpPr>
          <p:nvPr/>
        </p:nvSpPr>
        <p:spPr bwMode="auto">
          <a:xfrm>
            <a:off x="4772025" y="2330450"/>
            <a:ext cx="1871663" cy="712788"/>
          </a:xfrm>
          <a:prstGeom prst="rect">
            <a:avLst/>
          </a:prstGeom>
          <a:solidFill>
            <a:srgbClr val="CCFFCC"/>
          </a:solidFill>
          <a:ln w="9525" cap="flat" cmpd="sng">
            <a:solidFill>
              <a:srgbClr val="8064A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nchorCtr="1"/>
          <a:lstStyle/>
          <a:p>
            <a:pPr algn="ctr"/>
            <a:r>
              <a:rPr lang="ja-JP" altLang="en-US" sz="2000">
                <a:ea typeface="ＭＳ Ｐゴシック" pitchFamily="50" charset="-128"/>
                <a:cs typeface="Arial" pitchFamily="34" charset="0"/>
                <a:sym typeface="Arial" pitchFamily="34" charset="0"/>
              </a:rPr>
              <a:t>ツーステップローン</a:t>
            </a:r>
          </a:p>
        </p:txBody>
      </p:sp>
      <p:sp>
        <p:nvSpPr>
          <p:cNvPr id="6155" name="テキスト ボックス 67"/>
          <p:cNvSpPr>
            <a:spLocks noChangeArrowheads="1"/>
          </p:cNvSpPr>
          <p:nvPr/>
        </p:nvSpPr>
        <p:spPr bwMode="auto">
          <a:xfrm>
            <a:off x="2682875" y="2330450"/>
            <a:ext cx="1873250" cy="741363"/>
          </a:xfrm>
          <a:prstGeom prst="rect">
            <a:avLst/>
          </a:prstGeom>
          <a:solidFill>
            <a:srgbClr val="CCFFCC"/>
          </a:solidFill>
          <a:ln w="9525" cap="flat" cmpd="sng">
            <a:solidFill>
              <a:srgbClr val="8064A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nchorCtr="1"/>
          <a:lstStyle/>
          <a:p>
            <a:pPr algn="ctr"/>
            <a:r>
              <a:rPr lang="ja-JP" altLang="en-US" dirty="0" smtClean="0">
                <a:ea typeface="ＭＳ Ｐゴシック" pitchFamily="50" charset="-128"/>
                <a:cs typeface="Arial" pitchFamily="34" charset="0"/>
                <a:sym typeface="Arial" pitchFamily="34" charset="0"/>
              </a:rPr>
              <a:t>セクタープロジェクトローン</a:t>
            </a:r>
            <a:endParaRPr lang="ja-JP" altLang="en-US" dirty="0">
              <a:ea typeface="ＭＳ Ｐゴシック" pitchFamily="50" charset="-128"/>
              <a:cs typeface="Arial" pitchFamily="34" charset="0"/>
              <a:sym typeface="Arial" pitchFamily="34" charset="0"/>
            </a:endParaRPr>
          </a:p>
        </p:txBody>
      </p:sp>
      <p:cxnSp>
        <p:nvCxnSpPr>
          <p:cNvPr id="6156" name="AutoShape 12"/>
          <p:cNvCxnSpPr>
            <a:cxnSpLocks noChangeShapeType="1"/>
            <a:stCxn id="6147" idx="2"/>
            <a:endCxn id="6148" idx="0"/>
          </p:cNvCxnSpPr>
          <p:nvPr/>
        </p:nvCxnSpPr>
        <p:spPr bwMode="auto">
          <a:xfrm flipH="1">
            <a:off x="1476375" y="1158875"/>
            <a:ext cx="3168650" cy="327025"/>
          </a:xfrm>
          <a:prstGeom prst="straightConnector1">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7" name="AutoShape 13"/>
          <p:cNvCxnSpPr>
            <a:cxnSpLocks noChangeShapeType="1"/>
            <a:stCxn id="6147" idx="2"/>
            <a:endCxn id="6151" idx="0"/>
          </p:cNvCxnSpPr>
          <p:nvPr/>
        </p:nvCxnSpPr>
        <p:spPr bwMode="auto">
          <a:xfrm flipH="1">
            <a:off x="3635375" y="1158875"/>
            <a:ext cx="1009650" cy="327025"/>
          </a:xfrm>
          <a:prstGeom prst="straightConnector1">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8" name="AutoShape 14"/>
          <p:cNvCxnSpPr>
            <a:cxnSpLocks noChangeShapeType="1"/>
            <a:stCxn id="6147" idx="2"/>
            <a:endCxn id="6150" idx="0"/>
          </p:cNvCxnSpPr>
          <p:nvPr/>
        </p:nvCxnSpPr>
        <p:spPr bwMode="auto">
          <a:xfrm>
            <a:off x="4645025" y="1158875"/>
            <a:ext cx="1079500" cy="327025"/>
          </a:xfrm>
          <a:prstGeom prst="straightConnector1">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9" name="AutoShape 15"/>
          <p:cNvCxnSpPr>
            <a:cxnSpLocks noChangeShapeType="1"/>
            <a:stCxn id="6147" idx="2"/>
            <a:endCxn id="6149" idx="0"/>
          </p:cNvCxnSpPr>
          <p:nvPr/>
        </p:nvCxnSpPr>
        <p:spPr bwMode="auto">
          <a:xfrm>
            <a:off x="4645025" y="1158875"/>
            <a:ext cx="3168650" cy="327025"/>
          </a:xfrm>
          <a:prstGeom prst="straightConnector1">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0" name="AutoShape 16"/>
          <p:cNvCxnSpPr>
            <a:cxnSpLocks noChangeShapeType="1"/>
            <a:stCxn id="6148" idx="2"/>
            <a:endCxn id="6152" idx="0"/>
          </p:cNvCxnSpPr>
          <p:nvPr/>
        </p:nvCxnSpPr>
        <p:spPr bwMode="auto">
          <a:xfrm flipH="1">
            <a:off x="1460500" y="1893888"/>
            <a:ext cx="15875" cy="436562"/>
          </a:xfrm>
          <a:prstGeom prst="straightConnector1">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1" name="AutoShape 17"/>
          <p:cNvCxnSpPr>
            <a:cxnSpLocks noChangeShapeType="1"/>
            <a:stCxn id="6148" idx="2"/>
            <a:endCxn id="6155" idx="0"/>
          </p:cNvCxnSpPr>
          <p:nvPr/>
        </p:nvCxnSpPr>
        <p:spPr bwMode="auto">
          <a:xfrm>
            <a:off x="1476375" y="1893888"/>
            <a:ext cx="2143125" cy="436562"/>
          </a:xfrm>
          <a:prstGeom prst="straightConnector1">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2" name="AutoShape 18"/>
          <p:cNvCxnSpPr>
            <a:cxnSpLocks noChangeShapeType="1"/>
            <a:stCxn id="6148" idx="2"/>
            <a:endCxn id="6154" idx="0"/>
          </p:cNvCxnSpPr>
          <p:nvPr/>
        </p:nvCxnSpPr>
        <p:spPr bwMode="auto">
          <a:xfrm>
            <a:off x="1476375" y="1893888"/>
            <a:ext cx="4232275" cy="436562"/>
          </a:xfrm>
          <a:prstGeom prst="straightConnector1">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3" name="AutoShape 19"/>
          <p:cNvCxnSpPr>
            <a:cxnSpLocks noChangeShapeType="1"/>
            <a:stCxn id="6148" idx="2"/>
            <a:endCxn id="6153" idx="0"/>
          </p:cNvCxnSpPr>
          <p:nvPr/>
        </p:nvCxnSpPr>
        <p:spPr bwMode="auto">
          <a:xfrm>
            <a:off x="1476375" y="1893888"/>
            <a:ext cx="6319838" cy="436562"/>
          </a:xfrm>
          <a:prstGeom prst="straightConnector1">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6164" name="Group 6"/>
          <p:cNvGraphicFramePr>
            <a:graphicFrameLocks noGrp="1"/>
          </p:cNvGraphicFramePr>
          <p:nvPr>
            <p:ph type="tbl" idx="1"/>
            <p:extLst>
              <p:ext uri="{D42A27DB-BD31-4B8C-83A1-F6EECF244321}">
                <p14:modId xmlns:p14="http://schemas.microsoft.com/office/powerpoint/2010/main" val="74668059"/>
              </p:ext>
            </p:extLst>
          </p:nvPr>
        </p:nvGraphicFramePr>
        <p:xfrm>
          <a:off x="539750" y="3716338"/>
          <a:ext cx="8229600" cy="2139952"/>
        </p:xfrm>
        <a:graphic>
          <a:graphicData uri="http://schemas.openxmlformats.org/drawingml/2006/table">
            <a:tbl>
              <a:tblPr/>
              <a:tblGrid>
                <a:gridCol w="2276475"/>
                <a:gridCol w="2000250"/>
                <a:gridCol w="1955800"/>
                <a:gridCol w="1997075"/>
              </a:tblGrid>
              <a:tr h="401638">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en-US" sz="1600" b="0" i="0" u="none" strike="noStrike" cap="none" normalizeH="0" baseline="0" dirty="0" err="1" smtClean="0">
                          <a:ln>
                            <a:noFill/>
                          </a:ln>
                          <a:solidFill>
                            <a:schemeClr val="tx1"/>
                          </a:solidFill>
                          <a:effectLst/>
                          <a:latin typeface="Arial" pitchFamily="34" charset="0"/>
                          <a:ea typeface="ＭＳ Ｐゴシック" pitchFamily="50" charset="-128"/>
                          <a:cs typeface="Arial" pitchFamily="34" charset="0"/>
                          <a:sym typeface="Tahoma" pitchFamily="34" charset="0"/>
                        </a:rPr>
                        <a:t>政策分野</a:t>
                      </a:r>
                      <a:endParaRPr kumimoji="0" lang="en-US" sz="1600" b="0" i="0" u="none" strike="noStrike" cap="none" normalizeH="0" baseline="0" dirty="0" smtClean="0">
                        <a:ln>
                          <a:noFill/>
                        </a:ln>
                        <a:solidFill>
                          <a:schemeClr val="tx1"/>
                        </a:solidFill>
                        <a:effectLst/>
                        <a:latin typeface="Arial" pitchFamily="34" charset="0"/>
                        <a:ea typeface="ＭＳ Ｐゴシック" pitchFamily="50" charset="-128"/>
                        <a:cs typeface="Arial" pitchFamily="34" charset="0"/>
                        <a:sym typeface="Tahoma" pitchFamily="34" charset="0"/>
                      </a:endParaRPr>
                    </a:p>
                  </a:txBody>
                  <a:tcPr marL="91444" marR="91444" marT="45731" marB="45731" anchor="ct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38100" cap="flat" cmpd="sng" algn="ctr">
                      <a:solidFill>
                        <a:schemeClr val="bg1"/>
                      </a:solidFill>
                      <a:prstDash val="solid"/>
                      <a:miter lim="800000"/>
                      <a:headEnd type="none" w="med" len="med"/>
                      <a:tailEnd type="none" w="med" len="med"/>
                    </a:lnB>
                    <a:lnTlToBr>
                      <a:noFill/>
                    </a:lnTlToBr>
                    <a:lnBlToTr>
                      <a:noFill/>
                    </a:lnBlToTr>
                    <a:solidFill>
                      <a:srgbClr val="C2D59B"/>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en-US" sz="1600" b="0" i="0" u="none" strike="noStrike" cap="none" normalizeH="0" baseline="0" dirty="0" err="1" smtClean="0">
                          <a:ln>
                            <a:noFill/>
                          </a:ln>
                          <a:solidFill>
                            <a:schemeClr val="tx1"/>
                          </a:solidFill>
                          <a:effectLst/>
                          <a:latin typeface="Arial" pitchFamily="34" charset="0"/>
                          <a:ea typeface="ＭＳ Ｐゴシック" pitchFamily="50" charset="-128"/>
                          <a:cs typeface="Arial" pitchFamily="34" charset="0"/>
                          <a:sym typeface="Tahoma" pitchFamily="34" charset="0"/>
                        </a:rPr>
                        <a:t>初年度</a:t>
                      </a:r>
                      <a:endParaRPr kumimoji="0" lang="en-US" sz="1600" b="0" i="0" u="none" strike="noStrike" cap="none" normalizeH="0" baseline="0" dirty="0" smtClean="0">
                        <a:ln>
                          <a:noFill/>
                        </a:ln>
                        <a:solidFill>
                          <a:schemeClr val="tx1"/>
                        </a:solidFill>
                        <a:effectLst/>
                        <a:latin typeface="Arial" pitchFamily="34" charset="0"/>
                        <a:ea typeface="ＭＳ Ｐゴシック" pitchFamily="50" charset="-128"/>
                        <a:cs typeface="Arial" pitchFamily="34" charset="0"/>
                        <a:sym typeface="Tahoma" pitchFamily="34" charset="0"/>
                      </a:endParaRPr>
                    </a:p>
                  </a:txBody>
                  <a:tcPr marL="91444" marR="91444" marT="45731" marB="45731" anchor="ct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38100" cap="flat" cmpd="sng" algn="ctr">
                      <a:solidFill>
                        <a:schemeClr val="bg1"/>
                      </a:solidFill>
                      <a:prstDash val="solid"/>
                      <a:miter lim="800000"/>
                      <a:headEnd type="none" w="med" len="med"/>
                      <a:tailEnd type="none" w="med" len="med"/>
                    </a:lnB>
                    <a:lnTlToBr>
                      <a:noFill/>
                    </a:lnTlToBr>
                    <a:lnBlToTr>
                      <a:noFill/>
                    </a:lnBlToTr>
                    <a:solidFill>
                      <a:srgbClr val="C2D59B"/>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en-US" sz="1600" b="0" i="0" u="none" strike="noStrike" cap="none" normalizeH="0" baseline="0" smtClean="0">
                          <a:ln>
                            <a:noFill/>
                          </a:ln>
                          <a:solidFill>
                            <a:schemeClr val="tx1"/>
                          </a:solidFill>
                          <a:effectLst/>
                          <a:latin typeface="Arial" pitchFamily="34" charset="0"/>
                          <a:ea typeface="ＭＳ Ｐゴシック" pitchFamily="50" charset="-128"/>
                          <a:cs typeface="Arial" pitchFamily="34" charset="0"/>
                          <a:sym typeface="Tahoma" pitchFamily="34" charset="0"/>
                        </a:rPr>
                        <a:t>第</a:t>
                      </a:r>
                      <a:r>
                        <a:rPr kumimoji="0" lang="en-US" sz="1600" b="0" i="0" u="none" strike="noStrike" cap="none" normalizeH="0" baseline="0" smtClean="0">
                          <a:ln>
                            <a:noFill/>
                          </a:ln>
                          <a:solidFill>
                            <a:schemeClr val="tx1"/>
                          </a:solidFill>
                          <a:effectLst/>
                          <a:latin typeface="Arial" pitchFamily="34" charset="0"/>
                          <a:ea typeface="ＭＳ Ｐゴシック" pitchFamily="50" charset="-128"/>
                          <a:cs typeface="Arial" pitchFamily="34" charset="0"/>
                          <a:sym typeface="Tahoma" pitchFamily="34" charset="0"/>
                        </a:rPr>
                        <a:t>2</a:t>
                      </a:r>
                      <a:r>
                        <a:rPr kumimoji="0" lang="en-US" altLang="en-US" sz="1600" b="0" i="0" u="none" strike="noStrike" cap="none" normalizeH="0" baseline="0" smtClean="0">
                          <a:ln>
                            <a:noFill/>
                          </a:ln>
                          <a:solidFill>
                            <a:schemeClr val="tx1"/>
                          </a:solidFill>
                          <a:effectLst/>
                          <a:latin typeface="Arial" pitchFamily="34" charset="0"/>
                          <a:ea typeface="ＭＳ Ｐゴシック" pitchFamily="50" charset="-128"/>
                          <a:cs typeface="Arial" pitchFamily="34" charset="0"/>
                          <a:sym typeface="Tahoma" pitchFamily="34" charset="0"/>
                        </a:rPr>
                        <a:t>年度</a:t>
                      </a:r>
                      <a:endParaRPr kumimoji="0" lang="en-US" sz="1600" b="0" i="0" u="none" strike="noStrike" cap="none" normalizeH="0" baseline="0" smtClean="0">
                        <a:ln>
                          <a:noFill/>
                        </a:ln>
                        <a:solidFill>
                          <a:schemeClr val="tx1"/>
                        </a:solidFill>
                        <a:effectLst/>
                        <a:latin typeface="Arial" pitchFamily="34" charset="0"/>
                        <a:ea typeface="ＭＳ Ｐゴシック" pitchFamily="50" charset="-128"/>
                        <a:cs typeface="Arial" pitchFamily="34" charset="0"/>
                        <a:sym typeface="Tahoma" pitchFamily="34" charset="0"/>
                      </a:endParaRPr>
                    </a:p>
                  </a:txBody>
                  <a:tcPr marL="91444" marR="91444" marT="45731" marB="45731" anchor="ct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38100" cap="flat" cmpd="sng" algn="ctr">
                      <a:solidFill>
                        <a:schemeClr val="bg1"/>
                      </a:solidFill>
                      <a:prstDash val="solid"/>
                      <a:miter lim="800000"/>
                      <a:headEnd type="none" w="med" len="med"/>
                      <a:tailEnd type="none" w="med" len="med"/>
                    </a:lnB>
                    <a:lnTlToBr>
                      <a:noFill/>
                    </a:lnTlToBr>
                    <a:lnBlToTr>
                      <a:noFill/>
                    </a:lnBlToTr>
                    <a:solidFill>
                      <a:srgbClr val="C2D59B"/>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en-US" sz="1600" b="0" i="0" u="none" strike="noStrike" cap="none" normalizeH="0" baseline="0" smtClean="0">
                          <a:ln>
                            <a:noFill/>
                          </a:ln>
                          <a:solidFill>
                            <a:schemeClr val="tx1"/>
                          </a:solidFill>
                          <a:effectLst/>
                          <a:latin typeface="Arial" pitchFamily="34" charset="0"/>
                          <a:ea typeface="ＭＳ Ｐゴシック" pitchFamily="50" charset="-128"/>
                          <a:cs typeface="Arial" pitchFamily="34" charset="0"/>
                          <a:sym typeface="Tahoma" pitchFamily="34" charset="0"/>
                        </a:rPr>
                        <a:t>第</a:t>
                      </a:r>
                      <a:r>
                        <a:rPr kumimoji="0" lang="en-US" sz="1600" b="0" i="0" u="none" strike="noStrike" cap="none" normalizeH="0" baseline="0" smtClean="0">
                          <a:ln>
                            <a:noFill/>
                          </a:ln>
                          <a:solidFill>
                            <a:schemeClr val="tx1"/>
                          </a:solidFill>
                          <a:effectLst/>
                          <a:latin typeface="Arial" pitchFamily="34" charset="0"/>
                          <a:ea typeface="ＭＳ Ｐゴシック" pitchFamily="50" charset="-128"/>
                          <a:cs typeface="Arial" pitchFamily="34" charset="0"/>
                          <a:sym typeface="Tahoma" pitchFamily="34" charset="0"/>
                        </a:rPr>
                        <a:t>3</a:t>
                      </a:r>
                      <a:r>
                        <a:rPr kumimoji="0" lang="en-US" altLang="en-US" sz="1600" b="0" i="0" u="none" strike="noStrike" cap="none" normalizeH="0" baseline="0" smtClean="0">
                          <a:ln>
                            <a:noFill/>
                          </a:ln>
                          <a:solidFill>
                            <a:schemeClr val="tx1"/>
                          </a:solidFill>
                          <a:effectLst/>
                          <a:latin typeface="Arial" pitchFamily="34" charset="0"/>
                          <a:ea typeface="ＭＳ Ｐゴシック" pitchFamily="50" charset="-128"/>
                          <a:cs typeface="Arial" pitchFamily="34" charset="0"/>
                          <a:sym typeface="Tahoma" pitchFamily="34" charset="0"/>
                        </a:rPr>
                        <a:t>年度</a:t>
                      </a:r>
                      <a:endParaRPr kumimoji="0" lang="en-US" sz="1600" b="0" i="0" u="none" strike="noStrike" cap="none" normalizeH="0" baseline="0" smtClean="0">
                        <a:ln>
                          <a:noFill/>
                        </a:ln>
                        <a:solidFill>
                          <a:schemeClr val="tx1"/>
                        </a:solidFill>
                        <a:effectLst/>
                        <a:latin typeface="Arial" pitchFamily="34" charset="0"/>
                        <a:ea typeface="ＭＳ Ｐゴシック" pitchFamily="50" charset="-128"/>
                        <a:cs typeface="Arial" pitchFamily="34" charset="0"/>
                        <a:sym typeface="Tahoma" pitchFamily="34" charset="0"/>
                      </a:endParaRPr>
                    </a:p>
                  </a:txBody>
                  <a:tcPr marL="91444" marR="91444" marT="45731" marB="45731" anchor="ct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38100" cap="flat" cmpd="sng" algn="ctr">
                      <a:solidFill>
                        <a:schemeClr val="bg1"/>
                      </a:solidFill>
                      <a:prstDash val="solid"/>
                      <a:miter lim="800000"/>
                      <a:headEnd type="none" w="med" len="med"/>
                      <a:tailEnd type="none" w="med" len="med"/>
                    </a:lnB>
                    <a:lnTlToBr>
                      <a:noFill/>
                    </a:lnTlToBr>
                    <a:lnBlToTr>
                      <a:noFill/>
                    </a:lnBlToTr>
                    <a:solidFill>
                      <a:srgbClr val="C2D59B"/>
                    </a:solidFill>
                  </a:tcPr>
                </a:tc>
              </a:tr>
              <a:tr h="579438">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en-US" sz="1600" b="0" i="0" u="none" strike="noStrike" cap="none" normalizeH="0" baseline="0" dirty="0" err="1" smtClean="0">
                          <a:ln>
                            <a:noFill/>
                          </a:ln>
                          <a:solidFill>
                            <a:srgbClr val="000000"/>
                          </a:solidFill>
                          <a:effectLst/>
                          <a:latin typeface="Arial" pitchFamily="34" charset="0"/>
                          <a:ea typeface="ＭＳ Ｐゴシック" pitchFamily="50" charset="-128"/>
                          <a:cs typeface="Arial" pitchFamily="34" charset="0"/>
                          <a:sym typeface="Tahoma" pitchFamily="34" charset="0"/>
                        </a:rPr>
                        <a:t>政策</a:t>
                      </a:r>
                      <a:r>
                        <a:rPr kumimoji="0" lang="en-US" alt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Tahoma" pitchFamily="34" charset="0"/>
                        </a:rPr>
                        <a:t>①</a:t>
                      </a:r>
                      <a:endParaRPr kumimoji="0" 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Tahoma" pitchFamily="34"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en-US" sz="1600" b="0" i="0" u="none" strike="noStrike" cap="none" normalizeH="0" baseline="0" dirty="0" smtClean="0">
                          <a:ln>
                            <a:noFill/>
                          </a:ln>
                          <a:solidFill>
                            <a:schemeClr val="tx1"/>
                          </a:solidFill>
                          <a:effectLst/>
                          <a:latin typeface="Arial" pitchFamily="34" charset="0"/>
                          <a:ea typeface="ＭＳ Ｐゴシック" pitchFamily="50" charset="-128"/>
                          <a:cs typeface="Arial" pitchFamily="34" charset="0"/>
                          <a:sym typeface="Calibri" pitchFamily="34" charset="0"/>
                        </a:rPr>
                        <a:t>（</a:t>
                      </a:r>
                      <a:r>
                        <a:rPr kumimoji="0" lang="en-US" altLang="en-US" sz="1600" b="0" i="0" u="none" strike="noStrike" cap="none" normalizeH="0" baseline="0" dirty="0" err="1" smtClean="0">
                          <a:ln>
                            <a:noFill/>
                          </a:ln>
                          <a:solidFill>
                            <a:schemeClr val="tx1"/>
                          </a:solidFill>
                          <a:effectLst/>
                          <a:latin typeface="Arial" pitchFamily="34" charset="0"/>
                          <a:ea typeface="ＭＳ Ｐゴシック" pitchFamily="50" charset="-128"/>
                          <a:cs typeface="Arial" pitchFamily="34" charset="0"/>
                          <a:sym typeface="Calibri" pitchFamily="34" charset="0"/>
                        </a:rPr>
                        <a:t>例：投資手続き</a:t>
                      </a:r>
                      <a:r>
                        <a:rPr kumimoji="0" lang="en-US" altLang="en-US" sz="1600" b="0" i="0" u="none" strike="noStrike" cap="none" normalizeH="0" baseline="0" dirty="0" smtClean="0">
                          <a:ln>
                            <a:noFill/>
                          </a:ln>
                          <a:solidFill>
                            <a:schemeClr val="tx1"/>
                          </a:solidFill>
                          <a:effectLst/>
                          <a:latin typeface="Arial" pitchFamily="34" charset="0"/>
                          <a:ea typeface="ＭＳ Ｐゴシック" pitchFamily="50" charset="-128"/>
                          <a:cs typeface="Arial" pitchFamily="34" charset="0"/>
                          <a:sym typeface="Calibri" pitchFamily="34" charset="0"/>
                        </a:rPr>
                        <a:t>）</a:t>
                      </a:r>
                    </a:p>
                  </a:txBody>
                  <a:tcPr marL="91444" marR="91444" marT="45731" marB="45731"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381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solidFill>
                      <a:srgbClr val="CDCDDE"/>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zh-CN"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Tahoma" pitchFamily="34" charset="0"/>
                        </a:rPr>
                        <a:t>アクション①</a:t>
                      </a:r>
                    </a:p>
                  </a:txBody>
                  <a:tcPr marL="91444" marR="91444" marT="45731" marB="45731"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381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solidFill>
                      <a:srgbClr val="CDCDDE"/>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altLang="en-US" sz="1600" b="0" i="0" u="none" strike="noStrike" cap="none" normalizeH="0" baseline="0" dirty="0" err="1" smtClean="0">
                          <a:ln>
                            <a:noFill/>
                          </a:ln>
                          <a:solidFill>
                            <a:srgbClr val="000000"/>
                          </a:solidFill>
                          <a:effectLst/>
                          <a:latin typeface="Arial" pitchFamily="34" charset="0"/>
                          <a:ea typeface="ＭＳ Ｐゴシック" pitchFamily="50" charset="-128"/>
                          <a:cs typeface="Arial" pitchFamily="34" charset="0"/>
                          <a:sym typeface="Tahoma" pitchFamily="34" charset="0"/>
                        </a:rPr>
                        <a:t>アクション</a:t>
                      </a:r>
                      <a:r>
                        <a:rPr kumimoji="0" lang="en-US" alt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Tahoma" pitchFamily="34" charset="0"/>
                        </a:rPr>
                        <a:t>①</a:t>
                      </a:r>
                      <a:r>
                        <a:rPr kumimoji="0" 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Tahoma" pitchFamily="34" charset="0"/>
                        </a:rPr>
                        <a:t>’</a:t>
                      </a:r>
                      <a:endParaRPr kumimoji="0" lang="en-US" alt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Tahoma" pitchFamily="34" charset="0"/>
                      </a:endParaRPr>
                    </a:p>
                  </a:txBody>
                  <a:tcPr marL="91444" marR="91444" marT="45731" marB="45731"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381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solidFill>
                      <a:srgbClr val="CDCDDE"/>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altLang="en-US" sz="1600" b="0" i="0" u="none" strike="noStrike" cap="none" normalizeH="0" baseline="0" dirty="0" err="1" smtClean="0">
                          <a:ln>
                            <a:noFill/>
                          </a:ln>
                          <a:solidFill>
                            <a:srgbClr val="000000"/>
                          </a:solidFill>
                          <a:effectLst/>
                          <a:latin typeface="Arial" pitchFamily="34" charset="0"/>
                          <a:ea typeface="ＭＳ Ｐゴシック" pitchFamily="50" charset="-128"/>
                          <a:cs typeface="Arial" pitchFamily="34" charset="0"/>
                          <a:sym typeface="Tahoma" pitchFamily="34" charset="0"/>
                        </a:rPr>
                        <a:t>アクション</a:t>
                      </a:r>
                      <a:r>
                        <a:rPr kumimoji="0" lang="en-US" alt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Tahoma" pitchFamily="34" charset="0"/>
                        </a:rPr>
                        <a:t>①</a:t>
                      </a:r>
                      <a:r>
                        <a:rPr kumimoji="0" 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Tahoma" pitchFamily="34" charset="0"/>
                        </a:rPr>
                        <a:t>’’</a:t>
                      </a:r>
                      <a:endParaRPr kumimoji="0" lang="en-US" alt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Tahoma" pitchFamily="34" charset="0"/>
                      </a:endParaRPr>
                    </a:p>
                  </a:txBody>
                  <a:tcPr marL="91444" marR="91444" marT="45731" marB="45731"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381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solidFill>
                      <a:srgbClr val="CDCDDE"/>
                    </a:solidFill>
                  </a:tcPr>
                </a:tc>
              </a:tr>
              <a:tr h="579438">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sz="16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Tahoma" pitchFamily="34" charset="0"/>
                        </a:rPr>
                        <a:t>政策②</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sz="16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Tahoma" pitchFamily="34" charset="0"/>
                        </a:rPr>
                        <a:t>（</a:t>
                      </a:r>
                      <a:r>
                        <a:rPr kumimoji="0" lang="zh-CN" sz="1600" b="0" i="0" u="none" strike="noStrike" cap="none" normalizeH="0" baseline="0" smtClean="0">
                          <a:ln>
                            <a:noFill/>
                          </a:ln>
                          <a:solidFill>
                            <a:schemeClr val="tx1"/>
                          </a:solidFill>
                          <a:effectLst/>
                          <a:latin typeface="Arial" pitchFamily="34" charset="0"/>
                          <a:ea typeface="ＭＳ Ｐゴシック" pitchFamily="50" charset="-128"/>
                          <a:cs typeface="Arial" pitchFamily="34" charset="0"/>
                          <a:sym typeface="Calibri" pitchFamily="34" charset="0"/>
                        </a:rPr>
                        <a:t>例：</a:t>
                      </a:r>
                      <a:r>
                        <a:rPr kumimoji="0" lang="zh-CN" sz="16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Tahoma" pitchFamily="34" charset="0"/>
                        </a:rPr>
                        <a:t>人材育成）</a:t>
                      </a:r>
                    </a:p>
                  </a:txBody>
                  <a:tcPr marL="91444" marR="91444" marT="45731" marB="45731"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solidFill>
                      <a:srgbClr val="D8D8D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zh-CN" sz="16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Tahoma" pitchFamily="34" charset="0"/>
                        </a:rPr>
                        <a:t>アクション②</a:t>
                      </a:r>
                    </a:p>
                  </a:txBody>
                  <a:tcPr marL="91444" marR="91444" marT="45731" marB="45731"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solidFill>
                      <a:srgbClr val="D8D8D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altLang="en-US" sz="1600" b="0" i="0" u="none" strike="noStrike" cap="none" normalizeH="0" baseline="0" dirty="0" err="1" smtClean="0">
                          <a:ln>
                            <a:noFill/>
                          </a:ln>
                          <a:solidFill>
                            <a:srgbClr val="000000"/>
                          </a:solidFill>
                          <a:effectLst/>
                          <a:latin typeface="Arial" pitchFamily="34" charset="0"/>
                          <a:ea typeface="ＭＳ Ｐゴシック" pitchFamily="50" charset="-128"/>
                          <a:cs typeface="Arial" pitchFamily="34" charset="0"/>
                          <a:sym typeface="Tahoma" pitchFamily="34" charset="0"/>
                        </a:rPr>
                        <a:t>アクション</a:t>
                      </a:r>
                      <a:r>
                        <a:rPr kumimoji="0" lang="en-US" alt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Tahoma" pitchFamily="34" charset="0"/>
                        </a:rPr>
                        <a:t>②</a:t>
                      </a:r>
                      <a:r>
                        <a:rPr kumimoji="0" 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Tahoma" pitchFamily="34" charset="0"/>
                        </a:rPr>
                        <a:t>’</a:t>
                      </a:r>
                      <a:endParaRPr kumimoji="0" lang="en-US" alt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Tahoma" pitchFamily="34" charset="0"/>
                      </a:endParaRPr>
                    </a:p>
                  </a:txBody>
                  <a:tcPr marL="91444" marR="91444" marT="45731" marB="45731"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solidFill>
                      <a:srgbClr val="D8D8D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altLang="en-US" sz="1600" b="0" i="0" u="none" strike="noStrike" cap="none" normalizeH="0" baseline="0" dirty="0" err="1" smtClean="0">
                          <a:ln>
                            <a:noFill/>
                          </a:ln>
                          <a:solidFill>
                            <a:srgbClr val="000000"/>
                          </a:solidFill>
                          <a:effectLst/>
                          <a:latin typeface="Arial" pitchFamily="34" charset="0"/>
                          <a:ea typeface="ＭＳ Ｐゴシック" pitchFamily="50" charset="-128"/>
                          <a:cs typeface="Arial" pitchFamily="34" charset="0"/>
                          <a:sym typeface="Tahoma" pitchFamily="34" charset="0"/>
                        </a:rPr>
                        <a:t>アクション</a:t>
                      </a:r>
                      <a:r>
                        <a:rPr kumimoji="0" lang="en-US" alt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Tahoma" pitchFamily="34" charset="0"/>
                        </a:rPr>
                        <a:t>②</a:t>
                      </a:r>
                      <a:r>
                        <a:rPr kumimoji="0" 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Tahoma" pitchFamily="34" charset="0"/>
                        </a:rPr>
                        <a:t>’’</a:t>
                      </a:r>
                      <a:endParaRPr kumimoji="0" lang="en-US" alt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Tahoma" pitchFamily="34" charset="0"/>
                      </a:endParaRPr>
                    </a:p>
                  </a:txBody>
                  <a:tcPr marL="91444" marR="91444" marT="45731" marB="45731"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solidFill>
                      <a:srgbClr val="D8D8D8"/>
                    </a:solidFill>
                  </a:tcPr>
                </a:tc>
              </a:tr>
              <a:tr h="579438">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sz="16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Tahoma" pitchFamily="34" charset="0"/>
                        </a:rPr>
                        <a:t>政策③</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sz="16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Tahoma" pitchFamily="34" charset="0"/>
                        </a:rPr>
                        <a:t>（</a:t>
                      </a:r>
                      <a:r>
                        <a:rPr kumimoji="0" lang="zh-CN" sz="1600" b="0" i="0" u="none" strike="noStrike" cap="none" normalizeH="0" baseline="0" smtClean="0">
                          <a:ln>
                            <a:noFill/>
                          </a:ln>
                          <a:solidFill>
                            <a:schemeClr val="tx1"/>
                          </a:solidFill>
                          <a:effectLst/>
                          <a:latin typeface="Arial" pitchFamily="34" charset="0"/>
                          <a:ea typeface="ＭＳ Ｐゴシック" pitchFamily="50" charset="-128"/>
                          <a:cs typeface="Arial" pitchFamily="34" charset="0"/>
                          <a:sym typeface="Calibri" pitchFamily="34" charset="0"/>
                        </a:rPr>
                        <a:t>例：</a:t>
                      </a:r>
                      <a:r>
                        <a:rPr kumimoji="0" lang="zh-CN" sz="16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Tahoma" pitchFamily="34" charset="0"/>
                        </a:rPr>
                        <a:t>工業団地開発）</a:t>
                      </a:r>
                    </a:p>
                  </a:txBody>
                  <a:tcPr marL="91444" marR="91444" marT="45731" marB="45731"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solidFill>
                      <a:srgbClr val="E8E8E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zh-CN" sz="16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Tahoma" pitchFamily="34" charset="0"/>
                        </a:rPr>
                        <a:t>アクション③</a:t>
                      </a:r>
                    </a:p>
                  </a:txBody>
                  <a:tcPr marL="91444" marR="91444" marT="45731" marB="45731"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solidFill>
                      <a:srgbClr val="E8E8E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altLang="en-US" sz="16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Tahoma" pitchFamily="34" charset="0"/>
                        </a:rPr>
                        <a:t>アクション③</a:t>
                      </a:r>
                      <a:r>
                        <a:rPr kumimoji="0" lang="en-US" sz="16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Tahoma" pitchFamily="34" charset="0"/>
                        </a:rPr>
                        <a:t>’</a:t>
                      </a:r>
                      <a:endParaRPr kumimoji="0" lang="en-US" altLang="en-US" sz="16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Tahoma" pitchFamily="34" charset="0"/>
                      </a:endParaRPr>
                    </a:p>
                  </a:txBody>
                  <a:tcPr marL="91444" marR="91444" marT="45731" marB="45731"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solidFill>
                      <a:srgbClr val="E8E8E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altLang="en-US" sz="1600" b="0" i="0" u="none" strike="noStrike" cap="none" normalizeH="0" baseline="0" dirty="0" err="1" smtClean="0">
                          <a:ln>
                            <a:noFill/>
                          </a:ln>
                          <a:solidFill>
                            <a:srgbClr val="000000"/>
                          </a:solidFill>
                          <a:effectLst/>
                          <a:latin typeface="Arial" pitchFamily="34" charset="0"/>
                          <a:ea typeface="ＭＳ Ｐゴシック" pitchFamily="50" charset="-128"/>
                          <a:cs typeface="Arial" pitchFamily="34" charset="0"/>
                          <a:sym typeface="Tahoma" pitchFamily="34" charset="0"/>
                        </a:rPr>
                        <a:t>アクション</a:t>
                      </a:r>
                      <a:r>
                        <a:rPr kumimoji="0" lang="en-US" alt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Tahoma" pitchFamily="34" charset="0"/>
                        </a:rPr>
                        <a:t>③</a:t>
                      </a:r>
                      <a:r>
                        <a:rPr kumimoji="0" 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Tahoma" pitchFamily="34" charset="0"/>
                        </a:rPr>
                        <a:t>’’</a:t>
                      </a:r>
                      <a:endParaRPr kumimoji="0" lang="en-US" alt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Tahoma" pitchFamily="34" charset="0"/>
                      </a:endParaRPr>
                    </a:p>
                  </a:txBody>
                  <a:tcPr marL="91444" marR="91444" marT="45731" marB="45731"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solidFill>
                      <a:srgbClr val="E8E8EF"/>
                    </a:solidFill>
                  </a:tcPr>
                </a:tc>
              </a:tr>
            </a:tbl>
          </a:graphicData>
        </a:graphic>
      </p:graphicFrame>
      <p:sp>
        <p:nvSpPr>
          <p:cNvPr id="6191" name="角丸四角形 16"/>
          <p:cNvSpPr>
            <a:spLocks noChangeArrowheads="1"/>
          </p:cNvSpPr>
          <p:nvPr/>
        </p:nvSpPr>
        <p:spPr bwMode="auto">
          <a:xfrm>
            <a:off x="2844800" y="3644900"/>
            <a:ext cx="1943100" cy="2305050"/>
          </a:xfrm>
          <a:prstGeom prst="roundRect">
            <a:avLst>
              <a:gd name="adj" fmla="val 16667"/>
            </a:avLst>
          </a:prstGeom>
          <a:noFill/>
          <a:ln w="38100" cap="flat" cmpd="sng">
            <a:solidFill>
              <a:schemeClr val="tx2"/>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algn="ctr"/>
            <a:endParaRPr lang="en-US" sz="2400">
              <a:solidFill>
                <a:srgbClr val="000000"/>
              </a:solidFill>
              <a:ea typeface="ＭＳ Ｐゴシック" pitchFamily="50" charset="-128"/>
              <a:cs typeface="Arial" pitchFamily="34" charset="0"/>
              <a:sym typeface="Arial" pitchFamily="34" charset="0"/>
            </a:endParaRPr>
          </a:p>
        </p:txBody>
      </p:sp>
      <p:sp>
        <p:nvSpPr>
          <p:cNvPr id="6192" name="テキスト ボックス 3"/>
          <p:cNvSpPr>
            <a:spLocks noChangeArrowheads="1"/>
          </p:cNvSpPr>
          <p:nvPr/>
        </p:nvSpPr>
        <p:spPr bwMode="auto">
          <a:xfrm>
            <a:off x="0" y="3213100"/>
            <a:ext cx="74183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ja-JP" altLang="en-US" sz="2400" dirty="0">
                <a:ea typeface="ＭＳ Ｐゴシック" pitchFamily="50" charset="-128"/>
                <a:cs typeface="Arial" pitchFamily="34" charset="0"/>
                <a:sym typeface="Arial" pitchFamily="34" charset="0"/>
              </a:rPr>
              <a:t>投資促進プログラムローンのイメージ</a:t>
            </a:r>
            <a:endParaRPr lang="en-US" sz="2400" dirty="0">
              <a:ea typeface="ＭＳ Ｐゴシック" pitchFamily="50" charset="-128"/>
              <a:cs typeface="Arial" pitchFamily="34" charset="0"/>
              <a:sym typeface="Arial" pitchFamily="34" charset="0"/>
            </a:endParaRPr>
          </a:p>
        </p:txBody>
      </p:sp>
      <p:sp>
        <p:nvSpPr>
          <p:cNvPr id="6193" name="テキスト ボックス 29"/>
          <p:cNvSpPr>
            <a:spLocks noChangeArrowheads="1"/>
          </p:cNvSpPr>
          <p:nvPr/>
        </p:nvSpPr>
        <p:spPr bwMode="auto">
          <a:xfrm>
            <a:off x="6588125" y="6021388"/>
            <a:ext cx="2155825" cy="830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ja-JP" altLang="en-US" sz="2400">
                <a:solidFill>
                  <a:srgbClr val="000000"/>
                </a:solidFill>
                <a:ea typeface="ＭＳ Ｐゴシック" pitchFamily="50" charset="-128"/>
                <a:cs typeface="Arial" pitchFamily="34" charset="0"/>
                <a:sym typeface="Arial" pitchFamily="34" charset="0"/>
              </a:rPr>
              <a:t>一般財政への貸付実行</a:t>
            </a:r>
            <a:endParaRPr lang="en-US" altLang="en-US">
              <a:ea typeface="ＭＳ Ｐゴシック" pitchFamily="50" charset="-128"/>
              <a:cs typeface="Arial" pitchFamily="34" charset="0"/>
            </a:endParaRPr>
          </a:p>
        </p:txBody>
      </p:sp>
      <p:sp>
        <p:nvSpPr>
          <p:cNvPr id="6194" name="テキスト ボックス 29"/>
          <p:cNvSpPr>
            <a:spLocks noChangeArrowheads="1"/>
          </p:cNvSpPr>
          <p:nvPr/>
        </p:nvSpPr>
        <p:spPr bwMode="auto">
          <a:xfrm>
            <a:off x="1476375" y="6021388"/>
            <a:ext cx="3094038"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ja-JP" altLang="en-US" sz="2400" dirty="0">
                <a:solidFill>
                  <a:srgbClr val="000000"/>
                </a:solidFill>
                <a:ea typeface="ＭＳ Ｐゴシック" pitchFamily="50" charset="-128"/>
                <a:cs typeface="Arial" pitchFamily="34" charset="0"/>
                <a:sym typeface="Arial" pitchFamily="34" charset="0"/>
              </a:rPr>
              <a:t>年度のアクションの</a:t>
            </a:r>
          </a:p>
          <a:p>
            <a:pPr algn="ctr"/>
            <a:r>
              <a:rPr lang="ja-JP" altLang="en-US" sz="2400" dirty="0">
                <a:solidFill>
                  <a:srgbClr val="000000"/>
                </a:solidFill>
                <a:ea typeface="ＭＳ Ｐゴシック" pitchFamily="50" charset="-128"/>
                <a:cs typeface="Arial" pitchFamily="34" charset="0"/>
                <a:sym typeface="Arial" pitchFamily="34" charset="0"/>
              </a:rPr>
              <a:t>達成状況を評価</a:t>
            </a:r>
            <a:endParaRPr lang="en-US" altLang="en-US" dirty="0">
              <a:ea typeface="ＭＳ Ｐゴシック" pitchFamily="50" charset="-128"/>
              <a:cs typeface="Arial" pitchFamily="34" charset="0"/>
            </a:endParaRPr>
          </a:p>
        </p:txBody>
      </p:sp>
      <p:cxnSp>
        <p:nvCxnSpPr>
          <p:cNvPr id="6195" name="AutoShape 51"/>
          <p:cNvCxnSpPr>
            <a:cxnSpLocks noChangeShapeType="1"/>
            <a:stCxn id="6194" idx="3"/>
            <a:endCxn id="6193" idx="1"/>
          </p:cNvCxnSpPr>
          <p:nvPr/>
        </p:nvCxnSpPr>
        <p:spPr bwMode="auto">
          <a:xfrm flipV="1">
            <a:off x="4570413" y="6436519"/>
            <a:ext cx="2017712" cy="368"/>
          </a:xfrm>
          <a:prstGeom prst="straightConnector1">
            <a:avLst/>
          </a:prstGeom>
          <a:noFill/>
          <a:ln w="76200" cap="flat" cmpd="sng">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96" name="円/楕円 3"/>
          <p:cNvSpPr>
            <a:spLocks noChangeArrowheads="1"/>
          </p:cNvSpPr>
          <p:nvPr/>
        </p:nvSpPr>
        <p:spPr bwMode="auto">
          <a:xfrm>
            <a:off x="4930775" y="6148388"/>
            <a:ext cx="1152525" cy="503237"/>
          </a:xfrm>
          <a:prstGeom prst="ellipse">
            <a:avLst/>
          </a:prstGeom>
          <a:solidFill>
            <a:schemeClr val="accent1"/>
          </a:solidFill>
          <a:ln w="25400" cap="flat" cmpd="sng">
            <a:solidFill>
              <a:srgbClr val="395E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ja-JP" altLang="en-US">
                <a:solidFill>
                  <a:srgbClr val="FFFFFF"/>
                </a:solidFill>
                <a:ea typeface="ＭＳ Ｐゴシック" pitchFamily="50" charset="-128"/>
                <a:cs typeface="Arial" pitchFamily="34" charset="0"/>
                <a:sym typeface="ＭＳ Ｐゴシック" pitchFamily="50" charset="-128"/>
              </a:rPr>
              <a:t>達成</a:t>
            </a:r>
            <a:endParaRPr lang="en-US" altLang="en-US">
              <a:solidFill>
                <a:srgbClr val="FFFFFF"/>
              </a:solidFill>
              <a:ea typeface="ＭＳ Ｐゴシック" pitchFamily="50" charset="-128"/>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ChangeArrowheads="1"/>
          </p:cNvSpPr>
          <p:nvPr/>
        </p:nvSpPr>
        <p:spPr bwMode="auto">
          <a:xfrm>
            <a:off x="252413" y="873125"/>
            <a:ext cx="8569325" cy="2771775"/>
          </a:xfrm>
          <a:prstGeom prst="rect">
            <a:avLst/>
          </a:prstGeom>
          <a:solidFill>
            <a:srgbClr val="FFFFFF"/>
          </a:solidFill>
          <a:ln w="25400" cap="flat" cmpd="sng">
            <a:solidFill>
              <a:schemeClr val="accent1"/>
            </a:solidFill>
            <a:miter lim="800000"/>
            <a:headEnd/>
            <a:tailEnd/>
          </a:ln>
        </p:spPr>
        <p:txBody>
          <a:bodyPr/>
          <a:lstStyle/>
          <a:p>
            <a:endParaRPr lang="en-US" altLang="en-US" sz="1400" dirty="0">
              <a:solidFill>
                <a:srgbClr val="000000"/>
              </a:solidFill>
              <a:ea typeface="ＭＳ Ｐゴシック" pitchFamily="50" charset="-128"/>
              <a:cs typeface="Arial" pitchFamily="34" charset="0"/>
              <a:sym typeface="Arial" pitchFamily="34" charset="0"/>
            </a:endParaRPr>
          </a:p>
          <a:p>
            <a:r>
              <a:rPr lang="ja-JP" altLang="en-US" sz="2000" u="sng" dirty="0">
                <a:ea typeface="ＭＳ Ｐゴシック" pitchFamily="50" charset="-128"/>
                <a:cs typeface="Arial" pitchFamily="34" charset="0"/>
                <a:sym typeface="Arial" pitchFamily="34" charset="0"/>
              </a:rPr>
              <a:t>協力予定額：</a:t>
            </a:r>
            <a:r>
              <a:rPr lang="en-US" sz="2000" u="sng" dirty="0">
                <a:ea typeface="ＭＳ Ｐゴシック" pitchFamily="50" charset="-128"/>
                <a:cs typeface="Arial" pitchFamily="34" charset="0"/>
                <a:sym typeface="Arial" pitchFamily="34" charset="0"/>
              </a:rPr>
              <a:t>300</a:t>
            </a:r>
            <a:r>
              <a:rPr lang="ja-JP" altLang="en-US" sz="2000" u="sng" dirty="0">
                <a:ea typeface="ＭＳ Ｐゴシック" pitchFamily="50" charset="-128"/>
                <a:cs typeface="Arial" pitchFamily="34" charset="0"/>
                <a:sym typeface="Arial" pitchFamily="34" charset="0"/>
              </a:rPr>
              <a:t>億円　</a:t>
            </a:r>
            <a:r>
              <a:rPr lang="ja-JP" altLang="en-US" sz="2000" dirty="0">
                <a:ea typeface="ＭＳ Ｐゴシック" pitchFamily="50" charset="-128"/>
                <a:cs typeface="Arial" pitchFamily="34" charset="0"/>
                <a:sym typeface="Arial" pitchFamily="34" charset="0"/>
              </a:rPr>
              <a:t>（2014年度～2016年度の3年間）　</a:t>
            </a:r>
            <a:endParaRPr lang="en-US" sz="2000" dirty="0">
              <a:ea typeface="ＭＳ Ｐゴシック" pitchFamily="50" charset="-128"/>
              <a:cs typeface="Arial" pitchFamily="34" charset="0"/>
              <a:sym typeface="Arial" pitchFamily="34" charset="0"/>
            </a:endParaRPr>
          </a:p>
          <a:p>
            <a:r>
              <a:rPr lang="ja-JP" altLang="en-US" sz="2000" dirty="0" smtClean="0">
                <a:ea typeface="ＭＳ Ｐゴシック" pitchFamily="50" charset="-128"/>
                <a:cs typeface="Arial" pitchFamily="34" charset="0"/>
                <a:sym typeface="Arial" pitchFamily="34" charset="0"/>
              </a:rPr>
              <a:t>プログラム</a:t>
            </a:r>
            <a:r>
              <a:rPr lang="ja-JP" altLang="en-US" sz="2000" dirty="0">
                <a:ea typeface="ＭＳ Ｐゴシック" pitchFamily="50" charset="-128"/>
                <a:cs typeface="Arial" pitchFamily="34" charset="0"/>
                <a:sym typeface="Arial" pitchFamily="34" charset="0"/>
              </a:rPr>
              <a:t>の主な内容</a:t>
            </a:r>
          </a:p>
          <a:p>
            <a:r>
              <a:rPr lang="en-US" altLang="en-US" sz="2000" dirty="0">
                <a:ea typeface="ＭＳ Ｐゴシック" pitchFamily="50" charset="-128"/>
                <a:cs typeface="Arial" pitchFamily="34" charset="0"/>
                <a:sym typeface="Arial" pitchFamily="34" charset="0"/>
              </a:rPr>
              <a:t>1. </a:t>
            </a:r>
            <a:r>
              <a:rPr lang="en-US" altLang="en-US" sz="2000" dirty="0" err="1">
                <a:ea typeface="ＭＳ Ｐゴシック" pitchFamily="50" charset="-128"/>
                <a:cs typeface="Arial" pitchFamily="34" charset="0"/>
                <a:sym typeface="Arial" pitchFamily="34" charset="0"/>
              </a:rPr>
              <a:t>小規模インフラプロジェクトの実施促進</a:t>
            </a:r>
            <a:r>
              <a:rPr lang="ja-JP" altLang="en-US" sz="2000" dirty="0">
                <a:ea typeface="ＭＳ Ｐゴシック" pitchFamily="50" charset="-128"/>
                <a:cs typeface="Arial" pitchFamily="34" charset="0"/>
                <a:sym typeface="Arial" pitchFamily="34" charset="0"/>
              </a:rPr>
              <a:t>（</a:t>
            </a:r>
            <a:r>
              <a:rPr lang="en-US" altLang="en-US" sz="2000" dirty="0" err="1">
                <a:ea typeface="ＭＳ Ｐゴシック" pitchFamily="50" charset="-128"/>
                <a:cs typeface="Arial" pitchFamily="34" charset="0"/>
                <a:sym typeface="Arial" pitchFamily="34" charset="0"/>
              </a:rPr>
              <a:t>道路、電力、上水、廃水処理等</a:t>
            </a:r>
            <a:r>
              <a:rPr lang="en-US" altLang="en-US" sz="2000" dirty="0">
                <a:ea typeface="ＭＳ Ｐゴシック" pitchFamily="50" charset="-128"/>
                <a:cs typeface="Arial" pitchFamily="34" charset="0"/>
                <a:sym typeface="Arial" pitchFamily="34" charset="0"/>
              </a:rPr>
              <a:t>）</a:t>
            </a:r>
          </a:p>
          <a:p>
            <a:r>
              <a:rPr lang="en-US" altLang="en-US" sz="2000" dirty="0">
                <a:ea typeface="ＭＳ Ｐゴシック" pitchFamily="50" charset="-128"/>
                <a:cs typeface="Arial" pitchFamily="34" charset="0"/>
                <a:sym typeface="Arial" pitchFamily="34" charset="0"/>
              </a:rPr>
              <a:t>2. </a:t>
            </a:r>
            <a:r>
              <a:rPr lang="en-US" altLang="en-US" sz="2000" dirty="0" err="1">
                <a:ea typeface="ＭＳ Ｐゴシック" pitchFamily="50" charset="-128"/>
                <a:cs typeface="Arial" pitchFamily="34" charset="0"/>
                <a:sym typeface="Arial" pitchFamily="34" charset="0"/>
              </a:rPr>
              <a:t>投資申請プロセス改善</a:t>
            </a:r>
            <a:endParaRPr lang="en-US" altLang="en-US" sz="2000" dirty="0">
              <a:ea typeface="ＭＳ Ｐゴシック" pitchFamily="50" charset="-128"/>
              <a:cs typeface="Arial" pitchFamily="34" charset="0"/>
              <a:sym typeface="Arial" pitchFamily="34" charset="0"/>
            </a:endParaRPr>
          </a:p>
          <a:p>
            <a:r>
              <a:rPr lang="en-US" altLang="en-US" sz="2000" dirty="0">
                <a:ea typeface="ＭＳ Ｐゴシック" pitchFamily="50" charset="-128"/>
                <a:cs typeface="Arial" pitchFamily="34" charset="0"/>
                <a:sym typeface="Arial" pitchFamily="34" charset="0"/>
              </a:rPr>
              <a:t>3. </a:t>
            </a:r>
            <a:r>
              <a:rPr lang="en-US" altLang="en-US" sz="2000" dirty="0" err="1">
                <a:ea typeface="ＭＳ Ｐゴシック" pitchFamily="50" charset="-128"/>
                <a:cs typeface="Arial" pitchFamily="34" charset="0"/>
                <a:sym typeface="Arial" pitchFamily="34" charset="0"/>
              </a:rPr>
              <a:t>用地問題の解消</a:t>
            </a:r>
            <a:endParaRPr lang="en-US" altLang="en-US" sz="2000" dirty="0">
              <a:ea typeface="ＭＳ Ｐゴシック" pitchFamily="50" charset="-128"/>
              <a:cs typeface="Arial" pitchFamily="34" charset="0"/>
              <a:sym typeface="Arial" pitchFamily="34" charset="0"/>
            </a:endParaRPr>
          </a:p>
          <a:p>
            <a:r>
              <a:rPr lang="en-US" altLang="en-US" sz="2000" dirty="0">
                <a:ea typeface="ＭＳ Ｐゴシック" pitchFamily="50" charset="-128"/>
                <a:cs typeface="Arial" pitchFamily="34" charset="0"/>
                <a:sym typeface="Arial" pitchFamily="34" charset="0"/>
              </a:rPr>
              <a:t>4. </a:t>
            </a:r>
            <a:r>
              <a:rPr lang="en-US" altLang="en-US" sz="2000" dirty="0" err="1">
                <a:ea typeface="ＭＳ Ｐゴシック" pitchFamily="50" charset="-128"/>
                <a:cs typeface="Arial" pitchFamily="34" charset="0"/>
                <a:sym typeface="Arial" pitchFamily="34" charset="0"/>
              </a:rPr>
              <a:t>工業団地の維持管理改善</a:t>
            </a:r>
            <a:endParaRPr lang="en-US" altLang="en-US" sz="2000" dirty="0">
              <a:ea typeface="ＭＳ Ｐゴシック" pitchFamily="50" charset="-128"/>
              <a:cs typeface="Arial" pitchFamily="34" charset="0"/>
              <a:sym typeface="Arial" pitchFamily="34" charset="0"/>
            </a:endParaRPr>
          </a:p>
          <a:p>
            <a:r>
              <a:rPr lang="en-US" altLang="en-US" sz="2000" dirty="0">
                <a:ea typeface="ＭＳ Ｐゴシック" pitchFamily="50" charset="-128"/>
                <a:cs typeface="Arial" pitchFamily="34" charset="0"/>
                <a:sym typeface="Arial" pitchFamily="34" charset="0"/>
              </a:rPr>
              <a:t>5. </a:t>
            </a:r>
            <a:r>
              <a:rPr lang="en-US" altLang="en-US" sz="2000" dirty="0" err="1">
                <a:ea typeface="ＭＳ Ｐゴシック" pitchFamily="50" charset="-128"/>
                <a:cs typeface="Arial" pitchFamily="34" charset="0"/>
                <a:sym typeface="Arial" pitchFamily="34" charset="0"/>
              </a:rPr>
              <a:t>世界水準モデル工業団地の設置</a:t>
            </a:r>
            <a:endParaRPr lang="en-US" altLang="en-US" sz="2000" dirty="0">
              <a:ea typeface="ＭＳ Ｐゴシック" pitchFamily="50" charset="-128"/>
              <a:cs typeface="Arial" pitchFamily="34" charset="0"/>
              <a:sym typeface="Arial" pitchFamily="34" charset="0"/>
            </a:endParaRPr>
          </a:p>
          <a:p>
            <a:r>
              <a:rPr lang="en-US" altLang="en-US" sz="2000" dirty="0">
                <a:ea typeface="ＭＳ Ｐゴシック" pitchFamily="50" charset="-128"/>
                <a:cs typeface="Arial" pitchFamily="34" charset="0"/>
                <a:sym typeface="Arial" pitchFamily="34" charset="0"/>
              </a:rPr>
              <a:t>6. </a:t>
            </a:r>
            <a:r>
              <a:rPr lang="en-US" altLang="en-US" sz="2000" dirty="0" err="1">
                <a:ea typeface="ＭＳ Ｐゴシック" pitchFamily="50" charset="-128"/>
                <a:cs typeface="Arial" pitchFamily="34" charset="0"/>
                <a:sym typeface="Arial" pitchFamily="34" charset="0"/>
              </a:rPr>
              <a:t>人的資源開発</a:t>
            </a:r>
            <a:endParaRPr lang="en-US" sz="2000" dirty="0">
              <a:solidFill>
                <a:srgbClr val="000000"/>
              </a:solidFill>
              <a:ea typeface="ＭＳ Ｐゴシック" pitchFamily="50" charset="-128"/>
              <a:cs typeface="Arial" pitchFamily="34" charset="0"/>
              <a:sym typeface="Arial" pitchFamily="34" charset="0"/>
            </a:endParaRPr>
          </a:p>
        </p:txBody>
      </p:sp>
      <p:sp>
        <p:nvSpPr>
          <p:cNvPr id="7171" name="テキスト ボックス 67"/>
          <p:cNvSpPr>
            <a:spLocks noChangeArrowheads="1"/>
          </p:cNvSpPr>
          <p:nvPr/>
        </p:nvSpPr>
        <p:spPr bwMode="auto">
          <a:xfrm>
            <a:off x="539750" y="620766"/>
            <a:ext cx="2303463" cy="404812"/>
          </a:xfrm>
          <a:prstGeom prst="rect">
            <a:avLst/>
          </a:prstGeom>
          <a:gradFill rotWithShape="1">
            <a:gsLst>
              <a:gs pos="0">
                <a:srgbClr val="A3C2FF"/>
              </a:gs>
              <a:gs pos="34999">
                <a:srgbClr val="BDD5FF"/>
              </a:gs>
              <a:gs pos="100000">
                <a:srgbClr val="E5EEFF"/>
              </a:gs>
            </a:gsLst>
            <a:lin ang="16200000" scaled="1"/>
          </a:gradFill>
          <a:ln w="9525" cap="flat" cmpd="sng">
            <a:solidFill>
              <a:schemeClr val="accent1"/>
            </a:solidFill>
            <a:miter lim="800000"/>
            <a:headEnd/>
            <a:tailEnd/>
          </a:ln>
        </p:spPr>
        <p:txBody>
          <a:bodyPr>
            <a:spAutoFit/>
          </a:bodyPr>
          <a:lstStyle/>
          <a:p>
            <a:pPr algn="ctr"/>
            <a:r>
              <a:rPr lang="en-US" sz="2000" dirty="0">
                <a:solidFill>
                  <a:srgbClr val="000000"/>
                </a:solidFill>
                <a:ea typeface="ＭＳ Ｐゴシック" pitchFamily="50" charset="-128"/>
                <a:cs typeface="Arial" pitchFamily="34" charset="0"/>
                <a:sym typeface="Arial" pitchFamily="34" charset="0"/>
              </a:rPr>
              <a:t>JICA</a:t>
            </a:r>
            <a:r>
              <a:rPr lang="ja-JP" altLang="en-US" sz="2000" dirty="0">
                <a:solidFill>
                  <a:srgbClr val="000000"/>
                </a:solidFill>
                <a:ea typeface="ＭＳ Ｐゴシック" pitchFamily="50" charset="-128"/>
                <a:cs typeface="Arial" pitchFamily="34" charset="0"/>
                <a:sym typeface="Arial" pitchFamily="34" charset="0"/>
              </a:rPr>
              <a:t>支援</a:t>
            </a:r>
            <a:endParaRPr lang="en-US" altLang="en-US" dirty="0">
              <a:ea typeface="ＭＳ Ｐゴシック" pitchFamily="50" charset="-128"/>
              <a:cs typeface="Arial" pitchFamily="34" charset="0"/>
            </a:endParaRPr>
          </a:p>
        </p:txBody>
      </p:sp>
      <p:sp>
        <p:nvSpPr>
          <p:cNvPr id="7172" name="Rectangle 3"/>
          <p:cNvSpPr>
            <a:spLocks noChangeArrowheads="1"/>
          </p:cNvSpPr>
          <p:nvPr/>
        </p:nvSpPr>
        <p:spPr bwMode="auto">
          <a:xfrm>
            <a:off x="252413" y="4005048"/>
            <a:ext cx="8567737" cy="2736228"/>
          </a:xfrm>
          <a:prstGeom prst="rect">
            <a:avLst/>
          </a:prstGeom>
          <a:solidFill>
            <a:srgbClr val="FFFFFF"/>
          </a:solidFill>
          <a:ln w="25400" cap="flat" cmpd="sng">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tLang="en-US" sz="1600" dirty="0">
              <a:solidFill>
                <a:srgbClr val="000000"/>
              </a:solidFill>
              <a:ea typeface="ＭＳ Ｐゴシック" pitchFamily="50" charset="-128"/>
              <a:cs typeface="Arial" pitchFamily="34" charset="0"/>
              <a:sym typeface="Arial" pitchFamily="34" charset="0"/>
            </a:endParaRPr>
          </a:p>
          <a:p>
            <a:r>
              <a:rPr lang="ja-JP" altLang="en-US" sz="2000" dirty="0">
                <a:ea typeface="ＭＳ Ｐゴシック" pitchFamily="50" charset="-128"/>
                <a:cs typeface="Arial" pitchFamily="34" charset="0"/>
                <a:sym typeface="Arial" pitchFamily="34" charset="0"/>
              </a:rPr>
              <a:t>【政策・制度面】</a:t>
            </a:r>
          </a:p>
          <a:p>
            <a:r>
              <a:rPr lang="ja-JP" altLang="en-US" sz="2000" dirty="0">
                <a:ea typeface="ＭＳ Ｐゴシック" pitchFamily="50" charset="-128"/>
                <a:cs typeface="Arial" pitchFamily="34" charset="0"/>
                <a:sym typeface="Arial" pitchFamily="34" charset="0"/>
              </a:rPr>
              <a:t>　投資申請電子手続き改善</a:t>
            </a:r>
          </a:p>
          <a:p>
            <a:r>
              <a:rPr lang="ja-JP" altLang="en-US" sz="2000" dirty="0">
                <a:ea typeface="ＭＳ Ｐゴシック" pitchFamily="50" charset="-128"/>
                <a:cs typeface="Arial" pitchFamily="34" charset="0"/>
                <a:sym typeface="Arial" pitchFamily="34" charset="0"/>
              </a:rPr>
              <a:t>　投資申請</a:t>
            </a:r>
            <a:r>
              <a:rPr lang="ja-JP" altLang="en-US" sz="2000" dirty="0" smtClean="0">
                <a:ea typeface="ＭＳ Ｐゴシック" pitchFamily="50" charset="-128"/>
                <a:cs typeface="Arial" pitchFamily="34" charset="0"/>
                <a:sym typeface="Arial" pitchFamily="34" charset="0"/>
              </a:rPr>
              <a:t>手続き改善</a:t>
            </a:r>
            <a:r>
              <a:rPr lang="ja-JP" altLang="en-US" sz="2000" dirty="0">
                <a:ea typeface="ＭＳ Ｐゴシック" pitchFamily="50" charset="-128"/>
                <a:cs typeface="Arial" pitchFamily="34" charset="0"/>
                <a:sym typeface="Arial" pitchFamily="34" charset="0"/>
              </a:rPr>
              <a:t>の</a:t>
            </a:r>
            <a:r>
              <a:rPr lang="ja-JP" altLang="en-US" sz="2000" dirty="0" smtClean="0">
                <a:ea typeface="ＭＳ Ｐゴシック" pitchFamily="50" charset="-128"/>
                <a:cs typeface="Arial" pitchFamily="34" charset="0"/>
                <a:sym typeface="Arial" pitchFamily="34" charset="0"/>
              </a:rPr>
              <a:t>ために官民</a:t>
            </a:r>
            <a:r>
              <a:rPr lang="ja-JP" altLang="en-US" sz="2000" dirty="0">
                <a:ea typeface="ＭＳ Ｐゴシック" pitchFamily="50" charset="-128"/>
                <a:cs typeface="Arial" pitchFamily="34" charset="0"/>
                <a:sym typeface="Arial" pitchFamily="34" charset="0"/>
              </a:rPr>
              <a:t>で議論する</a:t>
            </a:r>
            <a:r>
              <a:rPr lang="ja-JP" altLang="en-US" sz="2000" dirty="0" smtClean="0">
                <a:ea typeface="ＭＳ Ｐゴシック" pitchFamily="50" charset="-128"/>
                <a:cs typeface="Arial" pitchFamily="34" charset="0"/>
                <a:sym typeface="Arial" pitchFamily="34" charset="0"/>
              </a:rPr>
              <a:t>ワーキンググループ立ち上げ</a:t>
            </a:r>
            <a:endParaRPr lang="ja-JP" altLang="en-US" sz="2000" dirty="0">
              <a:ea typeface="ＭＳ Ｐゴシック" pitchFamily="50" charset="-128"/>
              <a:cs typeface="Arial" pitchFamily="34" charset="0"/>
              <a:sym typeface="Arial" pitchFamily="34" charset="0"/>
            </a:endParaRPr>
          </a:p>
          <a:p>
            <a:r>
              <a:rPr lang="ja-JP" altLang="en-US" sz="2000" dirty="0">
                <a:ea typeface="ＭＳ Ｐゴシック" pitchFamily="50" charset="-128"/>
                <a:cs typeface="Arial" pitchFamily="34" charset="0"/>
                <a:sym typeface="Arial" pitchFamily="34" charset="0"/>
              </a:rPr>
              <a:t>　産業人材育成の体制強化</a:t>
            </a:r>
          </a:p>
          <a:p>
            <a:endParaRPr lang="ja-JP" altLang="en-US" sz="900" dirty="0">
              <a:ea typeface="ＭＳ Ｐゴシック" pitchFamily="50" charset="-128"/>
              <a:cs typeface="Arial" pitchFamily="34" charset="0"/>
              <a:sym typeface="Arial" pitchFamily="34" charset="0"/>
            </a:endParaRPr>
          </a:p>
          <a:p>
            <a:r>
              <a:rPr lang="ja-JP" altLang="en-US" sz="2000" dirty="0">
                <a:ea typeface="ＭＳ Ｐゴシック" pitchFamily="50" charset="-128"/>
                <a:cs typeface="Arial" pitchFamily="34" charset="0"/>
                <a:sym typeface="Arial" pitchFamily="34" charset="0"/>
              </a:rPr>
              <a:t>【インフラ整備】</a:t>
            </a:r>
          </a:p>
          <a:p>
            <a:r>
              <a:rPr lang="ja-JP" altLang="en-US" sz="2000" dirty="0">
                <a:ea typeface="ＭＳ Ｐゴシック" pitchFamily="50" charset="-128"/>
                <a:cs typeface="Arial" pitchFamily="34" charset="0"/>
                <a:sym typeface="Arial" pitchFamily="34" charset="0"/>
              </a:rPr>
              <a:t>　港湾へのアクセス改善（エンノール港道路整備）</a:t>
            </a:r>
          </a:p>
          <a:p>
            <a:r>
              <a:rPr lang="ja-JP" altLang="en-US" sz="2000" dirty="0">
                <a:ea typeface="ＭＳ Ｐゴシック" pitchFamily="50" charset="-128"/>
                <a:cs typeface="Arial" pitchFamily="34" charset="0"/>
                <a:sym typeface="Arial" pitchFamily="34" charset="0"/>
              </a:rPr>
              <a:t>　民間工業団地向けインフラ整備（ワンハブチェンナイ向け電力、水インフラ）</a:t>
            </a:r>
          </a:p>
        </p:txBody>
      </p:sp>
      <p:sp>
        <p:nvSpPr>
          <p:cNvPr id="7173" name="テキスト ボックス 67"/>
          <p:cNvSpPr>
            <a:spLocks noChangeArrowheads="1"/>
          </p:cNvSpPr>
          <p:nvPr/>
        </p:nvSpPr>
        <p:spPr bwMode="auto">
          <a:xfrm>
            <a:off x="541338" y="3789030"/>
            <a:ext cx="3167062" cy="406400"/>
          </a:xfrm>
          <a:prstGeom prst="rect">
            <a:avLst/>
          </a:prstGeom>
          <a:gradFill rotWithShape="1">
            <a:gsLst>
              <a:gs pos="0">
                <a:srgbClr val="C8B3E9"/>
              </a:gs>
              <a:gs pos="34999">
                <a:srgbClr val="D9CAEE"/>
              </a:gs>
              <a:gs pos="100000">
                <a:srgbClr val="EFE8FA"/>
              </a:gs>
            </a:gsLst>
            <a:lin ang="16200000" scaled="1"/>
          </a:gradFill>
          <a:ln w="9525" cap="flat" cmpd="sng">
            <a:solidFill>
              <a:srgbClr val="8064A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ja-JP" altLang="en-US" sz="2000" dirty="0">
                <a:ea typeface="ＭＳ Ｐゴシック" pitchFamily="50" charset="-128"/>
                <a:cs typeface="Arial" pitchFamily="34" charset="0"/>
                <a:sym typeface="Arial" pitchFamily="34" charset="0"/>
              </a:rPr>
              <a:t>TN</a:t>
            </a:r>
            <a:r>
              <a:rPr lang="ja-JP" altLang="en-US" sz="2000" dirty="0">
                <a:solidFill>
                  <a:srgbClr val="000000"/>
                </a:solidFill>
                <a:ea typeface="ＭＳ Ｐゴシック" pitchFamily="50" charset="-128"/>
                <a:cs typeface="Arial" pitchFamily="34" charset="0"/>
                <a:sym typeface="Arial" pitchFamily="34" charset="0"/>
              </a:rPr>
              <a:t>州での類似事業の成果</a:t>
            </a:r>
          </a:p>
        </p:txBody>
      </p:sp>
      <p:sp>
        <p:nvSpPr>
          <p:cNvPr id="7174" name="テキスト ボックス 1"/>
          <p:cNvSpPr>
            <a:spLocks noChangeArrowheads="1"/>
          </p:cNvSpPr>
          <p:nvPr/>
        </p:nvSpPr>
        <p:spPr bwMode="auto">
          <a:xfrm>
            <a:off x="107950" y="25400"/>
            <a:ext cx="88566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ja-JP" altLang="en-US" sz="3200">
                <a:ea typeface="ＭＳ Ｐゴシック" pitchFamily="50" charset="-128"/>
                <a:cs typeface="Arial" pitchFamily="34" charset="0"/>
                <a:sym typeface="Arial" pitchFamily="34" charset="0"/>
              </a:rPr>
              <a:t>KIPPの内容</a:t>
            </a:r>
            <a:endParaRPr lang="en-US" sz="3200">
              <a:ea typeface="ＭＳ Ｐゴシック" pitchFamily="50" charset="-128"/>
              <a:cs typeface="Arial" pitchFamily="34" charset="0"/>
              <a:sym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表 3"/>
          <p:cNvGraphicFramePr>
            <a:graphicFrameLocks noGrp="1"/>
          </p:cNvGraphicFramePr>
          <p:nvPr>
            <p:extLst>
              <p:ext uri="{D42A27DB-BD31-4B8C-83A1-F6EECF244321}">
                <p14:modId xmlns:p14="http://schemas.microsoft.com/office/powerpoint/2010/main" val="1698561136"/>
              </p:ext>
            </p:extLst>
          </p:nvPr>
        </p:nvGraphicFramePr>
        <p:xfrm>
          <a:off x="323850" y="744538"/>
          <a:ext cx="3816350" cy="5841819"/>
        </p:xfrm>
        <a:graphic>
          <a:graphicData uri="http://schemas.openxmlformats.org/drawingml/2006/table">
            <a:tbl>
              <a:tblPr/>
              <a:tblGrid>
                <a:gridCol w="3816350"/>
              </a:tblGrid>
              <a:tr h="312738">
                <a:tc>
                  <a:txBody>
                    <a:bodyPr/>
                    <a:lstStyle/>
                    <a:p>
                      <a:pPr marL="0" marR="0" lvl="0" indent="0" algn="l" defTabSz="914400" rtl="0" eaLnBrk="1" fontAlgn="ctr" latinLnBrk="0" hangingPunct="1">
                        <a:lnSpc>
                          <a:spcPct val="100000"/>
                        </a:lnSpc>
                        <a:spcBef>
                          <a:spcPct val="0"/>
                        </a:spcBef>
                        <a:spcAft>
                          <a:spcPct val="0"/>
                        </a:spcAft>
                        <a:buClrTx/>
                        <a:buSzTx/>
                        <a:buFont typeface="Arial" pitchFamily="34" charset="0"/>
                        <a:buNone/>
                        <a:tabLst/>
                      </a:pPr>
                      <a:r>
                        <a:rPr kumimoji="0" lang="zh-CN" sz="20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HGP創英角ｺﾞｼｯｸUB" pitchFamily="50" charset="-128"/>
                        </a:rPr>
                        <a:t>　</a:t>
                      </a:r>
                      <a:r>
                        <a:rPr kumimoji="0" lang="zh-CN" sz="2000" b="0" i="0" u="sng"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HGP創英角ｺﾞｼｯｸUB" pitchFamily="50" charset="-128"/>
                        </a:rPr>
                        <a:t>電力改善</a:t>
                      </a:r>
                      <a:endParaRPr kumimoji="0" lang="zh-CN" sz="2000" b="0" i="1" u="sng" strike="noStrike" cap="none" normalizeH="0" baseline="0" dirty="0" smtClean="0">
                        <a:ln>
                          <a:noFill/>
                        </a:ln>
                        <a:solidFill>
                          <a:srgbClr val="FFFFFF"/>
                        </a:solidFill>
                        <a:effectLst/>
                        <a:latin typeface="Arial" pitchFamily="34" charset="0"/>
                        <a:ea typeface="ＭＳ Ｐゴシック" pitchFamily="50" charset="-128"/>
                        <a:cs typeface="Arial" pitchFamily="34" charset="0"/>
                        <a:sym typeface="HGP創英角ｺﾞｼｯｸUB" pitchFamily="50" charset="-128"/>
                      </a:endParaRPr>
                    </a:p>
                  </a:txBody>
                  <a:tcPr marL="7956" marR="7956" marT="7956" marB="0" anchor="ctr" horzOverflow="overflow">
                    <a:lnL>
                      <a:noFill/>
                    </a:lnL>
                    <a:lnR>
                      <a:noFill/>
                    </a:lnR>
                    <a:lnT>
                      <a:noFill/>
                    </a:lnT>
                    <a:lnB>
                      <a:noFill/>
                    </a:lnB>
                    <a:lnTlToBr>
                      <a:noFill/>
                    </a:lnTlToBr>
                    <a:lnBlToTr>
                      <a:noFill/>
                    </a:lnBlToTr>
                    <a:noFill/>
                  </a:tcPr>
                </a:tc>
              </a:tr>
              <a:tr h="252413">
                <a:tc>
                  <a:txBody>
                    <a:bodyPr/>
                    <a:lstStyle/>
                    <a:p>
                      <a:pPr marL="0" marR="0" lvl="0" indent="0" algn="l" defTabSz="914400" rtl="0" eaLnBrk="1" fontAlgn="ctr" latinLnBrk="0" hangingPunct="1">
                        <a:lnSpc>
                          <a:spcPct val="100000"/>
                        </a:lnSpc>
                        <a:spcBef>
                          <a:spcPct val="0"/>
                        </a:spcBef>
                        <a:spcAft>
                          <a:spcPct val="0"/>
                        </a:spcAft>
                        <a:buClrTx/>
                        <a:buSzTx/>
                        <a:buFont typeface="Arial" pitchFamily="34" charset="0"/>
                        <a:buNone/>
                        <a:tabLst/>
                      </a:pPr>
                      <a:r>
                        <a:rPr kumimoji="0" 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Calibri" pitchFamily="34" charset="0"/>
                        </a:rPr>
                        <a:t>A1: OMEGA 230kV substation</a:t>
                      </a:r>
                      <a:endParaRPr kumimoji="0" lang="en-US" sz="1600" b="0" i="1" u="none" strike="noStrike" cap="none" normalizeH="0" baseline="0" dirty="0" smtClean="0">
                        <a:ln>
                          <a:noFill/>
                        </a:ln>
                        <a:solidFill>
                          <a:srgbClr val="FFFFFF"/>
                        </a:solidFill>
                        <a:effectLst/>
                        <a:latin typeface="Arial" pitchFamily="34" charset="0"/>
                        <a:ea typeface="ＭＳ Ｐゴシック" pitchFamily="50" charset="-128"/>
                        <a:cs typeface="Arial" pitchFamily="34" charset="0"/>
                        <a:sym typeface="Century Schoolbook" pitchFamily="18" charset="0"/>
                      </a:endParaRPr>
                    </a:p>
                  </a:txBody>
                  <a:tcPr marL="7956" marR="7956" marT="7956" marB="0" anchor="ctr" horzOverflow="overflow">
                    <a:lnL>
                      <a:noFill/>
                    </a:lnL>
                    <a:lnR>
                      <a:noFill/>
                    </a:lnR>
                    <a:lnT>
                      <a:noFill/>
                    </a:lnT>
                    <a:lnB>
                      <a:noFill/>
                    </a:lnB>
                    <a:lnTlToBr>
                      <a:noFill/>
                    </a:lnTlToBr>
                    <a:lnBlToTr>
                      <a:noFill/>
                    </a:lnBlToTr>
                    <a:noFill/>
                  </a:tcPr>
                </a:tc>
              </a:tr>
              <a:tr h="252413">
                <a:tc>
                  <a:txBody>
                    <a:bodyPr/>
                    <a:lstStyle/>
                    <a:p>
                      <a:pPr marL="0" marR="0" lvl="0" indent="0" algn="l" defTabSz="914400" rtl="0" eaLnBrk="1" fontAlgn="ctr" latinLnBrk="0" hangingPunct="1">
                        <a:lnSpc>
                          <a:spcPct val="100000"/>
                        </a:lnSpc>
                        <a:spcBef>
                          <a:spcPct val="0"/>
                        </a:spcBef>
                        <a:spcAft>
                          <a:spcPct val="0"/>
                        </a:spcAft>
                        <a:buClrTx/>
                        <a:buSzTx/>
                        <a:buFont typeface="Arial" pitchFamily="34" charset="0"/>
                        <a:buNone/>
                        <a:tabLst/>
                      </a:pPr>
                      <a:r>
                        <a:rPr kumimoji="0" 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Calibri" pitchFamily="34" charset="0"/>
                        </a:rPr>
                        <a:t>A2: OMEGA 110kV substation</a:t>
                      </a:r>
                      <a:endParaRPr kumimoji="0" lang="en-US" sz="1600" b="0" i="1" u="none" strike="noStrike" cap="none" normalizeH="0" baseline="0" dirty="0" smtClean="0">
                        <a:ln>
                          <a:noFill/>
                        </a:ln>
                        <a:solidFill>
                          <a:srgbClr val="FFFFFF"/>
                        </a:solidFill>
                        <a:effectLst/>
                        <a:latin typeface="Arial" pitchFamily="34" charset="0"/>
                        <a:ea typeface="ＭＳ Ｐゴシック" pitchFamily="50" charset="-128"/>
                        <a:cs typeface="Arial" pitchFamily="34" charset="0"/>
                        <a:sym typeface="Century Schoolbook" pitchFamily="18" charset="0"/>
                      </a:endParaRPr>
                    </a:p>
                  </a:txBody>
                  <a:tcPr marL="7956" marR="7956" marT="7956" marB="0" anchor="ctr" horzOverflow="overflow">
                    <a:lnL>
                      <a:noFill/>
                    </a:lnL>
                    <a:lnR>
                      <a:noFill/>
                    </a:lnR>
                    <a:lnT>
                      <a:noFill/>
                    </a:lnT>
                    <a:lnB>
                      <a:noFill/>
                    </a:lnB>
                    <a:lnTlToBr>
                      <a:noFill/>
                    </a:lnTlToBr>
                    <a:lnBlToTr>
                      <a:noFill/>
                    </a:lnBlToTr>
                    <a:noFill/>
                  </a:tcPr>
                </a:tc>
              </a:tr>
              <a:tr h="312738">
                <a:tc>
                  <a:txBody>
                    <a:bodyPr/>
                    <a:lstStyle/>
                    <a:p>
                      <a:pPr marL="0" marR="0" lvl="0" indent="0" algn="just" defTabSz="914400" rtl="0" eaLnBrk="1" fontAlgn="ctr" latinLnBrk="0" hangingPunct="1">
                        <a:lnSpc>
                          <a:spcPct val="100000"/>
                        </a:lnSpc>
                        <a:spcBef>
                          <a:spcPct val="0"/>
                        </a:spcBef>
                        <a:spcAft>
                          <a:spcPct val="0"/>
                        </a:spcAft>
                        <a:buClrTx/>
                        <a:buSzTx/>
                        <a:buFont typeface="Arial" pitchFamily="34" charset="0"/>
                        <a:buNone/>
                        <a:tabLst/>
                      </a:pPr>
                      <a:r>
                        <a:rPr kumimoji="0" lang="zh-CN" sz="20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HGP創英角ｺﾞｼｯｸUB" pitchFamily="50" charset="-128"/>
                        </a:rPr>
                        <a:t>　</a:t>
                      </a:r>
                      <a:r>
                        <a:rPr kumimoji="0" lang="zh-CN" sz="2000" b="0" i="0" u="sng"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HGP創英角ｺﾞｼｯｸUB" pitchFamily="50" charset="-128"/>
                        </a:rPr>
                        <a:t>エンノール港へのアクセス改善</a:t>
                      </a:r>
                      <a:endParaRPr kumimoji="0" lang="zh-CN" sz="2000" b="0" i="1" u="sng" strike="noStrike" cap="none" normalizeH="0" baseline="0" dirty="0" smtClean="0">
                        <a:ln>
                          <a:noFill/>
                        </a:ln>
                        <a:solidFill>
                          <a:srgbClr val="FFFFFF"/>
                        </a:solidFill>
                        <a:effectLst/>
                        <a:latin typeface="Arial" pitchFamily="34" charset="0"/>
                        <a:ea typeface="ＭＳ Ｐゴシック" pitchFamily="50" charset="-128"/>
                        <a:cs typeface="Arial" pitchFamily="34" charset="0"/>
                        <a:sym typeface="HGP創英角ｺﾞｼｯｸUB" pitchFamily="50" charset="-128"/>
                      </a:endParaRPr>
                    </a:p>
                  </a:txBody>
                  <a:tcPr marL="7956" marR="7956" marT="7956" marB="0" anchor="ctr" horzOverflow="overflow">
                    <a:lnL>
                      <a:noFill/>
                    </a:lnL>
                    <a:lnR>
                      <a:noFill/>
                    </a:lnR>
                    <a:lnT>
                      <a:noFill/>
                    </a:lnT>
                    <a:lnB>
                      <a:noFill/>
                    </a:lnB>
                    <a:lnTlToBr>
                      <a:noFill/>
                    </a:lnTlToBr>
                    <a:lnBlToTr>
                      <a:noFill/>
                    </a:lnBlToTr>
                    <a:noFill/>
                  </a:tcPr>
                </a:tc>
              </a:tr>
              <a:tr h="252413">
                <a:tc>
                  <a:txBody>
                    <a:bodyPr/>
                    <a:lstStyle/>
                    <a:p>
                      <a:pPr marL="0" marR="0" lvl="0" indent="0" algn="l" defTabSz="914400" rtl="0" eaLnBrk="1" fontAlgn="ctr" latinLnBrk="0" hangingPunct="1">
                        <a:lnSpc>
                          <a:spcPct val="100000"/>
                        </a:lnSpc>
                        <a:spcBef>
                          <a:spcPct val="0"/>
                        </a:spcBef>
                        <a:spcAft>
                          <a:spcPct val="0"/>
                        </a:spcAft>
                        <a:buClrTx/>
                        <a:buSzTx/>
                        <a:buFont typeface="Arial" pitchFamily="34" charset="0"/>
                        <a:buNone/>
                        <a:tabLst/>
                      </a:pPr>
                      <a:r>
                        <a:rPr kumimoji="0" 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Calibri" pitchFamily="34" charset="0"/>
                        </a:rPr>
                        <a:t>B1: NCTPS Road</a:t>
                      </a:r>
                      <a:endParaRPr kumimoji="0" lang="en-US" sz="1600" b="0" i="1" u="none" strike="noStrike" cap="none" normalizeH="0" baseline="0" dirty="0" smtClean="0">
                        <a:ln>
                          <a:noFill/>
                        </a:ln>
                        <a:solidFill>
                          <a:srgbClr val="FFFFFF"/>
                        </a:solidFill>
                        <a:effectLst/>
                        <a:latin typeface="Arial" pitchFamily="34" charset="0"/>
                        <a:ea typeface="ＭＳ Ｐゴシック" pitchFamily="50" charset="-128"/>
                        <a:cs typeface="Arial" pitchFamily="34" charset="0"/>
                        <a:sym typeface="Century Schoolbook" pitchFamily="18" charset="0"/>
                      </a:endParaRPr>
                    </a:p>
                  </a:txBody>
                  <a:tcPr marL="7956" marR="7956" marT="7956" marB="0" anchor="ctr" horzOverflow="overflow">
                    <a:lnL>
                      <a:noFill/>
                    </a:lnL>
                    <a:lnR>
                      <a:noFill/>
                    </a:lnR>
                    <a:lnT>
                      <a:noFill/>
                    </a:lnT>
                    <a:lnB>
                      <a:noFill/>
                    </a:lnB>
                    <a:lnTlToBr>
                      <a:noFill/>
                    </a:lnTlToBr>
                    <a:lnBlToTr>
                      <a:noFill/>
                    </a:lnBlToTr>
                    <a:noFill/>
                  </a:tcPr>
                </a:tc>
              </a:tr>
              <a:tr h="252413">
                <a:tc>
                  <a:txBody>
                    <a:bodyPr/>
                    <a:lstStyle/>
                    <a:p>
                      <a:pPr marL="0" marR="0" lvl="0" indent="0" algn="l" defTabSz="914400" rtl="0" eaLnBrk="1" fontAlgn="ctr" latinLnBrk="0" hangingPunct="1">
                        <a:lnSpc>
                          <a:spcPct val="100000"/>
                        </a:lnSpc>
                        <a:spcBef>
                          <a:spcPct val="0"/>
                        </a:spcBef>
                        <a:spcAft>
                          <a:spcPct val="0"/>
                        </a:spcAft>
                        <a:buClrTx/>
                        <a:buSzTx/>
                        <a:buFont typeface="Arial" pitchFamily="34" charset="0"/>
                        <a:buNone/>
                        <a:tabLst/>
                      </a:pPr>
                      <a:r>
                        <a:rPr kumimoji="0" 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Calibri" pitchFamily="34" charset="0"/>
                        </a:rPr>
                        <a:t>* </a:t>
                      </a:r>
                      <a:r>
                        <a:rPr kumimoji="0" lang="en-US" sz="1600" b="0" i="0" u="none" strike="noStrike" cap="none" normalizeH="0" baseline="0" dirty="0" err="1" smtClean="0">
                          <a:ln>
                            <a:noFill/>
                          </a:ln>
                          <a:solidFill>
                            <a:srgbClr val="000000"/>
                          </a:solidFill>
                          <a:effectLst/>
                          <a:latin typeface="Arial" pitchFamily="34" charset="0"/>
                          <a:ea typeface="ＭＳ Ｐゴシック" pitchFamily="50" charset="-128"/>
                          <a:cs typeface="Arial" pitchFamily="34" charset="0"/>
                          <a:sym typeface="Calibri" pitchFamily="34" charset="0"/>
                        </a:rPr>
                        <a:t>Pullicut</a:t>
                      </a:r>
                      <a:r>
                        <a:rPr kumimoji="0" 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Calibri" pitchFamily="34" charset="0"/>
                        </a:rPr>
                        <a:t> Backwater bridge</a:t>
                      </a:r>
                      <a:endParaRPr kumimoji="0" lang="en-US" sz="1600" b="0" i="1" u="none" strike="noStrike" cap="none" normalizeH="0" baseline="0" dirty="0" smtClean="0">
                        <a:ln>
                          <a:noFill/>
                        </a:ln>
                        <a:solidFill>
                          <a:srgbClr val="FFFFFF"/>
                        </a:solidFill>
                        <a:effectLst/>
                        <a:latin typeface="Arial" pitchFamily="34" charset="0"/>
                        <a:ea typeface="ＭＳ Ｐゴシック" pitchFamily="50" charset="-128"/>
                        <a:cs typeface="Arial" pitchFamily="34" charset="0"/>
                        <a:sym typeface="Century Schoolbook" pitchFamily="18" charset="0"/>
                      </a:endParaRPr>
                    </a:p>
                  </a:txBody>
                  <a:tcPr marL="7956" marR="7956" marT="7956" marB="0" anchor="ctr" horzOverflow="overflow">
                    <a:lnL>
                      <a:noFill/>
                    </a:lnL>
                    <a:lnR>
                      <a:noFill/>
                    </a:lnR>
                    <a:lnT>
                      <a:noFill/>
                    </a:lnT>
                    <a:lnB>
                      <a:noFill/>
                    </a:lnB>
                    <a:lnTlToBr>
                      <a:noFill/>
                    </a:lnTlToBr>
                    <a:lnBlToTr>
                      <a:noFill/>
                    </a:lnBlToTr>
                    <a:noFill/>
                  </a:tcPr>
                </a:tc>
              </a:tr>
              <a:tr h="250825">
                <a:tc>
                  <a:txBody>
                    <a:bodyPr/>
                    <a:lstStyle/>
                    <a:p>
                      <a:pPr marL="0" marR="0" lvl="0" indent="0" algn="l" defTabSz="914400" rtl="0" eaLnBrk="1" fontAlgn="ctr" latinLnBrk="0" hangingPunct="1">
                        <a:lnSpc>
                          <a:spcPct val="100000"/>
                        </a:lnSpc>
                        <a:spcBef>
                          <a:spcPct val="0"/>
                        </a:spcBef>
                        <a:spcAft>
                          <a:spcPct val="0"/>
                        </a:spcAft>
                        <a:buClrTx/>
                        <a:buSzTx/>
                        <a:buFont typeface="Arial" pitchFamily="34" charset="0"/>
                        <a:buNone/>
                        <a:tabLst/>
                      </a:pPr>
                      <a:r>
                        <a:rPr kumimoji="0" 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Calibri" pitchFamily="34" charset="0"/>
                        </a:rPr>
                        <a:t>* Buckingham canal bridge</a:t>
                      </a:r>
                      <a:endParaRPr kumimoji="0" lang="en-US" sz="1600" b="0" i="1" u="none" strike="noStrike" cap="none" normalizeH="0" baseline="0" dirty="0" smtClean="0">
                        <a:ln>
                          <a:noFill/>
                        </a:ln>
                        <a:solidFill>
                          <a:srgbClr val="FFFFFF"/>
                        </a:solidFill>
                        <a:effectLst/>
                        <a:latin typeface="Arial" pitchFamily="34" charset="0"/>
                        <a:ea typeface="ＭＳ Ｐゴシック" pitchFamily="50" charset="-128"/>
                        <a:cs typeface="Arial" pitchFamily="34" charset="0"/>
                        <a:sym typeface="Century Schoolbook" pitchFamily="18" charset="0"/>
                      </a:endParaRPr>
                    </a:p>
                  </a:txBody>
                  <a:tcPr marL="7956" marR="7956" marT="7956" marB="0" anchor="ctr" horzOverflow="overflow">
                    <a:lnL>
                      <a:noFill/>
                    </a:lnL>
                    <a:lnR>
                      <a:noFill/>
                    </a:lnR>
                    <a:lnT>
                      <a:noFill/>
                    </a:lnT>
                    <a:lnB>
                      <a:noFill/>
                    </a:lnB>
                    <a:lnTlToBr>
                      <a:noFill/>
                    </a:lnTlToBr>
                    <a:lnBlToTr>
                      <a:noFill/>
                    </a:lnBlToTr>
                    <a:noFill/>
                  </a:tcPr>
                </a:tc>
              </a:tr>
              <a:tr h="252413">
                <a:tc>
                  <a:txBody>
                    <a:bodyPr/>
                    <a:lstStyle/>
                    <a:p>
                      <a:pPr marL="0" marR="0" lvl="0" indent="0" algn="l" defTabSz="914400" rtl="0" eaLnBrk="1" fontAlgn="ctr" latinLnBrk="0" hangingPunct="1">
                        <a:lnSpc>
                          <a:spcPct val="100000"/>
                        </a:lnSpc>
                        <a:spcBef>
                          <a:spcPct val="0"/>
                        </a:spcBef>
                        <a:spcAft>
                          <a:spcPct val="0"/>
                        </a:spcAft>
                        <a:buClrTx/>
                        <a:buSzTx/>
                        <a:buFont typeface="Arial" pitchFamily="34" charset="0"/>
                        <a:buNone/>
                        <a:tabLst/>
                      </a:pPr>
                      <a:r>
                        <a:rPr kumimoji="0" 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Calibri" pitchFamily="34" charset="0"/>
                        </a:rPr>
                        <a:t>B2:Attipattu Rail Over bridge</a:t>
                      </a:r>
                      <a:endParaRPr kumimoji="0" lang="en-US" sz="1600" b="0" i="1" u="none" strike="noStrike" cap="none" normalizeH="0" baseline="0" dirty="0" smtClean="0">
                        <a:ln>
                          <a:noFill/>
                        </a:ln>
                        <a:solidFill>
                          <a:srgbClr val="FFFFFF"/>
                        </a:solidFill>
                        <a:effectLst/>
                        <a:latin typeface="Arial" pitchFamily="34" charset="0"/>
                        <a:ea typeface="ＭＳ Ｐゴシック" pitchFamily="50" charset="-128"/>
                        <a:cs typeface="Arial" pitchFamily="34" charset="0"/>
                        <a:sym typeface="Century Schoolbook" pitchFamily="18" charset="0"/>
                      </a:endParaRPr>
                    </a:p>
                  </a:txBody>
                  <a:tcPr marL="7956" marR="7956" marT="7956" marB="0" anchor="ctr" horzOverflow="overflow">
                    <a:lnL>
                      <a:noFill/>
                    </a:lnL>
                    <a:lnR>
                      <a:noFill/>
                    </a:lnR>
                    <a:lnT>
                      <a:noFill/>
                    </a:lnT>
                    <a:lnB>
                      <a:noFill/>
                    </a:lnB>
                    <a:lnTlToBr>
                      <a:noFill/>
                    </a:lnTlToBr>
                    <a:lnBlToTr>
                      <a:noFill/>
                    </a:lnBlToTr>
                    <a:noFill/>
                  </a:tcPr>
                </a:tc>
              </a:tr>
              <a:tr h="252413">
                <a:tc>
                  <a:txBody>
                    <a:bodyPr/>
                    <a:lstStyle/>
                    <a:p>
                      <a:pPr marL="0" marR="0" lvl="0" indent="0" algn="l" defTabSz="914400" rtl="0" eaLnBrk="1" fontAlgn="ctr" latinLnBrk="0" hangingPunct="1">
                        <a:lnSpc>
                          <a:spcPct val="100000"/>
                        </a:lnSpc>
                        <a:spcBef>
                          <a:spcPct val="0"/>
                        </a:spcBef>
                        <a:spcAft>
                          <a:spcPct val="0"/>
                        </a:spcAft>
                        <a:buClrTx/>
                        <a:buSzTx/>
                        <a:buFont typeface="Arial" pitchFamily="34" charset="0"/>
                        <a:buNone/>
                        <a:tabLst/>
                      </a:pPr>
                      <a:r>
                        <a:rPr kumimoji="0" 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Calibri" pitchFamily="34" charset="0"/>
                        </a:rPr>
                        <a:t>B3:TPP Road</a:t>
                      </a:r>
                      <a:endParaRPr kumimoji="0" lang="en-US" sz="1600" b="0" i="1" u="none" strike="noStrike" cap="none" normalizeH="0" baseline="0" dirty="0" smtClean="0">
                        <a:ln>
                          <a:noFill/>
                        </a:ln>
                        <a:solidFill>
                          <a:srgbClr val="FFFFFF"/>
                        </a:solidFill>
                        <a:effectLst/>
                        <a:latin typeface="Arial" pitchFamily="34" charset="0"/>
                        <a:ea typeface="ＭＳ Ｐゴシック" pitchFamily="50" charset="-128"/>
                        <a:cs typeface="Arial" pitchFamily="34" charset="0"/>
                        <a:sym typeface="Century Schoolbook" pitchFamily="18" charset="0"/>
                      </a:endParaRPr>
                    </a:p>
                  </a:txBody>
                  <a:tcPr marL="7956" marR="7956" marT="7956" marB="0" anchor="ctr" horzOverflow="overflow">
                    <a:lnL>
                      <a:noFill/>
                    </a:lnL>
                    <a:lnR>
                      <a:noFill/>
                    </a:lnR>
                    <a:lnT>
                      <a:noFill/>
                    </a:lnT>
                    <a:lnB>
                      <a:noFill/>
                    </a:lnB>
                    <a:lnTlToBr>
                      <a:noFill/>
                    </a:lnTlToBr>
                    <a:lnBlToTr>
                      <a:noFill/>
                    </a:lnBlToTr>
                    <a:noFill/>
                  </a:tcPr>
                </a:tc>
              </a:tr>
              <a:tr h="252413">
                <a:tc>
                  <a:txBody>
                    <a:bodyPr/>
                    <a:lstStyle/>
                    <a:p>
                      <a:pPr marL="0" marR="0" lvl="0" indent="0" algn="l" defTabSz="914400" rtl="0" eaLnBrk="1" fontAlgn="ctr" latinLnBrk="0" hangingPunct="1">
                        <a:lnSpc>
                          <a:spcPct val="100000"/>
                        </a:lnSpc>
                        <a:spcBef>
                          <a:spcPct val="0"/>
                        </a:spcBef>
                        <a:spcAft>
                          <a:spcPct val="0"/>
                        </a:spcAft>
                        <a:buClrTx/>
                        <a:buSzTx/>
                        <a:buFont typeface="Arial" pitchFamily="34" charset="0"/>
                        <a:buNone/>
                        <a:tabLst/>
                      </a:pPr>
                      <a:r>
                        <a:rPr kumimoji="0" 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Calibri" pitchFamily="34" charset="0"/>
                        </a:rPr>
                        <a:t>* </a:t>
                      </a:r>
                      <a:r>
                        <a:rPr kumimoji="0" lang="en-US" sz="1600" b="0" i="0" u="none" strike="noStrike" cap="none" normalizeH="0" baseline="0" dirty="0" err="1" smtClean="0">
                          <a:ln>
                            <a:noFill/>
                          </a:ln>
                          <a:solidFill>
                            <a:srgbClr val="000000"/>
                          </a:solidFill>
                          <a:effectLst/>
                          <a:latin typeface="Arial" pitchFamily="34" charset="0"/>
                          <a:ea typeface="ＭＳ Ｐゴシック" pitchFamily="50" charset="-128"/>
                          <a:cs typeface="Arial" pitchFamily="34" charset="0"/>
                          <a:sym typeface="Calibri" pitchFamily="34" charset="0"/>
                        </a:rPr>
                        <a:t>Napallayam</a:t>
                      </a:r>
                      <a:r>
                        <a:rPr kumimoji="0" 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Calibri" pitchFamily="34" charset="0"/>
                        </a:rPr>
                        <a:t> bridge</a:t>
                      </a:r>
                      <a:endParaRPr kumimoji="0" lang="en-US" sz="1600" b="0" i="1" u="none" strike="noStrike" cap="none" normalizeH="0" baseline="0" dirty="0" smtClean="0">
                        <a:ln>
                          <a:noFill/>
                        </a:ln>
                        <a:solidFill>
                          <a:srgbClr val="FFFFFF"/>
                        </a:solidFill>
                        <a:effectLst/>
                        <a:latin typeface="Arial" pitchFamily="34" charset="0"/>
                        <a:ea typeface="ＭＳ Ｐゴシック" pitchFamily="50" charset="-128"/>
                        <a:cs typeface="Arial" pitchFamily="34" charset="0"/>
                        <a:sym typeface="Century Schoolbook" pitchFamily="18" charset="0"/>
                      </a:endParaRPr>
                    </a:p>
                  </a:txBody>
                  <a:tcPr marL="7956" marR="7956" marT="7956" marB="0" anchor="ctr" horzOverflow="overflow">
                    <a:lnL>
                      <a:noFill/>
                    </a:lnL>
                    <a:lnR>
                      <a:noFill/>
                    </a:lnR>
                    <a:lnT>
                      <a:noFill/>
                    </a:lnT>
                    <a:lnB>
                      <a:noFill/>
                    </a:lnB>
                    <a:lnTlToBr>
                      <a:noFill/>
                    </a:lnTlToBr>
                    <a:lnBlToTr>
                      <a:noFill/>
                    </a:lnBlToTr>
                    <a:noFill/>
                  </a:tcPr>
                </a:tc>
              </a:tr>
              <a:tr h="312738">
                <a:tc>
                  <a:txBody>
                    <a:bodyPr/>
                    <a:lstStyle/>
                    <a:p>
                      <a:pPr marL="0" marR="0" lvl="0" indent="0" algn="l" defTabSz="914400" rtl="0" eaLnBrk="1" fontAlgn="ctr" latinLnBrk="0" hangingPunct="1">
                        <a:lnSpc>
                          <a:spcPct val="100000"/>
                        </a:lnSpc>
                        <a:spcBef>
                          <a:spcPct val="0"/>
                        </a:spcBef>
                        <a:spcAft>
                          <a:spcPct val="0"/>
                        </a:spcAft>
                        <a:buClrTx/>
                        <a:buSzTx/>
                        <a:buFont typeface="Arial" pitchFamily="34" charset="0"/>
                        <a:buNone/>
                        <a:tabLst/>
                      </a:pPr>
                      <a:r>
                        <a:rPr kumimoji="0" lang="zh-CN" sz="20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HGP創英角ｺﾞｼｯｸUB" pitchFamily="50" charset="-128"/>
                        </a:rPr>
                        <a:t>　</a:t>
                      </a:r>
                      <a:r>
                        <a:rPr kumimoji="0" lang="zh-CN" sz="2000" b="0" i="0" u="sng"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HGP創英角ｺﾞｼｯｸUB" pitchFamily="50" charset="-128"/>
                        </a:rPr>
                        <a:t>物流改善</a:t>
                      </a:r>
                      <a:endParaRPr kumimoji="0" lang="zh-CN" sz="2000" b="0" i="1" u="sng" strike="noStrike" cap="none" normalizeH="0" baseline="0" dirty="0" smtClean="0">
                        <a:ln>
                          <a:noFill/>
                        </a:ln>
                        <a:solidFill>
                          <a:srgbClr val="FFFFFF"/>
                        </a:solidFill>
                        <a:effectLst/>
                        <a:latin typeface="Arial" pitchFamily="34" charset="0"/>
                        <a:ea typeface="ＭＳ Ｐゴシック" pitchFamily="50" charset="-128"/>
                        <a:cs typeface="Arial" pitchFamily="34" charset="0"/>
                        <a:sym typeface="HGP創英角ｺﾞｼｯｸUB" pitchFamily="50" charset="-128"/>
                      </a:endParaRPr>
                    </a:p>
                  </a:txBody>
                  <a:tcPr marL="7956" marR="7956" marT="7956" marB="0" anchor="ctr" horzOverflow="overflow">
                    <a:lnL>
                      <a:noFill/>
                    </a:lnL>
                    <a:lnR>
                      <a:noFill/>
                    </a:lnR>
                    <a:lnT>
                      <a:noFill/>
                    </a:lnT>
                    <a:lnB>
                      <a:noFill/>
                    </a:lnB>
                    <a:lnTlToBr>
                      <a:noFill/>
                    </a:lnTlToBr>
                    <a:lnBlToTr>
                      <a:noFill/>
                    </a:lnBlToTr>
                    <a:noFill/>
                  </a:tcPr>
                </a:tc>
              </a:tr>
              <a:tr h="252413">
                <a:tc>
                  <a:txBody>
                    <a:bodyPr/>
                    <a:lstStyle/>
                    <a:p>
                      <a:pPr marL="0" marR="0" lvl="0" indent="0" algn="l" defTabSz="914400" rtl="0" eaLnBrk="1" fontAlgn="ctr" latinLnBrk="0" hangingPunct="1">
                        <a:lnSpc>
                          <a:spcPct val="100000"/>
                        </a:lnSpc>
                        <a:spcBef>
                          <a:spcPct val="0"/>
                        </a:spcBef>
                        <a:spcAft>
                          <a:spcPct val="0"/>
                        </a:spcAft>
                        <a:buClrTx/>
                        <a:buSzTx/>
                        <a:buFont typeface="Arial" pitchFamily="34" charset="0"/>
                        <a:buNone/>
                        <a:tabLst/>
                      </a:pPr>
                      <a:r>
                        <a:rPr kumimoji="0" 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Calibri" pitchFamily="34" charset="0"/>
                        </a:rPr>
                        <a:t>C1: </a:t>
                      </a:r>
                      <a:r>
                        <a:rPr kumimoji="0" lang="en-US" sz="1600" b="0" i="0" u="none" strike="noStrike" cap="none" normalizeH="0" baseline="0" dirty="0" err="1" smtClean="0">
                          <a:ln>
                            <a:noFill/>
                          </a:ln>
                          <a:solidFill>
                            <a:srgbClr val="000000"/>
                          </a:solidFill>
                          <a:effectLst/>
                          <a:latin typeface="Arial" pitchFamily="34" charset="0"/>
                          <a:ea typeface="ＭＳ Ｐゴシック" pitchFamily="50" charset="-128"/>
                          <a:cs typeface="Arial" pitchFamily="34" charset="0"/>
                          <a:sym typeface="Calibri" pitchFamily="34" charset="0"/>
                        </a:rPr>
                        <a:t>Madhavaram</a:t>
                      </a:r>
                      <a:r>
                        <a:rPr kumimoji="0" 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Calibri" pitchFamily="34" charset="0"/>
                        </a:rPr>
                        <a:t> Truck yards</a:t>
                      </a:r>
                      <a:endParaRPr kumimoji="0" lang="en-US" sz="1600" b="0" i="1" u="none" strike="noStrike" cap="none" normalizeH="0" baseline="0" dirty="0" smtClean="0">
                        <a:ln>
                          <a:noFill/>
                        </a:ln>
                        <a:solidFill>
                          <a:srgbClr val="FFFFFF"/>
                        </a:solidFill>
                        <a:effectLst/>
                        <a:latin typeface="Arial" pitchFamily="34" charset="0"/>
                        <a:ea typeface="ＭＳ Ｐゴシック" pitchFamily="50" charset="-128"/>
                        <a:cs typeface="Arial" pitchFamily="34" charset="0"/>
                        <a:sym typeface="Century Schoolbook" pitchFamily="18" charset="0"/>
                      </a:endParaRPr>
                    </a:p>
                  </a:txBody>
                  <a:tcPr marL="7956" marR="7956" marT="7956" marB="0" anchor="ctr" horzOverflow="overflow">
                    <a:lnL>
                      <a:noFill/>
                    </a:lnL>
                    <a:lnR>
                      <a:noFill/>
                    </a:lnR>
                    <a:lnT>
                      <a:noFill/>
                    </a:lnT>
                    <a:lnB>
                      <a:noFill/>
                    </a:lnB>
                    <a:lnTlToBr>
                      <a:noFill/>
                    </a:lnTlToBr>
                    <a:lnBlToTr>
                      <a:noFill/>
                    </a:lnBlToTr>
                    <a:noFill/>
                  </a:tcPr>
                </a:tc>
              </a:tr>
              <a:tr h="252413">
                <a:tc>
                  <a:txBody>
                    <a:bodyPr/>
                    <a:lstStyle/>
                    <a:p>
                      <a:pPr marL="0" marR="0" lvl="0" indent="0" algn="l" defTabSz="914400" rtl="0" eaLnBrk="1" fontAlgn="ctr" latinLnBrk="0" hangingPunct="1">
                        <a:lnSpc>
                          <a:spcPct val="100000"/>
                        </a:lnSpc>
                        <a:spcBef>
                          <a:spcPct val="0"/>
                        </a:spcBef>
                        <a:spcAft>
                          <a:spcPct val="0"/>
                        </a:spcAft>
                        <a:buClrTx/>
                        <a:buSzTx/>
                        <a:buFont typeface="Arial" pitchFamily="34" charset="0"/>
                        <a:buNone/>
                        <a:tabLst/>
                      </a:pPr>
                      <a:r>
                        <a:rPr kumimoji="0" 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Calibri" pitchFamily="34" charset="0"/>
                        </a:rPr>
                        <a:t>C2: </a:t>
                      </a:r>
                      <a:r>
                        <a:rPr kumimoji="0" lang="en-US" sz="1600" b="0" i="0" u="none" strike="noStrike" cap="none" normalizeH="0" baseline="0" dirty="0" err="1" smtClean="0">
                          <a:ln>
                            <a:noFill/>
                          </a:ln>
                          <a:solidFill>
                            <a:srgbClr val="000000"/>
                          </a:solidFill>
                          <a:effectLst/>
                          <a:latin typeface="Arial" pitchFamily="34" charset="0"/>
                          <a:ea typeface="ＭＳ Ｐゴシック" pitchFamily="50" charset="-128"/>
                          <a:cs typeface="Arial" pitchFamily="34" charset="0"/>
                          <a:sym typeface="Calibri" pitchFamily="34" charset="0"/>
                        </a:rPr>
                        <a:t>Manjambakkam</a:t>
                      </a:r>
                      <a:r>
                        <a:rPr kumimoji="0" 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Calibri" pitchFamily="34" charset="0"/>
                        </a:rPr>
                        <a:t> Truck yards </a:t>
                      </a:r>
                      <a:endParaRPr kumimoji="0" lang="en-US" sz="1600" b="0" i="1" u="none" strike="noStrike" cap="none" normalizeH="0" baseline="0" dirty="0" smtClean="0">
                        <a:ln>
                          <a:noFill/>
                        </a:ln>
                        <a:solidFill>
                          <a:srgbClr val="FFFFFF"/>
                        </a:solidFill>
                        <a:effectLst/>
                        <a:latin typeface="Arial" pitchFamily="34" charset="0"/>
                        <a:ea typeface="ＭＳ Ｐゴシック" pitchFamily="50" charset="-128"/>
                        <a:cs typeface="Arial" pitchFamily="34" charset="0"/>
                        <a:sym typeface="Century Schoolbook" pitchFamily="18" charset="0"/>
                      </a:endParaRPr>
                    </a:p>
                  </a:txBody>
                  <a:tcPr marL="7956" marR="7956" marT="7956" marB="0" anchor="ctr" horzOverflow="overflow">
                    <a:lnL>
                      <a:noFill/>
                    </a:lnL>
                    <a:lnR>
                      <a:noFill/>
                    </a:lnR>
                    <a:lnT>
                      <a:noFill/>
                    </a:lnT>
                    <a:lnB>
                      <a:noFill/>
                    </a:lnB>
                    <a:lnTlToBr>
                      <a:noFill/>
                    </a:lnTlToBr>
                    <a:lnBlToTr>
                      <a:noFill/>
                    </a:lnBlToTr>
                    <a:noFill/>
                  </a:tcPr>
                </a:tc>
              </a:tr>
              <a:tr h="250825">
                <a:tc>
                  <a:txBody>
                    <a:bodyPr/>
                    <a:lstStyle/>
                    <a:p>
                      <a:pPr marL="0" marR="0" lvl="0" indent="0" algn="l" defTabSz="914400" rtl="0" eaLnBrk="1" fontAlgn="ctr" latinLnBrk="0" hangingPunct="1">
                        <a:lnSpc>
                          <a:spcPct val="100000"/>
                        </a:lnSpc>
                        <a:spcBef>
                          <a:spcPct val="0"/>
                        </a:spcBef>
                        <a:spcAft>
                          <a:spcPct val="0"/>
                        </a:spcAft>
                        <a:buClrTx/>
                        <a:buSzTx/>
                        <a:buFont typeface="Arial" pitchFamily="34" charset="0"/>
                        <a:buNone/>
                        <a:tabLst/>
                      </a:pPr>
                      <a:r>
                        <a:rPr kumimoji="0" 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Calibri" pitchFamily="34" charset="0"/>
                        </a:rPr>
                        <a:t>C3:Karunakarancheri logistics park</a:t>
                      </a:r>
                      <a:endParaRPr kumimoji="0" lang="en-US" sz="1600" b="0" i="1" u="none" strike="noStrike" cap="none" normalizeH="0" baseline="0" dirty="0" smtClean="0">
                        <a:ln>
                          <a:noFill/>
                        </a:ln>
                        <a:solidFill>
                          <a:srgbClr val="FFFFFF"/>
                        </a:solidFill>
                        <a:effectLst/>
                        <a:latin typeface="Arial" pitchFamily="34" charset="0"/>
                        <a:ea typeface="ＭＳ Ｐゴシック" pitchFamily="50" charset="-128"/>
                        <a:cs typeface="Arial" pitchFamily="34" charset="0"/>
                        <a:sym typeface="Century Schoolbook" pitchFamily="18" charset="0"/>
                      </a:endParaRPr>
                    </a:p>
                  </a:txBody>
                  <a:tcPr marL="7956" marR="7956" marT="7956" marB="0" anchor="ctr" horzOverflow="overflow">
                    <a:lnL>
                      <a:noFill/>
                    </a:lnL>
                    <a:lnR>
                      <a:noFill/>
                    </a:lnR>
                    <a:lnT>
                      <a:noFill/>
                    </a:lnT>
                    <a:lnB>
                      <a:noFill/>
                    </a:lnB>
                    <a:lnTlToBr>
                      <a:noFill/>
                    </a:lnTlToBr>
                    <a:lnBlToTr>
                      <a:noFill/>
                    </a:lnBlToTr>
                    <a:noFill/>
                  </a:tcPr>
                </a:tc>
              </a:tr>
              <a:tr h="252413">
                <a:tc>
                  <a:txBody>
                    <a:bodyPr/>
                    <a:lstStyle/>
                    <a:p>
                      <a:pPr marL="0" marR="0" lvl="0" indent="0" algn="l" defTabSz="914400" rtl="0" eaLnBrk="1" fontAlgn="ctr" latinLnBrk="0" hangingPunct="1">
                        <a:lnSpc>
                          <a:spcPct val="100000"/>
                        </a:lnSpc>
                        <a:spcBef>
                          <a:spcPct val="0"/>
                        </a:spcBef>
                        <a:spcAft>
                          <a:spcPct val="0"/>
                        </a:spcAft>
                        <a:buClrTx/>
                        <a:buSzTx/>
                        <a:buFont typeface="Arial" pitchFamily="34" charset="0"/>
                        <a:buNone/>
                        <a:tabLst/>
                      </a:pPr>
                      <a:r>
                        <a:rPr kumimoji="0" 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Calibri" pitchFamily="34" charset="0"/>
                        </a:rPr>
                        <a:t>C4:Irungattukottai Track yards </a:t>
                      </a:r>
                      <a:endParaRPr kumimoji="0" lang="en-US" sz="1600" b="0" i="1" u="none" strike="noStrike" cap="none" normalizeH="0" baseline="0" dirty="0" smtClean="0">
                        <a:ln>
                          <a:noFill/>
                        </a:ln>
                        <a:solidFill>
                          <a:srgbClr val="FFFFFF"/>
                        </a:solidFill>
                        <a:effectLst/>
                        <a:latin typeface="Arial" pitchFamily="34" charset="0"/>
                        <a:ea typeface="ＭＳ Ｐゴシック" pitchFamily="50" charset="-128"/>
                        <a:cs typeface="Arial" pitchFamily="34" charset="0"/>
                        <a:sym typeface="Century Schoolbook" pitchFamily="18" charset="0"/>
                      </a:endParaRPr>
                    </a:p>
                  </a:txBody>
                  <a:tcPr marL="7956" marR="7956" marT="7956" marB="0" anchor="ctr" horzOverflow="overflow">
                    <a:lnL>
                      <a:noFill/>
                    </a:lnL>
                    <a:lnR>
                      <a:noFill/>
                    </a:lnR>
                    <a:lnT>
                      <a:noFill/>
                    </a:lnT>
                    <a:lnB>
                      <a:noFill/>
                    </a:lnB>
                    <a:lnTlToBr>
                      <a:noFill/>
                    </a:lnTlToBr>
                    <a:lnBlToTr>
                      <a:noFill/>
                    </a:lnBlToTr>
                    <a:noFill/>
                  </a:tcPr>
                </a:tc>
              </a:tr>
              <a:tr h="312738">
                <a:tc>
                  <a:txBody>
                    <a:bodyPr/>
                    <a:lstStyle/>
                    <a:p>
                      <a:pPr marL="0" marR="0" lvl="0" indent="0" algn="l" defTabSz="914400" rtl="0" eaLnBrk="1" fontAlgn="ctr" latinLnBrk="0" hangingPunct="1">
                        <a:lnSpc>
                          <a:spcPct val="100000"/>
                        </a:lnSpc>
                        <a:spcBef>
                          <a:spcPct val="0"/>
                        </a:spcBef>
                        <a:spcAft>
                          <a:spcPct val="0"/>
                        </a:spcAft>
                        <a:buClrTx/>
                        <a:buSzTx/>
                        <a:buFont typeface="Arial" pitchFamily="34" charset="0"/>
                        <a:buNone/>
                        <a:tabLst/>
                      </a:pPr>
                      <a:r>
                        <a:rPr kumimoji="0" lang="zh-CN" sz="20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HGP創英角ｺﾞｼｯｸUB" pitchFamily="50" charset="-128"/>
                        </a:rPr>
                        <a:t>　</a:t>
                      </a:r>
                      <a:r>
                        <a:rPr kumimoji="0" lang="zh-CN" sz="2000" b="0" i="0" u="sng"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HGP創英角ｺﾞｼｯｸUB" pitchFamily="50" charset="-128"/>
                        </a:rPr>
                        <a:t>上下水改善</a:t>
                      </a:r>
                      <a:endParaRPr kumimoji="0" lang="zh-CN" sz="2000" b="0" i="1" u="sng" strike="noStrike" cap="none" normalizeH="0" baseline="0" dirty="0" smtClean="0">
                        <a:ln>
                          <a:noFill/>
                        </a:ln>
                        <a:solidFill>
                          <a:srgbClr val="FFFFFF"/>
                        </a:solidFill>
                        <a:effectLst/>
                        <a:latin typeface="Arial" pitchFamily="34" charset="0"/>
                        <a:ea typeface="ＭＳ Ｐゴシック" pitchFamily="50" charset="-128"/>
                        <a:cs typeface="Arial" pitchFamily="34" charset="0"/>
                        <a:sym typeface="HGP創英角ｺﾞｼｯｸUB" pitchFamily="50" charset="-128"/>
                      </a:endParaRPr>
                    </a:p>
                  </a:txBody>
                  <a:tcPr marL="7956" marR="7956" marT="7956" marB="0" anchor="ctr" horzOverflow="overflow">
                    <a:lnL>
                      <a:noFill/>
                    </a:lnL>
                    <a:lnR>
                      <a:noFill/>
                    </a:lnR>
                    <a:lnT>
                      <a:noFill/>
                    </a:lnT>
                    <a:lnB>
                      <a:noFill/>
                    </a:lnB>
                    <a:lnTlToBr>
                      <a:noFill/>
                    </a:lnTlToBr>
                    <a:lnBlToTr>
                      <a:noFill/>
                    </a:lnBlToTr>
                    <a:noFill/>
                  </a:tcPr>
                </a:tc>
              </a:tr>
              <a:tr h="309563">
                <a:tc>
                  <a:txBody>
                    <a:bodyPr/>
                    <a:lstStyle/>
                    <a:p>
                      <a:pPr marL="0" marR="0" lvl="0" indent="0" algn="l" defTabSz="914400" rtl="0" eaLnBrk="1" fontAlgn="ctr" latinLnBrk="0" hangingPunct="1">
                        <a:lnSpc>
                          <a:spcPct val="100000"/>
                        </a:lnSpc>
                        <a:spcBef>
                          <a:spcPct val="0"/>
                        </a:spcBef>
                        <a:spcAft>
                          <a:spcPct val="0"/>
                        </a:spcAft>
                        <a:buClrTx/>
                        <a:buSzTx/>
                        <a:buFont typeface="Arial" pitchFamily="34" charset="0"/>
                        <a:buNone/>
                        <a:tabLst/>
                      </a:pPr>
                      <a:r>
                        <a:rPr kumimoji="0" 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Calibri" pitchFamily="34" charset="0"/>
                        </a:rPr>
                        <a:t>D1:TTRO plant at </a:t>
                      </a:r>
                      <a:r>
                        <a:rPr kumimoji="0" lang="en-US" sz="1600" b="0" i="0" u="none" strike="noStrike" cap="none" normalizeH="0" baseline="0" dirty="0" err="1" smtClean="0">
                          <a:ln>
                            <a:noFill/>
                          </a:ln>
                          <a:solidFill>
                            <a:srgbClr val="000000"/>
                          </a:solidFill>
                          <a:effectLst/>
                          <a:latin typeface="Arial" pitchFamily="34" charset="0"/>
                          <a:ea typeface="ＭＳ Ｐゴシック" pitchFamily="50" charset="-128"/>
                          <a:cs typeface="Arial" pitchFamily="34" charset="0"/>
                          <a:sym typeface="Calibri" pitchFamily="34" charset="0"/>
                        </a:rPr>
                        <a:t>Koyambedu</a:t>
                      </a:r>
                      <a:endParaRPr kumimoji="0" lang="en-US" sz="1600" b="0" i="1" u="none" strike="noStrike" cap="none" normalizeH="0" baseline="0" dirty="0" smtClean="0">
                        <a:ln>
                          <a:noFill/>
                        </a:ln>
                        <a:solidFill>
                          <a:srgbClr val="FFFFFF"/>
                        </a:solidFill>
                        <a:effectLst/>
                        <a:latin typeface="Arial" pitchFamily="34" charset="0"/>
                        <a:ea typeface="ＭＳ Ｐゴシック" pitchFamily="50" charset="-128"/>
                        <a:cs typeface="Arial" pitchFamily="34" charset="0"/>
                        <a:sym typeface="Century Schoolbook" pitchFamily="18" charset="0"/>
                      </a:endParaRPr>
                    </a:p>
                  </a:txBody>
                  <a:tcPr marL="7956" marR="7956" marT="7956" marB="0" anchor="ctr" horzOverflow="overflow">
                    <a:lnL>
                      <a:noFill/>
                    </a:lnL>
                    <a:lnR>
                      <a:noFill/>
                    </a:lnR>
                    <a:lnT>
                      <a:noFill/>
                    </a:lnT>
                    <a:lnB>
                      <a:noFill/>
                    </a:lnB>
                    <a:lnTlToBr>
                      <a:noFill/>
                    </a:lnTlToBr>
                    <a:lnBlToTr>
                      <a:noFill/>
                    </a:lnBlToTr>
                    <a:noFill/>
                  </a:tcPr>
                </a:tc>
              </a:tr>
              <a:tr h="496888">
                <a:tc>
                  <a:txBody>
                    <a:bodyPr/>
                    <a:lstStyle/>
                    <a:p>
                      <a:pPr marL="0" marR="0" lvl="0" indent="0" algn="l" defTabSz="914400" rtl="0" eaLnBrk="1" fontAlgn="ctr" latinLnBrk="0" hangingPunct="1">
                        <a:lnSpc>
                          <a:spcPct val="100000"/>
                        </a:lnSpc>
                        <a:spcBef>
                          <a:spcPct val="0"/>
                        </a:spcBef>
                        <a:spcAft>
                          <a:spcPct val="0"/>
                        </a:spcAft>
                        <a:buClrTx/>
                        <a:buSzTx/>
                        <a:buFont typeface="Arial" pitchFamily="34" charset="0"/>
                        <a:buNone/>
                        <a:tabLst/>
                      </a:pPr>
                      <a:r>
                        <a:rPr kumimoji="0" 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Calibri" pitchFamily="34" charset="0"/>
                        </a:rPr>
                        <a:t>D2:Koyambedu Pipeline conveying to SIPCOT industrial areas</a:t>
                      </a:r>
                      <a:endParaRPr kumimoji="0" lang="en-US" sz="1600" b="0" i="1" u="none" strike="noStrike" cap="none" normalizeH="0" baseline="0" dirty="0" smtClean="0">
                        <a:ln>
                          <a:noFill/>
                        </a:ln>
                        <a:solidFill>
                          <a:srgbClr val="FFFFFF"/>
                        </a:solidFill>
                        <a:effectLst/>
                        <a:latin typeface="Arial" pitchFamily="34" charset="0"/>
                        <a:ea typeface="ＭＳ Ｐゴシック" pitchFamily="50" charset="-128"/>
                        <a:cs typeface="Arial" pitchFamily="34" charset="0"/>
                        <a:sym typeface="Century Schoolbook" pitchFamily="18" charset="0"/>
                      </a:endParaRPr>
                    </a:p>
                  </a:txBody>
                  <a:tcPr marL="7956" marR="7956" marT="7956" marB="0" anchor="ctr" horzOverflow="overflow">
                    <a:lnL>
                      <a:noFill/>
                    </a:lnL>
                    <a:lnR>
                      <a:noFill/>
                    </a:lnR>
                    <a:lnT>
                      <a:noFill/>
                    </a:lnT>
                    <a:lnB>
                      <a:noFill/>
                    </a:lnB>
                    <a:lnTlToBr>
                      <a:noFill/>
                    </a:lnTlToBr>
                    <a:lnBlToTr>
                      <a:noFill/>
                    </a:lnBlToTr>
                    <a:noFill/>
                  </a:tcPr>
                </a:tc>
              </a:tr>
              <a:tr h="250825">
                <a:tc>
                  <a:txBody>
                    <a:bodyPr/>
                    <a:lstStyle/>
                    <a:p>
                      <a:pPr marL="0" marR="0" lvl="0" indent="0" algn="l" defTabSz="914400" rtl="0" eaLnBrk="1" fontAlgn="ctr" latinLnBrk="0" hangingPunct="1">
                        <a:lnSpc>
                          <a:spcPct val="100000"/>
                        </a:lnSpc>
                        <a:spcBef>
                          <a:spcPct val="0"/>
                        </a:spcBef>
                        <a:spcAft>
                          <a:spcPct val="0"/>
                        </a:spcAft>
                        <a:buClrTx/>
                        <a:buSzTx/>
                        <a:buFont typeface="Arial" pitchFamily="34" charset="0"/>
                        <a:buNone/>
                        <a:tabLst/>
                      </a:pPr>
                      <a:r>
                        <a:rPr kumimoji="0" 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Calibri" pitchFamily="34" charset="0"/>
                        </a:rPr>
                        <a:t>D3:Nemmeli Pipeline for OMEGA </a:t>
                      </a:r>
                      <a:endParaRPr kumimoji="0" lang="en-US" sz="1600" b="0" i="1" u="none" strike="noStrike" cap="none" normalizeH="0" baseline="0" dirty="0" smtClean="0">
                        <a:ln>
                          <a:noFill/>
                        </a:ln>
                        <a:solidFill>
                          <a:srgbClr val="FFFFFF"/>
                        </a:solidFill>
                        <a:effectLst/>
                        <a:latin typeface="Arial" pitchFamily="34" charset="0"/>
                        <a:ea typeface="ＭＳ Ｐゴシック" pitchFamily="50" charset="-128"/>
                        <a:cs typeface="Arial" pitchFamily="34" charset="0"/>
                        <a:sym typeface="Century Schoolbook" pitchFamily="18" charset="0"/>
                      </a:endParaRPr>
                    </a:p>
                  </a:txBody>
                  <a:tcPr marL="7956" marR="7956" marT="7956" marB="0" anchor="ctr" horzOverflow="overflow">
                    <a:lnL>
                      <a:noFill/>
                    </a:lnL>
                    <a:lnR>
                      <a:noFill/>
                    </a:lnR>
                    <a:lnT>
                      <a:noFill/>
                    </a:lnT>
                    <a:lnB>
                      <a:noFill/>
                    </a:lnB>
                    <a:lnTlToBr>
                      <a:noFill/>
                    </a:lnTlToBr>
                    <a:lnBlToTr>
                      <a:noFill/>
                    </a:lnBlToTr>
                    <a:noFill/>
                  </a:tcPr>
                </a:tc>
              </a:tr>
              <a:tr h="252413">
                <a:tc>
                  <a:txBody>
                    <a:bodyPr/>
                    <a:lstStyle/>
                    <a:p>
                      <a:pPr marL="0" marR="0" lvl="0" indent="0" algn="l" defTabSz="914400" rtl="0" eaLnBrk="1" fontAlgn="ctr" latinLnBrk="0" hangingPunct="1">
                        <a:lnSpc>
                          <a:spcPct val="100000"/>
                        </a:lnSpc>
                        <a:spcBef>
                          <a:spcPct val="0"/>
                        </a:spcBef>
                        <a:spcAft>
                          <a:spcPct val="0"/>
                        </a:spcAft>
                        <a:buClrTx/>
                        <a:buSzTx/>
                        <a:buFont typeface="Arial" pitchFamily="34" charset="0"/>
                        <a:buNone/>
                        <a:tabLst/>
                      </a:pPr>
                      <a:r>
                        <a:rPr kumimoji="0" 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Calibri" pitchFamily="34" charset="0"/>
                        </a:rPr>
                        <a:t>D4:Shilinganallur STP</a:t>
                      </a:r>
                      <a:endParaRPr kumimoji="0" lang="en-US" sz="1600" b="0" i="1" u="none" strike="noStrike" cap="none" normalizeH="0" baseline="0" dirty="0" smtClean="0">
                        <a:ln>
                          <a:noFill/>
                        </a:ln>
                        <a:solidFill>
                          <a:srgbClr val="FFFFFF"/>
                        </a:solidFill>
                        <a:effectLst/>
                        <a:latin typeface="Arial" pitchFamily="34" charset="0"/>
                        <a:ea typeface="ＭＳ Ｐゴシック" pitchFamily="50" charset="-128"/>
                        <a:cs typeface="Arial" pitchFamily="34" charset="0"/>
                        <a:sym typeface="Century Schoolbook" pitchFamily="18" charset="0"/>
                      </a:endParaRPr>
                    </a:p>
                  </a:txBody>
                  <a:tcPr marL="7956" marR="7956" marT="7956" marB="0" anchor="ctr" horzOverflow="overflow">
                    <a:lnL>
                      <a:noFill/>
                    </a:lnL>
                    <a:lnR>
                      <a:noFill/>
                    </a:lnR>
                    <a:lnT>
                      <a:noFill/>
                    </a:lnT>
                    <a:lnB>
                      <a:noFill/>
                    </a:lnB>
                    <a:lnTlToBr>
                      <a:noFill/>
                    </a:lnTlToBr>
                    <a:lnBlToTr>
                      <a:noFill/>
                    </a:lnBlToTr>
                    <a:noFill/>
                  </a:tcPr>
                </a:tc>
              </a:tr>
              <a:tr h="252413">
                <a:tc>
                  <a:txBody>
                    <a:bodyPr/>
                    <a:lstStyle/>
                    <a:p>
                      <a:pPr marL="0" marR="0" lvl="0" indent="0" algn="l" defTabSz="914400" rtl="0" eaLnBrk="1" fontAlgn="ctr" latinLnBrk="0" hangingPunct="1">
                        <a:lnSpc>
                          <a:spcPct val="100000"/>
                        </a:lnSpc>
                        <a:spcBef>
                          <a:spcPct val="0"/>
                        </a:spcBef>
                        <a:spcAft>
                          <a:spcPct val="0"/>
                        </a:spcAft>
                        <a:buClrTx/>
                        <a:buSzTx/>
                        <a:buFont typeface="Arial" pitchFamily="34" charset="0"/>
                        <a:buNone/>
                        <a:tabLst/>
                      </a:pPr>
                      <a:r>
                        <a:rPr kumimoji="0" lang="en-US" sz="16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Calibri" pitchFamily="34" charset="0"/>
                        </a:rPr>
                        <a:t>D5:Villivakkam STP</a:t>
                      </a:r>
                      <a:endParaRPr kumimoji="0" lang="en-US" sz="1600" b="0" i="1" u="none" strike="noStrike" cap="none" normalizeH="0" baseline="0" dirty="0" smtClean="0">
                        <a:ln>
                          <a:noFill/>
                        </a:ln>
                        <a:solidFill>
                          <a:srgbClr val="FFFFFF"/>
                        </a:solidFill>
                        <a:effectLst/>
                        <a:latin typeface="Arial" pitchFamily="34" charset="0"/>
                        <a:ea typeface="ＭＳ Ｐゴシック" pitchFamily="50" charset="-128"/>
                        <a:cs typeface="Arial" pitchFamily="34" charset="0"/>
                        <a:sym typeface="Century Schoolbook" pitchFamily="18" charset="0"/>
                      </a:endParaRPr>
                    </a:p>
                  </a:txBody>
                  <a:tcPr marL="7956" marR="7956" marT="7956" marB="0" anchor="ctr" horzOverflow="overflow">
                    <a:lnL>
                      <a:noFill/>
                    </a:lnL>
                    <a:lnR>
                      <a:noFill/>
                    </a:lnR>
                    <a:lnT>
                      <a:noFill/>
                    </a:lnT>
                    <a:lnB>
                      <a:noFill/>
                    </a:lnB>
                    <a:lnTlToBr>
                      <a:noFill/>
                    </a:lnTlToBr>
                    <a:lnBlToTr>
                      <a:noFill/>
                    </a:lnBlToTr>
                    <a:noFill/>
                  </a:tcPr>
                </a:tc>
              </a:tr>
            </a:tbl>
          </a:graphicData>
        </a:graphic>
      </p:graphicFrame>
      <p:sp>
        <p:nvSpPr>
          <p:cNvPr id="8216" name="テキスト ボックス 3"/>
          <p:cNvSpPr>
            <a:spLocks noChangeArrowheads="1"/>
          </p:cNvSpPr>
          <p:nvPr/>
        </p:nvSpPr>
        <p:spPr bwMode="auto">
          <a:xfrm>
            <a:off x="250825" y="9525"/>
            <a:ext cx="8642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r>
              <a:rPr lang="ja-JP" altLang="en-US" sz="2800" dirty="0">
                <a:solidFill>
                  <a:srgbClr val="7F7F7F"/>
                </a:solidFill>
                <a:ea typeface="ＭＳ Ｐゴシック" pitchFamily="50" charset="-128"/>
                <a:cs typeface="Arial" pitchFamily="34" charset="0"/>
                <a:sym typeface="Arial" pitchFamily="34" charset="0"/>
              </a:rPr>
              <a:t>参考）</a:t>
            </a:r>
            <a:r>
              <a:rPr lang="en-US" sz="2800" dirty="0">
                <a:solidFill>
                  <a:srgbClr val="7F7F7F"/>
                </a:solidFill>
                <a:ea typeface="ＭＳ Ｐゴシック" pitchFamily="50" charset="-128"/>
                <a:cs typeface="Arial" pitchFamily="34" charset="0"/>
                <a:sym typeface="Arial" pitchFamily="34" charset="0"/>
              </a:rPr>
              <a:t>TN</a:t>
            </a:r>
            <a:r>
              <a:rPr lang="ja-JP" altLang="en-US" sz="2800" dirty="0">
                <a:solidFill>
                  <a:srgbClr val="7F7F7F"/>
                </a:solidFill>
                <a:ea typeface="ＭＳ Ｐゴシック" pitchFamily="50" charset="-128"/>
                <a:cs typeface="Arial" pitchFamily="34" charset="0"/>
                <a:sym typeface="Arial" pitchFamily="34" charset="0"/>
              </a:rPr>
              <a:t>州での同種事業のモニタリング対象プロジェクト</a:t>
            </a:r>
            <a:endParaRPr lang="en-US" sz="2800" dirty="0">
              <a:solidFill>
                <a:srgbClr val="7F7F7F"/>
              </a:solidFill>
              <a:ea typeface="ＭＳ Ｐゴシック" pitchFamily="50" charset="-128"/>
              <a:cs typeface="Arial" pitchFamily="34" charset="0"/>
              <a:sym typeface="Arial" pitchFamily="34" charset="0"/>
            </a:endParaRPr>
          </a:p>
        </p:txBody>
      </p:sp>
      <p:pic>
        <p:nvPicPr>
          <p:cNvPr id="8217"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838" y="692150"/>
            <a:ext cx="4968875" cy="598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テキスト ボックス 1"/>
          <p:cNvSpPr>
            <a:spLocks noChangeArrowheads="1"/>
          </p:cNvSpPr>
          <p:nvPr/>
        </p:nvSpPr>
        <p:spPr bwMode="auto">
          <a:xfrm>
            <a:off x="107950" y="25400"/>
            <a:ext cx="8856663"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ja-JP" altLang="en-US" sz="3000" dirty="0">
                <a:ea typeface="ＭＳ Ｐゴシック" pitchFamily="50" charset="-128"/>
                <a:cs typeface="Arial" pitchFamily="34" charset="0"/>
                <a:sym typeface="Arial" pitchFamily="34" charset="0"/>
              </a:rPr>
              <a:t>建議書内容とKIPPやその他JICAの取り組み </a:t>
            </a:r>
            <a:r>
              <a:rPr lang="ja-JP" altLang="en-US" sz="3000" dirty="0">
                <a:ea typeface="ＭＳ Ｐゴシック" pitchFamily="50" charset="-128"/>
                <a:cs typeface="Arial" pitchFamily="34" charset="0"/>
                <a:sym typeface="ＭＳ ゴシック" pitchFamily="49" charset="-128"/>
              </a:rPr>
              <a:t>①</a:t>
            </a:r>
          </a:p>
        </p:txBody>
      </p:sp>
      <p:graphicFrame>
        <p:nvGraphicFramePr>
          <p:cNvPr id="9219" name="Group 3"/>
          <p:cNvGraphicFramePr>
            <a:graphicFrameLocks noGrp="1"/>
          </p:cNvGraphicFramePr>
          <p:nvPr>
            <p:extLst>
              <p:ext uri="{D42A27DB-BD31-4B8C-83A1-F6EECF244321}">
                <p14:modId xmlns:p14="http://schemas.microsoft.com/office/powerpoint/2010/main" val="1172366048"/>
              </p:ext>
            </p:extLst>
          </p:nvPr>
        </p:nvGraphicFramePr>
        <p:xfrm>
          <a:off x="180975" y="838200"/>
          <a:ext cx="8783638" cy="5594033"/>
        </p:xfrm>
        <a:graphic>
          <a:graphicData uri="http://schemas.openxmlformats.org/drawingml/2006/table">
            <a:tbl>
              <a:tblPr/>
              <a:tblGrid>
                <a:gridCol w="2878899"/>
                <a:gridCol w="4032336"/>
                <a:gridCol w="1872403"/>
              </a:tblGrid>
              <a:tr h="855663">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項目</a:t>
                      </a:r>
                    </a:p>
                  </a:txBody>
                  <a:tcPr marL="90170" marR="90170" marT="46990" marB="4699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sz="25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課題</a:t>
                      </a:r>
                    </a:p>
                  </a:txBody>
                  <a:tcPr marL="90170" marR="90170" marT="46990" marB="4699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5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JICA</a:t>
                      </a:r>
                      <a:r>
                        <a:rPr kumimoji="0" lang="zh-CN" sz="25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の取り組み</a:t>
                      </a:r>
                    </a:p>
                  </a:txBody>
                  <a:tcPr marL="90170" marR="90170" marT="46990" marB="4699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r>
              <a:tr h="855663">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工業用地の</a:t>
                      </a:r>
                      <a:endParaRPr kumimoji="0" lang="en-US" alt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endParaRP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土地情報更新</a:t>
                      </a:r>
                    </a:p>
                  </a:txBody>
                  <a:tcPr marL="90170" marR="90170" marT="46990" marB="4699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sz="25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具体的な工業団地の最新版土地情報の提供</a:t>
                      </a:r>
                    </a:p>
                  </a:txBody>
                  <a:tcPr marL="90170" marR="90170" marT="46990" marB="4699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ja-JP"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KIPP</a:t>
                      </a:r>
                      <a:r>
                        <a:rPr kumimoji="0" lang="ja-JP" altLang="en-US"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で支援</a:t>
                      </a:r>
                      <a:endParaRPr kumimoji="0" lang="en-US" alt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endParaRPr>
                    </a:p>
                  </a:txBody>
                  <a:tcPr marL="90170" marR="90170" marT="46990" marB="4699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123825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5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E-Udyami</a:t>
                      </a:r>
                      <a:r>
                        <a:rPr kumimoji="0" lang="zh-CN" sz="25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（オンライン投資関係許認可）システム</a:t>
                      </a:r>
                    </a:p>
                  </a:txBody>
                  <a:tcPr marL="90170" marR="90170" marT="46990" marB="4699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全投資システムの</a:t>
                      </a:r>
                      <a:r>
                        <a:rPr kumimoji="0" lang="en-US" alt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E-</a:t>
                      </a:r>
                      <a:r>
                        <a:rPr kumimoji="0" lang="en-US" altLang="zh-CN" sz="2500" b="0" i="0" u="none" strike="noStrike" cap="none" normalizeH="0" baseline="0" dirty="0" err="1"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Udyami</a:t>
                      </a:r>
                      <a:r>
                        <a:rPr kumimoji="0" 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システムへの統合</a:t>
                      </a:r>
                    </a:p>
                  </a:txBody>
                  <a:tcPr marL="90170" marR="90170" marT="46990" marB="4699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ja-JP" sz="25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KIPP</a:t>
                      </a:r>
                      <a:r>
                        <a:rPr kumimoji="0" lang="ja-JP" altLang="en-US" sz="25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で支援</a:t>
                      </a:r>
                      <a:endParaRPr kumimoji="0" lang="en-US" alt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endParaRPr>
                    </a:p>
                  </a:txBody>
                  <a:tcPr marL="90170" marR="90170" marT="46990" marB="4699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855663">
                <a:tc rowSpan="3">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投資制度の改善</a:t>
                      </a:r>
                    </a:p>
                  </a:txBody>
                  <a:tcPr marL="90170" marR="90170" marT="46990" marB="4699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KIADB</a:t>
                      </a:r>
                      <a:r>
                        <a:rPr kumimoji="0" 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工業団地の用地割当の際の最終価格の提示</a:t>
                      </a:r>
                    </a:p>
                  </a:txBody>
                  <a:tcPr marL="90170" marR="90170" marT="46990" marB="4699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ja-JP" sz="25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KIPP</a:t>
                      </a:r>
                      <a:r>
                        <a:rPr kumimoji="0" lang="ja-JP" altLang="en-US" sz="25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で支援</a:t>
                      </a:r>
                      <a:endParaRPr kumimoji="0" lang="en-US" alt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endParaRPr>
                    </a:p>
                  </a:txBody>
                  <a:tcPr marL="90170" marR="90170" marT="46990" marB="4699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855663">
                <a:tc vMerge="1">
                  <a:txBody>
                    <a:bodyPr/>
                    <a:lstStyle/>
                    <a:p>
                      <a:endParaRPr lang="en-GB"/>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5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KIADB</a:t>
                      </a:r>
                      <a:r>
                        <a:rPr kumimoji="0" lang="zh-CN" sz="25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による既存の工業団地の適切な維持管理</a:t>
                      </a:r>
                    </a:p>
                  </a:txBody>
                  <a:tcPr marL="90170" marR="90170" marT="46990" marB="4699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ja-JP" sz="25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KIPP</a:t>
                      </a:r>
                      <a:r>
                        <a:rPr kumimoji="0" lang="ja-JP" altLang="en-US" sz="25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で支援</a:t>
                      </a:r>
                      <a:endParaRPr kumimoji="0" lang="en-US" alt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endParaRPr>
                    </a:p>
                  </a:txBody>
                  <a:tcPr marL="90170" marR="90170" marT="46990" marB="4699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855663">
                <a:tc vMerge="1">
                  <a:txBody>
                    <a:bodyPr/>
                    <a:lstStyle/>
                    <a:p>
                      <a:endParaRPr lang="en-GB"/>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sz="25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従業員向け住宅地区の設定</a:t>
                      </a:r>
                    </a:p>
                  </a:txBody>
                  <a:tcPr marL="90170" marR="90170" marT="46990" marB="4699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ja-JP"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KIPP</a:t>
                      </a:r>
                      <a:r>
                        <a:rPr kumimoji="0" lang="ja-JP" altLang="en-US"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で支援</a:t>
                      </a:r>
                      <a:endParaRPr kumimoji="0" lang="en-US" alt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endParaRPr>
                    </a:p>
                  </a:txBody>
                  <a:tcPr marL="90170" marR="90170" marT="46990" marB="4699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Group 2"/>
          <p:cNvGraphicFramePr>
            <a:graphicFrameLocks noGrp="1"/>
          </p:cNvGraphicFramePr>
          <p:nvPr>
            <p:extLst>
              <p:ext uri="{D42A27DB-BD31-4B8C-83A1-F6EECF244321}">
                <p14:modId xmlns:p14="http://schemas.microsoft.com/office/powerpoint/2010/main" val="1763231675"/>
              </p:ext>
            </p:extLst>
          </p:nvPr>
        </p:nvGraphicFramePr>
        <p:xfrm>
          <a:off x="252413" y="765175"/>
          <a:ext cx="8424862" cy="5783580"/>
        </p:xfrm>
        <a:graphic>
          <a:graphicData uri="http://schemas.openxmlformats.org/drawingml/2006/table">
            <a:tbl>
              <a:tblPr/>
              <a:tblGrid>
                <a:gridCol w="1619250"/>
                <a:gridCol w="3475037"/>
                <a:gridCol w="3330575"/>
              </a:tblGrid>
              <a:tr h="4730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sz="2500" b="0" i="0" u="none" strike="noStrike" cap="none" normalizeH="0" baseline="0" dirty="0" smtClean="0">
                          <a:ln>
                            <a:noFill/>
                          </a:ln>
                          <a:solidFill>
                            <a:schemeClr val="tx1"/>
                          </a:solidFill>
                          <a:effectLst/>
                          <a:latin typeface="Arial" pitchFamily="34" charset="0"/>
                          <a:ea typeface="ＭＳ Ｐゴシック" pitchFamily="50" charset="-128"/>
                          <a:cs typeface="Arial" pitchFamily="34" charset="0"/>
                          <a:sym typeface="ＭＳ ゴシック" pitchFamily="49" charset="-128"/>
                        </a:rPr>
                        <a:t>項目</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sz="2500" b="0" i="0" u="none" strike="noStrike" cap="none" normalizeH="0" baseline="0" dirty="0" smtClean="0">
                          <a:ln>
                            <a:noFill/>
                          </a:ln>
                          <a:solidFill>
                            <a:schemeClr val="tx1"/>
                          </a:solidFill>
                          <a:effectLst/>
                          <a:latin typeface="Arial" pitchFamily="34" charset="0"/>
                          <a:ea typeface="ＭＳ Ｐゴシック" pitchFamily="50" charset="-128"/>
                          <a:cs typeface="Arial" pitchFamily="34" charset="0"/>
                          <a:sym typeface="ＭＳ ゴシック" pitchFamily="49" charset="-128"/>
                        </a:rPr>
                        <a:t>課題</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JICA</a:t>
                      </a:r>
                      <a:r>
                        <a:rPr kumimoji="0" 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の取り組み</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r>
              <a:tr h="1041400">
                <a:tc rowSpan="4">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sz="2500" b="0" i="0" u="none" strike="noStrike" cap="none" normalizeH="0" baseline="0" dirty="0" smtClean="0">
                          <a:ln>
                            <a:noFill/>
                          </a:ln>
                          <a:solidFill>
                            <a:schemeClr val="tx1"/>
                          </a:solidFill>
                          <a:effectLst/>
                          <a:latin typeface="Arial" pitchFamily="34" charset="0"/>
                          <a:ea typeface="ＭＳ Ｐゴシック" pitchFamily="50" charset="-128"/>
                          <a:cs typeface="Arial" pitchFamily="34" charset="0"/>
                          <a:sym typeface="ＭＳ ゴシック" pitchFamily="49" charset="-128"/>
                        </a:rPr>
                        <a:t>道路</a:t>
                      </a:r>
                      <a:endParaRPr kumimoji="0" lang="en-US" altLang="zh-CN" sz="2500" b="0" i="0" u="none" strike="noStrike" cap="none" normalizeH="0" baseline="0" dirty="0" smtClean="0">
                        <a:ln>
                          <a:noFill/>
                        </a:ln>
                        <a:solidFill>
                          <a:schemeClr val="tx1"/>
                        </a:solidFill>
                        <a:effectLst/>
                        <a:latin typeface="Arial" pitchFamily="34" charset="0"/>
                        <a:ea typeface="ＭＳ Ｐゴシック" pitchFamily="50" charset="-128"/>
                        <a:cs typeface="Arial" pitchFamily="34" charset="0"/>
                        <a:sym typeface="ＭＳ ゴシック" pitchFamily="49" charset="-128"/>
                      </a:endParaRP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sz="2500" b="0" i="0" u="none" strike="noStrike" cap="none" normalizeH="0" baseline="0" dirty="0" smtClean="0">
                          <a:ln>
                            <a:noFill/>
                          </a:ln>
                          <a:solidFill>
                            <a:schemeClr val="tx1"/>
                          </a:solidFill>
                          <a:effectLst/>
                          <a:latin typeface="Arial" pitchFamily="34" charset="0"/>
                          <a:ea typeface="ＭＳ Ｐゴシック" pitchFamily="50" charset="-128"/>
                          <a:cs typeface="Arial" pitchFamily="34" charset="0"/>
                          <a:sym typeface="ＭＳ ゴシック" pitchFamily="49" charset="-128"/>
                        </a:rPr>
                        <a:t>インフラ</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500" b="0" i="0" u="none" strike="noStrike" cap="none" normalizeH="0" baseline="0" dirty="0" smtClean="0">
                          <a:ln>
                            <a:noFill/>
                          </a:ln>
                          <a:solidFill>
                            <a:schemeClr val="tx1"/>
                          </a:solidFill>
                          <a:effectLst/>
                          <a:latin typeface="Arial" pitchFamily="34" charset="0"/>
                          <a:ea typeface="ＭＳ Ｐゴシック" pitchFamily="50" charset="-128"/>
                          <a:cs typeface="Arial" pitchFamily="34" charset="0"/>
                          <a:sym typeface="ＭＳ ゴシック" pitchFamily="49" charset="-128"/>
                        </a:rPr>
                        <a:t>Satellite Towns Ring Road </a:t>
                      </a:r>
                      <a:r>
                        <a:rPr kumimoji="0" lang="zh-CN" sz="2500" b="0" i="0" u="none" strike="noStrike" cap="none" normalizeH="0" baseline="0" dirty="0" smtClean="0">
                          <a:ln>
                            <a:noFill/>
                          </a:ln>
                          <a:solidFill>
                            <a:schemeClr val="tx1"/>
                          </a:solidFill>
                          <a:effectLst/>
                          <a:latin typeface="Arial" pitchFamily="34" charset="0"/>
                          <a:ea typeface="ＭＳ Ｐゴシック" pitchFamily="50" charset="-128"/>
                          <a:cs typeface="Arial" pitchFamily="34" charset="0"/>
                          <a:sym typeface="ＭＳ ゴシック" pitchFamily="49" charset="-128"/>
                        </a:rPr>
                        <a:t>整備</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500" b="0" i="0" u="none" strike="noStrike" cap="none" normalizeH="0" baseline="0" dirty="0" smtClean="0">
                          <a:ln>
                            <a:noFill/>
                          </a:ln>
                          <a:solidFill>
                            <a:schemeClr val="tx1"/>
                          </a:solidFill>
                          <a:effectLst/>
                          <a:latin typeface="Arial" pitchFamily="34" charset="0"/>
                          <a:ea typeface="ＭＳ Ｐゴシック" pitchFamily="50" charset="-128"/>
                          <a:cs typeface="Arial" pitchFamily="34" charset="0"/>
                          <a:sym typeface="ＭＳ ゴシック" pitchFamily="49" charset="-128"/>
                        </a:rPr>
                        <a:t>CBIC</a:t>
                      </a:r>
                      <a:r>
                        <a:rPr kumimoji="0" lang="zh-CN" sz="2500" b="0" i="0" u="none" strike="noStrike" cap="none" normalizeH="0" baseline="0" dirty="0" smtClean="0">
                          <a:ln>
                            <a:noFill/>
                          </a:ln>
                          <a:solidFill>
                            <a:schemeClr val="tx1"/>
                          </a:solidFill>
                          <a:effectLst/>
                          <a:latin typeface="Arial" pitchFamily="34" charset="0"/>
                          <a:ea typeface="ＭＳ Ｐゴシック" pitchFamily="50" charset="-128"/>
                          <a:cs typeface="Arial" pitchFamily="34" charset="0"/>
                          <a:sym typeface="ＭＳ ゴシック" pitchFamily="49" charset="-128"/>
                        </a:rPr>
                        <a:t>優先事業</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852488">
                <a:tc vMerge="1">
                  <a:txBody>
                    <a:bodyPr/>
                    <a:lstStyle/>
                    <a:p>
                      <a:endParaRPr lang="en-GB"/>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500" b="0" i="0" u="none" strike="noStrike" cap="none" normalizeH="0" baseline="0" smtClean="0">
                          <a:ln>
                            <a:noFill/>
                          </a:ln>
                          <a:solidFill>
                            <a:schemeClr val="tx1"/>
                          </a:solidFill>
                          <a:effectLst/>
                          <a:latin typeface="Arial" pitchFamily="34" charset="0"/>
                          <a:ea typeface="ＭＳ Ｐゴシック" pitchFamily="50" charset="-128"/>
                          <a:cs typeface="Arial" pitchFamily="34" charset="0"/>
                          <a:sym typeface="ＭＳ ゴシック" pitchFamily="49" charset="-128"/>
                        </a:rPr>
                        <a:t>Peripheral Ring Road</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500" b="0" i="0" u="none" strike="noStrike" cap="none" normalizeH="0" baseline="0" dirty="0" smtClean="0">
                          <a:ln>
                            <a:noFill/>
                          </a:ln>
                          <a:solidFill>
                            <a:schemeClr val="tx1"/>
                          </a:solidFill>
                          <a:effectLst/>
                          <a:latin typeface="Arial" pitchFamily="34" charset="0"/>
                          <a:ea typeface="ＭＳ Ｐゴシック" pitchFamily="50" charset="-128"/>
                          <a:cs typeface="Arial" pitchFamily="34" charset="0"/>
                          <a:sym typeface="ＭＳ ゴシック" pitchFamily="49" charset="-128"/>
                        </a:rPr>
                        <a:t>CBIC</a:t>
                      </a:r>
                      <a:r>
                        <a:rPr kumimoji="0" lang="zh-CN" sz="2500" b="0" i="0" u="none" strike="noStrike" cap="none" normalizeH="0" baseline="0" dirty="0" smtClean="0">
                          <a:ln>
                            <a:noFill/>
                          </a:ln>
                          <a:solidFill>
                            <a:schemeClr val="tx1"/>
                          </a:solidFill>
                          <a:effectLst/>
                          <a:latin typeface="Arial" pitchFamily="34" charset="0"/>
                          <a:ea typeface="ＭＳ Ｐゴシック" pitchFamily="50" charset="-128"/>
                          <a:cs typeface="Arial" pitchFamily="34" charset="0"/>
                          <a:sym typeface="ＭＳ ゴシック" pitchFamily="49" charset="-128"/>
                        </a:rPr>
                        <a:t>優先事業。円借款案件として検討中</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854075">
                <a:tc vMerge="1">
                  <a:txBody>
                    <a:bodyPr/>
                    <a:lstStyle/>
                    <a:p>
                      <a:endParaRPr lang="en-GB"/>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sz="2500" b="0" i="0" u="none" strike="noStrike" cap="none" normalizeH="0" baseline="0" dirty="0" smtClean="0">
                          <a:ln>
                            <a:noFill/>
                          </a:ln>
                          <a:solidFill>
                            <a:schemeClr val="tx1"/>
                          </a:solidFill>
                          <a:effectLst/>
                          <a:latin typeface="Arial" pitchFamily="34" charset="0"/>
                          <a:ea typeface="ＭＳ Ｐゴシック" pitchFamily="50" charset="-128"/>
                          <a:cs typeface="Arial" pitchFamily="34" charset="0"/>
                          <a:sym typeface="ＭＳ ゴシック" pitchFamily="49" charset="-128"/>
                        </a:rPr>
                        <a:t>国道</a:t>
                      </a:r>
                      <a:r>
                        <a:rPr kumimoji="0" lang="en-US" altLang="zh-CN" sz="2500" b="0" i="0" u="none" strike="noStrike" cap="none" normalizeH="0" baseline="0" dirty="0" smtClean="0">
                          <a:ln>
                            <a:noFill/>
                          </a:ln>
                          <a:solidFill>
                            <a:schemeClr val="tx1"/>
                          </a:solidFill>
                          <a:effectLst/>
                          <a:latin typeface="Arial" pitchFamily="34" charset="0"/>
                          <a:ea typeface="ＭＳ Ｐゴシック" pitchFamily="50" charset="-128"/>
                          <a:cs typeface="Arial" pitchFamily="34" charset="0"/>
                          <a:sym typeface="ＭＳ ゴシック" pitchFamily="49" charset="-128"/>
                        </a:rPr>
                        <a:t>209</a:t>
                      </a:r>
                      <a:r>
                        <a:rPr kumimoji="0" lang="zh-CN" sz="2500" b="0" i="0" u="none" strike="noStrike" cap="none" normalizeH="0" baseline="0" dirty="0" smtClean="0">
                          <a:ln>
                            <a:noFill/>
                          </a:ln>
                          <a:solidFill>
                            <a:schemeClr val="tx1"/>
                          </a:solidFill>
                          <a:effectLst/>
                          <a:latin typeface="Arial" pitchFamily="34" charset="0"/>
                          <a:ea typeface="ＭＳ Ｐゴシック" pitchFamily="50" charset="-128"/>
                          <a:cs typeface="Arial" pitchFamily="34" charset="0"/>
                          <a:sym typeface="ＭＳ ゴシック" pitchFamily="49" charset="-128"/>
                        </a:rPr>
                        <a:t>号線拡幅事業</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500" b="0" i="0" u="none" strike="noStrike" cap="none" normalizeH="0" baseline="0" dirty="0" smtClean="0">
                          <a:ln>
                            <a:noFill/>
                          </a:ln>
                          <a:solidFill>
                            <a:schemeClr val="tx1"/>
                          </a:solidFill>
                          <a:effectLst/>
                          <a:latin typeface="Arial" pitchFamily="34" charset="0"/>
                          <a:ea typeface="ＭＳ Ｐゴシック" pitchFamily="50" charset="-128"/>
                          <a:cs typeface="Arial" pitchFamily="34" charset="0"/>
                          <a:sym typeface="ＭＳ ゴシック" pitchFamily="49" charset="-128"/>
                        </a:rPr>
                        <a:t>CBIC</a:t>
                      </a:r>
                      <a:r>
                        <a:rPr kumimoji="0" lang="zh-CN" sz="2500" b="0" i="0" u="none" strike="noStrike" cap="none" normalizeH="0" baseline="0" dirty="0" smtClean="0">
                          <a:ln>
                            <a:noFill/>
                          </a:ln>
                          <a:solidFill>
                            <a:schemeClr val="tx1"/>
                          </a:solidFill>
                          <a:effectLst/>
                          <a:latin typeface="Arial" pitchFamily="34" charset="0"/>
                          <a:ea typeface="ＭＳ Ｐゴシック" pitchFamily="50" charset="-128"/>
                          <a:cs typeface="Arial" pitchFamily="34" charset="0"/>
                          <a:sym typeface="ＭＳ ゴシック" pitchFamily="49" charset="-128"/>
                        </a:rPr>
                        <a:t>優先事業への掲載検討</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852488">
                <a:tc vMerge="1">
                  <a:txBody>
                    <a:bodyPr/>
                    <a:lstStyle/>
                    <a:p>
                      <a:endParaRPr lang="en-GB"/>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sz="2500" b="0" i="0" u="none" strike="noStrike" cap="none" normalizeH="0" baseline="0" smtClean="0">
                          <a:ln>
                            <a:noFill/>
                          </a:ln>
                          <a:solidFill>
                            <a:schemeClr val="tx1"/>
                          </a:solidFill>
                          <a:effectLst/>
                          <a:latin typeface="Arial" pitchFamily="34" charset="0"/>
                          <a:ea typeface="ＭＳ Ｐゴシック" pitchFamily="50" charset="-128"/>
                          <a:cs typeface="Arial" pitchFamily="34" charset="0"/>
                          <a:sym typeface="ＭＳ ゴシック" pitchFamily="49" charset="-128"/>
                        </a:rPr>
                        <a:t>国道</a:t>
                      </a:r>
                      <a:r>
                        <a:rPr kumimoji="0" lang="en-US" altLang="zh-CN" sz="2500" b="0" i="0" u="none" strike="noStrike" cap="none" normalizeH="0" baseline="0" smtClean="0">
                          <a:ln>
                            <a:noFill/>
                          </a:ln>
                          <a:solidFill>
                            <a:schemeClr val="tx1"/>
                          </a:solidFill>
                          <a:effectLst/>
                          <a:latin typeface="Arial" pitchFamily="34" charset="0"/>
                          <a:ea typeface="ＭＳ Ｐゴシック" pitchFamily="50" charset="-128"/>
                          <a:cs typeface="Arial" pitchFamily="34" charset="0"/>
                          <a:sym typeface="ＭＳ ゴシック" pitchFamily="49" charset="-128"/>
                        </a:rPr>
                        <a:t>4</a:t>
                      </a:r>
                      <a:r>
                        <a:rPr kumimoji="0" lang="zh-CN" sz="2500" b="0" i="0" u="none" strike="noStrike" cap="none" normalizeH="0" baseline="0" smtClean="0">
                          <a:ln>
                            <a:noFill/>
                          </a:ln>
                          <a:solidFill>
                            <a:schemeClr val="tx1"/>
                          </a:solidFill>
                          <a:effectLst/>
                          <a:latin typeface="Arial" pitchFamily="34" charset="0"/>
                          <a:ea typeface="ＭＳ Ｐゴシック" pitchFamily="50" charset="-128"/>
                          <a:cs typeface="Arial" pitchFamily="34" charset="0"/>
                          <a:sym typeface="ＭＳ ゴシック" pitchFamily="49" charset="-128"/>
                        </a:rPr>
                        <a:t>号線と</a:t>
                      </a:r>
                      <a:r>
                        <a:rPr kumimoji="0" lang="en-US" altLang="zh-CN" sz="2500" b="0" i="0" u="none" strike="noStrike" cap="none" normalizeH="0" baseline="0" smtClean="0">
                          <a:ln>
                            <a:noFill/>
                          </a:ln>
                          <a:solidFill>
                            <a:schemeClr val="tx1"/>
                          </a:solidFill>
                          <a:effectLst/>
                          <a:latin typeface="Arial" pitchFamily="34" charset="0"/>
                          <a:ea typeface="ＭＳ Ｐゴシック" pitchFamily="50" charset="-128"/>
                          <a:cs typeface="Arial" pitchFamily="34" charset="0"/>
                          <a:sym typeface="ＭＳ ゴシック" pitchFamily="49" charset="-128"/>
                        </a:rPr>
                        <a:t>7</a:t>
                      </a:r>
                      <a:r>
                        <a:rPr kumimoji="0" lang="zh-CN" sz="2500" b="0" i="0" u="none" strike="noStrike" cap="none" normalizeH="0" baseline="0" smtClean="0">
                          <a:ln>
                            <a:noFill/>
                          </a:ln>
                          <a:solidFill>
                            <a:schemeClr val="tx1"/>
                          </a:solidFill>
                          <a:effectLst/>
                          <a:latin typeface="Arial" pitchFamily="34" charset="0"/>
                          <a:ea typeface="ＭＳ Ｐゴシック" pitchFamily="50" charset="-128"/>
                          <a:cs typeface="Arial" pitchFamily="34" charset="0"/>
                          <a:sym typeface="ＭＳ ゴシック" pitchFamily="49" charset="-128"/>
                        </a:rPr>
                        <a:t>号線の接続道路整備事業</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500" b="0" i="0" u="none" strike="noStrike" cap="none" normalizeH="0" baseline="0" dirty="0" smtClean="0">
                          <a:ln>
                            <a:noFill/>
                          </a:ln>
                          <a:solidFill>
                            <a:schemeClr val="tx1"/>
                          </a:solidFill>
                          <a:effectLst/>
                          <a:latin typeface="Arial" pitchFamily="34" charset="0"/>
                          <a:ea typeface="ＭＳ Ｐゴシック" pitchFamily="50" charset="-128"/>
                          <a:cs typeface="Arial" pitchFamily="34" charset="0"/>
                          <a:sym typeface="ＭＳ ゴシック" pitchFamily="49" charset="-128"/>
                        </a:rPr>
                        <a:t>CBIC</a:t>
                      </a:r>
                      <a:r>
                        <a:rPr kumimoji="0" lang="zh-CN" sz="2500" b="0" i="0" u="none" strike="noStrike" cap="none" normalizeH="0" baseline="0" dirty="0" smtClean="0">
                          <a:ln>
                            <a:noFill/>
                          </a:ln>
                          <a:solidFill>
                            <a:schemeClr val="tx1"/>
                          </a:solidFill>
                          <a:effectLst/>
                          <a:latin typeface="Arial" pitchFamily="34" charset="0"/>
                          <a:ea typeface="ＭＳ Ｐゴシック" pitchFamily="50" charset="-128"/>
                          <a:cs typeface="Arial" pitchFamily="34" charset="0"/>
                          <a:sym typeface="ＭＳ ゴシック" pitchFamily="49" charset="-128"/>
                        </a:rPr>
                        <a:t>優先事業への掲載検討</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854075">
                <a:tc rowSpan="2">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sz="2500" b="0" i="0" u="none" strike="noStrike" cap="none" normalizeH="0" baseline="0" dirty="0" smtClean="0">
                          <a:ln>
                            <a:noFill/>
                          </a:ln>
                          <a:solidFill>
                            <a:schemeClr val="tx1"/>
                          </a:solidFill>
                          <a:effectLst/>
                          <a:latin typeface="Arial" pitchFamily="34" charset="0"/>
                          <a:ea typeface="ＭＳ Ｐゴシック" pitchFamily="50" charset="-128"/>
                          <a:cs typeface="Arial" pitchFamily="34" charset="0"/>
                          <a:sym typeface="ＭＳ ゴシック" pitchFamily="49" charset="-128"/>
                        </a:rPr>
                        <a:t>交通渋滞対策</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500" b="0" i="0" u="none" strike="noStrike" cap="none" normalizeH="0" baseline="0" smtClean="0">
                          <a:ln>
                            <a:noFill/>
                          </a:ln>
                          <a:solidFill>
                            <a:schemeClr val="tx1"/>
                          </a:solidFill>
                          <a:effectLst/>
                          <a:latin typeface="Arial" pitchFamily="34" charset="0"/>
                          <a:ea typeface="ＭＳ Ｐゴシック" pitchFamily="50" charset="-128"/>
                          <a:cs typeface="Arial" pitchFamily="34" charset="0"/>
                          <a:sym typeface="ＭＳ ゴシック" pitchFamily="49" charset="-128"/>
                        </a:rPr>
                        <a:t>ITS</a:t>
                      </a:r>
                      <a:r>
                        <a:rPr kumimoji="0" lang="zh-CN" sz="2500" b="0" i="0" u="none" strike="noStrike" cap="none" normalizeH="0" baseline="0" smtClean="0">
                          <a:ln>
                            <a:noFill/>
                          </a:ln>
                          <a:solidFill>
                            <a:schemeClr val="tx1"/>
                          </a:solidFill>
                          <a:effectLst/>
                          <a:latin typeface="Arial" pitchFamily="34" charset="0"/>
                          <a:ea typeface="ＭＳ Ｐゴシック" pitchFamily="50" charset="-128"/>
                          <a:cs typeface="Arial" pitchFamily="34" charset="0"/>
                          <a:sym typeface="ＭＳ ゴシック" pitchFamily="49" charset="-128"/>
                        </a:rPr>
                        <a:t>導入</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sz="2500" b="0" i="0" u="none" strike="noStrike" cap="none" normalizeH="0" baseline="0" dirty="0" smtClean="0">
                          <a:ln>
                            <a:noFill/>
                          </a:ln>
                          <a:solidFill>
                            <a:schemeClr val="tx1"/>
                          </a:solidFill>
                          <a:effectLst/>
                          <a:latin typeface="Arial" pitchFamily="34" charset="0"/>
                          <a:ea typeface="ＭＳ Ｐゴシック" pitchFamily="50" charset="-128"/>
                          <a:cs typeface="Arial" pitchFamily="34" charset="0"/>
                          <a:sym typeface="ＭＳ ゴシック" pitchFamily="49" charset="-128"/>
                        </a:rPr>
                        <a:t>無償資金協力、円借款案件として検討中</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854075">
                <a:tc vMerge="1">
                  <a:txBody>
                    <a:bodyPr/>
                    <a:lstStyle/>
                    <a:p>
                      <a:endParaRPr lang="en-GB"/>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sz="2500" b="0" i="0" u="none" strike="noStrike" cap="none" normalizeH="0" baseline="0" smtClean="0">
                          <a:ln>
                            <a:noFill/>
                          </a:ln>
                          <a:solidFill>
                            <a:schemeClr val="tx1"/>
                          </a:solidFill>
                          <a:effectLst/>
                          <a:latin typeface="Arial" pitchFamily="34" charset="0"/>
                          <a:ea typeface="ＭＳ Ｐゴシック" pitchFamily="50" charset="-128"/>
                          <a:cs typeface="Arial" pitchFamily="34" charset="0"/>
                          <a:sym typeface="ＭＳ ゴシック" pitchFamily="49" charset="-128"/>
                        </a:rPr>
                        <a:t>市内道路改善、フライオーバー設置</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ja-JP"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KIPP</a:t>
                      </a:r>
                      <a:r>
                        <a:rPr kumimoji="0" lang="ja-JP" altLang="en-US"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で支援</a:t>
                      </a:r>
                      <a:endParaRPr kumimoji="0" lang="en-US" alt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300" name="テキスト ボックス 1"/>
          <p:cNvSpPr>
            <a:spLocks noChangeArrowheads="1"/>
          </p:cNvSpPr>
          <p:nvPr/>
        </p:nvSpPr>
        <p:spPr bwMode="auto">
          <a:xfrm>
            <a:off x="107950" y="25400"/>
            <a:ext cx="8856663"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ja-JP" altLang="en-US" sz="3000" dirty="0">
                <a:ea typeface="ＭＳ Ｐゴシック" pitchFamily="50" charset="-128"/>
                <a:cs typeface="Arial" pitchFamily="34" charset="0"/>
                <a:sym typeface="Arial" pitchFamily="34" charset="0"/>
              </a:rPr>
              <a:t>建議書内容とKIPPやその他JICAの取り組み </a:t>
            </a:r>
            <a:r>
              <a:rPr lang="ja-JP" altLang="en-US" sz="3000" dirty="0">
                <a:ea typeface="ＭＳ Ｐゴシック" pitchFamily="50" charset="-128"/>
                <a:cs typeface="Arial" pitchFamily="34" charset="0"/>
                <a:sym typeface="ＭＳ ゴシック" pitchFamily="49" charset="-128"/>
              </a:rPr>
              <a:t>②</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Group 2"/>
          <p:cNvGraphicFramePr>
            <a:graphicFrameLocks noGrp="1"/>
          </p:cNvGraphicFramePr>
          <p:nvPr>
            <p:extLst>
              <p:ext uri="{D42A27DB-BD31-4B8C-83A1-F6EECF244321}">
                <p14:modId xmlns:p14="http://schemas.microsoft.com/office/powerpoint/2010/main" val="3173235462"/>
              </p:ext>
            </p:extLst>
          </p:nvPr>
        </p:nvGraphicFramePr>
        <p:xfrm>
          <a:off x="288131" y="1052802"/>
          <a:ext cx="8496300" cy="4452620"/>
        </p:xfrm>
        <a:graphic>
          <a:graphicData uri="http://schemas.openxmlformats.org/drawingml/2006/table">
            <a:tbl>
              <a:tblPr/>
              <a:tblGrid>
                <a:gridCol w="2302851"/>
                <a:gridCol w="4248354"/>
                <a:gridCol w="1945095"/>
              </a:tblGrid>
              <a:tr h="8540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項目</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sz="25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課題</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5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JICA</a:t>
                      </a:r>
                      <a:r>
                        <a:rPr kumimoji="0" lang="zh-CN" sz="25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の取り組み</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r>
              <a:tr h="471488">
                <a:tc rowSpan="5">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ja-JP" altLang="en-US"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本邦企業立地の工業団地</a:t>
                      </a:r>
                      <a:r>
                        <a:rPr kumimoji="0" 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のインフラ整備</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工業団地までの道路アクセス</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ja-JP" sz="25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KIPP</a:t>
                      </a:r>
                      <a:r>
                        <a:rPr kumimoji="0" lang="ja-JP" altLang="en-US" sz="25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で支援</a:t>
                      </a:r>
                      <a:endParaRPr kumimoji="0" lang="en-US" alt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473075">
                <a:tc vMerge="1">
                  <a:txBody>
                    <a:bodyPr/>
                    <a:lstStyle/>
                    <a:p>
                      <a:endParaRPr lang="en-GB"/>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変電所建設（</a:t>
                      </a:r>
                      <a:r>
                        <a:rPr kumimoji="0" lang="en-US" alt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11k</a:t>
                      </a:r>
                      <a:r>
                        <a:rPr kumimoji="0" lang="en-US" altLang="ja-JP"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V</a:t>
                      </a:r>
                      <a:r>
                        <a:rPr kumimoji="0" lang="en-US" alt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/66k</a:t>
                      </a:r>
                      <a:r>
                        <a:rPr kumimoji="0" lang="en-US" altLang="ja-JP"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V</a:t>
                      </a:r>
                      <a:r>
                        <a:rPr kumimoji="0" 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ja-JP" sz="25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KIPP</a:t>
                      </a:r>
                      <a:r>
                        <a:rPr kumimoji="0" lang="ja-JP" altLang="en-US" sz="25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で支援</a:t>
                      </a:r>
                      <a:endParaRPr kumimoji="0" lang="en-US" alt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471488">
                <a:tc vMerge="1">
                  <a:txBody>
                    <a:bodyPr/>
                    <a:lstStyle/>
                    <a:p>
                      <a:endParaRPr lang="en-GB"/>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工業用水の確保</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ja-JP" sz="25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KIPP</a:t>
                      </a:r>
                      <a:r>
                        <a:rPr kumimoji="0" lang="ja-JP" altLang="en-US" sz="25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で支援</a:t>
                      </a:r>
                      <a:endParaRPr kumimoji="0" lang="en-US" alt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473075">
                <a:tc vMerge="1">
                  <a:txBody>
                    <a:bodyPr/>
                    <a:lstStyle/>
                    <a:p>
                      <a:endParaRPr lang="en-GB"/>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消防署の設置</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ja-JP" sz="25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KIPP</a:t>
                      </a:r>
                      <a:r>
                        <a:rPr kumimoji="0" lang="ja-JP" altLang="en-US" sz="25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で支援</a:t>
                      </a:r>
                      <a:endParaRPr kumimoji="0" lang="en-US" alt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473075">
                <a:tc vMerge="1">
                  <a:txBody>
                    <a:bodyPr/>
                    <a:lstStyle/>
                    <a:p>
                      <a:endParaRPr lang="en-GB"/>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病院の設置</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ja-JP" sz="25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KIPP</a:t>
                      </a:r>
                      <a:r>
                        <a:rPr kumimoji="0" lang="ja-JP" altLang="en-US" sz="25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で支援</a:t>
                      </a:r>
                      <a:endParaRPr kumimoji="0" lang="en-US" alt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1233488">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sz="2500" b="0" i="0" u="none" strike="noStrike" cap="none" normalizeH="0" baseline="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世界基準の工業団地整備</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世界基準の工業団地設置に向けた日本と州政府の共同調査及び実現に向けた取り組み</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ja-JP"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KIPP</a:t>
                      </a:r>
                      <a:r>
                        <a:rPr kumimoji="0" lang="ja-JP" altLang="en-US"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rPr>
                        <a:t>で支援</a:t>
                      </a:r>
                      <a:endParaRPr kumimoji="0" lang="en-US" altLang="zh-CN" sz="2500" b="0" i="0" u="none" strike="noStrike" cap="none" normalizeH="0" baseline="0" dirty="0" smtClean="0">
                        <a:ln>
                          <a:noFill/>
                        </a:ln>
                        <a:solidFill>
                          <a:srgbClr val="000000"/>
                        </a:solidFill>
                        <a:effectLst/>
                        <a:latin typeface="Arial" pitchFamily="34" charset="0"/>
                        <a:ea typeface="ＭＳ Ｐゴシック" pitchFamily="50" charset="-128"/>
                        <a:cs typeface="Arial" pitchFamily="34" charset="0"/>
                        <a:sym typeface="ＭＳ ゴシック" pitchFamily="49" charset="-128"/>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1324" name="テキスト ボックス 1"/>
          <p:cNvSpPr>
            <a:spLocks noChangeArrowheads="1"/>
          </p:cNvSpPr>
          <p:nvPr/>
        </p:nvSpPr>
        <p:spPr bwMode="auto">
          <a:xfrm>
            <a:off x="107950" y="25400"/>
            <a:ext cx="8856663"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ja-JP" altLang="en-US" sz="3000" dirty="0">
                <a:ea typeface="ＭＳ Ｐゴシック" pitchFamily="50" charset="-128"/>
                <a:cs typeface="Arial" pitchFamily="34" charset="0"/>
                <a:sym typeface="Arial" pitchFamily="34" charset="0"/>
              </a:rPr>
              <a:t>建議書内容とKIPPやその他JICAの取り組み </a:t>
            </a:r>
            <a:r>
              <a:rPr lang="ja-JP" altLang="en-US" sz="3000" dirty="0">
                <a:ea typeface="ＭＳ Ｐゴシック" pitchFamily="50" charset="-128"/>
                <a:cs typeface="Arial" pitchFamily="34" charset="0"/>
                <a:sym typeface="ＭＳ ゴシック" pitchFamily="49" charset="-128"/>
              </a:rPr>
              <a:t>③</a:t>
            </a:r>
          </a:p>
        </p:txBody>
      </p:sp>
    </p:spTree>
  </p:cSld>
  <p:clrMapOvr>
    <a:masterClrMapping/>
  </p:clrMapOvr>
</p:sld>
</file>

<file path=ppt/theme/theme1.xml><?xml version="1.0" encoding="utf-8"?>
<a:theme xmlns:a="http://schemas.openxmlformats.org/drawingml/2006/main" name="Office ​​テーマ">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テーマ">
      <a:majorFont>
        <a:latin typeface="Calibri"/>
        <a:ea typeface="SimSun"/>
        <a:cs typeface=""/>
      </a:majorFont>
      <a:minorFont>
        <a:latin typeface="Calibri"/>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SimSun"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SimSun" pitchFamily="2" charset="-122"/>
          </a:defRPr>
        </a:defPPr>
      </a:lstStyle>
    </a:lnDef>
  </a:objectDefaults>
  <a:extraClrSchemeLst/>
</a:theme>
</file>

<file path=ppt/theme/theme2.xml><?xml version="1.0" encoding="utf-8"?>
<a:theme xmlns:a="http://schemas.openxmlformats.org/drawingml/2006/main" name="Office ​​テーマ">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21</TotalTime>
  <Pages>0</Pages>
  <Words>677</Words>
  <Characters>0</Characters>
  <Application>Microsoft Office PowerPoint</Application>
  <DocSecurity>0</DocSecurity>
  <PresentationFormat>画面に合わせる (4:3)</PresentationFormat>
  <Lines>0</Lines>
  <Paragraphs>153</Paragraphs>
  <Slides>8</Slides>
  <Notes>1</Notes>
  <HiddenSlides>0</HiddenSlides>
  <MMClips>0</MMClips>
  <ScaleCrop>false</ScaleCrop>
  <HeadingPairs>
    <vt:vector size="6" baseType="variant">
      <vt:variant>
        <vt:lpstr>使用されているフォント</vt:lpstr>
      </vt:variant>
      <vt:variant>
        <vt:i4>14</vt:i4>
      </vt:variant>
      <vt:variant>
        <vt:lpstr>テーマ</vt:lpstr>
      </vt:variant>
      <vt:variant>
        <vt:i4>1</vt:i4>
      </vt:variant>
      <vt:variant>
        <vt:lpstr>スライド タイトル</vt:lpstr>
      </vt:variant>
      <vt:variant>
        <vt:i4>8</vt:i4>
      </vt:variant>
    </vt:vector>
  </HeadingPairs>
  <TitlesOfParts>
    <vt:vector size="23" baseType="lpstr">
      <vt:lpstr>Arial</vt:lpstr>
      <vt:lpstr>SimSun</vt:lpstr>
      <vt:lpstr>Wingdings</vt:lpstr>
      <vt:lpstr>Calibri</vt:lpstr>
      <vt:lpstr>Times New Roman</vt:lpstr>
      <vt:lpstr>HGP創英角ｺﾞｼｯｸUB</vt:lpstr>
      <vt:lpstr>HGPｺﾞｼｯｸE</vt:lpstr>
      <vt:lpstr>Tahoma</vt:lpstr>
      <vt:lpstr>ＭＳ Ｐゴシック</vt:lpstr>
      <vt:lpstr>游明朝</vt:lpstr>
      <vt:lpstr>ＭＳ ゴシック</vt:lpstr>
      <vt:lpstr>Century Schoolbook</vt:lpstr>
      <vt:lpstr>Segoe Print</vt:lpstr>
      <vt:lpstr>Segoe Print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吉田 啓史</dc:creator>
  <cp:lastModifiedBy>吉田 啓史</cp:lastModifiedBy>
  <cp:revision>15</cp:revision>
  <cp:lastPrinted>2014-06-27T21:38:00Z</cp:lastPrinted>
  <dcterms:created xsi:type="dcterms:W3CDTF">2014-06-27T20:59:00Z</dcterms:created>
  <dcterms:modified xsi:type="dcterms:W3CDTF">2015-03-09T15:41:19Z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1033-9.1.0.4746</vt:lpwstr>
  </property>
</Properties>
</file>