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 id="2147483758" r:id="rId2"/>
    <p:sldMasterId id="2147483800" r:id="rId3"/>
  </p:sldMasterIdLst>
  <p:notesMasterIdLst>
    <p:notesMasterId r:id="rId21"/>
  </p:notesMasterIdLst>
  <p:sldIdLst>
    <p:sldId id="432" r:id="rId4"/>
    <p:sldId id="433" r:id="rId5"/>
    <p:sldId id="434" r:id="rId6"/>
    <p:sldId id="422" r:id="rId7"/>
    <p:sldId id="435" r:id="rId8"/>
    <p:sldId id="397" r:id="rId9"/>
    <p:sldId id="416" r:id="rId10"/>
    <p:sldId id="436" r:id="rId11"/>
    <p:sldId id="424" r:id="rId12"/>
    <p:sldId id="427" r:id="rId13"/>
    <p:sldId id="398" r:id="rId14"/>
    <p:sldId id="331" r:id="rId15"/>
    <p:sldId id="430" r:id="rId16"/>
    <p:sldId id="414" r:id="rId17"/>
    <p:sldId id="431" r:id="rId18"/>
    <p:sldId id="415" r:id="rId19"/>
    <p:sldId id="394" r:id="rId20"/>
  </p:sldIdLst>
  <p:sldSz cx="9906000" cy="6858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68" autoAdjust="0"/>
    <p:restoredTop sz="81042" autoAdjust="0"/>
  </p:normalViewPr>
  <p:slideViewPr>
    <p:cSldViewPr>
      <p:cViewPr>
        <p:scale>
          <a:sx n="80" d="100"/>
          <a:sy n="80" d="100"/>
        </p:scale>
        <p:origin x="-822" y="198"/>
      </p:cViewPr>
      <p:guideLst>
        <p:guide orient="horz" pos="482"/>
        <p:guide pos="3120"/>
      </p:guideLst>
    </p:cSldViewPr>
  </p:slideViewPr>
  <p:notesTextViewPr>
    <p:cViewPr>
      <p:scale>
        <a:sx n="1" d="1"/>
        <a:sy n="1" d="1"/>
      </p:scale>
      <p:origin x="0" y="0"/>
    </p:cViewPr>
  </p:notesTextViewPr>
  <p:sorterViewPr>
    <p:cViewPr>
      <p:scale>
        <a:sx n="100" d="100"/>
        <a:sy n="100" d="100"/>
      </p:scale>
      <p:origin x="0" y="367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ja-JP"/>
  <c:chart>
    <c:plotArea>
      <c:layout/>
      <c:barChart>
        <c:barDir val="col"/>
        <c:grouping val="clustered"/>
        <c:ser>
          <c:idx val="0"/>
          <c:order val="0"/>
          <c:spPr>
            <a:solidFill>
              <a:schemeClr val="accent2">
                <a:lumMod val="60000"/>
                <a:lumOff val="40000"/>
              </a:schemeClr>
            </a:solidFill>
          </c:spPr>
          <c:dLbls>
            <c:txPr>
              <a:bodyPr/>
              <a:lstStyle/>
              <a:p>
                <a:pPr>
                  <a:defRPr lang="ja-JP"/>
                </a:pPr>
                <a:endParaRPr lang="ja-JP"/>
              </a:p>
            </c:txPr>
            <c:showVal val="1"/>
          </c:dLbls>
          <c:cat>
            <c:strRef>
              <c:f>Sheet1!$B$2:$F$2</c:f>
              <c:strCache>
                <c:ptCount val="5"/>
                <c:pt idx="0">
                  <c:v>Thailand</c:v>
                </c:pt>
                <c:pt idx="1">
                  <c:v>Indonesia</c:v>
                </c:pt>
                <c:pt idx="2">
                  <c:v>Vietnam</c:v>
                </c:pt>
                <c:pt idx="3">
                  <c:v>Philipine</c:v>
                </c:pt>
                <c:pt idx="4">
                  <c:v>India</c:v>
                </c:pt>
              </c:strCache>
            </c:strRef>
          </c:cat>
          <c:val>
            <c:numRef>
              <c:f>Sheet1!$B$3:$F$3</c:f>
              <c:numCache>
                <c:formatCode>General</c:formatCode>
                <c:ptCount val="5"/>
                <c:pt idx="0">
                  <c:v>2</c:v>
                </c:pt>
                <c:pt idx="1">
                  <c:v>27.4</c:v>
                </c:pt>
                <c:pt idx="2">
                  <c:v>57</c:v>
                </c:pt>
                <c:pt idx="3">
                  <c:v>35</c:v>
                </c:pt>
                <c:pt idx="4">
                  <c:v>47</c:v>
                </c:pt>
              </c:numCache>
            </c:numRef>
          </c:val>
        </c:ser>
        <c:dLbls/>
        <c:axId val="155823104"/>
        <c:axId val="124109568"/>
      </c:barChart>
      <c:catAx>
        <c:axId val="155823104"/>
        <c:scaling>
          <c:orientation val="minMax"/>
        </c:scaling>
        <c:axPos val="b"/>
        <c:tickLblPos val="nextTo"/>
        <c:txPr>
          <a:bodyPr/>
          <a:lstStyle/>
          <a:p>
            <a:pPr>
              <a:defRPr lang="ja-JP"/>
            </a:pPr>
            <a:endParaRPr lang="ja-JP"/>
          </a:p>
        </c:txPr>
        <c:crossAx val="124109568"/>
        <c:crosses val="autoZero"/>
        <c:auto val="1"/>
        <c:lblAlgn val="ctr"/>
        <c:lblOffset val="100"/>
      </c:catAx>
      <c:valAx>
        <c:axId val="124109568"/>
        <c:scaling>
          <c:orientation val="minMax"/>
        </c:scaling>
        <c:axPos val="l"/>
        <c:majorGridlines/>
        <c:numFmt formatCode="General" sourceLinked="1"/>
        <c:tickLblPos val="nextTo"/>
        <c:txPr>
          <a:bodyPr/>
          <a:lstStyle/>
          <a:p>
            <a:pPr>
              <a:defRPr lang="ja-JP"/>
            </a:pPr>
            <a:endParaRPr lang="ja-JP"/>
          </a:p>
        </c:txPr>
        <c:crossAx val="155823104"/>
        <c:crosses val="autoZero"/>
        <c:crossBetween val="between"/>
      </c:valAx>
    </c:plotArea>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2919565" cy="493869"/>
          </a:xfrm>
          <a:prstGeom prst="rect">
            <a:avLst/>
          </a:prstGeom>
        </p:spPr>
        <p:txBody>
          <a:bodyPr vert="horz" lIns="90762" tIns="45381" rIns="90762" bIns="45381"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4626" y="0"/>
            <a:ext cx="2919565" cy="493869"/>
          </a:xfrm>
          <a:prstGeom prst="rect">
            <a:avLst/>
          </a:prstGeom>
        </p:spPr>
        <p:txBody>
          <a:bodyPr vert="horz" lIns="90762" tIns="45381" rIns="90762" bIns="45381" rtlCol="0"/>
          <a:lstStyle>
            <a:lvl1pPr algn="r">
              <a:defRPr sz="1200"/>
            </a:lvl1pPr>
          </a:lstStyle>
          <a:p>
            <a:fld id="{6F0D6084-7E8B-4A36-97F0-DEDFB028508E}" type="datetimeFigureOut">
              <a:rPr kumimoji="1" lang="ja-JP" altLang="en-US" smtClean="0"/>
              <a:pPr/>
              <a:t>2015/3/11</a:t>
            </a:fld>
            <a:endParaRPr kumimoji="1" lang="ja-JP" altLang="en-US" dirty="0"/>
          </a:p>
        </p:txBody>
      </p:sp>
      <p:sp>
        <p:nvSpPr>
          <p:cNvPr id="4" name="スライド イメージ プレースホルダ 3"/>
          <p:cNvSpPr>
            <a:spLocks noGrp="1" noRot="1" noChangeAspect="1"/>
          </p:cNvSpPr>
          <p:nvPr>
            <p:ph type="sldImg" idx="2"/>
          </p:nvPr>
        </p:nvSpPr>
        <p:spPr>
          <a:xfrm>
            <a:off x="696913" y="741363"/>
            <a:ext cx="5341937" cy="3698875"/>
          </a:xfrm>
          <a:prstGeom prst="rect">
            <a:avLst/>
          </a:prstGeom>
          <a:noFill/>
          <a:ln w="12700">
            <a:solidFill>
              <a:prstClr val="black"/>
            </a:solidFill>
          </a:ln>
        </p:spPr>
        <p:txBody>
          <a:bodyPr vert="horz" lIns="90762" tIns="45381" rIns="90762" bIns="45381" rtlCol="0" anchor="ctr"/>
          <a:lstStyle/>
          <a:p>
            <a:endParaRPr lang="ja-JP" altLang="en-US" dirty="0"/>
          </a:p>
        </p:txBody>
      </p:sp>
      <p:sp>
        <p:nvSpPr>
          <p:cNvPr id="5" name="ノート プレースホルダ 4"/>
          <p:cNvSpPr>
            <a:spLocks noGrp="1"/>
          </p:cNvSpPr>
          <p:nvPr>
            <p:ph type="body" sz="quarter" idx="3"/>
          </p:nvPr>
        </p:nvSpPr>
        <p:spPr>
          <a:xfrm>
            <a:off x="673262" y="4686223"/>
            <a:ext cx="5389240" cy="4440077"/>
          </a:xfrm>
          <a:prstGeom prst="rect">
            <a:avLst/>
          </a:prstGeom>
        </p:spPr>
        <p:txBody>
          <a:bodyPr vert="horz" lIns="90762" tIns="45381" rIns="90762" bIns="45381"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1" y="9370868"/>
            <a:ext cx="2919565" cy="493868"/>
          </a:xfrm>
          <a:prstGeom prst="rect">
            <a:avLst/>
          </a:prstGeom>
        </p:spPr>
        <p:txBody>
          <a:bodyPr vert="horz" lIns="90762" tIns="45381" rIns="90762" bIns="45381"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4626" y="9370868"/>
            <a:ext cx="2919565" cy="493868"/>
          </a:xfrm>
          <a:prstGeom prst="rect">
            <a:avLst/>
          </a:prstGeom>
        </p:spPr>
        <p:txBody>
          <a:bodyPr vert="horz" lIns="90762" tIns="45381" rIns="90762" bIns="45381" rtlCol="0" anchor="b"/>
          <a:lstStyle>
            <a:lvl1pPr algn="r">
              <a:defRPr sz="1200"/>
            </a:lvl1pPr>
          </a:lstStyle>
          <a:p>
            <a:fld id="{27D7EE6A-0797-491E-97CB-8F6F4017E7EC}" type="slidenum">
              <a:rPr kumimoji="1" lang="ja-JP" altLang="en-US" smtClean="0"/>
              <a:pPr/>
              <a:t>‹#›</a:t>
            </a:fld>
            <a:endParaRPr kumimoji="1" lang="ja-JP" altLang="en-US" dirty="0"/>
          </a:p>
        </p:txBody>
      </p:sp>
    </p:spTree>
    <p:extLst>
      <p:ext uri="{BB962C8B-B14F-4D97-AF65-F5344CB8AC3E}">
        <p14:creationId xmlns:p14="http://schemas.microsoft.com/office/powerpoint/2010/main" xmlns="" val="20459421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63" name="Rectangle 341"/>
          <p:cNvSpPr>
            <a:spLocks noChangeArrowheads="1"/>
          </p:cNvSpPr>
          <p:nvPr userDrawn="1"/>
        </p:nvSpPr>
        <p:spPr bwMode="auto">
          <a:xfrm>
            <a:off x="7570788" y="0"/>
            <a:ext cx="2332038" cy="76200"/>
          </a:xfrm>
          <a:prstGeom prst="rect">
            <a:avLst/>
          </a:prstGeom>
          <a:solidFill>
            <a:schemeClr val="accent6"/>
          </a:solidFill>
          <a:ln w="9525">
            <a:noFill/>
            <a:miter lim="800000"/>
            <a:headEnd/>
            <a:tailEnd/>
          </a:ln>
          <a:effectLst/>
        </p:spPr>
        <p:txBody>
          <a:bodyPr wrap="none" anchor="ctr"/>
          <a:lstStyle/>
          <a:p>
            <a:pPr>
              <a:defRPr/>
            </a:pPr>
            <a:endParaRPr lang="ja-JP" altLang="en-US" dirty="0">
              <a:solidFill>
                <a:prstClr val="black"/>
              </a:solidFill>
            </a:endParaRPr>
          </a:p>
        </p:txBody>
      </p:sp>
      <p:sp>
        <p:nvSpPr>
          <p:cNvPr id="182" name="Rectangle 10"/>
          <p:cNvSpPr>
            <a:spLocks noGrp="1" noChangeArrowheads="1"/>
          </p:cNvSpPr>
          <p:nvPr>
            <p:ph type="subTitle" sz="quarter" idx="1"/>
          </p:nvPr>
        </p:nvSpPr>
        <p:spPr bwMode="gray">
          <a:xfrm>
            <a:off x="1136649" y="476672"/>
            <a:ext cx="4325939" cy="762000"/>
          </a:xfrm>
          <a:prstGeom prst="rect">
            <a:avLst/>
          </a:prstGeom>
        </p:spPr>
        <p:txBody>
          <a:bodyPr lIns="0" tIns="43193" rIns="0" bIns="79200" anchor="ctr">
            <a:normAutofit/>
          </a:bodyPr>
          <a:lstStyle>
            <a:lvl1pPr marL="0" indent="0">
              <a:spcBef>
                <a:spcPct val="25000"/>
              </a:spcBef>
              <a:buFont typeface="Wingdings" pitchFamily="2" charset="2"/>
              <a:buNone/>
              <a:defRPr sz="1600">
                <a:latin typeface="Arial" panose="020B0604020202020204" pitchFamily="34" charset="0"/>
                <a:ea typeface="ＭＳ Ｐゴシック" panose="020B0600070205080204" pitchFamily="50" charset="-128"/>
                <a:cs typeface="Arial" panose="020B0604020202020204" pitchFamily="34" charset="0"/>
              </a:defRPr>
            </a:lvl1pPr>
          </a:lstStyle>
          <a:p>
            <a:pPr marL="0" marR="0" lvl="0" indent="0" algn="l" defTabSz="914400" rtl="0" eaLnBrk="1" fontAlgn="auto" latinLnBrk="0" hangingPunct="1">
              <a:lnSpc>
                <a:spcPct val="100000"/>
              </a:lnSpc>
              <a:spcBef>
                <a:spcPct val="25000"/>
              </a:spcBef>
              <a:spcAft>
                <a:spcPts val="0"/>
              </a:spcAft>
              <a:buClrTx/>
              <a:buSzTx/>
              <a:buFont typeface="Wingdings" pitchFamily="2" charset="2"/>
              <a:buNone/>
              <a:tabLst/>
              <a:defRPr/>
            </a:pPr>
            <a:r>
              <a:rPr lang="ja-JP" altLang="en-US" smtClean="0"/>
              <a:t>マスタ サブタイトルの書式設定</a:t>
            </a:r>
            <a:endParaRPr lang="ja-JP" altLang="en-US" dirty="0"/>
          </a:p>
        </p:txBody>
      </p:sp>
      <p:sp>
        <p:nvSpPr>
          <p:cNvPr id="184" name="Rectangle 9"/>
          <p:cNvSpPr>
            <a:spLocks noGrp="1" noChangeArrowheads="1"/>
          </p:cNvSpPr>
          <p:nvPr>
            <p:ph type="ctrTitle" sz="quarter"/>
          </p:nvPr>
        </p:nvSpPr>
        <p:spPr bwMode="gray">
          <a:xfrm>
            <a:off x="1136650" y="1844824"/>
            <a:ext cx="7620000" cy="1981200"/>
          </a:xfrm>
          <a:prstGeom prst="rect">
            <a:avLst/>
          </a:prstGeom>
        </p:spPr>
        <p:txBody>
          <a:bodyPr tIns="43193" bIns="43193" anchor="ctr"/>
          <a:lstStyle>
            <a:lvl1pPr fontAlgn="ctr">
              <a:lnSpc>
                <a:spcPct val="125000"/>
              </a:lnSpc>
              <a:spcBef>
                <a:spcPct val="50000"/>
              </a:spcBef>
              <a:defRPr sz="2400">
                <a:latin typeface="HGP創英角ｺﾞｼｯｸUB" pitchFamily="50" charset="-128"/>
                <a:ea typeface="HGP創英角ｺﾞｼｯｸUB" pitchFamily="50" charset="-128"/>
              </a:defRPr>
            </a:lvl1pPr>
          </a:lstStyle>
          <a:p>
            <a:r>
              <a:rPr lang="ja-JP" altLang="en-US" dirty="0" smtClean="0"/>
              <a:t>マスタ タイトルの書式設定</a:t>
            </a:r>
            <a:endParaRPr lang="ja-JP" altLang="en-US" dirty="0"/>
          </a:p>
        </p:txBody>
      </p:sp>
      <p:sp>
        <p:nvSpPr>
          <p:cNvPr id="185" name="Line 282"/>
          <p:cNvSpPr>
            <a:spLocks noChangeShapeType="1"/>
          </p:cNvSpPr>
          <p:nvPr userDrawn="1"/>
        </p:nvSpPr>
        <p:spPr bwMode="auto">
          <a:xfrm>
            <a:off x="1136650" y="1268760"/>
            <a:ext cx="8769350"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186" name="Line 197"/>
          <p:cNvSpPr>
            <a:spLocks noChangeShapeType="1"/>
          </p:cNvSpPr>
          <p:nvPr userDrawn="1"/>
        </p:nvSpPr>
        <p:spPr bwMode="auto">
          <a:xfrm>
            <a:off x="6019799" y="4953000"/>
            <a:ext cx="3886201" cy="0"/>
          </a:xfrm>
          <a:prstGeom prst="line">
            <a:avLst/>
          </a:prstGeom>
          <a:noFill/>
          <a:ln w="6350">
            <a:solidFill>
              <a:schemeClr val="accent6"/>
            </a:solidFill>
            <a:prstDash val="solid"/>
            <a:round/>
            <a:headEnd/>
            <a:tailEnd/>
          </a:ln>
          <a:effectLst/>
        </p:spPr>
        <p:txBody>
          <a:bodyPr/>
          <a:lstStyle/>
          <a:p>
            <a:pPr>
              <a:defRPr/>
            </a:pPr>
            <a:endParaRPr lang="ja-JP" altLang="en-US" dirty="0">
              <a:solidFill>
                <a:prstClr val="black"/>
              </a:solidFill>
            </a:endParaRPr>
          </a:p>
        </p:txBody>
      </p:sp>
      <p:sp>
        <p:nvSpPr>
          <p:cNvPr id="65" name="テキスト プレースホルダ 64"/>
          <p:cNvSpPr>
            <a:spLocks noGrp="1"/>
          </p:cNvSpPr>
          <p:nvPr>
            <p:ph type="body" sz="quarter" idx="10"/>
          </p:nvPr>
        </p:nvSpPr>
        <p:spPr>
          <a:xfrm>
            <a:off x="6033121" y="4581128"/>
            <a:ext cx="2232248" cy="288652"/>
          </a:xfrm>
        </p:spPr>
        <p:txBody>
          <a:bodyPr lIns="0" rIns="0" anchor="ctr" anchorCtr="0"/>
          <a:lstStyle>
            <a:lvl1pPr marL="0" indent="0">
              <a:buNone/>
              <a:defRPr sz="14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smtClean="0"/>
              <a:t>マスタ テキストの書式設定</a:t>
            </a:r>
          </a:p>
        </p:txBody>
      </p:sp>
      <p:sp>
        <p:nvSpPr>
          <p:cNvPr id="68" name="テキスト プレースホルダ 64"/>
          <p:cNvSpPr>
            <a:spLocks noGrp="1"/>
          </p:cNvSpPr>
          <p:nvPr>
            <p:ph type="body" sz="quarter" idx="11"/>
          </p:nvPr>
        </p:nvSpPr>
        <p:spPr>
          <a:xfrm>
            <a:off x="6033120" y="5085184"/>
            <a:ext cx="3672855" cy="648072"/>
          </a:xfrm>
        </p:spPr>
        <p:txBody>
          <a:bodyPr lIns="0" rIns="0" anchor="ctr" anchorCtr="0"/>
          <a:lstStyle>
            <a:lvl1pPr marL="0" indent="0">
              <a:spcBef>
                <a:spcPts val="0"/>
              </a:spcBef>
              <a:buNone/>
              <a:defRPr sz="12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smtClean="0"/>
              <a:t>マスタ テキストの書式設定</a:t>
            </a:r>
          </a:p>
        </p:txBody>
      </p:sp>
      <p:sp>
        <p:nvSpPr>
          <p:cNvPr id="69" name="テキスト プレースホルダ 64"/>
          <p:cNvSpPr>
            <a:spLocks noGrp="1"/>
          </p:cNvSpPr>
          <p:nvPr>
            <p:ph type="body" sz="quarter" idx="12"/>
          </p:nvPr>
        </p:nvSpPr>
        <p:spPr>
          <a:xfrm>
            <a:off x="6033120" y="5805264"/>
            <a:ext cx="3672855" cy="360040"/>
          </a:xfrm>
        </p:spPr>
        <p:txBody>
          <a:bodyPr lIns="0" rIns="0" anchor="ctr" anchorCtr="0"/>
          <a:lstStyle>
            <a:lvl1pPr marL="0" indent="0">
              <a:buNone/>
              <a:defRPr sz="18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smtClean="0"/>
              <a:t>マスタ テキストの書式設定</a:t>
            </a:r>
          </a:p>
        </p:txBody>
      </p:sp>
      <p:sp>
        <p:nvSpPr>
          <p:cNvPr id="70" name="テキスト プレースホルダ 64"/>
          <p:cNvSpPr>
            <a:spLocks noGrp="1"/>
          </p:cNvSpPr>
          <p:nvPr>
            <p:ph type="body" sz="quarter" idx="13"/>
          </p:nvPr>
        </p:nvSpPr>
        <p:spPr>
          <a:xfrm>
            <a:off x="6033120" y="6237312"/>
            <a:ext cx="3672855" cy="360040"/>
          </a:xfrm>
        </p:spPr>
        <p:txBody>
          <a:bodyPr lIns="0" rIns="0" anchor="ctr" anchorCtr="0"/>
          <a:lstStyle>
            <a:lvl1pPr marL="0" indent="0">
              <a:spcBef>
                <a:spcPts val="0"/>
              </a:spcBef>
              <a:buNone/>
              <a:defRPr sz="1000">
                <a:latin typeface="Arial" panose="020B0604020202020204" pitchFamily="34" charset="0"/>
                <a:ea typeface="ＭＳ Ｐゴシック" panose="020B0600070205080204" pitchFamily="50" charset="-128"/>
                <a:cs typeface="Arial" panose="020B0604020202020204" pitchFamily="34" charset="0"/>
              </a:defRPr>
            </a:lvl1pPr>
          </a:lstStyle>
          <a:p>
            <a:pPr lvl="0"/>
            <a:r>
              <a:rPr kumimoji="1" lang="ja-JP" altLang="en-US" smtClean="0"/>
              <a:t>マスタ テキストの書式設定</a:t>
            </a:r>
          </a:p>
        </p:txBody>
      </p:sp>
      <p:grpSp>
        <p:nvGrpSpPr>
          <p:cNvPr id="370" name="グループ化 369"/>
          <p:cNvGrpSpPr>
            <a:grpSpLocks noChangeAspect="1"/>
          </p:cNvGrpSpPr>
          <p:nvPr userDrawn="1"/>
        </p:nvGrpSpPr>
        <p:grpSpPr>
          <a:xfrm>
            <a:off x="5710713" y="152402"/>
            <a:ext cx="1260000" cy="603783"/>
            <a:chOff x="539552" y="3284984"/>
            <a:chExt cx="6537211" cy="3132584"/>
          </a:xfrm>
        </p:grpSpPr>
        <p:pic>
          <p:nvPicPr>
            <p:cNvPr id="371"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72" name="Freeform 290"/>
            <p:cNvSpPr>
              <a:spLocks noChangeAspect="1"/>
            </p:cNvSpPr>
            <p:nvPr userDrawn="1"/>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73" name="Freeform 291"/>
            <p:cNvSpPr>
              <a:spLocks noChangeAspect="1"/>
            </p:cNvSpPr>
            <p:nvPr userDrawn="1"/>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74" name="Freeform 292"/>
            <p:cNvSpPr>
              <a:spLocks noChangeAspect="1"/>
            </p:cNvSpPr>
            <p:nvPr userDrawn="1"/>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5" name="Freeform 293"/>
            <p:cNvSpPr>
              <a:spLocks noChangeAspect="1"/>
            </p:cNvSpPr>
            <p:nvPr userDrawn="1"/>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6" name="Rectangle 294"/>
            <p:cNvSpPr>
              <a:spLocks noChangeAspect="1" noChangeArrowheads="1"/>
            </p:cNvSpPr>
            <p:nvPr userDrawn="1"/>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dirty="0">
                <a:solidFill>
                  <a:prstClr val="black"/>
                </a:solidFill>
              </a:endParaRPr>
            </a:p>
          </p:txBody>
        </p:sp>
        <p:sp>
          <p:nvSpPr>
            <p:cNvPr id="377" name="Freeform 295"/>
            <p:cNvSpPr>
              <a:spLocks noChangeAspect="1"/>
            </p:cNvSpPr>
            <p:nvPr userDrawn="1"/>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8" name="Freeform 296"/>
            <p:cNvSpPr>
              <a:spLocks noChangeAspect="1"/>
            </p:cNvSpPr>
            <p:nvPr userDrawn="1"/>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9" name="Freeform 297"/>
            <p:cNvSpPr>
              <a:spLocks noChangeAspect="1" noEditPoints="1"/>
            </p:cNvSpPr>
            <p:nvPr userDrawn="1"/>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0" name="Freeform 298"/>
            <p:cNvSpPr>
              <a:spLocks noChangeAspect="1" noEditPoints="1"/>
            </p:cNvSpPr>
            <p:nvPr userDrawn="1"/>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1" name="Freeform 299"/>
            <p:cNvSpPr>
              <a:spLocks noChangeAspect="1" noEditPoints="1"/>
            </p:cNvSpPr>
            <p:nvPr userDrawn="1"/>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2" name="Freeform 300"/>
            <p:cNvSpPr>
              <a:spLocks noChangeAspect="1"/>
            </p:cNvSpPr>
            <p:nvPr userDrawn="1"/>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3" name="Freeform 301"/>
            <p:cNvSpPr>
              <a:spLocks noChangeAspect="1"/>
            </p:cNvSpPr>
            <p:nvPr userDrawn="1"/>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4" name="Freeform 302"/>
            <p:cNvSpPr>
              <a:spLocks noChangeAspect="1"/>
            </p:cNvSpPr>
            <p:nvPr userDrawn="1"/>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5" name="Freeform 303"/>
            <p:cNvSpPr>
              <a:spLocks noChangeAspect="1" noEditPoints="1"/>
            </p:cNvSpPr>
            <p:nvPr userDrawn="1"/>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6" name="Freeform 304"/>
            <p:cNvSpPr>
              <a:spLocks noChangeAspect="1" noEditPoints="1"/>
            </p:cNvSpPr>
            <p:nvPr userDrawn="1"/>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7" name="Freeform 305"/>
            <p:cNvSpPr>
              <a:spLocks noChangeAspect="1" noEditPoints="1"/>
            </p:cNvSpPr>
            <p:nvPr userDrawn="1"/>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8" name="Freeform 306"/>
            <p:cNvSpPr>
              <a:spLocks noChangeAspect="1" noEditPoints="1"/>
            </p:cNvSpPr>
            <p:nvPr userDrawn="1"/>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89" name="Freeform 307"/>
            <p:cNvSpPr>
              <a:spLocks noChangeAspect="1"/>
            </p:cNvSpPr>
            <p:nvPr userDrawn="1"/>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0" name="Freeform 308"/>
            <p:cNvSpPr>
              <a:spLocks noChangeAspect="1"/>
            </p:cNvSpPr>
            <p:nvPr userDrawn="1"/>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1" name="Freeform 309"/>
            <p:cNvSpPr>
              <a:spLocks noChangeAspect="1"/>
            </p:cNvSpPr>
            <p:nvPr userDrawn="1"/>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2" name="Freeform 310"/>
            <p:cNvSpPr>
              <a:spLocks noChangeAspect="1"/>
            </p:cNvSpPr>
            <p:nvPr userDrawn="1"/>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3" name="Freeform 311"/>
            <p:cNvSpPr>
              <a:spLocks noChangeAspect="1"/>
            </p:cNvSpPr>
            <p:nvPr userDrawn="1"/>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4" name="Freeform 312"/>
            <p:cNvSpPr>
              <a:spLocks noChangeAspect="1"/>
            </p:cNvSpPr>
            <p:nvPr userDrawn="1"/>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5" name="Freeform 313"/>
            <p:cNvSpPr>
              <a:spLocks noChangeAspect="1"/>
            </p:cNvSpPr>
            <p:nvPr userDrawn="1"/>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6" name="Freeform 314"/>
            <p:cNvSpPr>
              <a:spLocks noChangeAspect="1"/>
            </p:cNvSpPr>
            <p:nvPr userDrawn="1"/>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397" name="Freeform 315"/>
            <p:cNvSpPr>
              <a:spLocks noChangeAspect="1" noEditPoints="1"/>
            </p:cNvSpPr>
            <p:nvPr userDrawn="1"/>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grpSp>
      <p:pic>
        <p:nvPicPr>
          <p:cNvPr id="83" name="Nomura Research Institute India Pacific Pvt. Ltd." hidden="1"/>
          <p:cNvPicPr>
            <a:picLocks noChangeAspect="1"/>
          </p:cNvPicPr>
          <p:nvPr userDrawn="1"/>
        </p:nvPicPr>
        <p:blipFill>
          <a:blip r:embed="rId3" cstate="print"/>
          <a:srcRect/>
          <a:stretch>
            <a:fillRect/>
          </a:stretch>
        </p:blipFill>
        <p:spPr bwMode="auto">
          <a:xfrm>
            <a:off x="7604326" y="150021"/>
            <a:ext cx="2016000" cy="284945"/>
          </a:xfrm>
          <a:prstGeom prst="rect">
            <a:avLst/>
          </a:prstGeom>
          <a:noFill/>
          <a:ln w="9525">
            <a:noFill/>
            <a:miter lim="800000"/>
            <a:headEnd/>
            <a:tailEnd/>
          </a:ln>
        </p:spPr>
      </p:pic>
      <p:pic>
        <p:nvPicPr>
          <p:cNvPr id="81" name="Nomura Research Institute Hong Kong Limited." descr="C:\Documents and Settings\s-suzuki\デスクトップ\hk_logo00.jpg" hidden="1"/>
          <p:cNvPicPr>
            <a:picLocks noChangeAspect="1" noChangeArrowheads="1"/>
          </p:cNvPicPr>
          <p:nvPr userDrawn="1"/>
        </p:nvPicPr>
        <p:blipFill>
          <a:blip r:embed="rId4" cstate="print"/>
          <a:srcRect/>
          <a:stretch>
            <a:fillRect/>
          </a:stretch>
        </p:blipFill>
        <p:spPr bwMode="auto">
          <a:xfrm>
            <a:off x="7620335" y="154781"/>
            <a:ext cx="1754880" cy="288000"/>
          </a:xfrm>
          <a:prstGeom prst="rect">
            <a:avLst/>
          </a:prstGeom>
          <a:noFill/>
        </p:spPr>
      </p:pic>
      <p:pic>
        <p:nvPicPr>
          <p:cNvPr id="84" name="Nomura Research Institute Asia Pacific Pte. Ltd." hidden="1"/>
          <p:cNvPicPr/>
          <p:nvPr userDrawn="1"/>
        </p:nvPicPr>
        <p:blipFill>
          <a:blip r:embed="rId5" cstate="print"/>
          <a:srcRect/>
          <a:stretch>
            <a:fillRect/>
          </a:stretch>
        </p:blipFill>
        <p:spPr bwMode="auto">
          <a:xfrm>
            <a:off x="7570383" y="142876"/>
            <a:ext cx="2037904" cy="287080"/>
          </a:xfrm>
          <a:prstGeom prst="rect">
            <a:avLst/>
          </a:prstGeom>
          <a:noFill/>
          <a:ln w="9525">
            <a:noFill/>
            <a:miter lim="800000"/>
            <a:headEnd/>
            <a:tailEnd/>
          </a:ln>
        </p:spPr>
      </p:pic>
      <p:pic>
        <p:nvPicPr>
          <p:cNvPr id="79" name="野村総研（大連）" descr="C:\Documents and Settings\s-suzuki\デスクトップ\dl_logo03.jpg" hidden="1"/>
          <p:cNvPicPr>
            <a:picLocks noChangeAspect="1" noChangeArrowheads="1"/>
          </p:cNvPicPr>
          <p:nvPr userDrawn="1"/>
        </p:nvPicPr>
        <p:blipFill>
          <a:blip r:embed="rId6" cstate="print"/>
          <a:srcRect/>
          <a:stretch>
            <a:fillRect/>
          </a:stretch>
        </p:blipFill>
        <p:spPr bwMode="auto">
          <a:xfrm>
            <a:off x="7607383" y="150019"/>
            <a:ext cx="1849719" cy="162000"/>
          </a:xfrm>
          <a:prstGeom prst="rect">
            <a:avLst/>
          </a:prstGeom>
          <a:noFill/>
        </p:spPr>
      </p:pic>
      <p:pic>
        <p:nvPicPr>
          <p:cNvPr id="82" name="野村総研（上海）" descr="C:\Documents and Settings\s-suzuki\デスクトップ\sh_logo02.jpg" hidden="1"/>
          <p:cNvPicPr>
            <a:picLocks noChangeAspect="1" noChangeArrowheads="1"/>
          </p:cNvPicPr>
          <p:nvPr userDrawn="1"/>
        </p:nvPicPr>
        <p:blipFill>
          <a:blip r:embed="rId7" cstate="print"/>
          <a:srcRect/>
          <a:stretch>
            <a:fillRect/>
          </a:stretch>
        </p:blipFill>
        <p:spPr bwMode="auto">
          <a:xfrm>
            <a:off x="7593311" y="140495"/>
            <a:ext cx="1837500" cy="176400"/>
          </a:xfrm>
          <a:prstGeom prst="rect">
            <a:avLst/>
          </a:prstGeom>
          <a:noFill/>
        </p:spPr>
      </p:pic>
      <p:pic>
        <p:nvPicPr>
          <p:cNvPr id="67" name="野村総研（北京）" descr="nri_北京.jpg" hidden="1"/>
          <p:cNvPicPr>
            <a:picLocks noChangeAspect="1"/>
          </p:cNvPicPr>
          <p:nvPr userDrawn="1"/>
        </p:nvPicPr>
        <p:blipFill>
          <a:blip r:embed="rId8" cstate="print"/>
          <a:srcRect r="16"/>
          <a:stretch>
            <a:fillRect/>
          </a:stretch>
        </p:blipFill>
        <p:spPr>
          <a:xfrm>
            <a:off x="7571029" y="116687"/>
            <a:ext cx="2150106" cy="224281"/>
          </a:xfrm>
          <a:prstGeom prst="rect">
            <a:avLst/>
          </a:prstGeom>
        </p:spPr>
      </p:pic>
      <p:pic>
        <p:nvPicPr>
          <p:cNvPr id="80" name="Nomura Research Institute Europe Limited" descr="C:\Documents and Settings\s-suzuki\デスクトップ\e_logo00.jpg" hidden="1"/>
          <p:cNvPicPr>
            <a:picLocks noChangeAspect="1" noChangeArrowheads="1"/>
          </p:cNvPicPr>
          <p:nvPr userDrawn="1"/>
        </p:nvPicPr>
        <p:blipFill>
          <a:blip r:embed="rId9" cstate="print"/>
          <a:srcRect/>
          <a:stretch>
            <a:fillRect/>
          </a:stretch>
        </p:blipFill>
        <p:spPr bwMode="auto">
          <a:xfrm>
            <a:off x="7619137" y="152400"/>
            <a:ext cx="1852444" cy="288000"/>
          </a:xfrm>
          <a:prstGeom prst="rect">
            <a:avLst/>
          </a:prstGeom>
          <a:noFill/>
        </p:spPr>
      </p:pic>
      <p:pic>
        <p:nvPicPr>
          <p:cNvPr id="72" name="Nomura Research Institute America, Inc." descr="nri_america.jpg" hidden="1"/>
          <p:cNvPicPr>
            <a:picLocks noChangeAspect="1"/>
          </p:cNvPicPr>
          <p:nvPr userDrawn="1"/>
        </p:nvPicPr>
        <p:blipFill>
          <a:blip r:embed="rId10" cstate="print"/>
          <a:stretch>
            <a:fillRect/>
          </a:stretch>
        </p:blipFill>
        <p:spPr>
          <a:xfrm>
            <a:off x="7616847" y="152400"/>
            <a:ext cx="1800050" cy="291184"/>
          </a:xfrm>
          <a:prstGeom prst="rect">
            <a:avLst/>
          </a:prstGeom>
        </p:spPr>
      </p:pic>
      <p:pic>
        <p:nvPicPr>
          <p:cNvPr id="85" name="NRIシステムテクノ" hidden="1"/>
          <p:cNvPicPr>
            <a:picLocks noChangeAspect="1"/>
          </p:cNvPicPr>
          <p:nvPr userDrawn="1"/>
        </p:nvPicPr>
        <p:blipFill>
          <a:blip r:embed="rId11" cstate="print"/>
          <a:srcRect/>
          <a:stretch>
            <a:fillRect/>
          </a:stretch>
        </p:blipFill>
        <p:spPr bwMode="auto">
          <a:xfrm>
            <a:off x="7600977" y="147638"/>
            <a:ext cx="1208119" cy="162000"/>
          </a:xfrm>
          <a:prstGeom prst="rect">
            <a:avLst/>
          </a:prstGeom>
          <a:noFill/>
          <a:ln w="9525">
            <a:noFill/>
            <a:miter lim="800000"/>
            <a:headEnd/>
            <a:tailEnd/>
          </a:ln>
        </p:spPr>
      </p:pic>
      <p:pic>
        <p:nvPicPr>
          <p:cNvPr id="76" name="NRIプロセスイノベーション" descr="C:\Documents and Settings\s-suzuki\デスクトップ\pro_J_01.jpg" hidden="1"/>
          <p:cNvPicPr>
            <a:picLocks noChangeAspect="1" noChangeArrowheads="1"/>
          </p:cNvPicPr>
          <p:nvPr userDrawn="1"/>
        </p:nvPicPr>
        <p:blipFill>
          <a:blip r:embed="rId12" cstate="print"/>
          <a:srcRect/>
          <a:stretch>
            <a:fillRect/>
          </a:stretch>
        </p:blipFill>
        <p:spPr bwMode="auto">
          <a:xfrm>
            <a:off x="7608781" y="142876"/>
            <a:ext cx="1667558" cy="165600"/>
          </a:xfrm>
          <a:prstGeom prst="rect">
            <a:avLst/>
          </a:prstGeom>
          <a:noFill/>
        </p:spPr>
      </p:pic>
      <p:pic>
        <p:nvPicPr>
          <p:cNvPr id="75" name="NRI社会情報システム" descr="C:\Documents and Settings\s-suzuki\デスクトップ\sjs_logo00.jpg" hidden="1"/>
          <p:cNvPicPr>
            <a:picLocks noChangeAspect="1" noChangeArrowheads="1"/>
          </p:cNvPicPr>
          <p:nvPr userDrawn="1"/>
        </p:nvPicPr>
        <p:blipFill>
          <a:blip r:embed="rId13" cstate="print"/>
          <a:srcRect/>
          <a:stretch>
            <a:fillRect/>
          </a:stretch>
        </p:blipFill>
        <p:spPr bwMode="auto">
          <a:xfrm>
            <a:off x="7554763" y="121447"/>
            <a:ext cx="1434720" cy="219600"/>
          </a:xfrm>
          <a:prstGeom prst="rect">
            <a:avLst/>
          </a:prstGeom>
          <a:noFill/>
        </p:spPr>
      </p:pic>
      <p:pic>
        <p:nvPicPr>
          <p:cNvPr id="73" name="NRIサイバーパテント" descr="C:\Documents and Settings\s-suzuki\デスクトップ\cp_logo00.jpg" hidden="1"/>
          <p:cNvPicPr>
            <a:picLocks noChangeAspect="1" noChangeArrowheads="1"/>
          </p:cNvPicPr>
          <p:nvPr userDrawn="1"/>
        </p:nvPicPr>
        <p:blipFill>
          <a:blip r:embed="rId14" cstate="print"/>
          <a:srcRect/>
          <a:stretch>
            <a:fillRect/>
          </a:stretch>
        </p:blipFill>
        <p:spPr bwMode="auto">
          <a:xfrm>
            <a:off x="7595713" y="133352"/>
            <a:ext cx="1394924" cy="201600"/>
          </a:xfrm>
          <a:prstGeom prst="rect">
            <a:avLst/>
          </a:prstGeom>
          <a:noFill/>
        </p:spPr>
      </p:pic>
      <p:pic>
        <p:nvPicPr>
          <p:cNvPr id="74" name="NRIデータiテック" descr="C:\Documents and Settings\s-suzuki\デスクトップ\itech_logo00.jpg" hidden="1"/>
          <p:cNvPicPr>
            <a:picLocks noChangeAspect="1" noChangeArrowheads="1"/>
          </p:cNvPicPr>
          <p:nvPr userDrawn="1"/>
        </p:nvPicPr>
        <p:blipFill>
          <a:blip r:embed="rId15" cstate="print"/>
          <a:srcRect/>
          <a:stretch>
            <a:fillRect/>
          </a:stretch>
        </p:blipFill>
        <p:spPr bwMode="auto">
          <a:xfrm>
            <a:off x="7567320" y="66539"/>
            <a:ext cx="1270710" cy="273600"/>
          </a:xfrm>
          <a:prstGeom prst="rect">
            <a:avLst/>
          </a:prstGeom>
          <a:noFill/>
        </p:spPr>
      </p:pic>
      <p:pic>
        <p:nvPicPr>
          <p:cNvPr id="77" name="NRIワークプレイスサービス" descr="C:\Documents and Settings\s-suzuki\デスクトップ\wp_logo00.jpg" hidden="1"/>
          <p:cNvPicPr>
            <a:picLocks noChangeAspect="1" noChangeArrowheads="1"/>
          </p:cNvPicPr>
          <p:nvPr userDrawn="1"/>
        </p:nvPicPr>
        <p:blipFill>
          <a:blip r:embed="rId16" cstate="print"/>
          <a:srcRect/>
          <a:stretch>
            <a:fillRect/>
          </a:stretch>
        </p:blipFill>
        <p:spPr bwMode="auto">
          <a:xfrm>
            <a:off x="7592476" y="140495"/>
            <a:ext cx="1774023" cy="180000"/>
          </a:xfrm>
          <a:prstGeom prst="rect">
            <a:avLst/>
          </a:prstGeom>
          <a:noFill/>
        </p:spPr>
      </p:pic>
      <p:pic>
        <p:nvPicPr>
          <p:cNvPr id="71" name="NRIセキュアテクノロジーズ" descr="セキュアテクノロジーズ.jpg" hidden="1"/>
          <p:cNvPicPr>
            <a:picLocks noChangeAspect="1"/>
          </p:cNvPicPr>
          <p:nvPr userDrawn="1"/>
        </p:nvPicPr>
        <p:blipFill>
          <a:blip r:embed="rId17" cstate="print"/>
          <a:srcRect r="-75" b="280"/>
          <a:stretch>
            <a:fillRect/>
          </a:stretch>
        </p:blipFill>
        <p:spPr>
          <a:xfrm>
            <a:off x="7591975" y="140495"/>
            <a:ext cx="1830459" cy="182096"/>
          </a:xfrm>
          <a:prstGeom prst="rect">
            <a:avLst/>
          </a:prstGeom>
        </p:spPr>
      </p:pic>
      <p:pic>
        <p:nvPicPr>
          <p:cNvPr id="78" name="NRIネットコム" descr="C:\Users\kinoshita\Dropbox\進行中仕事\NRI_ppt_temp2011\nrippt2011_0509_logo\グループ社名ロゴ\ネットコム.jpg" hidden="1"/>
          <p:cNvPicPr>
            <a:picLocks noChangeAspect="1" noChangeArrowheads="1"/>
          </p:cNvPicPr>
          <p:nvPr userDrawn="1"/>
        </p:nvPicPr>
        <p:blipFill>
          <a:blip r:embed="rId18" cstate="print"/>
          <a:srcRect/>
          <a:stretch>
            <a:fillRect/>
          </a:stretch>
        </p:blipFill>
        <p:spPr bwMode="auto">
          <a:xfrm>
            <a:off x="7621290" y="157164"/>
            <a:ext cx="976025" cy="146507"/>
          </a:xfrm>
          <a:prstGeom prst="rect">
            <a:avLst/>
          </a:prstGeom>
          <a:noFill/>
        </p:spPr>
      </p:pic>
      <p:grpSp>
        <p:nvGrpSpPr>
          <p:cNvPr id="38" name="野村総合研究所"/>
          <p:cNvGrpSpPr>
            <a:grpSpLocks noChangeAspect="1"/>
          </p:cNvGrpSpPr>
          <p:nvPr userDrawn="1"/>
        </p:nvGrpSpPr>
        <p:grpSpPr bwMode="auto">
          <a:xfrm>
            <a:off x="7616824" y="152400"/>
            <a:ext cx="1079501" cy="157163"/>
            <a:chOff x="2562" y="2341"/>
            <a:chExt cx="843" cy="123"/>
          </a:xfrm>
        </p:grpSpPr>
        <p:sp>
          <p:nvSpPr>
            <p:cNvPr id="39" name="Freeform 317"/>
            <p:cNvSpPr>
              <a:spLocks noChangeAspect="1"/>
            </p:cNvSpPr>
            <p:nvPr userDrawn="1"/>
          </p:nvSpPr>
          <p:spPr bwMode="auto">
            <a:xfrm>
              <a:off x="3302" y="2350"/>
              <a:ext cx="46" cy="10"/>
            </a:xfrm>
            <a:custGeom>
              <a:avLst/>
              <a:gdLst/>
              <a:ahLst/>
              <a:cxnLst>
                <a:cxn ang="0">
                  <a:pos x="0" y="0"/>
                </a:cxn>
                <a:cxn ang="0">
                  <a:pos x="46" y="0"/>
                </a:cxn>
                <a:cxn ang="0">
                  <a:pos x="46" y="10"/>
                </a:cxn>
                <a:cxn ang="0">
                  <a:pos x="0" y="10"/>
                </a:cxn>
                <a:cxn ang="0">
                  <a:pos x="0" y="0"/>
                </a:cxn>
                <a:cxn ang="0">
                  <a:pos x="0" y="0"/>
                </a:cxn>
              </a:cxnLst>
              <a:rect l="0" t="0" r="r" b="b"/>
              <a:pathLst>
                <a:path w="46" h="10">
                  <a:moveTo>
                    <a:pt x="0" y="0"/>
                  </a:moveTo>
                  <a:lnTo>
                    <a:pt x="46" y="0"/>
                  </a:lnTo>
                  <a:lnTo>
                    <a:pt x="46" y="10"/>
                  </a:lnTo>
                  <a:lnTo>
                    <a:pt x="0" y="10"/>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0" name="Freeform 318"/>
            <p:cNvSpPr>
              <a:spLocks noChangeAspect="1" noEditPoints="1"/>
            </p:cNvSpPr>
            <p:nvPr userDrawn="1"/>
          </p:nvSpPr>
          <p:spPr bwMode="auto">
            <a:xfrm>
              <a:off x="3297" y="2373"/>
              <a:ext cx="48" cy="91"/>
            </a:xfrm>
            <a:custGeom>
              <a:avLst/>
              <a:gdLst/>
              <a:ahLst/>
              <a:cxnLst>
                <a:cxn ang="0">
                  <a:pos x="49" y="0"/>
                </a:cxn>
                <a:cxn ang="0">
                  <a:pos x="9" y="0"/>
                </a:cxn>
                <a:cxn ang="0">
                  <a:pos x="9" y="36"/>
                </a:cxn>
                <a:cxn ang="0">
                  <a:pos x="9" y="36"/>
                </a:cxn>
                <a:cxn ang="0">
                  <a:pos x="7" y="65"/>
                </a:cxn>
                <a:cxn ang="0">
                  <a:pos x="5" y="78"/>
                </a:cxn>
                <a:cxn ang="0">
                  <a:pos x="0" y="88"/>
                </a:cxn>
                <a:cxn ang="0">
                  <a:pos x="11" y="91"/>
                </a:cxn>
                <a:cxn ang="0">
                  <a:pos x="11" y="91"/>
                </a:cxn>
                <a:cxn ang="0">
                  <a:pos x="17" y="69"/>
                </a:cxn>
                <a:cxn ang="0">
                  <a:pos x="19" y="46"/>
                </a:cxn>
                <a:cxn ang="0">
                  <a:pos x="32" y="46"/>
                </a:cxn>
                <a:cxn ang="0">
                  <a:pos x="32" y="46"/>
                </a:cxn>
                <a:cxn ang="0">
                  <a:pos x="41" y="46"/>
                </a:cxn>
                <a:cxn ang="0">
                  <a:pos x="45" y="42"/>
                </a:cxn>
                <a:cxn ang="0">
                  <a:pos x="47" y="36"/>
                </a:cxn>
                <a:cxn ang="0">
                  <a:pos x="49" y="27"/>
                </a:cxn>
                <a:cxn ang="0">
                  <a:pos x="49" y="0"/>
                </a:cxn>
                <a:cxn ang="0">
                  <a:pos x="49" y="0"/>
                </a:cxn>
                <a:cxn ang="0">
                  <a:pos x="36" y="27"/>
                </a:cxn>
                <a:cxn ang="0">
                  <a:pos x="36" y="27"/>
                </a:cxn>
                <a:cxn ang="0">
                  <a:pos x="36" y="34"/>
                </a:cxn>
                <a:cxn ang="0">
                  <a:pos x="34" y="36"/>
                </a:cxn>
                <a:cxn ang="0">
                  <a:pos x="32" y="38"/>
                </a:cxn>
                <a:cxn ang="0">
                  <a:pos x="28" y="38"/>
                </a:cxn>
                <a:cxn ang="0">
                  <a:pos x="19" y="38"/>
                </a:cxn>
                <a:cxn ang="0">
                  <a:pos x="19" y="8"/>
                </a:cxn>
                <a:cxn ang="0">
                  <a:pos x="36" y="8"/>
                </a:cxn>
                <a:cxn ang="0">
                  <a:pos x="36" y="27"/>
                </a:cxn>
                <a:cxn ang="0">
                  <a:pos x="36" y="27"/>
                </a:cxn>
              </a:cxnLst>
              <a:rect l="0" t="0" r="r" b="b"/>
              <a:pathLst>
                <a:path w="49" h="91">
                  <a:moveTo>
                    <a:pt x="49" y="0"/>
                  </a:moveTo>
                  <a:lnTo>
                    <a:pt x="9" y="0"/>
                  </a:lnTo>
                  <a:lnTo>
                    <a:pt x="9" y="36"/>
                  </a:lnTo>
                  <a:lnTo>
                    <a:pt x="9" y="36"/>
                  </a:lnTo>
                  <a:lnTo>
                    <a:pt x="7" y="65"/>
                  </a:lnTo>
                  <a:lnTo>
                    <a:pt x="5" y="78"/>
                  </a:lnTo>
                  <a:lnTo>
                    <a:pt x="0" y="88"/>
                  </a:lnTo>
                  <a:lnTo>
                    <a:pt x="11" y="91"/>
                  </a:lnTo>
                  <a:lnTo>
                    <a:pt x="11" y="91"/>
                  </a:lnTo>
                  <a:lnTo>
                    <a:pt x="17" y="69"/>
                  </a:lnTo>
                  <a:lnTo>
                    <a:pt x="19" y="46"/>
                  </a:lnTo>
                  <a:lnTo>
                    <a:pt x="32" y="46"/>
                  </a:lnTo>
                  <a:lnTo>
                    <a:pt x="32" y="46"/>
                  </a:lnTo>
                  <a:lnTo>
                    <a:pt x="41" y="46"/>
                  </a:lnTo>
                  <a:lnTo>
                    <a:pt x="45" y="42"/>
                  </a:lnTo>
                  <a:lnTo>
                    <a:pt x="47" y="36"/>
                  </a:lnTo>
                  <a:lnTo>
                    <a:pt x="49" y="27"/>
                  </a:lnTo>
                  <a:lnTo>
                    <a:pt x="49" y="0"/>
                  </a:lnTo>
                  <a:lnTo>
                    <a:pt x="49" y="0"/>
                  </a:lnTo>
                  <a:close/>
                  <a:moveTo>
                    <a:pt x="36" y="27"/>
                  </a:moveTo>
                  <a:lnTo>
                    <a:pt x="36" y="27"/>
                  </a:lnTo>
                  <a:lnTo>
                    <a:pt x="36" y="34"/>
                  </a:lnTo>
                  <a:lnTo>
                    <a:pt x="34" y="36"/>
                  </a:lnTo>
                  <a:lnTo>
                    <a:pt x="32" y="38"/>
                  </a:lnTo>
                  <a:lnTo>
                    <a:pt x="28" y="38"/>
                  </a:lnTo>
                  <a:lnTo>
                    <a:pt x="19" y="38"/>
                  </a:lnTo>
                  <a:lnTo>
                    <a:pt x="19" y="8"/>
                  </a:lnTo>
                  <a:lnTo>
                    <a:pt x="36" y="8"/>
                  </a:lnTo>
                  <a:lnTo>
                    <a:pt x="36" y="27"/>
                  </a:lnTo>
                  <a:lnTo>
                    <a:pt x="36" y="27"/>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1" name="Freeform 319"/>
            <p:cNvSpPr>
              <a:spLocks noChangeAspect="1"/>
            </p:cNvSpPr>
            <p:nvPr userDrawn="1"/>
          </p:nvSpPr>
          <p:spPr bwMode="auto">
            <a:xfrm>
              <a:off x="3342" y="2348"/>
              <a:ext cx="63" cy="116"/>
            </a:xfrm>
            <a:custGeom>
              <a:avLst/>
              <a:gdLst/>
              <a:ahLst/>
              <a:cxnLst>
                <a:cxn ang="0">
                  <a:pos x="27" y="35"/>
                </a:cxn>
                <a:cxn ang="0">
                  <a:pos x="27" y="12"/>
                </a:cxn>
                <a:cxn ang="0">
                  <a:pos x="27" y="12"/>
                </a:cxn>
                <a:cxn ang="0">
                  <a:pos x="61" y="10"/>
                </a:cxn>
                <a:cxn ang="0">
                  <a:pos x="61" y="0"/>
                </a:cxn>
                <a:cxn ang="0">
                  <a:pos x="61" y="0"/>
                </a:cxn>
                <a:cxn ang="0">
                  <a:pos x="38" y="2"/>
                </a:cxn>
                <a:cxn ang="0">
                  <a:pos x="15" y="4"/>
                </a:cxn>
                <a:cxn ang="0">
                  <a:pos x="15" y="50"/>
                </a:cxn>
                <a:cxn ang="0">
                  <a:pos x="15" y="50"/>
                </a:cxn>
                <a:cxn ang="0">
                  <a:pos x="13" y="65"/>
                </a:cxn>
                <a:cxn ang="0">
                  <a:pos x="11" y="80"/>
                </a:cxn>
                <a:cxn ang="0">
                  <a:pos x="8" y="94"/>
                </a:cxn>
                <a:cxn ang="0">
                  <a:pos x="0" y="109"/>
                </a:cxn>
                <a:cxn ang="0">
                  <a:pos x="8" y="116"/>
                </a:cxn>
                <a:cxn ang="0">
                  <a:pos x="8" y="116"/>
                </a:cxn>
                <a:cxn ang="0">
                  <a:pos x="17" y="101"/>
                </a:cxn>
                <a:cxn ang="0">
                  <a:pos x="23" y="86"/>
                </a:cxn>
                <a:cxn ang="0">
                  <a:pos x="25" y="67"/>
                </a:cxn>
                <a:cxn ang="0">
                  <a:pos x="27" y="46"/>
                </a:cxn>
                <a:cxn ang="0">
                  <a:pos x="40" y="46"/>
                </a:cxn>
                <a:cxn ang="0">
                  <a:pos x="40" y="116"/>
                </a:cxn>
                <a:cxn ang="0">
                  <a:pos x="53" y="116"/>
                </a:cxn>
                <a:cxn ang="0">
                  <a:pos x="53" y="46"/>
                </a:cxn>
                <a:cxn ang="0">
                  <a:pos x="63" y="46"/>
                </a:cxn>
                <a:cxn ang="0">
                  <a:pos x="63" y="35"/>
                </a:cxn>
                <a:cxn ang="0">
                  <a:pos x="27" y="35"/>
                </a:cxn>
                <a:cxn ang="0">
                  <a:pos x="27" y="35"/>
                </a:cxn>
              </a:cxnLst>
              <a:rect l="0" t="0" r="r" b="b"/>
              <a:pathLst>
                <a:path w="63" h="116">
                  <a:moveTo>
                    <a:pt x="27" y="35"/>
                  </a:moveTo>
                  <a:lnTo>
                    <a:pt x="27" y="12"/>
                  </a:lnTo>
                  <a:lnTo>
                    <a:pt x="27" y="12"/>
                  </a:lnTo>
                  <a:lnTo>
                    <a:pt x="61" y="10"/>
                  </a:lnTo>
                  <a:lnTo>
                    <a:pt x="61" y="0"/>
                  </a:lnTo>
                  <a:lnTo>
                    <a:pt x="61" y="0"/>
                  </a:lnTo>
                  <a:lnTo>
                    <a:pt x="38" y="2"/>
                  </a:lnTo>
                  <a:lnTo>
                    <a:pt x="15" y="4"/>
                  </a:lnTo>
                  <a:lnTo>
                    <a:pt x="15" y="50"/>
                  </a:lnTo>
                  <a:lnTo>
                    <a:pt x="15" y="50"/>
                  </a:lnTo>
                  <a:lnTo>
                    <a:pt x="13" y="65"/>
                  </a:lnTo>
                  <a:lnTo>
                    <a:pt x="11" y="80"/>
                  </a:lnTo>
                  <a:lnTo>
                    <a:pt x="8" y="94"/>
                  </a:lnTo>
                  <a:lnTo>
                    <a:pt x="0" y="109"/>
                  </a:lnTo>
                  <a:lnTo>
                    <a:pt x="8" y="116"/>
                  </a:lnTo>
                  <a:lnTo>
                    <a:pt x="8" y="116"/>
                  </a:lnTo>
                  <a:lnTo>
                    <a:pt x="17" y="101"/>
                  </a:lnTo>
                  <a:lnTo>
                    <a:pt x="23" y="86"/>
                  </a:lnTo>
                  <a:lnTo>
                    <a:pt x="25" y="67"/>
                  </a:lnTo>
                  <a:lnTo>
                    <a:pt x="27" y="46"/>
                  </a:lnTo>
                  <a:lnTo>
                    <a:pt x="40" y="46"/>
                  </a:lnTo>
                  <a:lnTo>
                    <a:pt x="40" y="116"/>
                  </a:lnTo>
                  <a:lnTo>
                    <a:pt x="53" y="116"/>
                  </a:lnTo>
                  <a:lnTo>
                    <a:pt x="53" y="46"/>
                  </a:lnTo>
                  <a:lnTo>
                    <a:pt x="63" y="46"/>
                  </a:lnTo>
                  <a:lnTo>
                    <a:pt x="63" y="35"/>
                  </a:lnTo>
                  <a:lnTo>
                    <a:pt x="27" y="35"/>
                  </a:lnTo>
                  <a:lnTo>
                    <a:pt x="27" y="35"/>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2" name="Freeform 320"/>
            <p:cNvSpPr>
              <a:spLocks noChangeAspect="1"/>
            </p:cNvSpPr>
            <p:nvPr userDrawn="1"/>
          </p:nvSpPr>
          <p:spPr bwMode="auto">
            <a:xfrm>
              <a:off x="2681" y="2343"/>
              <a:ext cx="51" cy="121"/>
            </a:xfrm>
            <a:custGeom>
              <a:avLst/>
              <a:gdLst/>
              <a:ahLst/>
              <a:cxnLst>
                <a:cxn ang="0">
                  <a:pos x="36" y="32"/>
                </a:cxn>
                <a:cxn ang="0">
                  <a:pos x="51" y="32"/>
                </a:cxn>
                <a:cxn ang="0">
                  <a:pos x="51" y="21"/>
                </a:cxn>
                <a:cxn ang="0">
                  <a:pos x="36" y="21"/>
                </a:cxn>
                <a:cxn ang="0">
                  <a:pos x="36" y="0"/>
                </a:cxn>
                <a:cxn ang="0">
                  <a:pos x="23" y="0"/>
                </a:cxn>
                <a:cxn ang="0">
                  <a:pos x="23" y="21"/>
                </a:cxn>
                <a:cxn ang="0">
                  <a:pos x="2" y="21"/>
                </a:cxn>
                <a:cxn ang="0">
                  <a:pos x="2" y="32"/>
                </a:cxn>
                <a:cxn ang="0">
                  <a:pos x="21" y="32"/>
                </a:cxn>
                <a:cxn ang="0">
                  <a:pos x="21" y="32"/>
                </a:cxn>
                <a:cxn ang="0">
                  <a:pos x="19" y="45"/>
                </a:cxn>
                <a:cxn ang="0">
                  <a:pos x="15" y="57"/>
                </a:cxn>
                <a:cxn ang="0">
                  <a:pos x="8" y="70"/>
                </a:cxn>
                <a:cxn ang="0">
                  <a:pos x="0" y="83"/>
                </a:cxn>
                <a:cxn ang="0">
                  <a:pos x="2" y="93"/>
                </a:cxn>
                <a:cxn ang="0">
                  <a:pos x="2" y="93"/>
                </a:cxn>
                <a:cxn ang="0">
                  <a:pos x="15" y="78"/>
                </a:cxn>
                <a:cxn ang="0">
                  <a:pos x="23" y="61"/>
                </a:cxn>
                <a:cxn ang="0">
                  <a:pos x="23" y="61"/>
                </a:cxn>
                <a:cxn ang="0">
                  <a:pos x="23" y="61"/>
                </a:cxn>
                <a:cxn ang="0">
                  <a:pos x="23" y="83"/>
                </a:cxn>
                <a:cxn ang="0">
                  <a:pos x="23" y="121"/>
                </a:cxn>
                <a:cxn ang="0">
                  <a:pos x="36" y="121"/>
                </a:cxn>
                <a:cxn ang="0">
                  <a:pos x="36" y="78"/>
                </a:cxn>
                <a:cxn ang="0">
                  <a:pos x="36" y="78"/>
                </a:cxn>
                <a:cxn ang="0">
                  <a:pos x="34" y="57"/>
                </a:cxn>
                <a:cxn ang="0">
                  <a:pos x="34" y="57"/>
                </a:cxn>
                <a:cxn ang="0">
                  <a:pos x="34" y="57"/>
                </a:cxn>
                <a:cxn ang="0">
                  <a:pos x="40" y="72"/>
                </a:cxn>
                <a:cxn ang="0">
                  <a:pos x="46" y="85"/>
                </a:cxn>
                <a:cxn ang="0">
                  <a:pos x="51" y="70"/>
                </a:cxn>
                <a:cxn ang="0">
                  <a:pos x="51" y="70"/>
                </a:cxn>
                <a:cxn ang="0">
                  <a:pos x="40" y="51"/>
                </a:cxn>
                <a:cxn ang="0">
                  <a:pos x="38" y="43"/>
                </a:cxn>
                <a:cxn ang="0">
                  <a:pos x="36" y="32"/>
                </a:cxn>
                <a:cxn ang="0">
                  <a:pos x="36" y="32"/>
                </a:cxn>
              </a:cxnLst>
              <a:rect l="0" t="0" r="r" b="b"/>
              <a:pathLst>
                <a:path w="51" h="121">
                  <a:moveTo>
                    <a:pt x="36" y="32"/>
                  </a:moveTo>
                  <a:lnTo>
                    <a:pt x="51" y="32"/>
                  </a:lnTo>
                  <a:lnTo>
                    <a:pt x="51" y="21"/>
                  </a:lnTo>
                  <a:lnTo>
                    <a:pt x="36" y="21"/>
                  </a:lnTo>
                  <a:lnTo>
                    <a:pt x="36" y="0"/>
                  </a:lnTo>
                  <a:lnTo>
                    <a:pt x="23" y="0"/>
                  </a:lnTo>
                  <a:lnTo>
                    <a:pt x="23" y="21"/>
                  </a:lnTo>
                  <a:lnTo>
                    <a:pt x="2" y="21"/>
                  </a:lnTo>
                  <a:lnTo>
                    <a:pt x="2" y="32"/>
                  </a:lnTo>
                  <a:lnTo>
                    <a:pt x="21" y="32"/>
                  </a:lnTo>
                  <a:lnTo>
                    <a:pt x="21" y="32"/>
                  </a:lnTo>
                  <a:lnTo>
                    <a:pt x="19" y="45"/>
                  </a:lnTo>
                  <a:lnTo>
                    <a:pt x="15" y="57"/>
                  </a:lnTo>
                  <a:lnTo>
                    <a:pt x="8" y="70"/>
                  </a:lnTo>
                  <a:lnTo>
                    <a:pt x="0" y="83"/>
                  </a:lnTo>
                  <a:lnTo>
                    <a:pt x="2" y="93"/>
                  </a:lnTo>
                  <a:lnTo>
                    <a:pt x="2" y="93"/>
                  </a:lnTo>
                  <a:lnTo>
                    <a:pt x="15" y="78"/>
                  </a:lnTo>
                  <a:lnTo>
                    <a:pt x="23" y="61"/>
                  </a:lnTo>
                  <a:lnTo>
                    <a:pt x="23" y="61"/>
                  </a:lnTo>
                  <a:lnTo>
                    <a:pt x="23" y="61"/>
                  </a:lnTo>
                  <a:lnTo>
                    <a:pt x="23" y="83"/>
                  </a:lnTo>
                  <a:lnTo>
                    <a:pt x="23" y="121"/>
                  </a:lnTo>
                  <a:lnTo>
                    <a:pt x="36" y="121"/>
                  </a:lnTo>
                  <a:lnTo>
                    <a:pt x="36" y="78"/>
                  </a:lnTo>
                  <a:lnTo>
                    <a:pt x="36" y="78"/>
                  </a:lnTo>
                  <a:lnTo>
                    <a:pt x="34" y="57"/>
                  </a:lnTo>
                  <a:lnTo>
                    <a:pt x="34" y="57"/>
                  </a:lnTo>
                  <a:lnTo>
                    <a:pt x="34" y="57"/>
                  </a:lnTo>
                  <a:lnTo>
                    <a:pt x="40" y="72"/>
                  </a:lnTo>
                  <a:lnTo>
                    <a:pt x="46" y="85"/>
                  </a:lnTo>
                  <a:lnTo>
                    <a:pt x="51" y="70"/>
                  </a:lnTo>
                  <a:lnTo>
                    <a:pt x="51" y="70"/>
                  </a:lnTo>
                  <a:lnTo>
                    <a:pt x="40" y="51"/>
                  </a:lnTo>
                  <a:lnTo>
                    <a:pt x="38" y="43"/>
                  </a:lnTo>
                  <a:lnTo>
                    <a:pt x="36" y="32"/>
                  </a:lnTo>
                  <a:lnTo>
                    <a:pt x="36" y="32"/>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3" name="Freeform 321"/>
            <p:cNvSpPr>
              <a:spLocks noChangeAspect="1"/>
            </p:cNvSpPr>
            <p:nvPr userDrawn="1"/>
          </p:nvSpPr>
          <p:spPr bwMode="auto">
            <a:xfrm>
              <a:off x="2741" y="2392"/>
              <a:ext cx="20" cy="31"/>
            </a:xfrm>
            <a:custGeom>
              <a:avLst/>
              <a:gdLst/>
              <a:ahLst/>
              <a:cxnLst>
                <a:cxn ang="0">
                  <a:pos x="11" y="0"/>
                </a:cxn>
                <a:cxn ang="0">
                  <a:pos x="11" y="0"/>
                </a:cxn>
                <a:cxn ang="0">
                  <a:pos x="15" y="15"/>
                </a:cxn>
                <a:cxn ang="0">
                  <a:pos x="19" y="31"/>
                </a:cxn>
                <a:cxn ang="0">
                  <a:pos x="7" y="31"/>
                </a:cxn>
                <a:cxn ang="0">
                  <a:pos x="7" y="31"/>
                </a:cxn>
                <a:cxn ang="0">
                  <a:pos x="4" y="15"/>
                </a:cxn>
                <a:cxn ang="0">
                  <a:pos x="0" y="0"/>
                </a:cxn>
                <a:cxn ang="0">
                  <a:pos x="11" y="0"/>
                </a:cxn>
                <a:cxn ang="0">
                  <a:pos x="11" y="0"/>
                </a:cxn>
              </a:cxnLst>
              <a:rect l="0" t="0" r="r" b="b"/>
              <a:pathLst>
                <a:path w="19" h="31">
                  <a:moveTo>
                    <a:pt x="11" y="0"/>
                  </a:moveTo>
                  <a:lnTo>
                    <a:pt x="11" y="0"/>
                  </a:lnTo>
                  <a:lnTo>
                    <a:pt x="15" y="15"/>
                  </a:lnTo>
                  <a:lnTo>
                    <a:pt x="19" y="31"/>
                  </a:lnTo>
                  <a:lnTo>
                    <a:pt x="7" y="31"/>
                  </a:lnTo>
                  <a:lnTo>
                    <a:pt x="7" y="31"/>
                  </a:lnTo>
                  <a:lnTo>
                    <a:pt x="4" y="15"/>
                  </a:lnTo>
                  <a:lnTo>
                    <a:pt x="0" y="0"/>
                  </a:lnTo>
                  <a:lnTo>
                    <a:pt x="11" y="0"/>
                  </a:lnTo>
                  <a:lnTo>
                    <a:pt x="1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4" name="Freeform 322"/>
            <p:cNvSpPr>
              <a:spLocks noChangeAspect="1"/>
            </p:cNvSpPr>
            <p:nvPr userDrawn="1"/>
          </p:nvSpPr>
          <p:spPr bwMode="auto">
            <a:xfrm>
              <a:off x="2929" y="2341"/>
              <a:ext cx="108" cy="51"/>
            </a:xfrm>
            <a:custGeom>
              <a:avLst/>
              <a:gdLst/>
              <a:ahLst/>
              <a:cxnLst>
                <a:cxn ang="0">
                  <a:pos x="61" y="0"/>
                </a:cxn>
                <a:cxn ang="0">
                  <a:pos x="46" y="0"/>
                </a:cxn>
                <a:cxn ang="0">
                  <a:pos x="46" y="0"/>
                </a:cxn>
                <a:cxn ang="0">
                  <a:pos x="36" y="13"/>
                </a:cxn>
                <a:cxn ang="0">
                  <a:pos x="25" y="23"/>
                </a:cxn>
                <a:cxn ang="0">
                  <a:pos x="15" y="32"/>
                </a:cxn>
                <a:cxn ang="0">
                  <a:pos x="0" y="42"/>
                </a:cxn>
                <a:cxn ang="0">
                  <a:pos x="0" y="51"/>
                </a:cxn>
                <a:cxn ang="0">
                  <a:pos x="0" y="51"/>
                </a:cxn>
                <a:cxn ang="0">
                  <a:pos x="17" y="42"/>
                </a:cxn>
                <a:cxn ang="0">
                  <a:pos x="32" y="34"/>
                </a:cxn>
                <a:cxn ang="0">
                  <a:pos x="44" y="21"/>
                </a:cxn>
                <a:cxn ang="0">
                  <a:pos x="57" y="9"/>
                </a:cxn>
                <a:cxn ang="0">
                  <a:pos x="57" y="9"/>
                </a:cxn>
                <a:cxn ang="0">
                  <a:pos x="68" y="21"/>
                </a:cxn>
                <a:cxn ang="0">
                  <a:pos x="80" y="32"/>
                </a:cxn>
                <a:cxn ang="0">
                  <a:pos x="93" y="42"/>
                </a:cxn>
                <a:cxn ang="0">
                  <a:pos x="106" y="51"/>
                </a:cxn>
                <a:cxn ang="0">
                  <a:pos x="108" y="36"/>
                </a:cxn>
                <a:cxn ang="0">
                  <a:pos x="108" y="36"/>
                </a:cxn>
                <a:cxn ang="0">
                  <a:pos x="95" y="30"/>
                </a:cxn>
                <a:cxn ang="0">
                  <a:pos x="85" y="21"/>
                </a:cxn>
                <a:cxn ang="0">
                  <a:pos x="72" y="13"/>
                </a:cxn>
                <a:cxn ang="0">
                  <a:pos x="61" y="0"/>
                </a:cxn>
                <a:cxn ang="0">
                  <a:pos x="61" y="0"/>
                </a:cxn>
              </a:cxnLst>
              <a:rect l="0" t="0" r="r" b="b"/>
              <a:pathLst>
                <a:path w="108" h="51">
                  <a:moveTo>
                    <a:pt x="61" y="0"/>
                  </a:moveTo>
                  <a:lnTo>
                    <a:pt x="46" y="0"/>
                  </a:lnTo>
                  <a:lnTo>
                    <a:pt x="46" y="0"/>
                  </a:lnTo>
                  <a:lnTo>
                    <a:pt x="36" y="13"/>
                  </a:lnTo>
                  <a:lnTo>
                    <a:pt x="25" y="23"/>
                  </a:lnTo>
                  <a:lnTo>
                    <a:pt x="15" y="32"/>
                  </a:lnTo>
                  <a:lnTo>
                    <a:pt x="0" y="42"/>
                  </a:lnTo>
                  <a:lnTo>
                    <a:pt x="0" y="51"/>
                  </a:lnTo>
                  <a:lnTo>
                    <a:pt x="0" y="51"/>
                  </a:lnTo>
                  <a:lnTo>
                    <a:pt x="17" y="42"/>
                  </a:lnTo>
                  <a:lnTo>
                    <a:pt x="32" y="34"/>
                  </a:lnTo>
                  <a:lnTo>
                    <a:pt x="44" y="21"/>
                  </a:lnTo>
                  <a:lnTo>
                    <a:pt x="57" y="9"/>
                  </a:lnTo>
                  <a:lnTo>
                    <a:pt x="57" y="9"/>
                  </a:lnTo>
                  <a:lnTo>
                    <a:pt x="68" y="21"/>
                  </a:lnTo>
                  <a:lnTo>
                    <a:pt x="80" y="32"/>
                  </a:lnTo>
                  <a:lnTo>
                    <a:pt x="93" y="42"/>
                  </a:lnTo>
                  <a:lnTo>
                    <a:pt x="106" y="51"/>
                  </a:lnTo>
                  <a:lnTo>
                    <a:pt x="108" y="36"/>
                  </a:lnTo>
                  <a:lnTo>
                    <a:pt x="108" y="36"/>
                  </a:lnTo>
                  <a:lnTo>
                    <a:pt x="95" y="30"/>
                  </a:lnTo>
                  <a:lnTo>
                    <a:pt x="85" y="21"/>
                  </a:lnTo>
                  <a:lnTo>
                    <a:pt x="72" y="13"/>
                  </a:lnTo>
                  <a:lnTo>
                    <a:pt x="61" y="0"/>
                  </a:lnTo>
                  <a:lnTo>
                    <a:pt x="6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5" name="Freeform 323"/>
            <p:cNvSpPr>
              <a:spLocks noChangeAspect="1"/>
            </p:cNvSpPr>
            <p:nvPr userDrawn="1"/>
          </p:nvSpPr>
          <p:spPr bwMode="auto">
            <a:xfrm>
              <a:off x="2953" y="2381"/>
              <a:ext cx="63" cy="11"/>
            </a:xfrm>
            <a:custGeom>
              <a:avLst/>
              <a:gdLst/>
              <a:ahLst/>
              <a:cxnLst>
                <a:cxn ang="0">
                  <a:pos x="0" y="0"/>
                </a:cxn>
                <a:cxn ang="0">
                  <a:pos x="64" y="0"/>
                </a:cxn>
                <a:cxn ang="0">
                  <a:pos x="64" y="11"/>
                </a:cxn>
                <a:cxn ang="0">
                  <a:pos x="0" y="11"/>
                </a:cxn>
                <a:cxn ang="0">
                  <a:pos x="0" y="0"/>
                </a:cxn>
                <a:cxn ang="0">
                  <a:pos x="0" y="0"/>
                </a:cxn>
              </a:cxnLst>
              <a:rect l="0" t="0" r="r" b="b"/>
              <a:pathLst>
                <a:path w="64" h="11">
                  <a:moveTo>
                    <a:pt x="0" y="0"/>
                  </a:moveTo>
                  <a:lnTo>
                    <a:pt x="64" y="0"/>
                  </a:lnTo>
                  <a:lnTo>
                    <a:pt x="64" y="11"/>
                  </a:lnTo>
                  <a:lnTo>
                    <a:pt x="0" y="11"/>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6" name="Freeform 324"/>
            <p:cNvSpPr>
              <a:spLocks noChangeAspect="1" noEditPoints="1"/>
            </p:cNvSpPr>
            <p:nvPr userDrawn="1"/>
          </p:nvSpPr>
          <p:spPr bwMode="auto">
            <a:xfrm>
              <a:off x="2944" y="2407"/>
              <a:ext cx="82" cy="55"/>
            </a:xfrm>
            <a:custGeom>
              <a:avLst/>
              <a:gdLst/>
              <a:ahLst/>
              <a:cxnLst>
                <a:cxn ang="0">
                  <a:pos x="0" y="0"/>
                </a:cxn>
                <a:cxn ang="0">
                  <a:pos x="0" y="54"/>
                </a:cxn>
                <a:cxn ang="0">
                  <a:pos x="48" y="54"/>
                </a:cxn>
                <a:cxn ang="0">
                  <a:pos x="48" y="54"/>
                </a:cxn>
                <a:cxn ang="0">
                  <a:pos x="63" y="54"/>
                </a:cxn>
                <a:cxn ang="0">
                  <a:pos x="74" y="50"/>
                </a:cxn>
                <a:cxn ang="0">
                  <a:pos x="78" y="48"/>
                </a:cxn>
                <a:cxn ang="0">
                  <a:pos x="80" y="44"/>
                </a:cxn>
                <a:cxn ang="0">
                  <a:pos x="82" y="31"/>
                </a:cxn>
                <a:cxn ang="0">
                  <a:pos x="82" y="0"/>
                </a:cxn>
                <a:cxn ang="0">
                  <a:pos x="0" y="0"/>
                </a:cxn>
                <a:cxn ang="0">
                  <a:pos x="0" y="0"/>
                </a:cxn>
                <a:cxn ang="0">
                  <a:pos x="67" y="8"/>
                </a:cxn>
                <a:cxn ang="0">
                  <a:pos x="67" y="31"/>
                </a:cxn>
                <a:cxn ang="0">
                  <a:pos x="67" y="31"/>
                </a:cxn>
                <a:cxn ang="0">
                  <a:pos x="65" y="40"/>
                </a:cxn>
                <a:cxn ang="0">
                  <a:pos x="63" y="42"/>
                </a:cxn>
                <a:cxn ang="0">
                  <a:pos x="61" y="44"/>
                </a:cxn>
                <a:cxn ang="0">
                  <a:pos x="53" y="44"/>
                </a:cxn>
                <a:cxn ang="0">
                  <a:pos x="40" y="44"/>
                </a:cxn>
                <a:cxn ang="0">
                  <a:pos x="12" y="44"/>
                </a:cxn>
                <a:cxn ang="0">
                  <a:pos x="12" y="8"/>
                </a:cxn>
                <a:cxn ang="0">
                  <a:pos x="67" y="8"/>
                </a:cxn>
                <a:cxn ang="0">
                  <a:pos x="67" y="8"/>
                </a:cxn>
              </a:cxnLst>
              <a:rect l="0" t="0" r="r" b="b"/>
              <a:pathLst>
                <a:path w="82" h="54">
                  <a:moveTo>
                    <a:pt x="0" y="0"/>
                  </a:moveTo>
                  <a:lnTo>
                    <a:pt x="0" y="54"/>
                  </a:lnTo>
                  <a:lnTo>
                    <a:pt x="48" y="54"/>
                  </a:lnTo>
                  <a:lnTo>
                    <a:pt x="48" y="54"/>
                  </a:lnTo>
                  <a:lnTo>
                    <a:pt x="63" y="54"/>
                  </a:lnTo>
                  <a:lnTo>
                    <a:pt x="74" y="50"/>
                  </a:lnTo>
                  <a:lnTo>
                    <a:pt x="78" y="48"/>
                  </a:lnTo>
                  <a:lnTo>
                    <a:pt x="80" y="44"/>
                  </a:lnTo>
                  <a:lnTo>
                    <a:pt x="82" y="31"/>
                  </a:lnTo>
                  <a:lnTo>
                    <a:pt x="82" y="0"/>
                  </a:lnTo>
                  <a:lnTo>
                    <a:pt x="0" y="0"/>
                  </a:lnTo>
                  <a:lnTo>
                    <a:pt x="0" y="0"/>
                  </a:lnTo>
                  <a:close/>
                  <a:moveTo>
                    <a:pt x="67" y="8"/>
                  </a:moveTo>
                  <a:lnTo>
                    <a:pt x="67" y="31"/>
                  </a:lnTo>
                  <a:lnTo>
                    <a:pt x="67" y="31"/>
                  </a:lnTo>
                  <a:lnTo>
                    <a:pt x="65" y="40"/>
                  </a:lnTo>
                  <a:lnTo>
                    <a:pt x="63" y="42"/>
                  </a:lnTo>
                  <a:lnTo>
                    <a:pt x="61" y="44"/>
                  </a:lnTo>
                  <a:lnTo>
                    <a:pt x="53" y="44"/>
                  </a:lnTo>
                  <a:lnTo>
                    <a:pt x="40" y="44"/>
                  </a:lnTo>
                  <a:lnTo>
                    <a:pt x="12" y="44"/>
                  </a:lnTo>
                  <a:lnTo>
                    <a:pt x="12" y="8"/>
                  </a:lnTo>
                  <a:lnTo>
                    <a:pt x="67" y="8"/>
                  </a:lnTo>
                  <a:lnTo>
                    <a:pt x="67" y="8"/>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7" name="Freeform 325"/>
            <p:cNvSpPr>
              <a:spLocks noChangeAspect="1"/>
            </p:cNvSpPr>
            <p:nvPr userDrawn="1"/>
          </p:nvSpPr>
          <p:spPr bwMode="auto">
            <a:xfrm>
              <a:off x="2736" y="2343"/>
              <a:ext cx="57" cy="121"/>
            </a:xfrm>
            <a:custGeom>
              <a:avLst/>
              <a:gdLst/>
              <a:ahLst/>
              <a:cxnLst>
                <a:cxn ang="0">
                  <a:pos x="44" y="104"/>
                </a:cxn>
                <a:cxn ang="0">
                  <a:pos x="44" y="104"/>
                </a:cxn>
                <a:cxn ang="0">
                  <a:pos x="44" y="112"/>
                </a:cxn>
                <a:cxn ang="0">
                  <a:pos x="40" y="116"/>
                </a:cxn>
                <a:cxn ang="0">
                  <a:pos x="36" y="118"/>
                </a:cxn>
                <a:cxn ang="0">
                  <a:pos x="30" y="121"/>
                </a:cxn>
                <a:cxn ang="0">
                  <a:pos x="17" y="121"/>
                </a:cxn>
                <a:cxn ang="0">
                  <a:pos x="17" y="110"/>
                </a:cxn>
                <a:cxn ang="0">
                  <a:pos x="25" y="110"/>
                </a:cxn>
                <a:cxn ang="0">
                  <a:pos x="25" y="110"/>
                </a:cxn>
                <a:cxn ang="0">
                  <a:pos x="30" y="108"/>
                </a:cxn>
                <a:cxn ang="0">
                  <a:pos x="32" y="104"/>
                </a:cxn>
                <a:cxn ang="0">
                  <a:pos x="32" y="32"/>
                </a:cxn>
                <a:cxn ang="0">
                  <a:pos x="0" y="32"/>
                </a:cxn>
                <a:cxn ang="0">
                  <a:pos x="0" y="21"/>
                </a:cxn>
                <a:cxn ang="0">
                  <a:pos x="32" y="21"/>
                </a:cxn>
                <a:cxn ang="0">
                  <a:pos x="32" y="0"/>
                </a:cxn>
                <a:cxn ang="0">
                  <a:pos x="44" y="0"/>
                </a:cxn>
                <a:cxn ang="0">
                  <a:pos x="44" y="21"/>
                </a:cxn>
                <a:cxn ang="0">
                  <a:pos x="55" y="21"/>
                </a:cxn>
                <a:cxn ang="0">
                  <a:pos x="55" y="32"/>
                </a:cxn>
                <a:cxn ang="0">
                  <a:pos x="44" y="32"/>
                </a:cxn>
                <a:cxn ang="0">
                  <a:pos x="44" y="104"/>
                </a:cxn>
                <a:cxn ang="0">
                  <a:pos x="44" y="104"/>
                </a:cxn>
              </a:cxnLst>
              <a:rect l="0" t="0" r="r" b="b"/>
              <a:pathLst>
                <a:path w="55" h="121">
                  <a:moveTo>
                    <a:pt x="44" y="104"/>
                  </a:moveTo>
                  <a:lnTo>
                    <a:pt x="44" y="104"/>
                  </a:lnTo>
                  <a:lnTo>
                    <a:pt x="44" y="112"/>
                  </a:lnTo>
                  <a:lnTo>
                    <a:pt x="40" y="116"/>
                  </a:lnTo>
                  <a:lnTo>
                    <a:pt x="36" y="118"/>
                  </a:lnTo>
                  <a:lnTo>
                    <a:pt x="30" y="121"/>
                  </a:lnTo>
                  <a:lnTo>
                    <a:pt x="17" y="121"/>
                  </a:lnTo>
                  <a:lnTo>
                    <a:pt x="17" y="110"/>
                  </a:lnTo>
                  <a:lnTo>
                    <a:pt x="25" y="110"/>
                  </a:lnTo>
                  <a:lnTo>
                    <a:pt x="25" y="110"/>
                  </a:lnTo>
                  <a:lnTo>
                    <a:pt x="30" y="108"/>
                  </a:lnTo>
                  <a:lnTo>
                    <a:pt x="32" y="104"/>
                  </a:lnTo>
                  <a:lnTo>
                    <a:pt x="32" y="32"/>
                  </a:lnTo>
                  <a:lnTo>
                    <a:pt x="0" y="32"/>
                  </a:lnTo>
                  <a:lnTo>
                    <a:pt x="0" y="21"/>
                  </a:lnTo>
                  <a:lnTo>
                    <a:pt x="32" y="21"/>
                  </a:lnTo>
                  <a:lnTo>
                    <a:pt x="32" y="0"/>
                  </a:lnTo>
                  <a:lnTo>
                    <a:pt x="44" y="0"/>
                  </a:lnTo>
                  <a:lnTo>
                    <a:pt x="44" y="21"/>
                  </a:lnTo>
                  <a:lnTo>
                    <a:pt x="55" y="21"/>
                  </a:lnTo>
                  <a:lnTo>
                    <a:pt x="55" y="32"/>
                  </a:lnTo>
                  <a:lnTo>
                    <a:pt x="44" y="32"/>
                  </a:lnTo>
                  <a:lnTo>
                    <a:pt x="44" y="104"/>
                  </a:lnTo>
                  <a:lnTo>
                    <a:pt x="44" y="104"/>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8" name="Freeform 326"/>
            <p:cNvSpPr>
              <a:spLocks noChangeAspect="1" noEditPoints="1"/>
            </p:cNvSpPr>
            <p:nvPr userDrawn="1"/>
          </p:nvSpPr>
          <p:spPr bwMode="auto">
            <a:xfrm>
              <a:off x="3098" y="2350"/>
              <a:ext cx="62" cy="114"/>
            </a:xfrm>
            <a:custGeom>
              <a:avLst/>
              <a:gdLst/>
              <a:ahLst/>
              <a:cxnLst>
                <a:cxn ang="0">
                  <a:pos x="24" y="54"/>
                </a:cxn>
                <a:cxn ang="0">
                  <a:pos x="24" y="50"/>
                </a:cxn>
                <a:cxn ang="0">
                  <a:pos x="38" y="50"/>
                </a:cxn>
                <a:cxn ang="0">
                  <a:pos x="38" y="114"/>
                </a:cxn>
                <a:cxn ang="0">
                  <a:pos x="51" y="114"/>
                </a:cxn>
                <a:cxn ang="0">
                  <a:pos x="51" y="50"/>
                </a:cxn>
                <a:cxn ang="0">
                  <a:pos x="62" y="50"/>
                </a:cxn>
                <a:cxn ang="0">
                  <a:pos x="62" y="40"/>
                </a:cxn>
                <a:cxn ang="0">
                  <a:pos x="51" y="40"/>
                </a:cxn>
                <a:cxn ang="0">
                  <a:pos x="51" y="10"/>
                </a:cxn>
                <a:cxn ang="0">
                  <a:pos x="62" y="10"/>
                </a:cxn>
                <a:cxn ang="0">
                  <a:pos x="62" y="0"/>
                </a:cxn>
                <a:cxn ang="0">
                  <a:pos x="5" y="0"/>
                </a:cxn>
                <a:cxn ang="0">
                  <a:pos x="5" y="10"/>
                </a:cxn>
                <a:cxn ang="0">
                  <a:pos x="13" y="10"/>
                </a:cxn>
                <a:cxn ang="0">
                  <a:pos x="13" y="40"/>
                </a:cxn>
                <a:cxn ang="0">
                  <a:pos x="2" y="40"/>
                </a:cxn>
                <a:cxn ang="0">
                  <a:pos x="2" y="50"/>
                </a:cxn>
                <a:cxn ang="0">
                  <a:pos x="13" y="50"/>
                </a:cxn>
                <a:cxn ang="0">
                  <a:pos x="13" y="52"/>
                </a:cxn>
                <a:cxn ang="0">
                  <a:pos x="13" y="52"/>
                </a:cxn>
                <a:cxn ang="0">
                  <a:pos x="11" y="69"/>
                </a:cxn>
                <a:cxn ang="0">
                  <a:pos x="9" y="84"/>
                </a:cxn>
                <a:cxn ang="0">
                  <a:pos x="5" y="97"/>
                </a:cxn>
                <a:cxn ang="0">
                  <a:pos x="0" y="107"/>
                </a:cxn>
                <a:cxn ang="0">
                  <a:pos x="5" y="114"/>
                </a:cxn>
                <a:cxn ang="0">
                  <a:pos x="5" y="114"/>
                </a:cxn>
                <a:cxn ang="0">
                  <a:pos x="13" y="103"/>
                </a:cxn>
                <a:cxn ang="0">
                  <a:pos x="19" y="90"/>
                </a:cxn>
                <a:cxn ang="0">
                  <a:pos x="24" y="73"/>
                </a:cxn>
                <a:cxn ang="0">
                  <a:pos x="24" y="54"/>
                </a:cxn>
                <a:cxn ang="0">
                  <a:pos x="24" y="54"/>
                </a:cxn>
                <a:cxn ang="0">
                  <a:pos x="38" y="40"/>
                </a:cxn>
                <a:cxn ang="0">
                  <a:pos x="24" y="40"/>
                </a:cxn>
                <a:cxn ang="0">
                  <a:pos x="24" y="8"/>
                </a:cxn>
                <a:cxn ang="0">
                  <a:pos x="38" y="8"/>
                </a:cxn>
                <a:cxn ang="0">
                  <a:pos x="38" y="40"/>
                </a:cxn>
                <a:cxn ang="0">
                  <a:pos x="38" y="40"/>
                </a:cxn>
              </a:cxnLst>
              <a:rect l="0" t="0" r="r" b="b"/>
              <a:pathLst>
                <a:path w="62" h="114">
                  <a:moveTo>
                    <a:pt x="24" y="54"/>
                  </a:moveTo>
                  <a:lnTo>
                    <a:pt x="24" y="50"/>
                  </a:lnTo>
                  <a:lnTo>
                    <a:pt x="38" y="50"/>
                  </a:lnTo>
                  <a:lnTo>
                    <a:pt x="38" y="114"/>
                  </a:lnTo>
                  <a:lnTo>
                    <a:pt x="51" y="114"/>
                  </a:lnTo>
                  <a:lnTo>
                    <a:pt x="51" y="50"/>
                  </a:lnTo>
                  <a:lnTo>
                    <a:pt x="62" y="50"/>
                  </a:lnTo>
                  <a:lnTo>
                    <a:pt x="62" y="40"/>
                  </a:lnTo>
                  <a:lnTo>
                    <a:pt x="51" y="40"/>
                  </a:lnTo>
                  <a:lnTo>
                    <a:pt x="51" y="10"/>
                  </a:lnTo>
                  <a:lnTo>
                    <a:pt x="62" y="10"/>
                  </a:lnTo>
                  <a:lnTo>
                    <a:pt x="62" y="0"/>
                  </a:lnTo>
                  <a:lnTo>
                    <a:pt x="5" y="0"/>
                  </a:lnTo>
                  <a:lnTo>
                    <a:pt x="5" y="10"/>
                  </a:lnTo>
                  <a:lnTo>
                    <a:pt x="13" y="10"/>
                  </a:lnTo>
                  <a:lnTo>
                    <a:pt x="13" y="40"/>
                  </a:lnTo>
                  <a:lnTo>
                    <a:pt x="2" y="40"/>
                  </a:lnTo>
                  <a:lnTo>
                    <a:pt x="2" y="50"/>
                  </a:lnTo>
                  <a:lnTo>
                    <a:pt x="13" y="50"/>
                  </a:lnTo>
                  <a:lnTo>
                    <a:pt x="13" y="52"/>
                  </a:lnTo>
                  <a:lnTo>
                    <a:pt x="13" y="52"/>
                  </a:lnTo>
                  <a:lnTo>
                    <a:pt x="11" y="69"/>
                  </a:lnTo>
                  <a:lnTo>
                    <a:pt x="9" y="84"/>
                  </a:lnTo>
                  <a:lnTo>
                    <a:pt x="5" y="97"/>
                  </a:lnTo>
                  <a:lnTo>
                    <a:pt x="0" y="107"/>
                  </a:lnTo>
                  <a:lnTo>
                    <a:pt x="5" y="114"/>
                  </a:lnTo>
                  <a:lnTo>
                    <a:pt x="5" y="114"/>
                  </a:lnTo>
                  <a:lnTo>
                    <a:pt x="13" y="103"/>
                  </a:lnTo>
                  <a:lnTo>
                    <a:pt x="19" y="90"/>
                  </a:lnTo>
                  <a:lnTo>
                    <a:pt x="24" y="73"/>
                  </a:lnTo>
                  <a:lnTo>
                    <a:pt x="24" y="54"/>
                  </a:lnTo>
                  <a:lnTo>
                    <a:pt x="24" y="54"/>
                  </a:lnTo>
                  <a:close/>
                  <a:moveTo>
                    <a:pt x="38" y="40"/>
                  </a:moveTo>
                  <a:lnTo>
                    <a:pt x="24" y="40"/>
                  </a:lnTo>
                  <a:lnTo>
                    <a:pt x="24" y="8"/>
                  </a:lnTo>
                  <a:lnTo>
                    <a:pt x="38" y="8"/>
                  </a:lnTo>
                  <a:lnTo>
                    <a:pt x="38" y="40"/>
                  </a:lnTo>
                  <a:lnTo>
                    <a:pt x="38"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49" name="Freeform 327"/>
            <p:cNvSpPr>
              <a:spLocks noChangeAspect="1" noEditPoints="1"/>
            </p:cNvSpPr>
            <p:nvPr userDrawn="1"/>
          </p:nvSpPr>
          <p:spPr bwMode="auto">
            <a:xfrm>
              <a:off x="3050" y="2350"/>
              <a:ext cx="46" cy="109"/>
            </a:xfrm>
            <a:custGeom>
              <a:avLst/>
              <a:gdLst/>
              <a:ahLst/>
              <a:cxnLst>
                <a:cxn ang="0">
                  <a:pos x="4" y="10"/>
                </a:cxn>
                <a:cxn ang="0">
                  <a:pos x="14" y="10"/>
                </a:cxn>
                <a:cxn ang="0">
                  <a:pos x="14" y="10"/>
                </a:cxn>
                <a:cxn ang="0">
                  <a:pos x="14" y="23"/>
                </a:cxn>
                <a:cxn ang="0">
                  <a:pos x="10" y="36"/>
                </a:cxn>
                <a:cxn ang="0">
                  <a:pos x="6" y="48"/>
                </a:cxn>
                <a:cxn ang="0">
                  <a:pos x="0" y="59"/>
                </a:cxn>
                <a:cxn ang="0">
                  <a:pos x="4" y="69"/>
                </a:cxn>
                <a:cxn ang="0">
                  <a:pos x="4" y="69"/>
                </a:cxn>
                <a:cxn ang="0">
                  <a:pos x="10" y="59"/>
                </a:cxn>
                <a:cxn ang="0">
                  <a:pos x="10" y="57"/>
                </a:cxn>
                <a:cxn ang="0">
                  <a:pos x="10" y="109"/>
                </a:cxn>
                <a:cxn ang="0">
                  <a:pos x="29" y="109"/>
                </a:cxn>
                <a:cxn ang="0">
                  <a:pos x="29" y="109"/>
                </a:cxn>
                <a:cxn ang="0">
                  <a:pos x="36" y="109"/>
                </a:cxn>
                <a:cxn ang="0">
                  <a:pos x="42" y="105"/>
                </a:cxn>
                <a:cxn ang="0">
                  <a:pos x="44" y="99"/>
                </a:cxn>
                <a:cxn ang="0">
                  <a:pos x="44" y="90"/>
                </a:cxn>
                <a:cxn ang="0">
                  <a:pos x="44" y="40"/>
                </a:cxn>
                <a:cxn ang="0">
                  <a:pos x="21" y="40"/>
                </a:cxn>
                <a:cxn ang="0">
                  <a:pos x="21" y="40"/>
                </a:cxn>
                <a:cxn ang="0">
                  <a:pos x="25" y="25"/>
                </a:cxn>
                <a:cxn ang="0">
                  <a:pos x="29" y="10"/>
                </a:cxn>
                <a:cxn ang="0">
                  <a:pos x="46" y="10"/>
                </a:cxn>
                <a:cxn ang="0">
                  <a:pos x="46" y="0"/>
                </a:cxn>
                <a:cxn ang="0">
                  <a:pos x="4" y="0"/>
                </a:cxn>
                <a:cxn ang="0">
                  <a:pos x="4" y="10"/>
                </a:cxn>
                <a:cxn ang="0">
                  <a:pos x="4" y="10"/>
                </a:cxn>
                <a:cxn ang="0">
                  <a:pos x="21" y="48"/>
                </a:cxn>
                <a:cxn ang="0">
                  <a:pos x="33" y="48"/>
                </a:cxn>
                <a:cxn ang="0">
                  <a:pos x="33" y="88"/>
                </a:cxn>
                <a:cxn ang="0">
                  <a:pos x="33" y="88"/>
                </a:cxn>
                <a:cxn ang="0">
                  <a:pos x="33" y="99"/>
                </a:cxn>
                <a:cxn ang="0">
                  <a:pos x="29" y="101"/>
                </a:cxn>
                <a:cxn ang="0">
                  <a:pos x="27" y="101"/>
                </a:cxn>
                <a:cxn ang="0">
                  <a:pos x="21" y="101"/>
                </a:cxn>
                <a:cxn ang="0">
                  <a:pos x="21" y="48"/>
                </a:cxn>
                <a:cxn ang="0">
                  <a:pos x="21" y="48"/>
                </a:cxn>
              </a:cxnLst>
              <a:rect l="0" t="0" r="r" b="b"/>
              <a:pathLst>
                <a:path w="46" h="109">
                  <a:moveTo>
                    <a:pt x="4" y="10"/>
                  </a:moveTo>
                  <a:lnTo>
                    <a:pt x="14" y="10"/>
                  </a:lnTo>
                  <a:lnTo>
                    <a:pt x="14" y="10"/>
                  </a:lnTo>
                  <a:lnTo>
                    <a:pt x="14" y="23"/>
                  </a:lnTo>
                  <a:lnTo>
                    <a:pt x="10" y="36"/>
                  </a:lnTo>
                  <a:lnTo>
                    <a:pt x="6" y="48"/>
                  </a:lnTo>
                  <a:lnTo>
                    <a:pt x="0" y="59"/>
                  </a:lnTo>
                  <a:lnTo>
                    <a:pt x="4" y="69"/>
                  </a:lnTo>
                  <a:lnTo>
                    <a:pt x="4" y="69"/>
                  </a:lnTo>
                  <a:lnTo>
                    <a:pt x="10" y="59"/>
                  </a:lnTo>
                  <a:lnTo>
                    <a:pt x="10" y="57"/>
                  </a:lnTo>
                  <a:lnTo>
                    <a:pt x="10" y="109"/>
                  </a:lnTo>
                  <a:lnTo>
                    <a:pt x="29" y="109"/>
                  </a:lnTo>
                  <a:lnTo>
                    <a:pt x="29" y="109"/>
                  </a:lnTo>
                  <a:lnTo>
                    <a:pt x="36" y="109"/>
                  </a:lnTo>
                  <a:lnTo>
                    <a:pt x="42" y="105"/>
                  </a:lnTo>
                  <a:lnTo>
                    <a:pt x="44" y="99"/>
                  </a:lnTo>
                  <a:lnTo>
                    <a:pt x="44" y="90"/>
                  </a:lnTo>
                  <a:lnTo>
                    <a:pt x="44" y="40"/>
                  </a:lnTo>
                  <a:lnTo>
                    <a:pt x="21" y="40"/>
                  </a:lnTo>
                  <a:lnTo>
                    <a:pt x="21" y="40"/>
                  </a:lnTo>
                  <a:lnTo>
                    <a:pt x="25" y="25"/>
                  </a:lnTo>
                  <a:lnTo>
                    <a:pt x="29" y="10"/>
                  </a:lnTo>
                  <a:lnTo>
                    <a:pt x="46" y="10"/>
                  </a:lnTo>
                  <a:lnTo>
                    <a:pt x="46" y="0"/>
                  </a:lnTo>
                  <a:lnTo>
                    <a:pt x="4" y="0"/>
                  </a:lnTo>
                  <a:lnTo>
                    <a:pt x="4" y="10"/>
                  </a:lnTo>
                  <a:lnTo>
                    <a:pt x="4" y="10"/>
                  </a:lnTo>
                  <a:close/>
                  <a:moveTo>
                    <a:pt x="21" y="48"/>
                  </a:moveTo>
                  <a:lnTo>
                    <a:pt x="33" y="48"/>
                  </a:lnTo>
                  <a:lnTo>
                    <a:pt x="33" y="88"/>
                  </a:lnTo>
                  <a:lnTo>
                    <a:pt x="33" y="88"/>
                  </a:lnTo>
                  <a:lnTo>
                    <a:pt x="33" y="99"/>
                  </a:lnTo>
                  <a:lnTo>
                    <a:pt x="29" y="101"/>
                  </a:lnTo>
                  <a:lnTo>
                    <a:pt x="27" y="101"/>
                  </a:lnTo>
                  <a:lnTo>
                    <a:pt x="21" y="101"/>
                  </a:lnTo>
                  <a:lnTo>
                    <a:pt x="21" y="48"/>
                  </a:lnTo>
                  <a:lnTo>
                    <a:pt x="21" y="48"/>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0" name="Freeform 328"/>
            <p:cNvSpPr>
              <a:spLocks noChangeAspect="1"/>
            </p:cNvSpPr>
            <p:nvPr userDrawn="1"/>
          </p:nvSpPr>
          <p:spPr bwMode="auto">
            <a:xfrm>
              <a:off x="2624" y="2348"/>
              <a:ext cx="46" cy="116"/>
            </a:xfrm>
            <a:custGeom>
              <a:avLst/>
              <a:gdLst/>
              <a:ahLst/>
              <a:cxnLst>
                <a:cxn ang="0">
                  <a:pos x="29" y="40"/>
                </a:cxn>
                <a:cxn ang="0">
                  <a:pos x="29" y="40"/>
                </a:cxn>
                <a:cxn ang="0">
                  <a:pos x="25" y="33"/>
                </a:cxn>
                <a:cxn ang="0">
                  <a:pos x="25" y="33"/>
                </a:cxn>
                <a:cxn ang="0">
                  <a:pos x="34" y="27"/>
                </a:cxn>
                <a:cxn ang="0">
                  <a:pos x="40" y="19"/>
                </a:cxn>
                <a:cxn ang="0">
                  <a:pos x="42" y="10"/>
                </a:cxn>
                <a:cxn ang="0">
                  <a:pos x="44" y="0"/>
                </a:cxn>
                <a:cxn ang="0">
                  <a:pos x="2" y="0"/>
                </a:cxn>
                <a:cxn ang="0">
                  <a:pos x="2" y="8"/>
                </a:cxn>
                <a:cxn ang="0">
                  <a:pos x="29" y="8"/>
                </a:cxn>
                <a:cxn ang="0">
                  <a:pos x="29" y="8"/>
                </a:cxn>
                <a:cxn ang="0">
                  <a:pos x="27" y="19"/>
                </a:cxn>
                <a:cxn ang="0">
                  <a:pos x="23" y="27"/>
                </a:cxn>
                <a:cxn ang="0">
                  <a:pos x="23" y="27"/>
                </a:cxn>
                <a:cxn ang="0">
                  <a:pos x="17" y="16"/>
                </a:cxn>
                <a:cxn ang="0">
                  <a:pos x="6" y="16"/>
                </a:cxn>
                <a:cxn ang="0">
                  <a:pos x="6" y="16"/>
                </a:cxn>
                <a:cxn ang="0">
                  <a:pos x="12" y="29"/>
                </a:cxn>
                <a:cxn ang="0">
                  <a:pos x="17" y="40"/>
                </a:cxn>
                <a:cxn ang="0">
                  <a:pos x="0" y="40"/>
                </a:cxn>
                <a:cxn ang="0">
                  <a:pos x="0" y="50"/>
                </a:cxn>
                <a:cxn ang="0">
                  <a:pos x="15" y="50"/>
                </a:cxn>
                <a:cxn ang="0">
                  <a:pos x="15" y="99"/>
                </a:cxn>
                <a:cxn ang="0">
                  <a:pos x="15" y="99"/>
                </a:cxn>
                <a:cxn ang="0">
                  <a:pos x="12" y="103"/>
                </a:cxn>
                <a:cxn ang="0">
                  <a:pos x="8" y="105"/>
                </a:cxn>
                <a:cxn ang="0">
                  <a:pos x="0" y="105"/>
                </a:cxn>
                <a:cxn ang="0">
                  <a:pos x="2" y="116"/>
                </a:cxn>
                <a:cxn ang="0">
                  <a:pos x="12" y="116"/>
                </a:cxn>
                <a:cxn ang="0">
                  <a:pos x="12" y="116"/>
                </a:cxn>
                <a:cxn ang="0">
                  <a:pos x="19" y="116"/>
                </a:cxn>
                <a:cxn ang="0">
                  <a:pos x="23" y="111"/>
                </a:cxn>
                <a:cxn ang="0">
                  <a:pos x="25" y="107"/>
                </a:cxn>
                <a:cxn ang="0">
                  <a:pos x="27" y="99"/>
                </a:cxn>
                <a:cxn ang="0">
                  <a:pos x="27" y="50"/>
                </a:cxn>
                <a:cxn ang="0">
                  <a:pos x="34" y="50"/>
                </a:cxn>
                <a:cxn ang="0">
                  <a:pos x="34" y="50"/>
                </a:cxn>
                <a:cxn ang="0">
                  <a:pos x="34" y="61"/>
                </a:cxn>
                <a:cxn ang="0">
                  <a:pos x="29" y="73"/>
                </a:cxn>
                <a:cxn ang="0">
                  <a:pos x="36" y="80"/>
                </a:cxn>
                <a:cxn ang="0">
                  <a:pos x="36" y="80"/>
                </a:cxn>
                <a:cxn ang="0">
                  <a:pos x="40" y="71"/>
                </a:cxn>
                <a:cxn ang="0">
                  <a:pos x="44" y="63"/>
                </a:cxn>
                <a:cxn ang="0">
                  <a:pos x="46" y="52"/>
                </a:cxn>
                <a:cxn ang="0">
                  <a:pos x="46" y="40"/>
                </a:cxn>
                <a:cxn ang="0">
                  <a:pos x="29" y="40"/>
                </a:cxn>
                <a:cxn ang="0">
                  <a:pos x="29" y="40"/>
                </a:cxn>
              </a:cxnLst>
              <a:rect l="0" t="0" r="r" b="b"/>
              <a:pathLst>
                <a:path w="46" h="116">
                  <a:moveTo>
                    <a:pt x="29" y="40"/>
                  </a:moveTo>
                  <a:lnTo>
                    <a:pt x="29" y="40"/>
                  </a:lnTo>
                  <a:lnTo>
                    <a:pt x="25" y="33"/>
                  </a:lnTo>
                  <a:lnTo>
                    <a:pt x="25" y="33"/>
                  </a:lnTo>
                  <a:lnTo>
                    <a:pt x="34" y="27"/>
                  </a:lnTo>
                  <a:lnTo>
                    <a:pt x="40" y="19"/>
                  </a:lnTo>
                  <a:lnTo>
                    <a:pt x="42" y="10"/>
                  </a:lnTo>
                  <a:lnTo>
                    <a:pt x="44" y="0"/>
                  </a:lnTo>
                  <a:lnTo>
                    <a:pt x="2" y="0"/>
                  </a:lnTo>
                  <a:lnTo>
                    <a:pt x="2" y="8"/>
                  </a:lnTo>
                  <a:lnTo>
                    <a:pt x="29" y="8"/>
                  </a:lnTo>
                  <a:lnTo>
                    <a:pt x="29" y="8"/>
                  </a:lnTo>
                  <a:lnTo>
                    <a:pt x="27" y="19"/>
                  </a:lnTo>
                  <a:lnTo>
                    <a:pt x="23" y="27"/>
                  </a:lnTo>
                  <a:lnTo>
                    <a:pt x="23" y="27"/>
                  </a:lnTo>
                  <a:lnTo>
                    <a:pt x="17" y="16"/>
                  </a:lnTo>
                  <a:lnTo>
                    <a:pt x="6" y="16"/>
                  </a:lnTo>
                  <a:lnTo>
                    <a:pt x="6" y="16"/>
                  </a:lnTo>
                  <a:lnTo>
                    <a:pt x="12" y="29"/>
                  </a:lnTo>
                  <a:lnTo>
                    <a:pt x="17" y="40"/>
                  </a:lnTo>
                  <a:lnTo>
                    <a:pt x="0" y="40"/>
                  </a:lnTo>
                  <a:lnTo>
                    <a:pt x="0" y="50"/>
                  </a:lnTo>
                  <a:lnTo>
                    <a:pt x="15" y="50"/>
                  </a:lnTo>
                  <a:lnTo>
                    <a:pt x="15" y="99"/>
                  </a:lnTo>
                  <a:lnTo>
                    <a:pt x="15" y="99"/>
                  </a:lnTo>
                  <a:lnTo>
                    <a:pt x="12" y="103"/>
                  </a:lnTo>
                  <a:lnTo>
                    <a:pt x="8" y="105"/>
                  </a:lnTo>
                  <a:lnTo>
                    <a:pt x="0" y="105"/>
                  </a:lnTo>
                  <a:lnTo>
                    <a:pt x="2" y="116"/>
                  </a:lnTo>
                  <a:lnTo>
                    <a:pt x="12" y="116"/>
                  </a:lnTo>
                  <a:lnTo>
                    <a:pt x="12" y="116"/>
                  </a:lnTo>
                  <a:lnTo>
                    <a:pt x="19" y="116"/>
                  </a:lnTo>
                  <a:lnTo>
                    <a:pt x="23" y="111"/>
                  </a:lnTo>
                  <a:lnTo>
                    <a:pt x="25" y="107"/>
                  </a:lnTo>
                  <a:lnTo>
                    <a:pt x="27" y="99"/>
                  </a:lnTo>
                  <a:lnTo>
                    <a:pt x="27" y="50"/>
                  </a:lnTo>
                  <a:lnTo>
                    <a:pt x="34" y="50"/>
                  </a:lnTo>
                  <a:lnTo>
                    <a:pt x="34" y="50"/>
                  </a:lnTo>
                  <a:lnTo>
                    <a:pt x="34" y="61"/>
                  </a:lnTo>
                  <a:lnTo>
                    <a:pt x="29" y="73"/>
                  </a:lnTo>
                  <a:lnTo>
                    <a:pt x="36" y="80"/>
                  </a:lnTo>
                  <a:lnTo>
                    <a:pt x="36" y="80"/>
                  </a:lnTo>
                  <a:lnTo>
                    <a:pt x="40" y="71"/>
                  </a:lnTo>
                  <a:lnTo>
                    <a:pt x="44" y="63"/>
                  </a:lnTo>
                  <a:lnTo>
                    <a:pt x="46" y="52"/>
                  </a:lnTo>
                  <a:lnTo>
                    <a:pt x="46" y="40"/>
                  </a:lnTo>
                  <a:lnTo>
                    <a:pt x="29" y="40"/>
                  </a:lnTo>
                  <a:lnTo>
                    <a:pt x="29"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1" name="Freeform 329"/>
            <p:cNvSpPr>
              <a:spLocks noChangeAspect="1"/>
            </p:cNvSpPr>
            <p:nvPr userDrawn="1"/>
          </p:nvSpPr>
          <p:spPr bwMode="auto">
            <a:xfrm>
              <a:off x="2806" y="2419"/>
              <a:ext cx="15" cy="36"/>
            </a:xfrm>
            <a:custGeom>
              <a:avLst/>
              <a:gdLst/>
              <a:ahLst/>
              <a:cxnLst>
                <a:cxn ang="0">
                  <a:pos x="0" y="36"/>
                </a:cxn>
                <a:cxn ang="0">
                  <a:pos x="10" y="36"/>
                </a:cxn>
                <a:cxn ang="0">
                  <a:pos x="10" y="36"/>
                </a:cxn>
                <a:cxn ang="0">
                  <a:pos x="15" y="0"/>
                </a:cxn>
                <a:cxn ang="0">
                  <a:pos x="4" y="0"/>
                </a:cxn>
                <a:cxn ang="0">
                  <a:pos x="4" y="0"/>
                </a:cxn>
                <a:cxn ang="0">
                  <a:pos x="0" y="36"/>
                </a:cxn>
                <a:cxn ang="0">
                  <a:pos x="0" y="36"/>
                </a:cxn>
              </a:cxnLst>
              <a:rect l="0" t="0" r="r" b="b"/>
              <a:pathLst>
                <a:path w="15" h="36">
                  <a:moveTo>
                    <a:pt x="0" y="36"/>
                  </a:moveTo>
                  <a:lnTo>
                    <a:pt x="10" y="36"/>
                  </a:lnTo>
                  <a:lnTo>
                    <a:pt x="10" y="36"/>
                  </a:lnTo>
                  <a:lnTo>
                    <a:pt x="15" y="0"/>
                  </a:lnTo>
                  <a:lnTo>
                    <a:pt x="4" y="0"/>
                  </a:lnTo>
                  <a:lnTo>
                    <a:pt x="4" y="0"/>
                  </a:lnTo>
                  <a:lnTo>
                    <a:pt x="0" y="36"/>
                  </a:lnTo>
                  <a:lnTo>
                    <a:pt x="0" y="36"/>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2" name="Freeform 330"/>
            <p:cNvSpPr>
              <a:spLocks noChangeAspect="1"/>
            </p:cNvSpPr>
            <p:nvPr userDrawn="1"/>
          </p:nvSpPr>
          <p:spPr bwMode="auto">
            <a:xfrm>
              <a:off x="2806" y="2345"/>
              <a:ext cx="46" cy="119"/>
            </a:xfrm>
            <a:custGeom>
              <a:avLst/>
              <a:gdLst/>
              <a:ahLst/>
              <a:cxnLst>
                <a:cxn ang="0">
                  <a:pos x="42" y="64"/>
                </a:cxn>
                <a:cxn ang="0">
                  <a:pos x="42" y="64"/>
                </a:cxn>
                <a:cxn ang="0">
                  <a:pos x="44" y="64"/>
                </a:cxn>
                <a:cxn ang="0">
                  <a:pos x="46" y="62"/>
                </a:cxn>
                <a:cxn ang="0">
                  <a:pos x="46" y="57"/>
                </a:cxn>
                <a:cxn ang="0">
                  <a:pos x="46" y="57"/>
                </a:cxn>
                <a:cxn ang="0">
                  <a:pos x="42" y="43"/>
                </a:cxn>
                <a:cxn ang="0">
                  <a:pos x="34" y="43"/>
                </a:cxn>
                <a:cxn ang="0">
                  <a:pos x="34" y="43"/>
                </a:cxn>
                <a:cxn ang="0">
                  <a:pos x="36" y="55"/>
                </a:cxn>
                <a:cxn ang="0">
                  <a:pos x="19" y="55"/>
                </a:cxn>
                <a:cxn ang="0">
                  <a:pos x="19" y="55"/>
                </a:cxn>
                <a:cxn ang="0">
                  <a:pos x="30" y="38"/>
                </a:cxn>
                <a:cxn ang="0">
                  <a:pos x="40" y="19"/>
                </a:cxn>
                <a:cxn ang="0">
                  <a:pos x="27" y="19"/>
                </a:cxn>
                <a:cxn ang="0">
                  <a:pos x="27" y="19"/>
                </a:cxn>
                <a:cxn ang="0">
                  <a:pos x="21" y="32"/>
                </a:cxn>
                <a:cxn ang="0">
                  <a:pos x="21" y="32"/>
                </a:cxn>
                <a:cxn ang="0">
                  <a:pos x="15" y="24"/>
                </a:cxn>
                <a:cxn ang="0">
                  <a:pos x="15" y="24"/>
                </a:cxn>
                <a:cxn ang="0">
                  <a:pos x="32" y="0"/>
                </a:cxn>
                <a:cxn ang="0">
                  <a:pos x="17" y="0"/>
                </a:cxn>
                <a:cxn ang="0">
                  <a:pos x="17" y="0"/>
                </a:cxn>
                <a:cxn ang="0">
                  <a:pos x="2" y="24"/>
                </a:cxn>
                <a:cxn ang="0">
                  <a:pos x="2" y="24"/>
                </a:cxn>
                <a:cxn ang="0">
                  <a:pos x="15" y="41"/>
                </a:cxn>
                <a:cxn ang="0">
                  <a:pos x="15" y="41"/>
                </a:cxn>
                <a:cxn ang="0">
                  <a:pos x="6" y="55"/>
                </a:cxn>
                <a:cxn ang="0">
                  <a:pos x="0" y="55"/>
                </a:cxn>
                <a:cxn ang="0">
                  <a:pos x="0" y="66"/>
                </a:cxn>
                <a:cxn ang="0">
                  <a:pos x="19" y="64"/>
                </a:cxn>
                <a:cxn ang="0">
                  <a:pos x="19" y="119"/>
                </a:cxn>
                <a:cxn ang="0">
                  <a:pos x="32" y="119"/>
                </a:cxn>
                <a:cxn ang="0">
                  <a:pos x="32" y="64"/>
                </a:cxn>
                <a:cxn ang="0">
                  <a:pos x="42" y="64"/>
                </a:cxn>
                <a:cxn ang="0">
                  <a:pos x="42" y="64"/>
                </a:cxn>
              </a:cxnLst>
              <a:rect l="0" t="0" r="r" b="b"/>
              <a:pathLst>
                <a:path w="46" h="119">
                  <a:moveTo>
                    <a:pt x="42" y="64"/>
                  </a:moveTo>
                  <a:lnTo>
                    <a:pt x="42" y="64"/>
                  </a:lnTo>
                  <a:lnTo>
                    <a:pt x="44" y="64"/>
                  </a:lnTo>
                  <a:lnTo>
                    <a:pt x="46" y="62"/>
                  </a:lnTo>
                  <a:lnTo>
                    <a:pt x="46" y="57"/>
                  </a:lnTo>
                  <a:lnTo>
                    <a:pt x="46" y="57"/>
                  </a:lnTo>
                  <a:lnTo>
                    <a:pt x="42" y="43"/>
                  </a:lnTo>
                  <a:lnTo>
                    <a:pt x="34" y="43"/>
                  </a:lnTo>
                  <a:lnTo>
                    <a:pt x="34" y="43"/>
                  </a:lnTo>
                  <a:lnTo>
                    <a:pt x="36" y="55"/>
                  </a:lnTo>
                  <a:lnTo>
                    <a:pt x="19" y="55"/>
                  </a:lnTo>
                  <a:lnTo>
                    <a:pt x="19" y="55"/>
                  </a:lnTo>
                  <a:lnTo>
                    <a:pt x="30" y="38"/>
                  </a:lnTo>
                  <a:lnTo>
                    <a:pt x="40" y="19"/>
                  </a:lnTo>
                  <a:lnTo>
                    <a:pt x="27" y="19"/>
                  </a:lnTo>
                  <a:lnTo>
                    <a:pt x="27" y="19"/>
                  </a:lnTo>
                  <a:lnTo>
                    <a:pt x="21" y="32"/>
                  </a:lnTo>
                  <a:lnTo>
                    <a:pt x="21" y="32"/>
                  </a:lnTo>
                  <a:lnTo>
                    <a:pt x="15" y="24"/>
                  </a:lnTo>
                  <a:lnTo>
                    <a:pt x="15" y="24"/>
                  </a:lnTo>
                  <a:lnTo>
                    <a:pt x="32" y="0"/>
                  </a:lnTo>
                  <a:lnTo>
                    <a:pt x="17" y="0"/>
                  </a:lnTo>
                  <a:lnTo>
                    <a:pt x="17" y="0"/>
                  </a:lnTo>
                  <a:lnTo>
                    <a:pt x="2" y="24"/>
                  </a:lnTo>
                  <a:lnTo>
                    <a:pt x="2" y="24"/>
                  </a:lnTo>
                  <a:lnTo>
                    <a:pt x="15" y="41"/>
                  </a:lnTo>
                  <a:lnTo>
                    <a:pt x="15" y="41"/>
                  </a:lnTo>
                  <a:lnTo>
                    <a:pt x="6" y="55"/>
                  </a:lnTo>
                  <a:lnTo>
                    <a:pt x="0" y="55"/>
                  </a:lnTo>
                  <a:lnTo>
                    <a:pt x="0" y="66"/>
                  </a:lnTo>
                  <a:lnTo>
                    <a:pt x="19" y="64"/>
                  </a:lnTo>
                  <a:lnTo>
                    <a:pt x="19" y="119"/>
                  </a:lnTo>
                  <a:lnTo>
                    <a:pt x="32" y="119"/>
                  </a:lnTo>
                  <a:lnTo>
                    <a:pt x="32" y="64"/>
                  </a:lnTo>
                  <a:lnTo>
                    <a:pt x="42" y="64"/>
                  </a:lnTo>
                  <a:lnTo>
                    <a:pt x="42" y="64"/>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3" name="Freeform 331"/>
            <p:cNvSpPr>
              <a:spLocks noChangeAspect="1"/>
            </p:cNvSpPr>
            <p:nvPr userDrawn="1"/>
          </p:nvSpPr>
          <p:spPr bwMode="auto">
            <a:xfrm>
              <a:off x="2850" y="2345"/>
              <a:ext cx="30" cy="32"/>
            </a:xfrm>
            <a:custGeom>
              <a:avLst/>
              <a:gdLst/>
              <a:ahLst/>
              <a:cxnLst>
                <a:cxn ang="0">
                  <a:pos x="28" y="0"/>
                </a:cxn>
                <a:cxn ang="0">
                  <a:pos x="13" y="0"/>
                </a:cxn>
                <a:cxn ang="0">
                  <a:pos x="13" y="0"/>
                </a:cxn>
                <a:cxn ang="0">
                  <a:pos x="9" y="17"/>
                </a:cxn>
                <a:cxn ang="0">
                  <a:pos x="0" y="32"/>
                </a:cxn>
                <a:cxn ang="0">
                  <a:pos x="11" y="32"/>
                </a:cxn>
                <a:cxn ang="0">
                  <a:pos x="11" y="32"/>
                </a:cxn>
                <a:cxn ang="0">
                  <a:pos x="19" y="17"/>
                </a:cxn>
                <a:cxn ang="0">
                  <a:pos x="28" y="0"/>
                </a:cxn>
                <a:cxn ang="0">
                  <a:pos x="28" y="0"/>
                </a:cxn>
              </a:cxnLst>
              <a:rect l="0" t="0" r="r" b="b"/>
              <a:pathLst>
                <a:path w="28" h="32">
                  <a:moveTo>
                    <a:pt x="28" y="0"/>
                  </a:moveTo>
                  <a:lnTo>
                    <a:pt x="13" y="0"/>
                  </a:lnTo>
                  <a:lnTo>
                    <a:pt x="13" y="0"/>
                  </a:lnTo>
                  <a:lnTo>
                    <a:pt x="9" y="17"/>
                  </a:lnTo>
                  <a:lnTo>
                    <a:pt x="0" y="32"/>
                  </a:lnTo>
                  <a:lnTo>
                    <a:pt x="11" y="32"/>
                  </a:lnTo>
                  <a:lnTo>
                    <a:pt x="11" y="32"/>
                  </a:lnTo>
                  <a:lnTo>
                    <a:pt x="19" y="17"/>
                  </a:lnTo>
                  <a:lnTo>
                    <a:pt x="28" y="0"/>
                  </a:lnTo>
                  <a:lnTo>
                    <a:pt x="28"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4" name="Freeform 332"/>
            <p:cNvSpPr>
              <a:spLocks noChangeAspect="1"/>
            </p:cNvSpPr>
            <p:nvPr userDrawn="1"/>
          </p:nvSpPr>
          <p:spPr bwMode="auto">
            <a:xfrm>
              <a:off x="2889" y="2345"/>
              <a:ext cx="27" cy="32"/>
            </a:xfrm>
            <a:custGeom>
              <a:avLst/>
              <a:gdLst/>
              <a:ahLst/>
              <a:cxnLst>
                <a:cxn ang="0">
                  <a:pos x="27" y="32"/>
                </a:cxn>
                <a:cxn ang="0">
                  <a:pos x="27" y="32"/>
                </a:cxn>
                <a:cxn ang="0">
                  <a:pos x="19" y="17"/>
                </a:cxn>
                <a:cxn ang="0">
                  <a:pos x="10" y="0"/>
                </a:cxn>
                <a:cxn ang="0">
                  <a:pos x="0" y="0"/>
                </a:cxn>
                <a:cxn ang="0">
                  <a:pos x="0" y="0"/>
                </a:cxn>
                <a:cxn ang="0">
                  <a:pos x="6" y="17"/>
                </a:cxn>
                <a:cxn ang="0">
                  <a:pos x="12" y="32"/>
                </a:cxn>
                <a:cxn ang="0">
                  <a:pos x="27" y="32"/>
                </a:cxn>
                <a:cxn ang="0">
                  <a:pos x="27" y="32"/>
                </a:cxn>
              </a:cxnLst>
              <a:rect l="0" t="0" r="r" b="b"/>
              <a:pathLst>
                <a:path w="27" h="32">
                  <a:moveTo>
                    <a:pt x="27" y="32"/>
                  </a:moveTo>
                  <a:lnTo>
                    <a:pt x="27" y="32"/>
                  </a:lnTo>
                  <a:lnTo>
                    <a:pt x="19" y="17"/>
                  </a:lnTo>
                  <a:lnTo>
                    <a:pt x="10" y="0"/>
                  </a:lnTo>
                  <a:lnTo>
                    <a:pt x="0" y="0"/>
                  </a:lnTo>
                  <a:lnTo>
                    <a:pt x="0" y="0"/>
                  </a:lnTo>
                  <a:lnTo>
                    <a:pt x="6" y="17"/>
                  </a:lnTo>
                  <a:lnTo>
                    <a:pt x="12" y="32"/>
                  </a:lnTo>
                  <a:lnTo>
                    <a:pt x="27" y="32"/>
                  </a:lnTo>
                  <a:lnTo>
                    <a:pt x="27" y="32"/>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5" name="Freeform 333"/>
            <p:cNvSpPr>
              <a:spLocks noChangeAspect="1"/>
            </p:cNvSpPr>
            <p:nvPr userDrawn="1"/>
          </p:nvSpPr>
          <p:spPr bwMode="auto">
            <a:xfrm>
              <a:off x="2843" y="2419"/>
              <a:ext cx="11" cy="34"/>
            </a:xfrm>
            <a:custGeom>
              <a:avLst/>
              <a:gdLst/>
              <a:ahLst/>
              <a:cxnLst>
                <a:cxn ang="0">
                  <a:pos x="0" y="0"/>
                </a:cxn>
                <a:cxn ang="0">
                  <a:pos x="0" y="0"/>
                </a:cxn>
                <a:cxn ang="0">
                  <a:pos x="0" y="34"/>
                </a:cxn>
                <a:cxn ang="0">
                  <a:pos x="11" y="34"/>
                </a:cxn>
                <a:cxn ang="0">
                  <a:pos x="11" y="34"/>
                </a:cxn>
                <a:cxn ang="0">
                  <a:pos x="8" y="0"/>
                </a:cxn>
                <a:cxn ang="0">
                  <a:pos x="0" y="0"/>
                </a:cxn>
                <a:cxn ang="0">
                  <a:pos x="0" y="0"/>
                </a:cxn>
              </a:cxnLst>
              <a:rect l="0" t="0" r="r" b="b"/>
              <a:pathLst>
                <a:path w="11" h="34">
                  <a:moveTo>
                    <a:pt x="0" y="0"/>
                  </a:moveTo>
                  <a:lnTo>
                    <a:pt x="0" y="0"/>
                  </a:lnTo>
                  <a:lnTo>
                    <a:pt x="0" y="34"/>
                  </a:lnTo>
                  <a:lnTo>
                    <a:pt x="11" y="34"/>
                  </a:lnTo>
                  <a:lnTo>
                    <a:pt x="11" y="34"/>
                  </a:lnTo>
                  <a:lnTo>
                    <a:pt x="8" y="0"/>
                  </a:lnTo>
                  <a:lnTo>
                    <a:pt x="0" y="0"/>
                  </a:lnTo>
                  <a:lnTo>
                    <a:pt x="0"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6" name="Freeform 334"/>
            <p:cNvSpPr>
              <a:spLocks noChangeAspect="1"/>
            </p:cNvSpPr>
            <p:nvPr userDrawn="1"/>
          </p:nvSpPr>
          <p:spPr bwMode="auto">
            <a:xfrm>
              <a:off x="2900" y="2419"/>
              <a:ext cx="16" cy="34"/>
            </a:xfrm>
            <a:custGeom>
              <a:avLst/>
              <a:gdLst/>
              <a:ahLst/>
              <a:cxnLst>
                <a:cxn ang="0">
                  <a:pos x="11" y="0"/>
                </a:cxn>
                <a:cxn ang="0">
                  <a:pos x="0" y="0"/>
                </a:cxn>
                <a:cxn ang="0">
                  <a:pos x="0" y="0"/>
                </a:cxn>
                <a:cxn ang="0">
                  <a:pos x="2" y="17"/>
                </a:cxn>
                <a:cxn ang="0">
                  <a:pos x="4" y="34"/>
                </a:cxn>
                <a:cxn ang="0">
                  <a:pos x="15" y="34"/>
                </a:cxn>
                <a:cxn ang="0">
                  <a:pos x="15" y="34"/>
                </a:cxn>
                <a:cxn ang="0">
                  <a:pos x="13" y="17"/>
                </a:cxn>
                <a:cxn ang="0">
                  <a:pos x="11" y="0"/>
                </a:cxn>
                <a:cxn ang="0">
                  <a:pos x="11" y="0"/>
                </a:cxn>
              </a:cxnLst>
              <a:rect l="0" t="0" r="r" b="b"/>
              <a:pathLst>
                <a:path w="15" h="34">
                  <a:moveTo>
                    <a:pt x="11" y="0"/>
                  </a:moveTo>
                  <a:lnTo>
                    <a:pt x="0" y="0"/>
                  </a:lnTo>
                  <a:lnTo>
                    <a:pt x="0" y="0"/>
                  </a:lnTo>
                  <a:lnTo>
                    <a:pt x="2" y="17"/>
                  </a:lnTo>
                  <a:lnTo>
                    <a:pt x="4" y="34"/>
                  </a:lnTo>
                  <a:lnTo>
                    <a:pt x="15" y="34"/>
                  </a:lnTo>
                  <a:lnTo>
                    <a:pt x="15" y="34"/>
                  </a:lnTo>
                  <a:lnTo>
                    <a:pt x="13" y="17"/>
                  </a:lnTo>
                  <a:lnTo>
                    <a:pt x="11" y="0"/>
                  </a:lnTo>
                  <a:lnTo>
                    <a:pt x="11" y="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7" name="Freeform 335"/>
            <p:cNvSpPr>
              <a:spLocks noChangeAspect="1"/>
            </p:cNvSpPr>
            <p:nvPr userDrawn="1"/>
          </p:nvSpPr>
          <p:spPr bwMode="auto">
            <a:xfrm>
              <a:off x="2860" y="2365"/>
              <a:ext cx="52" cy="46"/>
            </a:xfrm>
            <a:custGeom>
              <a:avLst/>
              <a:gdLst/>
              <a:ahLst/>
              <a:cxnLst>
                <a:cxn ang="0">
                  <a:pos x="51" y="40"/>
                </a:cxn>
                <a:cxn ang="0">
                  <a:pos x="51" y="40"/>
                </a:cxn>
                <a:cxn ang="0">
                  <a:pos x="51" y="36"/>
                </a:cxn>
                <a:cxn ang="0">
                  <a:pos x="51" y="36"/>
                </a:cxn>
                <a:cxn ang="0">
                  <a:pos x="40" y="19"/>
                </a:cxn>
                <a:cxn ang="0">
                  <a:pos x="30" y="19"/>
                </a:cxn>
                <a:cxn ang="0">
                  <a:pos x="30" y="19"/>
                </a:cxn>
                <a:cxn ang="0">
                  <a:pos x="38" y="36"/>
                </a:cxn>
                <a:cxn ang="0">
                  <a:pos x="15" y="36"/>
                </a:cxn>
                <a:cxn ang="0">
                  <a:pos x="15" y="36"/>
                </a:cxn>
                <a:cxn ang="0">
                  <a:pos x="27" y="0"/>
                </a:cxn>
                <a:cxn ang="0">
                  <a:pos x="15" y="0"/>
                </a:cxn>
                <a:cxn ang="0">
                  <a:pos x="15" y="0"/>
                </a:cxn>
                <a:cxn ang="0">
                  <a:pos x="8" y="24"/>
                </a:cxn>
                <a:cxn ang="0">
                  <a:pos x="0" y="45"/>
                </a:cxn>
                <a:cxn ang="0">
                  <a:pos x="44" y="45"/>
                </a:cxn>
                <a:cxn ang="0">
                  <a:pos x="44" y="45"/>
                </a:cxn>
                <a:cxn ang="0">
                  <a:pos x="49" y="45"/>
                </a:cxn>
                <a:cxn ang="0">
                  <a:pos x="51" y="40"/>
                </a:cxn>
                <a:cxn ang="0">
                  <a:pos x="51" y="40"/>
                </a:cxn>
              </a:cxnLst>
              <a:rect l="0" t="0" r="r" b="b"/>
              <a:pathLst>
                <a:path w="51" h="45">
                  <a:moveTo>
                    <a:pt x="51" y="40"/>
                  </a:moveTo>
                  <a:lnTo>
                    <a:pt x="51" y="40"/>
                  </a:lnTo>
                  <a:lnTo>
                    <a:pt x="51" y="36"/>
                  </a:lnTo>
                  <a:lnTo>
                    <a:pt x="51" y="36"/>
                  </a:lnTo>
                  <a:lnTo>
                    <a:pt x="40" y="19"/>
                  </a:lnTo>
                  <a:lnTo>
                    <a:pt x="30" y="19"/>
                  </a:lnTo>
                  <a:lnTo>
                    <a:pt x="30" y="19"/>
                  </a:lnTo>
                  <a:lnTo>
                    <a:pt x="38" y="36"/>
                  </a:lnTo>
                  <a:lnTo>
                    <a:pt x="15" y="36"/>
                  </a:lnTo>
                  <a:lnTo>
                    <a:pt x="15" y="36"/>
                  </a:lnTo>
                  <a:lnTo>
                    <a:pt x="27" y="0"/>
                  </a:lnTo>
                  <a:lnTo>
                    <a:pt x="15" y="0"/>
                  </a:lnTo>
                  <a:lnTo>
                    <a:pt x="15" y="0"/>
                  </a:lnTo>
                  <a:lnTo>
                    <a:pt x="8" y="24"/>
                  </a:lnTo>
                  <a:lnTo>
                    <a:pt x="0" y="45"/>
                  </a:lnTo>
                  <a:lnTo>
                    <a:pt x="44" y="45"/>
                  </a:lnTo>
                  <a:lnTo>
                    <a:pt x="44" y="45"/>
                  </a:lnTo>
                  <a:lnTo>
                    <a:pt x="49" y="45"/>
                  </a:lnTo>
                  <a:lnTo>
                    <a:pt x="51" y="40"/>
                  </a:lnTo>
                  <a:lnTo>
                    <a:pt x="51" y="4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8" name="Freeform 336"/>
            <p:cNvSpPr>
              <a:spLocks noChangeAspect="1"/>
            </p:cNvSpPr>
            <p:nvPr userDrawn="1"/>
          </p:nvSpPr>
          <p:spPr bwMode="auto">
            <a:xfrm>
              <a:off x="2882" y="2416"/>
              <a:ext cx="11" cy="22"/>
            </a:xfrm>
            <a:custGeom>
              <a:avLst/>
              <a:gdLst/>
              <a:ahLst/>
              <a:cxnLst>
                <a:cxn ang="0">
                  <a:pos x="11" y="23"/>
                </a:cxn>
                <a:cxn ang="0">
                  <a:pos x="11" y="23"/>
                </a:cxn>
                <a:cxn ang="0">
                  <a:pos x="9" y="0"/>
                </a:cxn>
                <a:cxn ang="0">
                  <a:pos x="0" y="0"/>
                </a:cxn>
                <a:cxn ang="0">
                  <a:pos x="0" y="0"/>
                </a:cxn>
                <a:cxn ang="0">
                  <a:pos x="0" y="23"/>
                </a:cxn>
                <a:cxn ang="0">
                  <a:pos x="11" y="23"/>
                </a:cxn>
                <a:cxn ang="0">
                  <a:pos x="11" y="23"/>
                </a:cxn>
              </a:cxnLst>
              <a:rect l="0" t="0" r="r" b="b"/>
              <a:pathLst>
                <a:path w="11" h="23">
                  <a:moveTo>
                    <a:pt x="11" y="23"/>
                  </a:moveTo>
                  <a:lnTo>
                    <a:pt x="11" y="23"/>
                  </a:lnTo>
                  <a:lnTo>
                    <a:pt x="9" y="0"/>
                  </a:lnTo>
                  <a:lnTo>
                    <a:pt x="0" y="0"/>
                  </a:lnTo>
                  <a:lnTo>
                    <a:pt x="0" y="0"/>
                  </a:lnTo>
                  <a:lnTo>
                    <a:pt x="0" y="23"/>
                  </a:lnTo>
                  <a:lnTo>
                    <a:pt x="11" y="23"/>
                  </a:lnTo>
                  <a:lnTo>
                    <a:pt x="11" y="23"/>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59" name="Freeform 337"/>
            <p:cNvSpPr>
              <a:spLocks noChangeAspect="1"/>
            </p:cNvSpPr>
            <p:nvPr userDrawn="1"/>
          </p:nvSpPr>
          <p:spPr bwMode="auto">
            <a:xfrm>
              <a:off x="2861" y="2416"/>
              <a:ext cx="38" cy="48"/>
            </a:xfrm>
            <a:custGeom>
              <a:avLst/>
              <a:gdLst/>
              <a:ahLst/>
              <a:cxnLst>
                <a:cxn ang="0">
                  <a:pos x="19" y="49"/>
                </a:cxn>
                <a:cxn ang="0">
                  <a:pos x="19" y="49"/>
                </a:cxn>
                <a:cxn ang="0">
                  <a:pos x="13" y="49"/>
                </a:cxn>
                <a:cxn ang="0">
                  <a:pos x="13" y="49"/>
                </a:cxn>
                <a:cxn ang="0">
                  <a:pos x="6" y="46"/>
                </a:cxn>
                <a:cxn ang="0">
                  <a:pos x="2" y="44"/>
                </a:cxn>
                <a:cxn ang="0">
                  <a:pos x="0" y="40"/>
                </a:cxn>
                <a:cxn ang="0">
                  <a:pos x="0" y="34"/>
                </a:cxn>
                <a:cxn ang="0">
                  <a:pos x="0" y="0"/>
                </a:cxn>
                <a:cxn ang="0">
                  <a:pos x="13" y="0"/>
                </a:cxn>
                <a:cxn ang="0">
                  <a:pos x="13" y="34"/>
                </a:cxn>
                <a:cxn ang="0">
                  <a:pos x="13" y="34"/>
                </a:cxn>
                <a:cxn ang="0">
                  <a:pos x="13" y="38"/>
                </a:cxn>
                <a:cxn ang="0">
                  <a:pos x="17" y="38"/>
                </a:cxn>
                <a:cxn ang="0">
                  <a:pos x="17" y="38"/>
                </a:cxn>
                <a:cxn ang="0">
                  <a:pos x="25" y="38"/>
                </a:cxn>
                <a:cxn ang="0">
                  <a:pos x="25" y="38"/>
                </a:cxn>
                <a:cxn ang="0">
                  <a:pos x="28" y="38"/>
                </a:cxn>
                <a:cxn ang="0">
                  <a:pos x="30" y="34"/>
                </a:cxn>
                <a:cxn ang="0">
                  <a:pos x="30" y="27"/>
                </a:cxn>
                <a:cxn ang="0">
                  <a:pos x="38" y="27"/>
                </a:cxn>
                <a:cxn ang="0">
                  <a:pos x="38" y="34"/>
                </a:cxn>
                <a:cxn ang="0">
                  <a:pos x="38" y="34"/>
                </a:cxn>
                <a:cxn ang="0">
                  <a:pos x="38" y="40"/>
                </a:cxn>
                <a:cxn ang="0">
                  <a:pos x="36" y="44"/>
                </a:cxn>
                <a:cxn ang="0">
                  <a:pos x="34" y="46"/>
                </a:cxn>
                <a:cxn ang="0">
                  <a:pos x="28" y="49"/>
                </a:cxn>
                <a:cxn ang="0">
                  <a:pos x="28" y="49"/>
                </a:cxn>
                <a:cxn ang="0">
                  <a:pos x="19" y="49"/>
                </a:cxn>
                <a:cxn ang="0">
                  <a:pos x="19" y="49"/>
                </a:cxn>
              </a:cxnLst>
              <a:rect l="0" t="0" r="r" b="b"/>
              <a:pathLst>
                <a:path w="38" h="49">
                  <a:moveTo>
                    <a:pt x="19" y="49"/>
                  </a:moveTo>
                  <a:lnTo>
                    <a:pt x="19" y="49"/>
                  </a:lnTo>
                  <a:lnTo>
                    <a:pt x="13" y="49"/>
                  </a:lnTo>
                  <a:lnTo>
                    <a:pt x="13" y="49"/>
                  </a:lnTo>
                  <a:lnTo>
                    <a:pt x="6" y="46"/>
                  </a:lnTo>
                  <a:lnTo>
                    <a:pt x="2" y="44"/>
                  </a:lnTo>
                  <a:lnTo>
                    <a:pt x="0" y="40"/>
                  </a:lnTo>
                  <a:lnTo>
                    <a:pt x="0" y="34"/>
                  </a:lnTo>
                  <a:lnTo>
                    <a:pt x="0" y="0"/>
                  </a:lnTo>
                  <a:lnTo>
                    <a:pt x="13" y="0"/>
                  </a:lnTo>
                  <a:lnTo>
                    <a:pt x="13" y="34"/>
                  </a:lnTo>
                  <a:lnTo>
                    <a:pt x="13" y="34"/>
                  </a:lnTo>
                  <a:lnTo>
                    <a:pt x="13" y="38"/>
                  </a:lnTo>
                  <a:lnTo>
                    <a:pt x="17" y="38"/>
                  </a:lnTo>
                  <a:lnTo>
                    <a:pt x="17" y="38"/>
                  </a:lnTo>
                  <a:lnTo>
                    <a:pt x="25" y="38"/>
                  </a:lnTo>
                  <a:lnTo>
                    <a:pt x="25" y="38"/>
                  </a:lnTo>
                  <a:lnTo>
                    <a:pt x="28" y="38"/>
                  </a:lnTo>
                  <a:lnTo>
                    <a:pt x="30" y="34"/>
                  </a:lnTo>
                  <a:lnTo>
                    <a:pt x="30" y="27"/>
                  </a:lnTo>
                  <a:lnTo>
                    <a:pt x="38" y="27"/>
                  </a:lnTo>
                  <a:lnTo>
                    <a:pt x="38" y="34"/>
                  </a:lnTo>
                  <a:lnTo>
                    <a:pt x="38" y="34"/>
                  </a:lnTo>
                  <a:lnTo>
                    <a:pt x="38" y="40"/>
                  </a:lnTo>
                  <a:lnTo>
                    <a:pt x="36" y="44"/>
                  </a:lnTo>
                  <a:lnTo>
                    <a:pt x="34" y="46"/>
                  </a:lnTo>
                  <a:lnTo>
                    <a:pt x="28" y="49"/>
                  </a:lnTo>
                  <a:lnTo>
                    <a:pt x="28" y="49"/>
                  </a:lnTo>
                  <a:lnTo>
                    <a:pt x="19" y="49"/>
                  </a:lnTo>
                  <a:lnTo>
                    <a:pt x="19" y="49"/>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0" name="Freeform 338"/>
            <p:cNvSpPr>
              <a:spLocks noChangeAspect="1" noEditPoints="1"/>
            </p:cNvSpPr>
            <p:nvPr userDrawn="1"/>
          </p:nvSpPr>
          <p:spPr bwMode="auto">
            <a:xfrm>
              <a:off x="2562" y="2348"/>
              <a:ext cx="57" cy="111"/>
            </a:xfrm>
            <a:custGeom>
              <a:avLst/>
              <a:gdLst/>
              <a:ahLst/>
              <a:cxnLst>
                <a:cxn ang="0">
                  <a:pos x="34" y="94"/>
                </a:cxn>
                <a:cxn ang="0">
                  <a:pos x="34" y="82"/>
                </a:cxn>
                <a:cxn ang="0">
                  <a:pos x="55" y="82"/>
                </a:cxn>
                <a:cxn ang="0">
                  <a:pos x="55" y="71"/>
                </a:cxn>
                <a:cxn ang="0">
                  <a:pos x="34" y="71"/>
                </a:cxn>
                <a:cxn ang="0">
                  <a:pos x="34" y="59"/>
                </a:cxn>
                <a:cxn ang="0">
                  <a:pos x="43" y="59"/>
                </a:cxn>
                <a:cxn ang="0">
                  <a:pos x="43" y="59"/>
                </a:cxn>
                <a:cxn ang="0">
                  <a:pos x="49" y="59"/>
                </a:cxn>
                <a:cxn ang="0">
                  <a:pos x="53" y="56"/>
                </a:cxn>
                <a:cxn ang="0">
                  <a:pos x="55" y="50"/>
                </a:cxn>
                <a:cxn ang="0">
                  <a:pos x="57" y="46"/>
                </a:cxn>
                <a:cxn ang="0">
                  <a:pos x="57" y="0"/>
                </a:cxn>
                <a:cxn ang="0">
                  <a:pos x="2" y="0"/>
                </a:cxn>
                <a:cxn ang="0">
                  <a:pos x="2" y="59"/>
                </a:cxn>
                <a:cxn ang="0">
                  <a:pos x="24" y="59"/>
                </a:cxn>
                <a:cxn ang="0">
                  <a:pos x="24" y="71"/>
                </a:cxn>
                <a:cxn ang="0">
                  <a:pos x="2" y="71"/>
                </a:cxn>
                <a:cxn ang="0">
                  <a:pos x="2" y="82"/>
                </a:cxn>
                <a:cxn ang="0">
                  <a:pos x="24" y="82"/>
                </a:cxn>
                <a:cxn ang="0">
                  <a:pos x="24" y="97"/>
                </a:cxn>
                <a:cxn ang="0">
                  <a:pos x="24" y="97"/>
                </a:cxn>
                <a:cxn ang="0">
                  <a:pos x="0" y="99"/>
                </a:cxn>
                <a:cxn ang="0">
                  <a:pos x="0" y="111"/>
                </a:cxn>
                <a:cxn ang="0">
                  <a:pos x="0" y="111"/>
                </a:cxn>
                <a:cxn ang="0">
                  <a:pos x="30" y="107"/>
                </a:cxn>
                <a:cxn ang="0">
                  <a:pos x="57" y="101"/>
                </a:cxn>
                <a:cxn ang="0">
                  <a:pos x="57" y="90"/>
                </a:cxn>
                <a:cxn ang="0">
                  <a:pos x="57" y="90"/>
                </a:cxn>
                <a:cxn ang="0">
                  <a:pos x="34" y="94"/>
                </a:cxn>
                <a:cxn ang="0">
                  <a:pos x="34" y="94"/>
                </a:cxn>
                <a:cxn ang="0">
                  <a:pos x="34" y="8"/>
                </a:cxn>
                <a:cxn ang="0">
                  <a:pos x="45" y="8"/>
                </a:cxn>
                <a:cxn ang="0">
                  <a:pos x="45" y="25"/>
                </a:cxn>
                <a:cxn ang="0">
                  <a:pos x="34" y="25"/>
                </a:cxn>
                <a:cxn ang="0">
                  <a:pos x="34" y="8"/>
                </a:cxn>
                <a:cxn ang="0">
                  <a:pos x="34" y="8"/>
                </a:cxn>
                <a:cxn ang="0">
                  <a:pos x="34" y="33"/>
                </a:cxn>
                <a:cxn ang="0">
                  <a:pos x="45" y="33"/>
                </a:cxn>
                <a:cxn ang="0">
                  <a:pos x="45" y="33"/>
                </a:cxn>
                <a:cxn ang="0">
                  <a:pos x="45" y="46"/>
                </a:cxn>
                <a:cxn ang="0">
                  <a:pos x="45" y="46"/>
                </a:cxn>
                <a:cxn ang="0">
                  <a:pos x="43" y="48"/>
                </a:cxn>
                <a:cxn ang="0">
                  <a:pos x="40" y="50"/>
                </a:cxn>
                <a:cxn ang="0">
                  <a:pos x="40" y="50"/>
                </a:cxn>
                <a:cxn ang="0">
                  <a:pos x="34" y="50"/>
                </a:cxn>
                <a:cxn ang="0">
                  <a:pos x="34" y="33"/>
                </a:cxn>
                <a:cxn ang="0">
                  <a:pos x="34" y="33"/>
                </a:cxn>
                <a:cxn ang="0">
                  <a:pos x="13" y="8"/>
                </a:cxn>
                <a:cxn ang="0">
                  <a:pos x="24" y="8"/>
                </a:cxn>
                <a:cxn ang="0">
                  <a:pos x="24" y="25"/>
                </a:cxn>
                <a:cxn ang="0">
                  <a:pos x="13" y="25"/>
                </a:cxn>
                <a:cxn ang="0">
                  <a:pos x="13" y="8"/>
                </a:cxn>
                <a:cxn ang="0">
                  <a:pos x="13" y="8"/>
                </a:cxn>
                <a:cxn ang="0">
                  <a:pos x="13" y="50"/>
                </a:cxn>
                <a:cxn ang="0">
                  <a:pos x="13" y="33"/>
                </a:cxn>
                <a:cxn ang="0">
                  <a:pos x="24" y="33"/>
                </a:cxn>
                <a:cxn ang="0">
                  <a:pos x="24" y="50"/>
                </a:cxn>
                <a:cxn ang="0">
                  <a:pos x="13" y="50"/>
                </a:cxn>
                <a:cxn ang="0">
                  <a:pos x="13" y="50"/>
                </a:cxn>
              </a:cxnLst>
              <a:rect l="0" t="0" r="r" b="b"/>
              <a:pathLst>
                <a:path w="57" h="111">
                  <a:moveTo>
                    <a:pt x="34" y="94"/>
                  </a:moveTo>
                  <a:lnTo>
                    <a:pt x="34" y="82"/>
                  </a:lnTo>
                  <a:lnTo>
                    <a:pt x="55" y="82"/>
                  </a:lnTo>
                  <a:lnTo>
                    <a:pt x="55" y="71"/>
                  </a:lnTo>
                  <a:lnTo>
                    <a:pt x="34" y="71"/>
                  </a:lnTo>
                  <a:lnTo>
                    <a:pt x="34" y="59"/>
                  </a:lnTo>
                  <a:lnTo>
                    <a:pt x="43" y="59"/>
                  </a:lnTo>
                  <a:lnTo>
                    <a:pt x="43" y="59"/>
                  </a:lnTo>
                  <a:lnTo>
                    <a:pt x="49" y="59"/>
                  </a:lnTo>
                  <a:lnTo>
                    <a:pt x="53" y="56"/>
                  </a:lnTo>
                  <a:lnTo>
                    <a:pt x="55" y="50"/>
                  </a:lnTo>
                  <a:lnTo>
                    <a:pt x="57" y="46"/>
                  </a:lnTo>
                  <a:lnTo>
                    <a:pt x="57" y="0"/>
                  </a:lnTo>
                  <a:lnTo>
                    <a:pt x="2" y="0"/>
                  </a:lnTo>
                  <a:lnTo>
                    <a:pt x="2" y="59"/>
                  </a:lnTo>
                  <a:lnTo>
                    <a:pt x="24" y="59"/>
                  </a:lnTo>
                  <a:lnTo>
                    <a:pt x="24" y="71"/>
                  </a:lnTo>
                  <a:lnTo>
                    <a:pt x="2" y="71"/>
                  </a:lnTo>
                  <a:lnTo>
                    <a:pt x="2" y="82"/>
                  </a:lnTo>
                  <a:lnTo>
                    <a:pt x="24" y="82"/>
                  </a:lnTo>
                  <a:lnTo>
                    <a:pt x="24" y="97"/>
                  </a:lnTo>
                  <a:lnTo>
                    <a:pt x="24" y="97"/>
                  </a:lnTo>
                  <a:lnTo>
                    <a:pt x="0" y="99"/>
                  </a:lnTo>
                  <a:lnTo>
                    <a:pt x="0" y="111"/>
                  </a:lnTo>
                  <a:lnTo>
                    <a:pt x="0" y="111"/>
                  </a:lnTo>
                  <a:lnTo>
                    <a:pt x="30" y="107"/>
                  </a:lnTo>
                  <a:lnTo>
                    <a:pt x="57" y="101"/>
                  </a:lnTo>
                  <a:lnTo>
                    <a:pt x="57" y="90"/>
                  </a:lnTo>
                  <a:lnTo>
                    <a:pt x="57" y="90"/>
                  </a:lnTo>
                  <a:lnTo>
                    <a:pt x="34" y="94"/>
                  </a:lnTo>
                  <a:lnTo>
                    <a:pt x="34" y="94"/>
                  </a:lnTo>
                  <a:close/>
                  <a:moveTo>
                    <a:pt x="34" y="8"/>
                  </a:moveTo>
                  <a:lnTo>
                    <a:pt x="45" y="8"/>
                  </a:lnTo>
                  <a:lnTo>
                    <a:pt x="45" y="25"/>
                  </a:lnTo>
                  <a:lnTo>
                    <a:pt x="34" y="25"/>
                  </a:lnTo>
                  <a:lnTo>
                    <a:pt x="34" y="8"/>
                  </a:lnTo>
                  <a:lnTo>
                    <a:pt x="34" y="8"/>
                  </a:lnTo>
                  <a:close/>
                  <a:moveTo>
                    <a:pt x="34" y="33"/>
                  </a:moveTo>
                  <a:lnTo>
                    <a:pt x="45" y="33"/>
                  </a:lnTo>
                  <a:lnTo>
                    <a:pt x="45" y="33"/>
                  </a:lnTo>
                  <a:lnTo>
                    <a:pt x="45" y="46"/>
                  </a:lnTo>
                  <a:lnTo>
                    <a:pt x="45" y="46"/>
                  </a:lnTo>
                  <a:lnTo>
                    <a:pt x="43" y="48"/>
                  </a:lnTo>
                  <a:lnTo>
                    <a:pt x="40" y="50"/>
                  </a:lnTo>
                  <a:lnTo>
                    <a:pt x="40" y="50"/>
                  </a:lnTo>
                  <a:lnTo>
                    <a:pt x="34" y="50"/>
                  </a:lnTo>
                  <a:lnTo>
                    <a:pt x="34" y="33"/>
                  </a:lnTo>
                  <a:lnTo>
                    <a:pt x="34" y="33"/>
                  </a:lnTo>
                  <a:close/>
                  <a:moveTo>
                    <a:pt x="13" y="8"/>
                  </a:moveTo>
                  <a:lnTo>
                    <a:pt x="24" y="8"/>
                  </a:lnTo>
                  <a:lnTo>
                    <a:pt x="24" y="25"/>
                  </a:lnTo>
                  <a:lnTo>
                    <a:pt x="13" y="25"/>
                  </a:lnTo>
                  <a:lnTo>
                    <a:pt x="13" y="8"/>
                  </a:lnTo>
                  <a:lnTo>
                    <a:pt x="13" y="8"/>
                  </a:lnTo>
                  <a:close/>
                  <a:moveTo>
                    <a:pt x="13" y="50"/>
                  </a:moveTo>
                  <a:lnTo>
                    <a:pt x="13" y="33"/>
                  </a:lnTo>
                  <a:lnTo>
                    <a:pt x="24" y="33"/>
                  </a:lnTo>
                  <a:lnTo>
                    <a:pt x="24" y="50"/>
                  </a:lnTo>
                  <a:lnTo>
                    <a:pt x="13" y="50"/>
                  </a:lnTo>
                  <a:lnTo>
                    <a:pt x="13" y="50"/>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1" name="Freeform 339"/>
            <p:cNvSpPr>
              <a:spLocks noChangeAspect="1"/>
            </p:cNvSpPr>
            <p:nvPr userDrawn="1"/>
          </p:nvSpPr>
          <p:spPr bwMode="auto">
            <a:xfrm>
              <a:off x="3181" y="2343"/>
              <a:ext cx="98" cy="57"/>
            </a:xfrm>
            <a:custGeom>
              <a:avLst/>
              <a:gdLst/>
              <a:ahLst/>
              <a:cxnLst>
                <a:cxn ang="0">
                  <a:pos x="10" y="19"/>
                </a:cxn>
                <a:cxn ang="0">
                  <a:pos x="27" y="19"/>
                </a:cxn>
                <a:cxn ang="0">
                  <a:pos x="27" y="19"/>
                </a:cxn>
                <a:cxn ang="0">
                  <a:pos x="25" y="30"/>
                </a:cxn>
                <a:cxn ang="0">
                  <a:pos x="21" y="38"/>
                </a:cxn>
                <a:cxn ang="0">
                  <a:pos x="13" y="45"/>
                </a:cxn>
                <a:cxn ang="0">
                  <a:pos x="2" y="51"/>
                </a:cxn>
                <a:cxn ang="0">
                  <a:pos x="2" y="59"/>
                </a:cxn>
                <a:cxn ang="0">
                  <a:pos x="2" y="59"/>
                </a:cxn>
                <a:cxn ang="0">
                  <a:pos x="19" y="53"/>
                </a:cxn>
                <a:cxn ang="0">
                  <a:pos x="30" y="45"/>
                </a:cxn>
                <a:cxn ang="0">
                  <a:pos x="38" y="34"/>
                </a:cxn>
                <a:cxn ang="0">
                  <a:pos x="42" y="19"/>
                </a:cxn>
                <a:cxn ang="0">
                  <a:pos x="55" y="19"/>
                </a:cxn>
                <a:cxn ang="0">
                  <a:pos x="55" y="43"/>
                </a:cxn>
                <a:cxn ang="0">
                  <a:pos x="55" y="43"/>
                </a:cxn>
                <a:cxn ang="0">
                  <a:pos x="55" y="49"/>
                </a:cxn>
                <a:cxn ang="0">
                  <a:pos x="57" y="53"/>
                </a:cxn>
                <a:cxn ang="0">
                  <a:pos x="61" y="55"/>
                </a:cxn>
                <a:cxn ang="0">
                  <a:pos x="68" y="55"/>
                </a:cxn>
                <a:cxn ang="0">
                  <a:pos x="68" y="55"/>
                </a:cxn>
                <a:cxn ang="0">
                  <a:pos x="76" y="55"/>
                </a:cxn>
                <a:cxn ang="0">
                  <a:pos x="76" y="55"/>
                </a:cxn>
                <a:cxn ang="0">
                  <a:pos x="83" y="55"/>
                </a:cxn>
                <a:cxn ang="0">
                  <a:pos x="83" y="55"/>
                </a:cxn>
                <a:cxn ang="0">
                  <a:pos x="89" y="55"/>
                </a:cxn>
                <a:cxn ang="0">
                  <a:pos x="93" y="53"/>
                </a:cxn>
                <a:cxn ang="0">
                  <a:pos x="97" y="47"/>
                </a:cxn>
                <a:cxn ang="0">
                  <a:pos x="97" y="43"/>
                </a:cxn>
                <a:cxn ang="0">
                  <a:pos x="87" y="40"/>
                </a:cxn>
                <a:cxn ang="0">
                  <a:pos x="87" y="40"/>
                </a:cxn>
                <a:cxn ang="0">
                  <a:pos x="87" y="45"/>
                </a:cxn>
                <a:cxn ang="0">
                  <a:pos x="83" y="47"/>
                </a:cxn>
                <a:cxn ang="0">
                  <a:pos x="83" y="47"/>
                </a:cxn>
                <a:cxn ang="0">
                  <a:pos x="76" y="47"/>
                </a:cxn>
                <a:cxn ang="0">
                  <a:pos x="76" y="47"/>
                </a:cxn>
                <a:cxn ang="0">
                  <a:pos x="72" y="47"/>
                </a:cxn>
                <a:cxn ang="0">
                  <a:pos x="72" y="47"/>
                </a:cxn>
                <a:cxn ang="0">
                  <a:pos x="68" y="45"/>
                </a:cxn>
                <a:cxn ang="0">
                  <a:pos x="68" y="40"/>
                </a:cxn>
                <a:cxn ang="0">
                  <a:pos x="68" y="19"/>
                </a:cxn>
                <a:cxn ang="0">
                  <a:pos x="85" y="19"/>
                </a:cxn>
                <a:cxn ang="0">
                  <a:pos x="85" y="34"/>
                </a:cxn>
                <a:cxn ang="0">
                  <a:pos x="97" y="34"/>
                </a:cxn>
                <a:cxn ang="0">
                  <a:pos x="97" y="11"/>
                </a:cxn>
                <a:cxn ang="0">
                  <a:pos x="55" y="11"/>
                </a:cxn>
                <a:cxn ang="0">
                  <a:pos x="55" y="0"/>
                </a:cxn>
                <a:cxn ang="0">
                  <a:pos x="42" y="0"/>
                </a:cxn>
                <a:cxn ang="0">
                  <a:pos x="42" y="11"/>
                </a:cxn>
                <a:cxn ang="0">
                  <a:pos x="0" y="11"/>
                </a:cxn>
                <a:cxn ang="0">
                  <a:pos x="0" y="36"/>
                </a:cxn>
                <a:cxn ang="0">
                  <a:pos x="10" y="36"/>
                </a:cxn>
                <a:cxn ang="0">
                  <a:pos x="10" y="19"/>
                </a:cxn>
                <a:cxn ang="0">
                  <a:pos x="10" y="19"/>
                </a:cxn>
              </a:cxnLst>
              <a:rect l="0" t="0" r="r" b="b"/>
              <a:pathLst>
                <a:path w="97" h="59">
                  <a:moveTo>
                    <a:pt x="10" y="19"/>
                  </a:moveTo>
                  <a:lnTo>
                    <a:pt x="27" y="19"/>
                  </a:lnTo>
                  <a:lnTo>
                    <a:pt x="27" y="19"/>
                  </a:lnTo>
                  <a:lnTo>
                    <a:pt x="25" y="30"/>
                  </a:lnTo>
                  <a:lnTo>
                    <a:pt x="21" y="38"/>
                  </a:lnTo>
                  <a:lnTo>
                    <a:pt x="13" y="45"/>
                  </a:lnTo>
                  <a:lnTo>
                    <a:pt x="2" y="51"/>
                  </a:lnTo>
                  <a:lnTo>
                    <a:pt x="2" y="59"/>
                  </a:lnTo>
                  <a:lnTo>
                    <a:pt x="2" y="59"/>
                  </a:lnTo>
                  <a:lnTo>
                    <a:pt x="19" y="53"/>
                  </a:lnTo>
                  <a:lnTo>
                    <a:pt x="30" y="45"/>
                  </a:lnTo>
                  <a:lnTo>
                    <a:pt x="38" y="34"/>
                  </a:lnTo>
                  <a:lnTo>
                    <a:pt x="42" y="19"/>
                  </a:lnTo>
                  <a:lnTo>
                    <a:pt x="55" y="19"/>
                  </a:lnTo>
                  <a:lnTo>
                    <a:pt x="55" y="43"/>
                  </a:lnTo>
                  <a:lnTo>
                    <a:pt x="55" y="43"/>
                  </a:lnTo>
                  <a:lnTo>
                    <a:pt x="55" y="49"/>
                  </a:lnTo>
                  <a:lnTo>
                    <a:pt x="57" y="53"/>
                  </a:lnTo>
                  <a:lnTo>
                    <a:pt x="61" y="55"/>
                  </a:lnTo>
                  <a:lnTo>
                    <a:pt x="68" y="55"/>
                  </a:lnTo>
                  <a:lnTo>
                    <a:pt x="68" y="55"/>
                  </a:lnTo>
                  <a:lnTo>
                    <a:pt x="76" y="55"/>
                  </a:lnTo>
                  <a:lnTo>
                    <a:pt x="76" y="55"/>
                  </a:lnTo>
                  <a:lnTo>
                    <a:pt x="83" y="55"/>
                  </a:lnTo>
                  <a:lnTo>
                    <a:pt x="83" y="55"/>
                  </a:lnTo>
                  <a:lnTo>
                    <a:pt x="89" y="55"/>
                  </a:lnTo>
                  <a:lnTo>
                    <a:pt x="93" y="53"/>
                  </a:lnTo>
                  <a:lnTo>
                    <a:pt x="97" y="47"/>
                  </a:lnTo>
                  <a:lnTo>
                    <a:pt x="97" y="43"/>
                  </a:lnTo>
                  <a:lnTo>
                    <a:pt x="87" y="40"/>
                  </a:lnTo>
                  <a:lnTo>
                    <a:pt x="87" y="40"/>
                  </a:lnTo>
                  <a:lnTo>
                    <a:pt x="87" y="45"/>
                  </a:lnTo>
                  <a:lnTo>
                    <a:pt x="83" y="47"/>
                  </a:lnTo>
                  <a:lnTo>
                    <a:pt x="83" y="47"/>
                  </a:lnTo>
                  <a:lnTo>
                    <a:pt x="76" y="47"/>
                  </a:lnTo>
                  <a:lnTo>
                    <a:pt x="76" y="47"/>
                  </a:lnTo>
                  <a:lnTo>
                    <a:pt x="72" y="47"/>
                  </a:lnTo>
                  <a:lnTo>
                    <a:pt x="72" y="47"/>
                  </a:lnTo>
                  <a:lnTo>
                    <a:pt x="68" y="45"/>
                  </a:lnTo>
                  <a:lnTo>
                    <a:pt x="68" y="40"/>
                  </a:lnTo>
                  <a:lnTo>
                    <a:pt x="68" y="19"/>
                  </a:lnTo>
                  <a:lnTo>
                    <a:pt x="85" y="19"/>
                  </a:lnTo>
                  <a:lnTo>
                    <a:pt x="85" y="34"/>
                  </a:lnTo>
                  <a:lnTo>
                    <a:pt x="97" y="34"/>
                  </a:lnTo>
                  <a:lnTo>
                    <a:pt x="97" y="11"/>
                  </a:lnTo>
                  <a:lnTo>
                    <a:pt x="55" y="11"/>
                  </a:lnTo>
                  <a:lnTo>
                    <a:pt x="55" y="0"/>
                  </a:lnTo>
                  <a:lnTo>
                    <a:pt x="42" y="0"/>
                  </a:lnTo>
                  <a:lnTo>
                    <a:pt x="42" y="11"/>
                  </a:lnTo>
                  <a:lnTo>
                    <a:pt x="0" y="11"/>
                  </a:lnTo>
                  <a:lnTo>
                    <a:pt x="0" y="36"/>
                  </a:lnTo>
                  <a:lnTo>
                    <a:pt x="10" y="36"/>
                  </a:lnTo>
                  <a:lnTo>
                    <a:pt x="10" y="19"/>
                  </a:lnTo>
                  <a:lnTo>
                    <a:pt x="10" y="19"/>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sp>
          <p:nvSpPr>
            <p:cNvPr id="62" name="Freeform 340"/>
            <p:cNvSpPr>
              <a:spLocks noChangeAspect="1"/>
            </p:cNvSpPr>
            <p:nvPr userDrawn="1"/>
          </p:nvSpPr>
          <p:spPr bwMode="auto">
            <a:xfrm>
              <a:off x="3179" y="2392"/>
              <a:ext cx="104" cy="72"/>
            </a:xfrm>
            <a:custGeom>
              <a:avLst/>
              <a:gdLst/>
              <a:ahLst/>
              <a:cxnLst>
                <a:cxn ang="0">
                  <a:pos x="93" y="46"/>
                </a:cxn>
                <a:cxn ang="0">
                  <a:pos x="93" y="55"/>
                </a:cxn>
                <a:cxn ang="0">
                  <a:pos x="93" y="55"/>
                </a:cxn>
                <a:cxn ang="0">
                  <a:pos x="91" y="59"/>
                </a:cxn>
                <a:cxn ang="0">
                  <a:pos x="89" y="59"/>
                </a:cxn>
                <a:cxn ang="0">
                  <a:pos x="89" y="59"/>
                </a:cxn>
                <a:cxn ang="0">
                  <a:pos x="87" y="59"/>
                </a:cxn>
                <a:cxn ang="0">
                  <a:pos x="87" y="59"/>
                </a:cxn>
                <a:cxn ang="0">
                  <a:pos x="82" y="59"/>
                </a:cxn>
                <a:cxn ang="0">
                  <a:pos x="82" y="59"/>
                </a:cxn>
                <a:cxn ang="0">
                  <a:pos x="80" y="59"/>
                </a:cxn>
                <a:cxn ang="0">
                  <a:pos x="80" y="55"/>
                </a:cxn>
                <a:cxn ang="0">
                  <a:pos x="80" y="19"/>
                </a:cxn>
                <a:cxn ang="0">
                  <a:pos x="49" y="19"/>
                </a:cxn>
                <a:cxn ang="0">
                  <a:pos x="49" y="19"/>
                </a:cxn>
                <a:cxn ang="0">
                  <a:pos x="51" y="2"/>
                </a:cxn>
                <a:cxn ang="0">
                  <a:pos x="38" y="0"/>
                </a:cxn>
                <a:cxn ang="0">
                  <a:pos x="38" y="0"/>
                </a:cxn>
                <a:cxn ang="0">
                  <a:pos x="36" y="19"/>
                </a:cxn>
                <a:cxn ang="0">
                  <a:pos x="4" y="19"/>
                </a:cxn>
                <a:cxn ang="0">
                  <a:pos x="4" y="27"/>
                </a:cxn>
                <a:cxn ang="0">
                  <a:pos x="34" y="27"/>
                </a:cxn>
                <a:cxn ang="0">
                  <a:pos x="34" y="27"/>
                </a:cxn>
                <a:cxn ang="0">
                  <a:pos x="29" y="38"/>
                </a:cxn>
                <a:cxn ang="0">
                  <a:pos x="23" y="48"/>
                </a:cxn>
                <a:cxn ang="0">
                  <a:pos x="15" y="55"/>
                </a:cxn>
                <a:cxn ang="0">
                  <a:pos x="0" y="63"/>
                </a:cxn>
                <a:cxn ang="0">
                  <a:pos x="0" y="72"/>
                </a:cxn>
                <a:cxn ang="0">
                  <a:pos x="0" y="72"/>
                </a:cxn>
                <a:cxn ang="0">
                  <a:pos x="17" y="67"/>
                </a:cxn>
                <a:cxn ang="0">
                  <a:pos x="29" y="59"/>
                </a:cxn>
                <a:cxn ang="0">
                  <a:pos x="36" y="53"/>
                </a:cxn>
                <a:cxn ang="0">
                  <a:pos x="40" y="46"/>
                </a:cxn>
                <a:cxn ang="0">
                  <a:pos x="44" y="38"/>
                </a:cxn>
                <a:cxn ang="0">
                  <a:pos x="46" y="27"/>
                </a:cxn>
                <a:cxn ang="0">
                  <a:pos x="68" y="27"/>
                </a:cxn>
                <a:cxn ang="0">
                  <a:pos x="68" y="57"/>
                </a:cxn>
                <a:cxn ang="0">
                  <a:pos x="68" y="57"/>
                </a:cxn>
                <a:cxn ang="0">
                  <a:pos x="68" y="61"/>
                </a:cxn>
                <a:cxn ang="0">
                  <a:pos x="70" y="65"/>
                </a:cxn>
                <a:cxn ang="0">
                  <a:pos x="74" y="69"/>
                </a:cxn>
                <a:cxn ang="0">
                  <a:pos x="78" y="69"/>
                </a:cxn>
                <a:cxn ang="0">
                  <a:pos x="78" y="69"/>
                </a:cxn>
                <a:cxn ang="0">
                  <a:pos x="85" y="69"/>
                </a:cxn>
                <a:cxn ang="0">
                  <a:pos x="85" y="69"/>
                </a:cxn>
                <a:cxn ang="0">
                  <a:pos x="93" y="69"/>
                </a:cxn>
                <a:cxn ang="0">
                  <a:pos x="93" y="69"/>
                </a:cxn>
                <a:cxn ang="0">
                  <a:pos x="97" y="67"/>
                </a:cxn>
                <a:cxn ang="0">
                  <a:pos x="101" y="65"/>
                </a:cxn>
                <a:cxn ang="0">
                  <a:pos x="104" y="61"/>
                </a:cxn>
                <a:cxn ang="0">
                  <a:pos x="104" y="55"/>
                </a:cxn>
                <a:cxn ang="0">
                  <a:pos x="104" y="46"/>
                </a:cxn>
                <a:cxn ang="0">
                  <a:pos x="93" y="46"/>
                </a:cxn>
                <a:cxn ang="0">
                  <a:pos x="93" y="46"/>
                </a:cxn>
              </a:cxnLst>
              <a:rect l="0" t="0" r="r" b="b"/>
              <a:pathLst>
                <a:path w="104" h="72">
                  <a:moveTo>
                    <a:pt x="93" y="46"/>
                  </a:moveTo>
                  <a:lnTo>
                    <a:pt x="93" y="55"/>
                  </a:lnTo>
                  <a:lnTo>
                    <a:pt x="93" y="55"/>
                  </a:lnTo>
                  <a:lnTo>
                    <a:pt x="91" y="59"/>
                  </a:lnTo>
                  <a:lnTo>
                    <a:pt x="89" y="59"/>
                  </a:lnTo>
                  <a:lnTo>
                    <a:pt x="89" y="59"/>
                  </a:lnTo>
                  <a:lnTo>
                    <a:pt x="87" y="59"/>
                  </a:lnTo>
                  <a:lnTo>
                    <a:pt x="87" y="59"/>
                  </a:lnTo>
                  <a:lnTo>
                    <a:pt x="82" y="59"/>
                  </a:lnTo>
                  <a:lnTo>
                    <a:pt x="82" y="59"/>
                  </a:lnTo>
                  <a:lnTo>
                    <a:pt x="80" y="59"/>
                  </a:lnTo>
                  <a:lnTo>
                    <a:pt x="80" y="55"/>
                  </a:lnTo>
                  <a:lnTo>
                    <a:pt x="80" y="19"/>
                  </a:lnTo>
                  <a:lnTo>
                    <a:pt x="49" y="19"/>
                  </a:lnTo>
                  <a:lnTo>
                    <a:pt x="49" y="19"/>
                  </a:lnTo>
                  <a:lnTo>
                    <a:pt x="51" y="2"/>
                  </a:lnTo>
                  <a:lnTo>
                    <a:pt x="38" y="0"/>
                  </a:lnTo>
                  <a:lnTo>
                    <a:pt x="38" y="0"/>
                  </a:lnTo>
                  <a:lnTo>
                    <a:pt x="36" y="19"/>
                  </a:lnTo>
                  <a:lnTo>
                    <a:pt x="4" y="19"/>
                  </a:lnTo>
                  <a:lnTo>
                    <a:pt x="4" y="27"/>
                  </a:lnTo>
                  <a:lnTo>
                    <a:pt x="34" y="27"/>
                  </a:lnTo>
                  <a:lnTo>
                    <a:pt x="34" y="27"/>
                  </a:lnTo>
                  <a:lnTo>
                    <a:pt x="29" y="38"/>
                  </a:lnTo>
                  <a:lnTo>
                    <a:pt x="23" y="48"/>
                  </a:lnTo>
                  <a:lnTo>
                    <a:pt x="15" y="55"/>
                  </a:lnTo>
                  <a:lnTo>
                    <a:pt x="0" y="63"/>
                  </a:lnTo>
                  <a:lnTo>
                    <a:pt x="0" y="72"/>
                  </a:lnTo>
                  <a:lnTo>
                    <a:pt x="0" y="72"/>
                  </a:lnTo>
                  <a:lnTo>
                    <a:pt x="17" y="67"/>
                  </a:lnTo>
                  <a:lnTo>
                    <a:pt x="29" y="59"/>
                  </a:lnTo>
                  <a:lnTo>
                    <a:pt x="36" y="53"/>
                  </a:lnTo>
                  <a:lnTo>
                    <a:pt x="40" y="46"/>
                  </a:lnTo>
                  <a:lnTo>
                    <a:pt x="44" y="38"/>
                  </a:lnTo>
                  <a:lnTo>
                    <a:pt x="46" y="27"/>
                  </a:lnTo>
                  <a:lnTo>
                    <a:pt x="68" y="27"/>
                  </a:lnTo>
                  <a:lnTo>
                    <a:pt x="68" y="57"/>
                  </a:lnTo>
                  <a:lnTo>
                    <a:pt x="68" y="57"/>
                  </a:lnTo>
                  <a:lnTo>
                    <a:pt x="68" y="61"/>
                  </a:lnTo>
                  <a:lnTo>
                    <a:pt x="70" y="65"/>
                  </a:lnTo>
                  <a:lnTo>
                    <a:pt x="74" y="69"/>
                  </a:lnTo>
                  <a:lnTo>
                    <a:pt x="78" y="69"/>
                  </a:lnTo>
                  <a:lnTo>
                    <a:pt x="78" y="69"/>
                  </a:lnTo>
                  <a:lnTo>
                    <a:pt x="85" y="69"/>
                  </a:lnTo>
                  <a:lnTo>
                    <a:pt x="85" y="69"/>
                  </a:lnTo>
                  <a:lnTo>
                    <a:pt x="93" y="69"/>
                  </a:lnTo>
                  <a:lnTo>
                    <a:pt x="93" y="69"/>
                  </a:lnTo>
                  <a:lnTo>
                    <a:pt x="97" y="67"/>
                  </a:lnTo>
                  <a:lnTo>
                    <a:pt x="101" y="65"/>
                  </a:lnTo>
                  <a:lnTo>
                    <a:pt x="104" y="61"/>
                  </a:lnTo>
                  <a:lnTo>
                    <a:pt x="104" y="55"/>
                  </a:lnTo>
                  <a:lnTo>
                    <a:pt x="104" y="46"/>
                  </a:lnTo>
                  <a:lnTo>
                    <a:pt x="93" y="46"/>
                  </a:lnTo>
                  <a:lnTo>
                    <a:pt x="93" y="46"/>
                  </a:lnTo>
                  <a:close/>
                </a:path>
              </a:pathLst>
            </a:custGeom>
            <a:solidFill>
              <a:srgbClr val="000000"/>
            </a:solidFill>
            <a:ln w="9525">
              <a:noFill/>
              <a:round/>
              <a:headEnd/>
              <a:tailEnd/>
            </a:ln>
          </p:spPr>
          <p:txBody>
            <a:bodyPr/>
            <a:lstStyle/>
            <a:p>
              <a:pPr>
                <a:defRPr/>
              </a:pPr>
              <a:endParaRPr lang="ja-JP" altLang="en-US" dirty="0">
                <a:solidFill>
                  <a:prstClr val="black"/>
                </a:solidFill>
              </a:endParaRPr>
            </a:p>
          </p:txBody>
        </p:sp>
      </p:grpSp>
    </p:spTree>
    <p:extLst>
      <p:ext uri="{BB962C8B-B14F-4D97-AF65-F5344CB8AC3E}">
        <p14:creationId xmlns:p14="http://schemas.microsoft.com/office/powerpoint/2010/main" xmlns="" val="290080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NRIロゴ">
    <p:spTree>
      <p:nvGrpSpPr>
        <p:cNvPr id="1" name=""/>
        <p:cNvGrpSpPr/>
        <p:nvPr/>
      </p:nvGrpSpPr>
      <p:grpSpPr>
        <a:xfrm>
          <a:off x="0" y="0"/>
          <a:ext cx="0" cy="0"/>
          <a:chOff x="0" y="0"/>
          <a:chExt cx="0" cy="0"/>
        </a:xfrm>
      </p:grpSpPr>
      <p:grpSp>
        <p:nvGrpSpPr>
          <p:cNvPr id="32" name="グループ化 31"/>
          <p:cNvGrpSpPr>
            <a:grpSpLocks noChangeAspect="1"/>
          </p:cNvGrpSpPr>
          <p:nvPr userDrawn="1"/>
        </p:nvGrpSpPr>
        <p:grpSpPr>
          <a:xfrm>
            <a:off x="2216696" y="1917120"/>
            <a:ext cx="5409096" cy="2592000"/>
            <a:chOff x="539552" y="3284984"/>
            <a:chExt cx="6537211" cy="3132584"/>
          </a:xfrm>
        </p:grpSpPr>
        <p:pic>
          <p:nvPicPr>
            <p:cNvPr id="33" name="Picture 300"/>
            <p:cNvPicPr>
              <a:picLocks noChangeAspect="1" noChangeArrowheads="1"/>
            </p:cNvPicPr>
            <p:nvPr/>
          </p:nvPicPr>
          <p:blipFill>
            <a:blip r:embed="rId2" cstate="print"/>
            <a:srcRect/>
            <a:stretch>
              <a:fillRect/>
            </a:stretch>
          </p:blipFill>
          <p:spPr bwMode="auto">
            <a:xfrm>
              <a:off x="2298908" y="3959694"/>
              <a:ext cx="4753741" cy="1839131"/>
            </a:xfrm>
            <a:prstGeom prst="rect">
              <a:avLst/>
            </a:prstGeom>
            <a:noFill/>
            <a:ln w="9525">
              <a:noFill/>
              <a:miter lim="800000"/>
              <a:headEnd/>
              <a:tailEnd/>
            </a:ln>
          </p:spPr>
        </p:pic>
        <p:sp>
          <p:nvSpPr>
            <p:cNvPr id="34" name="Freeform 290"/>
            <p:cNvSpPr>
              <a:spLocks noChangeAspect="1"/>
            </p:cNvSpPr>
            <p:nvPr userDrawn="1"/>
          </p:nvSpPr>
          <p:spPr bwMode="auto">
            <a:xfrm>
              <a:off x="3112261" y="3291008"/>
              <a:ext cx="397655" cy="1481953"/>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5" name="Freeform 291"/>
            <p:cNvSpPr>
              <a:spLocks noChangeAspect="1"/>
            </p:cNvSpPr>
            <p:nvPr userDrawn="1"/>
          </p:nvSpPr>
          <p:spPr bwMode="auto">
            <a:xfrm>
              <a:off x="539552" y="3284984"/>
              <a:ext cx="2536558" cy="1494002"/>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solidFill>
              <a:srgbClr val="005BAC"/>
            </a:solidFill>
            <a:ln w="9525">
              <a:noFill/>
              <a:round/>
              <a:headEnd/>
              <a:tailEnd/>
            </a:ln>
          </p:spPr>
          <p:txBody>
            <a:bodyPr/>
            <a:lstStyle/>
            <a:p>
              <a:pPr>
                <a:defRPr/>
              </a:pPr>
              <a:endParaRPr lang="ja-JP" altLang="en-US" dirty="0">
                <a:solidFill>
                  <a:prstClr val="black"/>
                </a:solidFill>
              </a:endParaRPr>
            </a:p>
          </p:txBody>
        </p:sp>
        <p:sp>
          <p:nvSpPr>
            <p:cNvPr id="36" name="Freeform 292"/>
            <p:cNvSpPr>
              <a:spLocks noChangeAspect="1"/>
            </p:cNvSpPr>
            <p:nvPr userDrawn="1"/>
          </p:nvSpPr>
          <p:spPr bwMode="auto">
            <a:xfrm>
              <a:off x="3967822" y="4507897"/>
              <a:ext cx="518157" cy="692783"/>
            </a:xfrm>
            <a:custGeom>
              <a:avLst/>
              <a:gdLst/>
              <a:ahLst/>
              <a:cxnLst>
                <a:cxn ang="0">
                  <a:pos x="103" y="114"/>
                </a:cxn>
                <a:cxn ang="0">
                  <a:pos x="171" y="114"/>
                </a:cxn>
                <a:cxn ang="0">
                  <a:pos x="171" y="97"/>
                </a:cxn>
                <a:cxn ang="0">
                  <a:pos x="97" y="97"/>
                </a:cxn>
                <a:cxn ang="0">
                  <a:pos x="97" y="54"/>
                </a:cxn>
                <a:cxn ang="0">
                  <a:pos x="159" y="54"/>
                </a:cxn>
                <a:cxn ang="0">
                  <a:pos x="159" y="36"/>
                </a:cxn>
                <a:cxn ang="0">
                  <a:pos x="97" y="36"/>
                </a:cxn>
                <a:cxn ang="0">
                  <a:pos x="97" y="0"/>
                </a:cxn>
                <a:cxn ang="0">
                  <a:pos x="76" y="0"/>
                </a:cxn>
                <a:cxn ang="0">
                  <a:pos x="76" y="36"/>
                </a:cxn>
                <a:cxn ang="0">
                  <a:pos x="14" y="36"/>
                </a:cxn>
                <a:cxn ang="0">
                  <a:pos x="14" y="54"/>
                </a:cxn>
                <a:cxn ang="0">
                  <a:pos x="76" y="54"/>
                </a:cxn>
                <a:cxn ang="0">
                  <a:pos x="76" y="97"/>
                </a:cxn>
                <a:cxn ang="0">
                  <a:pos x="3" y="97"/>
                </a:cxn>
                <a:cxn ang="0">
                  <a:pos x="3" y="114"/>
                </a:cxn>
                <a:cxn ang="0">
                  <a:pos x="70" y="114"/>
                </a:cxn>
                <a:cxn ang="0">
                  <a:pos x="70" y="114"/>
                </a:cxn>
                <a:cxn ang="0">
                  <a:pos x="54" y="135"/>
                </a:cxn>
                <a:cxn ang="0">
                  <a:pos x="38" y="155"/>
                </a:cxn>
                <a:cxn ang="0">
                  <a:pos x="19" y="174"/>
                </a:cxn>
                <a:cxn ang="0">
                  <a:pos x="0" y="192"/>
                </a:cxn>
                <a:cxn ang="0">
                  <a:pos x="11" y="208"/>
                </a:cxn>
                <a:cxn ang="0">
                  <a:pos x="11" y="208"/>
                </a:cxn>
                <a:cxn ang="0">
                  <a:pos x="29" y="192"/>
                </a:cxn>
                <a:cxn ang="0">
                  <a:pos x="46" y="173"/>
                </a:cxn>
                <a:cxn ang="0">
                  <a:pos x="62" y="154"/>
                </a:cxn>
                <a:cxn ang="0">
                  <a:pos x="76" y="133"/>
                </a:cxn>
                <a:cxn ang="0">
                  <a:pos x="76" y="228"/>
                </a:cxn>
                <a:cxn ang="0">
                  <a:pos x="97" y="228"/>
                </a:cxn>
                <a:cxn ang="0">
                  <a:pos x="97" y="133"/>
                </a:cxn>
                <a:cxn ang="0">
                  <a:pos x="97" y="133"/>
                </a:cxn>
                <a:cxn ang="0">
                  <a:pos x="111" y="154"/>
                </a:cxn>
                <a:cxn ang="0">
                  <a:pos x="127" y="173"/>
                </a:cxn>
                <a:cxn ang="0">
                  <a:pos x="144" y="192"/>
                </a:cxn>
                <a:cxn ang="0">
                  <a:pos x="162" y="208"/>
                </a:cxn>
                <a:cxn ang="0">
                  <a:pos x="173" y="192"/>
                </a:cxn>
                <a:cxn ang="0">
                  <a:pos x="173" y="192"/>
                </a:cxn>
                <a:cxn ang="0">
                  <a:pos x="154" y="174"/>
                </a:cxn>
                <a:cxn ang="0">
                  <a:pos x="136" y="155"/>
                </a:cxn>
                <a:cxn ang="0">
                  <a:pos x="119" y="135"/>
                </a:cxn>
                <a:cxn ang="0">
                  <a:pos x="103" y="114"/>
                </a:cxn>
                <a:cxn ang="0">
                  <a:pos x="103" y="114"/>
                </a:cxn>
              </a:cxnLst>
              <a:rect l="0" t="0" r="r" b="b"/>
              <a:pathLst>
                <a:path w="173" h="228">
                  <a:moveTo>
                    <a:pt x="103" y="114"/>
                  </a:moveTo>
                  <a:lnTo>
                    <a:pt x="171" y="114"/>
                  </a:lnTo>
                  <a:lnTo>
                    <a:pt x="171" y="97"/>
                  </a:lnTo>
                  <a:lnTo>
                    <a:pt x="97" y="97"/>
                  </a:lnTo>
                  <a:lnTo>
                    <a:pt x="97" y="54"/>
                  </a:lnTo>
                  <a:lnTo>
                    <a:pt x="159" y="54"/>
                  </a:lnTo>
                  <a:lnTo>
                    <a:pt x="159" y="36"/>
                  </a:lnTo>
                  <a:lnTo>
                    <a:pt x="97" y="36"/>
                  </a:lnTo>
                  <a:lnTo>
                    <a:pt x="97" y="0"/>
                  </a:lnTo>
                  <a:lnTo>
                    <a:pt x="76" y="0"/>
                  </a:lnTo>
                  <a:lnTo>
                    <a:pt x="76" y="36"/>
                  </a:lnTo>
                  <a:lnTo>
                    <a:pt x="14" y="36"/>
                  </a:lnTo>
                  <a:lnTo>
                    <a:pt x="14" y="54"/>
                  </a:lnTo>
                  <a:lnTo>
                    <a:pt x="76" y="54"/>
                  </a:lnTo>
                  <a:lnTo>
                    <a:pt x="76" y="97"/>
                  </a:lnTo>
                  <a:lnTo>
                    <a:pt x="3" y="97"/>
                  </a:lnTo>
                  <a:lnTo>
                    <a:pt x="3" y="114"/>
                  </a:lnTo>
                  <a:lnTo>
                    <a:pt x="70" y="114"/>
                  </a:lnTo>
                  <a:lnTo>
                    <a:pt x="70" y="114"/>
                  </a:lnTo>
                  <a:lnTo>
                    <a:pt x="54" y="135"/>
                  </a:lnTo>
                  <a:lnTo>
                    <a:pt x="38" y="155"/>
                  </a:lnTo>
                  <a:lnTo>
                    <a:pt x="19" y="174"/>
                  </a:lnTo>
                  <a:lnTo>
                    <a:pt x="0" y="192"/>
                  </a:lnTo>
                  <a:lnTo>
                    <a:pt x="11" y="208"/>
                  </a:lnTo>
                  <a:lnTo>
                    <a:pt x="11" y="208"/>
                  </a:lnTo>
                  <a:lnTo>
                    <a:pt x="29" y="192"/>
                  </a:lnTo>
                  <a:lnTo>
                    <a:pt x="46" y="173"/>
                  </a:lnTo>
                  <a:lnTo>
                    <a:pt x="62" y="154"/>
                  </a:lnTo>
                  <a:lnTo>
                    <a:pt x="76" y="133"/>
                  </a:lnTo>
                  <a:lnTo>
                    <a:pt x="76" y="228"/>
                  </a:lnTo>
                  <a:lnTo>
                    <a:pt x="97" y="228"/>
                  </a:lnTo>
                  <a:lnTo>
                    <a:pt x="97" y="133"/>
                  </a:lnTo>
                  <a:lnTo>
                    <a:pt x="97" y="133"/>
                  </a:lnTo>
                  <a:lnTo>
                    <a:pt x="111" y="154"/>
                  </a:lnTo>
                  <a:lnTo>
                    <a:pt x="127" y="173"/>
                  </a:lnTo>
                  <a:lnTo>
                    <a:pt x="144" y="192"/>
                  </a:lnTo>
                  <a:lnTo>
                    <a:pt x="162" y="208"/>
                  </a:lnTo>
                  <a:lnTo>
                    <a:pt x="173" y="192"/>
                  </a:lnTo>
                  <a:lnTo>
                    <a:pt x="173" y="192"/>
                  </a:lnTo>
                  <a:lnTo>
                    <a:pt x="154" y="174"/>
                  </a:lnTo>
                  <a:lnTo>
                    <a:pt x="136" y="155"/>
                  </a:lnTo>
                  <a:lnTo>
                    <a:pt x="119" y="135"/>
                  </a:lnTo>
                  <a:lnTo>
                    <a:pt x="103" y="114"/>
                  </a:lnTo>
                  <a:lnTo>
                    <a:pt x="103" y="11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7" name="Freeform 293"/>
            <p:cNvSpPr>
              <a:spLocks noChangeAspect="1"/>
            </p:cNvSpPr>
            <p:nvPr userDrawn="1"/>
          </p:nvSpPr>
          <p:spPr bwMode="auto">
            <a:xfrm>
              <a:off x="4630581" y="4507897"/>
              <a:ext cx="536232" cy="692783"/>
            </a:xfrm>
            <a:custGeom>
              <a:avLst/>
              <a:gdLst/>
              <a:ahLst/>
              <a:cxnLst>
                <a:cxn ang="0">
                  <a:pos x="108" y="125"/>
                </a:cxn>
                <a:cxn ang="0">
                  <a:pos x="172" y="125"/>
                </a:cxn>
                <a:cxn ang="0">
                  <a:pos x="172" y="108"/>
                </a:cxn>
                <a:cxn ang="0">
                  <a:pos x="143" y="108"/>
                </a:cxn>
                <a:cxn ang="0">
                  <a:pos x="143" y="63"/>
                </a:cxn>
                <a:cxn ang="0">
                  <a:pos x="124" y="63"/>
                </a:cxn>
                <a:cxn ang="0">
                  <a:pos x="124" y="108"/>
                </a:cxn>
                <a:cxn ang="0">
                  <a:pos x="97" y="108"/>
                </a:cxn>
                <a:cxn ang="0">
                  <a:pos x="97" y="46"/>
                </a:cxn>
                <a:cxn ang="0">
                  <a:pos x="164" y="46"/>
                </a:cxn>
                <a:cxn ang="0">
                  <a:pos x="164" y="30"/>
                </a:cxn>
                <a:cxn ang="0">
                  <a:pos x="97" y="30"/>
                </a:cxn>
                <a:cxn ang="0">
                  <a:pos x="97" y="0"/>
                </a:cxn>
                <a:cxn ang="0">
                  <a:pos x="78" y="0"/>
                </a:cxn>
                <a:cxn ang="0">
                  <a:pos x="78" y="30"/>
                </a:cxn>
                <a:cxn ang="0">
                  <a:pos x="12" y="30"/>
                </a:cxn>
                <a:cxn ang="0">
                  <a:pos x="12" y="46"/>
                </a:cxn>
                <a:cxn ang="0">
                  <a:pos x="78" y="46"/>
                </a:cxn>
                <a:cxn ang="0">
                  <a:pos x="78" y="108"/>
                </a:cxn>
                <a:cxn ang="0">
                  <a:pos x="50" y="108"/>
                </a:cxn>
                <a:cxn ang="0">
                  <a:pos x="50" y="63"/>
                </a:cxn>
                <a:cxn ang="0">
                  <a:pos x="32" y="63"/>
                </a:cxn>
                <a:cxn ang="0">
                  <a:pos x="32" y="108"/>
                </a:cxn>
                <a:cxn ang="0">
                  <a:pos x="4" y="108"/>
                </a:cxn>
                <a:cxn ang="0">
                  <a:pos x="4" y="125"/>
                </a:cxn>
                <a:cxn ang="0">
                  <a:pos x="67" y="125"/>
                </a:cxn>
                <a:cxn ang="0">
                  <a:pos x="67" y="125"/>
                </a:cxn>
                <a:cxn ang="0">
                  <a:pos x="51" y="144"/>
                </a:cxn>
                <a:cxn ang="0">
                  <a:pos x="35" y="162"/>
                </a:cxn>
                <a:cxn ang="0">
                  <a:pos x="18" y="179"/>
                </a:cxn>
                <a:cxn ang="0">
                  <a:pos x="0" y="195"/>
                </a:cxn>
                <a:cxn ang="0">
                  <a:pos x="12" y="211"/>
                </a:cxn>
                <a:cxn ang="0">
                  <a:pos x="12" y="211"/>
                </a:cxn>
                <a:cxn ang="0">
                  <a:pos x="29" y="195"/>
                </a:cxn>
                <a:cxn ang="0">
                  <a:pos x="46" y="176"/>
                </a:cxn>
                <a:cxn ang="0">
                  <a:pos x="64" y="157"/>
                </a:cxn>
                <a:cxn ang="0">
                  <a:pos x="78" y="138"/>
                </a:cxn>
                <a:cxn ang="0">
                  <a:pos x="78" y="228"/>
                </a:cxn>
                <a:cxn ang="0">
                  <a:pos x="97" y="228"/>
                </a:cxn>
                <a:cxn ang="0">
                  <a:pos x="97" y="138"/>
                </a:cxn>
                <a:cxn ang="0">
                  <a:pos x="97" y="138"/>
                </a:cxn>
                <a:cxn ang="0">
                  <a:pos x="112" y="157"/>
                </a:cxn>
                <a:cxn ang="0">
                  <a:pos x="129" y="176"/>
                </a:cxn>
                <a:cxn ang="0">
                  <a:pos x="147" y="195"/>
                </a:cxn>
                <a:cxn ang="0">
                  <a:pos x="164" y="211"/>
                </a:cxn>
                <a:cxn ang="0">
                  <a:pos x="175" y="195"/>
                </a:cxn>
                <a:cxn ang="0">
                  <a:pos x="175" y="195"/>
                </a:cxn>
                <a:cxn ang="0">
                  <a:pos x="158" y="179"/>
                </a:cxn>
                <a:cxn ang="0">
                  <a:pos x="140" y="162"/>
                </a:cxn>
                <a:cxn ang="0">
                  <a:pos x="124" y="144"/>
                </a:cxn>
                <a:cxn ang="0">
                  <a:pos x="108" y="125"/>
                </a:cxn>
                <a:cxn ang="0">
                  <a:pos x="108" y="125"/>
                </a:cxn>
              </a:cxnLst>
              <a:rect l="0" t="0" r="r" b="b"/>
              <a:pathLst>
                <a:path w="175" h="228">
                  <a:moveTo>
                    <a:pt x="108" y="125"/>
                  </a:moveTo>
                  <a:lnTo>
                    <a:pt x="172" y="125"/>
                  </a:lnTo>
                  <a:lnTo>
                    <a:pt x="172" y="108"/>
                  </a:lnTo>
                  <a:lnTo>
                    <a:pt x="143" y="108"/>
                  </a:lnTo>
                  <a:lnTo>
                    <a:pt x="143" y="63"/>
                  </a:lnTo>
                  <a:lnTo>
                    <a:pt x="124" y="63"/>
                  </a:lnTo>
                  <a:lnTo>
                    <a:pt x="124" y="108"/>
                  </a:lnTo>
                  <a:lnTo>
                    <a:pt x="97" y="108"/>
                  </a:lnTo>
                  <a:lnTo>
                    <a:pt x="97" y="46"/>
                  </a:lnTo>
                  <a:lnTo>
                    <a:pt x="164" y="46"/>
                  </a:lnTo>
                  <a:lnTo>
                    <a:pt x="164" y="30"/>
                  </a:lnTo>
                  <a:lnTo>
                    <a:pt x="97" y="30"/>
                  </a:lnTo>
                  <a:lnTo>
                    <a:pt x="97" y="0"/>
                  </a:lnTo>
                  <a:lnTo>
                    <a:pt x="78" y="0"/>
                  </a:lnTo>
                  <a:lnTo>
                    <a:pt x="78" y="30"/>
                  </a:lnTo>
                  <a:lnTo>
                    <a:pt x="12" y="30"/>
                  </a:lnTo>
                  <a:lnTo>
                    <a:pt x="12" y="46"/>
                  </a:lnTo>
                  <a:lnTo>
                    <a:pt x="78" y="46"/>
                  </a:lnTo>
                  <a:lnTo>
                    <a:pt x="78" y="108"/>
                  </a:lnTo>
                  <a:lnTo>
                    <a:pt x="50" y="108"/>
                  </a:lnTo>
                  <a:lnTo>
                    <a:pt x="50" y="63"/>
                  </a:lnTo>
                  <a:lnTo>
                    <a:pt x="32" y="63"/>
                  </a:lnTo>
                  <a:lnTo>
                    <a:pt x="32" y="108"/>
                  </a:lnTo>
                  <a:lnTo>
                    <a:pt x="4" y="108"/>
                  </a:lnTo>
                  <a:lnTo>
                    <a:pt x="4" y="125"/>
                  </a:lnTo>
                  <a:lnTo>
                    <a:pt x="67" y="125"/>
                  </a:lnTo>
                  <a:lnTo>
                    <a:pt x="67" y="125"/>
                  </a:lnTo>
                  <a:lnTo>
                    <a:pt x="51" y="144"/>
                  </a:lnTo>
                  <a:lnTo>
                    <a:pt x="35" y="162"/>
                  </a:lnTo>
                  <a:lnTo>
                    <a:pt x="18" y="179"/>
                  </a:lnTo>
                  <a:lnTo>
                    <a:pt x="0" y="195"/>
                  </a:lnTo>
                  <a:lnTo>
                    <a:pt x="12" y="211"/>
                  </a:lnTo>
                  <a:lnTo>
                    <a:pt x="12" y="211"/>
                  </a:lnTo>
                  <a:lnTo>
                    <a:pt x="29" y="195"/>
                  </a:lnTo>
                  <a:lnTo>
                    <a:pt x="46" y="176"/>
                  </a:lnTo>
                  <a:lnTo>
                    <a:pt x="64" y="157"/>
                  </a:lnTo>
                  <a:lnTo>
                    <a:pt x="78" y="138"/>
                  </a:lnTo>
                  <a:lnTo>
                    <a:pt x="78" y="228"/>
                  </a:lnTo>
                  <a:lnTo>
                    <a:pt x="97" y="228"/>
                  </a:lnTo>
                  <a:lnTo>
                    <a:pt x="97" y="138"/>
                  </a:lnTo>
                  <a:lnTo>
                    <a:pt x="97" y="138"/>
                  </a:lnTo>
                  <a:lnTo>
                    <a:pt x="112" y="157"/>
                  </a:lnTo>
                  <a:lnTo>
                    <a:pt x="129" y="176"/>
                  </a:lnTo>
                  <a:lnTo>
                    <a:pt x="147" y="195"/>
                  </a:lnTo>
                  <a:lnTo>
                    <a:pt x="164" y="211"/>
                  </a:lnTo>
                  <a:lnTo>
                    <a:pt x="175" y="195"/>
                  </a:lnTo>
                  <a:lnTo>
                    <a:pt x="175" y="195"/>
                  </a:lnTo>
                  <a:lnTo>
                    <a:pt x="158" y="179"/>
                  </a:lnTo>
                  <a:lnTo>
                    <a:pt x="140" y="162"/>
                  </a:lnTo>
                  <a:lnTo>
                    <a:pt x="124" y="144"/>
                  </a:lnTo>
                  <a:lnTo>
                    <a:pt x="108" y="125"/>
                  </a:lnTo>
                  <a:lnTo>
                    <a:pt x="108" y="125"/>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38" name="Rectangle 294"/>
            <p:cNvSpPr>
              <a:spLocks noChangeAspect="1" noChangeArrowheads="1"/>
            </p:cNvSpPr>
            <p:nvPr userDrawn="1"/>
          </p:nvSpPr>
          <p:spPr bwMode="auto">
            <a:xfrm>
              <a:off x="5636769" y="4580187"/>
              <a:ext cx="66276" cy="409646"/>
            </a:xfrm>
            <a:prstGeom prst="rect">
              <a:avLst/>
            </a:prstGeom>
            <a:solidFill>
              <a:srgbClr val="FFFFFF"/>
            </a:solidFill>
            <a:ln w="9525">
              <a:noFill/>
              <a:miter lim="800000"/>
              <a:headEnd/>
              <a:tailEnd/>
            </a:ln>
          </p:spPr>
          <p:txBody>
            <a:bodyPr/>
            <a:lstStyle/>
            <a:p>
              <a:pPr>
                <a:defRPr/>
              </a:pPr>
              <a:endParaRPr lang="ja-JP" altLang="en-US" dirty="0">
                <a:solidFill>
                  <a:prstClr val="black"/>
                </a:solidFill>
              </a:endParaRPr>
            </a:p>
          </p:txBody>
        </p:sp>
        <p:sp>
          <p:nvSpPr>
            <p:cNvPr id="39" name="Freeform 295"/>
            <p:cNvSpPr>
              <a:spLocks noChangeAspect="1"/>
            </p:cNvSpPr>
            <p:nvPr userDrawn="1"/>
          </p:nvSpPr>
          <p:spPr bwMode="auto">
            <a:xfrm>
              <a:off x="5293340" y="4531993"/>
              <a:ext cx="313304" cy="198799"/>
            </a:xfrm>
            <a:custGeom>
              <a:avLst/>
              <a:gdLst/>
              <a:ahLst/>
              <a:cxnLst>
                <a:cxn ang="0">
                  <a:pos x="70" y="8"/>
                </a:cxn>
                <a:cxn ang="0">
                  <a:pos x="70" y="8"/>
                </a:cxn>
                <a:cxn ang="0">
                  <a:pos x="65" y="2"/>
                </a:cxn>
                <a:cxn ang="0">
                  <a:pos x="62" y="0"/>
                </a:cxn>
                <a:cxn ang="0">
                  <a:pos x="57" y="0"/>
                </a:cxn>
                <a:cxn ang="0">
                  <a:pos x="57" y="0"/>
                </a:cxn>
                <a:cxn ang="0">
                  <a:pos x="54" y="0"/>
                </a:cxn>
                <a:cxn ang="0">
                  <a:pos x="49" y="3"/>
                </a:cxn>
                <a:cxn ang="0">
                  <a:pos x="44" y="8"/>
                </a:cxn>
                <a:cxn ang="0">
                  <a:pos x="44" y="8"/>
                </a:cxn>
                <a:cxn ang="0">
                  <a:pos x="24" y="30"/>
                </a:cxn>
                <a:cxn ang="0">
                  <a:pos x="0" y="51"/>
                </a:cxn>
                <a:cxn ang="0">
                  <a:pos x="9" y="67"/>
                </a:cxn>
                <a:cxn ang="0">
                  <a:pos x="9" y="67"/>
                </a:cxn>
                <a:cxn ang="0">
                  <a:pos x="35" y="43"/>
                </a:cxn>
                <a:cxn ang="0">
                  <a:pos x="57" y="17"/>
                </a:cxn>
                <a:cxn ang="0">
                  <a:pos x="57" y="17"/>
                </a:cxn>
                <a:cxn ang="0">
                  <a:pos x="74" y="35"/>
                </a:cxn>
                <a:cxn ang="0">
                  <a:pos x="97" y="56"/>
                </a:cxn>
                <a:cxn ang="0">
                  <a:pos x="106" y="41"/>
                </a:cxn>
                <a:cxn ang="0">
                  <a:pos x="106" y="41"/>
                </a:cxn>
                <a:cxn ang="0">
                  <a:pos x="89" y="25"/>
                </a:cxn>
                <a:cxn ang="0">
                  <a:pos x="70" y="8"/>
                </a:cxn>
                <a:cxn ang="0">
                  <a:pos x="70" y="8"/>
                </a:cxn>
              </a:cxnLst>
              <a:rect l="0" t="0" r="r" b="b"/>
              <a:pathLst>
                <a:path w="106" h="67">
                  <a:moveTo>
                    <a:pt x="70" y="8"/>
                  </a:moveTo>
                  <a:lnTo>
                    <a:pt x="70" y="8"/>
                  </a:lnTo>
                  <a:lnTo>
                    <a:pt x="65" y="2"/>
                  </a:lnTo>
                  <a:lnTo>
                    <a:pt x="62" y="0"/>
                  </a:lnTo>
                  <a:lnTo>
                    <a:pt x="57" y="0"/>
                  </a:lnTo>
                  <a:lnTo>
                    <a:pt x="57" y="0"/>
                  </a:lnTo>
                  <a:lnTo>
                    <a:pt x="54" y="0"/>
                  </a:lnTo>
                  <a:lnTo>
                    <a:pt x="49" y="3"/>
                  </a:lnTo>
                  <a:lnTo>
                    <a:pt x="44" y="8"/>
                  </a:lnTo>
                  <a:lnTo>
                    <a:pt x="44" y="8"/>
                  </a:lnTo>
                  <a:lnTo>
                    <a:pt x="24" y="30"/>
                  </a:lnTo>
                  <a:lnTo>
                    <a:pt x="0" y="51"/>
                  </a:lnTo>
                  <a:lnTo>
                    <a:pt x="9" y="67"/>
                  </a:lnTo>
                  <a:lnTo>
                    <a:pt x="9" y="67"/>
                  </a:lnTo>
                  <a:lnTo>
                    <a:pt x="35" y="43"/>
                  </a:lnTo>
                  <a:lnTo>
                    <a:pt x="57" y="17"/>
                  </a:lnTo>
                  <a:lnTo>
                    <a:pt x="57" y="17"/>
                  </a:lnTo>
                  <a:lnTo>
                    <a:pt x="74" y="35"/>
                  </a:lnTo>
                  <a:lnTo>
                    <a:pt x="97" y="56"/>
                  </a:lnTo>
                  <a:lnTo>
                    <a:pt x="106" y="41"/>
                  </a:lnTo>
                  <a:lnTo>
                    <a:pt x="106" y="41"/>
                  </a:lnTo>
                  <a:lnTo>
                    <a:pt x="89" y="25"/>
                  </a:lnTo>
                  <a:lnTo>
                    <a:pt x="70" y="8"/>
                  </a:lnTo>
                  <a:lnTo>
                    <a:pt x="70" y="8"/>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0" name="Freeform 296"/>
            <p:cNvSpPr>
              <a:spLocks noChangeAspect="1"/>
            </p:cNvSpPr>
            <p:nvPr userDrawn="1"/>
          </p:nvSpPr>
          <p:spPr bwMode="auto">
            <a:xfrm>
              <a:off x="5684970" y="4538018"/>
              <a:ext cx="132552" cy="632541"/>
            </a:xfrm>
            <a:custGeom>
              <a:avLst/>
              <a:gdLst/>
              <a:ahLst/>
              <a:cxnLst>
                <a:cxn ang="0">
                  <a:pos x="23" y="0"/>
                </a:cxn>
                <a:cxn ang="0">
                  <a:pos x="23" y="189"/>
                </a:cxn>
                <a:cxn ang="0">
                  <a:pos x="23" y="189"/>
                </a:cxn>
                <a:cxn ang="0">
                  <a:pos x="21" y="194"/>
                </a:cxn>
                <a:cxn ang="0">
                  <a:pos x="19" y="196"/>
                </a:cxn>
                <a:cxn ang="0">
                  <a:pos x="16" y="196"/>
                </a:cxn>
                <a:cxn ang="0">
                  <a:pos x="0" y="196"/>
                </a:cxn>
                <a:cxn ang="0">
                  <a:pos x="0" y="213"/>
                </a:cxn>
                <a:cxn ang="0">
                  <a:pos x="23" y="213"/>
                </a:cxn>
                <a:cxn ang="0">
                  <a:pos x="23" y="213"/>
                </a:cxn>
                <a:cxn ang="0">
                  <a:pos x="30" y="213"/>
                </a:cxn>
                <a:cxn ang="0">
                  <a:pos x="37" y="208"/>
                </a:cxn>
                <a:cxn ang="0">
                  <a:pos x="40" y="202"/>
                </a:cxn>
                <a:cxn ang="0">
                  <a:pos x="42" y="194"/>
                </a:cxn>
                <a:cxn ang="0">
                  <a:pos x="42" y="0"/>
                </a:cxn>
                <a:cxn ang="0">
                  <a:pos x="23" y="0"/>
                </a:cxn>
              </a:cxnLst>
              <a:rect l="0" t="0" r="r" b="b"/>
              <a:pathLst>
                <a:path w="42" h="213">
                  <a:moveTo>
                    <a:pt x="23" y="0"/>
                  </a:moveTo>
                  <a:lnTo>
                    <a:pt x="23" y="189"/>
                  </a:lnTo>
                  <a:lnTo>
                    <a:pt x="23" y="189"/>
                  </a:lnTo>
                  <a:lnTo>
                    <a:pt x="21" y="194"/>
                  </a:lnTo>
                  <a:lnTo>
                    <a:pt x="19" y="196"/>
                  </a:lnTo>
                  <a:lnTo>
                    <a:pt x="16" y="196"/>
                  </a:lnTo>
                  <a:lnTo>
                    <a:pt x="0" y="196"/>
                  </a:lnTo>
                  <a:lnTo>
                    <a:pt x="0" y="213"/>
                  </a:lnTo>
                  <a:lnTo>
                    <a:pt x="23" y="213"/>
                  </a:lnTo>
                  <a:lnTo>
                    <a:pt x="23" y="213"/>
                  </a:lnTo>
                  <a:lnTo>
                    <a:pt x="30" y="213"/>
                  </a:lnTo>
                  <a:lnTo>
                    <a:pt x="37" y="208"/>
                  </a:lnTo>
                  <a:lnTo>
                    <a:pt x="40" y="202"/>
                  </a:lnTo>
                  <a:lnTo>
                    <a:pt x="42" y="194"/>
                  </a:lnTo>
                  <a:lnTo>
                    <a:pt x="42" y="0"/>
                  </a:lnTo>
                  <a:lnTo>
                    <a:pt x="23" y="0"/>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1" name="Freeform 297"/>
            <p:cNvSpPr>
              <a:spLocks noChangeAspect="1" noEditPoints="1"/>
            </p:cNvSpPr>
            <p:nvPr userDrawn="1"/>
          </p:nvSpPr>
          <p:spPr bwMode="auto">
            <a:xfrm>
              <a:off x="5293340" y="4646453"/>
              <a:ext cx="313304" cy="518081"/>
            </a:xfrm>
            <a:custGeom>
              <a:avLst/>
              <a:gdLst/>
              <a:ahLst/>
              <a:cxnLst>
                <a:cxn ang="0">
                  <a:pos x="40" y="114"/>
                </a:cxn>
                <a:cxn ang="0">
                  <a:pos x="35" y="116"/>
                </a:cxn>
                <a:cxn ang="0">
                  <a:pos x="30" y="117"/>
                </a:cxn>
                <a:cxn ang="0">
                  <a:pos x="84" y="100"/>
                </a:cxn>
                <a:cxn ang="0">
                  <a:pos x="89" y="100"/>
                </a:cxn>
                <a:cxn ang="0">
                  <a:pos x="96" y="92"/>
                </a:cxn>
                <a:cxn ang="0">
                  <a:pos x="97" y="38"/>
                </a:cxn>
                <a:cxn ang="0">
                  <a:pos x="96" y="31"/>
                </a:cxn>
                <a:cxn ang="0">
                  <a:pos x="89" y="25"/>
                </a:cxn>
                <a:cxn ang="0">
                  <a:pos x="65" y="24"/>
                </a:cxn>
                <a:cxn ang="0">
                  <a:pos x="48" y="0"/>
                </a:cxn>
                <a:cxn ang="0">
                  <a:pos x="27" y="24"/>
                </a:cxn>
                <a:cxn ang="0">
                  <a:pos x="23" y="25"/>
                </a:cxn>
                <a:cxn ang="0">
                  <a:pos x="16" y="31"/>
                </a:cxn>
                <a:cxn ang="0">
                  <a:pos x="15" y="79"/>
                </a:cxn>
                <a:cxn ang="0">
                  <a:pos x="15" y="105"/>
                </a:cxn>
                <a:cxn ang="0">
                  <a:pos x="7" y="143"/>
                </a:cxn>
                <a:cxn ang="0">
                  <a:pos x="15" y="170"/>
                </a:cxn>
                <a:cxn ang="0">
                  <a:pos x="21" y="154"/>
                </a:cxn>
                <a:cxn ang="0">
                  <a:pos x="27" y="160"/>
                </a:cxn>
                <a:cxn ang="0">
                  <a:pos x="27" y="166"/>
                </a:cxn>
                <a:cxn ang="0">
                  <a:pos x="34" y="173"/>
                </a:cxn>
                <a:cxn ang="0">
                  <a:pos x="88" y="173"/>
                </a:cxn>
                <a:cxn ang="0">
                  <a:pos x="94" y="173"/>
                </a:cxn>
                <a:cxn ang="0">
                  <a:pos x="100" y="166"/>
                </a:cxn>
                <a:cxn ang="0">
                  <a:pos x="102" y="128"/>
                </a:cxn>
                <a:cxn ang="0">
                  <a:pos x="100" y="122"/>
                </a:cxn>
                <a:cxn ang="0">
                  <a:pos x="94" y="116"/>
                </a:cxn>
                <a:cxn ang="0">
                  <a:pos x="88" y="114"/>
                </a:cxn>
                <a:cxn ang="0">
                  <a:pos x="32" y="85"/>
                </a:cxn>
                <a:cxn ang="0">
                  <a:pos x="78" y="68"/>
                </a:cxn>
                <a:cxn ang="0">
                  <a:pos x="78" y="81"/>
                </a:cxn>
                <a:cxn ang="0">
                  <a:pos x="75" y="85"/>
                </a:cxn>
                <a:cxn ang="0">
                  <a:pos x="37" y="38"/>
                </a:cxn>
                <a:cxn ang="0">
                  <a:pos x="75" y="38"/>
                </a:cxn>
                <a:cxn ang="0">
                  <a:pos x="78" y="43"/>
                </a:cxn>
                <a:cxn ang="0">
                  <a:pos x="32" y="54"/>
                </a:cxn>
                <a:cxn ang="0">
                  <a:pos x="32" y="43"/>
                </a:cxn>
                <a:cxn ang="0">
                  <a:pos x="37" y="38"/>
                </a:cxn>
                <a:cxn ang="0">
                  <a:pos x="83" y="154"/>
                </a:cxn>
                <a:cxn ang="0">
                  <a:pos x="83" y="157"/>
                </a:cxn>
                <a:cxn ang="0">
                  <a:pos x="48" y="157"/>
                </a:cxn>
                <a:cxn ang="0">
                  <a:pos x="45" y="157"/>
                </a:cxn>
                <a:cxn ang="0">
                  <a:pos x="45" y="133"/>
                </a:cxn>
                <a:cxn ang="0">
                  <a:pos x="45" y="130"/>
                </a:cxn>
                <a:cxn ang="0">
                  <a:pos x="80" y="128"/>
                </a:cxn>
                <a:cxn ang="0">
                  <a:pos x="83" y="130"/>
                </a:cxn>
                <a:cxn ang="0">
                  <a:pos x="83" y="154"/>
                </a:cxn>
              </a:cxnLst>
              <a:rect l="0" t="0" r="r" b="b"/>
              <a:pathLst>
                <a:path w="102" h="173">
                  <a:moveTo>
                    <a:pt x="88" y="114"/>
                  </a:moveTo>
                  <a:lnTo>
                    <a:pt x="40" y="114"/>
                  </a:lnTo>
                  <a:lnTo>
                    <a:pt x="40" y="114"/>
                  </a:lnTo>
                  <a:lnTo>
                    <a:pt x="35" y="116"/>
                  </a:lnTo>
                  <a:lnTo>
                    <a:pt x="30" y="117"/>
                  </a:lnTo>
                  <a:lnTo>
                    <a:pt x="30" y="117"/>
                  </a:lnTo>
                  <a:lnTo>
                    <a:pt x="32" y="100"/>
                  </a:lnTo>
                  <a:lnTo>
                    <a:pt x="84" y="100"/>
                  </a:lnTo>
                  <a:lnTo>
                    <a:pt x="84" y="100"/>
                  </a:lnTo>
                  <a:lnTo>
                    <a:pt x="89" y="100"/>
                  </a:lnTo>
                  <a:lnTo>
                    <a:pt x="94" y="97"/>
                  </a:lnTo>
                  <a:lnTo>
                    <a:pt x="96" y="92"/>
                  </a:lnTo>
                  <a:lnTo>
                    <a:pt x="97" y="87"/>
                  </a:lnTo>
                  <a:lnTo>
                    <a:pt x="97" y="38"/>
                  </a:lnTo>
                  <a:lnTo>
                    <a:pt x="97" y="38"/>
                  </a:lnTo>
                  <a:lnTo>
                    <a:pt x="96" y="31"/>
                  </a:lnTo>
                  <a:lnTo>
                    <a:pt x="94" y="27"/>
                  </a:lnTo>
                  <a:lnTo>
                    <a:pt x="89" y="25"/>
                  </a:lnTo>
                  <a:lnTo>
                    <a:pt x="84" y="24"/>
                  </a:lnTo>
                  <a:lnTo>
                    <a:pt x="65" y="24"/>
                  </a:lnTo>
                  <a:lnTo>
                    <a:pt x="65" y="0"/>
                  </a:lnTo>
                  <a:lnTo>
                    <a:pt x="48" y="0"/>
                  </a:lnTo>
                  <a:lnTo>
                    <a:pt x="48" y="24"/>
                  </a:lnTo>
                  <a:lnTo>
                    <a:pt x="27" y="24"/>
                  </a:lnTo>
                  <a:lnTo>
                    <a:pt x="27" y="24"/>
                  </a:lnTo>
                  <a:lnTo>
                    <a:pt x="23" y="25"/>
                  </a:lnTo>
                  <a:lnTo>
                    <a:pt x="18" y="27"/>
                  </a:lnTo>
                  <a:lnTo>
                    <a:pt x="16" y="31"/>
                  </a:lnTo>
                  <a:lnTo>
                    <a:pt x="15" y="38"/>
                  </a:lnTo>
                  <a:lnTo>
                    <a:pt x="15" y="79"/>
                  </a:lnTo>
                  <a:lnTo>
                    <a:pt x="15" y="79"/>
                  </a:lnTo>
                  <a:lnTo>
                    <a:pt x="15" y="105"/>
                  </a:lnTo>
                  <a:lnTo>
                    <a:pt x="11" y="125"/>
                  </a:lnTo>
                  <a:lnTo>
                    <a:pt x="7" y="143"/>
                  </a:lnTo>
                  <a:lnTo>
                    <a:pt x="0" y="160"/>
                  </a:lnTo>
                  <a:lnTo>
                    <a:pt x="15" y="170"/>
                  </a:lnTo>
                  <a:lnTo>
                    <a:pt x="15" y="170"/>
                  </a:lnTo>
                  <a:lnTo>
                    <a:pt x="21" y="154"/>
                  </a:lnTo>
                  <a:lnTo>
                    <a:pt x="27" y="138"/>
                  </a:lnTo>
                  <a:lnTo>
                    <a:pt x="27" y="160"/>
                  </a:lnTo>
                  <a:lnTo>
                    <a:pt x="27" y="160"/>
                  </a:lnTo>
                  <a:lnTo>
                    <a:pt x="27" y="166"/>
                  </a:lnTo>
                  <a:lnTo>
                    <a:pt x="30" y="170"/>
                  </a:lnTo>
                  <a:lnTo>
                    <a:pt x="34" y="173"/>
                  </a:lnTo>
                  <a:lnTo>
                    <a:pt x="40" y="173"/>
                  </a:lnTo>
                  <a:lnTo>
                    <a:pt x="88" y="173"/>
                  </a:lnTo>
                  <a:lnTo>
                    <a:pt x="88" y="173"/>
                  </a:lnTo>
                  <a:lnTo>
                    <a:pt x="94" y="173"/>
                  </a:lnTo>
                  <a:lnTo>
                    <a:pt x="97" y="170"/>
                  </a:lnTo>
                  <a:lnTo>
                    <a:pt x="100" y="166"/>
                  </a:lnTo>
                  <a:lnTo>
                    <a:pt x="102" y="160"/>
                  </a:lnTo>
                  <a:lnTo>
                    <a:pt x="102" y="128"/>
                  </a:lnTo>
                  <a:lnTo>
                    <a:pt x="102" y="128"/>
                  </a:lnTo>
                  <a:lnTo>
                    <a:pt x="100" y="122"/>
                  </a:lnTo>
                  <a:lnTo>
                    <a:pt x="97" y="117"/>
                  </a:lnTo>
                  <a:lnTo>
                    <a:pt x="94" y="116"/>
                  </a:lnTo>
                  <a:lnTo>
                    <a:pt x="88" y="114"/>
                  </a:lnTo>
                  <a:lnTo>
                    <a:pt x="88" y="114"/>
                  </a:lnTo>
                  <a:close/>
                  <a:moveTo>
                    <a:pt x="75" y="85"/>
                  </a:moveTo>
                  <a:lnTo>
                    <a:pt x="32" y="85"/>
                  </a:lnTo>
                  <a:lnTo>
                    <a:pt x="32" y="68"/>
                  </a:lnTo>
                  <a:lnTo>
                    <a:pt x="78" y="68"/>
                  </a:lnTo>
                  <a:lnTo>
                    <a:pt x="78" y="81"/>
                  </a:lnTo>
                  <a:lnTo>
                    <a:pt x="78" y="81"/>
                  </a:lnTo>
                  <a:lnTo>
                    <a:pt x="78" y="84"/>
                  </a:lnTo>
                  <a:lnTo>
                    <a:pt x="75" y="85"/>
                  </a:lnTo>
                  <a:lnTo>
                    <a:pt x="75" y="85"/>
                  </a:lnTo>
                  <a:close/>
                  <a:moveTo>
                    <a:pt x="37" y="38"/>
                  </a:moveTo>
                  <a:lnTo>
                    <a:pt x="75" y="38"/>
                  </a:lnTo>
                  <a:lnTo>
                    <a:pt x="75" y="38"/>
                  </a:lnTo>
                  <a:lnTo>
                    <a:pt x="78" y="39"/>
                  </a:lnTo>
                  <a:lnTo>
                    <a:pt x="78" y="43"/>
                  </a:lnTo>
                  <a:lnTo>
                    <a:pt x="78" y="54"/>
                  </a:lnTo>
                  <a:lnTo>
                    <a:pt x="32" y="54"/>
                  </a:lnTo>
                  <a:lnTo>
                    <a:pt x="32" y="43"/>
                  </a:lnTo>
                  <a:lnTo>
                    <a:pt x="32" y="43"/>
                  </a:lnTo>
                  <a:lnTo>
                    <a:pt x="34" y="39"/>
                  </a:lnTo>
                  <a:lnTo>
                    <a:pt x="37" y="38"/>
                  </a:lnTo>
                  <a:lnTo>
                    <a:pt x="37" y="38"/>
                  </a:lnTo>
                  <a:close/>
                  <a:moveTo>
                    <a:pt x="83" y="154"/>
                  </a:moveTo>
                  <a:lnTo>
                    <a:pt x="83" y="154"/>
                  </a:lnTo>
                  <a:lnTo>
                    <a:pt x="83" y="157"/>
                  </a:lnTo>
                  <a:lnTo>
                    <a:pt x="80" y="157"/>
                  </a:lnTo>
                  <a:lnTo>
                    <a:pt x="48" y="157"/>
                  </a:lnTo>
                  <a:lnTo>
                    <a:pt x="48" y="157"/>
                  </a:lnTo>
                  <a:lnTo>
                    <a:pt x="45" y="157"/>
                  </a:lnTo>
                  <a:lnTo>
                    <a:pt x="45" y="154"/>
                  </a:lnTo>
                  <a:lnTo>
                    <a:pt x="45" y="133"/>
                  </a:lnTo>
                  <a:lnTo>
                    <a:pt x="45" y="133"/>
                  </a:lnTo>
                  <a:lnTo>
                    <a:pt x="45" y="130"/>
                  </a:lnTo>
                  <a:lnTo>
                    <a:pt x="48" y="128"/>
                  </a:lnTo>
                  <a:lnTo>
                    <a:pt x="80" y="128"/>
                  </a:lnTo>
                  <a:lnTo>
                    <a:pt x="80" y="128"/>
                  </a:lnTo>
                  <a:lnTo>
                    <a:pt x="83" y="130"/>
                  </a:lnTo>
                  <a:lnTo>
                    <a:pt x="83" y="133"/>
                  </a:lnTo>
                  <a:lnTo>
                    <a:pt x="83" y="154"/>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2" name="Freeform 298"/>
            <p:cNvSpPr>
              <a:spLocks noChangeAspect="1" noEditPoints="1"/>
            </p:cNvSpPr>
            <p:nvPr userDrawn="1"/>
          </p:nvSpPr>
          <p:spPr bwMode="auto">
            <a:xfrm>
              <a:off x="5956098" y="4538018"/>
              <a:ext cx="530207" cy="644589"/>
            </a:xfrm>
            <a:custGeom>
              <a:avLst/>
              <a:gdLst/>
              <a:ahLst/>
              <a:cxnLst>
                <a:cxn ang="0">
                  <a:pos x="155" y="184"/>
                </a:cxn>
                <a:cxn ang="0">
                  <a:pos x="152" y="192"/>
                </a:cxn>
                <a:cxn ang="0">
                  <a:pos x="146" y="196"/>
                </a:cxn>
                <a:cxn ang="0">
                  <a:pos x="136" y="196"/>
                </a:cxn>
                <a:cxn ang="0">
                  <a:pos x="127" y="196"/>
                </a:cxn>
                <a:cxn ang="0">
                  <a:pos x="122" y="196"/>
                </a:cxn>
                <a:cxn ang="0">
                  <a:pos x="119" y="189"/>
                </a:cxn>
                <a:cxn ang="0">
                  <a:pos x="117" y="142"/>
                </a:cxn>
                <a:cxn ang="0">
                  <a:pos x="166" y="126"/>
                </a:cxn>
                <a:cxn ang="0">
                  <a:pos x="117" y="86"/>
                </a:cxn>
                <a:cxn ang="0">
                  <a:pos x="139" y="75"/>
                </a:cxn>
                <a:cxn ang="0">
                  <a:pos x="166" y="95"/>
                </a:cxn>
                <a:cxn ang="0">
                  <a:pos x="176" y="78"/>
                </a:cxn>
                <a:cxn ang="0">
                  <a:pos x="144" y="56"/>
                </a:cxn>
                <a:cxn ang="0">
                  <a:pos x="165" y="34"/>
                </a:cxn>
                <a:cxn ang="0">
                  <a:pos x="152" y="22"/>
                </a:cxn>
                <a:cxn ang="0">
                  <a:pos x="132" y="45"/>
                </a:cxn>
                <a:cxn ang="0">
                  <a:pos x="119" y="34"/>
                </a:cxn>
                <a:cxn ang="0">
                  <a:pos x="127" y="0"/>
                </a:cxn>
                <a:cxn ang="0">
                  <a:pos x="108" y="22"/>
                </a:cxn>
                <a:cxn ang="0">
                  <a:pos x="98" y="11"/>
                </a:cxn>
                <a:cxn ang="0">
                  <a:pos x="95" y="7"/>
                </a:cxn>
                <a:cxn ang="0">
                  <a:pos x="85" y="3"/>
                </a:cxn>
                <a:cxn ang="0">
                  <a:pos x="32" y="2"/>
                </a:cxn>
                <a:cxn ang="0">
                  <a:pos x="70" y="18"/>
                </a:cxn>
                <a:cxn ang="0">
                  <a:pos x="57" y="32"/>
                </a:cxn>
                <a:cxn ang="0">
                  <a:pos x="43" y="46"/>
                </a:cxn>
                <a:cxn ang="0">
                  <a:pos x="11" y="34"/>
                </a:cxn>
                <a:cxn ang="0">
                  <a:pos x="30" y="57"/>
                </a:cxn>
                <a:cxn ang="0">
                  <a:pos x="14" y="68"/>
                </a:cxn>
                <a:cxn ang="0">
                  <a:pos x="8" y="95"/>
                </a:cxn>
                <a:cxn ang="0">
                  <a:pos x="35" y="75"/>
                </a:cxn>
                <a:cxn ang="0">
                  <a:pos x="54" y="86"/>
                </a:cxn>
                <a:cxn ang="0">
                  <a:pos x="54" y="95"/>
                </a:cxn>
                <a:cxn ang="0">
                  <a:pos x="8" y="126"/>
                </a:cxn>
                <a:cxn ang="0">
                  <a:pos x="49" y="142"/>
                </a:cxn>
                <a:cxn ang="0">
                  <a:pos x="43" y="159"/>
                </a:cxn>
                <a:cxn ang="0">
                  <a:pos x="35" y="175"/>
                </a:cxn>
                <a:cxn ang="0">
                  <a:pos x="6" y="199"/>
                </a:cxn>
                <a:cxn ang="0">
                  <a:pos x="16" y="215"/>
                </a:cxn>
                <a:cxn ang="0">
                  <a:pos x="35" y="200"/>
                </a:cxn>
                <a:cxn ang="0">
                  <a:pos x="51" y="184"/>
                </a:cxn>
                <a:cxn ang="0">
                  <a:pos x="62" y="164"/>
                </a:cxn>
                <a:cxn ang="0">
                  <a:pos x="68" y="142"/>
                </a:cxn>
                <a:cxn ang="0">
                  <a:pos x="100" y="191"/>
                </a:cxn>
                <a:cxn ang="0">
                  <a:pos x="100" y="200"/>
                </a:cxn>
                <a:cxn ang="0">
                  <a:pos x="108" y="210"/>
                </a:cxn>
                <a:cxn ang="0">
                  <a:pos x="122" y="213"/>
                </a:cxn>
                <a:cxn ang="0">
                  <a:pos x="136" y="213"/>
                </a:cxn>
                <a:cxn ang="0">
                  <a:pos x="149" y="213"/>
                </a:cxn>
                <a:cxn ang="0">
                  <a:pos x="160" y="211"/>
                </a:cxn>
                <a:cxn ang="0">
                  <a:pos x="166" y="207"/>
                </a:cxn>
                <a:cxn ang="0">
                  <a:pos x="171" y="191"/>
                </a:cxn>
                <a:cxn ang="0">
                  <a:pos x="155" y="165"/>
                </a:cxn>
                <a:cxn ang="0">
                  <a:pos x="87" y="24"/>
                </a:cxn>
                <a:cxn ang="0">
                  <a:pos x="97" y="35"/>
                </a:cxn>
                <a:cxn ang="0">
                  <a:pos x="133" y="70"/>
                </a:cxn>
                <a:cxn ang="0">
                  <a:pos x="41" y="70"/>
                </a:cxn>
                <a:cxn ang="0">
                  <a:pos x="87" y="24"/>
                </a:cxn>
                <a:cxn ang="0">
                  <a:pos x="71" y="126"/>
                </a:cxn>
                <a:cxn ang="0">
                  <a:pos x="73" y="97"/>
                </a:cxn>
                <a:cxn ang="0">
                  <a:pos x="100" y="86"/>
                </a:cxn>
                <a:cxn ang="0">
                  <a:pos x="71" y="126"/>
                </a:cxn>
              </a:cxnLst>
              <a:rect l="0" t="0" r="r" b="b"/>
              <a:pathLst>
                <a:path w="176" h="215">
                  <a:moveTo>
                    <a:pt x="155" y="184"/>
                  </a:moveTo>
                  <a:lnTo>
                    <a:pt x="155" y="184"/>
                  </a:lnTo>
                  <a:lnTo>
                    <a:pt x="154" y="189"/>
                  </a:lnTo>
                  <a:lnTo>
                    <a:pt x="152" y="192"/>
                  </a:lnTo>
                  <a:lnTo>
                    <a:pt x="151" y="196"/>
                  </a:lnTo>
                  <a:lnTo>
                    <a:pt x="146" y="196"/>
                  </a:lnTo>
                  <a:lnTo>
                    <a:pt x="146" y="196"/>
                  </a:lnTo>
                  <a:lnTo>
                    <a:pt x="136" y="196"/>
                  </a:lnTo>
                  <a:lnTo>
                    <a:pt x="136" y="196"/>
                  </a:lnTo>
                  <a:lnTo>
                    <a:pt x="127" y="196"/>
                  </a:lnTo>
                  <a:lnTo>
                    <a:pt x="127" y="196"/>
                  </a:lnTo>
                  <a:lnTo>
                    <a:pt x="122" y="196"/>
                  </a:lnTo>
                  <a:lnTo>
                    <a:pt x="120" y="192"/>
                  </a:lnTo>
                  <a:lnTo>
                    <a:pt x="119" y="189"/>
                  </a:lnTo>
                  <a:lnTo>
                    <a:pt x="117" y="184"/>
                  </a:lnTo>
                  <a:lnTo>
                    <a:pt x="117" y="142"/>
                  </a:lnTo>
                  <a:lnTo>
                    <a:pt x="166" y="142"/>
                  </a:lnTo>
                  <a:lnTo>
                    <a:pt x="166" y="126"/>
                  </a:lnTo>
                  <a:lnTo>
                    <a:pt x="117" y="126"/>
                  </a:lnTo>
                  <a:lnTo>
                    <a:pt x="117" y="86"/>
                  </a:lnTo>
                  <a:lnTo>
                    <a:pt x="139" y="86"/>
                  </a:lnTo>
                  <a:lnTo>
                    <a:pt x="139" y="75"/>
                  </a:lnTo>
                  <a:lnTo>
                    <a:pt x="139" y="75"/>
                  </a:lnTo>
                  <a:lnTo>
                    <a:pt x="166" y="95"/>
                  </a:lnTo>
                  <a:lnTo>
                    <a:pt x="176" y="78"/>
                  </a:lnTo>
                  <a:lnTo>
                    <a:pt x="176" y="78"/>
                  </a:lnTo>
                  <a:lnTo>
                    <a:pt x="159" y="68"/>
                  </a:lnTo>
                  <a:lnTo>
                    <a:pt x="144" y="56"/>
                  </a:lnTo>
                  <a:lnTo>
                    <a:pt x="144" y="56"/>
                  </a:lnTo>
                  <a:lnTo>
                    <a:pt x="165" y="34"/>
                  </a:lnTo>
                  <a:lnTo>
                    <a:pt x="152" y="22"/>
                  </a:lnTo>
                  <a:lnTo>
                    <a:pt x="152" y="22"/>
                  </a:lnTo>
                  <a:lnTo>
                    <a:pt x="132" y="45"/>
                  </a:lnTo>
                  <a:lnTo>
                    <a:pt x="132" y="45"/>
                  </a:lnTo>
                  <a:lnTo>
                    <a:pt x="119" y="34"/>
                  </a:lnTo>
                  <a:lnTo>
                    <a:pt x="119" y="34"/>
                  </a:lnTo>
                  <a:lnTo>
                    <a:pt x="139" y="11"/>
                  </a:lnTo>
                  <a:lnTo>
                    <a:pt x="127" y="0"/>
                  </a:lnTo>
                  <a:lnTo>
                    <a:pt x="127" y="0"/>
                  </a:lnTo>
                  <a:lnTo>
                    <a:pt x="108" y="22"/>
                  </a:lnTo>
                  <a:lnTo>
                    <a:pt x="108" y="22"/>
                  </a:lnTo>
                  <a:lnTo>
                    <a:pt x="98" y="11"/>
                  </a:lnTo>
                  <a:lnTo>
                    <a:pt x="98" y="11"/>
                  </a:lnTo>
                  <a:lnTo>
                    <a:pt x="95" y="7"/>
                  </a:lnTo>
                  <a:lnTo>
                    <a:pt x="90" y="3"/>
                  </a:lnTo>
                  <a:lnTo>
                    <a:pt x="85" y="3"/>
                  </a:lnTo>
                  <a:lnTo>
                    <a:pt x="79" y="2"/>
                  </a:lnTo>
                  <a:lnTo>
                    <a:pt x="32" y="2"/>
                  </a:lnTo>
                  <a:lnTo>
                    <a:pt x="32" y="18"/>
                  </a:lnTo>
                  <a:lnTo>
                    <a:pt x="70" y="18"/>
                  </a:lnTo>
                  <a:lnTo>
                    <a:pt x="70" y="18"/>
                  </a:lnTo>
                  <a:lnTo>
                    <a:pt x="57" y="32"/>
                  </a:lnTo>
                  <a:lnTo>
                    <a:pt x="43" y="46"/>
                  </a:lnTo>
                  <a:lnTo>
                    <a:pt x="43" y="46"/>
                  </a:lnTo>
                  <a:lnTo>
                    <a:pt x="24" y="22"/>
                  </a:lnTo>
                  <a:lnTo>
                    <a:pt x="11" y="34"/>
                  </a:lnTo>
                  <a:lnTo>
                    <a:pt x="11" y="34"/>
                  </a:lnTo>
                  <a:lnTo>
                    <a:pt x="30" y="57"/>
                  </a:lnTo>
                  <a:lnTo>
                    <a:pt x="30" y="57"/>
                  </a:lnTo>
                  <a:lnTo>
                    <a:pt x="14" y="68"/>
                  </a:lnTo>
                  <a:lnTo>
                    <a:pt x="0" y="78"/>
                  </a:lnTo>
                  <a:lnTo>
                    <a:pt x="8" y="95"/>
                  </a:lnTo>
                  <a:lnTo>
                    <a:pt x="8" y="95"/>
                  </a:lnTo>
                  <a:lnTo>
                    <a:pt x="35" y="75"/>
                  </a:lnTo>
                  <a:lnTo>
                    <a:pt x="35" y="86"/>
                  </a:lnTo>
                  <a:lnTo>
                    <a:pt x="54" y="86"/>
                  </a:lnTo>
                  <a:lnTo>
                    <a:pt x="54" y="95"/>
                  </a:lnTo>
                  <a:lnTo>
                    <a:pt x="54" y="95"/>
                  </a:lnTo>
                  <a:lnTo>
                    <a:pt x="52" y="126"/>
                  </a:lnTo>
                  <a:lnTo>
                    <a:pt x="8" y="126"/>
                  </a:lnTo>
                  <a:lnTo>
                    <a:pt x="8" y="142"/>
                  </a:lnTo>
                  <a:lnTo>
                    <a:pt x="49" y="142"/>
                  </a:lnTo>
                  <a:lnTo>
                    <a:pt x="49" y="142"/>
                  </a:lnTo>
                  <a:lnTo>
                    <a:pt x="43" y="159"/>
                  </a:lnTo>
                  <a:lnTo>
                    <a:pt x="39" y="167"/>
                  </a:lnTo>
                  <a:lnTo>
                    <a:pt x="35" y="175"/>
                  </a:lnTo>
                  <a:lnTo>
                    <a:pt x="22" y="188"/>
                  </a:lnTo>
                  <a:lnTo>
                    <a:pt x="6" y="199"/>
                  </a:lnTo>
                  <a:lnTo>
                    <a:pt x="16" y="215"/>
                  </a:lnTo>
                  <a:lnTo>
                    <a:pt x="16" y="215"/>
                  </a:lnTo>
                  <a:lnTo>
                    <a:pt x="25" y="208"/>
                  </a:lnTo>
                  <a:lnTo>
                    <a:pt x="35" y="200"/>
                  </a:lnTo>
                  <a:lnTo>
                    <a:pt x="43" y="192"/>
                  </a:lnTo>
                  <a:lnTo>
                    <a:pt x="51" y="184"/>
                  </a:lnTo>
                  <a:lnTo>
                    <a:pt x="57" y="175"/>
                  </a:lnTo>
                  <a:lnTo>
                    <a:pt x="62" y="164"/>
                  </a:lnTo>
                  <a:lnTo>
                    <a:pt x="65" y="154"/>
                  </a:lnTo>
                  <a:lnTo>
                    <a:pt x="68" y="142"/>
                  </a:lnTo>
                  <a:lnTo>
                    <a:pt x="100" y="142"/>
                  </a:lnTo>
                  <a:lnTo>
                    <a:pt x="100" y="191"/>
                  </a:lnTo>
                  <a:lnTo>
                    <a:pt x="100" y="191"/>
                  </a:lnTo>
                  <a:lnTo>
                    <a:pt x="100" y="200"/>
                  </a:lnTo>
                  <a:lnTo>
                    <a:pt x="105" y="207"/>
                  </a:lnTo>
                  <a:lnTo>
                    <a:pt x="108" y="210"/>
                  </a:lnTo>
                  <a:lnTo>
                    <a:pt x="111" y="211"/>
                  </a:lnTo>
                  <a:lnTo>
                    <a:pt x="122" y="213"/>
                  </a:lnTo>
                  <a:lnTo>
                    <a:pt x="122" y="213"/>
                  </a:lnTo>
                  <a:lnTo>
                    <a:pt x="136" y="213"/>
                  </a:lnTo>
                  <a:lnTo>
                    <a:pt x="136" y="213"/>
                  </a:lnTo>
                  <a:lnTo>
                    <a:pt x="149" y="213"/>
                  </a:lnTo>
                  <a:lnTo>
                    <a:pt x="149" y="213"/>
                  </a:lnTo>
                  <a:lnTo>
                    <a:pt x="160" y="211"/>
                  </a:lnTo>
                  <a:lnTo>
                    <a:pt x="163" y="210"/>
                  </a:lnTo>
                  <a:lnTo>
                    <a:pt x="166" y="207"/>
                  </a:lnTo>
                  <a:lnTo>
                    <a:pt x="171" y="200"/>
                  </a:lnTo>
                  <a:lnTo>
                    <a:pt x="171" y="191"/>
                  </a:lnTo>
                  <a:lnTo>
                    <a:pt x="171" y="165"/>
                  </a:lnTo>
                  <a:lnTo>
                    <a:pt x="155" y="165"/>
                  </a:lnTo>
                  <a:lnTo>
                    <a:pt x="155" y="184"/>
                  </a:lnTo>
                  <a:close/>
                  <a:moveTo>
                    <a:pt x="87" y="24"/>
                  </a:moveTo>
                  <a:lnTo>
                    <a:pt x="87" y="24"/>
                  </a:lnTo>
                  <a:lnTo>
                    <a:pt x="97" y="35"/>
                  </a:lnTo>
                  <a:lnTo>
                    <a:pt x="108" y="48"/>
                  </a:lnTo>
                  <a:lnTo>
                    <a:pt x="133" y="70"/>
                  </a:lnTo>
                  <a:lnTo>
                    <a:pt x="41" y="70"/>
                  </a:lnTo>
                  <a:lnTo>
                    <a:pt x="41" y="70"/>
                  </a:lnTo>
                  <a:lnTo>
                    <a:pt x="66" y="48"/>
                  </a:lnTo>
                  <a:lnTo>
                    <a:pt x="87" y="24"/>
                  </a:lnTo>
                  <a:lnTo>
                    <a:pt x="87" y="24"/>
                  </a:lnTo>
                  <a:close/>
                  <a:moveTo>
                    <a:pt x="71" y="126"/>
                  </a:moveTo>
                  <a:lnTo>
                    <a:pt x="71" y="126"/>
                  </a:lnTo>
                  <a:lnTo>
                    <a:pt x="73" y="97"/>
                  </a:lnTo>
                  <a:lnTo>
                    <a:pt x="73" y="86"/>
                  </a:lnTo>
                  <a:lnTo>
                    <a:pt x="100" y="86"/>
                  </a:lnTo>
                  <a:lnTo>
                    <a:pt x="100" y="126"/>
                  </a:lnTo>
                  <a:lnTo>
                    <a:pt x="71" y="126"/>
                  </a:lnTo>
                  <a:close/>
                </a:path>
              </a:pathLst>
            </a:custGeom>
            <a:solidFill>
              <a:srgbClr val="FFFFFF"/>
            </a:solidFill>
            <a:ln w="9525">
              <a:noFill/>
              <a:round/>
              <a:headEnd/>
              <a:tailEnd/>
            </a:ln>
          </p:spPr>
          <p:txBody>
            <a:bodyPr/>
            <a:lstStyle/>
            <a:p>
              <a:pPr>
                <a:defRPr/>
              </a:pPr>
              <a:endParaRPr lang="ja-JP" altLang="en-US" dirty="0">
                <a:solidFill>
                  <a:prstClr val="black"/>
                </a:solidFill>
              </a:endParaRPr>
            </a:p>
          </p:txBody>
        </p:sp>
        <p:sp>
          <p:nvSpPr>
            <p:cNvPr id="43" name="Freeform 299"/>
            <p:cNvSpPr>
              <a:spLocks noChangeAspect="1" noEditPoints="1"/>
            </p:cNvSpPr>
            <p:nvPr userDrawn="1"/>
          </p:nvSpPr>
          <p:spPr bwMode="auto">
            <a:xfrm>
              <a:off x="2889333" y="6134431"/>
              <a:ext cx="198828" cy="198799"/>
            </a:xfrm>
            <a:custGeom>
              <a:avLst/>
              <a:gdLst/>
              <a:ahLst/>
              <a:cxnLst>
                <a:cxn ang="0">
                  <a:pos x="65" y="39"/>
                </a:cxn>
                <a:cxn ang="0">
                  <a:pos x="19" y="39"/>
                </a:cxn>
                <a:cxn ang="0">
                  <a:pos x="19" y="39"/>
                </a:cxn>
                <a:cxn ang="0">
                  <a:pos x="21" y="44"/>
                </a:cxn>
                <a:cxn ang="0">
                  <a:pos x="24" y="47"/>
                </a:cxn>
                <a:cxn ang="0">
                  <a:pos x="29" y="50"/>
                </a:cxn>
                <a:cxn ang="0">
                  <a:pos x="35" y="52"/>
                </a:cxn>
                <a:cxn ang="0">
                  <a:pos x="35" y="52"/>
                </a:cxn>
                <a:cxn ang="0">
                  <a:pos x="40" y="50"/>
                </a:cxn>
                <a:cxn ang="0">
                  <a:pos x="43" y="49"/>
                </a:cxn>
                <a:cxn ang="0">
                  <a:pos x="49" y="44"/>
                </a:cxn>
                <a:cxn ang="0">
                  <a:pos x="62" y="55"/>
                </a:cxn>
                <a:cxn ang="0">
                  <a:pos x="62" y="55"/>
                </a:cxn>
                <a:cxn ang="0">
                  <a:pos x="56" y="60"/>
                </a:cxn>
                <a:cxn ang="0">
                  <a:pos x="49" y="63"/>
                </a:cxn>
                <a:cxn ang="0">
                  <a:pos x="43" y="66"/>
                </a:cxn>
                <a:cxn ang="0">
                  <a:pos x="35" y="66"/>
                </a:cxn>
                <a:cxn ang="0">
                  <a:pos x="35" y="66"/>
                </a:cxn>
                <a:cxn ang="0">
                  <a:pos x="27" y="66"/>
                </a:cxn>
                <a:cxn ang="0">
                  <a:pos x="21" y="65"/>
                </a:cxn>
                <a:cxn ang="0">
                  <a:pos x="14" y="61"/>
                </a:cxn>
                <a:cxn ang="0">
                  <a:pos x="10" y="57"/>
                </a:cxn>
                <a:cxn ang="0">
                  <a:pos x="5" y="52"/>
                </a:cxn>
                <a:cxn ang="0">
                  <a:pos x="2" y="47"/>
                </a:cxn>
                <a:cxn ang="0">
                  <a:pos x="0" y="41"/>
                </a:cxn>
                <a:cxn ang="0">
                  <a:pos x="0" y="33"/>
                </a:cxn>
                <a:cxn ang="0">
                  <a:pos x="0" y="33"/>
                </a:cxn>
                <a:cxn ang="0">
                  <a:pos x="0" y="27"/>
                </a:cxn>
                <a:cxn ang="0">
                  <a:pos x="2" y="20"/>
                </a:cxn>
                <a:cxn ang="0">
                  <a:pos x="5" y="14"/>
                </a:cxn>
                <a:cxn ang="0">
                  <a:pos x="8" y="9"/>
                </a:cxn>
                <a:cxn ang="0">
                  <a:pos x="13" y="4"/>
                </a:cxn>
                <a:cxn ang="0">
                  <a:pos x="19" y="1"/>
                </a:cxn>
                <a:cxn ang="0">
                  <a:pos x="26" y="0"/>
                </a:cxn>
                <a:cxn ang="0">
                  <a:pos x="32" y="0"/>
                </a:cxn>
                <a:cxn ang="0">
                  <a:pos x="32" y="0"/>
                </a:cxn>
                <a:cxn ang="0">
                  <a:pos x="40" y="0"/>
                </a:cxn>
                <a:cxn ang="0">
                  <a:pos x="48" y="1"/>
                </a:cxn>
                <a:cxn ang="0">
                  <a:pos x="53" y="6"/>
                </a:cxn>
                <a:cxn ang="0">
                  <a:pos x="57" y="11"/>
                </a:cxn>
                <a:cxn ang="0">
                  <a:pos x="62" y="15"/>
                </a:cxn>
                <a:cxn ang="0">
                  <a:pos x="64" y="23"/>
                </a:cxn>
                <a:cxn ang="0">
                  <a:pos x="65" y="30"/>
                </a:cxn>
                <a:cxn ang="0">
                  <a:pos x="65" y="39"/>
                </a:cxn>
                <a:cxn ang="0">
                  <a:pos x="65" y="39"/>
                </a:cxn>
                <a:cxn ang="0">
                  <a:pos x="46" y="25"/>
                </a:cxn>
                <a:cxn ang="0">
                  <a:pos x="46" y="25"/>
                </a:cxn>
                <a:cxn ang="0">
                  <a:pos x="45" y="20"/>
                </a:cxn>
                <a:cxn ang="0">
                  <a:pos x="41" y="17"/>
                </a:cxn>
                <a:cxn ang="0">
                  <a:pos x="38" y="14"/>
                </a:cxn>
                <a:cxn ang="0">
                  <a:pos x="34" y="14"/>
                </a:cxn>
                <a:cxn ang="0">
                  <a:pos x="34" y="14"/>
                </a:cxn>
                <a:cxn ang="0">
                  <a:pos x="27" y="14"/>
                </a:cxn>
                <a:cxn ang="0">
                  <a:pos x="24" y="17"/>
                </a:cxn>
                <a:cxn ang="0">
                  <a:pos x="21" y="20"/>
                </a:cxn>
                <a:cxn ang="0">
                  <a:pos x="19" y="25"/>
                </a:cxn>
                <a:cxn ang="0">
                  <a:pos x="46" y="25"/>
                </a:cxn>
              </a:cxnLst>
              <a:rect l="0" t="0" r="r" b="b"/>
              <a:pathLst>
                <a:path w="65" h="66">
                  <a:moveTo>
                    <a:pt x="65" y="39"/>
                  </a:moveTo>
                  <a:lnTo>
                    <a:pt x="19" y="39"/>
                  </a:lnTo>
                  <a:lnTo>
                    <a:pt x="19" y="39"/>
                  </a:lnTo>
                  <a:lnTo>
                    <a:pt x="21" y="44"/>
                  </a:lnTo>
                  <a:lnTo>
                    <a:pt x="24" y="47"/>
                  </a:lnTo>
                  <a:lnTo>
                    <a:pt x="29" y="50"/>
                  </a:lnTo>
                  <a:lnTo>
                    <a:pt x="35" y="52"/>
                  </a:lnTo>
                  <a:lnTo>
                    <a:pt x="35" y="52"/>
                  </a:lnTo>
                  <a:lnTo>
                    <a:pt x="40" y="50"/>
                  </a:lnTo>
                  <a:lnTo>
                    <a:pt x="43" y="49"/>
                  </a:lnTo>
                  <a:lnTo>
                    <a:pt x="49" y="44"/>
                  </a:lnTo>
                  <a:lnTo>
                    <a:pt x="62" y="55"/>
                  </a:lnTo>
                  <a:lnTo>
                    <a:pt x="62" y="55"/>
                  </a:lnTo>
                  <a:lnTo>
                    <a:pt x="56" y="60"/>
                  </a:lnTo>
                  <a:lnTo>
                    <a:pt x="49" y="63"/>
                  </a:lnTo>
                  <a:lnTo>
                    <a:pt x="43" y="66"/>
                  </a:lnTo>
                  <a:lnTo>
                    <a:pt x="35" y="66"/>
                  </a:lnTo>
                  <a:lnTo>
                    <a:pt x="35" y="66"/>
                  </a:lnTo>
                  <a:lnTo>
                    <a:pt x="27" y="66"/>
                  </a:lnTo>
                  <a:lnTo>
                    <a:pt x="21" y="65"/>
                  </a:lnTo>
                  <a:lnTo>
                    <a:pt x="14" y="61"/>
                  </a:lnTo>
                  <a:lnTo>
                    <a:pt x="10" y="57"/>
                  </a:lnTo>
                  <a:lnTo>
                    <a:pt x="5" y="52"/>
                  </a:lnTo>
                  <a:lnTo>
                    <a:pt x="2" y="47"/>
                  </a:lnTo>
                  <a:lnTo>
                    <a:pt x="0" y="41"/>
                  </a:lnTo>
                  <a:lnTo>
                    <a:pt x="0" y="33"/>
                  </a:lnTo>
                  <a:lnTo>
                    <a:pt x="0" y="33"/>
                  </a:lnTo>
                  <a:lnTo>
                    <a:pt x="0" y="27"/>
                  </a:lnTo>
                  <a:lnTo>
                    <a:pt x="2" y="20"/>
                  </a:lnTo>
                  <a:lnTo>
                    <a:pt x="5" y="14"/>
                  </a:lnTo>
                  <a:lnTo>
                    <a:pt x="8" y="9"/>
                  </a:lnTo>
                  <a:lnTo>
                    <a:pt x="13" y="4"/>
                  </a:lnTo>
                  <a:lnTo>
                    <a:pt x="19" y="1"/>
                  </a:lnTo>
                  <a:lnTo>
                    <a:pt x="26" y="0"/>
                  </a:lnTo>
                  <a:lnTo>
                    <a:pt x="32" y="0"/>
                  </a:lnTo>
                  <a:lnTo>
                    <a:pt x="32" y="0"/>
                  </a:lnTo>
                  <a:lnTo>
                    <a:pt x="40" y="0"/>
                  </a:lnTo>
                  <a:lnTo>
                    <a:pt x="48" y="1"/>
                  </a:lnTo>
                  <a:lnTo>
                    <a:pt x="53" y="6"/>
                  </a:lnTo>
                  <a:lnTo>
                    <a:pt x="57" y="11"/>
                  </a:lnTo>
                  <a:lnTo>
                    <a:pt x="62" y="15"/>
                  </a:lnTo>
                  <a:lnTo>
                    <a:pt x="64" y="23"/>
                  </a:lnTo>
                  <a:lnTo>
                    <a:pt x="65" y="30"/>
                  </a:lnTo>
                  <a:lnTo>
                    <a:pt x="65" y="39"/>
                  </a:lnTo>
                  <a:lnTo>
                    <a:pt x="65" y="39"/>
                  </a:lnTo>
                  <a:close/>
                  <a:moveTo>
                    <a:pt x="46" y="25"/>
                  </a:moveTo>
                  <a:lnTo>
                    <a:pt x="46" y="25"/>
                  </a:lnTo>
                  <a:lnTo>
                    <a:pt x="45" y="20"/>
                  </a:lnTo>
                  <a:lnTo>
                    <a:pt x="41" y="17"/>
                  </a:lnTo>
                  <a:lnTo>
                    <a:pt x="38" y="14"/>
                  </a:lnTo>
                  <a:lnTo>
                    <a:pt x="34" y="14"/>
                  </a:lnTo>
                  <a:lnTo>
                    <a:pt x="34" y="14"/>
                  </a:lnTo>
                  <a:lnTo>
                    <a:pt x="27" y="14"/>
                  </a:lnTo>
                  <a:lnTo>
                    <a:pt x="24" y="17"/>
                  </a:lnTo>
                  <a:lnTo>
                    <a:pt x="21"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4" name="Freeform 300"/>
            <p:cNvSpPr>
              <a:spLocks noChangeAspect="1"/>
            </p:cNvSpPr>
            <p:nvPr userDrawn="1"/>
          </p:nvSpPr>
          <p:spPr bwMode="auto">
            <a:xfrm>
              <a:off x="2696530" y="6134431"/>
              <a:ext cx="132552" cy="180726"/>
            </a:xfrm>
            <a:custGeom>
              <a:avLst/>
              <a:gdLst/>
              <a:ahLst/>
              <a:cxnLst>
                <a:cxn ang="0">
                  <a:pos x="0" y="1"/>
                </a:cxn>
                <a:cxn ang="0">
                  <a:pos x="20" y="1"/>
                </a:cxn>
                <a:cxn ang="0">
                  <a:pos x="20" y="11"/>
                </a:cxn>
                <a:cxn ang="0">
                  <a:pos x="20" y="11"/>
                </a:cxn>
                <a:cxn ang="0">
                  <a:pos x="20" y="11"/>
                </a:cxn>
                <a:cxn ang="0">
                  <a:pos x="24" y="6"/>
                </a:cxn>
                <a:cxn ang="0">
                  <a:pos x="28" y="3"/>
                </a:cxn>
                <a:cxn ang="0">
                  <a:pos x="33" y="0"/>
                </a:cxn>
                <a:cxn ang="0">
                  <a:pos x="39" y="0"/>
                </a:cxn>
                <a:cxn ang="0">
                  <a:pos x="39" y="0"/>
                </a:cxn>
                <a:cxn ang="0">
                  <a:pos x="46" y="0"/>
                </a:cxn>
                <a:cxn ang="0">
                  <a:pos x="46" y="19"/>
                </a:cxn>
                <a:cxn ang="0">
                  <a:pos x="46" y="19"/>
                </a:cxn>
                <a:cxn ang="0">
                  <a:pos x="36" y="17"/>
                </a:cxn>
                <a:cxn ang="0">
                  <a:pos x="36" y="17"/>
                </a:cxn>
                <a:cxn ang="0">
                  <a:pos x="30" y="17"/>
                </a:cxn>
                <a:cxn ang="0">
                  <a:pos x="25" y="20"/>
                </a:cxn>
                <a:cxn ang="0">
                  <a:pos x="22" y="27"/>
                </a:cxn>
                <a:cxn ang="0">
                  <a:pos x="20" y="36"/>
                </a:cxn>
                <a:cxn ang="0">
                  <a:pos x="20" y="65"/>
                </a:cxn>
                <a:cxn ang="0">
                  <a:pos x="0" y="65"/>
                </a:cxn>
                <a:cxn ang="0">
                  <a:pos x="0" y="1"/>
                </a:cxn>
              </a:cxnLst>
              <a:rect l="0" t="0" r="r" b="b"/>
              <a:pathLst>
                <a:path w="46" h="65">
                  <a:moveTo>
                    <a:pt x="0" y="1"/>
                  </a:moveTo>
                  <a:lnTo>
                    <a:pt x="20" y="1"/>
                  </a:lnTo>
                  <a:lnTo>
                    <a:pt x="20" y="11"/>
                  </a:lnTo>
                  <a:lnTo>
                    <a:pt x="20" y="11"/>
                  </a:lnTo>
                  <a:lnTo>
                    <a:pt x="20" y="11"/>
                  </a:lnTo>
                  <a:lnTo>
                    <a:pt x="24" y="6"/>
                  </a:lnTo>
                  <a:lnTo>
                    <a:pt x="28" y="3"/>
                  </a:lnTo>
                  <a:lnTo>
                    <a:pt x="33" y="0"/>
                  </a:lnTo>
                  <a:lnTo>
                    <a:pt x="39" y="0"/>
                  </a:lnTo>
                  <a:lnTo>
                    <a:pt x="39" y="0"/>
                  </a:lnTo>
                  <a:lnTo>
                    <a:pt x="46" y="0"/>
                  </a:lnTo>
                  <a:lnTo>
                    <a:pt x="46" y="19"/>
                  </a:lnTo>
                  <a:lnTo>
                    <a:pt x="46" y="19"/>
                  </a:lnTo>
                  <a:lnTo>
                    <a:pt x="36" y="17"/>
                  </a:lnTo>
                  <a:lnTo>
                    <a:pt x="36" y="17"/>
                  </a:lnTo>
                  <a:lnTo>
                    <a:pt x="30" y="17"/>
                  </a:lnTo>
                  <a:lnTo>
                    <a:pt x="25" y="20"/>
                  </a:lnTo>
                  <a:lnTo>
                    <a:pt x="22" y="27"/>
                  </a:lnTo>
                  <a:lnTo>
                    <a:pt x="20" y="36"/>
                  </a:lnTo>
                  <a:lnTo>
                    <a:pt x="20"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5" name="Freeform 301"/>
            <p:cNvSpPr>
              <a:spLocks noChangeAspect="1"/>
            </p:cNvSpPr>
            <p:nvPr userDrawn="1"/>
          </p:nvSpPr>
          <p:spPr bwMode="auto">
            <a:xfrm>
              <a:off x="7010487" y="6266963"/>
              <a:ext cx="66276" cy="72290"/>
            </a:xfrm>
            <a:custGeom>
              <a:avLst/>
              <a:gdLst/>
              <a:ahLst/>
              <a:cxnLst>
                <a:cxn ang="0">
                  <a:pos x="13" y="0"/>
                </a:cxn>
                <a:cxn ang="0">
                  <a:pos x="13" y="0"/>
                </a:cxn>
                <a:cxn ang="0">
                  <a:pos x="16" y="2"/>
                </a:cxn>
                <a:cxn ang="0">
                  <a:pos x="21" y="3"/>
                </a:cxn>
                <a:cxn ang="0">
                  <a:pos x="22" y="8"/>
                </a:cxn>
                <a:cxn ang="0">
                  <a:pos x="24" y="11"/>
                </a:cxn>
                <a:cxn ang="0">
                  <a:pos x="24" y="11"/>
                </a:cxn>
                <a:cxn ang="0">
                  <a:pos x="22" y="16"/>
                </a:cxn>
                <a:cxn ang="0">
                  <a:pos x="21" y="19"/>
                </a:cxn>
                <a:cxn ang="0">
                  <a:pos x="16" y="22"/>
                </a:cxn>
                <a:cxn ang="0">
                  <a:pos x="13" y="24"/>
                </a:cxn>
                <a:cxn ang="0">
                  <a:pos x="13" y="24"/>
                </a:cxn>
                <a:cxn ang="0">
                  <a:pos x="8" y="22"/>
                </a:cxn>
                <a:cxn ang="0">
                  <a:pos x="3" y="21"/>
                </a:cxn>
                <a:cxn ang="0">
                  <a:pos x="2" y="16"/>
                </a:cxn>
                <a:cxn ang="0">
                  <a:pos x="0" y="13"/>
                </a:cxn>
                <a:cxn ang="0">
                  <a:pos x="0" y="13"/>
                </a:cxn>
                <a:cxn ang="0">
                  <a:pos x="2" y="8"/>
                </a:cxn>
                <a:cxn ang="0">
                  <a:pos x="3" y="3"/>
                </a:cxn>
                <a:cxn ang="0">
                  <a:pos x="8" y="2"/>
                </a:cxn>
                <a:cxn ang="0">
                  <a:pos x="13" y="0"/>
                </a:cxn>
                <a:cxn ang="0">
                  <a:pos x="13" y="0"/>
                </a:cxn>
              </a:cxnLst>
              <a:rect l="0" t="0" r="r" b="b"/>
              <a:pathLst>
                <a:path w="24" h="24">
                  <a:moveTo>
                    <a:pt x="13" y="0"/>
                  </a:moveTo>
                  <a:lnTo>
                    <a:pt x="13" y="0"/>
                  </a:lnTo>
                  <a:lnTo>
                    <a:pt x="16" y="2"/>
                  </a:lnTo>
                  <a:lnTo>
                    <a:pt x="21" y="3"/>
                  </a:lnTo>
                  <a:lnTo>
                    <a:pt x="22" y="8"/>
                  </a:lnTo>
                  <a:lnTo>
                    <a:pt x="24" y="11"/>
                  </a:lnTo>
                  <a:lnTo>
                    <a:pt x="24" y="11"/>
                  </a:lnTo>
                  <a:lnTo>
                    <a:pt x="22" y="16"/>
                  </a:lnTo>
                  <a:lnTo>
                    <a:pt x="21" y="19"/>
                  </a:lnTo>
                  <a:lnTo>
                    <a:pt x="16" y="22"/>
                  </a:lnTo>
                  <a:lnTo>
                    <a:pt x="13" y="24"/>
                  </a:lnTo>
                  <a:lnTo>
                    <a:pt x="13" y="24"/>
                  </a:lnTo>
                  <a:lnTo>
                    <a:pt x="8" y="22"/>
                  </a:lnTo>
                  <a:lnTo>
                    <a:pt x="3" y="21"/>
                  </a:lnTo>
                  <a:lnTo>
                    <a:pt x="2" y="16"/>
                  </a:lnTo>
                  <a:lnTo>
                    <a:pt x="0" y="13"/>
                  </a:lnTo>
                  <a:lnTo>
                    <a:pt x="0" y="13"/>
                  </a:lnTo>
                  <a:lnTo>
                    <a:pt x="2" y="8"/>
                  </a:lnTo>
                  <a:lnTo>
                    <a:pt x="3" y="3"/>
                  </a:lnTo>
                  <a:lnTo>
                    <a:pt x="8" y="2"/>
                  </a:lnTo>
                  <a:lnTo>
                    <a:pt x="13" y="0"/>
                  </a:lnTo>
                  <a:lnTo>
                    <a:pt x="13"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6" name="Freeform 302"/>
            <p:cNvSpPr>
              <a:spLocks noChangeAspect="1"/>
            </p:cNvSpPr>
            <p:nvPr userDrawn="1"/>
          </p:nvSpPr>
          <p:spPr bwMode="auto">
            <a:xfrm>
              <a:off x="6522456" y="6134431"/>
              <a:ext cx="138577" cy="180726"/>
            </a:xfrm>
            <a:custGeom>
              <a:avLst/>
              <a:gdLst/>
              <a:ahLst/>
              <a:cxnLst>
                <a:cxn ang="0">
                  <a:pos x="0" y="1"/>
                </a:cxn>
                <a:cxn ang="0">
                  <a:pos x="21" y="1"/>
                </a:cxn>
                <a:cxn ang="0">
                  <a:pos x="21" y="11"/>
                </a:cxn>
                <a:cxn ang="0">
                  <a:pos x="21" y="11"/>
                </a:cxn>
                <a:cxn ang="0">
                  <a:pos x="21" y="11"/>
                </a:cxn>
                <a:cxn ang="0">
                  <a:pos x="24" y="6"/>
                </a:cxn>
                <a:cxn ang="0">
                  <a:pos x="29" y="3"/>
                </a:cxn>
                <a:cxn ang="0">
                  <a:pos x="34" y="0"/>
                </a:cxn>
                <a:cxn ang="0">
                  <a:pos x="40" y="0"/>
                </a:cxn>
                <a:cxn ang="0">
                  <a:pos x="40" y="0"/>
                </a:cxn>
                <a:cxn ang="0">
                  <a:pos x="46" y="0"/>
                </a:cxn>
                <a:cxn ang="0">
                  <a:pos x="46" y="19"/>
                </a:cxn>
                <a:cxn ang="0">
                  <a:pos x="46" y="19"/>
                </a:cxn>
                <a:cxn ang="0">
                  <a:pos x="38" y="17"/>
                </a:cxn>
                <a:cxn ang="0">
                  <a:pos x="38" y="17"/>
                </a:cxn>
                <a:cxn ang="0">
                  <a:pos x="32" y="17"/>
                </a:cxn>
                <a:cxn ang="0">
                  <a:pos x="26" y="20"/>
                </a:cxn>
                <a:cxn ang="0">
                  <a:pos x="22" y="27"/>
                </a:cxn>
                <a:cxn ang="0">
                  <a:pos x="21" y="36"/>
                </a:cxn>
                <a:cxn ang="0">
                  <a:pos x="21" y="65"/>
                </a:cxn>
                <a:cxn ang="0">
                  <a:pos x="0" y="65"/>
                </a:cxn>
                <a:cxn ang="0">
                  <a:pos x="0" y="1"/>
                </a:cxn>
              </a:cxnLst>
              <a:rect l="0" t="0" r="r" b="b"/>
              <a:pathLst>
                <a:path w="46" h="65">
                  <a:moveTo>
                    <a:pt x="0" y="1"/>
                  </a:moveTo>
                  <a:lnTo>
                    <a:pt x="21" y="1"/>
                  </a:lnTo>
                  <a:lnTo>
                    <a:pt x="21" y="11"/>
                  </a:lnTo>
                  <a:lnTo>
                    <a:pt x="21" y="11"/>
                  </a:lnTo>
                  <a:lnTo>
                    <a:pt x="21" y="11"/>
                  </a:lnTo>
                  <a:lnTo>
                    <a:pt x="24" y="6"/>
                  </a:lnTo>
                  <a:lnTo>
                    <a:pt x="29" y="3"/>
                  </a:lnTo>
                  <a:lnTo>
                    <a:pt x="34" y="0"/>
                  </a:lnTo>
                  <a:lnTo>
                    <a:pt x="40" y="0"/>
                  </a:lnTo>
                  <a:lnTo>
                    <a:pt x="40" y="0"/>
                  </a:lnTo>
                  <a:lnTo>
                    <a:pt x="46" y="0"/>
                  </a:lnTo>
                  <a:lnTo>
                    <a:pt x="46" y="19"/>
                  </a:lnTo>
                  <a:lnTo>
                    <a:pt x="46" y="19"/>
                  </a:lnTo>
                  <a:lnTo>
                    <a:pt x="38" y="17"/>
                  </a:lnTo>
                  <a:lnTo>
                    <a:pt x="38" y="17"/>
                  </a:lnTo>
                  <a:lnTo>
                    <a:pt x="32" y="17"/>
                  </a:lnTo>
                  <a:lnTo>
                    <a:pt x="26" y="20"/>
                  </a:lnTo>
                  <a:lnTo>
                    <a:pt x="22" y="27"/>
                  </a:lnTo>
                  <a:lnTo>
                    <a:pt x="21" y="36"/>
                  </a:lnTo>
                  <a:lnTo>
                    <a:pt x="21"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7" name="Freeform 303"/>
            <p:cNvSpPr>
              <a:spLocks noChangeAspect="1" noEditPoints="1"/>
            </p:cNvSpPr>
            <p:nvPr userDrawn="1"/>
          </p:nvSpPr>
          <p:spPr bwMode="auto">
            <a:xfrm>
              <a:off x="6721283" y="6134431"/>
              <a:ext cx="198828" cy="198799"/>
            </a:xfrm>
            <a:custGeom>
              <a:avLst/>
              <a:gdLst/>
              <a:ahLst/>
              <a:cxnLst>
                <a:cxn ang="0">
                  <a:pos x="66" y="39"/>
                </a:cxn>
                <a:cxn ang="0">
                  <a:pos x="20" y="39"/>
                </a:cxn>
                <a:cxn ang="0">
                  <a:pos x="20" y="39"/>
                </a:cxn>
                <a:cxn ang="0">
                  <a:pos x="22" y="44"/>
                </a:cxn>
                <a:cxn ang="0">
                  <a:pos x="25" y="47"/>
                </a:cxn>
                <a:cxn ang="0">
                  <a:pos x="30" y="50"/>
                </a:cxn>
                <a:cxn ang="0">
                  <a:pos x="35" y="52"/>
                </a:cxn>
                <a:cxn ang="0">
                  <a:pos x="35" y="52"/>
                </a:cxn>
                <a:cxn ang="0">
                  <a:pos x="39" y="50"/>
                </a:cxn>
                <a:cxn ang="0">
                  <a:pos x="44" y="49"/>
                </a:cxn>
                <a:cxn ang="0">
                  <a:pos x="49" y="44"/>
                </a:cxn>
                <a:cxn ang="0">
                  <a:pos x="62" y="55"/>
                </a:cxn>
                <a:cxn ang="0">
                  <a:pos x="62" y="55"/>
                </a:cxn>
                <a:cxn ang="0">
                  <a:pos x="57" y="60"/>
                </a:cxn>
                <a:cxn ang="0">
                  <a:pos x="51" y="63"/>
                </a:cxn>
                <a:cxn ang="0">
                  <a:pos x="43" y="66"/>
                </a:cxn>
                <a:cxn ang="0">
                  <a:pos x="35" y="66"/>
                </a:cxn>
                <a:cxn ang="0">
                  <a:pos x="35" y="66"/>
                </a:cxn>
                <a:cxn ang="0">
                  <a:pos x="28" y="66"/>
                </a:cxn>
                <a:cxn ang="0">
                  <a:pos x="20" y="65"/>
                </a:cxn>
                <a:cxn ang="0">
                  <a:pos x="16" y="61"/>
                </a:cxn>
                <a:cxn ang="0">
                  <a:pos x="9" y="57"/>
                </a:cxn>
                <a:cxn ang="0">
                  <a:pos x="6" y="52"/>
                </a:cxn>
                <a:cxn ang="0">
                  <a:pos x="3" y="47"/>
                </a:cxn>
                <a:cxn ang="0">
                  <a:pos x="0" y="41"/>
                </a:cxn>
                <a:cxn ang="0">
                  <a:pos x="0" y="33"/>
                </a:cxn>
                <a:cxn ang="0">
                  <a:pos x="0" y="33"/>
                </a:cxn>
                <a:cxn ang="0">
                  <a:pos x="0" y="27"/>
                </a:cxn>
                <a:cxn ang="0">
                  <a:pos x="1" y="20"/>
                </a:cxn>
                <a:cxn ang="0">
                  <a:pos x="5" y="14"/>
                </a:cxn>
                <a:cxn ang="0">
                  <a:pos x="9" y="9"/>
                </a:cxn>
                <a:cxn ang="0">
                  <a:pos x="14" y="4"/>
                </a:cxn>
                <a:cxn ang="0">
                  <a:pos x="19" y="1"/>
                </a:cxn>
                <a:cxn ang="0">
                  <a:pos x="25" y="0"/>
                </a:cxn>
                <a:cxn ang="0">
                  <a:pos x="33" y="0"/>
                </a:cxn>
                <a:cxn ang="0">
                  <a:pos x="33" y="0"/>
                </a:cxn>
                <a:cxn ang="0">
                  <a:pos x="41" y="0"/>
                </a:cxn>
                <a:cxn ang="0">
                  <a:pos x="47" y="1"/>
                </a:cxn>
                <a:cxn ang="0">
                  <a:pos x="54" y="6"/>
                </a:cxn>
                <a:cxn ang="0">
                  <a:pos x="59" y="11"/>
                </a:cxn>
                <a:cxn ang="0">
                  <a:pos x="62" y="15"/>
                </a:cxn>
                <a:cxn ang="0">
                  <a:pos x="65" y="23"/>
                </a:cxn>
                <a:cxn ang="0">
                  <a:pos x="66" y="30"/>
                </a:cxn>
                <a:cxn ang="0">
                  <a:pos x="66" y="39"/>
                </a:cxn>
                <a:cxn ang="0">
                  <a:pos x="66" y="39"/>
                </a:cxn>
                <a:cxn ang="0">
                  <a:pos x="46" y="25"/>
                </a:cxn>
                <a:cxn ang="0">
                  <a:pos x="46" y="25"/>
                </a:cxn>
                <a:cxn ang="0">
                  <a:pos x="44" y="20"/>
                </a:cxn>
                <a:cxn ang="0">
                  <a:pos x="43" y="17"/>
                </a:cxn>
                <a:cxn ang="0">
                  <a:pos x="38" y="14"/>
                </a:cxn>
                <a:cxn ang="0">
                  <a:pos x="33" y="14"/>
                </a:cxn>
                <a:cxn ang="0">
                  <a:pos x="33" y="14"/>
                </a:cxn>
                <a:cxn ang="0">
                  <a:pos x="28" y="14"/>
                </a:cxn>
                <a:cxn ang="0">
                  <a:pos x="24" y="17"/>
                </a:cxn>
                <a:cxn ang="0">
                  <a:pos x="20" y="20"/>
                </a:cxn>
                <a:cxn ang="0">
                  <a:pos x="20" y="25"/>
                </a:cxn>
                <a:cxn ang="0">
                  <a:pos x="46" y="25"/>
                </a:cxn>
              </a:cxnLst>
              <a:rect l="0" t="0" r="r" b="b"/>
              <a:pathLst>
                <a:path w="66" h="66">
                  <a:moveTo>
                    <a:pt x="66" y="39"/>
                  </a:moveTo>
                  <a:lnTo>
                    <a:pt x="20" y="39"/>
                  </a:lnTo>
                  <a:lnTo>
                    <a:pt x="20" y="39"/>
                  </a:lnTo>
                  <a:lnTo>
                    <a:pt x="22" y="44"/>
                  </a:lnTo>
                  <a:lnTo>
                    <a:pt x="25" y="47"/>
                  </a:lnTo>
                  <a:lnTo>
                    <a:pt x="30" y="50"/>
                  </a:lnTo>
                  <a:lnTo>
                    <a:pt x="35" y="52"/>
                  </a:lnTo>
                  <a:lnTo>
                    <a:pt x="35" y="52"/>
                  </a:lnTo>
                  <a:lnTo>
                    <a:pt x="39" y="50"/>
                  </a:lnTo>
                  <a:lnTo>
                    <a:pt x="44" y="49"/>
                  </a:lnTo>
                  <a:lnTo>
                    <a:pt x="49" y="44"/>
                  </a:lnTo>
                  <a:lnTo>
                    <a:pt x="62" y="55"/>
                  </a:lnTo>
                  <a:lnTo>
                    <a:pt x="62" y="55"/>
                  </a:lnTo>
                  <a:lnTo>
                    <a:pt x="57" y="60"/>
                  </a:lnTo>
                  <a:lnTo>
                    <a:pt x="51" y="63"/>
                  </a:lnTo>
                  <a:lnTo>
                    <a:pt x="43" y="66"/>
                  </a:lnTo>
                  <a:lnTo>
                    <a:pt x="35" y="66"/>
                  </a:lnTo>
                  <a:lnTo>
                    <a:pt x="35" y="66"/>
                  </a:lnTo>
                  <a:lnTo>
                    <a:pt x="28" y="66"/>
                  </a:lnTo>
                  <a:lnTo>
                    <a:pt x="20" y="65"/>
                  </a:lnTo>
                  <a:lnTo>
                    <a:pt x="16" y="61"/>
                  </a:lnTo>
                  <a:lnTo>
                    <a:pt x="9" y="57"/>
                  </a:lnTo>
                  <a:lnTo>
                    <a:pt x="6" y="52"/>
                  </a:lnTo>
                  <a:lnTo>
                    <a:pt x="3" y="47"/>
                  </a:lnTo>
                  <a:lnTo>
                    <a:pt x="0" y="41"/>
                  </a:lnTo>
                  <a:lnTo>
                    <a:pt x="0" y="33"/>
                  </a:lnTo>
                  <a:lnTo>
                    <a:pt x="0" y="33"/>
                  </a:lnTo>
                  <a:lnTo>
                    <a:pt x="0" y="27"/>
                  </a:lnTo>
                  <a:lnTo>
                    <a:pt x="1" y="20"/>
                  </a:lnTo>
                  <a:lnTo>
                    <a:pt x="5" y="14"/>
                  </a:lnTo>
                  <a:lnTo>
                    <a:pt x="9" y="9"/>
                  </a:lnTo>
                  <a:lnTo>
                    <a:pt x="14" y="4"/>
                  </a:lnTo>
                  <a:lnTo>
                    <a:pt x="19" y="1"/>
                  </a:lnTo>
                  <a:lnTo>
                    <a:pt x="25" y="0"/>
                  </a:lnTo>
                  <a:lnTo>
                    <a:pt x="33" y="0"/>
                  </a:lnTo>
                  <a:lnTo>
                    <a:pt x="33" y="0"/>
                  </a:lnTo>
                  <a:lnTo>
                    <a:pt x="41" y="0"/>
                  </a:lnTo>
                  <a:lnTo>
                    <a:pt x="47" y="1"/>
                  </a:lnTo>
                  <a:lnTo>
                    <a:pt x="54" y="6"/>
                  </a:lnTo>
                  <a:lnTo>
                    <a:pt x="59" y="11"/>
                  </a:lnTo>
                  <a:lnTo>
                    <a:pt x="62" y="15"/>
                  </a:lnTo>
                  <a:lnTo>
                    <a:pt x="65" y="23"/>
                  </a:lnTo>
                  <a:lnTo>
                    <a:pt x="66" y="30"/>
                  </a:lnTo>
                  <a:lnTo>
                    <a:pt x="66" y="39"/>
                  </a:lnTo>
                  <a:lnTo>
                    <a:pt x="66" y="39"/>
                  </a:lnTo>
                  <a:close/>
                  <a:moveTo>
                    <a:pt x="46" y="25"/>
                  </a:moveTo>
                  <a:lnTo>
                    <a:pt x="46" y="25"/>
                  </a:lnTo>
                  <a:lnTo>
                    <a:pt x="44" y="20"/>
                  </a:lnTo>
                  <a:lnTo>
                    <a:pt x="43" y="17"/>
                  </a:lnTo>
                  <a:lnTo>
                    <a:pt x="38" y="14"/>
                  </a:lnTo>
                  <a:lnTo>
                    <a:pt x="33" y="14"/>
                  </a:lnTo>
                  <a:lnTo>
                    <a:pt x="33" y="14"/>
                  </a:lnTo>
                  <a:lnTo>
                    <a:pt x="28" y="14"/>
                  </a:lnTo>
                  <a:lnTo>
                    <a:pt x="24" y="17"/>
                  </a:lnTo>
                  <a:lnTo>
                    <a:pt x="20" y="20"/>
                  </a:lnTo>
                  <a:lnTo>
                    <a:pt x="20"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8" name="Freeform 304"/>
            <p:cNvSpPr>
              <a:spLocks noChangeAspect="1" noEditPoints="1"/>
            </p:cNvSpPr>
            <p:nvPr userDrawn="1"/>
          </p:nvSpPr>
          <p:spPr bwMode="auto">
            <a:xfrm>
              <a:off x="5166813" y="6134431"/>
              <a:ext cx="198828" cy="198799"/>
            </a:xfrm>
            <a:custGeom>
              <a:avLst/>
              <a:gdLst/>
              <a:ahLst/>
              <a:cxnLst>
                <a:cxn ang="0">
                  <a:pos x="65" y="39"/>
                </a:cxn>
                <a:cxn ang="0">
                  <a:pos x="19" y="39"/>
                </a:cxn>
                <a:cxn ang="0">
                  <a:pos x="19" y="39"/>
                </a:cxn>
                <a:cxn ang="0">
                  <a:pos x="20" y="44"/>
                </a:cxn>
                <a:cxn ang="0">
                  <a:pos x="25" y="47"/>
                </a:cxn>
                <a:cxn ang="0">
                  <a:pos x="30" y="50"/>
                </a:cxn>
                <a:cxn ang="0">
                  <a:pos x="35" y="52"/>
                </a:cxn>
                <a:cxn ang="0">
                  <a:pos x="35" y="52"/>
                </a:cxn>
                <a:cxn ang="0">
                  <a:pos x="40" y="50"/>
                </a:cxn>
                <a:cxn ang="0">
                  <a:pos x="43" y="49"/>
                </a:cxn>
                <a:cxn ang="0">
                  <a:pos x="49" y="44"/>
                </a:cxn>
                <a:cxn ang="0">
                  <a:pos x="62" y="55"/>
                </a:cxn>
                <a:cxn ang="0">
                  <a:pos x="62" y="55"/>
                </a:cxn>
                <a:cxn ang="0">
                  <a:pos x="57" y="60"/>
                </a:cxn>
                <a:cxn ang="0">
                  <a:pos x="49" y="63"/>
                </a:cxn>
                <a:cxn ang="0">
                  <a:pos x="43" y="66"/>
                </a:cxn>
                <a:cxn ang="0">
                  <a:pos x="35" y="66"/>
                </a:cxn>
                <a:cxn ang="0">
                  <a:pos x="35" y="66"/>
                </a:cxn>
                <a:cxn ang="0">
                  <a:pos x="27" y="66"/>
                </a:cxn>
                <a:cxn ang="0">
                  <a:pos x="20" y="65"/>
                </a:cxn>
                <a:cxn ang="0">
                  <a:pos x="14" y="61"/>
                </a:cxn>
                <a:cxn ang="0">
                  <a:pos x="9" y="57"/>
                </a:cxn>
                <a:cxn ang="0">
                  <a:pos x="5" y="52"/>
                </a:cxn>
                <a:cxn ang="0">
                  <a:pos x="1" y="47"/>
                </a:cxn>
                <a:cxn ang="0">
                  <a:pos x="0" y="41"/>
                </a:cxn>
                <a:cxn ang="0">
                  <a:pos x="0" y="33"/>
                </a:cxn>
                <a:cxn ang="0">
                  <a:pos x="0" y="33"/>
                </a:cxn>
                <a:cxn ang="0">
                  <a:pos x="0" y="27"/>
                </a:cxn>
                <a:cxn ang="0">
                  <a:pos x="1" y="20"/>
                </a:cxn>
                <a:cxn ang="0">
                  <a:pos x="5" y="14"/>
                </a:cxn>
                <a:cxn ang="0">
                  <a:pos x="8" y="9"/>
                </a:cxn>
                <a:cxn ang="0">
                  <a:pos x="13" y="4"/>
                </a:cxn>
                <a:cxn ang="0">
                  <a:pos x="19" y="1"/>
                </a:cxn>
                <a:cxn ang="0">
                  <a:pos x="25" y="0"/>
                </a:cxn>
                <a:cxn ang="0">
                  <a:pos x="33" y="0"/>
                </a:cxn>
                <a:cxn ang="0">
                  <a:pos x="33" y="0"/>
                </a:cxn>
                <a:cxn ang="0">
                  <a:pos x="40" y="0"/>
                </a:cxn>
                <a:cxn ang="0">
                  <a:pos x="47" y="1"/>
                </a:cxn>
                <a:cxn ang="0">
                  <a:pos x="52" y="6"/>
                </a:cxn>
                <a:cxn ang="0">
                  <a:pos x="57" y="11"/>
                </a:cxn>
                <a:cxn ang="0">
                  <a:pos x="62" y="15"/>
                </a:cxn>
                <a:cxn ang="0">
                  <a:pos x="63" y="23"/>
                </a:cxn>
                <a:cxn ang="0">
                  <a:pos x="65" y="30"/>
                </a:cxn>
                <a:cxn ang="0">
                  <a:pos x="65" y="39"/>
                </a:cxn>
                <a:cxn ang="0">
                  <a:pos x="65" y="39"/>
                </a:cxn>
                <a:cxn ang="0">
                  <a:pos x="46" y="25"/>
                </a:cxn>
                <a:cxn ang="0">
                  <a:pos x="46" y="25"/>
                </a:cxn>
                <a:cxn ang="0">
                  <a:pos x="44" y="20"/>
                </a:cxn>
                <a:cxn ang="0">
                  <a:pos x="41" y="17"/>
                </a:cxn>
                <a:cxn ang="0">
                  <a:pos x="38" y="14"/>
                </a:cxn>
                <a:cxn ang="0">
                  <a:pos x="33" y="14"/>
                </a:cxn>
                <a:cxn ang="0">
                  <a:pos x="33" y="14"/>
                </a:cxn>
                <a:cxn ang="0">
                  <a:pos x="27" y="14"/>
                </a:cxn>
                <a:cxn ang="0">
                  <a:pos x="24" y="17"/>
                </a:cxn>
                <a:cxn ang="0">
                  <a:pos x="20" y="20"/>
                </a:cxn>
                <a:cxn ang="0">
                  <a:pos x="19" y="25"/>
                </a:cxn>
                <a:cxn ang="0">
                  <a:pos x="46" y="25"/>
                </a:cxn>
              </a:cxnLst>
              <a:rect l="0" t="0" r="r" b="b"/>
              <a:pathLst>
                <a:path w="65" h="66">
                  <a:moveTo>
                    <a:pt x="65" y="39"/>
                  </a:moveTo>
                  <a:lnTo>
                    <a:pt x="19" y="39"/>
                  </a:lnTo>
                  <a:lnTo>
                    <a:pt x="19" y="39"/>
                  </a:lnTo>
                  <a:lnTo>
                    <a:pt x="20" y="44"/>
                  </a:lnTo>
                  <a:lnTo>
                    <a:pt x="25" y="47"/>
                  </a:lnTo>
                  <a:lnTo>
                    <a:pt x="30" y="50"/>
                  </a:lnTo>
                  <a:lnTo>
                    <a:pt x="35" y="52"/>
                  </a:lnTo>
                  <a:lnTo>
                    <a:pt x="35" y="52"/>
                  </a:lnTo>
                  <a:lnTo>
                    <a:pt x="40" y="50"/>
                  </a:lnTo>
                  <a:lnTo>
                    <a:pt x="43" y="49"/>
                  </a:lnTo>
                  <a:lnTo>
                    <a:pt x="49" y="44"/>
                  </a:lnTo>
                  <a:lnTo>
                    <a:pt x="62" y="55"/>
                  </a:lnTo>
                  <a:lnTo>
                    <a:pt x="62" y="55"/>
                  </a:lnTo>
                  <a:lnTo>
                    <a:pt x="57" y="60"/>
                  </a:lnTo>
                  <a:lnTo>
                    <a:pt x="49" y="63"/>
                  </a:lnTo>
                  <a:lnTo>
                    <a:pt x="43" y="66"/>
                  </a:lnTo>
                  <a:lnTo>
                    <a:pt x="35" y="66"/>
                  </a:lnTo>
                  <a:lnTo>
                    <a:pt x="35" y="66"/>
                  </a:lnTo>
                  <a:lnTo>
                    <a:pt x="27" y="66"/>
                  </a:lnTo>
                  <a:lnTo>
                    <a:pt x="20" y="65"/>
                  </a:lnTo>
                  <a:lnTo>
                    <a:pt x="14" y="61"/>
                  </a:lnTo>
                  <a:lnTo>
                    <a:pt x="9" y="57"/>
                  </a:lnTo>
                  <a:lnTo>
                    <a:pt x="5" y="52"/>
                  </a:lnTo>
                  <a:lnTo>
                    <a:pt x="1" y="47"/>
                  </a:lnTo>
                  <a:lnTo>
                    <a:pt x="0" y="41"/>
                  </a:lnTo>
                  <a:lnTo>
                    <a:pt x="0" y="33"/>
                  </a:lnTo>
                  <a:lnTo>
                    <a:pt x="0" y="33"/>
                  </a:lnTo>
                  <a:lnTo>
                    <a:pt x="0" y="27"/>
                  </a:lnTo>
                  <a:lnTo>
                    <a:pt x="1" y="20"/>
                  </a:lnTo>
                  <a:lnTo>
                    <a:pt x="5" y="14"/>
                  </a:lnTo>
                  <a:lnTo>
                    <a:pt x="8" y="9"/>
                  </a:lnTo>
                  <a:lnTo>
                    <a:pt x="13" y="4"/>
                  </a:lnTo>
                  <a:lnTo>
                    <a:pt x="19" y="1"/>
                  </a:lnTo>
                  <a:lnTo>
                    <a:pt x="25" y="0"/>
                  </a:lnTo>
                  <a:lnTo>
                    <a:pt x="33" y="0"/>
                  </a:lnTo>
                  <a:lnTo>
                    <a:pt x="33" y="0"/>
                  </a:lnTo>
                  <a:lnTo>
                    <a:pt x="40" y="0"/>
                  </a:lnTo>
                  <a:lnTo>
                    <a:pt x="47" y="1"/>
                  </a:lnTo>
                  <a:lnTo>
                    <a:pt x="52" y="6"/>
                  </a:lnTo>
                  <a:lnTo>
                    <a:pt x="57" y="11"/>
                  </a:lnTo>
                  <a:lnTo>
                    <a:pt x="62" y="15"/>
                  </a:lnTo>
                  <a:lnTo>
                    <a:pt x="63" y="23"/>
                  </a:lnTo>
                  <a:lnTo>
                    <a:pt x="65" y="30"/>
                  </a:lnTo>
                  <a:lnTo>
                    <a:pt x="65" y="39"/>
                  </a:lnTo>
                  <a:lnTo>
                    <a:pt x="65" y="39"/>
                  </a:lnTo>
                  <a:close/>
                  <a:moveTo>
                    <a:pt x="46" y="25"/>
                  </a:moveTo>
                  <a:lnTo>
                    <a:pt x="46" y="25"/>
                  </a:lnTo>
                  <a:lnTo>
                    <a:pt x="44" y="20"/>
                  </a:lnTo>
                  <a:lnTo>
                    <a:pt x="41" y="17"/>
                  </a:lnTo>
                  <a:lnTo>
                    <a:pt x="38" y="14"/>
                  </a:lnTo>
                  <a:lnTo>
                    <a:pt x="33" y="14"/>
                  </a:lnTo>
                  <a:lnTo>
                    <a:pt x="33" y="14"/>
                  </a:lnTo>
                  <a:lnTo>
                    <a:pt x="27" y="14"/>
                  </a:lnTo>
                  <a:lnTo>
                    <a:pt x="24" y="17"/>
                  </a:lnTo>
                  <a:lnTo>
                    <a:pt x="20" y="20"/>
                  </a:lnTo>
                  <a:lnTo>
                    <a:pt x="19" y="25"/>
                  </a:lnTo>
                  <a:lnTo>
                    <a:pt x="46" y="2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49" name="Freeform 305"/>
            <p:cNvSpPr>
              <a:spLocks noChangeAspect="1" noEditPoints="1"/>
            </p:cNvSpPr>
            <p:nvPr userDrawn="1"/>
          </p:nvSpPr>
          <p:spPr bwMode="auto">
            <a:xfrm>
              <a:off x="3160461" y="6134431"/>
              <a:ext cx="216903" cy="198799"/>
            </a:xfrm>
            <a:custGeom>
              <a:avLst/>
              <a:gdLst/>
              <a:ahLst/>
              <a:cxnLst>
                <a:cxn ang="0">
                  <a:pos x="70" y="65"/>
                </a:cxn>
                <a:cxn ang="0">
                  <a:pos x="52" y="65"/>
                </a:cxn>
                <a:cxn ang="0">
                  <a:pos x="52" y="57"/>
                </a:cxn>
                <a:cxn ang="0">
                  <a:pos x="52" y="57"/>
                </a:cxn>
                <a:cxn ang="0">
                  <a:pos x="52" y="57"/>
                </a:cxn>
                <a:cxn ang="0">
                  <a:pos x="47" y="60"/>
                </a:cxn>
                <a:cxn ang="0">
                  <a:pos x="43" y="63"/>
                </a:cxn>
                <a:cxn ang="0">
                  <a:pos x="36" y="66"/>
                </a:cxn>
                <a:cxn ang="0">
                  <a:pos x="30" y="66"/>
                </a:cxn>
                <a:cxn ang="0">
                  <a:pos x="30" y="66"/>
                </a:cxn>
                <a:cxn ang="0">
                  <a:pos x="24" y="66"/>
                </a:cxn>
                <a:cxn ang="0">
                  <a:pos x="19" y="65"/>
                </a:cxn>
                <a:cxn ang="0">
                  <a:pos x="12" y="61"/>
                </a:cxn>
                <a:cxn ang="0">
                  <a:pos x="8" y="57"/>
                </a:cxn>
                <a:cxn ang="0">
                  <a:pos x="4" y="52"/>
                </a:cxn>
                <a:cxn ang="0">
                  <a:pos x="1" y="47"/>
                </a:cxn>
                <a:cxn ang="0">
                  <a:pos x="0" y="41"/>
                </a:cxn>
                <a:cxn ang="0">
                  <a:pos x="0" y="33"/>
                </a:cxn>
                <a:cxn ang="0">
                  <a:pos x="0" y="33"/>
                </a:cxn>
                <a:cxn ang="0">
                  <a:pos x="0" y="27"/>
                </a:cxn>
                <a:cxn ang="0">
                  <a:pos x="1" y="20"/>
                </a:cxn>
                <a:cxn ang="0">
                  <a:pos x="4" y="14"/>
                </a:cxn>
                <a:cxn ang="0">
                  <a:pos x="9" y="9"/>
                </a:cxn>
                <a:cxn ang="0">
                  <a:pos x="12" y="4"/>
                </a:cxn>
                <a:cxn ang="0">
                  <a:pos x="19" y="1"/>
                </a:cxn>
                <a:cxn ang="0">
                  <a:pos x="25" y="0"/>
                </a:cxn>
                <a:cxn ang="0">
                  <a:pos x="31" y="0"/>
                </a:cxn>
                <a:cxn ang="0">
                  <a:pos x="31" y="0"/>
                </a:cxn>
                <a:cxn ang="0">
                  <a:pos x="36" y="0"/>
                </a:cxn>
                <a:cxn ang="0">
                  <a:pos x="43" y="1"/>
                </a:cxn>
                <a:cxn ang="0">
                  <a:pos x="46" y="4"/>
                </a:cxn>
                <a:cxn ang="0">
                  <a:pos x="50" y="7"/>
                </a:cxn>
                <a:cxn ang="0">
                  <a:pos x="50" y="7"/>
                </a:cxn>
                <a:cxn ang="0">
                  <a:pos x="50" y="1"/>
                </a:cxn>
                <a:cxn ang="0">
                  <a:pos x="70" y="1"/>
                </a:cxn>
                <a:cxn ang="0">
                  <a:pos x="70" y="65"/>
                </a:cxn>
                <a:cxn ang="0">
                  <a:pos x="36" y="15"/>
                </a:cxn>
                <a:cxn ang="0">
                  <a:pos x="36" y="15"/>
                </a:cxn>
                <a:cxn ang="0">
                  <a:pos x="30" y="17"/>
                </a:cxn>
                <a:cxn ang="0">
                  <a:pos x="24" y="20"/>
                </a:cxn>
                <a:cxn ang="0">
                  <a:pos x="20" y="25"/>
                </a:cxn>
                <a:cxn ang="0">
                  <a:pos x="20" y="33"/>
                </a:cxn>
                <a:cxn ang="0">
                  <a:pos x="20" y="33"/>
                </a:cxn>
                <a:cxn ang="0">
                  <a:pos x="20" y="39"/>
                </a:cxn>
                <a:cxn ang="0">
                  <a:pos x="24" y="46"/>
                </a:cxn>
                <a:cxn ang="0">
                  <a:pos x="30" y="49"/>
                </a:cxn>
                <a:cxn ang="0">
                  <a:pos x="36" y="50"/>
                </a:cxn>
                <a:cxn ang="0">
                  <a:pos x="36" y="50"/>
                </a:cxn>
                <a:cxn ang="0">
                  <a:pos x="43" y="49"/>
                </a:cxn>
                <a:cxn ang="0">
                  <a:pos x="47" y="46"/>
                </a:cxn>
                <a:cxn ang="0">
                  <a:pos x="50" y="39"/>
                </a:cxn>
                <a:cxn ang="0">
                  <a:pos x="52" y="33"/>
                </a:cxn>
                <a:cxn ang="0">
                  <a:pos x="52" y="33"/>
                </a:cxn>
                <a:cxn ang="0">
                  <a:pos x="50" y="25"/>
                </a:cxn>
                <a:cxn ang="0">
                  <a:pos x="47" y="20"/>
                </a:cxn>
                <a:cxn ang="0">
                  <a:pos x="43" y="17"/>
                </a:cxn>
                <a:cxn ang="0">
                  <a:pos x="36" y="15"/>
                </a:cxn>
                <a:cxn ang="0">
                  <a:pos x="36" y="15"/>
                </a:cxn>
              </a:cxnLst>
              <a:rect l="0" t="0" r="r" b="b"/>
              <a:pathLst>
                <a:path w="70" h="66">
                  <a:moveTo>
                    <a:pt x="70" y="65"/>
                  </a:moveTo>
                  <a:lnTo>
                    <a:pt x="52" y="65"/>
                  </a:lnTo>
                  <a:lnTo>
                    <a:pt x="52" y="57"/>
                  </a:lnTo>
                  <a:lnTo>
                    <a:pt x="52" y="57"/>
                  </a:lnTo>
                  <a:lnTo>
                    <a:pt x="52" y="57"/>
                  </a:lnTo>
                  <a:lnTo>
                    <a:pt x="47" y="60"/>
                  </a:lnTo>
                  <a:lnTo>
                    <a:pt x="43" y="63"/>
                  </a:lnTo>
                  <a:lnTo>
                    <a:pt x="36" y="66"/>
                  </a:lnTo>
                  <a:lnTo>
                    <a:pt x="30" y="66"/>
                  </a:lnTo>
                  <a:lnTo>
                    <a:pt x="30" y="66"/>
                  </a:lnTo>
                  <a:lnTo>
                    <a:pt x="24" y="66"/>
                  </a:lnTo>
                  <a:lnTo>
                    <a:pt x="19" y="65"/>
                  </a:lnTo>
                  <a:lnTo>
                    <a:pt x="12" y="61"/>
                  </a:lnTo>
                  <a:lnTo>
                    <a:pt x="8" y="57"/>
                  </a:lnTo>
                  <a:lnTo>
                    <a:pt x="4" y="52"/>
                  </a:lnTo>
                  <a:lnTo>
                    <a:pt x="1" y="47"/>
                  </a:lnTo>
                  <a:lnTo>
                    <a:pt x="0" y="41"/>
                  </a:lnTo>
                  <a:lnTo>
                    <a:pt x="0" y="33"/>
                  </a:lnTo>
                  <a:lnTo>
                    <a:pt x="0" y="33"/>
                  </a:lnTo>
                  <a:lnTo>
                    <a:pt x="0" y="27"/>
                  </a:lnTo>
                  <a:lnTo>
                    <a:pt x="1" y="20"/>
                  </a:lnTo>
                  <a:lnTo>
                    <a:pt x="4" y="14"/>
                  </a:lnTo>
                  <a:lnTo>
                    <a:pt x="9" y="9"/>
                  </a:lnTo>
                  <a:lnTo>
                    <a:pt x="12" y="4"/>
                  </a:lnTo>
                  <a:lnTo>
                    <a:pt x="19" y="1"/>
                  </a:lnTo>
                  <a:lnTo>
                    <a:pt x="25" y="0"/>
                  </a:lnTo>
                  <a:lnTo>
                    <a:pt x="31" y="0"/>
                  </a:lnTo>
                  <a:lnTo>
                    <a:pt x="31" y="0"/>
                  </a:lnTo>
                  <a:lnTo>
                    <a:pt x="36" y="0"/>
                  </a:lnTo>
                  <a:lnTo>
                    <a:pt x="43" y="1"/>
                  </a:lnTo>
                  <a:lnTo>
                    <a:pt x="46" y="4"/>
                  </a:lnTo>
                  <a:lnTo>
                    <a:pt x="50" y="7"/>
                  </a:lnTo>
                  <a:lnTo>
                    <a:pt x="50" y="7"/>
                  </a:lnTo>
                  <a:lnTo>
                    <a:pt x="50" y="1"/>
                  </a:lnTo>
                  <a:lnTo>
                    <a:pt x="70" y="1"/>
                  </a:lnTo>
                  <a:lnTo>
                    <a:pt x="70" y="65"/>
                  </a:lnTo>
                  <a:close/>
                  <a:moveTo>
                    <a:pt x="36" y="15"/>
                  </a:moveTo>
                  <a:lnTo>
                    <a:pt x="36" y="15"/>
                  </a:lnTo>
                  <a:lnTo>
                    <a:pt x="30" y="17"/>
                  </a:lnTo>
                  <a:lnTo>
                    <a:pt x="24" y="20"/>
                  </a:lnTo>
                  <a:lnTo>
                    <a:pt x="20" y="25"/>
                  </a:lnTo>
                  <a:lnTo>
                    <a:pt x="20" y="33"/>
                  </a:lnTo>
                  <a:lnTo>
                    <a:pt x="20" y="33"/>
                  </a:lnTo>
                  <a:lnTo>
                    <a:pt x="20" y="39"/>
                  </a:lnTo>
                  <a:lnTo>
                    <a:pt x="24" y="46"/>
                  </a:lnTo>
                  <a:lnTo>
                    <a:pt x="30" y="49"/>
                  </a:lnTo>
                  <a:lnTo>
                    <a:pt x="36" y="50"/>
                  </a:lnTo>
                  <a:lnTo>
                    <a:pt x="36" y="50"/>
                  </a:lnTo>
                  <a:lnTo>
                    <a:pt x="43" y="49"/>
                  </a:lnTo>
                  <a:lnTo>
                    <a:pt x="47" y="46"/>
                  </a:lnTo>
                  <a:lnTo>
                    <a:pt x="50" y="39"/>
                  </a:lnTo>
                  <a:lnTo>
                    <a:pt x="52" y="33"/>
                  </a:lnTo>
                  <a:lnTo>
                    <a:pt x="52" y="33"/>
                  </a:lnTo>
                  <a:lnTo>
                    <a:pt x="50" y="25"/>
                  </a:lnTo>
                  <a:lnTo>
                    <a:pt x="47" y="20"/>
                  </a:lnTo>
                  <a:lnTo>
                    <a:pt x="43" y="17"/>
                  </a:lnTo>
                  <a:lnTo>
                    <a:pt x="36" y="15"/>
                  </a:lnTo>
                  <a:lnTo>
                    <a:pt x="36" y="1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0" name="Freeform 306"/>
            <p:cNvSpPr>
              <a:spLocks noChangeAspect="1" noEditPoints="1"/>
            </p:cNvSpPr>
            <p:nvPr userDrawn="1"/>
          </p:nvSpPr>
          <p:spPr bwMode="auto">
            <a:xfrm>
              <a:off x="4275101" y="6134431"/>
              <a:ext cx="216903" cy="283137"/>
            </a:xfrm>
            <a:custGeom>
              <a:avLst/>
              <a:gdLst/>
              <a:ahLst/>
              <a:cxnLst>
                <a:cxn ang="0">
                  <a:pos x="0" y="1"/>
                </a:cxn>
                <a:cxn ang="0">
                  <a:pos x="19" y="1"/>
                </a:cxn>
                <a:cxn ang="0">
                  <a:pos x="19" y="9"/>
                </a:cxn>
                <a:cxn ang="0">
                  <a:pos x="19" y="9"/>
                </a:cxn>
                <a:cxn ang="0">
                  <a:pos x="19" y="9"/>
                </a:cxn>
                <a:cxn ang="0">
                  <a:pos x="22" y="4"/>
                </a:cxn>
                <a:cxn ang="0">
                  <a:pos x="27" y="1"/>
                </a:cxn>
                <a:cxn ang="0">
                  <a:pos x="33" y="0"/>
                </a:cxn>
                <a:cxn ang="0">
                  <a:pos x="39" y="0"/>
                </a:cxn>
                <a:cxn ang="0">
                  <a:pos x="39" y="0"/>
                </a:cxn>
                <a:cxn ang="0">
                  <a:pos x="46" y="0"/>
                </a:cxn>
                <a:cxn ang="0">
                  <a:pos x="52" y="1"/>
                </a:cxn>
                <a:cxn ang="0">
                  <a:pos x="57" y="4"/>
                </a:cxn>
                <a:cxn ang="0">
                  <a:pos x="61" y="7"/>
                </a:cxn>
                <a:cxn ang="0">
                  <a:pos x="65" y="12"/>
                </a:cxn>
                <a:cxn ang="0">
                  <a:pos x="68" y="19"/>
                </a:cxn>
                <a:cxn ang="0">
                  <a:pos x="69" y="25"/>
                </a:cxn>
                <a:cxn ang="0">
                  <a:pos x="69" y="33"/>
                </a:cxn>
                <a:cxn ang="0">
                  <a:pos x="69" y="33"/>
                </a:cxn>
                <a:cxn ang="0">
                  <a:pos x="69" y="39"/>
                </a:cxn>
                <a:cxn ang="0">
                  <a:pos x="68" y="46"/>
                </a:cxn>
                <a:cxn ang="0">
                  <a:pos x="65" y="52"/>
                </a:cxn>
                <a:cxn ang="0">
                  <a:pos x="61" y="57"/>
                </a:cxn>
                <a:cxn ang="0">
                  <a:pos x="57" y="61"/>
                </a:cxn>
                <a:cxn ang="0">
                  <a:pos x="50" y="65"/>
                </a:cxn>
                <a:cxn ang="0">
                  <a:pos x="46" y="66"/>
                </a:cxn>
                <a:cxn ang="0">
                  <a:pos x="38" y="66"/>
                </a:cxn>
                <a:cxn ang="0">
                  <a:pos x="38" y="66"/>
                </a:cxn>
                <a:cxn ang="0">
                  <a:pos x="28" y="65"/>
                </a:cxn>
                <a:cxn ang="0">
                  <a:pos x="23" y="63"/>
                </a:cxn>
                <a:cxn ang="0">
                  <a:pos x="20" y="60"/>
                </a:cxn>
                <a:cxn ang="0">
                  <a:pos x="20" y="60"/>
                </a:cxn>
                <a:cxn ang="0">
                  <a:pos x="20" y="95"/>
                </a:cxn>
                <a:cxn ang="0">
                  <a:pos x="0" y="95"/>
                </a:cxn>
                <a:cxn ang="0">
                  <a:pos x="0" y="1"/>
                </a:cxn>
                <a:cxn ang="0">
                  <a:pos x="34" y="50"/>
                </a:cxn>
                <a:cxn ang="0">
                  <a:pos x="34" y="50"/>
                </a:cxn>
                <a:cxn ang="0">
                  <a:pos x="41" y="49"/>
                </a:cxn>
                <a:cxn ang="0">
                  <a:pos x="46" y="46"/>
                </a:cxn>
                <a:cxn ang="0">
                  <a:pos x="49" y="39"/>
                </a:cxn>
                <a:cxn ang="0">
                  <a:pos x="50" y="33"/>
                </a:cxn>
                <a:cxn ang="0">
                  <a:pos x="50" y="33"/>
                </a:cxn>
                <a:cxn ang="0">
                  <a:pos x="49" y="25"/>
                </a:cxn>
                <a:cxn ang="0">
                  <a:pos x="46" y="20"/>
                </a:cxn>
                <a:cxn ang="0">
                  <a:pos x="41" y="17"/>
                </a:cxn>
                <a:cxn ang="0">
                  <a:pos x="34" y="15"/>
                </a:cxn>
                <a:cxn ang="0">
                  <a:pos x="34" y="15"/>
                </a:cxn>
                <a:cxn ang="0">
                  <a:pos x="28" y="17"/>
                </a:cxn>
                <a:cxn ang="0">
                  <a:pos x="23" y="20"/>
                </a:cxn>
                <a:cxn ang="0">
                  <a:pos x="20" y="25"/>
                </a:cxn>
                <a:cxn ang="0">
                  <a:pos x="19" y="33"/>
                </a:cxn>
                <a:cxn ang="0">
                  <a:pos x="19" y="33"/>
                </a:cxn>
                <a:cxn ang="0">
                  <a:pos x="20" y="39"/>
                </a:cxn>
                <a:cxn ang="0">
                  <a:pos x="23" y="46"/>
                </a:cxn>
                <a:cxn ang="0">
                  <a:pos x="28" y="49"/>
                </a:cxn>
                <a:cxn ang="0">
                  <a:pos x="34" y="50"/>
                </a:cxn>
                <a:cxn ang="0">
                  <a:pos x="34" y="50"/>
                </a:cxn>
              </a:cxnLst>
              <a:rect l="0" t="0" r="r" b="b"/>
              <a:pathLst>
                <a:path w="69" h="95">
                  <a:moveTo>
                    <a:pt x="0" y="1"/>
                  </a:moveTo>
                  <a:lnTo>
                    <a:pt x="19" y="1"/>
                  </a:lnTo>
                  <a:lnTo>
                    <a:pt x="19" y="9"/>
                  </a:lnTo>
                  <a:lnTo>
                    <a:pt x="19" y="9"/>
                  </a:lnTo>
                  <a:lnTo>
                    <a:pt x="19" y="9"/>
                  </a:lnTo>
                  <a:lnTo>
                    <a:pt x="22" y="4"/>
                  </a:lnTo>
                  <a:lnTo>
                    <a:pt x="27" y="1"/>
                  </a:lnTo>
                  <a:lnTo>
                    <a:pt x="33" y="0"/>
                  </a:lnTo>
                  <a:lnTo>
                    <a:pt x="39" y="0"/>
                  </a:lnTo>
                  <a:lnTo>
                    <a:pt x="39" y="0"/>
                  </a:lnTo>
                  <a:lnTo>
                    <a:pt x="46" y="0"/>
                  </a:lnTo>
                  <a:lnTo>
                    <a:pt x="52" y="1"/>
                  </a:lnTo>
                  <a:lnTo>
                    <a:pt x="57" y="4"/>
                  </a:lnTo>
                  <a:lnTo>
                    <a:pt x="61" y="7"/>
                  </a:lnTo>
                  <a:lnTo>
                    <a:pt x="65" y="12"/>
                  </a:lnTo>
                  <a:lnTo>
                    <a:pt x="68" y="19"/>
                  </a:lnTo>
                  <a:lnTo>
                    <a:pt x="69" y="25"/>
                  </a:lnTo>
                  <a:lnTo>
                    <a:pt x="69" y="33"/>
                  </a:lnTo>
                  <a:lnTo>
                    <a:pt x="69" y="33"/>
                  </a:lnTo>
                  <a:lnTo>
                    <a:pt x="69" y="39"/>
                  </a:lnTo>
                  <a:lnTo>
                    <a:pt x="68" y="46"/>
                  </a:lnTo>
                  <a:lnTo>
                    <a:pt x="65" y="52"/>
                  </a:lnTo>
                  <a:lnTo>
                    <a:pt x="61" y="57"/>
                  </a:lnTo>
                  <a:lnTo>
                    <a:pt x="57" y="61"/>
                  </a:lnTo>
                  <a:lnTo>
                    <a:pt x="50" y="65"/>
                  </a:lnTo>
                  <a:lnTo>
                    <a:pt x="46" y="66"/>
                  </a:lnTo>
                  <a:lnTo>
                    <a:pt x="38" y="66"/>
                  </a:lnTo>
                  <a:lnTo>
                    <a:pt x="38" y="66"/>
                  </a:lnTo>
                  <a:lnTo>
                    <a:pt x="28" y="65"/>
                  </a:lnTo>
                  <a:lnTo>
                    <a:pt x="23" y="63"/>
                  </a:lnTo>
                  <a:lnTo>
                    <a:pt x="20" y="60"/>
                  </a:lnTo>
                  <a:lnTo>
                    <a:pt x="20" y="60"/>
                  </a:lnTo>
                  <a:lnTo>
                    <a:pt x="20" y="95"/>
                  </a:lnTo>
                  <a:lnTo>
                    <a:pt x="0" y="95"/>
                  </a:lnTo>
                  <a:lnTo>
                    <a:pt x="0" y="1"/>
                  </a:lnTo>
                  <a:close/>
                  <a:moveTo>
                    <a:pt x="34" y="50"/>
                  </a:moveTo>
                  <a:lnTo>
                    <a:pt x="34" y="50"/>
                  </a:lnTo>
                  <a:lnTo>
                    <a:pt x="41" y="49"/>
                  </a:lnTo>
                  <a:lnTo>
                    <a:pt x="46" y="46"/>
                  </a:lnTo>
                  <a:lnTo>
                    <a:pt x="49" y="39"/>
                  </a:lnTo>
                  <a:lnTo>
                    <a:pt x="50" y="33"/>
                  </a:lnTo>
                  <a:lnTo>
                    <a:pt x="50" y="33"/>
                  </a:lnTo>
                  <a:lnTo>
                    <a:pt x="49" y="25"/>
                  </a:lnTo>
                  <a:lnTo>
                    <a:pt x="46" y="20"/>
                  </a:lnTo>
                  <a:lnTo>
                    <a:pt x="41" y="17"/>
                  </a:lnTo>
                  <a:lnTo>
                    <a:pt x="34" y="15"/>
                  </a:lnTo>
                  <a:lnTo>
                    <a:pt x="34" y="15"/>
                  </a:lnTo>
                  <a:lnTo>
                    <a:pt x="28" y="17"/>
                  </a:lnTo>
                  <a:lnTo>
                    <a:pt x="23" y="20"/>
                  </a:lnTo>
                  <a:lnTo>
                    <a:pt x="20" y="25"/>
                  </a:lnTo>
                  <a:lnTo>
                    <a:pt x="19" y="33"/>
                  </a:lnTo>
                  <a:lnTo>
                    <a:pt x="19" y="33"/>
                  </a:lnTo>
                  <a:lnTo>
                    <a:pt x="20" y="39"/>
                  </a:lnTo>
                  <a:lnTo>
                    <a:pt x="23" y="46"/>
                  </a:lnTo>
                  <a:lnTo>
                    <a:pt x="28" y="49"/>
                  </a:lnTo>
                  <a:lnTo>
                    <a:pt x="34" y="50"/>
                  </a:lnTo>
                  <a:lnTo>
                    <a:pt x="34" y="5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1" name="Freeform 307"/>
            <p:cNvSpPr>
              <a:spLocks noChangeAspect="1"/>
            </p:cNvSpPr>
            <p:nvPr userDrawn="1"/>
          </p:nvSpPr>
          <p:spPr bwMode="auto">
            <a:xfrm>
              <a:off x="3473766" y="6134431"/>
              <a:ext cx="307279" cy="180726"/>
            </a:xfrm>
            <a:custGeom>
              <a:avLst/>
              <a:gdLst/>
              <a:ahLst/>
              <a:cxnLst>
                <a:cxn ang="0">
                  <a:pos x="0" y="1"/>
                </a:cxn>
                <a:cxn ang="0">
                  <a:pos x="19" y="1"/>
                </a:cxn>
                <a:cxn ang="0">
                  <a:pos x="19" y="9"/>
                </a:cxn>
                <a:cxn ang="0">
                  <a:pos x="19" y="9"/>
                </a:cxn>
                <a:cxn ang="0">
                  <a:pos x="19" y="9"/>
                </a:cxn>
                <a:cxn ang="0">
                  <a:pos x="22" y="6"/>
                </a:cxn>
                <a:cxn ang="0">
                  <a:pos x="27" y="3"/>
                </a:cxn>
                <a:cxn ang="0">
                  <a:pos x="32" y="0"/>
                </a:cxn>
                <a:cxn ang="0">
                  <a:pos x="38" y="0"/>
                </a:cxn>
                <a:cxn ang="0">
                  <a:pos x="38" y="0"/>
                </a:cxn>
                <a:cxn ang="0">
                  <a:pos x="44" y="0"/>
                </a:cxn>
                <a:cxn ang="0">
                  <a:pos x="51" y="3"/>
                </a:cxn>
                <a:cxn ang="0">
                  <a:pos x="55" y="6"/>
                </a:cxn>
                <a:cxn ang="0">
                  <a:pos x="57" y="11"/>
                </a:cxn>
                <a:cxn ang="0">
                  <a:pos x="57" y="11"/>
                </a:cxn>
                <a:cxn ang="0">
                  <a:pos x="57" y="11"/>
                </a:cxn>
                <a:cxn ang="0">
                  <a:pos x="57" y="11"/>
                </a:cxn>
                <a:cxn ang="0">
                  <a:pos x="62" y="6"/>
                </a:cxn>
                <a:cxn ang="0">
                  <a:pos x="67" y="1"/>
                </a:cxn>
                <a:cxn ang="0">
                  <a:pos x="71" y="0"/>
                </a:cxn>
                <a:cxn ang="0">
                  <a:pos x="79" y="0"/>
                </a:cxn>
                <a:cxn ang="0">
                  <a:pos x="79" y="0"/>
                </a:cxn>
                <a:cxn ang="0">
                  <a:pos x="84" y="0"/>
                </a:cxn>
                <a:cxn ang="0">
                  <a:pos x="89" y="1"/>
                </a:cxn>
                <a:cxn ang="0">
                  <a:pos x="94" y="4"/>
                </a:cxn>
                <a:cxn ang="0">
                  <a:pos x="97" y="7"/>
                </a:cxn>
                <a:cxn ang="0">
                  <a:pos x="100" y="15"/>
                </a:cxn>
                <a:cxn ang="0">
                  <a:pos x="101" y="27"/>
                </a:cxn>
                <a:cxn ang="0">
                  <a:pos x="101" y="65"/>
                </a:cxn>
                <a:cxn ang="0">
                  <a:pos x="81" y="65"/>
                </a:cxn>
                <a:cxn ang="0">
                  <a:pos x="81" y="28"/>
                </a:cxn>
                <a:cxn ang="0">
                  <a:pos x="81" y="28"/>
                </a:cxn>
                <a:cxn ang="0">
                  <a:pos x="81" y="23"/>
                </a:cxn>
                <a:cxn ang="0">
                  <a:pos x="79" y="20"/>
                </a:cxn>
                <a:cxn ang="0">
                  <a:pos x="76" y="17"/>
                </a:cxn>
                <a:cxn ang="0">
                  <a:pos x="71" y="17"/>
                </a:cxn>
                <a:cxn ang="0">
                  <a:pos x="71" y="17"/>
                </a:cxn>
                <a:cxn ang="0">
                  <a:pos x="67" y="17"/>
                </a:cxn>
                <a:cxn ang="0">
                  <a:pos x="63" y="20"/>
                </a:cxn>
                <a:cxn ang="0">
                  <a:pos x="62" y="25"/>
                </a:cxn>
                <a:cxn ang="0">
                  <a:pos x="60" y="31"/>
                </a:cxn>
                <a:cxn ang="0">
                  <a:pos x="60" y="65"/>
                </a:cxn>
                <a:cxn ang="0">
                  <a:pos x="40" y="65"/>
                </a:cxn>
                <a:cxn ang="0">
                  <a:pos x="40" y="31"/>
                </a:cxn>
                <a:cxn ang="0">
                  <a:pos x="40" y="31"/>
                </a:cxn>
                <a:cxn ang="0">
                  <a:pos x="40" y="27"/>
                </a:cxn>
                <a:cxn ang="0">
                  <a:pos x="40" y="22"/>
                </a:cxn>
                <a:cxn ang="0">
                  <a:pos x="36" y="19"/>
                </a:cxn>
                <a:cxn ang="0">
                  <a:pos x="33" y="17"/>
                </a:cxn>
                <a:cxn ang="0">
                  <a:pos x="32" y="17"/>
                </a:cxn>
                <a:cxn ang="0">
                  <a:pos x="32" y="17"/>
                </a:cxn>
                <a:cxn ang="0">
                  <a:pos x="27" y="17"/>
                </a:cxn>
                <a:cxn ang="0">
                  <a:pos x="22" y="20"/>
                </a:cxn>
                <a:cxn ang="0">
                  <a:pos x="21" y="25"/>
                </a:cxn>
                <a:cxn ang="0">
                  <a:pos x="19" y="31"/>
                </a:cxn>
                <a:cxn ang="0">
                  <a:pos x="19" y="65"/>
                </a:cxn>
                <a:cxn ang="0">
                  <a:pos x="0" y="65"/>
                </a:cxn>
                <a:cxn ang="0">
                  <a:pos x="0" y="1"/>
                </a:cxn>
              </a:cxnLst>
              <a:rect l="0" t="0" r="r" b="b"/>
              <a:pathLst>
                <a:path w="101" h="65">
                  <a:moveTo>
                    <a:pt x="0" y="1"/>
                  </a:moveTo>
                  <a:lnTo>
                    <a:pt x="19" y="1"/>
                  </a:lnTo>
                  <a:lnTo>
                    <a:pt x="19" y="9"/>
                  </a:lnTo>
                  <a:lnTo>
                    <a:pt x="19" y="9"/>
                  </a:lnTo>
                  <a:lnTo>
                    <a:pt x="19" y="9"/>
                  </a:lnTo>
                  <a:lnTo>
                    <a:pt x="22" y="6"/>
                  </a:lnTo>
                  <a:lnTo>
                    <a:pt x="27" y="3"/>
                  </a:lnTo>
                  <a:lnTo>
                    <a:pt x="32" y="0"/>
                  </a:lnTo>
                  <a:lnTo>
                    <a:pt x="38" y="0"/>
                  </a:lnTo>
                  <a:lnTo>
                    <a:pt x="38" y="0"/>
                  </a:lnTo>
                  <a:lnTo>
                    <a:pt x="44" y="0"/>
                  </a:lnTo>
                  <a:lnTo>
                    <a:pt x="51" y="3"/>
                  </a:lnTo>
                  <a:lnTo>
                    <a:pt x="55" y="6"/>
                  </a:lnTo>
                  <a:lnTo>
                    <a:pt x="57" y="11"/>
                  </a:lnTo>
                  <a:lnTo>
                    <a:pt x="57" y="11"/>
                  </a:lnTo>
                  <a:lnTo>
                    <a:pt x="57" y="11"/>
                  </a:lnTo>
                  <a:lnTo>
                    <a:pt x="57" y="11"/>
                  </a:lnTo>
                  <a:lnTo>
                    <a:pt x="62" y="6"/>
                  </a:lnTo>
                  <a:lnTo>
                    <a:pt x="67" y="1"/>
                  </a:lnTo>
                  <a:lnTo>
                    <a:pt x="71" y="0"/>
                  </a:lnTo>
                  <a:lnTo>
                    <a:pt x="79" y="0"/>
                  </a:lnTo>
                  <a:lnTo>
                    <a:pt x="79" y="0"/>
                  </a:lnTo>
                  <a:lnTo>
                    <a:pt x="84" y="0"/>
                  </a:lnTo>
                  <a:lnTo>
                    <a:pt x="89" y="1"/>
                  </a:lnTo>
                  <a:lnTo>
                    <a:pt x="94" y="4"/>
                  </a:lnTo>
                  <a:lnTo>
                    <a:pt x="97" y="7"/>
                  </a:lnTo>
                  <a:lnTo>
                    <a:pt x="100" y="15"/>
                  </a:lnTo>
                  <a:lnTo>
                    <a:pt x="101" y="27"/>
                  </a:lnTo>
                  <a:lnTo>
                    <a:pt x="101" y="65"/>
                  </a:lnTo>
                  <a:lnTo>
                    <a:pt x="81" y="65"/>
                  </a:lnTo>
                  <a:lnTo>
                    <a:pt x="81" y="28"/>
                  </a:lnTo>
                  <a:lnTo>
                    <a:pt x="81" y="28"/>
                  </a:lnTo>
                  <a:lnTo>
                    <a:pt x="81" y="23"/>
                  </a:lnTo>
                  <a:lnTo>
                    <a:pt x="79" y="20"/>
                  </a:lnTo>
                  <a:lnTo>
                    <a:pt x="76" y="17"/>
                  </a:lnTo>
                  <a:lnTo>
                    <a:pt x="71" y="17"/>
                  </a:lnTo>
                  <a:lnTo>
                    <a:pt x="71" y="17"/>
                  </a:lnTo>
                  <a:lnTo>
                    <a:pt x="67" y="17"/>
                  </a:lnTo>
                  <a:lnTo>
                    <a:pt x="63" y="20"/>
                  </a:lnTo>
                  <a:lnTo>
                    <a:pt x="62" y="25"/>
                  </a:lnTo>
                  <a:lnTo>
                    <a:pt x="60" y="31"/>
                  </a:lnTo>
                  <a:lnTo>
                    <a:pt x="60" y="65"/>
                  </a:lnTo>
                  <a:lnTo>
                    <a:pt x="40" y="65"/>
                  </a:lnTo>
                  <a:lnTo>
                    <a:pt x="40" y="31"/>
                  </a:lnTo>
                  <a:lnTo>
                    <a:pt x="40" y="31"/>
                  </a:lnTo>
                  <a:lnTo>
                    <a:pt x="40" y="27"/>
                  </a:lnTo>
                  <a:lnTo>
                    <a:pt x="40" y="22"/>
                  </a:lnTo>
                  <a:lnTo>
                    <a:pt x="36" y="19"/>
                  </a:lnTo>
                  <a:lnTo>
                    <a:pt x="33" y="17"/>
                  </a:lnTo>
                  <a:lnTo>
                    <a:pt x="32" y="17"/>
                  </a:lnTo>
                  <a:lnTo>
                    <a:pt x="32" y="17"/>
                  </a:lnTo>
                  <a:lnTo>
                    <a:pt x="27" y="17"/>
                  </a:lnTo>
                  <a:lnTo>
                    <a:pt x="22" y="20"/>
                  </a:lnTo>
                  <a:lnTo>
                    <a:pt x="21" y="25"/>
                  </a:lnTo>
                  <a:lnTo>
                    <a:pt x="19" y="31"/>
                  </a:lnTo>
                  <a:lnTo>
                    <a:pt x="19" y="65"/>
                  </a:lnTo>
                  <a:lnTo>
                    <a:pt x="0" y="65"/>
                  </a:lnTo>
                  <a:lnTo>
                    <a:pt x="0" y="1"/>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2" name="Freeform 308"/>
            <p:cNvSpPr>
              <a:spLocks noChangeAspect="1"/>
            </p:cNvSpPr>
            <p:nvPr userDrawn="1"/>
          </p:nvSpPr>
          <p:spPr bwMode="auto">
            <a:xfrm>
              <a:off x="3991922" y="6134431"/>
              <a:ext cx="180752"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7" y="65"/>
                </a:cxn>
                <a:cxn ang="0">
                  <a:pos x="13" y="64"/>
                </a:cxn>
                <a:cxn ang="0">
                  <a:pos x="8" y="62"/>
                </a:cxn>
                <a:cxn ang="0">
                  <a:pos x="5" y="57"/>
                </a:cxn>
                <a:cxn ang="0">
                  <a:pos x="3" y="54"/>
                </a:cxn>
                <a:cxn ang="0">
                  <a:pos x="0" y="49"/>
                </a:cxn>
                <a:cxn ang="0">
                  <a:pos x="0" y="37"/>
                </a:cxn>
                <a:cxn ang="0">
                  <a:pos x="0" y="0"/>
                </a:cxn>
                <a:cxn ang="0">
                  <a:pos x="19" y="0"/>
                </a:cxn>
                <a:cxn ang="0">
                  <a:pos x="19" y="35"/>
                </a:cxn>
                <a:cxn ang="0">
                  <a:pos x="19" y="35"/>
                </a:cxn>
                <a:cxn ang="0">
                  <a:pos x="19" y="40"/>
                </a:cxn>
                <a:cxn ang="0">
                  <a:pos x="21" y="45"/>
                </a:cxn>
                <a:cxn ang="0">
                  <a:pos x="24" y="48"/>
                </a:cxn>
                <a:cxn ang="0">
                  <a:pos x="30" y="49"/>
                </a:cxn>
                <a:cxn ang="0">
                  <a:pos x="30" y="49"/>
                </a:cxn>
                <a:cxn ang="0">
                  <a:pos x="35" y="48"/>
                </a:cxn>
                <a:cxn ang="0">
                  <a:pos x="40" y="45"/>
                </a:cxn>
                <a:cxn ang="0">
                  <a:pos x="41" y="40"/>
                </a:cxn>
                <a:cxn ang="0">
                  <a:pos x="41" y="33"/>
                </a:cxn>
                <a:cxn ang="0">
                  <a:pos x="41"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7" y="65"/>
                  </a:lnTo>
                  <a:lnTo>
                    <a:pt x="13" y="64"/>
                  </a:lnTo>
                  <a:lnTo>
                    <a:pt x="8" y="62"/>
                  </a:lnTo>
                  <a:lnTo>
                    <a:pt x="5" y="57"/>
                  </a:lnTo>
                  <a:lnTo>
                    <a:pt x="3" y="54"/>
                  </a:lnTo>
                  <a:lnTo>
                    <a:pt x="0" y="49"/>
                  </a:lnTo>
                  <a:lnTo>
                    <a:pt x="0" y="37"/>
                  </a:lnTo>
                  <a:lnTo>
                    <a:pt x="0" y="0"/>
                  </a:lnTo>
                  <a:lnTo>
                    <a:pt x="19" y="0"/>
                  </a:lnTo>
                  <a:lnTo>
                    <a:pt x="19" y="35"/>
                  </a:lnTo>
                  <a:lnTo>
                    <a:pt x="19" y="35"/>
                  </a:lnTo>
                  <a:lnTo>
                    <a:pt x="19" y="40"/>
                  </a:lnTo>
                  <a:lnTo>
                    <a:pt x="21" y="45"/>
                  </a:lnTo>
                  <a:lnTo>
                    <a:pt x="24" y="48"/>
                  </a:lnTo>
                  <a:lnTo>
                    <a:pt x="30" y="49"/>
                  </a:lnTo>
                  <a:lnTo>
                    <a:pt x="30" y="49"/>
                  </a:lnTo>
                  <a:lnTo>
                    <a:pt x="35" y="48"/>
                  </a:lnTo>
                  <a:lnTo>
                    <a:pt x="40" y="45"/>
                  </a:lnTo>
                  <a:lnTo>
                    <a:pt x="41" y="40"/>
                  </a:lnTo>
                  <a:lnTo>
                    <a:pt x="41" y="33"/>
                  </a:lnTo>
                  <a:lnTo>
                    <a:pt x="41"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3" name="Freeform 309"/>
            <p:cNvSpPr>
              <a:spLocks noChangeAspect="1"/>
            </p:cNvSpPr>
            <p:nvPr userDrawn="1"/>
          </p:nvSpPr>
          <p:spPr bwMode="auto">
            <a:xfrm>
              <a:off x="6251327" y="6134431"/>
              <a:ext cx="186777" cy="198799"/>
            </a:xfrm>
            <a:custGeom>
              <a:avLst/>
              <a:gdLst/>
              <a:ahLst/>
              <a:cxnLst>
                <a:cxn ang="0">
                  <a:pos x="62" y="64"/>
                </a:cxn>
                <a:cxn ang="0">
                  <a:pos x="43" y="64"/>
                </a:cxn>
                <a:cxn ang="0">
                  <a:pos x="43" y="56"/>
                </a:cxn>
                <a:cxn ang="0">
                  <a:pos x="43" y="56"/>
                </a:cxn>
                <a:cxn ang="0">
                  <a:pos x="43" y="56"/>
                </a:cxn>
                <a:cxn ang="0">
                  <a:pos x="40" y="59"/>
                </a:cxn>
                <a:cxn ang="0">
                  <a:pos x="35" y="62"/>
                </a:cxn>
                <a:cxn ang="0">
                  <a:pos x="30" y="65"/>
                </a:cxn>
                <a:cxn ang="0">
                  <a:pos x="24" y="65"/>
                </a:cxn>
                <a:cxn ang="0">
                  <a:pos x="24" y="65"/>
                </a:cxn>
                <a:cxn ang="0">
                  <a:pos x="18" y="65"/>
                </a:cxn>
                <a:cxn ang="0">
                  <a:pos x="13" y="64"/>
                </a:cxn>
                <a:cxn ang="0">
                  <a:pos x="10" y="62"/>
                </a:cxn>
                <a:cxn ang="0">
                  <a:pos x="7" y="57"/>
                </a:cxn>
                <a:cxn ang="0">
                  <a:pos x="3" y="54"/>
                </a:cxn>
                <a:cxn ang="0">
                  <a:pos x="2" y="49"/>
                </a:cxn>
                <a:cxn ang="0">
                  <a:pos x="0" y="37"/>
                </a:cxn>
                <a:cxn ang="0">
                  <a:pos x="0" y="0"/>
                </a:cxn>
                <a:cxn ang="0">
                  <a:pos x="19" y="0"/>
                </a:cxn>
                <a:cxn ang="0">
                  <a:pos x="19" y="35"/>
                </a:cxn>
                <a:cxn ang="0">
                  <a:pos x="19" y="35"/>
                </a:cxn>
                <a:cxn ang="0">
                  <a:pos x="21" y="40"/>
                </a:cxn>
                <a:cxn ang="0">
                  <a:pos x="22" y="45"/>
                </a:cxn>
                <a:cxn ang="0">
                  <a:pos x="26" y="48"/>
                </a:cxn>
                <a:cxn ang="0">
                  <a:pos x="30" y="49"/>
                </a:cxn>
                <a:cxn ang="0">
                  <a:pos x="30" y="49"/>
                </a:cxn>
                <a:cxn ang="0">
                  <a:pos x="37"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5" y="62"/>
                  </a:lnTo>
                  <a:lnTo>
                    <a:pt x="30" y="65"/>
                  </a:lnTo>
                  <a:lnTo>
                    <a:pt x="24" y="65"/>
                  </a:lnTo>
                  <a:lnTo>
                    <a:pt x="24" y="65"/>
                  </a:lnTo>
                  <a:lnTo>
                    <a:pt x="18" y="65"/>
                  </a:lnTo>
                  <a:lnTo>
                    <a:pt x="13" y="64"/>
                  </a:lnTo>
                  <a:lnTo>
                    <a:pt x="10" y="62"/>
                  </a:lnTo>
                  <a:lnTo>
                    <a:pt x="7" y="57"/>
                  </a:lnTo>
                  <a:lnTo>
                    <a:pt x="3" y="54"/>
                  </a:lnTo>
                  <a:lnTo>
                    <a:pt x="2" y="49"/>
                  </a:lnTo>
                  <a:lnTo>
                    <a:pt x="0" y="37"/>
                  </a:lnTo>
                  <a:lnTo>
                    <a:pt x="0" y="0"/>
                  </a:lnTo>
                  <a:lnTo>
                    <a:pt x="19" y="0"/>
                  </a:lnTo>
                  <a:lnTo>
                    <a:pt x="19" y="35"/>
                  </a:lnTo>
                  <a:lnTo>
                    <a:pt x="19" y="35"/>
                  </a:lnTo>
                  <a:lnTo>
                    <a:pt x="21" y="40"/>
                  </a:lnTo>
                  <a:lnTo>
                    <a:pt x="22" y="45"/>
                  </a:lnTo>
                  <a:lnTo>
                    <a:pt x="26" y="48"/>
                  </a:lnTo>
                  <a:lnTo>
                    <a:pt x="30" y="49"/>
                  </a:lnTo>
                  <a:lnTo>
                    <a:pt x="30" y="49"/>
                  </a:lnTo>
                  <a:lnTo>
                    <a:pt x="37"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4" name="Freeform 310"/>
            <p:cNvSpPr>
              <a:spLocks noChangeAspect="1"/>
            </p:cNvSpPr>
            <p:nvPr userDrawn="1"/>
          </p:nvSpPr>
          <p:spPr bwMode="auto">
            <a:xfrm>
              <a:off x="5763296" y="6134431"/>
              <a:ext cx="180752" cy="198799"/>
            </a:xfrm>
            <a:custGeom>
              <a:avLst/>
              <a:gdLst/>
              <a:ahLst/>
              <a:cxnLst>
                <a:cxn ang="0">
                  <a:pos x="62" y="64"/>
                </a:cxn>
                <a:cxn ang="0">
                  <a:pos x="43" y="64"/>
                </a:cxn>
                <a:cxn ang="0">
                  <a:pos x="43" y="56"/>
                </a:cxn>
                <a:cxn ang="0">
                  <a:pos x="43" y="56"/>
                </a:cxn>
                <a:cxn ang="0">
                  <a:pos x="43" y="56"/>
                </a:cxn>
                <a:cxn ang="0">
                  <a:pos x="40" y="59"/>
                </a:cxn>
                <a:cxn ang="0">
                  <a:pos x="36" y="62"/>
                </a:cxn>
                <a:cxn ang="0">
                  <a:pos x="30" y="65"/>
                </a:cxn>
                <a:cxn ang="0">
                  <a:pos x="24" y="65"/>
                </a:cxn>
                <a:cxn ang="0">
                  <a:pos x="24" y="65"/>
                </a:cxn>
                <a:cxn ang="0">
                  <a:pos x="19" y="65"/>
                </a:cxn>
                <a:cxn ang="0">
                  <a:pos x="14" y="64"/>
                </a:cxn>
                <a:cxn ang="0">
                  <a:pos x="9" y="62"/>
                </a:cxn>
                <a:cxn ang="0">
                  <a:pos x="6" y="57"/>
                </a:cxn>
                <a:cxn ang="0">
                  <a:pos x="3" y="54"/>
                </a:cxn>
                <a:cxn ang="0">
                  <a:pos x="1" y="49"/>
                </a:cxn>
                <a:cxn ang="0">
                  <a:pos x="0" y="37"/>
                </a:cxn>
                <a:cxn ang="0">
                  <a:pos x="0" y="0"/>
                </a:cxn>
                <a:cxn ang="0">
                  <a:pos x="20" y="0"/>
                </a:cxn>
                <a:cxn ang="0">
                  <a:pos x="20" y="35"/>
                </a:cxn>
                <a:cxn ang="0">
                  <a:pos x="20" y="35"/>
                </a:cxn>
                <a:cxn ang="0">
                  <a:pos x="20" y="40"/>
                </a:cxn>
                <a:cxn ang="0">
                  <a:pos x="22" y="45"/>
                </a:cxn>
                <a:cxn ang="0">
                  <a:pos x="25" y="48"/>
                </a:cxn>
                <a:cxn ang="0">
                  <a:pos x="30" y="49"/>
                </a:cxn>
                <a:cxn ang="0">
                  <a:pos x="30" y="49"/>
                </a:cxn>
                <a:cxn ang="0">
                  <a:pos x="36" y="48"/>
                </a:cxn>
                <a:cxn ang="0">
                  <a:pos x="40" y="45"/>
                </a:cxn>
                <a:cxn ang="0">
                  <a:pos x="41" y="40"/>
                </a:cxn>
                <a:cxn ang="0">
                  <a:pos x="43" y="33"/>
                </a:cxn>
                <a:cxn ang="0">
                  <a:pos x="43" y="0"/>
                </a:cxn>
                <a:cxn ang="0">
                  <a:pos x="62" y="0"/>
                </a:cxn>
                <a:cxn ang="0">
                  <a:pos x="62" y="64"/>
                </a:cxn>
              </a:cxnLst>
              <a:rect l="0" t="0" r="r" b="b"/>
              <a:pathLst>
                <a:path w="62" h="65">
                  <a:moveTo>
                    <a:pt x="62" y="64"/>
                  </a:moveTo>
                  <a:lnTo>
                    <a:pt x="43" y="64"/>
                  </a:lnTo>
                  <a:lnTo>
                    <a:pt x="43" y="56"/>
                  </a:lnTo>
                  <a:lnTo>
                    <a:pt x="43" y="56"/>
                  </a:lnTo>
                  <a:lnTo>
                    <a:pt x="43" y="56"/>
                  </a:lnTo>
                  <a:lnTo>
                    <a:pt x="40" y="59"/>
                  </a:lnTo>
                  <a:lnTo>
                    <a:pt x="36" y="62"/>
                  </a:lnTo>
                  <a:lnTo>
                    <a:pt x="30" y="65"/>
                  </a:lnTo>
                  <a:lnTo>
                    <a:pt x="24" y="65"/>
                  </a:lnTo>
                  <a:lnTo>
                    <a:pt x="24" y="65"/>
                  </a:lnTo>
                  <a:lnTo>
                    <a:pt x="19" y="65"/>
                  </a:lnTo>
                  <a:lnTo>
                    <a:pt x="14" y="64"/>
                  </a:lnTo>
                  <a:lnTo>
                    <a:pt x="9" y="62"/>
                  </a:lnTo>
                  <a:lnTo>
                    <a:pt x="6" y="57"/>
                  </a:lnTo>
                  <a:lnTo>
                    <a:pt x="3" y="54"/>
                  </a:lnTo>
                  <a:lnTo>
                    <a:pt x="1" y="49"/>
                  </a:lnTo>
                  <a:lnTo>
                    <a:pt x="0" y="37"/>
                  </a:lnTo>
                  <a:lnTo>
                    <a:pt x="0" y="0"/>
                  </a:lnTo>
                  <a:lnTo>
                    <a:pt x="20" y="0"/>
                  </a:lnTo>
                  <a:lnTo>
                    <a:pt x="20" y="35"/>
                  </a:lnTo>
                  <a:lnTo>
                    <a:pt x="20" y="35"/>
                  </a:lnTo>
                  <a:lnTo>
                    <a:pt x="20" y="40"/>
                  </a:lnTo>
                  <a:lnTo>
                    <a:pt x="22" y="45"/>
                  </a:lnTo>
                  <a:lnTo>
                    <a:pt x="25" y="48"/>
                  </a:lnTo>
                  <a:lnTo>
                    <a:pt x="30" y="49"/>
                  </a:lnTo>
                  <a:lnTo>
                    <a:pt x="30" y="49"/>
                  </a:lnTo>
                  <a:lnTo>
                    <a:pt x="36" y="48"/>
                  </a:lnTo>
                  <a:lnTo>
                    <a:pt x="40" y="45"/>
                  </a:lnTo>
                  <a:lnTo>
                    <a:pt x="41" y="40"/>
                  </a:lnTo>
                  <a:lnTo>
                    <a:pt x="43" y="33"/>
                  </a:lnTo>
                  <a:lnTo>
                    <a:pt x="43" y="0"/>
                  </a:lnTo>
                  <a:lnTo>
                    <a:pt x="62" y="0"/>
                  </a:lnTo>
                  <a:lnTo>
                    <a:pt x="62" y="6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5" name="Freeform 311"/>
            <p:cNvSpPr>
              <a:spLocks noChangeAspect="1"/>
            </p:cNvSpPr>
            <p:nvPr userDrawn="1"/>
          </p:nvSpPr>
          <p:spPr bwMode="auto">
            <a:xfrm>
              <a:off x="4889659" y="6032019"/>
              <a:ext cx="180752" cy="295186"/>
            </a:xfrm>
            <a:custGeom>
              <a:avLst/>
              <a:gdLst/>
              <a:ahLst/>
              <a:cxnLst>
                <a:cxn ang="0">
                  <a:pos x="21" y="0"/>
                </a:cxn>
                <a:cxn ang="0">
                  <a:pos x="21" y="44"/>
                </a:cxn>
                <a:cxn ang="0">
                  <a:pos x="21" y="44"/>
                </a:cxn>
                <a:cxn ang="0">
                  <a:pos x="21" y="44"/>
                </a:cxn>
                <a:cxn ang="0">
                  <a:pos x="24" y="41"/>
                </a:cxn>
                <a:cxn ang="0">
                  <a:pos x="29" y="36"/>
                </a:cxn>
                <a:cxn ang="0">
                  <a:pos x="33" y="35"/>
                </a:cxn>
                <a:cxn ang="0">
                  <a:pos x="40" y="35"/>
                </a:cxn>
                <a:cxn ang="0">
                  <a:pos x="40" y="35"/>
                </a:cxn>
                <a:cxn ang="0">
                  <a:pos x="46" y="35"/>
                </a:cxn>
                <a:cxn ang="0">
                  <a:pos x="51" y="36"/>
                </a:cxn>
                <a:cxn ang="0">
                  <a:pos x="54" y="39"/>
                </a:cxn>
                <a:cxn ang="0">
                  <a:pos x="57" y="42"/>
                </a:cxn>
                <a:cxn ang="0">
                  <a:pos x="60" y="47"/>
                </a:cxn>
                <a:cxn ang="0">
                  <a:pos x="62" y="52"/>
                </a:cxn>
                <a:cxn ang="0">
                  <a:pos x="62" y="65"/>
                </a:cxn>
                <a:cxn ang="0">
                  <a:pos x="62" y="100"/>
                </a:cxn>
                <a:cxn ang="0">
                  <a:pos x="41" y="100"/>
                </a:cxn>
                <a:cxn ang="0">
                  <a:pos x="41" y="68"/>
                </a:cxn>
                <a:cxn ang="0">
                  <a:pos x="41" y="68"/>
                </a:cxn>
                <a:cxn ang="0">
                  <a:pos x="41" y="63"/>
                </a:cxn>
                <a:cxn ang="0">
                  <a:pos x="41" y="57"/>
                </a:cxn>
                <a:cxn ang="0">
                  <a:pos x="38" y="54"/>
                </a:cxn>
                <a:cxn ang="0">
                  <a:pos x="35" y="52"/>
                </a:cxn>
                <a:cxn ang="0">
                  <a:pos x="32" y="52"/>
                </a:cxn>
                <a:cxn ang="0">
                  <a:pos x="32" y="52"/>
                </a:cxn>
                <a:cxn ang="0">
                  <a:pos x="27" y="52"/>
                </a:cxn>
                <a:cxn ang="0">
                  <a:pos x="22" y="55"/>
                </a:cxn>
                <a:cxn ang="0">
                  <a:pos x="21" y="62"/>
                </a:cxn>
                <a:cxn ang="0">
                  <a:pos x="21" y="68"/>
                </a:cxn>
                <a:cxn ang="0">
                  <a:pos x="21" y="100"/>
                </a:cxn>
                <a:cxn ang="0">
                  <a:pos x="0" y="100"/>
                </a:cxn>
                <a:cxn ang="0">
                  <a:pos x="0" y="0"/>
                </a:cxn>
                <a:cxn ang="0">
                  <a:pos x="21" y="0"/>
                </a:cxn>
              </a:cxnLst>
              <a:rect l="0" t="0" r="r" b="b"/>
              <a:pathLst>
                <a:path w="62" h="100">
                  <a:moveTo>
                    <a:pt x="21" y="0"/>
                  </a:moveTo>
                  <a:lnTo>
                    <a:pt x="21" y="44"/>
                  </a:lnTo>
                  <a:lnTo>
                    <a:pt x="21" y="44"/>
                  </a:lnTo>
                  <a:lnTo>
                    <a:pt x="21" y="44"/>
                  </a:lnTo>
                  <a:lnTo>
                    <a:pt x="24" y="41"/>
                  </a:lnTo>
                  <a:lnTo>
                    <a:pt x="29" y="36"/>
                  </a:lnTo>
                  <a:lnTo>
                    <a:pt x="33" y="35"/>
                  </a:lnTo>
                  <a:lnTo>
                    <a:pt x="40" y="35"/>
                  </a:lnTo>
                  <a:lnTo>
                    <a:pt x="40" y="35"/>
                  </a:lnTo>
                  <a:lnTo>
                    <a:pt x="46" y="35"/>
                  </a:lnTo>
                  <a:lnTo>
                    <a:pt x="51" y="36"/>
                  </a:lnTo>
                  <a:lnTo>
                    <a:pt x="54" y="39"/>
                  </a:lnTo>
                  <a:lnTo>
                    <a:pt x="57" y="42"/>
                  </a:lnTo>
                  <a:lnTo>
                    <a:pt x="60" y="47"/>
                  </a:lnTo>
                  <a:lnTo>
                    <a:pt x="62" y="52"/>
                  </a:lnTo>
                  <a:lnTo>
                    <a:pt x="62" y="65"/>
                  </a:lnTo>
                  <a:lnTo>
                    <a:pt x="62" y="100"/>
                  </a:lnTo>
                  <a:lnTo>
                    <a:pt x="41" y="100"/>
                  </a:lnTo>
                  <a:lnTo>
                    <a:pt x="41" y="68"/>
                  </a:lnTo>
                  <a:lnTo>
                    <a:pt x="41" y="68"/>
                  </a:lnTo>
                  <a:lnTo>
                    <a:pt x="41" y="63"/>
                  </a:lnTo>
                  <a:lnTo>
                    <a:pt x="41" y="57"/>
                  </a:lnTo>
                  <a:lnTo>
                    <a:pt x="38" y="54"/>
                  </a:lnTo>
                  <a:lnTo>
                    <a:pt x="35" y="52"/>
                  </a:lnTo>
                  <a:lnTo>
                    <a:pt x="32" y="52"/>
                  </a:lnTo>
                  <a:lnTo>
                    <a:pt x="32" y="52"/>
                  </a:lnTo>
                  <a:lnTo>
                    <a:pt x="27" y="52"/>
                  </a:lnTo>
                  <a:lnTo>
                    <a:pt x="22" y="55"/>
                  </a:lnTo>
                  <a:lnTo>
                    <a:pt x="21" y="62"/>
                  </a:lnTo>
                  <a:lnTo>
                    <a:pt x="21" y="68"/>
                  </a:lnTo>
                  <a:lnTo>
                    <a:pt x="21" y="100"/>
                  </a:lnTo>
                  <a:lnTo>
                    <a:pt x="0" y="100"/>
                  </a:lnTo>
                  <a:lnTo>
                    <a:pt x="0" y="0"/>
                  </a:lnTo>
                  <a:lnTo>
                    <a:pt x="21" y="0"/>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6" name="Freeform 312"/>
            <p:cNvSpPr>
              <a:spLocks noChangeAspect="1"/>
            </p:cNvSpPr>
            <p:nvPr userDrawn="1"/>
          </p:nvSpPr>
          <p:spPr bwMode="auto">
            <a:xfrm>
              <a:off x="4678781" y="6080213"/>
              <a:ext cx="15062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7" name="Freeform 313"/>
            <p:cNvSpPr>
              <a:spLocks noChangeAspect="1"/>
            </p:cNvSpPr>
            <p:nvPr userDrawn="1"/>
          </p:nvSpPr>
          <p:spPr bwMode="auto">
            <a:xfrm>
              <a:off x="6040449" y="6080213"/>
              <a:ext cx="138577" cy="246992"/>
            </a:xfrm>
            <a:custGeom>
              <a:avLst/>
              <a:gdLst/>
              <a:ahLst/>
              <a:cxnLst>
                <a:cxn ang="0">
                  <a:pos x="32" y="35"/>
                </a:cxn>
                <a:cxn ang="0">
                  <a:pos x="49" y="35"/>
                </a:cxn>
                <a:cxn ang="0">
                  <a:pos x="49" y="19"/>
                </a:cxn>
                <a:cxn ang="0">
                  <a:pos x="32" y="19"/>
                </a:cxn>
                <a:cxn ang="0">
                  <a:pos x="32" y="0"/>
                </a:cxn>
                <a:cxn ang="0">
                  <a:pos x="13" y="0"/>
                </a:cxn>
                <a:cxn ang="0">
                  <a:pos x="13" y="19"/>
                </a:cxn>
                <a:cxn ang="0">
                  <a:pos x="0" y="19"/>
                </a:cxn>
                <a:cxn ang="0">
                  <a:pos x="0" y="35"/>
                </a:cxn>
                <a:cxn ang="0">
                  <a:pos x="13" y="35"/>
                </a:cxn>
                <a:cxn ang="0">
                  <a:pos x="13" y="83"/>
                </a:cxn>
                <a:cxn ang="0">
                  <a:pos x="32" y="83"/>
                </a:cxn>
                <a:cxn ang="0">
                  <a:pos x="32" y="35"/>
                </a:cxn>
              </a:cxnLst>
              <a:rect l="0" t="0" r="r" b="b"/>
              <a:pathLst>
                <a:path w="49" h="83">
                  <a:moveTo>
                    <a:pt x="32" y="35"/>
                  </a:moveTo>
                  <a:lnTo>
                    <a:pt x="49" y="35"/>
                  </a:lnTo>
                  <a:lnTo>
                    <a:pt x="49" y="19"/>
                  </a:lnTo>
                  <a:lnTo>
                    <a:pt x="32" y="19"/>
                  </a:lnTo>
                  <a:lnTo>
                    <a:pt x="32" y="0"/>
                  </a:lnTo>
                  <a:lnTo>
                    <a:pt x="13" y="0"/>
                  </a:lnTo>
                  <a:lnTo>
                    <a:pt x="13" y="19"/>
                  </a:lnTo>
                  <a:lnTo>
                    <a:pt x="0" y="19"/>
                  </a:lnTo>
                  <a:lnTo>
                    <a:pt x="0" y="35"/>
                  </a:lnTo>
                  <a:lnTo>
                    <a:pt x="13" y="35"/>
                  </a:lnTo>
                  <a:lnTo>
                    <a:pt x="13" y="83"/>
                  </a:lnTo>
                  <a:lnTo>
                    <a:pt x="32" y="83"/>
                  </a:lnTo>
                  <a:lnTo>
                    <a:pt x="32" y="35"/>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8" name="Freeform 314"/>
            <p:cNvSpPr>
              <a:spLocks noChangeAspect="1"/>
            </p:cNvSpPr>
            <p:nvPr userDrawn="1"/>
          </p:nvSpPr>
          <p:spPr bwMode="auto">
            <a:xfrm>
              <a:off x="5552418" y="6032019"/>
              <a:ext cx="150627" cy="295186"/>
            </a:xfrm>
            <a:custGeom>
              <a:avLst/>
              <a:gdLst/>
              <a:ahLst/>
              <a:cxnLst>
                <a:cxn ang="0">
                  <a:pos x="13" y="54"/>
                </a:cxn>
                <a:cxn ang="0">
                  <a:pos x="0" y="54"/>
                </a:cxn>
                <a:cxn ang="0">
                  <a:pos x="0" y="38"/>
                </a:cxn>
                <a:cxn ang="0">
                  <a:pos x="13" y="38"/>
                </a:cxn>
                <a:cxn ang="0">
                  <a:pos x="13" y="25"/>
                </a:cxn>
                <a:cxn ang="0">
                  <a:pos x="13" y="25"/>
                </a:cxn>
                <a:cxn ang="0">
                  <a:pos x="13" y="21"/>
                </a:cxn>
                <a:cxn ang="0">
                  <a:pos x="15" y="14"/>
                </a:cxn>
                <a:cxn ang="0">
                  <a:pos x="18" y="10"/>
                </a:cxn>
                <a:cxn ang="0">
                  <a:pos x="21" y="6"/>
                </a:cxn>
                <a:cxn ang="0">
                  <a:pos x="24" y="3"/>
                </a:cxn>
                <a:cxn ang="0">
                  <a:pos x="29" y="2"/>
                </a:cxn>
                <a:cxn ang="0">
                  <a:pos x="40" y="0"/>
                </a:cxn>
                <a:cxn ang="0">
                  <a:pos x="40" y="0"/>
                </a:cxn>
                <a:cxn ang="0">
                  <a:pos x="50" y="2"/>
                </a:cxn>
                <a:cxn ang="0">
                  <a:pos x="50" y="17"/>
                </a:cxn>
                <a:cxn ang="0">
                  <a:pos x="50" y="17"/>
                </a:cxn>
                <a:cxn ang="0">
                  <a:pos x="43" y="16"/>
                </a:cxn>
                <a:cxn ang="0">
                  <a:pos x="43" y="16"/>
                </a:cxn>
                <a:cxn ang="0">
                  <a:pos x="40" y="17"/>
                </a:cxn>
                <a:cxn ang="0">
                  <a:pos x="37" y="19"/>
                </a:cxn>
                <a:cxn ang="0">
                  <a:pos x="34" y="22"/>
                </a:cxn>
                <a:cxn ang="0">
                  <a:pos x="34" y="27"/>
                </a:cxn>
                <a:cxn ang="0">
                  <a:pos x="34" y="38"/>
                </a:cxn>
                <a:cxn ang="0">
                  <a:pos x="48" y="38"/>
                </a:cxn>
                <a:cxn ang="0">
                  <a:pos x="48" y="54"/>
                </a:cxn>
                <a:cxn ang="0">
                  <a:pos x="34" y="54"/>
                </a:cxn>
                <a:cxn ang="0">
                  <a:pos x="34" y="102"/>
                </a:cxn>
                <a:cxn ang="0">
                  <a:pos x="13" y="102"/>
                </a:cxn>
                <a:cxn ang="0">
                  <a:pos x="13" y="54"/>
                </a:cxn>
              </a:cxnLst>
              <a:rect l="0" t="0" r="r" b="b"/>
              <a:pathLst>
                <a:path w="50" h="102">
                  <a:moveTo>
                    <a:pt x="13" y="54"/>
                  </a:moveTo>
                  <a:lnTo>
                    <a:pt x="0" y="54"/>
                  </a:lnTo>
                  <a:lnTo>
                    <a:pt x="0" y="38"/>
                  </a:lnTo>
                  <a:lnTo>
                    <a:pt x="13" y="38"/>
                  </a:lnTo>
                  <a:lnTo>
                    <a:pt x="13" y="25"/>
                  </a:lnTo>
                  <a:lnTo>
                    <a:pt x="13" y="25"/>
                  </a:lnTo>
                  <a:lnTo>
                    <a:pt x="13" y="21"/>
                  </a:lnTo>
                  <a:lnTo>
                    <a:pt x="15" y="14"/>
                  </a:lnTo>
                  <a:lnTo>
                    <a:pt x="18" y="10"/>
                  </a:lnTo>
                  <a:lnTo>
                    <a:pt x="21" y="6"/>
                  </a:lnTo>
                  <a:lnTo>
                    <a:pt x="24" y="3"/>
                  </a:lnTo>
                  <a:lnTo>
                    <a:pt x="29" y="2"/>
                  </a:lnTo>
                  <a:lnTo>
                    <a:pt x="40" y="0"/>
                  </a:lnTo>
                  <a:lnTo>
                    <a:pt x="40" y="0"/>
                  </a:lnTo>
                  <a:lnTo>
                    <a:pt x="50" y="2"/>
                  </a:lnTo>
                  <a:lnTo>
                    <a:pt x="50" y="17"/>
                  </a:lnTo>
                  <a:lnTo>
                    <a:pt x="50" y="17"/>
                  </a:lnTo>
                  <a:lnTo>
                    <a:pt x="43" y="16"/>
                  </a:lnTo>
                  <a:lnTo>
                    <a:pt x="43" y="16"/>
                  </a:lnTo>
                  <a:lnTo>
                    <a:pt x="40" y="17"/>
                  </a:lnTo>
                  <a:lnTo>
                    <a:pt x="37" y="19"/>
                  </a:lnTo>
                  <a:lnTo>
                    <a:pt x="34" y="22"/>
                  </a:lnTo>
                  <a:lnTo>
                    <a:pt x="34" y="27"/>
                  </a:lnTo>
                  <a:lnTo>
                    <a:pt x="34" y="38"/>
                  </a:lnTo>
                  <a:lnTo>
                    <a:pt x="48" y="38"/>
                  </a:lnTo>
                  <a:lnTo>
                    <a:pt x="48" y="54"/>
                  </a:lnTo>
                  <a:lnTo>
                    <a:pt x="34" y="54"/>
                  </a:lnTo>
                  <a:lnTo>
                    <a:pt x="34" y="102"/>
                  </a:lnTo>
                  <a:lnTo>
                    <a:pt x="13" y="102"/>
                  </a:lnTo>
                  <a:lnTo>
                    <a:pt x="13" y="54"/>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sp>
          <p:nvSpPr>
            <p:cNvPr id="59" name="Freeform 315"/>
            <p:cNvSpPr>
              <a:spLocks noChangeAspect="1" noEditPoints="1"/>
            </p:cNvSpPr>
            <p:nvPr userDrawn="1"/>
          </p:nvSpPr>
          <p:spPr bwMode="auto">
            <a:xfrm>
              <a:off x="2359126" y="6044068"/>
              <a:ext cx="247028" cy="283137"/>
            </a:xfrm>
            <a:custGeom>
              <a:avLst/>
              <a:gdLst/>
              <a:ahLst/>
              <a:cxnLst>
                <a:cxn ang="0">
                  <a:pos x="82" y="48"/>
                </a:cxn>
                <a:cxn ang="0">
                  <a:pos x="82" y="48"/>
                </a:cxn>
                <a:cxn ang="0">
                  <a:pos x="82" y="57"/>
                </a:cxn>
                <a:cxn ang="0">
                  <a:pos x="79" y="67"/>
                </a:cxn>
                <a:cxn ang="0">
                  <a:pos x="74" y="75"/>
                </a:cxn>
                <a:cxn ang="0">
                  <a:pos x="69" y="81"/>
                </a:cxn>
                <a:cxn ang="0">
                  <a:pos x="61" y="86"/>
                </a:cxn>
                <a:cxn ang="0">
                  <a:pos x="52" y="90"/>
                </a:cxn>
                <a:cxn ang="0">
                  <a:pos x="41" y="94"/>
                </a:cxn>
                <a:cxn ang="0">
                  <a:pos x="30" y="94"/>
                </a:cxn>
                <a:cxn ang="0">
                  <a:pos x="0" y="94"/>
                </a:cxn>
                <a:cxn ang="0">
                  <a:pos x="0" y="0"/>
                </a:cxn>
                <a:cxn ang="0">
                  <a:pos x="30" y="0"/>
                </a:cxn>
                <a:cxn ang="0">
                  <a:pos x="30" y="0"/>
                </a:cxn>
                <a:cxn ang="0">
                  <a:pos x="41" y="2"/>
                </a:cxn>
                <a:cxn ang="0">
                  <a:pos x="52" y="3"/>
                </a:cxn>
                <a:cxn ang="0">
                  <a:pos x="61" y="8"/>
                </a:cxn>
                <a:cxn ang="0">
                  <a:pos x="69" y="13"/>
                </a:cxn>
                <a:cxn ang="0">
                  <a:pos x="74" y="21"/>
                </a:cxn>
                <a:cxn ang="0">
                  <a:pos x="79" y="29"/>
                </a:cxn>
                <a:cxn ang="0">
                  <a:pos x="82" y="36"/>
                </a:cxn>
                <a:cxn ang="0">
                  <a:pos x="82" y="48"/>
                </a:cxn>
                <a:cxn ang="0">
                  <a:pos x="82" y="48"/>
                </a:cxn>
                <a:cxn ang="0">
                  <a:pos x="30" y="19"/>
                </a:cxn>
                <a:cxn ang="0">
                  <a:pos x="20" y="19"/>
                </a:cxn>
                <a:cxn ang="0">
                  <a:pos x="20" y="75"/>
                </a:cxn>
                <a:cxn ang="0">
                  <a:pos x="30" y="75"/>
                </a:cxn>
                <a:cxn ang="0">
                  <a:pos x="30" y="75"/>
                </a:cxn>
                <a:cxn ang="0">
                  <a:pos x="42" y="73"/>
                </a:cxn>
                <a:cxn ang="0">
                  <a:pos x="47" y="71"/>
                </a:cxn>
                <a:cxn ang="0">
                  <a:pos x="52" y="68"/>
                </a:cxn>
                <a:cxn ang="0">
                  <a:pos x="55" y="63"/>
                </a:cxn>
                <a:cxn ang="0">
                  <a:pos x="58" y="59"/>
                </a:cxn>
                <a:cxn ang="0">
                  <a:pos x="60" y="54"/>
                </a:cxn>
                <a:cxn ang="0">
                  <a:pos x="61" y="48"/>
                </a:cxn>
                <a:cxn ang="0">
                  <a:pos x="61" y="48"/>
                </a:cxn>
                <a:cxn ang="0">
                  <a:pos x="60" y="41"/>
                </a:cxn>
                <a:cxn ang="0">
                  <a:pos x="58" y="35"/>
                </a:cxn>
                <a:cxn ang="0">
                  <a:pos x="55" y="30"/>
                </a:cxn>
                <a:cxn ang="0">
                  <a:pos x="52" y="25"/>
                </a:cxn>
                <a:cxn ang="0">
                  <a:pos x="47" y="24"/>
                </a:cxn>
                <a:cxn ang="0">
                  <a:pos x="42" y="21"/>
                </a:cxn>
                <a:cxn ang="0">
                  <a:pos x="30" y="19"/>
                </a:cxn>
                <a:cxn ang="0">
                  <a:pos x="30" y="19"/>
                </a:cxn>
              </a:cxnLst>
              <a:rect l="0" t="0" r="r" b="b"/>
              <a:pathLst>
                <a:path w="82" h="94">
                  <a:moveTo>
                    <a:pt x="82" y="48"/>
                  </a:moveTo>
                  <a:lnTo>
                    <a:pt x="82" y="48"/>
                  </a:lnTo>
                  <a:lnTo>
                    <a:pt x="82" y="57"/>
                  </a:lnTo>
                  <a:lnTo>
                    <a:pt x="79" y="67"/>
                  </a:lnTo>
                  <a:lnTo>
                    <a:pt x="74" y="75"/>
                  </a:lnTo>
                  <a:lnTo>
                    <a:pt x="69" y="81"/>
                  </a:lnTo>
                  <a:lnTo>
                    <a:pt x="61" y="86"/>
                  </a:lnTo>
                  <a:lnTo>
                    <a:pt x="52" y="90"/>
                  </a:lnTo>
                  <a:lnTo>
                    <a:pt x="41" y="94"/>
                  </a:lnTo>
                  <a:lnTo>
                    <a:pt x="30" y="94"/>
                  </a:lnTo>
                  <a:lnTo>
                    <a:pt x="0" y="94"/>
                  </a:lnTo>
                  <a:lnTo>
                    <a:pt x="0" y="0"/>
                  </a:lnTo>
                  <a:lnTo>
                    <a:pt x="30" y="0"/>
                  </a:lnTo>
                  <a:lnTo>
                    <a:pt x="30" y="0"/>
                  </a:lnTo>
                  <a:lnTo>
                    <a:pt x="41" y="2"/>
                  </a:lnTo>
                  <a:lnTo>
                    <a:pt x="52" y="3"/>
                  </a:lnTo>
                  <a:lnTo>
                    <a:pt x="61" y="8"/>
                  </a:lnTo>
                  <a:lnTo>
                    <a:pt x="69" y="13"/>
                  </a:lnTo>
                  <a:lnTo>
                    <a:pt x="74" y="21"/>
                  </a:lnTo>
                  <a:lnTo>
                    <a:pt x="79" y="29"/>
                  </a:lnTo>
                  <a:lnTo>
                    <a:pt x="82" y="36"/>
                  </a:lnTo>
                  <a:lnTo>
                    <a:pt x="82" y="48"/>
                  </a:lnTo>
                  <a:lnTo>
                    <a:pt x="82" y="48"/>
                  </a:lnTo>
                  <a:close/>
                  <a:moveTo>
                    <a:pt x="30" y="19"/>
                  </a:moveTo>
                  <a:lnTo>
                    <a:pt x="20" y="19"/>
                  </a:lnTo>
                  <a:lnTo>
                    <a:pt x="20" y="75"/>
                  </a:lnTo>
                  <a:lnTo>
                    <a:pt x="30" y="75"/>
                  </a:lnTo>
                  <a:lnTo>
                    <a:pt x="30" y="75"/>
                  </a:lnTo>
                  <a:lnTo>
                    <a:pt x="42" y="73"/>
                  </a:lnTo>
                  <a:lnTo>
                    <a:pt x="47" y="71"/>
                  </a:lnTo>
                  <a:lnTo>
                    <a:pt x="52" y="68"/>
                  </a:lnTo>
                  <a:lnTo>
                    <a:pt x="55" y="63"/>
                  </a:lnTo>
                  <a:lnTo>
                    <a:pt x="58" y="59"/>
                  </a:lnTo>
                  <a:lnTo>
                    <a:pt x="60" y="54"/>
                  </a:lnTo>
                  <a:lnTo>
                    <a:pt x="61" y="48"/>
                  </a:lnTo>
                  <a:lnTo>
                    <a:pt x="61" y="48"/>
                  </a:lnTo>
                  <a:lnTo>
                    <a:pt x="60" y="41"/>
                  </a:lnTo>
                  <a:lnTo>
                    <a:pt x="58" y="35"/>
                  </a:lnTo>
                  <a:lnTo>
                    <a:pt x="55" y="30"/>
                  </a:lnTo>
                  <a:lnTo>
                    <a:pt x="52" y="25"/>
                  </a:lnTo>
                  <a:lnTo>
                    <a:pt x="47" y="24"/>
                  </a:lnTo>
                  <a:lnTo>
                    <a:pt x="42" y="21"/>
                  </a:lnTo>
                  <a:lnTo>
                    <a:pt x="30" y="19"/>
                  </a:lnTo>
                  <a:lnTo>
                    <a:pt x="30" y="19"/>
                  </a:lnTo>
                  <a:close/>
                </a:path>
              </a:pathLst>
            </a:custGeom>
            <a:solidFill>
              <a:srgbClr val="0099D9"/>
            </a:solidFill>
            <a:ln w="9525">
              <a:noFill/>
              <a:round/>
              <a:headEnd/>
              <a:tailEnd/>
            </a:ln>
          </p:spPr>
          <p:txBody>
            <a:bodyPr/>
            <a:lstStyle/>
            <a:p>
              <a:pPr>
                <a:defRPr/>
              </a:pPr>
              <a:endParaRPr lang="ja-JP" altLang="en-US" dirty="0">
                <a:solidFill>
                  <a:prstClr val="black"/>
                </a:solidFill>
              </a:endParaRPr>
            </a:p>
          </p:txBody>
        </p:sp>
      </p:grpSp>
    </p:spTree>
    <p:extLst>
      <p:ext uri="{BB962C8B-B14F-4D97-AF65-F5344CB8AC3E}">
        <p14:creationId xmlns:p14="http://schemas.microsoft.com/office/powerpoint/2010/main" xmlns="" val="225505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5" name="Rectangle 3"/>
          <p:cNvSpPr>
            <a:spLocks noGrp="1" noChangeArrowheads="1"/>
          </p:cNvSpPr>
          <p:nvPr userDrawn="1">
            <p:ph sz="half" idx="1"/>
          </p:nvPr>
        </p:nvSpPr>
        <p:spPr>
          <a:xfrm>
            <a:off x="228600" y="1524000"/>
            <a:ext cx="4648200" cy="2008242"/>
          </a:xfrm>
        </p:spPr>
        <p:txBody>
          <a:bodyPr>
            <a:spAutoFit/>
          </a:bodyPr>
          <a:lstStyle/>
          <a:p>
            <a:pPr eaLnBrk="1" hangingPunct="1"/>
            <a:r>
              <a:rPr lang="ja-JP" altLang="en-US" sz="1400" dirty="0" smtClean="0"/>
              <a:t>第</a:t>
            </a:r>
            <a:r>
              <a:rPr lang="en-US" altLang="ja-JP" sz="1400" dirty="0" smtClean="0"/>
              <a:t>1</a:t>
            </a:r>
            <a:r>
              <a:rPr lang="ja-JP" altLang="en-US" sz="1400" dirty="0" smtClean="0"/>
              <a:t>行　（標準：</a:t>
            </a:r>
            <a:r>
              <a:rPr lang="en-US" altLang="ja-JP" sz="1400" dirty="0" smtClean="0"/>
              <a:t>MSP</a:t>
            </a:r>
            <a:r>
              <a:rPr lang="ja-JP" altLang="en-US" sz="1400" dirty="0" smtClean="0"/>
              <a:t>ゴシック</a:t>
            </a:r>
            <a:r>
              <a:rPr lang="en-US" altLang="ja-JP" sz="1400" dirty="0" smtClean="0"/>
              <a:t>/Arial 14pt,</a:t>
            </a:r>
            <a:r>
              <a:rPr lang="ja-JP" altLang="en-US" sz="1400" dirty="0" smtClean="0"/>
              <a:t>　</a:t>
            </a:r>
            <a:r>
              <a:rPr lang="ja-JP" altLang="en-US" sz="1400" dirty="0" smtClean="0">
                <a:latin typeface="HGP創英角ｺﾞｼｯｸUB" pitchFamily="50" charset="-128"/>
                <a:ea typeface="HGP創英角ｺﾞｼｯｸUB" pitchFamily="50" charset="-128"/>
              </a:rPr>
              <a:t>強調：</a:t>
            </a:r>
            <a:r>
              <a:rPr lang="en-US" altLang="ja-JP" sz="1400" dirty="0" smtClean="0">
                <a:latin typeface="HGP創英角ｺﾞｼｯｸUB" pitchFamily="50" charset="-128"/>
                <a:ea typeface="HGP創英角ｺﾞｼｯｸUB" pitchFamily="50" charset="-128"/>
              </a:rPr>
              <a:t>HGP</a:t>
            </a:r>
            <a:r>
              <a:rPr lang="ja-JP" altLang="en-US" sz="1400" dirty="0" smtClean="0">
                <a:latin typeface="HGP創英角ｺﾞｼｯｸUB" pitchFamily="50" charset="-128"/>
                <a:ea typeface="HGP創英角ｺﾞｼｯｸUB" pitchFamily="50" charset="-128"/>
              </a:rPr>
              <a:t>創英角ゴシック</a:t>
            </a:r>
            <a:r>
              <a:rPr lang="en-US" altLang="ja-JP" sz="1400" dirty="0" smtClean="0">
                <a:latin typeface="HGP創英角ｺﾞｼｯｸUB" pitchFamily="50" charset="-128"/>
                <a:ea typeface="HGP創英角ｺﾞｼｯｸUB" pitchFamily="50" charset="-128"/>
              </a:rPr>
              <a:t>UB14pt</a:t>
            </a:r>
            <a:r>
              <a:rPr lang="ja-JP" altLang="en-US" sz="1400" dirty="0" smtClean="0"/>
              <a:t>）</a:t>
            </a:r>
          </a:p>
          <a:p>
            <a:pPr lvl="1" eaLnBrk="1" hangingPunct="1"/>
            <a:r>
              <a:rPr lang="ja-JP" altLang="en-US" sz="1200" dirty="0" smtClean="0"/>
              <a:t>第</a:t>
            </a:r>
            <a:r>
              <a:rPr lang="en-US" altLang="ja-JP" sz="1200" dirty="0" smtClean="0"/>
              <a:t>2</a:t>
            </a:r>
            <a:r>
              <a:rPr lang="ja-JP" altLang="en-US" sz="1200" dirty="0" smtClean="0"/>
              <a:t>行　（標準：</a:t>
            </a:r>
            <a:r>
              <a:rPr lang="en-US" altLang="ja-JP" sz="1200" dirty="0" smtClean="0"/>
              <a:t>MSP</a:t>
            </a:r>
            <a:r>
              <a:rPr lang="ja-JP" altLang="en-US" sz="1200" dirty="0" smtClean="0"/>
              <a:t>ゴシック</a:t>
            </a:r>
            <a:r>
              <a:rPr lang="en-US" altLang="ja-JP" sz="1200" dirty="0" smtClean="0"/>
              <a:t>/Arial 12pt,</a:t>
            </a:r>
            <a:r>
              <a:rPr lang="ja-JP" altLang="en-US" sz="1200" dirty="0" smtClean="0"/>
              <a:t>　</a:t>
            </a:r>
            <a:r>
              <a:rPr lang="ja-JP" altLang="en-US" sz="1200" dirty="0" smtClean="0">
                <a:latin typeface="HGP創英角ｺﾞｼｯｸUB" pitchFamily="50" charset="-128"/>
                <a:ea typeface="HGP創英角ｺﾞｼｯｸUB" pitchFamily="50" charset="-128"/>
              </a:rPr>
              <a:t>強調：</a:t>
            </a:r>
            <a:r>
              <a:rPr lang="en-US" altLang="ja-JP" sz="1200" dirty="0" smtClean="0">
                <a:latin typeface="HGP創英角ｺﾞｼｯｸUB" pitchFamily="50" charset="-128"/>
                <a:ea typeface="HGP創英角ｺﾞｼｯｸUB" pitchFamily="50" charset="-128"/>
              </a:rPr>
              <a:t>HGP</a:t>
            </a:r>
            <a:r>
              <a:rPr lang="ja-JP" altLang="en-US" sz="1200" dirty="0" smtClean="0">
                <a:latin typeface="HGP創英角ｺﾞｼｯｸUB" pitchFamily="50" charset="-128"/>
                <a:ea typeface="HGP創英角ｺﾞｼｯｸUB" pitchFamily="50" charset="-128"/>
              </a:rPr>
              <a:t>創英角ゴシック</a:t>
            </a:r>
            <a:r>
              <a:rPr lang="en-US" altLang="ja-JP" sz="1200" dirty="0" smtClean="0">
                <a:latin typeface="HGP創英角ｺﾞｼｯｸUB" pitchFamily="50" charset="-128"/>
                <a:ea typeface="HGP創英角ｺﾞｼｯｸUB" pitchFamily="50" charset="-128"/>
              </a:rPr>
              <a:t>UB12pt</a:t>
            </a:r>
            <a:r>
              <a:rPr lang="ja-JP" altLang="en-US" sz="1200" dirty="0" smtClean="0"/>
              <a:t>）</a:t>
            </a:r>
          </a:p>
          <a:p>
            <a:pPr lvl="2" eaLnBrk="1" hangingPunct="1"/>
            <a:r>
              <a:rPr lang="ja-JP" altLang="en-US" sz="1200" dirty="0" smtClean="0"/>
              <a:t>第</a:t>
            </a:r>
            <a:r>
              <a:rPr lang="en-US" altLang="ja-JP" sz="1200" dirty="0" smtClean="0"/>
              <a:t>3</a:t>
            </a:r>
            <a:r>
              <a:rPr lang="ja-JP" altLang="en-US" sz="1200" dirty="0" smtClean="0"/>
              <a:t>行　（標準：</a:t>
            </a:r>
            <a:r>
              <a:rPr lang="en-US" altLang="ja-JP" sz="1200" dirty="0" smtClean="0"/>
              <a:t>MSP</a:t>
            </a:r>
            <a:r>
              <a:rPr lang="ja-JP" altLang="en-US" sz="1200" dirty="0" smtClean="0"/>
              <a:t>ゴシック</a:t>
            </a:r>
            <a:r>
              <a:rPr lang="en-US" altLang="ja-JP" sz="1200" dirty="0" smtClean="0"/>
              <a:t>/Arial 12pt,</a:t>
            </a:r>
            <a:r>
              <a:rPr lang="ja-JP" altLang="en-US" sz="1200" dirty="0" smtClean="0"/>
              <a:t>　</a:t>
            </a:r>
            <a:r>
              <a:rPr lang="ja-JP" altLang="en-US" sz="1200" dirty="0" smtClean="0">
                <a:latin typeface="HGP創英角ｺﾞｼｯｸUB" pitchFamily="50" charset="-128"/>
                <a:ea typeface="HGP創英角ｺﾞｼｯｸUB" pitchFamily="50" charset="-128"/>
              </a:rPr>
              <a:t>強調：</a:t>
            </a:r>
            <a:r>
              <a:rPr lang="en-US" altLang="ja-JP" sz="1200" dirty="0" smtClean="0">
                <a:latin typeface="HGP創英角ｺﾞｼｯｸUB" pitchFamily="50" charset="-128"/>
                <a:ea typeface="HGP創英角ｺﾞｼｯｸUB" pitchFamily="50" charset="-128"/>
              </a:rPr>
              <a:t>HGP</a:t>
            </a:r>
            <a:r>
              <a:rPr lang="ja-JP" altLang="en-US" sz="1200" dirty="0" smtClean="0">
                <a:latin typeface="HGP創英角ｺﾞｼｯｸUB" pitchFamily="50" charset="-128"/>
                <a:ea typeface="HGP創英角ｺﾞｼｯｸUB" pitchFamily="50" charset="-128"/>
              </a:rPr>
              <a:t>創英角ゴシック</a:t>
            </a:r>
            <a:r>
              <a:rPr lang="en-US" altLang="ja-JP" sz="1200" dirty="0" smtClean="0">
                <a:latin typeface="HGP創英角ｺﾞｼｯｸUB" pitchFamily="50" charset="-128"/>
                <a:ea typeface="HGP創英角ｺﾞｼｯｸUB" pitchFamily="50" charset="-128"/>
              </a:rPr>
              <a:t>UB 12pt</a:t>
            </a:r>
            <a:r>
              <a:rPr lang="ja-JP" altLang="en-US" sz="1200" dirty="0" smtClean="0"/>
              <a:t>）</a:t>
            </a:r>
          </a:p>
          <a:p>
            <a:pPr lvl="3" eaLnBrk="1" hangingPunct="1"/>
            <a:r>
              <a:rPr lang="ja-JP" altLang="en-US" sz="1000" dirty="0" smtClean="0"/>
              <a:t>第</a:t>
            </a:r>
            <a:r>
              <a:rPr lang="en-US" altLang="ja-JP" sz="1000" dirty="0" smtClean="0"/>
              <a:t>4</a:t>
            </a:r>
            <a:r>
              <a:rPr lang="ja-JP" altLang="en-US" sz="1000" dirty="0" smtClean="0"/>
              <a:t>行　（標準：</a:t>
            </a:r>
            <a:r>
              <a:rPr lang="en-US" altLang="ja-JP" sz="1000" dirty="0" smtClean="0"/>
              <a:t>MSP</a:t>
            </a:r>
            <a:r>
              <a:rPr lang="ja-JP" altLang="en-US" sz="1000" dirty="0" smtClean="0"/>
              <a:t>ゴシック</a:t>
            </a:r>
            <a:r>
              <a:rPr lang="en-US" altLang="ja-JP" sz="1000" dirty="0" smtClean="0"/>
              <a:t>/Arial 10pt,</a:t>
            </a:r>
            <a:r>
              <a:rPr lang="ja-JP" altLang="en-US" sz="1000" dirty="0" smtClean="0"/>
              <a:t>　</a:t>
            </a:r>
            <a:r>
              <a:rPr lang="ja-JP" altLang="en-US" sz="1000" dirty="0" smtClean="0">
                <a:latin typeface="HGP創英角ｺﾞｼｯｸUB" pitchFamily="50" charset="-128"/>
                <a:ea typeface="HGP創英角ｺﾞｼｯｸUB" pitchFamily="50" charset="-128"/>
              </a:rPr>
              <a:t>強調：</a:t>
            </a:r>
            <a:r>
              <a:rPr lang="en-US" altLang="ja-JP" sz="1000" dirty="0" smtClean="0">
                <a:latin typeface="HGP創英角ｺﾞｼｯｸUB" pitchFamily="50" charset="-128"/>
                <a:ea typeface="HGP創英角ｺﾞｼｯｸUB" pitchFamily="50" charset="-128"/>
              </a:rPr>
              <a:t>HGP</a:t>
            </a:r>
            <a:r>
              <a:rPr lang="ja-JP" altLang="en-US" sz="1000" dirty="0" smtClean="0">
                <a:latin typeface="HGP創英角ｺﾞｼｯｸUB" pitchFamily="50" charset="-128"/>
                <a:ea typeface="HGP創英角ｺﾞｼｯｸUB" pitchFamily="50" charset="-128"/>
              </a:rPr>
              <a:t>創英角ゴシック</a:t>
            </a:r>
            <a:r>
              <a:rPr lang="en-US" altLang="ja-JP" sz="1000" dirty="0" smtClean="0">
                <a:latin typeface="HGP創英角ｺﾞｼｯｸUB" pitchFamily="50" charset="-128"/>
                <a:ea typeface="HGP創英角ｺﾞｼｯｸUB" pitchFamily="50" charset="-128"/>
              </a:rPr>
              <a:t>UB 10pt</a:t>
            </a:r>
            <a:r>
              <a:rPr lang="ja-JP" altLang="en-US" sz="1000" dirty="0" smtClean="0"/>
              <a:t>）</a:t>
            </a:r>
          </a:p>
          <a:p>
            <a:pPr lvl="4" eaLnBrk="1" hangingPunct="1"/>
            <a:r>
              <a:rPr lang="ja-JP" altLang="en-US" sz="1000" dirty="0" smtClean="0"/>
              <a:t>第</a:t>
            </a:r>
            <a:r>
              <a:rPr lang="en-US" altLang="ja-JP" sz="1000" dirty="0" smtClean="0"/>
              <a:t>5</a:t>
            </a:r>
            <a:r>
              <a:rPr lang="ja-JP" altLang="en-US" sz="1000" dirty="0" smtClean="0"/>
              <a:t>行　（標準：</a:t>
            </a:r>
            <a:r>
              <a:rPr lang="en-US" altLang="ja-JP" sz="1000" dirty="0" smtClean="0"/>
              <a:t>MSP</a:t>
            </a:r>
            <a:r>
              <a:rPr lang="ja-JP" altLang="en-US" sz="1000" dirty="0" smtClean="0"/>
              <a:t>ゴシック</a:t>
            </a:r>
            <a:r>
              <a:rPr lang="en-US" altLang="ja-JP" sz="1000" dirty="0" smtClean="0"/>
              <a:t>/Arial 10pt,</a:t>
            </a:r>
            <a:r>
              <a:rPr lang="ja-JP" altLang="en-US" sz="1000" dirty="0" smtClean="0"/>
              <a:t>　</a:t>
            </a:r>
            <a:r>
              <a:rPr lang="ja-JP" altLang="en-US" sz="1000" dirty="0" smtClean="0">
                <a:latin typeface="HGP創英角ｺﾞｼｯｸUB" pitchFamily="50" charset="-128"/>
                <a:ea typeface="HGP創英角ｺﾞｼｯｸUB" pitchFamily="50" charset="-128"/>
              </a:rPr>
              <a:t>強調：</a:t>
            </a:r>
            <a:r>
              <a:rPr lang="en-US" altLang="ja-JP" sz="1000" dirty="0" smtClean="0">
                <a:latin typeface="HGP創英角ｺﾞｼｯｸUB" pitchFamily="50" charset="-128"/>
                <a:ea typeface="HGP創英角ｺﾞｼｯｸUB" pitchFamily="50" charset="-128"/>
              </a:rPr>
              <a:t>HGP</a:t>
            </a:r>
            <a:r>
              <a:rPr lang="ja-JP" altLang="en-US" sz="1000" dirty="0" smtClean="0">
                <a:latin typeface="HGP創英角ｺﾞｼｯｸUB" pitchFamily="50" charset="-128"/>
                <a:ea typeface="HGP創英角ｺﾞｼｯｸUB" pitchFamily="50" charset="-128"/>
              </a:rPr>
              <a:t>創英角ゴシック</a:t>
            </a:r>
            <a:r>
              <a:rPr lang="en-US" altLang="ja-JP" sz="1000" dirty="0" smtClean="0">
                <a:latin typeface="HGP創英角ｺﾞｼｯｸUB" pitchFamily="50" charset="-128"/>
                <a:ea typeface="HGP創英角ｺﾞｼｯｸUB" pitchFamily="50" charset="-128"/>
              </a:rPr>
              <a:t>UB 10pt</a:t>
            </a:r>
            <a:r>
              <a:rPr lang="ja-JP" altLang="en-US" sz="1000" dirty="0" smtClean="0"/>
              <a:t>）</a:t>
            </a:r>
          </a:p>
        </p:txBody>
      </p:sp>
      <p:sp>
        <p:nvSpPr>
          <p:cNvPr id="6" name="Rectangle 4"/>
          <p:cNvSpPr>
            <a:spLocks noGrp="1" noChangeArrowheads="1"/>
          </p:cNvSpPr>
          <p:nvPr userDrawn="1">
            <p:ph sz="half" idx="2"/>
          </p:nvPr>
        </p:nvSpPr>
        <p:spPr>
          <a:xfrm>
            <a:off x="5029201" y="1524000"/>
            <a:ext cx="4648200" cy="2008242"/>
          </a:xfrm>
        </p:spPr>
        <p:txBody>
          <a:bodyPr>
            <a:spAutoFit/>
          </a:bodyPr>
          <a:lstStyle/>
          <a:p>
            <a:pPr eaLnBrk="1" hangingPunct="1"/>
            <a:r>
              <a:rPr lang="ja-JP" altLang="en-US" sz="1400" smtClean="0"/>
              <a:t>第</a:t>
            </a:r>
            <a:r>
              <a:rPr lang="en-US" altLang="ja-JP" sz="1400" smtClean="0"/>
              <a:t>1</a:t>
            </a:r>
            <a:r>
              <a:rPr lang="ja-JP" altLang="en-US" sz="1400" smtClean="0"/>
              <a:t>行　（標準：</a:t>
            </a:r>
            <a:r>
              <a:rPr lang="en-US" altLang="ja-JP" sz="1400" smtClean="0"/>
              <a:t>MSP</a:t>
            </a:r>
            <a:r>
              <a:rPr lang="ja-JP" altLang="en-US" sz="1400" smtClean="0"/>
              <a:t>ゴシック</a:t>
            </a:r>
            <a:r>
              <a:rPr lang="en-US" altLang="ja-JP" sz="1400" smtClean="0"/>
              <a:t>/Arial 14pt,</a:t>
            </a:r>
            <a:r>
              <a:rPr lang="ja-JP" altLang="en-US" sz="1400" smtClean="0"/>
              <a:t>　</a:t>
            </a:r>
            <a:r>
              <a:rPr lang="ja-JP" altLang="en-US" sz="1400" smtClean="0">
                <a:latin typeface="HGP創英角ｺﾞｼｯｸUB" pitchFamily="50" charset="-128"/>
                <a:ea typeface="HGP創英角ｺﾞｼｯｸUB" pitchFamily="50" charset="-128"/>
              </a:rPr>
              <a:t>強調：</a:t>
            </a:r>
            <a:r>
              <a:rPr lang="en-US" altLang="ja-JP" sz="1400" smtClean="0">
                <a:latin typeface="HGP創英角ｺﾞｼｯｸUB" pitchFamily="50" charset="-128"/>
                <a:ea typeface="HGP創英角ｺﾞｼｯｸUB" pitchFamily="50" charset="-128"/>
              </a:rPr>
              <a:t>HGP</a:t>
            </a:r>
            <a:r>
              <a:rPr lang="ja-JP" altLang="en-US" sz="1400" smtClean="0">
                <a:latin typeface="HGP創英角ｺﾞｼｯｸUB" pitchFamily="50" charset="-128"/>
                <a:ea typeface="HGP創英角ｺﾞｼｯｸUB" pitchFamily="50" charset="-128"/>
              </a:rPr>
              <a:t>創英角ゴシック</a:t>
            </a:r>
            <a:r>
              <a:rPr lang="en-US" altLang="ja-JP" sz="1400" smtClean="0">
                <a:latin typeface="HGP創英角ｺﾞｼｯｸUB" pitchFamily="50" charset="-128"/>
                <a:ea typeface="HGP創英角ｺﾞｼｯｸUB" pitchFamily="50" charset="-128"/>
              </a:rPr>
              <a:t>UB14pt</a:t>
            </a:r>
            <a:r>
              <a:rPr lang="ja-JP" altLang="en-US" sz="1400" smtClean="0"/>
              <a:t>）</a:t>
            </a:r>
          </a:p>
          <a:p>
            <a:pPr lvl="1" eaLnBrk="1" hangingPunct="1"/>
            <a:r>
              <a:rPr lang="ja-JP" altLang="en-US" sz="1200" smtClean="0"/>
              <a:t>第</a:t>
            </a:r>
            <a:r>
              <a:rPr lang="en-US" altLang="ja-JP" sz="1200" smtClean="0"/>
              <a:t>2</a:t>
            </a:r>
            <a:r>
              <a:rPr lang="ja-JP" altLang="en-US" sz="1200" smtClean="0"/>
              <a:t>行　（標準：</a:t>
            </a:r>
            <a:r>
              <a:rPr lang="en-US" altLang="ja-JP" sz="1200" smtClean="0"/>
              <a:t>MSP</a:t>
            </a:r>
            <a:r>
              <a:rPr lang="ja-JP" altLang="en-US" sz="1200" smtClean="0"/>
              <a:t>ゴシック</a:t>
            </a:r>
            <a:r>
              <a:rPr lang="en-US" altLang="ja-JP" sz="1200" smtClean="0"/>
              <a:t>/Arial 12pt,</a:t>
            </a:r>
            <a:r>
              <a:rPr lang="ja-JP" altLang="en-US" sz="1200" smtClean="0"/>
              <a:t>　</a:t>
            </a:r>
            <a:r>
              <a:rPr lang="ja-JP" altLang="en-US" sz="1200" smtClean="0">
                <a:latin typeface="HGP創英角ｺﾞｼｯｸUB" pitchFamily="50" charset="-128"/>
                <a:ea typeface="HGP創英角ｺﾞｼｯｸUB" pitchFamily="50" charset="-128"/>
              </a:rPr>
              <a:t>強調：</a:t>
            </a:r>
            <a:r>
              <a:rPr lang="en-US" altLang="ja-JP" sz="1200" smtClean="0">
                <a:latin typeface="HGP創英角ｺﾞｼｯｸUB" pitchFamily="50" charset="-128"/>
                <a:ea typeface="HGP創英角ｺﾞｼｯｸUB" pitchFamily="50" charset="-128"/>
              </a:rPr>
              <a:t>HGP</a:t>
            </a:r>
            <a:r>
              <a:rPr lang="ja-JP" altLang="en-US" sz="1200" smtClean="0">
                <a:latin typeface="HGP創英角ｺﾞｼｯｸUB" pitchFamily="50" charset="-128"/>
                <a:ea typeface="HGP創英角ｺﾞｼｯｸUB" pitchFamily="50" charset="-128"/>
              </a:rPr>
              <a:t>創英角ゴシック</a:t>
            </a:r>
            <a:r>
              <a:rPr lang="en-US" altLang="ja-JP" sz="1200" smtClean="0">
                <a:latin typeface="HGP創英角ｺﾞｼｯｸUB" pitchFamily="50" charset="-128"/>
                <a:ea typeface="HGP創英角ｺﾞｼｯｸUB" pitchFamily="50" charset="-128"/>
              </a:rPr>
              <a:t>UB12pt</a:t>
            </a:r>
            <a:r>
              <a:rPr lang="ja-JP" altLang="en-US" sz="1200" smtClean="0"/>
              <a:t>）</a:t>
            </a:r>
          </a:p>
          <a:p>
            <a:pPr lvl="2" eaLnBrk="1" hangingPunct="1"/>
            <a:r>
              <a:rPr lang="ja-JP" altLang="en-US" sz="1200" smtClean="0"/>
              <a:t>第</a:t>
            </a:r>
            <a:r>
              <a:rPr lang="en-US" altLang="ja-JP" sz="1200" smtClean="0"/>
              <a:t>3</a:t>
            </a:r>
            <a:r>
              <a:rPr lang="ja-JP" altLang="en-US" sz="1200" smtClean="0"/>
              <a:t>行　（標準：</a:t>
            </a:r>
            <a:r>
              <a:rPr lang="en-US" altLang="ja-JP" sz="1200" smtClean="0"/>
              <a:t>MSP</a:t>
            </a:r>
            <a:r>
              <a:rPr lang="ja-JP" altLang="en-US" sz="1200" smtClean="0"/>
              <a:t>ゴシック</a:t>
            </a:r>
            <a:r>
              <a:rPr lang="en-US" altLang="ja-JP" sz="1200" smtClean="0"/>
              <a:t>/Arial 12pt,</a:t>
            </a:r>
            <a:r>
              <a:rPr lang="ja-JP" altLang="en-US" sz="1200" smtClean="0"/>
              <a:t>　</a:t>
            </a:r>
            <a:r>
              <a:rPr lang="ja-JP" altLang="en-US" sz="1200" smtClean="0">
                <a:latin typeface="HGP創英角ｺﾞｼｯｸUB" pitchFamily="50" charset="-128"/>
                <a:ea typeface="HGP創英角ｺﾞｼｯｸUB" pitchFamily="50" charset="-128"/>
              </a:rPr>
              <a:t>強調：</a:t>
            </a:r>
            <a:r>
              <a:rPr lang="en-US" altLang="ja-JP" sz="1200" smtClean="0">
                <a:latin typeface="HGP創英角ｺﾞｼｯｸUB" pitchFamily="50" charset="-128"/>
                <a:ea typeface="HGP創英角ｺﾞｼｯｸUB" pitchFamily="50" charset="-128"/>
              </a:rPr>
              <a:t>HGP</a:t>
            </a:r>
            <a:r>
              <a:rPr lang="ja-JP" altLang="en-US" sz="1200" smtClean="0">
                <a:latin typeface="HGP創英角ｺﾞｼｯｸUB" pitchFamily="50" charset="-128"/>
                <a:ea typeface="HGP創英角ｺﾞｼｯｸUB" pitchFamily="50" charset="-128"/>
              </a:rPr>
              <a:t>創英角ゴシック</a:t>
            </a:r>
            <a:r>
              <a:rPr lang="en-US" altLang="ja-JP" sz="1200" smtClean="0">
                <a:latin typeface="HGP創英角ｺﾞｼｯｸUB" pitchFamily="50" charset="-128"/>
                <a:ea typeface="HGP創英角ｺﾞｼｯｸUB" pitchFamily="50" charset="-128"/>
              </a:rPr>
              <a:t>UB 12pt</a:t>
            </a:r>
            <a:r>
              <a:rPr lang="ja-JP" altLang="en-US" sz="1200" smtClean="0"/>
              <a:t>）</a:t>
            </a:r>
          </a:p>
          <a:p>
            <a:pPr lvl="3" eaLnBrk="1" hangingPunct="1"/>
            <a:r>
              <a:rPr lang="ja-JP" altLang="en-US" sz="1000" smtClean="0"/>
              <a:t>第</a:t>
            </a:r>
            <a:r>
              <a:rPr lang="en-US" altLang="ja-JP" sz="1000" smtClean="0"/>
              <a:t>4</a:t>
            </a:r>
            <a:r>
              <a:rPr lang="ja-JP" altLang="en-US" sz="1000" smtClean="0"/>
              <a:t>行　（標準：</a:t>
            </a:r>
            <a:r>
              <a:rPr lang="en-US" altLang="ja-JP" sz="1000" smtClean="0"/>
              <a:t>MSP</a:t>
            </a:r>
            <a:r>
              <a:rPr lang="ja-JP" altLang="en-US" sz="1000" smtClean="0"/>
              <a:t>ゴシック</a:t>
            </a:r>
            <a:r>
              <a:rPr lang="en-US" altLang="ja-JP" sz="1000" smtClean="0"/>
              <a:t>/Arial 10pt,</a:t>
            </a:r>
            <a:r>
              <a:rPr lang="ja-JP" altLang="en-US" sz="1000" smtClean="0"/>
              <a:t>　</a:t>
            </a:r>
            <a:r>
              <a:rPr lang="ja-JP" altLang="en-US" sz="1000" smtClean="0">
                <a:latin typeface="HGP創英角ｺﾞｼｯｸUB" pitchFamily="50" charset="-128"/>
                <a:ea typeface="HGP創英角ｺﾞｼｯｸUB" pitchFamily="50" charset="-128"/>
              </a:rPr>
              <a:t>強調：</a:t>
            </a:r>
            <a:r>
              <a:rPr lang="en-US" altLang="ja-JP" sz="1000" smtClean="0">
                <a:latin typeface="HGP創英角ｺﾞｼｯｸUB" pitchFamily="50" charset="-128"/>
                <a:ea typeface="HGP創英角ｺﾞｼｯｸUB" pitchFamily="50" charset="-128"/>
              </a:rPr>
              <a:t>HGP</a:t>
            </a:r>
            <a:r>
              <a:rPr lang="ja-JP" altLang="en-US" sz="1000" smtClean="0">
                <a:latin typeface="HGP創英角ｺﾞｼｯｸUB" pitchFamily="50" charset="-128"/>
                <a:ea typeface="HGP創英角ｺﾞｼｯｸUB" pitchFamily="50" charset="-128"/>
              </a:rPr>
              <a:t>創英角ゴシック</a:t>
            </a:r>
            <a:r>
              <a:rPr lang="en-US" altLang="ja-JP" sz="1000" smtClean="0">
                <a:latin typeface="HGP創英角ｺﾞｼｯｸUB" pitchFamily="50" charset="-128"/>
                <a:ea typeface="HGP創英角ｺﾞｼｯｸUB" pitchFamily="50" charset="-128"/>
              </a:rPr>
              <a:t>UB 10pt</a:t>
            </a:r>
            <a:r>
              <a:rPr lang="ja-JP" altLang="en-US" sz="1000" smtClean="0"/>
              <a:t>）</a:t>
            </a:r>
          </a:p>
          <a:p>
            <a:pPr lvl="4" eaLnBrk="1" hangingPunct="1"/>
            <a:r>
              <a:rPr lang="ja-JP" altLang="en-US" sz="1000" smtClean="0"/>
              <a:t>第</a:t>
            </a:r>
            <a:r>
              <a:rPr lang="en-US" altLang="ja-JP" sz="1000" smtClean="0"/>
              <a:t>5</a:t>
            </a:r>
            <a:r>
              <a:rPr lang="ja-JP" altLang="en-US" sz="1000" smtClean="0"/>
              <a:t>行　（標準：</a:t>
            </a:r>
            <a:r>
              <a:rPr lang="en-US" altLang="ja-JP" sz="1000" smtClean="0"/>
              <a:t>MSP</a:t>
            </a:r>
            <a:r>
              <a:rPr lang="ja-JP" altLang="en-US" sz="1000" smtClean="0"/>
              <a:t>ゴシック</a:t>
            </a:r>
            <a:r>
              <a:rPr lang="en-US" altLang="ja-JP" sz="1000" smtClean="0"/>
              <a:t>/Arial 10pt,</a:t>
            </a:r>
            <a:r>
              <a:rPr lang="ja-JP" altLang="en-US" sz="1000" smtClean="0"/>
              <a:t>　</a:t>
            </a:r>
            <a:r>
              <a:rPr lang="ja-JP" altLang="en-US" sz="1000" smtClean="0">
                <a:latin typeface="HGP創英角ｺﾞｼｯｸUB" pitchFamily="50" charset="-128"/>
                <a:ea typeface="HGP創英角ｺﾞｼｯｸUB" pitchFamily="50" charset="-128"/>
              </a:rPr>
              <a:t>強調：</a:t>
            </a:r>
            <a:r>
              <a:rPr lang="en-US" altLang="ja-JP" sz="1000" smtClean="0">
                <a:latin typeface="HGP創英角ｺﾞｼｯｸUB" pitchFamily="50" charset="-128"/>
                <a:ea typeface="HGP創英角ｺﾞｼｯｸUB" pitchFamily="50" charset="-128"/>
              </a:rPr>
              <a:t>HGP</a:t>
            </a:r>
            <a:r>
              <a:rPr lang="ja-JP" altLang="en-US" sz="1000" smtClean="0">
                <a:latin typeface="HGP創英角ｺﾞｼｯｸUB" pitchFamily="50" charset="-128"/>
                <a:ea typeface="HGP創英角ｺﾞｼｯｸUB" pitchFamily="50" charset="-128"/>
              </a:rPr>
              <a:t>創英角ゴシック</a:t>
            </a:r>
            <a:r>
              <a:rPr lang="en-US" altLang="ja-JP" sz="1000" smtClean="0">
                <a:latin typeface="HGP創英角ｺﾞｼｯｸUB" pitchFamily="50" charset="-128"/>
                <a:ea typeface="HGP創英角ｺﾞｼｯｸUB" pitchFamily="50" charset="-128"/>
              </a:rPr>
              <a:t>UB 10pt</a:t>
            </a:r>
            <a:r>
              <a:rPr lang="ja-JP" altLang="en-US" sz="1000" smtClean="0"/>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DF31F629-B969-49CE-B268-B9422774A0AA}" type="datetimeFigureOut">
              <a:rPr lang="en-US" smtClean="0">
                <a:solidFill>
                  <a:prstClr val="black">
                    <a:tint val="75000"/>
                  </a:prstClr>
                </a:solidFill>
              </a:rPr>
              <a:pPr/>
              <a:t>3/11/2015</a:t>
            </a:fld>
            <a:endParaRPr lang="en-US">
              <a:solidFill>
                <a:prstClr val="black">
                  <a:tint val="75000"/>
                </a:prstClr>
              </a:solidFill>
            </a:endParaRPr>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48406822-AB28-4687-A5F8-8B0C2831C28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80429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3" y="188550"/>
            <a:ext cx="9505055" cy="360050"/>
          </a:xfrm>
        </p:spPr>
        <p:txBody>
          <a:bodyPr>
            <a:normAutofit/>
          </a:bodyPr>
          <a:lstStyle>
            <a:lvl1pPr>
              <a:defRPr sz="1400"/>
            </a:lvl1pPr>
          </a:lstStyle>
          <a:p>
            <a:r>
              <a:rPr kumimoji="1" lang="ja-JP" altLang="en-US" dirty="0" smtClean="0"/>
              <a:t>マスタ タイトルの書式設定</a:t>
            </a:r>
            <a:endParaRPr kumimoji="1" lang="ja-JP" altLang="en-US" dirty="0"/>
          </a:p>
        </p:txBody>
      </p:sp>
      <p:sp>
        <p:nvSpPr>
          <p:cNvPr id="21" name="テキスト プレースホルダ 20"/>
          <p:cNvSpPr>
            <a:spLocks noGrp="1"/>
          </p:cNvSpPr>
          <p:nvPr>
            <p:ph type="body" sz="quarter" idx="14"/>
          </p:nvPr>
        </p:nvSpPr>
        <p:spPr>
          <a:xfrm>
            <a:off x="200026" y="1556740"/>
            <a:ext cx="9505950" cy="4967884"/>
          </a:xfrm>
          <a:prstGeom prst="rect">
            <a:avLst/>
          </a:prstGeom>
        </p:spPr>
        <p:txBody>
          <a:bodyPr/>
          <a:lstStyle>
            <a:lvl1pPr>
              <a:defRPr sz="1400">
                <a:latin typeface="+mn-lt"/>
                <a:ea typeface="+mn-ea"/>
              </a:defRPr>
            </a:lvl1pPr>
            <a:lvl2pPr>
              <a:defRPr sz="1200">
                <a:latin typeface="+mn-lt"/>
                <a:ea typeface="+mn-ea"/>
              </a:defRPr>
            </a:lvl2pPr>
            <a:lvl3pPr>
              <a:defRPr sz="1200">
                <a:latin typeface="+mn-lt"/>
                <a:ea typeface="+mj-ea"/>
              </a:defRPr>
            </a:lvl3pPr>
            <a:lvl4pPr>
              <a:defRPr sz="1200">
                <a:latin typeface="+mn-lt"/>
                <a:ea typeface="+mn-ea"/>
              </a:defRPr>
            </a:lvl4pPr>
            <a:lvl5pPr>
              <a:defRPr sz="1200">
                <a:latin typeface="+mn-lt"/>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Line 26"/>
          <p:cNvSpPr>
            <a:spLocks noChangeShapeType="1"/>
          </p:cNvSpPr>
          <p:nvPr userDrawn="1"/>
        </p:nvSpPr>
        <p:spPr bwMode="auto">
          <a:xfrm>
            <a:off x="200472"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13" name="テキスト プレースホルダー 12"/>
          <p:cNvSpPr>
            <a:spLocks noGrp="1"/>
          </p:cNvSpPr>
          <p:nvPr>
            <p:ph type="body" sz="quarter" idx="15"/>
          </p:nvPr>
        </p:nvSpPr>
        <p:spPr>
          <a:xfrm>
            <a:off x="200026"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p:txBody>
      </p:sp>
    </p:spTree>
    <p:extLst>
      <p:ext uri="{BB962C8B-B14F-4D97-AF65-F5344CB8AC3E}">
        <p14:creationId xmlns:p14="http://schemas.microsoft.com/office/powerpoint/2010/main" xmlns="" val="2874414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正方形/長方形 6"/>
          <p:cNvSpPr/>
          <p:nvPr userDrawn="1"/>
        </p:nvSpPr>
        <p:spPr>
          <a:xfrm>
            <a:off x="0" y="373063"/>
            <a:ext cx="9906000" cy="360362"/>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cxnSp>
        <p:nvCxnSpPr>
          <p:cNvPr id="3" name="Straight Connector 9"/>
          <p:cNvCxnSpPr/>
          <p:nvPr userDrawn="1"/>
        </p:nvCxnSpPr>
        <p:spPr>
          <a:xfrm>
            <a:off x="0" y="677863"/>
            <a:ext cx="9906000" cy="0"/>
          </a:xfrm>
          <a:prstGeom prst="line">
            <a:avLst/>
          </a:prstGeom>
          <a:ln w="57150" cmpd="thickThin">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6"/>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497494" y="42863"/>
            <a:ext cx="1356915"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5" name="Straight Connector 4"/>
          <p:cNvCxnSpPr/>
          <p:nvPr userDrawn="1"/>
        </p:nvCxnSpPr>
        <p:spPr>
          <a:xfrm>
            <a:off x="-1718" y="6564313"/>
            <a:ext cx="9906001" cy="0"/>
          </a:xfrm>
          <a:prstGeom prst="line">
            <a:avLst/>
          </a:prstGeom>
          <a:ln w="31750">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フッター プレースホルダ 4"/>
          <p:cNvSpPr>
            <a:spLocks noGrp="1"/>
          </p:cNvSpPr>
          <p:nvPr>
            <p:ph type="ftr" sz="quarter" idx="10"/>
          </p:nvPr>
        </p:nvSpPr>
        <p:spPr>
          <a:xfrm>
            <a:off x="0" y="6570668"/>
            <a:ext cx="9906000" cy="287337"/>
          </a:xfrm>
          <a:prstGeom prst="rect">
            <a:avLst/>
          </a:prstGeom>
        </p:spPr>
        <p:txBody>
          <a:bodyPr/>
          <a:lstStyle>
            <a:lvl1pPr algn="ctr">
              <a:defRPr sz="900"/>
            </a:lvl1pPr>
          </a:lstStyle>
          <a:p>
            <a:pPr>
              <a:defRPr/>
            </a:pPr>
            <a:r>
              <a:rPr lang="en-US" altLang="ja-JP">
                <a:solidFill>
                  <a:prstClr val="black"/>
                </a:solidFill>
              </a:rPr>
              <a:t>Copyright © 2014 JETRO. All rights reserved.</a:t>
            </a:r>
            <a:r>
              <a:rPr lang="ja-JP" altLang="en-US">
                <a:solidFill>
                  <a:prstClr val="black"/>
                </a:solidFill>
              </a:rPr>
              <a:t>　禁無断掲載</a:t>
            </a:r>
          </a:p>
        </p:txBody>
      </p:sp>
      <p:sp>
        <p:nvSpPr>
          <p:cNvPr id="7" name="スライド番号プレースホルダ 5"/>
          <p:cNvSpPr>
            <a:spLocks noGrp="1"/>
          </p:cNvSpPr>
          <p:nvPr>
            <p:ph type="sldNum" sz="quarter" idx="11"/>
          </p:nvPr>
        </p:nvSpPr>
        <p:spPr>
          <a:xfrm>
            <a:off x="9125218" y="6580193"/>
            <a:ext cx="780785" cy="287337"/>
          </a:xfrm>
          <a:prstGeom prst="rect">
            <a:avLst/>
          </a:prstGeom>
        </p:spPr>
        <p:txBody>
          <a:bodyPr/>
          <a:lstStyle>
            <a:lvl1pPr>
              <a:defRPr/>
            </a:lvl1pPr>
          </a:lstStyle>
          <a:p>
            <a:pPr>
              <a:defRPr/>
            </a:pPr>
            <a:fld id="{6153C276-B23E-4EA4-9FEE-3B04E7F002BB}" type="slidenum">
              <a:rPr lang="ja-JP" altLang="en-US">
                <a:solidFill>
                  <a:prstClr val="black"/>
                </a:solidFill>
              </a:rPr>
              <a:pPr>
                <a:defRPr/>
              </a:pPr>
              <a:t>‹#›</a:t>
            </a:fld>
            <a:endParaRPr lang="en-US" altLang="ja-JP" dirty="0">
              <a:solidFill>
                <a:prstClr val="black"/>
              </a:solidFill>
            </a:endParaRPr>
          </a:p>
        </p:txBody>
      </p:sp>
    </p:spTree>
    <p:extLst>
      <p:ext uri="{BB962C8B-B14F-4D97-AF65-F5344CB8AC3E}">
        <p14:creationId xmlns:p14="http://schemas.microsoft.com/office/powerpoint/2010/main" xmlns="" val="2002090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3" y="188550"/>
            <a:ext cx="9505055" cy="360050"/>
          </a:xfrm>
        </p:spPr>
        <p:txBody>
          <a:bodyPr>
            <a:normAutofit/>
          </a:bodyPr>
          <a:lstStyle>
            <a:lvl1pPr>
              <a:defRPr sz="1400"/>
            </a:lvl1pPr>
          </a:lstStyle>
          <a:p>
            <a:r>
              <a:rPr kumimoji="1" lang="ja-JP" altLang="en-US" dirty="0" smtClean="0"/>
              <a:t>マスタ タイトルの書式設定</a:t>
            </a:r>
            <a:endParaRPr kumimoji="1" lang="ja-JP" altLang="en-US" dirty="0"/>
          </a:p>
        </p:txBody>
      </p:sp>
      <p:sp>
        <p:nvSpPr>
          <p:cNvPr id="21" name="テキスト プレースホルダ 20"/>
          <p:cNvSpPr>
            <a:spLocks noGrp="1"/>
          </p:cNvSpPr>
          <p:nvPr>
            <p:ph type="body" sz="quarter" idx="14"/>
          </p:nvPr>
        </p:nvSpPr>
        <p:spPr>
          <a:xfrm>
            <a:off x="200026" y="1556740"/>
            <a:ext cx="9505950" cy="4967884"/>
          </a:xfrm>
          <a:prstGeom prst="rect">
            <a:avLst/>
          </a:prstGeom>
        </p:spPr>
        <p:txBody>
          <a:bodyPr/>
          <a:lstStyle>
            <a:lvl1pPr>
              <a:defRPr sz="1400">
                <a:latin typeface="+mn-lt"/>
                <a:ea typeface="+mn-ea"/>
              </a:defRPr>
            </a:lvl1pPr>
            <a:lvl2pPr>
              <a:defRPr sz="1200">
                <a:latin typeface="+mn-lt"/>
                <a:ea typeface="+mn-ea"/>
              </a:defRPr>
            </a:lvl2pPr>
            <a:lvl3pPr>
              <a:defRPr sz="1200">
                <a:latin typeface="+mn-lt"/>
                <a:ea typeface="+mj-ea"/>
              </a:defRPr>
            </a:lvl3pPr>
            <a:lvl4pPr>
              <a:defRPr sz="1200">
                <a:latin typeface="+mn-lt"/>
                <a:ea typeface="+mn-ea"/>
              </a:defRPr>
            </a:lvl4pPr>
            <a:lvl5pPr>
              <a:defRPr sz="1200">
                <a:latin typeface="+mn-lt"/>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Line 26"/>
          <p:cNvSpPr>
            <a:spLocks noChangeShapeType="1"/>
          </p:cNvSpPr>
          <p:nvPr userDrawn="1"/>
        </p:nvSpPr>
        <p:spPr bwMode="auto">
          <a:xfrm>
            <a:off x="200472"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13" name="テキスト プレースホルダー 12"/>
          <p:cNvSpPr>
            <a:spLocks noGrp="1"/>
          </p:cNvSpPr>
          <p:nvPr>
            <p:ph type="body" sz="quarter" idx="15"/>
          </p:nvPr>
        </p:nvSpPr>
        <p:spPr>
          <a:xfrm>
            <a:off x="200026"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p:txBody>
      </p:sp>
    </p:spTree>
    <p:extLst>
      <p:ext uri="{BB962C8B-B14F-4D97-AF65-F5344CB8AC3E}">
        <p14:creationId xmlns:p14="http://schemas.microsoft.com/office/powerpoint/2010/main" xmlns="" val="2874414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タイトル スライド">
    <p:bg>
      <p:bgPr>
        <a:solidFill>
          <a:schemeClr val="bg1"/>
        </a:solidFill>
        <a:effectLst/>
      </p:bgPr>
    </p:bg>
    <p:spTree>
      <p:nvGrpSpPr>
        <p:cNvPr id="1" name=""/>
        <p:cNvGrpSpPr/>
        <p:nvPr/>
      </p:nvGrpSpPr>
      <p:grpSpPr>
        <a:xfrm>
          <a:off x="0" y="0"/>
          <a:ext cx="0" cy="0"/>
          <a:chOff x="0" y="0"/>
          <a:chExt cx="0" cy="0"/>
        </a:xfrm>
      </p:grpSpPr>
      <p:pic>
        <p:nvPicPr>
          <p:cNvPr id="2" name="Picture 4" descr="C:\Documents and Settings\PPwork\My Documents\【work】\09101501JETRO\logo\ロゴ②.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0640" y="3175"/>
            <a:ext cx="1779985" cy="90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12" descr="インド国旗"/>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92583" y="44455"/>
            <a:ext cx="1439466"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フッター プレースホルダ 4"/>
          <p:cNvSpPr>
            <a:spLocks noGrp="1"/>
          </p:cNvSpPr>
          <p:nvPr>
            <p:ph type="ftr" sz="quarter" idx="10"/>
          </p:nvPr>
        </p:nvSpPr>
        <p:spPr>
          <a:xfrm>
            <a:off x="0" y="6570668"/>
            <a:ext cx="9906000" cy="287337"/>
          </a:xfrm>
          <a:prstGeom prst="rect">
            <a:avLst/>
          </a:prstGeom>
        </p:spPr>
        <p:txBody>
          <a:bodyPr/>
          <a:lstStyle>
            <a:lvl1pPr algn="ctr">
              <a:defRPr sz="900"/>
            </a:lvl1pPr>
          </a:lstStyle>
          <a:p>
            <a:pPr>
              <a:defRPr/>
            </a:pPr>
            <a:r>
              <a:rPr lang="en-US" altLang="ja-JP">
                <a:solidFill>
                  <a:prstClr val="black"/>
                </a:solidFill>
              </a:rPr>
              <a:t>Copyright © 2014 JETRO. All rights reserved.</a:t>
            </a:r>
            <a:r>
              <a:rPr lang="ja-JP" altLang="en-US">
                <a:solidFill>
                  <a:prstClr val="black"/>
                </a:solidFill>
              </a:rPr>
              <a:t>　禁無断掲載</a:t>
            </a:r>
          </a:p>
        </p:txBody>
      </p:sp>
      <p:sp>
        <p:nvSpPr>
          <p:cNvPr id="5" name="スライド番号プレースホルダ 5"/>
          <p:cNvSpPr>
            <a:spLocks noGrp="1"/>
          </p:cNvSpPr>
          <p:nvPr>
            <p:ph type="sldNum" sz="quarter" idx="11"/>
          </p:nvPr>
        </p:nvSpPr>
        <p:spPr>
          <a:xfrm>
            <a:off x="9126938" y="6580193"/>
            <a:ext cx="779065" cy="287337"/>
          </a:xfrm>
          <a:prstGeom prst="rect">
            <a:avLst/>
          </a:prstGeom>
        </p:spPr>
        <p:txBody>
          <a:bodyPr/>
          <a:lstStyle>
            <a:lvl1pPr>
              <a:defRPr/>
            </a:lvl1pPr>
          </a:lstStyle>
          <a:p>
            <a:pPr>
              <a:defRPr/>
            </a:pPr>
            <a:fld id="{F876968F-A383-46BC-BAD9-5585D32F4107}" type="slidenum">
              <a:rPr lang="ja-JP" altLang="en-US">
                <a:solidFill>
                  <a:prstClr val="black"/>
                </a:solidFill>
              </a:rPr>
              <a:pPr>
                <a:defRPr/>
              </a:pPr>
              <a:t>‹#›</a:t>
            </a:fld>
            <a:endParaRPr lang="en-US" altLang="ja-JP" dirty="0">
              <a:solidFill>
                <a:prstClr val="black"/>
              </a:solidFill>
            </a:endParaRPr>
          </a:p>
        </p:txBody>
      </p:sp>
    </p:spTree>
    <p:extLst>
      <p:ext uri="{BB962C8B-B14F-4D97-AF65-F5344CB8AC3E}">
        <p14:creationId xmlns:p14="http://schemas.microsoft.com/office/powerpoint/2010/main" xmlns="" val="2973545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cxnSp>
        <p:nvCxnSpPr>
          <p:cNvPr id="2" name="Straight Connector 44"/>
          <p:cNvCxnSpPr/>
          <p:nvPr userDrawn="1"/>
        </p:nvCxnSpPr>
        <p:spPr>
          <a:xfrm>
            <a:off x="1425709" y="3443288"/>
            <a:ext cx="7035667" cy="0"/>
          </a:xfrm>
          <a:prstGeom prst="line">
            <a:avLst/>
          </a:prstGeom>
          <a:ln w="44450" cmpd="sng">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49"/>
          <p:cNvCxnSpPr/>
          <p:nvPr userDrawn="1"/>
        </p:nvCxnSpPr>
        <p:spPr>
          <a:xfrm>
            <a:off x="1423988" y="3544888"/>
            <a:ext cx="7035668" cy="0"/>
          </a:xfrm>
          <a:prstGeom prst="line">
            <a:avLst/>
          </a:prstGeom>
          <a:ln w="44450" cmpd="sng">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4" descr="C:\Documents and Settings\PPwork\My Documents\【work】\09101501JETRO\logo\ロゴ②.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0640" y="3175"/>
            <a:ext cx="1779985" cy="90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2" descr="インド国旗"/>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92583" y="44455"/>
            <a:ext cx="1439466"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フッター プレースホルダ 4"/>
          <p:cNvSpPr>
            <a:spLocks noGrp="1"/>
          </p:cNvSpPr>
          <p:nvPr>
            <p:ph type="ftr" sz="quarter" idx="10"/>
          </p:nvPr>
        </p:nvSpPr>
        <p:spPr>
          <a:xfrm>
            <a:off x="0" y="6570668"/>
            <a:ext cx="9906000" cy="287337"/>
          </a:xfrm>
          <a:prstGeom prst="rect">
            <a:avLst/>
          </a:prstGeom>
        </p:spPr>
        <p:txBody>
          <a:bodyPr/>
          <a:lstStyle>
            <a:lvl1pPr algn="ctr">
              <a:defRPr sz="900"/>
            </a:lvl1pPr>
          </a:lstStyle>
          <a:p>
            <a:pPr>
              <a:defRPr/>
            </a:pPr>
            <a:r>
              <a:rPr lang="en-US" altLang="ja-JP">
                <a:solidFill>
                  <a:prstClr val="black"/>
                </a:solidFill>
              </a:rPr>
              <a:t>Copyright © 2014 JETRO. All rights reserved.</a:t>
            </a:r>
            <a:r>
              <a:rPr lang="ja-JP" altLang="en-US">
                <a:solidFill>
                  <a:prstClr val="black"/>
                </a:solidFill>
              </a:rPr>
              <a:t>　禁無断掲載</a:t>
            </a:r>
          </a:p>
        </p:txBody>
      </p:sp>
      <p:sp>
        <p:nvSpPr>
          <p:cNvPr id="7" name="スライド番号プレースホルダ 5"/>
          <p:cNvSpPr>
            <a:spLocks noGrp="1"/>
          </p:cNvSpPr>
          <p:nvPr>
            <p:ph type="sldNum" sz="quarter" idx="11"/>
          </p:nvPr>
        </p:nvSpPr>
        <p:spPr>
          <a:xfrm>
            <a:off x="9125218" y="6580193"/>
            <a:ext cx="780785" cy="287337"/>
          </a:xfrm>
          <a:prstGeom prst="rect">
            <a:avLst/>
          </a:prstGeom>
        </p:spPr>
        <p:txBody>
          <a:bodyPr/>
          <a:lstStyle>
            <a:lvl1pPr>
              <a:defRPr/>
            </a:lvl1pPr>
          </a:lstStyle>
          <a:p>
            <a:pPr>
              <a:defRPr/>
            </a:pPr>
            <a:fld id="{A08F8381-7027-4202-B548-0F50F113622A}" type="slidenum">
              <a:rPr lang="ja-JP" altLang="en-US">
                <a:solidFill>
                  <a:prstClr val="black"/>
                </a:solidFill>
              </a:rPr>
              <a:pPr>
                <a:defRPr/>
              </a:pPr>
              <a:t>‹#›</a:t>
            </a:fld>
            <a:endParaRPr lang="en-US" altLang="ja-JP" dirty="0">
              <a:solidFill>
                <a:prstClr val="black"/>
              </a:solidFill>
            </a:endParaRPr>
          </a:p>
        </p:txBody>
      </p:sp>
    </p:spTree>
    <p:extLst>
      <p:ext uri="{BB962C8B-B14F-4D97-AF65-F5344CB8AC3E}">
        <p14:creationId xmlns:p14="http://schemas.microsoft.com/office/powerpoint/2010/main" xmlns="" val="974020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2" name="正方形/長方形 7"/>
          <p:cNvSpPr/>
          <p:nvPr userDrawn="1"/>
        </p:nvSpPr>
        <p:spPr>
          <a:xfrm>
            <a:off x="0" y="6665918"/>
            <a:ext cx="9132094" cy="192087"/>
          </a:xfrm>
          <a:prstGeom prst="rect">
            <a:avLst/>
          </a:prstGeom>
          <a:gradFill>
            <a:gsLst>
              <a:gs pos="0">
                <a:schemeClr val="bg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3" name="正方形/長方形 6"/>
          <p:cNvSpPr>
            <a:spLocks noChangeArrowheads="1"/>
          </p:cNvSpPr>
          <p:nvPr userDrawn="1"/>
        </p:nvSpPr>
        <p:spPr bwMode="auto">
          <a:xfrm>
            <a:off x="0" y="6572255"/>
            <a:ext cx="688776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ct val="0"/>
              </a:spcBef>
              <a:spcAft>
                <a:spcPct val="0"/>
              </a:spcAft>
            </a:pPr>
            <a:r>
              <a:rPr lang="en-US" altLang="ja-JP" sz="1000" smtClean="0">
                <a:solidFill>
                  <a:prstClr val="black"/>
                </a:solidFill>
                <a:ea typeface="ＭＳ Ｐゴシック" charset="-128"/>
              </a:rPr>
              <a:t>Copyright © 2010 JETRO. All rights reserved.</a:t>
            </a:r>
            <a:r>
              <a:rPr lang="ja-JP" altLang="en-US" sz="1000" smtClean="0">
                <a:solidFill>
                  <a:prstClr val="black"/>
                </a:solidFill>
                <a:ea typeface="ＭＳ Ｐゴシック" charset="-128"/>
              </a:rPr>
              <a:t>　禁無断掲載</a:t>
            </a:r>
          </a:p>
        </p:txBody>
      </p:sp>
      <p:sp>
        <p:nvSpPr>
          <p:cNvPr id="4" name="スライド番号プレースホルダ 9"/>
          <p:cNvSpPr>
            <a:spLocks noGrp="1"/>
          </p:cNvSpPr>
          <p:nvPr>
            <p:ph type="sldNum" sz="quarter" idx="10"/>
          </p:nvPr>
        </p:nvSpPr>
        <p:spPr>
          <a:xfrm>
            <a:off x="9255922" y="6477000"/>
            <a:ext cx="650081" cy="381000"/>
          </a:xfrm>
          <a:prstGeom prst="rect">
            <a:avLst/>
          </a:prstGeom>
        </p:spPr>
        <p:txBody>
          <a:bodyPr/>
          <a:lstStyle>
            <a:lvl1pPr>
              <a:defRPr/>
            </a:lvl1pPr>
          </a:lstStyle>
          <a:p>
            <a:pPr>
              <a:defRPr/>
            </a:pPr>
            <a:fld id="{2DEE2E14-11FA-4749-AEB8-6F27C3AC33D1}" type="slidenum">
              <a:rPr lang="en-US" altLang="ja-JP">
                <a:solidFill>
                  <a:prstClr val="black"/>
                </a:solidFill>
              </a:rPr>
              <a:pPr>
                <a:defRPr/>
              </a:pPr>
              <a:t>‹#›</a:t>
            </a:fld>
            <a:endParaRPr lang="en-US" altLang="ja-JP">
              <a:solidFill>
                <a:prstClr val="black"/>
              </a:solidFill>
            </a:endParaRPr>
          </a:p>
        </p:txBody>
      </p:sp>
    </p:spTree>
    <p:extLst>
      <p:ext uri="{BB962C8B-B14F-4D97-AF65-F5344CB8AC3E}">
        <p14:creationId xmlns:p14="http://schemas.microsoft.com/office/powerpoint/2010/main" xmlns="" val="2980537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31F629-B969-49CE-B268-B9422774A0AA}" type="datetimeFigureOut">
              <a:rPr lang="en-US" smtClean="0">
                <a:solidFill>
                  <a:prstClr val="black">
                    <a:tint val="75000"/>
                  </a:prstClr>
                </a:solidFill>
              </a:rPr>
              <a:pPr/>
              <a:t>3/11/2015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406822-AB28-4687-A5F8-8B0C2831C28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18444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1496616" y="1484784"/>
            <a:ext cx="7056784" cy="4752528"/>
          </a:xfrm>
        </p:spPr>
        <p:txBody>
          <a:bodyPr lIns="90000" tIns="46800" rIns="90000" bIns="46800"/>
          <a:lstStyle>
            <a:lvl1pPr marL="324000" indent="-324000">
              <a:lnSpc>
                <a:spcPct val="125000"/>
              </a:lnSpc>
              <a:spcBef>
                <a:spcPts val="800"/>
              </a:spcBef>
              <a:buFontTx/>
              <a:buNone/>
              <a:tabLst>
                <a:tab pos="6456363" algn="r"/>
                <a:tab pos="68167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6456363" algn="r"/>
                <a:tab pos="68167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6456363" algn="r"/>
                <a:tab pos="68167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6456363" algn="r"/>
                <a:tab pos="68167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6456363" algn="r"/>
                <a:tab pos="68167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6456363" algn="r"/>
                <a:tab pos="68167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en-US" altLang="ja-JP" dirty="0" smtClean="0"/>
          </a:p>
          <a:p>
            <a:pPr lvl="5"/>
            <a:r>
              <a:rPr kumimoji="1" lang="ja-JP" altLang="en-US" dirty="0" smtClean="0"/>
              <a:t>第 </a:t>
            </a:r>
            <a:r>
              <a:rPr kumimoji="1" lang="en-US" altLang="ja-JP" dirty="0" smtClean="0"/>
              <a:t>6 </a:t>
            </a:r>
            <a:r>
              <a:rPr kumimoji="1" lang="ja-JP" altLang="en-US" dirty="0" smtClean="0"/>
              <a:t>レベル</a:t>
            </a:r>
            <a:endParaRPr kumimoji="1" lang="en-US" altLang="ja-JP" dirty="0" smtClean="0"/>
          </a:p>
          <a:p>
            <a:pPr lvl="6"/>
            <a:r>
              <a:rPr kumimoji="1" lang="ja-JP" altLang="en-US" dirty="0" smtClean="0"/>
              <a:t>第 </a:t>
            </a:r>
            <a:r>
              <a:rPr kumimoji="1" lang="en-US" altLang="ja-JP" dirty="0" smtClean="0"/>
              <a:t>7 </a:t>
            </a:r>
            <a:r>
              <a:rPr kumimoji="1" lang="ja-JP" altLang="en-US" dirty="0" smtClean="0"/>
              <a:t>レベル</a:t>
            </a:r>
            <a:endParaRPr kumimoji="1" lang="en-US" altLang="ja-JP" dirty="0" smtClean="0"/>
          </a:p>
          <a:p>
            <a:pPr lvl="7"/>
            <a:r>
              <a:rPr kumimoji="1" lang="ja-JP" altLang="en-US" dirty="0" smtClean="0"/>
              <a:t>第 </a:t>
            </a:r>
            <a:r>
              <a:rPr kumimoji="1" lang="en-US" altLang="ja-JP" dirty="0" smtClean="0"/>
              <a:t>8 </a:t>
            </a:r>
            <a:r>
              <a:rPr kumimoji="1" lang="ja-JP" altLang="en-US" dirty="0" smtClean="0"/>
              <a:t>レベル</a:t>
            </a:r>
            <a:endParaRPr kumimoji="1" lang="en-US" altLang="ja-JP" dirty="0" smtClean="0"/>
          </a:p>
          <a:p>
            <a:pPr lvl="8"/>
            <a:r>
              <a:rPr kumimoji="1" lang="ja-JP" altLang="en-US" dirty="0" smtClean="0"/>
              <a:t>第 </a:t>
            </a:r>
            <a:r>
              <a:rPr kumimoji="1" lang="en-US" altLang="ja-JP" dirty="0" smtClean="0"/>
              <a:t>9 </a:t>
            </a:r>
            <a:r>
              <a:rPr kumimoji="1" lang="ja-JP" altLang="en-US" dirty="0" smtClean="0"/>
              <a:t>レベル</a:t>
            </a:r>
            <a:endParaRPr kumimoji="1" lang="ja-JP" altLang="en-US" dirty="0"/>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xmlns="" val="1659388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57E52-DAA1-418A-9831-F86AEDBAFFF6}"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42A1-95E0-4CA8-9B53-26A347935855}" type="slidenum">
              <a:rPr lang="en-US" smtClean="0"/>
              <a:pPr/>
              <a:t>‹#›</a:t>
            </a:fld>
            <a:endParaRPr lang="en-US"/>
          </a:p>
        </p:txBody>
      </p:sp>
    </p:spTree>
    <p:extLst>
      <p:ext uri="{BB962C8B-B14F-4D97-AF65-F5344CB8AC3E}">
        <p14:creationId xmlns:p14="http://schemas.microsoft.com/office/powerpoint/2010/main" xmlns="" val="2425472355"/>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657E52-DAA1-418A-9831-F86AEDBAFFF6}"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42A1-95E0-4CA8-9B53-26A347935855}" type="slidenum">
              <a:rPr lang="en-US" smtClean="0"/>
              <a:pPr/>
              <a:t>‹#›</a:t>
            </a:fld>
            <a:endParaRPr lang="en-US"/>
          </a:p>
        </p:txBody>
      </p:sp>
    </p:spTree>
    <p:extLst>
      <p:ext uri="{BB962C8B-B14F-4D97-AF65-F5344CB8AC3E}">
        <p14:creationId xmlns:p14="http://schemas.microsoft.com/office/powerpoint/2010/main" xmlns="" val="2017919997"/>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657E52-DAA1-418A-9831-F86AEDBAFFF6}" type="datetimeFigureOut">
              <a:rPr lang="en-US" smtClean="0"/>
              <a:pPr/>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742A1-95E0-4CA8-9B53-26A347935855}" type="slidenum">
              <a:rPr lang="en-US" smtClean="0"/>
              <a:pPr/>
              <a:t>‹#›</a:t>
            </a:fld>
            <a:endParaRPr lang="en-US"/>
          </a:p>
        </p:txBody>
      </p:sp>
    </p:spTree>
    <p:extLst>
      <p:ext uri="{BB962C8B-B14F-4D97-AF65-F5344CB8AC3E}">
        <p14:creationId xmlns:p14="http://schemas.microsoft.com/office/powerpoint/2010/main" xmlns="" val="1476126120"/>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657E52-DAA1-418A-9831-F86AEDBAFFF6}" type="datetimeFigureOut">
              <a:rPr lang="en-US" smtClean="0"/>
              <a:pPr/>
              <a:t>3/11/2015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1742A1-95E0-4CA8-9B53-26A347935855}" type="slidenum">
              <a:rPr lang="en-US" smtClean="0"/>
              <a:pPr/>
              <a:t>‹#›</a:t>
            </a:fld>
            <a:endParaRPr lang="en-US"/>
          </a:p>
        </p:txBody>
      </p:sp>
    </p:spTree>
    <p:extLst>
      <p:ext uri="{BB962C8B-B14F-4D97-AF65-F5344CB8AC3E}">
        <p14:creationId xmlns:p14="http://schemas.microsoft.com/office/powerpoint/2010/main" xmlns="" val="2364064655"/>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657E52-DAA1-418A-9831-F86AEDBAFFF6}" type="datetimeFigureOut">
              <a:rPr lang="en-US" smtClean="0"/>
              <a:pPr/>
              <a:t>3/11/2015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1742A1-95E0-4CA8-9B53-26A347935855}" type="slidenum">
              <a:rPr lang="en-US" smtClean="0"/>
              <a:pPr/>
              <a:t>‹#›</a:t>
            </a:fld>
            <a:endParaRPr lang="en-US"/>
          </a:p>
        </p:txBody>
      </p:sp>
    </p:spTree>
    <p:extLst>
      <p:ext uri="{BB962C8B-B14F-4D97-AF65-F5344CB8AC3E}">
        <p14:creationId xmlns:p14="http://schemas.microsoft.com/office/powerpoint/2010/main" xmlns="" val="958043073"/>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57E52-DAA1-418A-9831-F86AEDBAFFF6}" type="datetimeFigureOut">
              <a:rPr lang="en-US" smtClean="0"/>
              <a:pPr/>
              <a:t>3/11/2015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1742A1-95E0-4CA8-9B53-26A347935855}" type="slidenum">
              <a:rPr lang="en-US" smtClean="0"/>
              <a:pPr/>
              <a:t>‹#›</a:t>
            </a:fld>
            <a:endParaRPr lang="en-US"/>
          </a:p>
        </p:txBody>
      </p:sp>
    </p:spTree>
    <p:extLst>
      <p:ext uri="{BB962C8B-B14F-4D97-AF65-F5344CB8AC3E}">
        <p14:creationId xmlns:p14="http://schemas.microsoft.com/office/powerpoint/2010/main" xmlns="" val="1926125457"/>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57E52-DAA1-418A-9831-F86AEDBAFFF6}" type="datetimeFigureOut">
              <a:rPr lang="en-US" smtClean="0"/>
              <a:pPr/>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742A1-95E0-4CA8-9B53-26A347935855}" type="slidenum">
              <a:rPr lang="en-US" smtClean="0"/>
              <a:pPr/>
              <a:t>‹#›</a:t>
            </a:fld>
            <a:endParaRPr lang="en-US"/>
          </a:p>
        </p:txBody>
      </p:sp>
    </p:spTree>
    <p:extLst>
      <p:ext uri="{BB962C8B-B14F-4D97-AF65-F5344CB8AC3E}">
        <p14:creationId xmlns:p14="http://schemas.microsoft.com/office/powerpoint/2010/main" xmlns="" val="4112543269"/>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57E52-DAA1-418A-9831-F86AEDBAFFF6}" type="datetimeFigureOut">
              <a:rPr lang="en-US" smtClean="0"/>
              <a:pPr/>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742A1-95E0-4CA8-9B53-26A347935855}" type="slidenum">
              <a:rPr lang="en-US" smtClean="0"/>
              <a:pPr/>
              <a:t>‹#›</a:t>
            </a:fld>
            <a:endParaRPr lang="en-US"/>
          </a:p>
        </p:txBody>
      </p:sp>
    </p:spTree>
    <p:extLst>
      <p:ext uri="{BB962C8B-B14F-4D97-AF65-F5344CB8AC3E}">
        <p14:creationId xmlns:p14="http://schemas.microsoft.com/office/powerpoint/2010/main" xmlns="" val="463001965"/>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57E52-DAA1-418A-9831-F86AEDBAFFF6}"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42A1-95E0-4CA8-9B53-26A347935855}" type="slidenum">
              <a:rPr lang="en-US" smtClean="0"/>
              <a:pPr/>
              <a:t>‹#›</a:t>
            </a:fld>
            <a:endParaRPr lang="en-US"/>
          </a:p>
        </p:txBody>
      </p:sp>
    </p:spTree>
    <p:extLst>
      <p:ext uri="{BB962C8B-B14F-4D97-AF65-F5344CB8AC3E}">
        <p14:creationId xmlns:p14="http://schemas.microsoft.com/office/powerpoint/2010/main" xmlns="" val="878922823"/>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7"/>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7"/>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57E52-DAA1-418A-9831-F86AEDBAFFF6}"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42A1-95E0-4CA8-9B53-26A347935855}" type="slidenum">
              <a:rPr lang="en-US" smtClean="0"/>
              <a:pPr/>
              <a:t>‹#›</a:t>
            </a:fld>
            <a:endParaRPr lang="en-US"/>
          </a:p>
        </p:txBody>
      </p:sp>
    </p:spTree>
    <p:extLst>
      <p:ext uri="{BB962C8B-B14F-4D97-AF65-F5344CB8AC3E}">
        <p14:creationId xmlns:p14="http://schemas.microsoft.com/office/powerpoint/2010/main" xmlns="" val="57945001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次 2段">
    <p:spTree>
      <p:nvGrpSpPr>
        <p:cNvPr id="1" name=""/>
        <p:cNvGrpSpPr/>
        <p:nvPr/>
      </p:nvGrpSpPr>
      <p:grpSpPr>
        <a:xfrm>
          <a:off x="0" y="0"/>
          <a:ext cx="0" cy="0"/>
          <a:chOff x="0" y="0"/>
          <a:chExt cx="0" cy="0"/>
        </a:xfrm>
      </p:grpSpPr>
      <p:sp>
        <p:nvSpPr>
          <p:cNvPr id="11" name="テキスト プレースホルダー 7"/>
          <p:cNvSpPr>
            <a:spLocks noGrp="1"/>
          </p:cNvSpPr>
          <p:nvPr>
            <p:ph type="body" sz="quarter" idx="13"/>
          </p:nvPr>
        </p:nvSpPr>
        <p:spPr>
          <a:xfrm>
            <a:off x="488380" y="1484784"/>
            <a:ext cx="4320600" cy="4896602"/>
          </a:xfrm>
        </p:spPr>
        <p:txBody>
          <a:bodyPr lIns="90000" tIns="46800" rIns="90000" bIns="46800"/>
          <a:lstStyle>
            <a:lvl1pPr marL="324000" indent="-324000">
              <a:lnSpc>
                <a:spcPct val="125000"/>
              </a:lnSpc>
              <a:spcBef>
                <a:spcPts val="800"/>
              </a:spcBef>
              <a:buFontTx/>
              <a:buNone/>
              <a:tabLst>
                <a:tab pos="3857625" algn="r"/>
                <a:tab pos="41243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3857625" algn="r"/>
                <a:tab pos="41243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3857625" algn="r"/>
                <a:tab pos="41243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3857625" algn="r"/>
                <a:tab pos="41243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3857625" algn="r"/>
                <a:tab pos="41243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en-US" altLang="ja-JP" dirty="0" smtClean="0"/>
          </a:p>
          <a:p>
            <a:pPr lvl="5"/>
            <a:r>
              <a:rPr kumimoji="1" lang="ja-JP" altLang="en-US" dirty="0" smtClean="0"/>
              <a:t>第 </a:t>
            </a:r>
            <a:r>
              <a:rPr kumimoji="1" lang="en-US" altLang="ja-JP" dirty="0" smtClean="0"/>
              <a:t>6 </a:t>
            </a:r>
            <a:r>
              <a:rPr kumimoji="1" lang="ja-JP" altLang="en-US" dirty="0" smtClean="0"/>
              <a:t>レベル</a:t>
            </a:r>
            <a:endParaRPr kumimoji="1" lang="en-US" altLang="ja-JP" dirty="0" smtClean="0"/>
          </a:p>
          <a:p>
            <a:pPr lvl="6"/>
            <a:r>
              <a:rPr kumimoji="1" lang="ja-JP" altLang="en-US" dirty="0" smtClean="0"/>
              <a:t>第 </a:t>
            </a:r>
            <a:r>
              <a:rPr kumimoji="1" lang="en-US" altLang="ja-JP" dirty="0" smtClean="0"/>
              <a:t>7 </a:t>
            </a:r>
            <a:r>
              <a:rPr kumimoji="1" lang="ja-JP" altLang="en-US" dirty="0" smtClean="0"/>
              <a:t>レベル</a:t>
            </a:r>
            <a:endParaRPr kumimoji="1" lang="en-US" altLang="ja-JP" dirty="0" smtClean="0"/>
          </a:p>
          <a:p>
            <a:pPr lvl="7"/>
            <a:r>
              <a:rPr kumimoji="1" lang="ja-JP" altLang="en-US" dirty="0" smtClean="0"/>
              <a:t>第 </a:t>
            </a:r>
            <a:r>
              <a:rPr kumimoji="1" lang="en-US" altLang="ja-JP" dirty="0" smtClean="0"/>
              <a:t>8 </a:t>
            </a:r>
            <a:r>
              <a:rPr kumimoji="1" lang="ja-JP" altLang="en-US" dirty="0" smtClean="0"/>
              <a:t>レベル</a:t>
            </a:r>
            <a:endParaRPr kumimoji="1" lang="en-US" altLang="ja-JP" dirty="0" smtClean="0"/>
          </a:p>
          <a:p>
            <a:pPr lvl="8"/>
            <a:r>
              <a:rPr kumimoji="1" lang="ja-JP" altLang="en-US" dirty="0" smtClean="0"/>
              <a:t>第 </a:t>
            </a:r>
            <a:r>
              <a:rPr kumimoji="1" lang="en-US" altLang="ja-JP" dirty="0" smtClean="0"/>
              <a:t>9 </a:t>
            </a:r>
            <a:r>
              <a:rPr kumimoji="1" lang="ja-JP" altLang="en-US" dirty="0" smtClean="0"/>
              <a:t>レベル</a:t>
            </a:r>
            <a:endParaRPr kumimoji="1" lang="ja-JP" altLang="en-US" dirty="0"/>
          </a:p>
        </p:txBody>
      </p:sp>
      <p:sp>
        <p:nvSpPr>
          <p:cNvPr id="5" name="テキスト プレースホルダー 7"/>
          <p:cNvSpPr>
            <a:spLocks noGrp="1"/>
          </p:cNvSpPr>
          <p:nvPr>
            <p:ph type="body" sz="quarter" idx="14"/>
          </p:nvPr>
        </p:nvSpPr>
        <p:spPr>
          <a:xfrm>
            <a:off x="5241040" y="1484784"/>
            <a:ext cx="4320600" cy="4896602"/>
          </a:xfrm>
        </p:spPr>
        <p:txBody>
          <a:bodyPr lIns="90000" tIns="46800" rIns="90000" bIns="46800"/>
          <a:lstStyle>
            <a:lvl1pPr marL="324000" indent="-324000">
              <a:lnSpc>
                <a:spcPct val="125000"/>
              </a:lnSpc>
              <a:spcBef>
                <a:spcPts val="800"/>
              </a:spcBef>
              <a:buFontTx/>
              <a:buNone/>
              <a:tabLst>
                <a:tab pos="3857625" algn="r"/>
                <a:tab pos="4124325" algn="r"/>
              </a:tabLst>
              <a:defRPr sz="1600">
                <a:latin typeface="Arial" panose="020B0604020202020204" pitchFamily="34" charset="0"/>
                <a:ea typeface="ＭＳ Ｐゴシック" pitchFamily="50" charset="-128"/>
                <a:cs typeface="Arial" panose="020B0604020202020204" pitchFamily="34" charset="0"/>
              </a:defRPr>
            </a:lvl1pPr>
            <a:lvl2pPr marL="540000" indent="0">
              <a:lnSpc>
                <a:spcPct val="125000"/>
              </a:lnSpc>
              <a:spcBef>
                <a:spcPts val="400"/>
              </a:spcBef>
              <a:buFontTx/>
              <a:buNone/>
              <a:tabLst>
                <a:tab pos="3857625" algn="r"/>
                <a:tab pos="4124325" algn="r"/>
              </a:tabLst>
              <a:defRPr sz="1400">
                <a:latin typeface="Arial" panose="020B0604020202020204" pitchFamily="34" charset="0"/>
                <a:ea typeface="ＭＳ Ｐゴシック" pitchFamily="50" charset="-128"/>
                <a:cs typeface="Arial" panose="020B0604020202020204" pitchFamily="34" charset="0"/>
              </a:defRPr>
            </a:lvl2pPr>
            <a:lvl3pPr marL="993775" indent="0">
              <a:lnSpc>
                <a:spcPct val="125000"/>
              </a:lnSpc>
              <a:spcBef>
                <a:spcPts val="300"/>
              </a:spcBef>
              <a:buFontTx/>
              <a:buNone/>
              <a:tabLst>
                <a:tab pos="3857625" algn="r"/>
                <a:tab pos="4124325" algn="r"/>
              </a:tabLst>
              <a:defRPr sz="1200">
                <a:latin typeface="Arial" panose="020B0604020202020204" pitchFamily="34" charset="0"/>
                <a:ea typeface="ＭＳ Ｐゴシック" pitchFamily="50" charset="-128"/>
                <a:cs typeface="Arial" panose="020B0604020202020204" pitchFamily="34" charset="0"/>
              </a:defRPr>
            </a:lvl3pPr>
            <a:lvl4pPr marL="1428750" indent="0">
              <a:lnSpc>
                <a:spcPct val="125000"/>
              </a:lnSpc>
              <a:spcBef>
                <a:spcPts val="300"/>
              </a:spcBef>
              <a:buFontTx/>
              <a:buNone/>
              <a:tabLst>
                <a:tab pos="3857625" algn="r"/>
                <a:tab pos="4124325" algn="r"/>
              </a:tabLst>
              <a:defRPr sz="1100">
                <a:latin typeface="Arial" panose="020B0604020202020204" pitchFamily="34" charset="0"/>
                <a:ea typeface="ＭＳ Ｐゴシック" pitchFamily="50" charset="-128"/>
                <a:cs typeface="Arial" panose="020B0604020202020204" pitchFamily="34" charset="0"/>
              </a:defRPr>
            </a:lvl4pPr>
            <a:lvl5pPr marL="1882775" indent="0">
              <a:lnSpc>
                <a:spcPct val="125000"/>
              </a:lnSpc>
              <a:spcBef>
                <a:spcPts val="300"/>
              </a:spcBef>
              <a:buFontTx/>
              <a:buNone/>
              <a:tabLst>
                <a:tab pos="3857625" algn="r"/>
                <a:tab pos="4124325" algn="r"/>
              </a:tabLst>
              <a:defRPr sz="1050">
                <a:latin typeface="Arial" panose="020B0604020202020204" pitchFamily="34" charset="0"/>
                <a:ea typeface="ＭＳ Ｐゴシック" pitchFamily="50" charset="-128"/>
                <a:cs typeface="Arial" panose="020B0604020202020204" pitchFamily="34" charset="0"/>
              </a:defRPr>
            </a:lvl5pPr>
            <a:lvl6pPr marL="2324100"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6pPr>
            <a:lvl7pPr marL="2778125"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7pPr>
            <a:lvl8pPr marL="32305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8pPr>
            <a:lvl9pPr marL="3675063" indent="0">
              <a:lnSpc>
                <a:spcPct val="125000"/>
              </a:lnSpc>
              <a:spcBef>
                <a:spcPts val="300"/>
              </a:spcBef>
              <a:buFontTx/>
              <a:buNone/>
              <a:tabLst>
                <a:tab pos="3857625" algn="r"/>
                <a:tab pos="4124325" algn="r"/>
              </a:tabLst>
              <a:defRPr sz="1000">
                <a:latin typeface="Arial" panose="020B0604020202020204" pitchFamily="34" charset="0"/>
                <a:ea typeface="ＭＳ Ｐゴシック" pitchFamily="50" charset="-128"/>
                <a:cs typeface="Arial" panose="020B0604020202020204" pitchFamily="34" charset="0"/>
              </a:defRPr>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en-US" altLang="ja-JP" dirty="0" smtClean="0"/>
          </a:p>
          <a:p>
            <a:pPr lvl="5"/>
            <a:r>
              <a:rPr kumimoji="1" lang="ja-JP" altLang="en-US" dirty="0" smtClean="0"/>
              <a:t>第 </a:t>
            </a:r>
            <a:r>
              <a:rPr kumimoji="1" lang="en-US" altLang="ja-JP" dirty="0" smtClean="0"/>
              <a:t>6 </a:t>
            </a:r>
            <a:r>
              <a:rPr kumimoji="1" lang="ja-JP" altLang="en-US" dirty="0" smtClean="0"/>
              <a:t>レベル</a:t>
            </a:r>
            <a:endParaRPr kumimoji="1" lang="en-US" altLang="ja-JP" dirty="0" smtClean="0"/>
          </a:p>
          <a:p>
            <a:pPr lvl="6"/>
            <a:r>
              <a:rPr kumimoji="1" lang="ja-JP" altLang="en-US" dirty="0" smtClean="0"/>
              <a:t>第 </a:t>
            </a:r>
            <a:r>
              <a:rPr kumimoji="1" lang="en-US" altLang="ja-JP" dirty="0" smtClean="0"/>
              <a:t>7 </a:t>
            </a:r>
            <a:r>
              <a:rPr kumimoji="1" lang="ja-JP" altLang="en-US" dirty="0" smtClean="0"/>
              <a:t>レベル</a:t>
            </a:r>
            <a:endParaRPr kumimoji="1" lang="en-US" altLang="ja-JP" dirty="0" smtClean="0"/>
          </a:p>
          <a:p>
            <a:pPr lvl="7"/>
            <a:r>
              <a:rPr kumimoji="1" lang="ja-JP" altLang="en-US" dirty="0" smtClean="0"/>
              <a:t>第 </a:t>
            </a:r>
            <a:r>
              <a:rPr kumimoji="1" lang="en-US" altLang="ja-JP" dirty="0" smtClean="0"/>
              <a:t>8 </a:t>
            </a:r>
            <a:r>
              <a:rPr kumimoji="1" lang="ja-JP" altLang="en-US" dirty="0" smtClean="0"/>
              <a:t>レベル</a:t>
            </a:r>
            <a:endParaRPr kumimoji="1" lang="en-US" altLang="ja-JP" dirty="0" smtClean="0"/>
          </a:p>
          <a:p>
            <a:pPr lvl="8"/>
            <a:r>
              <a:rPr kumimoji="1" lang="ja-JP" altLang="en-US" dirty="0" smtClean="0"/>
              <a:t>第 </a:t>
            </a:r>
            <a:r>
              <a:rPr kumimoji="1" lang="en-US" altLang="ja-JP" dirty="0" smtClean="0"/>
              <a:t>9 </a:t>
            </a:r>
            <a:r>
              <a:rPr kumimoji="1" lang="ja-JP" altLang="en-US" dirty="0" smtClean="0"/>
              <a:t>レベル</a:t>
            </a:r>
            <a:endParaRPr kumimoji="1" lang="ja-JP" altLang="en-US" dirty="0"/>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xmlns="" val="3970035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正方形/長方形 6"/>
          <p:cNvSpPr/>
          <p:nvPr userDrawn="1"/>
        </p:nvSpPr>
        <p:spPr>
          <a:xfrm>
            <a:off x="0" y="373063"/>
            <a:ext cx="9906000" cy="360362"/>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cxnSp>
        <p:nvCxnSpPr>
          <p:cNvPr id="3" name="Straight Connector 9"/>
          <p:cNvCxnSpPr/>
          <p:nvPr userDrawn="1"/>
        </p:nvCxnSpPr>
        <p:spPr>
          <a:xfrm>
            <a:off x="0" y="677863"/>
            <a:ext cx="9906000" cy="0"/>
          </a:xfrm>
          <a:prstGeom prst="line">
            <a:avLst/>
          </a:prstGeom>
          <a:ln w="57150" cmpd="thickThin">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6"/>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497494" y="42863"/>
            <a:ext cx="1356915"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5" name="Straight Connector 4"/>
          <p:cNvCxnSpPr/>
          <p:nvPr userDrawn="1"/>
        </p:nvCxnSpPr>
        <p:spPr>
          <a:xfrm>
            <a:off x="-1718" y="6564313"/>
            <a:ext cx="9906001" cy="0"/>
          </a:xfrm>
          <a:prstGeom prst="line">
            <a:avLst/>
          </a:prstGeom>
          <a:ln w="31750">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フッター プレースホルダ 4"/>
          <p:cNvSpPr>
            <a:spLocks noGrp="1"/>
          </p:cNvSpPr>
          <p:nvPr>
            <p:ph type="ftr" sz="quarter" idx="10"/>
          </p:nvPr>
        </p:nvSpPr>
        <p:spPr>
          <a:xfrm>
            <a:off x="0" y="6570668"/>
            <a:ext cx="9906000" cy="287337"/>
          </a:xfrm>
          <a:prstGeom prst="rect">
            <a:avLst/>
          </a:prstGeom>
        </p:spPr>
        <p:txBody>
          <a:bodyPr/>
          <a:lstStyle>
            <a:lvl1pPr algn="ctr">
              <a:defRPr sz="900"/>
            </a:lvl1pPr>
          </a:lstStyle>
          <a:p>
            <a:pPr>
              <a:defRPr/>
            </a:pPr>
            <a:r>
              <a:rPr lang="en-US" altLang="ja-JP">
                <a:solidFill>
                  <a:prstClr val="black"/>
                </a:solidFill>
              </a:rPr>
              <a:t>Copyright © 2014 JETRO. All rights reserved.</a:t>
            </a:r>
            <a:r>
              <a:rPr lang="ja-JP" altLang="en-US">
                <a:solidFill>
                  <a:prstClr val="black"/>
                </a:solidFill>
              </a:rPr>
              <a:t>　禁無断掲載</a:t>
            </a:r>
          </a:p>
        </p:txBody>
      </p:sp>
      <p:sp>
        <p:nvSpPr>
          <p:cNvPr id="7" name="スライド番号プレースホルダ 5"/>
          <p:cNvSpPr>
            <a:spLocks noGrp="1"/>
          </p:cNvSpPr>
          <p:nvPr>
            <p:ph type="sldNum" sz="quarter" idx="11"/>
          </p:nvPr>
        </p:nvSpPr>
        <p:spPr>
          <a:xfrm>
            <a:off x="9125218" y="6580193"/>
            <a:ext cx="780785" cy="287337"/>
          </a:xfrm>
          <a:prstGeom prst="rect">
            <a:avLst/>
          </a:prstGeom>
        </p:spPr>
        <p:txBody>
          <a:bodyPr/>
          <a:lstStyle>
            <a:lvl1pPr>
              <a:defRPr/>
            </a:lvl1pPr>
          </a:lstStyle>
          <a:p>
            <a:pPr>
              <a:defRPr/>
            </a:pPr>
            <a:fld id="{6153C276-B23E-4EA4-9FEE-3B04E7F002BB}" type="slidenum">
              <a:rPr lang="ja-JP" altLang="en-US">
                <a:solidFill>
                  <a:prstClr val="black"/>
                </a:solidFill>
              </a:rPr>
              <a:pPr>
                <a:defRPr/>
              </a:pPr>
              <a:t>‹#›</a:t>
            </a:fld>
            <a:endParaRPr lang="en-US" altLang="ja-JP" dirty="0">
              <a:solidFill>
                <a:prstClr val="black"/>
              </a:solidFill>
            </a:endParaRPr>
          </a:p>
        </p:txBody>
      </p:sp>
    </p:spTree>
    <p:extLst>
      <p:ext uri="{BB962C8B-B14F-4D97-AF65-F5344CB8AC3E}">
        <p14:creationId xmlns:p14="http://schemas.microsoft.com/office/powerpoint/2010/main" xmlns="" val="20020905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3" y="188550"/>
            <a:ext cx="9505055" cy="360050"/>
          </a:xfrm>
        </p:spPr>
        <p:txBody>
          <a:bodyPr>
            <a:normAutofit/>
          </a:bodyPr>
          <a:lstStyle>
            <a:lvl1pPr>
              <a:defRPr sz="1400"/>
            </a:lvl1pPr>
          </a:lstStyle>
          <a:p>
            <a:r>
              <a:rPr kumimoji="1" lang="ja-JP" altLang="en-US" dirty="0" smtClean="0"/>
              <a:t>マスタ タイトルの書式設定</a:t>
            </a:r>
            <a:endParaRPr kumimoji="1" lang="ja-JP" altLang="en-US" dirty="0"/>
          </a:p>
        </p:txBody>
      </p:sp>
      <p:sp>
        <p:nvSpPr>
          <p:cNvPr id="21" name="テキスト プレースホルダ 20"/>
          <p:cNvSpPr>
            <a:spLocks noGrp="1"/>
          </p:cNvSpPr>
          <p:nvPr>
            <p:ph type="body" sz="quarter" idx="14"/>
          </p:nvPr>
        </p:nvSpPr>
        <p:spPr>
          <a:xfrm>
            <a:off x="200026" y="1556740"/>
            <a:ext cx="9505950" cy="4967884"/>
          </a:xfrm>
          <a:prstGeom prst="rect">
            <a:avLst/>
          </a:prstGeom>
        </p:spPr>
        <p:txBody>
          <a:bodyPr/>
          <a:lstStyle>
            <a:lvl1pPr>
              <a:defRPr sz="1400">
                <a:latin typeface="+mn-lt"/>
                <a:ea typeface="+mn-ea"/>
              </a:defRPr>
            </a:lvl1pPr>
            <a:lvl2pPr>
              <a:defRPr sz="1200">
                <a:latin typeface="+mn-lt"/>
                <a:ea typeface="+mn-ea"/>
              </a:defRPr>
            </a:lvl2pPr>
            <a:lvl3pPr>
              <a:defRPr sz="1200">
                <a:latin typeface="+mn-lt"/>
                <a:ea typeface="+mj-ea"/>
              </a:defRPr>
            </a:lvl3pPr>
            <a:lvl4pPr>
              <a:defRPr sz="1200">
                <a:latin typeface="+mn-lt"/>
                <a:ea typeface="+mn-ea"/>
              </a:defRPr>
            </a:lvl4pPr>
            <a:lvl5pPr>
              <a:defRPr sz="1200">
                <a:latin typeface="+mn-lt"/>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Line 26"/>
          <p:cNvSpPr>
            <a:spLocks noChangeShapeType="1"/>
          </p:cNvSpPr>
          <p:nvPr userDrawn="1"/>
        </p:nvSpPr>
        <p:spPr bwMode="auto">
          <a:xfrm>
            <a:off x="200472"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13" name="テキスト プレースホルダー 12"/>
          <p:cNvSpPr>
            <a:spLocks noGrp="1"/>
          </p:cNvSpPr>
          <p:nvPr>
            <p:ph type="body" sz="quarter" idx="15"/>
          </p:nvPr>
        </p:nvSpPr>
        <p:spPr>
          <a:xfrm>
            <a:off x="200026"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p:txBody>
      </p:sp>
    </p:spTree>
    <p:extLst>
      <p:ext uri="{BB962C8B-B14F-4D97-AF65-F5344CB8AC3E}">
        <p14:creationId xmlns:p14="http://schemas.microsoft.com/office/powerpoint/2010/main" xmlns="" val="287441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タイトル スライド">
    <p:spTree>
      <p:nvGrpSpPr>
        <p:cNvPr id="1" name=""/>
        <p:cNvGrpSpPr/>
        <p:nvPr/>
      </p:nvGrpSpPr>
      <p:grpSpPr>
        <a:xfrm>
          <a:off x="0" y="0"/>
          <a:ext cx="0" cy="0"/>
          <a:chOff x="0" y="0"/>
          <a:chExt cx="0" cy="0"/>
        </a:xfrm>
      </p:grpSpPr>
      <p:sp>
        <p:nvSpPr>
          <p:cNvPr id="2" name="正方形/長方形 6"/>
          <p:cNvSpPr/>
          <p:nvPr userDrawn="1"/>
        </p:nvSpPr>
        <p:spPr>
          <a:xfrm>
            <a:off x="0" y="373063"/>
            <a:ext cx="9906000" cy="360362"/>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cxnSp>
        <p:nvCxnSpPr>
          <p:cNvPr id="3" name="Straight Connector 9"/>
          <p:cNvCxnSpPr/>
          <p:nvPr userDrawn="1"/>
        </p:nvCxnSpPr>
        <p:spPr>
          <a:xfrm>
            <a:off x="0" y="677863"/>
            <a:ext cx="9906000" cy="0"/>
          </a:xfrm>
          <a:prstGeom prst="line">
            <a:avLst/>
          </a:prstGeom>
          <a:ln w="57150" cmpd="thickThin">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6"/>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497493" y="42863"/>
            <a:ext cx="1356915"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5" name="Straight Connector 4"/>
          <p:cNvCxnSpPr/>
          <p:nvPr userDrawn="1"/>
        </p:nvCxnSpPr>
        <p:spPr>
          <a:xfrm>
            <a:off x="-1719" y="6564313"/>
            <a:ext cx="9906001" cy="0"/>
          </a:xfrm>
          <a:prstGeom prst="line">
            <a:avLst/>
          </a:prstGeom>
          <a:ln w="31750">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フッター プレースホルダ 4"/>
          <p:cNvSpPr>
            <a:spLocks noGrp="1"/>
          </p:cNvSpPr>
          <p:nvPr>
            <p:ph type="ftr" sz="quarter" idx="10"/>
          </p:nvPr>
        </p:nvSpPr>
        <p:spPr>
          <a:xfrm>
            <a:off x="0" y="6570666"/>
            <a:ext cx="9906000" cy="287337"/>
          </a:xfrm>
        </p:spPr>
        <p:txBody>
          <a:bodyPr/>
          <a:lstStyle>
            <a:lvl1pPr algn="ctr">
              <a:defRPr sz="900"/>
            </a:lvl1pPr>
          </a:lstStyle>
          <a:p>
            <a:pPr>
              <a:defRPr/>
            </a:pPr>
            <a:r>
              <a:rPr lang="en-US" altLang="ja-JP">
                <a:solidFill>
                  <a:prstClr val="black"/>
                </a:solidFill>
              </a:rPr>
              <a:t>Copyright © 2014 JETRO. All rights reserved.</a:t>
            </a:r>
            <a:r>
              <a:rPr lang="ja-JP" altLang="en-US">
                <a:solidFill>
                  <a:prstClr val="black"/>
                </a:solidFill>
              </a:rPr>
              <a:t>　禁無断掲載</a:t>
            </a:r>
          </a:p>
        </p:txBody>
      </p:sp>
      <p:sp>
        <p:nvSpPr>
          <p:cNvPr id="7" name="スライド番号プレースホルダ 5"/>
          <p:cNvSpPr>
            <a:spLocks noGrp="1"/>
          </p:cNvSpPr>
          <p:nvPr>
            <p:ph type="sldNum" sz="quarter" idx="11"/>
          </p:nvPr>
        </p:nvSpPr>
        <p:spPr>
          <a:xfrm>
            <a:off x="9125216" y="6580191"/>
            <a:ext cx="780785" cy="287337"/>
          </a:xfrm>
        </p:spPr>
        <p:txBody>
          <a:bodyPr/>
          <a:lstStyle>
            <a:lvl1pPr>
              <a:defRPr/>
            </a:lvl1pPr>
          </a:lstStyle>
          <a:p>
            <a:pPr>
              <a:defRPr/>
            </a:pPr>
            <a:fld id="{8B139281-7308-4944-B0EF-A1332598797D}" type="slidenum">
              <a:rPr lang="ja-JP" altLang="en-US">
                <a:solidFill>
                  <a:prstClr val="black"/>
                </a:solidFill>
              </a:rPr>
              <a:pPr>
                <a:defRPr/>
              </a:pPr>
              <a:t>‹#›</a:t>
            </a:fld>
            <a:endParaRPr lang="en-US" altLang="ja-JP" dirty="0">
              <a:solidFill>
                <a:prstClr val="black"/>
              </a:solidFill>
            </a:endParaRPr>
          </a:p>
        </p:txBody>
      </p:sp>
    </p:spTree>
    <p:extLst>
      <p:ext uri="{BB962C8B-B14F-4D97-AF65-F5344CB8AC3E}">
        <p14:creationId xmlns:p14="http://schemas.microsoft.com/office/powerpoint/2010/main" xmlns="" val="42539533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タイトル スライド">
    <p:bg>
      <p:bgPr>
        <a:solidFill>
          <a:schemeClr val="bg1"/>
        </a:solidFill>
        <a:effectLst/>
      </p:bgPr>
    </p:bg>
    <p:spTree>
      <p:nvGrpSpPr>
        <p:cNvPr id="1" name=""/>
        <p:cNvGrpSpPr/>
        <p:nvPr/>
      </p:nvGrpSpPr>
      <p:grpSpPr>
        <a:xfrm>
          <a:off x="0" y="0"/>
          <a:ext cx="0" cy="0"/>
          <a:chOff x="0" y="0"/>
          <a:chExt cx="0" cy="0"/>
        </a:xfrm>
      </p:grpSpPr>
      <p:pic>
        <p:nvPicPr>
          <p:cNvPr id="2" name="Picture 4" descr="C:\Documents and Settings\PPwork\My Documents\【work】\09101501JETRO\logo\ロゴ②.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38" y="3175"/>
            <a:ext cx="1779985" cy="90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12" descr="インド国旗"/>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92583" y="44451"/>
            <a:ext cx="1439466"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フッター プレースホルダ 4"/>
          <p:cNvSpPr>
            <a:spLocks noGrp="1"/>
          </p:cNvSpPr>
          <p:nvPr>
            <p:ph type="ftr" sz="quarter" idx="10"/>
          </p:nvPr>
        </p:nvSpPr>
        <p:spPr>
          <a:xfrm>
            <a:off x="0" y="6570664"/>
            <a:ext cx="9906000" cy="287337"/>
          </a:xfrm>
        </p:spPr>
        <p:txBody>
          <a:bodyPr/>
          <a:lstStyle>
            <a:lvl1pPr algn="ctr">
              <a:defRPr sz="900"/>
            </a:lvl1pPr>
          </a:lstStyle>
          <a:p>
            <a:endParaRPr lang="en-US"/>
          </a:p>
        </p:txBody>
      </p:sp>
      <p:sp>
        <p:nvSpPr>
          <p:cNvPr id="5" name="スライド番号プレースホルダ 5"/>
          <p:cNvSpPr>
            <a:spLocks noGrp="1"/>
          </p:cNvSpPr>
          <p:nvPr>
            <p:ph type="sldNum" sz="quarter" idx="11"/>
          </p:nvPr>
        </p:nvSpPr>
        <p:spPr>
          <a:xfrm>
            <a:off x="9126936" y="6580189"/>
            <a:ext cx="779065" cy="287337"/>
          </a:xfrm>
        </p:spPr>
        <p:txBody>
          <a:bodyPr/>
          <a:lstStyle>
            <a:lvl1pPr>
              <a:defRPr/>
            </a:lvl1pPr>
          </a:lstStyle>
          <a:p>
            <a:fld id="{B3B65B73-DC9C-4BFD-A976-05DF8D1CB9F1}" type="slidenum">
              <a:rPr lang="en-US" smtClean="0"/>
              <a:pPr/>
              <a:t>‹#›</a:t>
            </a:fld>
            <a:endParaRPr lang="en-US"/>
          </a:p>
        </p:txBody>
      </p:sp>
    </p:spTree>
    <p:extLst>
      <p:ext uri="{BB962C8B-B14F-4D97-AF65-F5344CB8AC3E}">
        <p14:creationId xmlns:p14="http://schemas.microsoft.com/office/powerpoint/2010/main" xmlns="" val="549918464"/>
      </p:ext>
    </p:extLst>
  </p:cSld>
  <p:clrMapOvr>
    <a:masterClrMapping/>
  </p:clrMapOvr>
  <p:transition/>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2" name="正方形/長方形 6"/>
          <p:cNvSpPr/>
          <p:nvPr/>
        </p:nvSpPr>
        <p:spPr>
          <a:xfrm>
            <a:off x="0" y="373063"/>
            <a:ext cx="9906000" cy="360362"/>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cxnSp>
        <p:nvCxnSpPr>
          <p:cNvPr id="3" name="Straight Connector 9"/>
          <p:cNvCxnSpPr/>
          <p:nvPr/>
        </p:nvCxnSpPr>
        <p:spPr>
          <a:xfrm>
            <a:off x="0" y="677863"/>
            <a:ext cx="9906000" cy="0"/>
          </a:xfrm>
          <a:prstGeom prst="line">
            <a:avLst/>
          </a:prstGeom>
          <a:ln w="57150" cmpd="thickThin">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497492" y="42863"/>
            <a:ext cx="1356915"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5" name="Straight Connector 4"/>
          <p:cNvCxnSpPr/>
          <p:nvPr/>
        </p:nvCxnSpPr>
        <p:spPr>
          <a:xfrm>
            <a:off x="-1720" y="6564313"/>
            <a:ext cx="9906001" cy="0"/>
          </a:xfrm>
          <a:prstGeom prst="line">
            <a:avLst/>
          </a:prstGeom>
          <a:ln w="31750">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フッター プレースホルダ 4"/>
          <p:cNvSpPr>
            <a:spLocks noGrp="1"/>
          </p:cNvSpPr>
          <p:nvPr>
            <p:ph type="ftr" sz="quarter" idx="10"/>
          </p:nvPr>
        </p:nvSpPr>
        <p:spPr>
          <a:xfrm>
            <a:off x="0" y="6570664"/>
            <a:ext cx="9906000" cy="287337"/>
          </a:xfrm>
        </p:spPr>
        <p:txBody>
          <a:bodyPr/>
          <a:lstStyle>
            <a:lvl1pPr algn="ctr">
              <a:defRPr sz="900"/>
            </a:lvl1pPr>
          </a:lstStyle>
          <a:p>
            <a:pPr>
              <a:defRPr/>
            </a:pPr>
            <a:r>
              <a:rPr lang="en-US" altLang="ja-JP" smtClean="0">
                <a:solidFill>
                  <a:prstClr val="black"/>
                </a:solidFill>
              </a:rPr>
              <a:t>Copyright © 2014 JETRO. All rights reserved.</a:t>
            </a:r>
            <a:r>
              <a:rPr lang="ja-JP" altLang="en-US" smtClean="0">
                <a:solidFill>
                  <a:prstClr val="black"/>
                </a:solidFill>
              </a:rPr>
              <a:t>　禁無断掲載</a:t>
            </a:r>
            <a:endParaRPr lang="ja-JP" altLang="en-US">
              <a:solidFill>
                <a:prstClr val="black"/>
              </a:solidFill>
            </a:endParaRPr>
          </a:p>
        </p:txBody>
      </p:sp>
      <p:sp>
        <p:nvSpPr>
          <p:cNvPr id="7" name="スライド番号プレースホルダ 5"/>
          <p:cNvSpPr>
            <a:spLocks noGrp="1"/>
          </p:cNvSpPr>
          <p:nvPr>
            <p:ph type="sldNum" sz="quarter" idx="11"/>
          </p:nvPr>
        </p:nvSpPr>
        <p:spPr>
          <a:xfrm>
            <a:off x="9125215" y="6580189"/>
            <a:ext cx="780785" cy="287337"/>
          </a:xfrm>
        </p:spPr>
        <p:txBody>
          <a:bodyPr/>
          <a:lstStyle>
            <a:lvl1pPr>
              <a:defRPr/>
            </a:lvl1pPr>
          </a:lstStyle>
          <a:p>
            <a:pPr>
              <a:defRPr/>
            </a:pPr>
            <a:fld id="{8B139281-7308-4944-B0EF-A1332598797D}" type="slidenum">
              <a:rPr lang="ja-JP" altLang="en-US" smtClean="0">
                <a:solidFill>
                  <a:prstClr val="black"/>
                </a:solidFill>
              </a:rPr>
              <a:pPr>
                <a:defRPr/>
              </a:pPr>
              <a:t>‹#›</a:t>
            </a:fld>
            <a:endParaRPr lang="en-US" altLang="ja-JP" dirty="0">
              <a:solidFill>
                <a:prstClr val="black"/>
              </a:solidFill>
            </a:endParaRPr>
          </a:p>
        </p:txBody>
      </p:sp>
      <p:sp>
        <p:nvSpPr>
          <p:cNvPr id="8" name="正方形/長方形 6"/>
          <p:cNvSpPr/>
          <p:nvPr userDrawn="1"/>
        </p:nvSpPr>
        <p:spPr>
          <a:xfrm>
            <a:off x="0" y="373063"/>
            <a:ext cx="9906000" cy="360362"/>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cxnSp>
        <p:nvCxnSpPr>
          <p:cNvPr id="9" name="Straight Connector 9"/>
          <p:cNvCxnSpPr/>
          <p:nvPr userDrawn="1"/>
        </p:nvCxnSpPr>
        <p:spPr>
          <a:xfrm>
            <a:off x="0" y="677863"/>
            <a:ext cx="9906000" cy="0"/>
          </a:xfrm>
          <a:prstGeom prst="line">
            <a:avLst/>
          </a:prstGeom>
          <a:ln w="57150" cmpd="thickThin">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6"/>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497493" y="42863"/>
            <a:ext cx="1356915"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1" name="Straight Connector 10"/>
          <p:cNvCxnSpPr/>
          <p:nvPr userDrawn="1"/>
        </p:nvCxnSpPr>
        <p:spPr>
          <a:xfrm>
            <a:off x="-1719" y="6564313"/>
            <a:ext cx="9906001" cy="0"/>
          </a:xfrm>
          <a:prstGeom prst="line">
            <a:avLst/>
          </a:prstGeom>
          <a:ln w="31750">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170312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cxnSp>
        <p:nvCxnSpPr>
          <p:cNvPr id="2" name="Straight Connector 44"/>
          <p:cNvCxnSpPr/>
          <p:nvPr/>
        </p:nvCxnSpPr>
        <p:spPr>
          <a:xfrm>
            <a:off x="1425708" y="3443288"/>
            <a:ext cx="7035667" cy="0"/>
          </a:xfrm>
          <a:prstGeom prst="line">
            <a:avLst/>
          </a:prstGeom>
          <a:ln w="44450" cmpd="sng">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49"/>
          <p:cNvCxnSpPr/>
          <p:nvPr/>
        </p:nvCxnSpPr>
        <p:spPr>
          <a:xfrm>
            <a:off x="1423988" y="3544888"/>
            <a:ext cx="7035668" cy="0"/>
          </a:xfrm>
          <a:prstGeom prst="line">
            <a:avLst/>
          </a:prstGeom>
          <a:ln w="44450" cmpd="sng">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4" descr="C:\Documents and Settings\PPwork\My Documents\【work】\09101501JETRO\logo\ロゴ②.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38" y="3175"/>
            <a:ext cx="1779985" cy="90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2" descr="インド国旗"/>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92583" y="44451"/>
            <a:ext cx="1439466"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フッター プレースホルダ 4"/>
          <p:cNvSpPr>
            <a:spLocks noGrp="1"/>
          </p:cNvSpPr>
          <p:nvPr>
            <p:ph type="ftr" sz="quarter" idx="10"/>
          </p:nvPr>
        </p:nvSpPr>
        <p:spPr>
          <a:xfrm>
            <a:off x="0" y="6570664"/>
            <a:ext cx="9906000" cy="287337"/>
          </a:xfrm>
        </p:spPr>
        <p:txBody>
          <a:bodyPr/>
          <a:lstStyle>
            <a:lvl1pPr algn="ctr">
              <a:defRPr sz="900"/>
            </a:lvl1pPr>
          </a:lstStyle>
          <a:p>
            <a:endParaRPr lang="en-US"/>
          </a:p>
        </p:txBody>
      </p:sp>
      <p:sp>
        <p:nvSpPr>
          <p:cNvPr id="7" name="スライド番号プレースホルダ 5"/>
          <p:cNvSpPr>
            <a:spLocks noGrp="1"/>
          </p:cNvSpPr>
          <p:nvPr>
            <p:ph type="sldNum" sz="quarter" idx="11"/>
          </p:nvPr>
        </p:nvSpPr>
        <p:spPr>
          <a:xfrm>
            <a:off x="9125215" y="6580189"/>
            <a:ext cx="780785" cy="287337"/>
          </a:xfrm>
        </p:spPr>
        <p:txBody>
          <a:bodyPr/>
          <a:lstStyle>
            <a:lvl1pPr>
              <a:defRPr/>
            </a:lvl1pPr>
          </a:lstStyle>
          <a:p>
            <a:fld id="{B3B65B73-DC9C-4BFD-A976-05DF8D1CB9F1}" type="slidenum">
              <a:rPr lang="en-US" smtClean="0"/>
              <a:pPr/>
              <a:t>‹#›</a:t>
            </a:fld>
            <a:endParaRPr lang="en-US"/>
          </a:p>
        </p:txBody>
      </p:sp>
    </p:spTree>
    <p:extLst>
      <p:ext uri="{BB962C8B-B14F-4D97-AF65-F5344CB8AC3E}">
        <p14:creationId xmlns:p14="http://schemas.microsoft.com/office/powerpoint/2010/main" xmlns="" val="1933117789"/>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
        <p:cNvGrpSpPr/>
        <p:nvPr/>
      </p:nvGrpSpPr>
      <p:grpSpPr>
        <a:xfrm>
          <a:off x="0" y="0"/>
          <a:ext cx="0" cy="0"/>
          <a:chOff x="0" y="0"/>
          <a:chExt cx="0" cy="0"/>
        </a:xfrm>
      </p:grpSpPr>
      <p:sp>
        <p:nvSpPr>
          <p:cNvPr id="2" name="正方形/長方形 7"/>
          <p:cNvSpPr/>
          <p:nvPr/>
        </p:nvSpPr>
        <p:spPr>
          <a:xfrm>
            <a:off x="0" y="6665914"/>
            <a:ext cx="9132094" cy="192087"/>
          </a:xfrm>
          <a:prstGeom prst="rect">
            <a:avLst/>
          </a:prstGeom>
          <a:gradFill>
            <a:gsLst>
              <a:gs pos="0">
                <a:schemeClr val="bg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sp>
        <p:nvSpPr>
          <p:cNvPr id="3" name="正方形/長方形 6"/>
          <p:cNvSpPr>
            <a:spLocks noChangeArrowheads="1"/>
          </p:cNvSpPr>
          <p:nvPr/>
        </p:nvSpPr>
        <p:spPr bwMode="auto">
          <a:xfrm>
            <a:off x="0" y="6572251"/>
            <a:ext cx="688776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ja-JP" sz="1000"/>
              <a:t>Copyright © 2010 JETRO. All rights reserved.</a:t>
            </a:r>
            <a:r>
              <a:rPr lang="ja-JP" altLang="en-US" sz="1000"/>
              <a:t>　禁無断掲載</a:t>
            </a:r>
          </a:p>
        </p:txBody>
      </p:sp>
      <p:sp>
        <p:nvSpPr>
          <p:cNvPr id="4" name="スライド番号プレースホルダ 9"/>
          <p:cNvSpPr>
            <a:spLocks noGrp="1"/>
          </p:cNvSpPr>
          <p:nvPr>
            <p:ph type="sldNum" sz="quarter" idx="10"/>
          </p:nvPr>
        </p:nvSpPr>
        <p:spPr>
          <a:xfrm>
            <a:off x="9255919" y="6477000"/>
            <a:ext cx="650081" cy="381000"/>
          </a:xfrm>
        </p:spPr>
        <p:txBody>
          <a:bodyPr/>
          <a:lstStyle>
            <a:lvl1pPr>
              <a:defRPr/>
            </a:lvl1pPr>
          </a:lstStyle>
          <a:p>
            <a:fld id="{B3B65B73-DC9C-4BFD-A976-05DF8D1CB9F1}" type="slidenum">
              <a:rPr lang="en-US" smtClean="0"/>
              <a:pPr/>
              <a:t>‹#›</a:t>
            </a:fld>
            <a:endParaRPr lang="en-US"/>
          </a:p>
        </p:txBody>
      </p:sp>
    </p:spTree>
    <p:extLst>
      <p:ext uri="{BB962C8B-B14F-4D97-AF65-F5344CB8AC3E}">
        <p14:creationId xmlns:p14="http://schemas.microsoft.com/office/powerpoint/2010/main" xmlns="" val="172851355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PhAnim="0" type="obj">
  <p:cSld name="Title and Content">
    <p:spTree>
      <p:nvGrpSpPr>
        <p:cNvPr id="1" name=""/>
        <p:cNvGrpSpPr/>
        <p:nvPr/>
      </p:nvGrpSpPr>
      <p:grpSpPr>
        <a:xfrm>
          <a:off x="0" y="0"/>
          <a:ext cx="0" cy="0"/>
          <a:chOff x="0" y="0"/>
          <a:chExt cx="0" cy="0"/>
        </a:xfrm>
      </p:grpSpPr>
      <p:sp>
        <p:nvSpPr>
          <p:cNvPr id="4" name="Rectangle 3"/>
          <p:cNvSpPr/>
          <p:nvPr/>
        </p:nvSpPr>
        <p:spPr>
          <a:xfrm>
            <a:off x="0" y="0"/>
            <a:ext cx="24765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effectLst>
                <a:innerShdw blurRad="63500" dist="50800" dir="18900000">
                  <a:prstClr val="black">
                    <a:alpha val="50000"/>
                  </a:prstClr>
                </a:innerShdw>
              </a:effectLst>
            </a:endParaRPr>
          </a:p>
        </p:txBody>
      </p:sp>
      <p:sp>
        <p:nvSpPr>
          <p:cNvPr id="5" name="Rectangle 4"/>
          <p:cNvSpPr/>
          <p:nvPr/>
        </p:nvSpPr>
        <p:spPr>
          <a:xfrm>
            <a:off x="0" y="0"/>
            <a:ext cx="24765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effectLst>
                <a:innerShdw blurRad="63500" dist="50800" dir="18900000">
                  <a:prstClr val="black">
                    <a:alpha val="50000"/>
                  </a:prstClr>
                </a:innerShdw>
              </a:effectLst>
            </a:endParaRPr>
          </a:p>
        </p:txBody>
      </p:sp>
      <p:pic>
        <p:nvPicPr>
          <p:cNvPr id="6" name="Picture 2" descr="商工会ロゴ"/>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585200" y="228600"/>
            <a:ext cx="985441" cy="55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4"/>
          <p:cNvCxnSpPr/>
          <p:nvPr/>
        </p:nvCxnSpPr>
        <p:spPr>
          <a:xfrm>
            <a:off x="412750" y="914400"/>
            <a:ext cx="9245600" cy="0"/>
          </a:xfrm>
          <a:prstGeom prst="line">
            <a:avLst/>
          </a:prstGeom>
          <a:ln w="19050">
            <a:solidFill>
              <a:srgbClr val="00B050"/>
            </a:solidFill>
          </a:ln>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a:xfrm>
            <a:off x="412750" y="152400"/>
            <a:ext cx="7842250" cy="762000"/>
          </a:xfrm>
        </p:spPr>
        <p:txBody>
          <a:bodyPr/>
          <a:lstStyle>
            <a:lvl1pPr algn="l">
              <a:defRPr sz="4400" baseline="0">
                <a:ln w="12700">
                  <a:solidFill>
                    <a:schemeClr val="tx2"/>
                  </a:solidFill>
                </a:ln>
                <a:solidFill>
                  <a:schemeClr val="tx1"/>
                </a:solidFill>
                <a:effectLst/>
              </a:defRPr>
            </a:lvl1pPr>
          </a:lstStyle>
          <a:p>
            <a:r>
              <a:rPr lang="en-US" altLang="ja-JP" smtClean="0"/>
              <a:t>Click to edit Master title style</a:t>
            </a:r>
            <a:endParaRPr lang="en-US" dirty="0"/>
          </a:p>
        </p:txBody>
      </p:sp>
      <p:sp>
        <p:nvSpPr>
          <p:cNvPr id="3" name="Content Placeholder 2"/>
          <p:cNvSpPr>
            <a:spLocks noGrp="1"/>
          </p:cNvSpPr>
          <p:nvPr>
            <p:ph idx="1"/>
          </p:nvPr>
        </p:nvSpPr>
        <p:spPr>
          <a:xfrm>
            <a:off x="742950" y="1143000"/>
            <a:ext cx="8832850" cy="5257800"/>
          </a:xfrm>
        </p:spPr>
        <p:txBody>
          <a:bodyPr>
            <a:normAutofit/>
          </a:bodyPr>
          <a:lstStyle>
            <a:lvl1pPr>
              <a:defRPr sz="2800" baseline="0">
                <a:latin typeface="Arial" pitchFamily="34" charset="0"/>
                <a:ea typeface="ＭＳ Ｐゴシック" pitchFamily="50" charset="-128"/>
              </a:defRPr>
            </a:lvl1pPr>
            <a:lvl2pPr>
              <a:defRPr sz="1800" baseline="0">
                <a:solidFill>
                  <a:schemeClr val="tx1"/>
                </a:solidFill>
                <a:latin typeface="Arial" pitchFamily="34" charset="0"/>
                <a:ea typeface="ＭＳ Ｐゴシック" pitchFamily="50" charset="-128"/>
              </a:defRPr>
            </a:lvl2pPr>
            <a:lvl3pPr>
              <a:defRPr sz="1800" baseline="0">
                <a:solidFill>
                  <a:schemeClr val="tx1"/>
                </a:solidFill>
                <a:latin typeface="Arial" pitchFamily="34" charset="0"/>
                <a:ea typeface="ＭＳ Ｐゴシック" pitchFamily="50" charset="-128"/>
              </a:defRPr>
            </a:lvl3pPr>
            <a:lvl4pPr>
              <a:defRPr sz="1800" baseline="0">
                <a:solidFill>
                  <a:schemeClr val="tx1"/>
                </a:solidFill>
                <a:latin typeface="Arial" pitchFamily="34" charset="0"/>
                <a:ea typeface="ＭＳ Ｐゴシック" pitchFamily="50" charset="-128"/>
              </a:defRPr>
            </a:lvl4pPr>
            <a:lvl5pPr>
              <a:defRPr sz="1800" baseline="0">
                <a:solidFill>
                  <a:schemeClr val="tx1"/>
                </a:solidFill>
                <a:latin typeface="Arial" pitchFamily="34" charset="0"/>
                <a:ea typeface="ＭＳ Ｐゴシック" pitchFamily="50" charset="-128"/>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8" name="Slide Number Placeholder 9"/>
          <p:cNvSpPr>
            <a:spLocks noGrp="1"/>
          </p:cNvSpPr>
          <p:nvPr>
            <p:ph type="sldNum" sz="quarter" idx="10"/>
          </p:nvPr>
        </p:nvSpPr>
        <p:spPr>
          <a:xfrm>
            <a:off x="9163050" y="6492876"/>
            <a:ext cx="742950" cy="365125"/>
          </a:xfrm>
        </p:spPr>
        <p:txBody>
          <a:bodyPr rtlCol="0"/>
          <a:lstStyle>
            <a:lvl1pPr fontAlgn="auto">
              <a:spcBef>
                <a:spcPts val="0"/>
              </a:spcBef>
              <a:spcAft>
                <a:spcPts val="0"/>
              </a:spcAft>
              <a:defRPr kumimoji="0" sz="1200">
                <a:solidFill>
                  <a:schemeClr val="tx2">
                    <a:lumMod val="60000"/>
                    <a:lumOff val="40000"/>
                  </a:schemeClr>
                </a:solidFill>
                <a:latin typeface="+mn-lt"/>
                <a:ea typeface="+mn-ea"/>
              </a:defRPr>
            </a:lvl1pPr>
          </a:lstStyle>
          <a:p>
            <a:pPr>
              <a:defRPr/>
            </a:pPr>
            <a:fld id="{BE376072-0878-4563-B674-779612AD4CC1}" type="slidenum">
              <a:rPr lang="en-US" smtClean="0">
                <a:solidFill>
                  <a:srgbClr val="1F497D">
                    <a:lumMod val="60000"/>
                    <a:lumOff val="40000"/>
                  </a:srgbClr>
                </a:solidFill>
              </a:rPr>
              <a:pPr>
                <a:defRPr/>
              </a:pPr>
              <a:t>‹#›</a:t>
            </a:fld>
            <a:endParaRPr lang="en-US">
              <a:solidFill>
                <a:srgbClr val="1F497D">
                  <a:lumMod val="60000"/>
                  <a:lumOff val="40000"/>
                </a:srgbClr>
              </a:solidFill>
            </a:endParaRPr>
          </a:p>
        </p:txBody>
      </p:sp>
      <p:sp>
        <p:nvSpPr>
          <p:cNvPr id="9" name="Footer Placeholder 11"/>
          <p:cNvSpPr>
            <a:spLocks noGrp="1"/>
          </p:cNvSpPr>
          <p:nvPr>
            <p:ph type="ftr" sz="quarter" idx="11"/>
          </p:nvPr>
        </p:nvSpPr>
        <p:spPr/>
        <p:txBody>
          <a:bodyPr/>
          <a:lstStyle>
            <a:lvl1pPr>
              <a:defRPr/>
            </a:lvl1pPr>
          </a:lstStyle>
          <a:p>
            <a:pPr>
              <a:defRPr/>
            </a:pPr>
            <a:r>
              <a:rPr lang="en-US" altLang="ja-JP" smtClean="0">
                <a:solidFill>
                  <a:prstClr val="black"/>
                </a:solidFill>
              </a:rPr>
              <a:t>Copyright © 2013</a:t>
            </a:r>
            <a:r>
              <a:rPr lang="ja-JP" altLang="en-US" smtClean="0">
                <a:solidFill>
                  <a:prstClr val="black"/>
                </a:solidFill>
              </a:rPr>
              <a:t> </a:t>
            </a:r>
            <a:r>
              <a:rPr lang="en-US" altLang="ja-JP" smtClean="0">
                <a:solidFill>
                  <a:prstClr val="black"/>
                </a:solidFill>
              </a:rPr>
              <a:t>JCCIC, All Rights Reserved.</a:t>
            </a:r>
            <a:endParaRPr lang="en-US" altLang="ja-JP">
              <a:solidFill>
                <a:prstClr val="black"/>
              </a:solidFill>
            </a:endParaRPr>
          </a:p>
        </p:txBody>
      </p:sp>
      <p:pic>
        <p:nvPicPr>
          <p:cNvPr id="10" name="Picture 2" descr="商工会ロゴ"/>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585200" y="228600"/>
            <a:ext cx="985441" cy="55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1" name="Straight Connector 4"/>
          <p:cNvCxnSpPr/>
          <p:nvPr userDrawn="1"/>
        </p:nvCxnSpPr>
        <p:spPr>
          <a:xfrm>
            <a:off x="412750" y="914400"/>
            <a:ext cx="9245600" cy="0"/>
          </a:xfrm>
          <a:prstGeom prst="line">
            <a:avLst/>
          </a:prstGeom>
          <a:ln w="19050">
            <a:solidFill>
              <a:srgbClr val="00B05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xmlns="" val="274839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95300" y="6356351"/>
            <a:ext cx="2311400" cy="365125"/>
          </a:xfrm>
          <a:prstGeom prst="rect">
            <a:avLst/>
          </a:prstGeom>
        </p:spPr>
        <p:txBody>
          <a:bodyPr/>
          <a:lstStyle>
            <a:lvl1pPr>
              <a:defRPr/>
            </a:lvl1pPr>
          </a:lstStyle>
          <a:p>
            <a:pPr fontAlgn="base">
              <a:spcBef>
                <a:spcPct val="0"/>
              </a:spcBef>
              <a:spcAft>
                <a:spcPct val="0"/>
              </a:spcAft>
              <a:defRPr/>
            </a:pPr>
            <a:fld id="{04D7950D-2DAC-4B58-B48D-32822AFD0F2B}" type="datetimeFigureOut">
              <a:rPr lang="en-US" smtClean="0">
                <a:solidFill>
                  <a:prstClr val="black"/>
                </a:solidFill>
                <a:ea typeface="ＭＳ Ｐゴシック" charset="-128"/>
              </a:rPr>
              <a:pPr fontAlgn="base">
                <a:spcBef>
                  <a:spcPct val="0"/>
                </a:spcBef>
                <a:spcAft>
                  <a:spcPct val="0"/>
                </a:spcAft>
                <a:defRPr/>
              </a:pPr>
              <a:t>3/11/2015</a:t>
            </a:fld>
            <a:endParaRPr lang="en-US">
              <a:solidFill>
                <a:prstClr val="black"/>
              </a:solidFill>
              <a:ea typeface="ＭＳ Ｐゴシック" charset="-128"/>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pPr>
              <a:defRPr/>
            </a:pPr>
            <a:fld id="{FB3342AB-F76F-4D9C-B821-68C82B70417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xmlns="" val="30296643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タイトル スライド">
    <p:bg>
      <p:bgPr>
        <a:solidFill>
          <a:schemeClr val="bg1"/>
        </a:solidFill>
        <a:effectLst/>
      </p:bgPr>
    </p:bg>
    <p:spTree>
      <p:nvGrpSpPr>
        <p:cNvPr id="1" name=""/>
        <p:cNvGrpSpPr/>
        <p:nvPr/>
      </p:nvGrpSpPr>
      <p:grpSpPr>
        <a:xfrm>
          <a:off x="0" y="0"/>
          <a:ext cx="0" cy="0"/>
          <a:chOff x="0" y="0"/>
          <a:chExt cx="0" cy="0"/>
        </a:xfrm>
      </p:grpSpPr>
      <p:pic>
        <p:nvPicPr>
          <p:cNvPr id="2" name="Picture 4" descr="C:\Documents and Settings\PPwork\My Documents\【work】\09101501JETRO\logo\ロゴ②.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0639" y="3175"/>
            <a:ext cx="1779985" cy="90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12" descr="インド国旗"/>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92583" y="44453"/>
            <a:ext cx="1439466"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フッター プレースホルダ 4"/>
          <p:cNvSpPr>
            <a:spLocks noGrp="1"/>
          </p:cNvSpPr>
          <p:nvPr>
            <p:ph type="ftr" sz="quarter" idx="10"/>
          </p:nvPr>
        </p:nvSpPr>
        <p:spPr>
          <a:xfrm>
            <a:off x="0" y="6570666"/>
            <a:ext cx="9906000" cy="287337"/>
          </a:xfrm>
        </p:spPr>
        <p:txBody>
          <a:bodyPr/>
          <a:lstStyle>
            <a:lvl1pPr algn="ctr">
              <a:defRPr sz="900"/>
            </a:lvl1pPr>
          </a:lstStyle>
          <a:p>
            <a:pPr>
              <a:defRPr/>
            </a:pPr>
            <a:r>
              <a:rPr lang="en-US" altLang="ja-JP">
                <a:solidFill>
                  <a:prstClr val="black"/>
                </a:solidFill>
              </a:rPr>
              <a:t>Copyright © 2014 JETRO. All rights reserved.</a:t>
            </a:r>
            <a:r>
              <a:rPr lang="ja-JP" altLang="en-US">
                <a:solidFill>
                  <a:prstClr val="black"/>
                </a:solidFill>
              </a:rPr>
              <a:t>　禁無断掲載</a:t>
            </a:r>
          </a:p>
        </p:txBody>
      </p:sp>
      <p:sp>
        <p:nvSpPr>
          <p:cNvPr id="5" name="スライド番号プレースホルダ 5"/>
          <p:cNvSpPr>
            <a:spLocks noGrp="1"/>
          </p:cNvSpPr>
          <p:nvPr>
            <p:ph type="sldNum" sz="quarter" idx="11"/>
          </p:nvPr>
        </p:nvSpPr>
        <p:spPr>
          <a:xfrm>
            <a:off x="9126937" y="6580191"/>
            <a:ext cx="779065" cy="287337"/>
          </a:xfrm>
        </p:spPr>
        <p:txBody>
          <a:bodyPr/>
          <a:lstStyle>
            <a:lvl1pPr>
              <a:defRPr/>
            </a:lvl1pPr>
          </a:lstStyle>
          <a:p>
            <a:pPr>
              <a:defRPr/>
            </a:pPr>
            <a:fld id="{7F280F63-069F-4F96-932A-1DCADB935168}" type="slidenum">
              <a:rPr lang="ja-JP" altLang="en-US">
                <a:solidFill>
                  <a:prstClr val="black"/>
                </a:solidFill>
              </a:rPr>
              <a:pPr>
                <a:defRPr/>
              </a:pPr>
              <a:t>‹#›</a:t>
            </a:fld>
            <a:endParaRPr lang="en-US" altLang="ja-JP" dirty="0">
              <a:solidFill>
                <a:prstClr val="black"/>
              </a:solidFill>
            </a:endParaRPr>
          </a:p>
        </p:txBody>
      </p:sp>
    </p:spTree>
    <p:extLst>
      <p:ext uri="{BB962C8B-B14F-4D97-AF65-F5344CB8AC3E}">
        <p14:creationId xmlns:p14="http://schemas.microsoft.com/office/powerpoint/2010/main" xmlns="" val="20467045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次（ボックス）">
    <p:spTree>
      <p:nvGrpSpPr>
        <p:cNvPr id="1" name=""/>
        <p:cNvGrpSpPr/>
        <p:nvPr/>
      </p:nvGrpSpPr>
      <p:grpSpPr>
        <a:xfrm>
          <a:off x="0" y="0"/>
          <a:ext cx="0" cy="0"/>
          <a:chOff x="0" y="0"/>
          <a:chExt cx="0" cy="0"/>
        </a:xfrm>
      </p:grpSpPr>
      <p:sp>
        <p:nvSpPr>
          <p:cNvPr id="4" name="テキスト プレースホルダ 14"/>
          <p:cNvSpPr>
            <a:spLocks noGrp="1"/>
          </p:cNvSpPr>
          <p:nvPr>
            <p:ph type="body" sz="quarter" idx="12"/>
          </p:nvPr>
        </p:nvSpPr>
        <p:spPr>
          <a:xfrm>
            <a:off x="1136651" y="1773637"/>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dirty="0" smtClean="0"/>
              <a:t>マスタ テキストの書式設定</a:t>
            </a:r>
          </a:p>
        </p:txBody>
      </p:sp>
      <p:sp>
        <p:nvSpPr>
          <p:cNvPr id="5" name="テキスト プレースホルダ 14"/>
          <p:cNvSpPr>
            <a:spLocks noGrp="1"/>
          </p:cNvSpPr>
          <p:nvPr>
            <p:ph type="body" sz="quarter" idx="13"/>
          </p:nvPr>
        </p:nvSpPr>
        <p:spPr>
          <a:xfrm>
            <a:off x="1136651" y="2421709"/>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smtClean="0"/>
              <a:t>マスタ テキストの書式設定</a:t>
            </a:r>
          </a:p>
        </p:txBody>
      </p:sp>
      <p:sp>
        <p:nvSpPr>
          <p:cNvPr id="6" name="テキスト プレースホルダ 14"/>
          <p:cNvSpPr>
            <a:spLocks noGrp="1"/>
          </p:cNvSpPr>
          <p:nvPr>
            <p:ph type="body" sz="quarter" idx="14"/>
          </p:nvPr>
        </p:nvSpPr>
        <p:spPr>
          <a:xfrm>
            <a:off x="1136651" y="3069781"/>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smtClean="0"/>
              <a:t>マスタ テキストの書式設定</a:t>
            </a:r>
          </a:p>
        </p:txBody>
      </p:sp>
      <p:sp>
        <p:nvSpPr>
          <p:cNvPr id="7" name="テキスト プレースホルダ 14"/>
          <p:cNvSpPr>
            <a:spLocks noGrp="1"/>
          </p:cNvSpPr>
          <p:nvPr>
            <p:ph type="body" sz="quarter" idx="15"/>
          </p:nvPr>
        </p:nvSpPr>
        <p:spPr>
          <a:xfrm>
            <a:off x="1136651" y="3717853"/>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smtClean="0"/>
              <a:t>マスタ テキストの書式設定</a:t>
            </a:r>
          </a:p>
        </p:txBody>
      </p:sp>
      <p:sp>
        <p:nvSpPr>
          <p:cNvPr id="8" name="テキスト プレースホルダ 14"/>
          <p:cNvSpPr>
            <a:spLocks noGrp="1"/>
          </p:cNvSpPr>
          <p:nvPr>
            <p:ph type="body" sz="quarter" idx="16"/>
          </p:nvPr>
        </p:nvSpPr>
        <p:spPr>
          <a:xfrm>
            <a:off x="1136651" y="4365925"/>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smtClean="0"/>
              <a:t>マスタ テキストの書式設定</a:t>
            </a:r>
          </a:p>
        </p:txBody>
      </p:sp>
      <p:sp>
        <p:nvSpPr>
          <p:cNvPr id="9" name="テキスト プレースホルダ 14"/>
          <p:cNvSpPr>
            <a:spLocks noGrp="1"/>
          </p:cNvSpPr>
          <p:nvPr>
            <p:ph type="body" sz="quarter" idx="17"/>
          </p:nvPr>
        </p:nvSpPr>
        <p:spPr>
          <a:xfrm>
            <a:off x="1136651" y="5013997"/>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smtClean="0"/>
              <a:t>マスタ テキストの書式設定</a:t>
            </a:r>
          </a:p>
        </p:txBody>
      </p:sp>
      <p:sp>
        <p:nvSpPr>
          <p:cNvPr id="12" name="テキスト プレースホルダ 14"/>
          <p:cNvSpPr>
            <a:spLocks noGrp="1"/>
          </p:cNvSpPr>
          <p:nvPr>
            <p:ph type="body" sz="quarter" idx="18"/>
          </p:nvPr>
        </p:nvSpPr>
        <p:spPr>
          <a:xfrm>
            <a:off x="1136651" y="5662069"/>
            <a:ext cx="7632700" cy="503237"/>
          </a:xfrm>
          <a:prstGeom prst="rect">
            <a:avLst/>
          </a:prstGeom>
          <a:solidFill>
            <a:schemeClr val="bg1"/>
          </a:solidFill>
          <a:ln>
            <a:solidFill>
              <a:schemeClr val="tx2"/>
            </a:solidFill>
          </a:ln>
        </p:spPr>
        <p:txBody>
          <a:bodyPr lIns="360000" rIns="360000" anchor="ctr" anchorCtr="0"/>
          <a:lstStyle>
            <a:lvl1pPr marL="0" indent="0">
              <a:buNone/>
              <a:defRPr sz="1800">
                <a:latin typeface="HGP創英角ｺﾞｼｯｸUB" panose="020B0900000000000000" pitchFamily="50" charset="-128"/>
                <a:ea typeface="HGP創英角ｺﾞｼｯｸUB" panose="020B0900000000000000" pitchFamily="50" charset="-128"/>
              </a:defRPr>
            </a:lvl1pPr>
          </a:lstStyle>
          <a:p>
            <a:pPr lvl="0"/>
            <a:r>
              <a:rPr kumimoji="1" lang="ja-JP" altLang="en-US" smtClean="0"/>
              <a:t>マスタ テキストの書式設定</a:t>
            </a:r>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xmlns="" val="1521098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タイトル スライド">
    <p:spTree>
      <p:nvGrpSpPr>
        <p:cNvPr id="1" name=""/>
        <p:cNvGrpSpPr/>
        <p:nvPr/>
      </p:nvGrpSpPr>
      <p:grpSpPr>
        <a:xfrm>
          <a:off x="0" y="0"/>
          <a:ext cx="0" cy="0"/>
          <a:chOff x="0" y="0"/>
          <a:chExt cx="0" cy="0"/>
        </a:xfrm>
      </p:grpSpPr>
      <p:sp>
        <p:nvSpPr>
          <p:cNvPr id="2" name="正方形/長方形 6"/>
          <p:cNvSpPr/>
          <p:nvPr userDrawn="1"/>
        </p:nvSpPr>
        <p:spPr>
          <a:xfrm>
            <a:off x="0" y="373063"/>
            <a:ext cx="9906000" cy="360362"/>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cxnSp>
        <p:nvCxnSpPr>
          <p:cNvPr id="3" name="Straight Connector 9"/>
          <p:cNvCxnSpPr/>
          <p:nvPr userDrawn="1"/>
        </p:nvCxnSpPr>
        <p:spPr>
          <a:xfrm>
            <a:off x="0" y="677863"/>
            <a:ext cx="9906000" cy="0"/>
          </a:xfrm>
          <a:prstGeom prst="line">
            <a:avLst/>
          </a:prstGeom>
          <a:ln w="57150" cmpd="thickThin">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6"/>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497493" y="42863"/>
            <a:ext cx="1356915"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5" name="Straight Connector 4"/>
          <p:cNvCxnSpPr/>
          <p:nvPr userDrawn="1"/>
        </p:nvCxnSpPr>
        <p:spPr>
          <a:xfrm>
            <a:off x="-1719" y="6564313"/>
            <a:ext cx="9906001" cy="0"/>
          </a:xfrm>
          <a:prstGeom prst="line">
            <a:avLst/>
          </a:prstGeom>
          <a:ln w="31750">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フッター プレースホルダ 4"/>
          <p:cNvSpPr>
            <a:spLocks noGrp="1"/>
          </p:cNvSpPr>
          <p:nvPr>
            <p:ph type="ftr" sz="quarter" idx="10"/>
          </p:nvPr>
        </p:nvSpPr>
        <p:spPr>
          <a:xfrm>
            <a:off x="0" y="6570666"/>
            <a:ext cx="9906000" cy="287337"/>
          </a:xfrm>
        </p:spPr>
        <p:txBody>
          <a:bodyPr/>
          <a:lstStyle>
            <a:lvl1pPr algn="ctr">
              <a:defRPr sz="900"/>
            </a:lvl1pPr>
          </a:lstStyle>
          <a:p>
            <a:pPr>
              <a:defRPr/>
            </a:pPr>
            <a:r>
              <a:rPr lang="en-US" altLang="ja-JP">
                <a:solidFill>
                  <a:prstClr val="black"/>
                </a:solidFill>
              </a:rPr>
              <a:t>Copyright © 2014 JETRO. All rights reserved.</a:t>
            </a:r>
            <a:r>
              <a:rPr lang="ja-JP" altLang="en-US">
                <a:solidFill>
                  <a:prstClr val="black"/>
                </a:solidFill>
              </a:rPr>
              <a:t>　禁無断掲載</a:t>
            </a:r>
          </a:p>
        </p:txBody>
      </p:sp>
      <p:sp>
        <p:nvSpPr>
          <p:cNvPr id="7" name="スライド番号プレースホルダ 5"/>
          <p:cNvSpPr>
            <a:spLocks noGrp="1"/>
          </p:cNvSpPr>
          <p:nvPr>
            <p:ph type="sldNum" sz="quarter" idx="11"/>
          </p:nvPr>
        </p:nvSpPr>
        <p:spPr>
          <a:xfrm>
            <a:off x="9125216" y="6580191"/>
            <a:ext cx="780785" cy="287337"/>
          </a:xfrm>
        </p:spPr>
        <p:txBody>
          <a:bodyPr/>
          <a:lstStyle>
            <a:lvl1pPr>
              <a:defRPr/>
            </a:lvl1pPr>
          </a:lstStyle>
          <a:p>
            <a:pPr>
              <a:defRPr/>
            </a:pPr>
            <a:fld id="{8B139281-7308-4944-B0EF-A1332598797D}" type="slidenum">
              <a:rPr lang="ja-JP" altLang="en-US">
                <a:solidFill>
                  <a:prstClr val="black"/>
                </a:solidFill>
              </a:rPr>
              <a:pPr>
                <a:defRPr/>
              </a:pPr>
              <a:t>‹#›</a:t>
            </a:fld>
            <a:endParaRPr lang="en-US" altLang="ja-JP" dirty="0">
              <a:solidFill>
                <a:prstClr val="black"/>
              </a:solidFill>
            </a:endParaRPr>
          </a:p>
        </p:txBody>
      </p:sp>
    </p:spTree>
    <p:extLst>
      <p:ext uri="{BB962C8B-B14F-4D97-AF65-F5344CB8AC3E}">
        <p14:creationId xmlns:p14="http://schemas.microsoft.com/office/powerpoint/2010/main" xmlns="" val="5946827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cxnSp>
        <p:nvCxnSpPr>
          <p:cNvPr id="2" name="Straight Connector 44"/>
          <p:cNvCxnSpPr/>
          <p:nvPr userDrawn="1"/>
        </p:nvCxnSpPr>
        <p:spPr>
          <a:xfrm>
            <a:off x="1425709" y="3443288"/>
            <a:ext cx="7035667" cy="0"/>
          </a:xfrm>
          <a:prstGeom prst="line">
            <a:avLst/>
          </a:prstGeom>
          <a:ln w="44450" cmpd="sng">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49"/>
          <p:cNvCxnSpPr/>
          <p:nvPr userDrawn="1"/>
        </p:nvCxnSpPr>
        <p:spPr>
          <a:xfrm>
            <a:off x="1423988" y="3544888"/>
            <a:ext cx="7035668" cy="0"/>
          </a:xfrm>
          <a:prstGeom prst="line">
            <a:avLst/>
          </a:prstGeom>
          <a:ln w="44450" cmpd="sng">
            <a:solidFill>
              <a:srgbClr val="00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4" descr="C:\Documents and Settings\PPwork\My Documents\【work】\09101501JETRO\logo\ロゴ②.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0639" y="3175"/>
            <a:ext cx="1779985" cy="90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2" descr="インド国旗"/>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92583" y="44453"/>
            <a:ext cx="1439466"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フッター プレースホルダ 4"/>
          <p:cNvSpPr>
            <a:spLocks noGrp="1"/>
          </p:cNvSpPr>
          <p:nvPr>
            <p:ph type="ftr" sz="quarter" idx="10"/>
          </p:nvPr>
        </p:nvSpPr>
        <p:spPr>
          <a:xfrm>
            <a:off x="0" y="6570666"/>
            <a:ext cx="9906000" cy="287337"/>
          </a:xfrm>
        </p:spPr>
        <p:txBody>
          <a:bodyPr/>
          <a:lstStyle>
            <a:lvl1pPr algn="ctr">
              <a:defRPr sz="900"/>
            </a:lvl1pPr>
          </a:lstStyle>
          <a:p>
            <a:pPr>
              <a:defRPr/>
            </a:pPr>
            <a:r>
              <a:rPr lang="en-US" altLang="ja-JP">
                <a:solidFill>
                  <a:prstClr val="black"/>
                </a:solidFill>
              </a:rPr>
              <a:t>Copyright © 2014 JETRO. All rights reserved.</a:t>
            </a:r>
            <a:r>
              <a:rPr lang="ja-JP" altLang="en-US">
                <a:solidFill>
                  <a:prstClr val="black"/>
                </a:solidFill>
              </a:rPr>
              <a:t>　禁無断掲載</a:t>
            </a:r>
          </a:p>
        </p:txBody>
      </p:sp>
      <p:sp>
        <p:nvSpPr>
          <p:cNvPr id="7" name="スライド番号プレースホルダ 5"/>
          <p:cNvSpPr>
            <a:spLocks noGrp="1"/>
          </p:cNvSpPr>
          <p:nvPr>
            <p:ph type="sldNum" sz="quarter" idx="11"/>
          </p:nvPr>
        </p:nvSpPr>
        <p:spPr>
          <a:xfrm>
            <a:off x="9125216" y="6580191"/>
            <a:ext cx="780785" cy="287337"/>
          </a:xfrm>
        </p:spPr>
        <p:txBody>
          <a:bodyPr/>
          <a:lstStyle>
            <a:lvl1pPr>
              <a:defRPr/>
            </a:lvl1pPr>
          </a:lstStyle>
          <a:p>
            <a:pPr>
              <a:defRPr/>
            </a:pPr>
            <a:fld id="{8EF57532-1C08-4BA9-8241-E921062B4A4D}" type="slidenum">
              <a:rPr lang="ja-JP" altLang="en-US">
                <a:solidFill>
                  <a:prstClr val="black"/>
                </a:solidFill>
              </a:rPr>
              <a:pPr>
                <a:defRPr/>
              </a:pPr>
              <a:t>‹#›</a:t>
            </a:fld>
            <a:endParaRPr lang="en-US" altLang="ja-JP" dirty="0">
              <a:solidFill>
                <a:prstClr val="black"/>
              </a:solidFill>
            </a:endParaRPr>
          </a:p>
        </p:txBody>
      </p:sp>
    </p:spTree>
    <p:extLst>
      <p:ext uri="{BB962C8B-B14F-4D97-AF65-F5344CB8AC3E}">
        <p14:creationId xmlns:p14="http://schemas.microsoft.com/office/powerpoint/2010/main" xmlns="" val="38488747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2" name="正方形/長方形 7"/>
          <p:cNvSpPr/>
          <p:nvPr userDrawn="1"/>
        </p:nvSpPr>
        <p:spPr>
          <a:xfrm>
            <a:off x="0" y="6665916"/>
            <a:ext cx="9132094" cy="192087"/>
          </a:xfrm>
          <a:prstGeom prst="rect">
            <a:avLst/>
          </a:prstGeom>
          <a:gradFill>
            <a:gsLst>
              <a:gs pos="0">
                <a:schemeClr val="bg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prstClr val="white"/>
              </a:solidFill>
            </a:endParaRPr>
          </a:p>
        </p:txBody>
      </p:sp>
      <p:sp>
        <p:nvSpPr>
          <p:cNvPr id="3" name="正方形/長方形 6"/>
          <p:cNvSpPr>
            <a:spLocks noChangeArrowheads="1"/>
          </p:cNvSpPr>
          <p:nvPr userDrawn="1"/>
        </p:nvSpPr>
        <p:spPr bwMode="auto">
          <a:xfrm>
            <a:off x="0" y="6572253"/>
            <a:ext cx="688776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ct val="0"/>
              </a:spcBef>
              <a:spcAft>
                <a:spcPct val="0"/>
              </a:spcAft>
            </a:pPr>
            <a:r>
              <a:rPr lang="en-US" altLang="ja-JP" sz="1000" smtClean="0">
                <a:solidFill>
                  <a:prstClr val="black"/>
                </a:solidFill>
                <a:ea typeface="ＭＳ Ｐゴシック" charset="-128"/>
              </a:rPr>
              <a:t>Copyright © 2010 JETRO. All rights reserved.</a:t>
            </a:r>
            <a:r>
              <a:rPr lang="ja-JP" altLang="en-US" sz="1000" smtClean="0">
                <a:solidFill>
                  <a:prstClr val="black"/>
                </a:solidFill>
                <a:ea typeface="ＭＳ Ｐゴシック" charset="-128"/>
              </a:rPr>
              <a:t>　禁無断掲載</a:t>
            </a:r>
          </a:p>
        </p:txBody>
      </p:sp>
      <p:sp>
        <p:nvSpPr>
          <p:cNvPr id="4" name="スライド番号プレースホルダ 9"/>
          <p:cNvSpPr>
            <a:spLocks noGrp="1"/>
          </p:cNvSpPr>
          <p:nvPr>
            <p:ph type="sldNum" sz="quarter" idx="10"/>
          </p:nvPr>
        </p:nvSpPr>
        <p:spPr>
          <a:xfrm>
            <a:off x="9255921" y="6477000"/>
            <a:ext cx="650081" cy="381000"/>
          </a:xfrm>
        </p:spPr>
        <p:txBody>
          <a:bodyPr/>
          <a:lstStyle>
            <a:lvl1pPr>
              <a:defRPr/>
            </a:lvl1pPr>
          </a:lstStyle>
          <a:p>
            <a:pPr>
              <a:defRPr/>
            </a:pPr>
            <a:fld id="{97B81CBD-8016-43B9-A9DB-D9C205119BD7}" type="slidenum">
              <a:rPr lang="en-US" altLang="ja-JP">
                <a:solidFill>
                  <a:prstClr val="black"/>
                </a:solidFill>
              </a:rPr>
              <a:pPr>
                <a:defRPr/>
              </a:pPr>
              <a:t>‹#›</a:t>
            </a:fld>
            <a:endParaRPr lang="en-US" altLang="ja-JP">
              <a:solidFill>
                <a:prstClr val="black"/>
              </a:solidFill>
            </a:endParaRPr>
          </a:p>
        </p:txBody>
      </p:sp>
    </p:spTree>
    <p:extLst>
      <p:ext uri="{BB962C8B-B14F-4D97-AF65-F5344CB8AC3E}">
        <p14:creationId xmlns:p14="http://schemas.microsoft.com/office/powerpoint/2010/main" xmlns="" val="357559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中扉">
    <p:spTree>
      <p:nvGrpSpPr>
        <p:cNvPr id="1" name=""/>
        <p:cNvGrpSpPr/>
        <p:nvPr/>
      </p:nvGrpSpPr>
      <p:grpSpPr>
        <a:xfrm>
          <a:off x="0" y="0"/>
          <a:ext cx="0" cy="0"/>
          <a:chOff x="0" y="0"/>
          <a:chExt cx="0" cy="0"/>
        </a:xfrm>
      </p:grpSpPr>
      <p:sp>
        <p:nvSpPr>
          <p:cNvPr id="3" name="タイトル プレースホルダ 16"/>
          <p:cNvSpPr>
            <a:spLocks noGrp="1"/>
          </p:cNvSpPr>
          <p:nvPr>
            <p:ph type="title"/>
          </p:nvPr>
        </p:nvSpPr>
        <p:spPr>
          <a:xfrm>
            <a:off x="200472" y="2823297"/>
            <a:ext cx="9505503" cy="461665"/>
          </a:xfrm>
          <a:prstGeom prst="rect">
            <a:avLst/>
          </a:prstGeom>
        </p:spPr>
        <p:txBody>
          <a:bodyPr vert="horz" wrap="square" lIns="91440" tIns="45720" rIns="91440" bIns="45720" rtlCol="0" anchor="b" anchorCtr="0">
            <a:spAutoFit/>
          </a:bodyPr>
          <a:lstStyle>
            <a:lvl1pPr>
              <a:defRPr sz="2400"/>
            </a:lvl1pPr>
          </a:lstStyle>
          <a:p>
            <a:r>
              <a:rPr kumimoji="1" lang="ja-JP" altLang="en-US" dirty="0" smtClean="0"/>
              <a:t>マスタ タイトルの書式設定</a:t>
            </a:r>
            <a:endParaRPr kumimoji="1" lang="ja-JP" altLang="en-US" dirty="0"/>
          </a:p>
        </p:txBody>
      </p:sp>
      <p:sp>
        <p:nvSpPr>
          <p:cNvPr id="4" name="Line 26"/>
          <p:cNvSpPr>
            <a:spLocks noChangeShapeType="1"/>
          </p:cNvSpPr>
          <p:nvPr userDrawn="1"/>
        </p:nvSpPr>
        <p:spPr bwMode="auto">
          <a:xfrm>
            <a:off x="200472" y="3356990"/>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grpSp>
        <p:nvGrpSpPr>
          <p:cNvPr id="7" name="グループ化 6"/>
          <p:cNvGrpSpPr/>
          <p:nvPr userDrawn="1"/>
        </p:nvGrpSpPr>
        <p:grpSpPr>
          <a:xfrm>
            <a:off x="200473" y="6597354"/>
            <a:ext cx="355987" cy="179051"/>
            <a:chOff x="9061509" y="188968"/>
            <a:chExt cx="572011" cy="287704"/>
          </a:xfrm>
          <a:solidFill>
            <a:schemeClr val="tx2"/>
          </a:solidFill>
        </p:grpSpPr>
        <p:sp>
          <p:nvSpPr>
            <p:cNvPr id="8"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9"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10" name="テキスト ボックス 9"/>
          <p:cNvSpPr txBox="1"/>
          <p:nvPr userDrawn="1"/>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spTree>
    <p:extLst>
      <p:ext uri="{BB962C8B-B14F-4D97-AF65-F5344CB8AC3E}">
        <p14:creationId xmlns:p14="http://schemas.microsoft.com/office/powerpoint/2010/main" xmlns="" val="174121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標準">
    <p:spTree>
      <p:nvGrpSpPr>
        <p:cNvPr id="1" name=""/>
        <p:cNvGrpSpPr/>
        <p:nvPr/>
      </p:nvGrpSpPr>
      <p:grpSpPr>
        <a:xfrm>
          <a:off x="0" y="0"/>
          <a:ext cx="0" cy="0"/>
          <a:chOff x="0" y="0"/>
          <a:chExt cx="0" cy="0"/>
        </a:xfrm>
      </p:grpSpPr>
      <p:sp>
        <p:nvSpPr>
          <p:cNvPr id="8" name="タイトル 7"/>
          <p:cNvSpPr>
            <a:spLocks noGrp="1"/>
          </p:cNvSpPr>
          <p:nvPr>
            <p:ph type="title"/>
          </p:nvPr>
        </p:nvSpPr>
        <p:spPr>
          <a:xfrm>
            <a:off x="200473" y="188550"/>
            <a:ext cx="9505055" cy="360050"/>
          </a:xfrm>
        </p:spPr>
        <p:txBody>
          <a:bodyPr>
            <a:normAutofit/>
          </a:bodyPr>
          <a:lstStyle>
            <a:lvl1pPr>
              <a:defRPr sz="1400"/>
            </a:lvl1pPr>
          </a:lstStyle>
          <a:p>
            <a:r>
              <a:rPr kumimoji="1" lang="ja-JP" altLang="en-US" dirty="0" smtClean="0"/>
              <a:t>マスタ タイトルの書式設定</a:t>
            </a:r>
            <a:endParaRPr kumimoji="1" lang="ja-JP" altLang="en-US" dirty="0"/>
          </a:p>
        </p:txBody>
      </p:sp>
      <p:sp>
        <p:nvSpPr>
          <p:cNvPr id="21" name="テキスト プレースホルダ 20"/>
          <p:cNvSpPr>
            <a:spLocks noGrp="1"/>
          </p:cNvSpPr>
          <p:nvPr>
            <p:ph type="body" sz="quarter" idx="14"/>
          </p:nvPr>
        </p:nvSpPr>
        <p:spPr>
          <a:xfrm>
            <a:off x="200026" y="1556740"/>
            <a:ext cx="9505950" cy="4967884"/>
          </a:xfrm>
          <a:prstGeom prst="rect">
            <a:avLst/>
          </a:prstGeom>
        </p:spPr>
        <p:txBody>
          <a:bodyPr/>
          <a:lstStyle>
            <a:lvl1pPr>
              <a:defRPr sz="1400">
                <a:latin typeface="+mn-lt"/>
                <a:ea typeface="+mn-ea"/>
              </a:defRPr>
            </a:lvl1pPr>
            <a:lvl2pPr>
              <a:defRPr sz="1200">
                <a:latin typeface="+mn-lt"/>
                <a:ea typeface="+mn-ea"/>
              </a:defRPr>
            </a:lvl2pPr>
            <a:lvl3pPr>
              <a:defRPr sz="1200">
                <a:latin typeface="+mn-lt"/>
                <a:ea typeface="+mj-ea"/>
              </a:defRPr>
            </a:lvl3pPr>
            <a:lvl4pPr>
              <a:defRPr sz="1200">
                <a:latin typeface="+mn-lt"/>
                <a:ea typeface="+mn-ea"/>
              </a:defRPr>
            </a:lvl4pPr>
            <a:lvl5pPr>
              <a:defRPr sz="1200">
                <a:latin typeface="+mn-lt"/>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Line 26"/>
          <p:cNvSpPr>
            <a:spLocks noChangeShapeType="1"/>
          </p:cNvSpPr>
          <p:nvPr userDrawn="1"/>
        </p:nvSpPr>
        <p:spPr bwMode="auto">
          <a:xfrm>
            <a:off x="200472"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13" name="テキスト プレースホルダー 12"/>
          <p:cNvSpPr>
            <a:spLocks noGrp="1"/>
          </p:cNvSpPr>
          <p:nvPr>
            <p:ph type="body" sz="quarter" idx="15"/>
          </p:nvPr>
        </p:nvSpPr>
        <p:spPr>
          <a:xfrm>
            <a:off x="200026"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p:txBody>
      </p:sp>
    </p:spTree>
    <p:extLst>
      <p:ext uri="{BB962C8B-B14F-4D97-AF65-F5344CB8AC3E}">
        <p14:creationId xmlns:p14="http://schemas.microsoft.com/office/powerpoint/2010/main" xmlns="" val="287441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標準（スペース大）">
    <p:spTree>
      <p:nvGrpSpPr>
        <p:cNvPr id="1" name=""/>
        <p:cNvGrpSpPr/>
        <p:nvPr/>
      </p:nvGrpSpPr>
      <p:grpSpPr>
        <a:xfrm>
          <a:off x="0" y="0"/>
          <a:ext cx="0" cy="0"/>
          <a:chOff x="0" y="0"/>
          <a:chExt cx="0" cy="0"/>
        </a:xfrm>
      </p:grpSpPr>
      <p:sp>
        <p:nvSpPr>
          <p:cNvPr id="4" name="Line 26"/>
          <p:cNvSpPr>
            <a:spLocks noChangeShapeType="1"/>
          </p:cNvSpPr>
          <p:nvPr userDrawn="1"/>
        </p:nvSpPr>
        <p:spPr bwMode="auto">
          <a:xfrm>
            <a:off x="200472" y="98072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grpSp>
        <p:nvGrpSpPr>
          <p:cNvPr id="5" name="グループ化 4"/>
          <p:cNvGrpSpPr/>
          <p:nvPr userDrawn="1"/>
        </p:nvGrpSpPr>
        <p:grpSpPr>
          <a:xfrm>
            <a:off x="200473" y="6597354"/>
            <a:ext cx="355987" cy="179051"/>
            <a:chOff x="9061509" y="188968"/>
            <a:chExt cx="572011" cy="287704"/>
          </a:xfrm>
          <a:solidFill>
            <a:schemeClr val="accent6"/>
          </a:solidFill>
        </p:grpSpPr>
        <p:sp>
          <p:nvSpPr>
            <p:cNvPr id="6"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7"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8" name="テキスト ボックス 7"/>
          <p:cNvSpPr txBox="1"/>
          <p:nvPr userDrawn="1"/>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sp>
        <p:nvSpPr>
          <p:cNvPr id="9" name="テキスト ボックス 8"/>
          <p:cNvSpPr txBox="1"/>
          <p:nvPr userDrawn="1"/>
        </p:nvSpPr>
        <p:spPr>
          <a:xfrm>
            <a:off x="8913441" y="6581003"/>
            <a:ext cx="720080" cy="276999"/>
          </a:xfrm>
          <a:prstGeom prst="rect">
            <a:avLst/>
          </a:prstGeom>
          <a:noFill/>
        </p:spPr>
        <p:txBody>
          <a:bodyPr wrap="square" lIns="0" rIns="0" rtlCol="0">
            <a:spAutoFit/>
          </a:bodyPr>
          <a:lstStyle/>
          <a:p>
            <a:pPr algn="r"/>
            <a:fld id="{6DD9FF53-5E75-4890-BA22-699EFFF134BB}" type="slidenum">
              <a:rPr lang="ja-JP" altLang="en-US" sz="1200">
                <a:solidFill>
                  <a:prstClr val="black"/>
                </a:solidFill>
              </a:rPr>
              <a:pPr algn="r"/>
              <a:t>‹#›</a:t>
            </a:fld>
            <a:endParaRPr lang="ja-JP" altLang="en-US" sz="1200" dirty="0">
              <a:solidFill>
                <a:prstClr val="black"/>
              </a:solidFill>
            </a:endParaRPr>
          </a:p>
        </p:txBody>
      </p:sp>
      <p:sp>
        <p:nvSpPr>
          <p:cNvPr id="21" name="テキスト プレースホルダ 20"/>
          <p:cNvSpPr>
            <a:spLocks noGrp="1"/>
          </p:cNvSpPr>
          <p:nvPr>
            <p:ph type="body" sz="quarter" idx="14"/>
          </p:nvPr>
        </p:nvSpPr>
        <p:spPr>
          <a:xfrm>
            <a:off x="199711" y="1124746"/>
            <a:ext cx="9505950" cy="5327871"/>
          </a:xfrm>
          <a:prstGeom prst="rect">
            <a:avLst/>
          </a:prstGeom>
        </p:spPr>
        <p:txBody>
          <a:bodyPr/>
          <a:lstStyle>
            <a:lvl1pPr>
              <a:defRPr sz="1600">
                <a:latin typeface="+mn-lt"/>
                <a:ea typeface="+mn-ea"/>
              </a:defRPr>
            </a:lvl1pPr>
            <a:lvl2pPr>
              <a:defRPr sz="1400">
                <a:latin typeface="+mn-lt"/>
                <a:ea typeface="+mn-ea"/>
              </a:defRPr>
            </a:lvl2pPr>
            <a:lvl3pPr>
              <a:defRPr sz="1400">
                <a:latin typeface="+mn-lt"/>
                <a:ea typeface="+mj-ea"/>
              </a:defRPr>
            </a:lvl3pPr>
            <a:lvl4pPr>
              <a:defRPr sz="1200">
                <a:latin typeface="+mn-lt"/>
                <a:ea typeface="+mn-ea"/>
              </a:defRPr>
            </a:lvl4pPr>
            <a:lvl5pPr>
              <a:defRPr sz="1200">
                <a:latin typeface="+mn-lt"/>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11" name="タイトル 7"/>
          <p:cNvSpPr>
            <a:spLocks noGrp="1"/>
          </p:cNvSpPr>
          <p:nvPr>
            <p:ph type="title"/>
          </p:nvPr>
        </p:nvSpPr>
        <p:spPr>
          <a:xfrm>
            <a:off x="200473" y="188550"/>
            <a:ext cx="9505055" cy="360050"/>
          </a:xfrm>
        </p:spPr>
        <p:txBody>
          <a:bodyPr>
            <a:normAutofit/>
          </a:bodyPr>
          <a:lstStyle>
            <a:lvl1pPr>
              <a:defRPr sz="1400"/>
            </a:lvl1pPr>
          </a:lstStyle>
          <a:p>
            <a:r>
              <a:rPr kumimoji="1" lang="ja-JP" altLang="en-US" dirty="0" smtClean="0"/>
              <a:t>マスタ タイトルの書式設定</a:t>
            </a:r>
            <a:endParaRPr kumimoji="1" lang="ja-JP" altLang="en-US" dirty="0"/>
          </a:p>
        </p:txBody>
      </p:sp>
      <p:sp>
        <p:nvSpPr>
          <p:cNvPr id="12" name="テキスト プレースホルダー 12"/>
          <p:cNvSpPr>
            <a:spLocks noGrp="1"/>
          </p:cNvSpPr>
          <p:nvPr>
            <p:ph type="body" sz="quarter" idx="15"/>
          </p:nvPr>
        </p:nvSpPr>
        <p:spPr>
          <a:xfrm>
            <a:off x="200026" y="549277"/>
            <a:ext cx="9505950" cy="359445"/>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smtClean="0"/>
              <a:t>マスター テキストの書式設定</a:t>
            </a:r>
          </a:p>
        </p:txBody>
      </p:sp>
    </p:spTree>
    <p:extLst>
      <p:ext uri="{BB962C8B-B14F-4D97-AF65-F5344CB8AC3E}">
        <p14:creationId xmlns:p14="http://schemas.microsoft.com/office/powerpoint/2010/main" xmlns="" val="280627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タイトル 7"/>
          <p:cNvSpPr>
            <a:spLocks noGrp="1"/>
          </p:cNvSpPr>
          <p:nvPr>
            <p:ph type="title"/>
          </p:nvPr>
        </p:nvSpPr>
        <p:spPr>
          <a:xfrm>
            <a:off x="200473" y="188550"/>
            <a:ext cx="9505055" cy="360050"/>
          </a:xfrm>
        </p:spPr>
        <p:txBody>
          <a:bodyPr>
            <a:normAutofit/>
          </a:bodyPr>
          <a:lstStyle>
            <a:lvl1pPr>
              <a:defRPr sz="1400"/>
            </a:lvl1pPr>
          </a:lstStyle>
          <a:p>
            <a:r>
              <a:rPr kumimoji="1" lang="ja-JP" altLang="en-US" dirty="0" smtClean="0"/>
              <a:t>マスタ タイトルの書式設定</a:t>
            </a:r>
            <a:endParaRPr kumimoji="1" lang="ja-JP" altLang="en-US" dirty="0"/>
          </a:p>
        </p:txBody>
      </p:sp>
      <p:sp>
        <p:nvSpPr>
          <p:cNvPr id="5" name="テキスト プレースホルダー 12"/>
          <p:cNvSpPr>
            <a:spLocks noGrp="1"/>
          </p:cNvSpPr>
          <p:nvPr>
            <p:ph type="body" sz="quarter" idx="15"/>
          </p:nvPr>
        </p:nvSpPr>
        <p:spPr>
          <a:xfrm>
            <a:off x="200026" y="549275"/>
            <a:ext cx="9505950" cy="719138"/>
          </a:xfrm>
        </p:spPr>
        <p:txBody>
          <a:bodyPr anchor="b" anchorCtr="0"/>
          <a:lstStyle>
            <a:lvl1pPr marL="0" indent="0">
              <a:spcBef>
                <a:spcPts val="0"/>
              </a:spcBef>
              <a:buNone/>
              <a:defRPr sz="2000">
                <a:latin typeface="HGP創英角ｺﾞｼｯｸUB" panose="020B0900000000000000" pitchFamily="50" charset="-128"/>
                <a:ea typeface="HGP創英角ｺﾞｼｯｸUB" panose="020B0900000000000000" pitchFamily="50" charset="-128"/>
              </a:defRPr>
            </a:lvl1pPr>
            <a:lvl2pPr marL="377825" indent="0">
              <a:spcBef>
                <a:spcPts val="0"/>
              </a:spcBef>
              <a:buNone/>
              <a:defRPr sz="2000">
                <a:latin typeface="HGP創英角ｺﾞｼｯｸUB" panose="020B0900000000000000" pitchFamily="50" charset="-128"/>
                <a:ea typeface="HGP創英角ｺﾞｼｯｸUB" panose="020B0900000000000000" pitchFamily="50" charset="-128"/>
              </a:defRPr>
            </a:lvl2pPr>
            <a:lvl3pPr marL="755650" indent="0">
              <a:spcBef>
                <a:spcPts val="0"/>
              </a:spcBef>
              <a:buNone/>
              <a:defRPr sz="2000">
                <a:latin typeface="HGP創英角ｺﾞｼｯｸUB" panose="020B0900000000000000" pitchFamily="50" charset="-128"/>
                <a:ea typeface="HGP創英角ｺﾞｼｯｸUB" panose="020B0900000000000000" pitchFamily="50" charset="-128"/>
              </a:defRPr>
            </a:lvl3pPr>
            <a:lvl4pPr marL="1143000" indent="0">
              <a:spcBef>
                <a:spcPts val="0"/>
              </a:spcBef>
              <a:buNone/>
              <a:defRPr sz="2000">
                <a:latin typeface="HGP創英角ｺﾞｼｯｸUB" panose="020B0900000000000000" pitchFamily="50" charset="-128"/>
                <a:ea typeface="HGP創英角ｺﾞｼｯｸUB" panose="020B0900000000000000" pitchFamily="50" charset="-128"/>
              </a:defRPr>
            </a:lvl4pPr>
            <a:lvl5pPr marL="1525587" indent="0">
              <a:spcBef>
                <a:spcPts val="0"/>
              </a:spcBef>
              <a:buNone/>
              <a:defRPr sz="2000">
                <a:latin typeface="HGP創英角ｺﾞｼｯｸUB" panose="020B0900000000000000" pitchFamily="50" charset="-128"/>
                <a:ea typeface="HGP創英角ｺﾞｼｯｸUB" panose="020B09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p:txBody>
      </p:sp>
    </p:spTree>
    <p:extLst>
      <p:ext uri="{BB962C8B-B14F-4D97-AF65-F5344CB8AC3E}">
        <p14:creationId xmlns:p14="http://schemas.microsoft.com/office/powerpoint/2010/main" xmlns="" val="218523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プロフィール">
    <p:spTree>
      <p:nvGrpSpPr>
        <p:cNvPr id="1" name=""/>
        <p:cNvGrpSpPr/>
        <p:nvPr/>
      </p:nvGrpSpPr>
      <p:grpSpPr>
        <a:xfrm>
          <a:off x="0" y="0"/>
          <a:ext cx="0" cy="0"/>
          <a:chOff x="0" y="0"/>
          <a:chExt cx="0" cy="0"/>
        </a:xfrm>
      </p:grpSpPr>
      <p:graphicFrame>
        <p:nvGraphicFramePr>
          <p:cNvPr id="4" name="Group 3"/>
          <p:cNvGraphicFramePr>
            <a:graphicFrameLocks noGrp="1"/>
          </p:cNvGraphicFramePr>
          <p:nvPr userDrawn="1">
            <p:extLst>
              <p:ext uri="{D42A27DB-BD31-4B8C-83A1-F6EECF244321}">
                <p14:modId xmlns:p14="http://schemas.microsoft.com/office/powerpoint/2010/main" xmlns="" val="383152616"/>
              </p:ext>
            </p:extLst>
          </p:nvPr>
        </p:nvGraphicFramePr>
        <p:xfrm>
          <a:off x="200026" y="1340770"/>
          <a:ext cx="9505949" cy="5113213"/>
        </p:xfrm>
        <a:graphic>
          <a:graphicData uri="http://schemas.openxmlformats.org/drawingml/2006/table">
            <a:tbl>
              <a:tblPr/>
              <a:tblGrid>
                <a:gridCol w="4139687"/>
                <a:gridCol w="5366262"/>
              </a:tblGrid>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経歴</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主要プロジェクト</a:t>
                      </a:r>
                    </a:p>
                  </a:txBody>
                  <a:tcPr marL="152400" marT="95250" marB="95250" anchor="ctr"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r>
              <a:tr h="1699486">
                <a:tc>
                  <a:txBody>
                    <a:bodyPr/>
                    <a:lstStyle/>
                    <a:p>
                      <a:pPr marL="0" marR="0" lvl="0" indent="0" algn="just" defTabSz="863600" rtl="0" eaLnBrk="1" fontAlgn="base" latinLnBrk="0" hangingPunct="1">
                        <a:lnSpc>
                          <a:spcPct val="100000"/>
                        </a:lnSpc>
                        <a:spcBef>
                          <a:spcPct val="25000"/>
                        </a:spcBef>
                        <a:spcAft>
                          <a:spcPct val="0"/>
                        </a:spcAft>
                        <a:buClr>
                          <a:schemeClr val="bg2"/>
                        </a:buClr>
                        <a:buSzTx/>
                        <a:buFont typeface="Wingdings" pitchFamily="2" charset="2"/>
                        <a:buNone/>
                        <a:tabLst/>
                      </a:pPr>
                      <a:endParaRPr kumimoji="1" lang="ja-JP" altLang="ja-JP" sz="1000" b="0" i="0" u="none" strike="noStrike" cap="none" normalizeH="0" baseline="0" dirty="0" smtClean="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just" defTabSz="863600" rtl="0" eaLnBrk="1" fontAlgn="base" latinLnBrk="0" hangingPunct="1">
                        <a:lnSpc>
                          <a:spcPct val="100000"/>
                        </a:lnSpc>
                        <a:spcBef>
                          <a:spcPct val="25000"/>
                        </a:spcBef>
                        <a:spcAft>
                          <a:spcPct val="0"/>
                        </a:spcAft>
                        <a:buClrTx/>
                        <a:buSzTx/>
                        <a:buFontTx/>
                        <a:buNone/>
                        <a:tabLst/>
                      </a:pPr>
                      <a:endParaRPr kumimoji="1" lang="ja-JP" altLang="ja-JP" sz="1200" b="0" i="0" u="none" strike="noStrike" cap="none" normalizeH="0" baseline="0" dirty="0" smtClean="0">
                        <a:ln>
                          <a:noFill/>
                        </a:ln>
                        <a:solidFill>
                          <a:schemeClr val="tx1"/>
                        </a:solidFill>
                        <a:effectLst/>
                        <a:latin typeface="Arial" charset="0"/>
                        <a:ea typeface="ＭＳ Ｐゴシック" pitchFamily="50" charset="-128"/>
                      </a:endParaRPr>
                    </a:p>
                  </a:txBody>
                  <a:tcPr marL="152400" marT="95250" marB="95250" horzOverflow="overflow">
                    <a:lnL w="635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376597">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専門</a:t>
                      </a:r>
                    </a:p>
                  </a:txBody>
                  <a:tcPr marL="152400" marT="95250" marB="95250" anchor="ctr"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3"/>
                    </a:solidFill>
                  </a:tcPr>
                </a:tc>
                <a:tc vMerge="1">
                  <a:txBody>
                    <a:bodyPr/>
                    <a:lstStyle/>
                    <a:p>
                      <a:endParaRPr kumimoji="1" lang="ja-JP" altLang="en-US"/>
                    </a:p>
                  </a:txBody>
                  <a:tcPr/>
                </a:tc>
              </a:tr>
              <a:tr h="2660533">
                <a:tc>
                  <a:txBody>
                    <a:bodyPr/>
                    <a:lstStyle/>
                    <a:p>
                      <a:pPr marL="0" marR="0" lvl="0" indent="0" algn="l" defTabSz="863600" rtl="0" eaLnBrk="1" fontAlgn="base" latinLnBrk="0" hangingPunct="1">
                        <a:lnSpc>
                          <a:spcPct val="100000"/>
                        </a:lnSpc>
                        <a:spcBef>
                          <a:spcPct val="25000"/>
                        </a:spcBef>
                        <a:spcAft>
                          <a:spcPct val="0"/>
                        </a:spcAft>
                        <a:buClr>
                          <a:schemeClr val="bg2"/>
                        </a:buClr>
                        <a:buSzTx/>
                        <a:buFont typeface="Wingdings" pitchFamily="2" charset="2"/>
                        <a:buChar char="n"/>
                        <a:tabLst/>
                      </a:pPr>
                      <a:endParaRPr kumimoji="1" lang="ja-JP" altLang="ja-JP" sz="1000" b="0" i="0" u="none" strike="noStrike" cap="none" normalizeH="0" baseline="0" dirty="0" smtClean="0">
                        <a:ln>
                          <a:noFill/>
                        </a:ln>
                        <a:solidFill>
                          <a:schemeClr val="tx1"/>
                        </a:solidFill>
                        <a:effectLst/>
                        <a:latin typeface="Arial" charset="0"/>
                        <a:ea typeface="ＭＳ Ｐゴシック" pitchFamily="50" charset="-128"/>
                      </a:endParaRPr>
                    </a:p>
                  </a:txBody>
                  <a:tcPr marL="152400" marT="95250" marB="95250" horzOverflow="overflow">
                    <a:lnL cap="flat">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r>
            </a:tbl>
          </a:graphicData>
        </a:graphic>
      </p:graphicFrame>
      <p:sp>
        <p:nvSpPr>
          <p:cNvPr id="5" name="テキスト プレースホルダ 20"/>
          <p:cNvSpPr>
            <a:spLocks noGrp="1"/>
          </p:cNvSpPr>
          <p:nvPr>
            <p:ph type="body" sz="quarter" idx="14"/>
          </p:nvPr>
        </p:nvSpPr>
        <p:spPr>
          <a:xfrm>
            <a:off x="272481" y="1772816"/>
            <a:ext cx="3960440" cy="1512168"/>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6" name="テキスト プレースホルダ 20"/>
          <p:cNvSpPr>
            <a:spLocks noGrp="1"/>
          </p:cNvSpPr>
          <p:nvPr>
            <p:ph type="body" sz="quarter" idx="15"/>
          </p:nvPr>
        </p:nvSpPr>
        <p:spPr>
          <a:xfrm>
            <a:off x="272481" y="3861048"/>
            <a:ext cx="3960440" cy="2520280"/>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7" name="テキスト プレースホルダ 20"/>
          <p:cNvSpPr>
            <a:spLocks noGrp="1"/>
          </p:cNvSpPr>
          <p:nvPr>
            <p:ph type="body" sz="quarter" idx="16"/>
          </p:nvPr>
        </p:nvSpPr>
        <p:spPr>
          <a:xfrm>
            <a:off x="4448944" y="1772817"/>
            <a:ext cx="5184576" cy="4608513"/>
          </a:xfrm>
          <a:prstGeom prst="rect">
            <a:avLst/>
          </a:prstGeom>
        </p:spPr>
        <p:txBody>
          <a:bodyPr/>
          <a:lstStyle>
            <a:lvl1pPr>
              <a:defRPr sz="1200">
                <a:latin typeface="+mn-ea"/>
                <a:ea typeface="+mn-ea"/>
              </a:defRPr>
            </a:lvl1pPr>
            <a:lvl2pPr marL="357188" indent="-177800">
              <a:defRPr sz="900">
                <a:latin typeface="+mn-ea"/>
                <a:ea typeface="+mn-ea"/>
              </a:defRPr>
            </a:lvl2pPr>
            <a:lvl3pPr>
              <a:defRPr sz="1400">
                <a:latin typeface="+mj-ea"/>
                <a:ea typeface="+mj-ea"/>
              </a:defRPr>
            </a:lvl3pPr>
            <a:lvl4pPr>
              <a:defRPr sz="1200">
                <a:latin typeface="+mn-ea"/>
                <a:ea typeface="+mn-ea"/>
              </a:defRPr>
            </a:lvl4pPr>
            <a:lvl5pPr>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xmlns="" val="300569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2.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heme" Target="../theme/theme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タイトル プレースホルダ 16"/>
          <p:cNvSpPr>
            <a:spLocks noGrp="1"/>
          </p:cNvSpPr>
          <p:nvPr>
            <p:ph type="title"/>
          </p:nvPr>
        </p:nvSpPr>
        <p:spPr>
          <a:xfrm>
            <a:off x="200473" y="188640"/>
            <a:ext cx="9505055" cy="1008112"/>
          </a:xfrm>
          <a:prstGeom prst="rect">
            <a:avLst/>
          </a:prstGeom>
        </p:spPr>
        <p:txBody>
          <a:bodyPr vert="horz" lIns="91440" tIns="45720" rIns="91440" bIns="45720" rtlCol="0" anchor="b" anchorCtr="0">
            <a:normAutofit/>
          </a:bodyPr>
          <a:lstStyle/>
          <a:p>
            <a:r>
              <a:rPr kumimoji="1" lang="ja-JP" altLang="en-US" dirty="0" smtClean="0"/>
              <a:t>マスタ タイトルの書式設定</a:t>
            </a:r>
            <a:endParaRPr kumimoji="1" lang="ja-JP" altLang="en-US" dirty="0"/>
          </a:p>
        </p:txBody>
      </p:sp>
      <p:grpSp>
        <p:nvGrpSpPr>
          <p:cNvPr id="4" name="グループ化 3"/>
          <p:cNvGrpSpPr/>
          <p:nvPr userDrawn="1"/>
        </p:nvGrpSpPr>
        <p:grpSpPr>
          <a:xfrm>
            <a:off x="200473" y="6597354"/>
            <a:ext cx="355987" cy="179051"/>
            <a:chOff x="9061509" y="188968"/>
            <a:chExt cx="572011" cy="287704"/>
          </a:xfrm>
          <a:solidFill>
            <a:schemeClr val="accent6"/>
          </a:solidFill>
        </p:grpSpPr>
        <p:sp>
          <p:nvSpPr>
            <p:cNvPr id="19"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20"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14" name="テキスト ボックス 13"/>
          <p:cNvSpPr txBox="1"/>
          <p:nvPr/>
        </p:nvSpPr>
        <p:spPr>
          <a:xfrm>
            <a:off x="632498" y="6597352"/>
            <a:ext cx="3528392" cy="215444"/>
          </a:xfrm>
          <a:prstGeom prst="rect">
            <a:avLst/>
          </a:prstGeom>
          <a:noFill/>
        </p:spPr>
        <p:txBody>
          <a:bodyPr wrap="square" lIns="0" rIns="0" rtlCol="0">
            <a:spAutoFit/>
          </a:bodyPr>
          <a:lstStyle/>
          <a:p>
            <a:pPr>
              <a:defRPr/>
            </a:pPr>
            <a:r>
              <a:rPr kumimoji="0" lang="en-US" altLang="ja-JP" sz="800" dirty="0">
                <a:solidFill>
                  <a:srgbClr val="000000"/>
                </a:solidFill>
                <a:cs typeface="Arial" panose="020B0604020202020204" pitchFamily="34" charset="0"/>
              </a:rPr>
              <a:t>Copyright</a:t>
            </a:r>
            <a:r>
              <a:rPr kumimoji="0" lang="ja-JP" altLang="en-US" sz="800" dirty="0">
                <a:solidFill>
                  <a:srgbClr val="000000"/>
                </a:solidFill>
                <a:cs typeface="Arial" panose="020B0604020202020204" pitchFamily="34" charset="0"/>
              </a:rPr>
              <a:t>（</a:t>
            </a:r>
            <a:r>
              <a:rPr kumimoji="0" lang="en-US" altLang="ja-JP" sz="800" dirty="0">
                <a:solidFill>
                  <a:srgbClr val="000000"/>
                </a:solidFill>
                <a:cs typeface="Arial" panose="020B0604020202020204" pitchFamily="34" charset="0"/>
              </a:rPr>
              <a:t>C</a:t>
            </a:r>
            <a:r>
              <a:rPr kumimoji="0" lang="ja-JP" altLang="en-US" sz="800" dirty="0">
                <a:solidFill>
                  <a:srgbClr val="000000"/>
                </a:solidFill>
                <a:cs typeface="Arial" panose="020B0604020202020204" pitchFamily="34" charset="0"/>
              </a:rPr>
              <a:t>） </a:t>
            </a:r>
            <a:r>
              <a:rPr kumimoji="0" lang="en-US" altLang="ja-JP" sz="800" dirty="0">
                <a:solidFill>
                  <a:srgbClr val="000000"/>
                </a:solidFill>
                <a:cs typeface="Arial" panose="020B0604020202020204" pitchFamily="34" charset="0"/>
              </a:rPr>
              <a:t>Nomura Research Institute, Ltd. All rights reserved.</a:t>
            </a:r>
          </a:p>
        </p:txBody>
      </p:sp>
      <p:sp>
        <p:nvSpPr>
          <p:cNvPr id="15" name="テキスト ボックス 14"/>
          <p:cNvSpPr txBox="1"/>
          <p:nvPr/>
        </p:nvSpPr>
        <p:spPr>
          <a:xfrm>
            <a:off x="8913441" y="6581003"/>
            <a:ext cx="720080" cy="276999"/>
          </a:xfrm>
          <a:prstGeom prst="rect">
            <a:avLst/>
          </a:prstGeom>
          <a:noFill/>
        </p:spPr>
        <p:txBody>
          <a:bodyPr wrap="square" lIns="0" rIns="0" rtlCol="0">
            <a:spAutoFit/>
          </a:bodyPr>
          <a:lstStyle/>
          <a:p>
            <a:pPr algn="r"/>
            <a:fld id="{6DD9FF53-5E75-4890-BA22-699EFFF134BB}" type="slidenum">
              <a:rPr lang="ja-JP" altLang="en-US" sz="1200">
                <a:solidFill>
                  <a:prstClr val="black"/>
                </a:solidFill>
              </a:rPr>
              <a:pPr algn="r"/>
              <a:t>‹#›</a:t>
            </a:fld>
            <a:endParaRPr lang="ja-JP" altLang="en-US" sz="1200" dirty="0">
              <a:solidFill>
                <a:prstClr val="black"/>
              </a:solidFill>
            </a:endParaRPr>
          </a:p>
        </p:txBody>
      </p:sp>
      <p:sp>
        <p:nvSpPr>
          <p:cNvPr id="10" name="テキスト プレースホルダ 9"/>
          <p:cNvSpPr>
            <a:spLocks noGrp="1"/>
          </p:cNvSpPr>
          <p:nvPr>
            <p:ph type="body" idx="1"/>
          </p:nvPr>
        </p:nvSpPr>
        <p:spPr>
          <a:xfrm>
            <a:off x="200472" y="1484784"/>
            <a:ext cx="9505503" cy="5039840"/>
          </a:xfrm>
          <a:prstGeom prst="rect">
            <a:avLst/>
          </a:prstGeom>
        </p:spPr>
        <p:txBody>
          <a:bodyPr vert="horz" lIns="91440" tIns="45720" rIns="91440" bIns="45720" rtlCol="0">
            <a:no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11" name="Line 26"/>
          <p:cNvSpPr>
            <a:spLocks noChangeShapeType="1"/>
          </p:cNvSpPr>
          <p:nvPr userDrawn="1"/>
        </p:nvSpPr>
        <p:spPr bwMode="auto">
          <a:xfrm>
            <a:off x="200472"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12" name="正方形/長方形 11"/>
          <p:cNvSpPr/>
          <p:nvPr userDrawn="1"/>
        </p:nvSpPr>
        <p:spPr bwMode="auto">
          <a:xfrm>
            <a:off x="8337376" y="72008"/>
            <a:ext cx="1440160" cy="404664"/>
          </a:xfrm>
          <a:prstGeom prst="rect">
            <a:avLst/>
          </a:prstGeom>
          <a:solidFill>
            <a:srgbClr val="FFFFFF"/>
          </a:solidFill>
          <a:ln w="25400" cap="flat" cmpd="sng" algn="ctr">
            <a:solidFill>
              <a:srgbClr val="CC0066"/>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smtClean="0">
                <a:ln>
                  <a:noFill/>
                </a:ln>
                <a:solidFill>
                  <a:srgbClr val="CC0066"/>
                </a:solidFill>
                <a:effectLst/>
                <a:uLnTx/>
                <a:uFillTx/>
                <a:latin typeface="Arial" charset="0"/>
                <a:ea typeface="ＭＳ Ｐゴシック" pitchFamily="50" charset="-128"/>
                <a:cs typeface="+mn-cs"/>
              </a:rPr>
              <a:t>Strictly confidential</a:t>
            </a:r>
          </a:p>
        </p:txBody>
      </p:sp>
    </p:spTree>
    <p:extLst>
      <p:ext uri="{BB962C8B-B14F-4D97-AF65-F5344CB8AC3E}">
        <p14:creationId xmlns:p14="http://schemas.microsoft.com/office/powerpoint/2010/main" xmlns="" val="3780788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2" r:id="rId9"/>
    <p:sldLayoutId id="2147483671" r:id="rId10"/>
    <p:sldLayoutId id="2147483674" r:id="rId11"/>
    <p:sldLayoutId id="2147483698" r:id="rId12"/>
    <p:sldLayoutId id="2147483697" r:id="rId13"/>
    <p:sldLayoutId id="2147483757" r:id="rId14"/>
    <p:sldLayoutId id="2147483756" r:id="rId15"/>
    <p:sldLayoutId id="2147483690" r:id="rId16"/>
    <p:sldLayoutId id="2147483692" r:id="rId17"/>
    <p:sldLayoutId id="2147483693" r:id="rId18"/>
  </p:sldLayoutIdLst>
  <p:hf hdr="0" dt="0"/>
  <p:txStyles>
    <p:titleStyle>
      <a:lvl1pPr marL="0" marR="0" indent="0" algn="l" defTabSz="914400" rtl="0" eaLnBrk="1" fontAlgn="auto" latinLnBrk="0" hangingPunct="1">
        <a:lnSpc>
          <a:spcPct val="100000"/>
        </a:lnSpc>
        <a:spcBef>
          <a:spcPct val="0"/>
        </a:spcBef>
        <a:spcAft>
          <a:spcPts val="0"/>
        </a:spcAft>
        <a:buClrTx/>
        <a:buSzTx/>
        <a:buFontTx/>
        <a:buNone/>
        <a:tabLst/>
        <a:defRPr kumimoji="1" sz="2000" kern="1200">
          <a:solidFill>
            <a:schemeClr val="tx1"/>
          </a:solidFill>
          <a:latin typeface="HGP創英角ｺﾞｼｯｸUB" pitchFamily="50" charset="-128"/>
          <a:ea typeface="HGP創英角ｺﾞｼｯｸUB" pitchFamily="50" charset="-128"/>
          <a:cs typeface="+mj-cs"/>
        </a:defRPr>
      </a:lvl1pPr>
    </p:titleStyle>
    <p:bodyStyle>
      <a:lvl1pPr marL="187325" marR="0" indent="-187325" algn="l" defTabSz="863600" rtl="0" eaLnBrk="1" fontAlgn="base" latinLnBrk="0" hangingPunct="1">
        <a:lnSpc>
          <a:spcPct val="100000"/>
        </a:lnSpc>
        <a:spcBef>
          <a:spcPct val="30000"/>
        </a:spcBef>
        <a:spcAft>
          <a:spcPct val="0"/>
        </a:spcAft>
        <a:buClr>
          <a:schemeClr val="bg1">
            <a:lumMod val="75000"/>
          </a:schemeClr>
        </a:buClr>
        <a:buSzTx/>
        <a:buFont typeface="Wingdings" pitchFamily="2" charset="2"/>
        <a:buChar char="n"/>
        <a:tabLst/>
        <a:defRPr kumimoji="1" sz="1400" kern="1200">
          <a:solidFill>
            <a:schemeClr val="tx1"/>
          </a:solidFill>
          <a:latin typeface="+mn-lt"/>
          <a:ea typeface="+mn-ea"/>
          <a:cs typeface="+mn-cs"/>
        </a:defRPr>
      </a:lvl1pPr>
      <a:lvl2pPr marL="565150" marR="0" indent="-187325" algn="l" defTabSz="863600" rtl="0" eaLnBrk="1" fontAlgn="base" latinLnBrk="0" hangingPunct="1">
        <a:lnSpc>
          <a:spcPct val="100000"/>
        </a:lnSpc>
        <a:spcBef>
          <a:spcPct val="30000"/>
        </a:spcBef>
        <a:spcAft>
          <a:spcPct val="0"/>
        </a:spcAft>
        <a:buClr>
          <a:schemeClr val="bg1">
            <a:lumMod val="75000"/>
          </a:schemeClr>
        </a:buClr>
        <a:buSzTx/>
        <a:buFont typeface="Wingdings" pitchFamily="2" charset="2"/>
        <a:buChar char="l"/>
        <a:tabLst/>
        <a:defRPr kumimoji="1" sz="1200" kern="1200">
          <a:solidFill>
            <a:schemeClr val="tx1"/>
          </a:solidFill>
          <a:latin typeface="+mn-lt"/>
          <a:ea typeface="+mn-ea"/>
          <a:cs typeface="+mn-cs"/>
        </a:defRPr>
      </a:lvl2pPr>
      <a:lvl3pPr marL="952500" marR="0" indent="-196850" algn="l" defTabSz="863600" rtl="0" eaLnBrk="1" fontAlgn="base" latinLnBrk="0" hangingPunct="1">
        <a:lnSpc>
          <a:spcPct val="100000"/>
        </a:lnSpc>
        <a:spcBef>
          <a:spcPct val="20000"/>
        </a:spcBef>
        <a:spcAft>
          <a:spcPct val="0"/>
        </a:spcAft>
        <a:buClr>
          <a:schemeClr val="bg1">
            <a:lumMod val="75000"/>
          </a:schemeClr>
        </a:buClr>
        <a:buSzTx/>
        <a:buFontTx/>
        <a:buChar char="▪"/>
        <a:tabLst/>
        <a:defRPr kumimoji="1" sz="1200" kern="1200" baseline="0">
          <a:solidFill>
            <a:schemeClr val="tx1"/>
          </a:solidFill>
          <a:latin typeface="+mn-lt"/>
          <a:ea typeface="+mn-ea"/>
          <a:cs typeface="+mn-cs"/>
        </a:defRPr>
      </a:lvl3pPr>
      <a:lvl4pPr marL="1335088" marR="0" indent="-192088" algn="l" defTabSz="863600" rtl="0" eaLnBrk="1" fontAlgn="base" latinLnBrk="0" hangingPunct="1">
        <a:lnSpc>
          <a:spcPct val="100000"/>
        </a:lnSpc>
        <a:spcBef>
          <a:spcPct val="15000"/>
        </a:spcBef>
        <a:spcAft>
          <a:spcPct val="0"/>
        </a:spcAft>
        <a:buClr>
          <a:schemeClr val="bg1">
            <a:lumMod val="75000"/>
          </a:schemeClr>
        </a:buClr>
        <a:buSzTx/>
        <a:buFontTx/>
        <a:buChar char="▪"/>
        <a:tabLst/>
        <a:defRPr kumimoji="1" sz="1200" kern="1200" baseline="0">
          <a:solidFill>
            <a:schemeClr val="tx1"/>
          </a:solidFill>
          <a:latin typeface="+mn-lt"/>
          <a:ea typeface="+mn-ea"/>
          <a:cs typeface="+mn-cs"/>
        </a:defRPr>
      </a:lvl4pPr>
      <a:lvl5pPr marL="1717675" marR="0" indent="-192088" algn="l" defTabSz="863600" rtl="0" eaLnBrk="1" fontAlgn="base" latinLnBrk="0" hangingPunct="1">
        <a:lnSpc>
          <a:spcPct val="100000"/>
        </a:lnSpc>
        <a:spcBef>
          <a:spcPct val="10000"/>
        </a:spcBef>
        <a:spcAft>
          <a:spcPct val="0"/>
        </a:spcAft>
        <a:buClr>
          <a:schemeClr val="bg1">
            <a:lumMod val="75000"/>
          </a:schemeClr>
        </a:buClr>
        <a:buSzTx/>
        <a:buFontTx/>
        <a:buChar char="▪"/>
        <a:tabLst/>
        <a:defRPr kumimoji="1"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6"/>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9"/>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57E52-DAA1-418A-9831-F86AEDBAFFF6}" type="datetimeFigureOut">
              <a:rPr lang="en-US" smtClean="0"/>
              <a:pPr/>
              <a:t>3/11/2015</a:t>
            </a:fld>
            <a:endParaRPr lang="en-US"/>
          </a:p>
        </p:txBody>
      </p:sp>
      <p:sp>
        <p:nvSpPr>
          <p:cNvPr id="5" name="Footer Placeholder 4"/>
          <p:cNvSpPr>
            <a:spLocks noGrp="1"/>
          </p:cNvSpPr>
          <p:nvPr>
            <p:ph type="ftr" sz="quarter" idx="3"/>
          </p:nvPr>
        </p:nvSpPr>
        <p:spPr>
          <a:xfrm>
            <a:off x="3384550" y="6356359"/>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9"/>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742A1-95E0-4CA8-9B53-26A347935855}" type="slidenum">
              <a:rPr lang="en-US" smtClean="0"/>
              <a:pPr/>
              <a:t>‹#›</a:t>
            </a:fld>
            <a:endParaRPr lang="en-US"/>
          </a:p>
        </p:txBody>
      </p:sp>
      <p:grpSp>
        <p:nvGrpSpPr>
          <p:cNvPr id="7" name="グループ化 3"/>
          <p:cNvGrpSpPr/>
          <p:nvPr userDrawn="1"/>
        </p:nvGrpSpPr>
        <p:grpSpPr>
          <a:xfrm>
            <a:off x="200473" y="6597354"/>
            <a:ext cx="355987" cy="179051"/>
            <a:chOff x="9061509" y="188968"/>
            <a:chExt cx="572011" cy="287704"/>
          </a:xfrm>
          <a:solidFill>
            <a:schemeClr val="accent6"/>
          </a:solidFill>
        </p:grpSpPr>
        <p:sp>
          <p:nvSpPr>
            <p:cNvPr id="8" name="Freeform 290"/>
            <p:cNvSpPr>
              <a:spLocks noChangeAspect="1"/>
            </p:cNvSpPr>
            <p:nvPr/>
          </p:nvSpPr>
          <p:spPr bwMode="auto">
            <a:xfrm>
              <a:off x="9556942" y="190128"/>
              <a:ext cx="76578" cy="285384"/>
            </a:xfrm>
            <a:custGeom>
              <a:avLst/>
              <a:gdLst/>
              <a:ahLst/>
              <a:cxnLst>
                <a:cxn ang="0">
                  <a:pos x="132" y="0"/>
                </a:cxn>
                <a:cxn ang="0">
                  <a:pos x="0" y="0"/>
                </a:cxn>
                <a:cxn ang="0">
                  <a:pos x="0" y="0"/>
                </a:cxn>
                <a:cxn ang="0">
                  <a:pos x="5" y="121"/>
                </a:cxn>
                <a:cxn ang="0">
                  <a:pos x="7" y="183"/>
                </a:cxn>
                <a:cxn ang="0">
                  <a:pos x="8" y="246"/>
                </a:cxn>
                <a:cxn ang="0">
                  <a:pos x="8" y="246"/>
                </a:cxn>
                <a:cxn ang="0">
                  <a:pos x="7" y="310"/>
                </a:cxn>
                <a:cxn ang="0">
                  <a:pos x="5" y="372"/>
                </a:cxn>
                <a:cxn ang="0">
                  <a:pos x="0" y="492"/>
                </a:cxn>
                <a:cxn ang="0">
                  <a:pos x="132" y="492"/>
                </a:cxn>
                <a:cxn ang="0">
                  <a:pos x="132" y="492"/>
                </a:cxn>
                <a:cxn ang="0">
                  <a:pos x="127" y="372"/>
                </a:cxn>
                <a:cxn ang="0">
                  <a:pos x="124" y="310"/>
                </a:cxn>
                <a:cxn ang="0">
                  <a:pos x="124" y="246"/>
                </a:cxn>
                <a:cxn ang="0">
                  <a:pos x="124" y="246"/>
                </a:cxn>
                <a:cxn ang="0">
                  <a:pos x="124" y="183"/>
                </a:cxn>
                <a:cxn ang="0">
                  <a:pos x="127" y="121"/>
                </a:cxn>
                <a:cxn ang="0">
                  <a:pos x="132" y="0"/>
                </a:cxn>
                <a:cxn ang="0">
                  <a:pos x="132" y="0"/>
                </a:cxn>
              </a:cxnLst>
              <a:rect l="0" t="0" r="r" b="b"/>
              <a:pathLst>
                <a:path w="132" h="492">
                  <a:moveTo>
                    <a:pt x="132" y="0"/>
                  </a:moveTo>
                  <a:lnTo>
                    <a:pt x="0" y="0"/>
                  </a:lnTo>
                  <a:lnTo>
                    <a:pt x="0" y="0"/>
                  </a:lnTo>
                  <a:lnTo>
                    <a:pt x="5" y="121"/>
                  </a:lnTo>
                  <a:lnTo>
                    <a:pt x="7" y="183"/>
                  </a:lnTo>
                  <a:lnTo>
                    <a:pt x="8" y="246"/>
                  </a:lnTo>
                  <a:lnTo>
                    <a:pt x="8" y="246"/>
                  </a:lnTo>
                  <a:lnTo>
                    <a:pt x="7" y="310"/>
                  </a:lnTo>
                  <a:lnTo>
                    <a:pt x="5" y="372"/>
                  </a:lnTo>
                  <a:lnTo>
                    <a:pt x="0" y="492"/>
                  </a:lnTo>
                  <a:lnTo>
                    <a:pt x="132" y="492"/>
                  </a:lnTo>
                  <a:lnTo>
                    <a:pt x="132" y="492"/>
                  </a:lnTo>
                  <a:lnTo>
                    <a:pt x="127" y="372"/>
                  </a:lnTo>
                  <a:lnTo>
                    <a:pt x="124" y="310"/>
                  </a:lnTo>
                  <a:lnTo>
                    <a:pt x="124" y="246"/>
                  </a:lnTo>
                  <a:lnTo>
                    <a:pt x="124" y="246"/>
                  </a:lnTo>
                  <a:lnTo>
                    <a:pt x="124" y="183"/>
                  </a:lnTo>
                  <a:lnTo>
                    <a:pt x="127" y="121"/>
                  </a:lnTo>
                  <a:lnTo>
                    <a:pt x="132" y="0"/>
                  </a:lnTo>
                  <a:lnTo>
                    <a:pt x="132" y="0"/>
                  </a:lnTo>
                  <a:close/>
                </a:path>
              </a:pathLst>
            </a:custGeom>
            <a:grpFill/>
            <a:ln w="9525">
              <a:noFill/>
              <a:round/>
              <a:headEnd/>
              <a:tailEnd/>
            </a:ln>
          </p:spPr>
          <p:txBody>
            <a:bodyPr/>
            <a:lstStyle/>
            <a:p>
              <a:pPr>
                <a:defRPr/>
              </a:pPr>
              <a:endParaRPr lang="ja-JP" altLang="en-US" dirty="0">
                <a:solidFill>
                  <a:prstClr val="black"/>
                </a:solidFill>
              </a:endParaRPr>
            </a:p>
          </p:txBody>
        </p:sp>
        <p:sp>
          <p:nvSpPr>
            <p:cNvPr id="9" name="Freeform 291"/>
            <p:cNvSpPr>
              <a:spLocks noChangeAspect="1"/>
            </p:cNvSpPr>
            <p:nvPr/>
          </p:nvSpPr>
          <p:spPr bwMode="auto">
            <a:xfrm>
              <a:off x="9061509" y="188968"/>
              <a:ext cx="488472" cy="287704"/>
            </a:xfrm>
            <a:custGeom>
              <a:avLst/>
              <a:gdLst/>
              <a:ahLst/>
              <a:cxnLst>
                <a:cxn ang="0">
                  <a:pos x="670" y="265"/>
                </a:cxn>
                <a:cxn ang="0">
                  <a:pos x="719" y="240"/>
                </a:cxn>
                <a:cxn ang="0">
                  <a:pos x="757" y="208"/>
                </a:cxn>
                <a:cxn ang="0">
                  <a:pos x="780" y="168"/>
                </a:cxn>
                <a:cxn ang="0">
                  <a:pos x="786" y="148"/>
                </a:cxn>
                <a:cxn ang="0">
                  <a:pos x="788" y="127"/>
                </a:cxn>
                <a:cxn ang="0">
                  <a:pos x="788" y="115"/>
                </a:cxn>
                <a:cxn ang="0">
                  <a:pos x="784" y="92"/>
                </a:cxn>
                <a:cxn ang="0">
                  <a:pos x="776" y="72"/>
                </a:cxn>
                <a:cxn ang="0">
                  <a:pos x="765" y="54"/>
                </a:cxn>
                <a:cxn ang="0">
                  <a:pos x="757" y="46"/>
                </a:cxn>
                <a:cxn ang="0">
                  <a:pos x="724" y="22"/>
                </a:cxn>
                <a:cxn ang="0">
                  <a:pos x="683" y="8"/>
                </a:cxn>
                <a:cxn ang="0">
                  <a:pos x="637" y="2"/>
                </a:cxn>
                <a:cxn ang="0">
                  <a:pos x="586" y="0"/>
                </a:cxn>
                <a:cxn ang="0">
                  <a:pos x="529" y="2"/>
                </a:cxn>
                <a:cxn ang="0">
                  <a:pos x="413" y="5"/>
                </a:cxn>
                <a:cxn ang="0">
                  <a:pos x="364" y="5"/>
                </a:cxn>
                <a:cxn ang="0">
                  <a:pos x="372" y="167"/>
                </a:cxn>
                <a:cxn ang="0">
                  <a:pos x="373" y="313"/>
                </a:cxn>
                <a:cxn ang="0">
                  <a:pos x="311" y="242"/>
                </a:cxn>
                <a:cxn ang="0">
                  <a:pos x="187" y="86"/>
                </a:cxn>
                <a:cxn ang="0">
                  <a:pos x="0" y="5"/>
                </a:cxn>
                <a:cxn ang="0">
                  <a:pos x="7" y="126"/>
                </a:cxn>
                <a:cxn ang="0">
                  <a:pos x="10" y="251"/>
                </a:cxn>
                <a:cxn ang="0">
                  <a:pos x="8" y="315"/>
                </a:cxn>
                <a:cxn ang="0">
                  <a:pos x="0" y="497"/>
                </a:cxn>
                <a:cxn ang="0">
                  <a:pos x="107" y="497"/>
                </a:cxn>
                <a:cxn ang="0">
                  <a:pos x="97" y="319"/>
                </a:cxn>
                <a:cxn ang="0">
                  <a:pos x="95" y="165"/>
                </a:cxn>
                <a:cxn ang="0">
                  <a:pos x="162" y="242"/>
                </a:cxn>
                <a:cxn ang="0">
                  <a:pos x="299" y="410"/>
                </a:cxn>
                <a:cxn ang="0">
                  <a:pos x="362" y="497"/>
                </a:cxn>
                <a:cxn ang="0">
                  <a:pos x="473" y="497"/>
                </a:cxn>
                <a:cxn ang="0">
                  <a:pos x="467" y="315"/>
                </a:cxn>
                <a:cxn ang="0">
                  <a:pos x="465" y="251"/>
                </a:cxn>
                <a:cxn ang="0">
                  <a:pos x="468" y="68"/>
                </a:cxn>
                <a:cxn ang="0">
                  <a:pos x="502" y="67"/>
                </a:cxn>
                <a:cxn ang="0">
                  <a:pos x="543" y="67"/>
                </a:cxn>
                <a:cxn ang="0">
                  <a:pos x="591" y="72"/>
                </a:cxn>
                <a:cxn ang="0">
                  <a:pos x="618" y="84"/>
                </a:cxn>
                <a:cxn ang="0">
                  <a:pos x="630" y="94"/>
                </a:cxn>
                <a:cxn ang="0">
                  <a:pos x="643" y="113"/>
                </a:cxn>
                <a:cxn ang="0">
                  <a:pos x="649" y="145"/>
                </a:cxn>
                <a:cxn ang="0">
                  <a:pos x="648" y="154"/>
                </a:cxn>
                <a:cxn ang="0">
                  <a:pos x="643" y="175"/>
                </a:cxn>
                <a:cxn ang="0">
                  <a:pos x="634" y="192"/>
                </a:cxn>
                <a:cxn ang="0">
                  <a:pos x="618" y="208"/>
                </a:cxn>
                <a:cxn ang="0">
                  <a:pos x="589" y="227"/>
                </a:cxn>
                <a:cxn ang="0">
                  <a:pos x="542" y="245"/>
                </a:cxn>
                <a:cxn ang="0">
                  <a:pos x="515" y="253"/>
                </a:cxn>
                <a:cxn ang="0">
                  <a:pos x="603" y="370"/>
                </a:cxn>
                <a:cxn ang="0">
                  <a:pos x="689" y="497"/>
                </a:cxn>
                <a:cxn ang="0">
                  <a:pos x="843" y="497"/>
                </a:cxn>
                <a:cxn ang="0">
                  <a:pos x="707" y="318"/>
                </a:cxn>
                <a:cxn ang="0">
                  <a:pos x="670" y="265"/>
                </a:cxn>
              </a:cxnLst>
              <a:rect l="0" t="0" r="r" b="b"/>
              <a:pathLst>
                <a:path w="843" h="497">
                  <a:moveTo>
                    <a:pt x="670" y="265"/>
                  </a:moveTo>
                  <a:lnTo>
                    <a:pt x="670" y="265"/>
                  </a:lnTo>
                  <a:lnTo>
                    <a:pt x="697" y="254"/>
                  </a:lnTo>
                  <a:lnTo>
                    <a:pt x="719" y="240"/>
                  </a:lnTo>
                  <a:lnTo>
                    <a:pt x="740" y="226"/>
                  </a:lnTo>
                  <a:lnTo>
                    <a:pt x="757" y="208"/>
                  </a:lnTo>
                  <a:lnTo>
                    <a:pt x="770" y="189"/>
                  </a:lnTo>
                  <a:lnTo>
                    <a:pt x="780" y="168"/>
                  </a:lnTo>
                  <a:lnTo>
                    <a:pt x="784" y="159"/>
                  </a:lnTo>
                  <a:lnTo>
                    <a:pt x="786" y="148"/>
                  </a:lnTo>
                  <a:lnTo>
                    <a:pt x="788" y="138"/>
                  </a:lnTo>
                  <a:lnTo>
                    <a:pt x="788" y="127"/>
                  </a:lnTo>
                  <a:lnTo>
                    <a:pt x="788" y="127"/>
                  </a:lnTo>
                  <a:lnTo>
                    <a:pt x="788" y="115"/>
                  </a:lnTo>
                  <a:lnTo>
                    <a:pt x="786" y="103"/>
                  </a:lnTo>
                  <a:lnTo>
                    <a:pt x="784" y="92"/>
                  </a:lnTo>
                  <a:lnTo>
                    <a:pt x="781" y="81"/>
                  </a:lnTo>
                  <a:lnTo>
                    <a:pt x="776" y="72"/>
                  </a:lnTo>
                  <a:lnTo>
                    <a:pt x="770" y="62"/>
                  </a:lnTo>
                  <a:lnTo>
                    <a:pt x="765" y="54"/>
                  </a:lnTo>
                  <a:lnTo>
                    <a:pt x="757" y="46"/>
                  </a:lnTo>
                  <a:lnTo>
                    <a:pt x="757" y="46"/>
                  </a:lnTo>
                  <a:lnTo>
                    <a:pt x="742" y="32"/>
                  </a:lnTo>
                  <a:lnTo>
                    <a:pt x="724" y="22"/>
                  </a:lnTo>
                  <a:lnTo>
                    <a:pt x="705" y="14"/>
                  </a:lnTo>
                  <a:lnTo>
                    <a:pt x="683" y="8"/>
                  </a:lnTo>
                  <a:lnTo>
                    <a:pt x="661" y="5"/>
                  </a:lnTo>
                  <a:lnTo>
                    <a:pt x="637" y="2"/>
                  </a:lnTo>
                  <a:lnTo>
                    <a:pt x="611" y="2"/>
                  </a:lnTo>
                  <a:lnTo>
                    <a:pt x="586" y="0"/>
                  </a:lnTo>
                  <a:lnTo>
                    <a:pt x="586" y="0"/>
                  </a:lnTo>
                  <a:lnTo>
                    <a:pt x="529" y="2"/>
                  </a:lnTo>
                  <a:lnTo>
                    <a:pt x="470" y="3"/>
                  </a:lnTo>
                  <a:lnTo>
                    <a:pt x="413" y="5"/>
                  </a:lnTo>
                  <a:lnTo>
                    <a:pt x="364" y="5"/>
                  </a:lnTo>
                  <a:lnTo>
                    <a:pt x="364" y="5"/>
                  </a:lnTo>
                  <a:lnTo>
                    <a:pt x="368" y="86"/>
                  </a:lnTo>
                  <a:lnTo>
                    <a:pt x="372" y="167"/>
                  </a:lnTo>
                  <a:lnTo>
                    <a:pt x="373" y="243"/>
                  </a:lnTo>
                  <a:lnTo>
                    <a:pt x="373" y="313"/>
                  </a:lnTo>
                  <a:lnTo>
                    <a:pt x="373" y="313"/>
                  </a:lnTo>
                  <a:lnTo>
                    <a:pt x="311" y="242"/>
                  </a:lnTo>
                  <a:lnTo>
                    <a:pt x="249" y="165"/>
                  </a:lnTo>
                  <a:lnTo>
                    <a:pt x="187" y="86"/>
                  </a:lnTo>
                  <a:lnTo>
                    <a:pt x="129" y="5"/>
                  </a:lnTo>
                  <a:lnTo>
                    <a:pt x="0" y="5"/>
                  </a:lnTo>
                  <a:lnTo>
                    <a:pt x="0" y="5"/>
                  </a:lnTo>
                  <a:lnTo>
                    <a:pt x="7" y="126"/>
                  </a:lnTo>
                  <a:lnTo>
                    <a:pt x="8" y="188"/>
                  </a:lnTo>
                  <a:lnTo>
                    <a:pt x="10" y="251"/>
                  </a:lnTo>
                  <a:lnTo>
                    <a:pt x="10" y="251"/>
                  </a:lnTo>
                  <a:lnTo>
                    <a:pt x="8" y="315"/>
                  </a:lnTo>
                  <a:lnTo>
                    <a:pt x="7" y="377"/>
                  </a:lnTo>
                  <a:lnTo>
                    <a:pt x="0" y="497"/>
                  </a:lnTo>
                  <a:lnTo>
                    <a:pt x="107" y="497"/>
                  </a:lnTo>
                  <a:lnTo>
                    <a:pt x="107" y="497"/>
                  </a:lnTo>
                  <a:lnTo>
                    <a:pt x="100" y="408"/>
                  </a:lnTo>
                  <a:lnTo>
                    <a:pt x="97" y="319"/>
                  </a:lnTo>
                  <a:lnTo>
                    <a:pt x="95" y="238"/>
                  </a:lnTo>
                  <a:lnTo>
                    <a:pt x="95" y="165"/>
                  </a:lnTo>
                  <a:lnTo>
                    <a:pt x="95" y="165"/>
                  </a:lnTo>
                  <a:lnTo>
                    <a:pt x="162" y="242"/>
                  </a:lnTo>
                  <a:lnTo>
                    <a:pt x="230" y="324"/>
                  </a:lnTo>
                  <a:lnTo>
                    <a:pt x="299" y="410"/>
                  </a:lnTo>
                  <a:lnTo>
                    <a:pt x="330" y="454"/>
                  </a:lnTo>
                  <a:lnTo>
                    <a:pt x="362" y="497"/>
                  </a:lnTo>
                  <a:lnTo>
                    <a:pt x="473" y="497"/>
                  </a:lnTo>
                  <a:lnTo>
                    <a:pt x="473" y="497"/>
                  </a:lnTo>
                  <a:lnTo>
                    <a:pt x="468" y="377"/>
                  </a:lnTo>
                  <a:lnTo>
                    <a:pt x="467" y="315"/>
                  </a:lnTo>
                  <a:lnTo>
                    <a:pt x="465" y="251"/>
                  </a:lnTo>
                  <a:lnTo>
                    <a:pt x="465" y="251"/>
                  </a:lnTo>
                  <a:lnTo>
                    <a:pt x="465" y="159"/>
                  </a:lnTo>
                  <a:lnTo>
                    <a:pt x="468" y="68"/>
                  </a:lnTo>
                  <a:lnTo>
                    <a:pt x="468" y="68"/>
                  </a:lnTo>
                  <a:lnTo>
                    <a:pt x="502" y="67"/>
                  </a:lnTo>
                  <a:lnTo>
                    <a:pt x="543" y="67"/>
                  </a:lnTo>
                  <a:lnTo>
                    <a:pt x="543" y="67"/>
                  </a:lnTo>
                  <a:lnTo>
                    <a:pt x="568" y="68"/>
                  </a:lnTo>
                  <a:lnTo>
                    <a:pt x="591" y="72"/>
                  </a:lnTo>
                  <a:lnTo>
                    <a:pt x="610" y="80"/>
                  </a:lnTo>
                  <a:lnTo>
                    <a:pt x="618" y="84"/>
                  </a:lnTo>
                  <a:lnTo>
                    <a:pt x="624" y="89"/>
                  </a:lnTo>
                  <a:lnTo>
                    <a:pt x="630" y="94"/>
                  </a:lnTo>
                  <a:lnTo>
                    <a:pt x="635" y="100"/>
                  </a:lnTo>
                  <a:lnTo>
                    <a:pt x="643" y="113"/>
                  </a:lnTo>
                  <a:lnTo>
                    <a:pt x="648" y="127"/>
                  </a:lnTo>
                  <a:lnTo>
                    <a:pt x="649" y="145"/>
                  </a:lnTo>
                  <a:lnTo>
                    <a:pt x="649" y="145"/>
                  </a:lnTo>
                  <a:lnTo>
                    <a:pt x="648" y="154"/>
                  </a:lnTo>
                  <a:lnTo>
                    <a:pt x="646" y="165"/>
                  </a:lnTo>
                  <a:lnTo>
                    <a:pt x="643" y="175"/>
                  </a:lnTo>
                  <a:lnTo>
                    <a:pt x="638" y="184"/>
                  </a:lnTo>
                  <a:lnTo>
                    <a:pt x="634" y="192"/>
                  </a:lnTo>
                  <a:lnTo>
                    <a:pt x="626" y="200"/>
                  </a:lnTo>
                  <a:lnTo>
                    <a:pt x="618" y="208"/>
                  </a:lnTo>
                  <a:lnTo>
                    <a:pt x="610" y="215"/>
                  </a:lnTo>
                  <a:lnTo>
                    <a:pt x="589" y="227"/>
                  </a:lnTo>
                  <a:lnTo>
                    <a:pt x="567" y="237"/>
                  </a:lnTo>
                  <a:lnTo>
                    <a:pt x="542" y="245"/>
                  </a:lnTo>
                  <a:lnTo>
                    <a:pt x="515" y="253"/>
                  </a:lnTo>
                  <a:lnTo>
                    <a:pt x="515" y="253"/>
                  </a:lnTo>
                  <a:lnTo>
                    <a:pt x="557" y="308"/>
                  </a:lnTo>
                  <a:lnTo>
                    <a:pt x="603" y="370"/>
                  </a:lnTo>
                  <a:lnTo>
                    <a:pt x="648" y="435"/>
                  </a:lnTo>
                  <a:lnTo>
                    <a:pt x="689" y="497"/>
                  </a:lnTo>
                  <a:lnTo>
                    <a:pt x="843" y="497"/>
                  </a:lnTo>
                  <a:lnTo>
                    <a:pt x="843" y="497"/>
                  </a:lnTo>
                  <a:lnTo>
                    <a:pt x="748" y="375"/>
                  </a:lnTo>
                  <a:lnTo>
                    <a:pt x="707" y="318"/>
                  </a:lnTo>
                  <a:lnTo>
                    <a:pt x="670" y="265"/>
                  </a:lnTo>
                  <a:lnTo>
                    <a:pt x="670" y="265"/>
                  </a:lnTo>
                  <a:close/>
                </a:path>
              </a:pathLst>
            </a:custGeom>
            <a:grpFill/>
            <a:ln w="9525">
              <a:noFill/>
              <a:round/>
              <a:headEnd/>
              <a:tailEnd/>
            </a:ln>
          </p:spPr>
          <p:txBody>
            <a:bodyPr/>
            <a:lstStyle/>
            <a:p>
              <a:pPr>
                <a:defRPr/>
              </a:pPr>
              <a:endParaRPr lang="ja-JP" altLang="en-US" dirty="0">
                <a:solidFill>
                  <a:prstClr val="black"/>
                </a:solidFill>
              </a:endParaRPr>
            </a:p>
          </p:txBody>
        </p:sp>
      </p:grpSp>
      <p:sp>
        <p:nvSpPr>
          <p:cNvPr id="10" name="Line 26"/>
          <p:cNvSpPr>
            <a:spLocks noChangeShapeType="1"/>
          </p:cNvSpPr>
          <p:nvPr userDrawn="1"/>
        </p:nvSpPr>
        <p:spPr bwMode="auto">
          <a:xfrm>
            <a:off x="200472" y="1340688"/>
            <a:ext cx="9505503" cy="0"/>
          </a:xfrm>
          <a:prstGeom prst="line">
            <a:avLst/>
          </a:prstGeom>
          <a:noFill/>
          <a:ln w="3175">
            <a:solidFill>
              <a:schemeClr val="bg2"/>
            </a:solidFill>
            <a:prstDash val="solid"/>
            <a:round/>
            <a:headEnd/>
            <a:tailEnd/>
          </a:ln>
          <a:effectLst/>
        </p:spPr>
        <p:txBody>
          <a:bodyPr/>
          <a:lstStyle/>
          <a:p>
            <a:pPr>
              <a:defRPr/>
            </a:pPr>
            <a:endParaRPr lang="ja-JP" altLang="en-US" dirty="0">
              <a:solidFill>
                <a:prstClr val="black"/>
              </a:solidFill>
            </a:endParaRPr>
          </a:p>
        </p:txBody>
      </p:sp>
      <p:sp>
        <p:nvSpPr>
          <p:cNvPr id="11" name="正方形/長方形 11"/>
          <p:cNvSpPr/>
          <p:nvPr userDrawn="1"/>
        </p:nvSpPr>
        <p:spPr bwMode="auto">
          <a:xfrm>
            <a:off x="8337376" y="72008"/>
            <a:ext cx="1440160" cy="404664"/>
          </a:xfrm>
          <a:prstGeom prst="rect">
            <a:avLst/>
          </a:prstGeom>
          <a:solidFill>
            <a:srgbClr val="FFFFFF"/>
          </a:solidFill>
          <a:ln w="25400" cap="flat" cmpd="sng" algn="ctr">
            <a:solidFill>
              <a:srgbClr val="CC0066"/>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smtClean="0">
                <a:ln>
                  <a:noFill/>
                </a:ln>
                <a:solidFill>
                  <a:srgbClr val="CC0066"/>
                </a:solidFill>
                <a:effectLst/>
                <a:uLnTx/>
                <a:uFillTx/>
                <a:latin typeface="Arial" charset="0"/>
                <a:ea typeface="ＭＳ Ｐゴシック" pitchFamily="50" charset="-128"/>
                <a:cs typeface="+mn-cs"/>
              </a:rPr>
              <a:t>Strictly confidential</a:t>
            </a:r>
          </a:p>
        </p:txBody>
      </p:sp>
    </p:spTree>
    <p:extLst>
      <p:ext uri="{BB962C8B-B14F-4D97-AF65-F5344CB8AC3E}">
        <p14:creationId xmlns:p14="http://schemas.microsoft.com/office/powerpoint/2010/main" xmlns="" val="317407873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9" r:id="rId1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テキスト プレースホルダ 2"/>
          <p:cNvSpPr>
            <a:spLocks noGrp="1"/>
          </p:cNvSpPr>
          <p:nvPr>
            <p:ph type="body" idx="1"/>
          </p:nvPr>
        </p:nvSpPr>
        <p:spPr bwMode="auto">
          <a:xfrm>
            <a:off x="495300" y="1143001"/>
            <a:ext cx="8915400" cy="498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7" name="タイトル プレースホルダ 1"/>
          <p:cNvSpPr>
            <a:spLocks noGrp="1"/>
          </p:cNvSpPr>
          <p:nvPr>
            <p:ph type="title"/>
          </p:nvPr>
        </p:nvSpPr>
        <p:spPr bwMode="auto">
          <a:xfrm>
            <a:off x="0" y="0"/>
            <a:ext cx="89154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 name="フッター プレースホルダ 4"/>
          <p:cNvSpPr>
            <a:spLocks noGrp="1"/>
          </p:cNvSpPr>
          <p:nvPr>
            <p:ph type="ftr" sz="quarter" idx="3"/>
          </p:nvPr>
        </p:nvSpPr>
        <p:spPr>
          <a:xfrm>
            <a:off x="0" y="6570664"/>
            <a:ext cx="4953000" cy="287337"/>
          </a:xfrm>
          <a:prstGeom prst="rect">
            <a:avLst/>
          </a:prstGeom>
        </p:spPr>
        <p:txBody>
          <a:bodyPr vert="horz" wrap="square" lIns="91440" tIns="45720" rIns="91440" bIns="45720" numCol="1" anchor="ctr" anchorCtr="0" compatLnSpc="1">
            <a:prstTxWarp prst="textNoShape">
              <a:avLst/>
            </a:prstTxWarp>
          </a:bodyPr>
          <a:lstStyle>
            <a:lvl1pPr>
              <a:defRPr sz="1000">
                <a:latin typeface="Arial" charset="0"/>
                <a:ea typeface="ＭＳ Ｐゴシック" pitchFamily="50" charset="-128"/>
                <a:cs typeface="+mn-cs"/>
              </a:defRPr>
            </a:lvl1pPr>
          </a:lstStyle>
          <a:p>
            <a:pPr>
              <a:defRPr/>
            </a:pPr>
            <a:r>
              <a:rPr lang="en-US" altLang="ja-JP"/>
              <a:t>Copyright © 2010 JETRO. All rights reserved.</a:t>
            </a:r>
            <a:r>
              <a:rPr lang="ja-JP" altLang="en-US"/>
              <a:t>　禁無断掲載</a:t>
            </a:r>
          </a:p>
        </p:txBody>
      </p:sp>
      <p:sp>
        <p:nvSpPr>
          <p:cNvPr id="21" name="スライド番号プレースホルダ 5"/>
          <p:cNvSpPr>
            <a:spLocks noGrp="1"/>
          </p:cNvSpPr>
          <p:nvPr>
            <p:ph type="sldNum" sz="quarter" idx="4"/>
          </p:nvPr>
        </p:nvSpPr>
        <p:spPr>
          <a:xfrm>
            <a:off x="9125215" y="6570664"/>
            <a:ext cx="780785" cy="287337"/>
          </a:xfrm>
          <a:prstGeom prst="rect">
            <a:avLst/>
          </a:prstGeom>
        </p:spPr>
        <p:txBody>
          <a:bodyPr vert="horz" wrap="square" lIns="91440" tIns="45720" rIns="91440" bIns="45720" numCol="1" anchor="ctr" anchorCtr="0" compatLnSpc="1">
            <a:prstTxWarp prst="textNoShape">
              <a:avLst/>
            </a:prstTxWarp>
          </a:bodyPr>
          <a:lstStyle>
            <a:lvl1pPr algn="r">
              <a:defRPr sz="1200">
                <a:latin typeface="Arial" charset="0"/>
                <a:ea typeface="ＭＳ Ｐゴシック" pitchFamily="50" charset="-128"/>
                <a:cs typeface="+mn-cs"/>
              </a:defRPr>
            </a:lvl1pPr>
          </a:lstStyle>
          <a:p>
            <a:pPr>
              <a:defRPr/>
            </a:pPr>
            <a:fld id="{173335F1-CD37-4CF4-B650-DB0AD8ED18E8}" type="slidenum">
              <a:rPr lang="ja-JP" altLang="en-US"/>
              <a:pPr>
                <a:defRPr/>
              </a:pPr>
              <a:t>‹#›</a:t>
            </a:fld>
            <a:endParaRPr lang="en-US" altLang="ja-JP" dirty="0"/>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773" r:id="rId7"/>
    <p:sldLayoutId id="2147483774" r:id="rId8"/>
    <p:sldLayoutId id="2147483775" r:id="rId9"/>
    <p:sldLayoutId id="2147483776" r:id="rId10"/>
  </p:sldLayoutIdLst>
  <p:hf hdr="0" dt="0"/>
  <p:txStyles>
    <p:title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2pPr>
      <a:lvl3pPr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3pPr>
      <a:lvl4pPr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4pPr>
      <a:lvl5pPr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5pPr>
      <a:lvl6pPr marL="457200"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6pPr>
      <a:lvl7pPr marL="914400"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7pPr>
      <a:lvl8pPr marL="1371600"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8pPr>
      <a:lvl9pPr marL="1828800"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1.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4.xml"/><Relationship Id="rId4" Type="http://schemas.openxmlformats.org/officeDocument/2006/relationships/image" Target="../media/image3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4.xml"/><Relationship Id="rId4" Type="http://schemas.openxmlformats.org/officeDocument/2006/relationships/image" Target="../media/image2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04529" y="1556794"/>
            <a:ext cx="8352928" cy="1399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t>“</a:t>
            </a:r>
            <a:r>
              <a:rPr lang="ja-JP" altLang="en-US" sz="2800" dirty="0"/>
              <a:t>世界</a:t>
            </a:r>
            <a:r>
              <a:rPr lang="ja-JP" altLang="en-US" sz="2800" dirty="0" smtClean="0"/>
              <a:t>標準の工業団地”開発プロジェクトについて</a:t>
            </a:r>
            <a:endParaRPr lang="en-US" sz="2800" dirty="0"/>
          </a:p>
        </p:txBody>
      </p:sp>
      <p:sp>
        <p:nvSpPr>
          <p:cNvPr id="3" name="TextBox 2"/>
          <p:cNvSpPr txBox="1"/>
          <p:nvPr/>
        </p:nvSpPr>
        <p:spPr>
          <a:xfrm>
            <a:off x="1784649" y="3771039"/>
            <a:ext cx="6192688" cy="1384995"/>
          </a:xfrm>
          <a:prstGeom prst="rect">
            <a:avLst/>
          </a:prstGeom>
          <a:noFill/>
        </p:spPr>
        <p:txBody>
          <a:bodyPr wrap="square" rtlCol="0">
            <a:spAutoFit/>
          </a:bodyPr>
          <a:lstStyle/>
          <a:p>
            <a:pPr algn="ctr"/>
            <a:r>
              <a:rPr lang="ja-JP" altLang="en-US" sz="2800" dirty="0" smtClean="0"/>
              <a:t>２０１５年３月１１日（水）</a:t>
            </a:r>
            <a:endParaRPr lang="en-US" altLang="ja-JP" sz="2800" dirty="0"/>
          </a:p>
          <a:p>
            <a:pPr algn="ctr"/>
            <a:r>
              <a:rPr lang="ja-JP" altLang="en-US" sz="2800" dirty="0" smtClean="0"/>
              <a:t>ＪＥＴＲＯチェンナイ事務所　</a:t>
            </a:r>
            <a:endParaRPr lang="en-US" altLang="ja-JP" sz="2800" dirty="0" smtClean="0"/>
          </a:p>
          <a:p>
            <a:pPr algn="ctr"/>
            <a:r>
              <a:rPr lang="ja-JP" altLang="en-US" sz="2800" dirty="0" smtClean="0"/>
              <a:t>長尾　勝昭</a:t>
            </a:r>
            <a:endParaRPr lang="en-US" sz="2800" dirty="0"/>
          </a:p>
        </p:txBody>
      </p:sp>
    </p:spTree>
    <p:extLst>
      <p:ext uri="{BB962C8B-B14F-4D97-AF65-F5344CB8AC3E}">
        <p14:creationId xmlns:p14="http://schemas.microsoft.com/office/powerpoint/2010/main" xmlns="" val="4160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1800" dirty="0" smtClean="0"/>
              <a:t>（参考）日本企業のインド工業団地開発への要望</a:t>
            </a:r>
            <a:endParaRPr kumimoji="1" lang="ja-JP" altLang="en-US" sz="1800" dirty="0"/>
          </a:p>
        </p:txBody>
      </p:sp>
      <p:sp>
        <p:nvSpPr>
          <p:cNvPr id="4" name="テキスト プレースホルダ 3"/>
          <p:cNvSpPr>
            <a:spLocks noGrp="1"/>
          </p:cNvSpPr>
          <p:nvPr>
            <p:ph type="body" sz="quarter" idx="14"/>
          </p:nvPr>
        </p:nvSpPr>
        <p:spPr>
          <a:xfrm>
            <a:off x="180827" y="1497284"/>
            <a:ext cx="9505950" cy="4967884"/>
          </a:xfrm>
        </p:spPr>
        <p:txBody>
          <a:bodyPr/>
          <a:lstStyle/>
          <a:p>
            <a:r>
              <a:rPr lang="ja-JP" altLang="en-US" dirty="0" smtClean="0"/>
              <a:t>多くの企業はインフラ整備や土地収用に係る行政の対応の遅さを計画に織り込んでいるものと思われる一方で、</a:t>
            </a:r>
            <a:r>
              <a:rPr lang="en-US" altLang="ja-JP" dirty="0" smtClean="0"/>
              <a:t>30%</a:t>
            </a:r>
            <a:r>
              <a:rPr lang="ja-JP" altLang="en-US" dirty="0" smtClean="0"/>
              <a:t>前後もの企業がタイム</a:t>
            </a:r>
            <a:r>
              <a:rPr lang="en-US" altLang="ja-JP" dirty="0" smtClean="0"/>
              <a:t>/</a:t>
            </a:r>
            <a:r>
              <a:rPr lang="ja-JP" altLang="en-US" dirty="0" smtClean="0"/>
              <a:t>コストオーバーランを経験している。</a:t>
            </a:r>
            <a:endParaRPr lang="en-US" altLang="ja-JP" dirty="0" smtClean="0"/>
          </a:p>
        </p:txBody>
      </p:sp>
      <p:grpSp>
        <p:nvGrpSpPr>
          <p:cNvPr id="3" name="グループ化 3"/>
          <p:cNvGrpSpPr/>
          <p:nvPr/>
        </p:nvGrpSpPr>
        <p:grpSpPr>
          <a:xfrm>
            <a:off x="135410" y="919138"/>
            <a:ext cx="4542855" cy="332150"/>
            <a:chOff x="1002684" y="5779678"/>
            <a:chExt cx="7766666" cy="332150"/>
          </a:xfrm>
        </p:grpSpPr>
        <p:sp>
          <p:nvSpPr>
            <p:cNvPr id="23" name="テキスト ボックス 24"/>
            <p:cNvSpPr txBox="1">
              <a:spLocks noChangeArrowheads="1"/>
            </p:cNvSpPr>
            <p:nvPr/>
          </p:nvSpPr>
          <p:spPr bwMode="auto">
            <a:xfrm>
              <a:off x="1002684" y="5804051"/>
              <a:ext cx="7632700" cy="307777"/>
            </a:xfrm>
            <a:prstGeom prst="rect">
              <a:avLst/>
            </a:prstGeom>
            <a:noFill/>
            <a:ln w="9525">
              <a:noFill/>
              <a:miter lim="800000"/>
              <a:headEnd/>
              <a:tailEnd/>
            </a:ln>
          </p:spPr>
          <p:txBody>
            <a:bodyPr wrap="none" lIns="0" rIns="0">
              <a:noAutofit/>
            </a:bodyPr>
            <a:lstStyle>
              <a:defPPr>
                <a:defRPr lang="ja-JP"/>
              </a:defPPr>
              <a:lvl1pPr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2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2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200" kern="1200">
                  <a:solidFill>
                    <a:schemeClr val="tx1"/>
                  </a:solidFill>
                  <a:latin typeface="Arial" pitchFamily="34" charset="0"/>
                  <a:ea typeface="ＭＳ Ｐゴシック" pitchFamily="50" charset="-128"/>
                  <a:cs typeface="+mn-cs"/>
                </a:defRPr>
              </a:lvl9pPr>
            </a:lstStyle>
            <a:p>
              <a:pPr algn="l"/>
              <a:r>
                <a:rPr lang="ja-JP" altLang="en-US" sz="1400" dirty="0" smtClean="0">
                  <a:latin typeface="HGP創英角ｺﾞｼｯｸUB" pitchFamily="50" charset="-128"/>
                  <a:ea typeface="HGP創英角ｺﾞｼｯｸUB" pitchFamily="50" charset="-128"/>
                </a:rPr>
                <a:t>タイムオーバーラン・コストオーバーランの発生頻度</a:t>
              </a:r>
              <a:endParaRPr lang="ja-JP" altLang="en-US" sz="1400" dirty="0">
                <a:latin typeface="HGP創英角ｺﾞｼｯｸUB" pitchFamily="50" charset="-128"/>
                <a:ea typeface="HGP創英角ｺﾞｼｯｸUB" pitchFamily="50" charset="-128"/>
              </a:endParaRPr>
            </a:p>
          </p:txBody>
        </p:sp>
        <p:cxnSp>
          <p:nvCxnSpPr>
            <p:cNvPr id="24" name="直線コネクタ 23"/>
            <p:cNvCxnSpPr/>
            <p:nvPr/>
          </p:nvCxnSpPr>
          <p:spPr>
            <a:xfrm>
              <a:off x="1136650" y="5779678"/>
              <a:ext cx="76327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5" name="テキスト ボックス 24"/>
          <p:cNvSpPr txBox="1"/>
          <p:nvPr/>
        </p:nvSpPr>
        <p:spPr>
          <a:xfrm>
            <a:off x="57051" y="2104561"/>
            <a:ext cx="2016224" cy="276999"/>
          </a:xfrm>
          <a:prstGeom prst="rect">
            <a:avLst/>
          </a:prstGeom>
          <a:noFill/>
        </p:spPr>
        <p:txBody>
          <a:bodyPr wrap="square" rtlCol="0">
            <a:spAutoFit/>
          </a:bodyPr>
          <a:lstStyle/>
          <a:p>
            <a:r>
              <a:rPr kumimoji="1" lang="ja-JP" altLang="en-US" sz="1200" b="1" u="sng" dirty="0" smtClean="0">
                <a:latin typeface="Arial" panose="020B0604020202020204" pitchFamily="34" charset="0"/>
                <a:ea typeface="ＭＳ Ｐゴシック" panose="020B0600070205080204" pitchFamily="50" charset="-128"/>
                <a:cs typeface="Arial" panose="020B0604020202020204" pitchFamily="34" charset="0"/>
              </a:rPr>
              <a:t>タイムオーバーラン：</a:t>
            </a:r>
          </a:p>
        </p:txBody>
      </p:sp>
      <p:sp>
        <p:nvSpPr>
          <p:cNvPr id="26" name="テキスト ボックス 25"/>
          <p:cNvSpPr txBox="1"/>
          <p:nvPr/>
        </p:nvSpPr>
        <p:spPr>
          <a:xfrm>
            <a:off x="57051" y="4354654"/>
            <a:ext cx="2016224" cy="276999"/>
          </a:xfrm>
          <a:prstGeom prst="rect">
            <a:avLst/>
          </a:prstGeom>
          <a:noFill/>
        </p:spPr>
        <p:txBody>
          <a:bodyPr wrap="square" rtlCol="0">
            <a:spAutoFit/>
          </a:bodyPr>
          <a:lstStyle/>
          <a:p>
            <a:r>
              <a:rPr lang="ja-JP" altLang="en-US" sz="1200" b="1" u="sng" dirty="0" smtClean="0">
                <a:latin typeface="Arial" panose="020B0604020202020204" pitchFamily="34" charset="0"/>
                <a:ea typeface="ＭＳ Ｐゴシック" panose="020B0600070205080204" pitchFamily="50" charset="-128"/>
                <a:cs typeface="Arial" panose="020B0604020202020204" pitchFamily="34" charset="0"/>
              </a:rPr>
              <a:t>コスト</a:t>
            </a:r>
            <a:r>
              <a:rPr kumimoji="1" lang="ja-JP" altLang="en-US" sz="1200" b="1" u="sng" dirty="0" smtClean="0">
                <a:latin typeface="Arial" panose="020B0604020202020204" pitchFamily="34" charset="0"/>
                <a:ea typeface="ＭＳ Ｐゴシック" panose="020B0600070205080204" pitchFamily="50" charset="-128"/>
                <a:cs typeface="Arial" panose="020B0604020202020204" pitchFamily="34" charset="0"/>
              </a:rPr>
              <a:t>オーバーラン：</a:t>
            </a:r>
          </a:p>
        </p:txBody>
      </p:sp>
      <p:grpSp>
        <p:nvGrpSpPr>
          <p:cNvPr id="5" name="グループ化 3"/>
          <p:cNvGrpSpPr/>
          <p:nvPr/>
        </p:nvGrpSpPr>
        <p:grpSpPr>
          <a:xfrm>
            <a:off x="5097464" y="1556794"/>
            <a:ext cx="4464496" cy="307777"/>
            <a:chOff x="1136650" y="5481228"/>
            <a:chExt cx="7632700" cy="307777"/>
          </a:xfrm>
        </p:grpSpPr>
        <p:sp>
          <p:nvSpPr>
            <p:cNvPr id="28" name="テキスト ボックス 24"/>
            <p:cNvSpPr txBox="1">
              <a:spLocks noChangeArrowheads="1"/>
            </p:cNvSpPr>
            <p:nvPr/>
          </p:nvSpPr>
          <p:spPr bwMode="auto">
            <a:xfrm>
              <a:off x="1136650" y="5481228"/>
              <a:ext cx="7632700" cy="307777"/>
            </a:xfrm>
            <a:prstGeom prst="rect">
              <a:avLst/>
            </a:prstGeom>
            <a:noFill/>
            <a:ln w="9525">
              <a:noFill/>
              <a:miter lim="800000"/>
              <a:headEnd/>
              <a:tailEnd/>
            </a:ln>
          </p:spPr>
          <p:txBody>
            <a:bodyPr wrap="none" lIns="0" rIns="0">
              <a:noAutofit/>
            </a:bodyPr>
            <a:lstStyle>
              <a:defPPr>
                <a:defRPr lang="ja-JP"/>
              </a:defPPr>
              <a:lvl1pPr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2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2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200" kern="1200">
                  <a:solidFill>
                    <a:schemeClr val="tx1"/>
                  </a:solidFill>
                  <a:latin typeface="Arial" pitchFamily="34" charset="0"/>
                  <a:ea typeface="ＭＳ Ｐゴシック" pitchFamily="50" charset="-128"/>
                  <a:cs typeface="+mn-cs"/>
                </a:defRPr>
              </a:lvl9pPr>
            </a:lstStyle>
            <a:p>
              <a:pPr algn="l"/>
              <a:endParaRPr lang="ja-JP" altLang="en-US" sz="1400" dirty="0">
                <a:latin typeface="HGP創英角ｺﾞｼｯｸUB" pitchFamily="50" charset="-128"/>
                <a:ea typeface="HGP創英角ｺﾞｼｯｸUB" pitchFamily="50" charset="-128"/>
              </a:endParaRPr>
            </a:p>
          </p:txBody>
        </p:sp>
        <p:cxnSp>
          <p:nvCxnSpPr>
            <p:cNvPr id="29" name="直線コネクタ 28"/>
            <p:cNvCxnSpPr/>
            <p:nvPr/>
          </p:nvCxnSpPr>
          <p:spPr>
            <a:xfrm>
              <a:off x="1136650" y="5779678"/>
              <a:ext cx="76327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1" name="正方形/長方形 30"/>
          <p:cNvSpPr/>
          <p:nvPr/>
        </p:nvSpPr>
        <p:spPr>
          <a:xfrm>
            <a:off x="272480" y="2348880"/>
            <a:ext cx="4953000" cy="338554"/>
          </a:xfrm>
          <a:prstGeom prst="rect">
            <a:avLst/>
          </a:prstGeom>
        </p:spPr>
        <p:txBody>
          <a:bodyPr>
            <a:spAutoFit/>
          </a:bodyPr>
          <a:lstStyle/>
          <a:p>
            <a:r>
              <a:rPr lang="en-US" altLang="ja-JP" sz="800" dirty="0" smtClean="0"/>
              <a:t>Q5-3-1</a:t>
            </a:r>
            <a:r>
              <a:rPr lang="ja-JP" altLang="ja-JP" sz="800" dirty="0" smtClean="0"/>
              <a:t>：貴社インド拠点の設立は、当初計画していた期間通りに操業しましたか。</a:t>
            </a:r>
          </a:p>
          <a:p>
            <a:r>
              <a:rPr lang="en-US" altLang="ja-JP" sz="800" dirty="0" smtClean="0"/>
              <a:t>【</a:t>
            </a:r>
            <a:r>
              <a:rPr lang="ja-JP" altLang="en-US" sz="800" dirty="0" smtClean="0"/>
              <a:t>既進出</a:t>
            </a:r>
            <a:r>
              <a:rPr lang="en-US" altLang="ja-JP" sz="800" dirty="0" smtClean="0"/>
              <a:t>×</a:t>
            </a:r>
            <a:r>
              <a:rPr lang="ja-JP" altLang="en-US" sz="800" dirty="0" smtClean="0"/>
              <a:t>計画有り・</a:t>
            </a:r>
            <a:r>
              <a:rPr lang="ja-JP" altLang="en-US" sz="800" dirty="0" err="1" smtClean="0"/>
              <a:t>無し</a:t>
            </a:r>
            <a:r>
              <a:rPr lang="en-US" altLang="ja-JP" sz="800" dirty="0" smtClean="0"/>
              <a:t>: </a:t>
            </a:r>
            <a:r>
              <a:rPr lang="en-US" altLang="ja-JP" sz="800" dirty="0" smtClean="0">
                <a:latin typeface="Arial" panose="020B0604020202020204" pitchFamily="34" charset="0"/>
                <a:ea typeface="ＭＳ Ｐゴシック" panose="020B0600070205080204" pitchFamily="50" charset="-128"/>
                <a:cs typeface="Arial" panose="020B0604020202020204" pitchFamily="34" charset="0"/>
              </a:rPr>
              <a:t>N=127</a:t>
            </a:r>
            <a:r>
              <a:rPr lang="ja-JP" altLang="en-US" sz="800" dirty="0" smtClean="0">
                <a:latin typeface="Arial" panose="020B0604020202020204" pitchFamily="34" charset="0"/>
                <a:ea typeface="ＭＳ Ｐゴシック" panose="020B0600070205080204" pitchFamily="50" charset="-128"/>
                <a:cs typeface="Arial" panose="020B0604020202020204" pitchFamily="34" charset="0"/>
              </a:rPr>
              <a:t> </a:t>
            </a:r>
            <a:r>
              <a:rPr lang="en-US" altLang="ja-JP" sz="800" dirty="0" smtClean="0">
                <a:latin typeface="Arial" panose="020B0604020202020204" pitchFamily="34" charset="0"/>
                <a:ea typeface="ＭＳ Ｐゴシック" panose="020B0600070205080204" pitchFamily="50" charset="-128"/>
                <a:cs typeface="Arial" panose="020B0604020202020204" pitchFamily="34" charset="0"/>
              </a:rPr>
              <a:t>(</a:t>
            </a:r>
            <a:r>
              <a:rPr lang="ja-JP" altLang="en-US" sz="800" dirty="0" smtClean="0">
                <a:latin typeface="Arial" panose="020B0604020202020204" pitchFamily="34" charset="0"/>
                <a:ea typeface="ＭＳ Ｐゴシック" panose="020B0600070205080204" pitchFamily="50" charset="-128"/>
                <a:cs typeface="Arial" panose="020B0604020202020204" pitchFamily="34" charset="0"/>
              </a:rPr>
              <a:t>内無回答</a:t>
            </a:r>
            <a:r>
              <a:rPr lang="en-US" altLang="ja-JP" sz="800" dirty="0" smtClean="0">
                <a:latin typeface="Arial" panose="020B0604020202020204" pitchFamily="34" charset="0"/>
                <a:ea typeface="ＭＳ Ｐゴシック" panose="020B0600070205080204" pitchFamily="50" charset="-128"/>
                <a:cs typeface="Arial" panose="020B0604020202020204" pitchFamily="34" charset="0"/>
              </a:rPr>
              <a:t>19)</a:t>
            </a:r>
            <a:r>
              <a:rPr lang="en-US" altLang="ja-JP" sz="800" dirty="0" smtClean="0"/>
              <a:t>,</a:t>
            </a:r>
            <a:r>
              <a:rPr lang="ja-JP" altLang="en-US" sz="800" dirty="0" smtClean="0"/>
              <a:t> </a:t>
            </a:r>
            <a:r>
              <a:rPr lang="en-US" altLang="ja-JP" sz="800" dirty="0" smtClean="0"/>
              <a:t>SA】</a:t>
            </a:r>
          </a:p>
        </p:txBody>
      </p:sp>
      <p:sp>
        <p:nvSpPr>
          <p:cNvPr id="32" name="正方形/長方形 31"/>
          <p:cNvSpPr/>
          <p:nvPr/>
        </p:nvSpPr>
        <p:spPr>
          <a:xfrm>
            <a:off x="488504" y="4653136"/>
            <a:ext cx="4953000" cy="338554"/>
          </a:xfrm>
          <a:prstGeom prst="rect">
            <a:avLst/>
          </a:prstGeom>
        </p:spPr>
        <p:txBody>
          <a:bodyPr>
            <a:spAutoFit/>
          </a:bodyPr>
          <a:lstStyle/>
          <a:p>
            <a:r>
              <a:rPr lang="en-US" altLang="ja-JP" sz="800" dirty="0" smtClean="0"/>
              <a:t>Q5-3-2</a:t>
            </a:r>
            <a:r>
              <a:rPr lang="ja-JP" altLang="ja-JP" sz="800" dirty="0" smtClean="0"/>
              <a:t>：貴社インド拠点の設立は、当初計画していた予算内で操業しましたか</a:t>
            </a:r>
            <a:r>
              <a:rPr lang="ja-JP" altLang="en-US" sz="800" dirty="0" smtClean="0"/>
              <a:t>。</a:t>
            </a:r>
            <a:endParaRPr lang="en-US" altLang="ja-JP" sz="800" dirty="0" smtClean="0"/>
          </a:p>
          <a:p>
            <a:r>
              <a:rPr lang="en-US" altLang="ja-JP" sz="800" dirty="0" smtClean="0"/>
              <a:t>【</a:t>
            </a:r>
            <a:r>
              <a:rPr lang="ja-JP" altLang="en-US" sz="800" dirty="0" smtClean="0"/>
              <a:t>既進出</a:t>
            </a:r>
            <a:r>
              <a:rPr lang="en-US" altLang="ja-JP" sz="800" dirty="0" smtClean="0"/>
              <a:t>×</a:t>
            </a:r>
            <a:r>
              <a:rPr lang="ja-JP" altLang="en-US" sz="800" dirty="0" smtClean="0"/>
              <a:t>計画有り・</a:t>
            </a:r>
            <a:r>
              <a:rPr lang="ja-JP" altLang="en-US" sz="800" dirty="0" err="1" smtClean="0"/>
              <a:t>無し</a:t>
            </a:r>
            <a:r>
              <a:rPr lang="en-US" altLang="ja-JP" sz="800" dirty="0" smtClean="0"/>
              <a:t>: </a:t>
            </a:r>
            <a:r>
              <a:rPr lang="en-US" altLang="ja-JP" sz="800" dirty="0" smtClean="0">
                <a:latin typeface="Arial" panose="020B0604020202020204" pitchFamily="34" charset="0"/>
                <a:ea typeface="ＭＳ Ｐゴシック" panose="020B0600070205080204" pitchFamily="50" charset="-128"/>
                <a:cs typeface="Arial" panose="020B0604020202020204" pitchFamily="34" charset="0"/>
              </a:rPr>
              <a:t>N=127</a:t>
            </a:r>
            <a:r>
              <a:rPr lang="ja-JP" altLang="en-US" sz="800" dirty="0" smtClean="0"/>
              <a:t> </a:t>
            </a:r>
            <a:r>
              <a:rPr lang="en-US" altLang="ja-JP" sz="800" dirty="0" smtClean="0"/>
              <a:t>(</a:t>
            </a:r>
            <a:r>
              <a:rPr lang="ja-JP" altLang="en-US" sz="800" dirty="0" smtClean="0"/>
              <a:t>内無回答</a:t>
            </a:r>
            <a:r>
              <a:rPr lang="en-US" altLang="ja-JP" sz="800" dirty="0" smtClean="0"/>
              <a:t>20),</a:t>
            </a:r>
            <a:r>
              <a:rPr lang="ja-JP" altLang="en-US" sz="800" dirty="0" smtClean="0"/>
              <a:t> </a:t>
            </a:r>
            <a:r>
              <a:rPr lang="en-US" altLang="ja-JP" sz="800" dirty="0" smtClean="0"/>
              <a:t>SA】</a:t>
            </a:r>
            <a:endParaRPr lang="ja-JP" altLang="ja-JP" sz="800" dirty="0"/>
          </a:p>
        </p:txBody>
      </p:sp>
      <p:pic>
        <p:nvPicPr>
          <p:cNvPr id="9218" name="Picture 2"/>
          <p:cNvPicPr>
            <a:picLocks noChangeAspect="1" noChangeArrowheads="1"/>
          </p:cNvPicPr>
          <p:nvPr/>
        </p:nvPicPr>
        <p:blipFill>
          <a:blip r:embed="rId2" cstate="print"/>
          <a:srcRect/>
          <a:stretch>
            <a:fillRect/>
          </a:stretch>
        </p:blipFill>
        <p:spPr bwMode="auto">
          <a:xfrm>
            <a:off x="57052" y="2668588"/>
            <a:ext cx="4621213" cy="1524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cstate="print"/>
          <a:srcRect/>
          <a:stretch>
            <a:fillRect/>
          </a:stretch>
        </p:blipFill>
        <p:spPr bwMode="auto">
          <a:xfrm>
            <a:off x="57052" y="4941168"/>
            <a:ext cx="4621213" cy="1524000"/>
          </a:xfrm>
          <a:prstGeom prst="rect">
            <a:avLst/>
          </a:prstGeom>
          <a:noFill/>
          <a:ln w="9525">
            <a:noFill/>
            <a:miter lim="800000"/>
            <a:headEnd/>
            <a:tailEnd/>
          </a:ln>
          <a:effectLst/>
        </p:spPr>
      </p:pic>
      <p:sp>
        <p:nvSpPr>
          <p:cNvPr id="35" name="正方形/長方形 34"/>
          <p:cNvSpPr/>
          <p:nvPr/>
        </p:nvSpPr>
        <p:spPr>
          <a:xfrm>
            <a:off x="5209389" y="2243060"/>
            <a:ext cx="5000195" cy="307777"/>
          </a:xfrm>
          <a:prstGeom prst="rect">
            <a:avLst/>
          </a:prstGeom>
        </p:spPr>
        <p:txBody>
          <a:bodyPr wrap="square">
            <a:spAutoFit/>
          </a:bodyPr>
          <a:lstStyle/>
          <a:p>
            <a:r>
              <a:rPr lang="en-US" altLang="ja-JP" sz="1400" dirty="0" smtClean="0">
                <a:latin typeface="HGP創英角ｺﾞｼｯｸUB" pitchFamily="50" charset="-128"/>
                <a:ea typeface="HGP創英角ｺﾞｼｯｸUB" pitchFamily="50" charset="-128"/>
              </a:rPr>
              <a:t>(</a:t>
            </a:r>
            <a:r>
              <a:rPr lang="ja-JP" altLang="en-US" sz="1400" dirty="0" smtClean="0">
                <a:latin typeface="HGP創英角ｺﾞｼｯｸUB" pitchFamily="50" charset="-128"/>
                <a:ea typeface="HGP創英角ｺﾞｼｯｸUB" pitchFamily="50" charset="-128"/>
              </a:rPr>
              <a:t>参考）行政手続き（用地取得・譲渡）に要する日数比較</a:t>
            </a:r>
            <a:endParaRPr lang="ja-JP" altLang="en-US" sz="1400" dirty="0">
              <a:latin typeface="HGP創英角ｺﾞｼｯｸUB" pitchFamily="50" charset="-128"/>
              <a:ea typeface="HGP創英角ｺﾞｼｯｸUB" pitchFamily="50" charset="-128"/>
            </a:endParaRPr>
          </a:p>
        </p:txBody>
      </p:sp>
      <p:sp>
        <p:nvSpPr>
          <p:cNvPr id="36" name="テキスト ボックス 35"/>
          <p:cNvSpPr txBox="1"/>
          <p:nvPr/>
        </p:nvSpPr>
        <p:spPr>
          <a:xfrm>
            <a:off x="5106990" y="6203558"/>
            <a:ext cx="4735592" cy="261610"/>
          </a:xfrm>
          <a:prstGeom prst="rect">
            <a:avLst/>
          </a:prstGeom>
          <a:noFill/>
        </p:spPr>
        <p:txBody>
          <a:bodyPr wrap="none" rtlCol="0">
            <a:spAutoFit/>
          </a:bodyPr>
          <a:lstStyle/>
          <a:p>
            <a:r>
              <a:rPr kumimoji="1" lang="ja-JP" altLang="en-US" sz="1100" dirty="0" smtClean="0">
                <a:latin typeface="Arial" panose="020B0604020202020204" pitchFamily="34" charset="0"/>
                <a:ea typeface="ＭＳ Ｐゴシック" panose="020B0600070205080204" pitchFamily="50" charset="-128"/>
                <a:cs typeface="Arial" panose="020B0604020202020204" pitchFamily="34" charset="0"/>
              </a:rPr>
              <a:t>出所）</a:t>
            </a:r>
            <a:r>
              <a:rPr kumimoji="1" lang="en-US" altLang="ja-JP" sz="1100" dirty="0" smtClean="0">
                <a:latin typeface="Arial" panose="020B0604020202020204" pitchFamily="34" charset="0"/>
                <a:ea typeface="ＭＳ Ｐゴシック" panose="020B0600070205080204" pitchFamily="50" charset="-128"/>
                <a:cs typeface="Arial" panose="020B0604020202020204" pitchFamily="34" charset="0"/>
              </a:rPr>
              <a:t>Doing Business</a:t>
            </a:r>
            <a:r>
              <a:rPr lang="en-US" altLang="ja-JP" sz="1100" dirty="0" smtClean="0">
                <a:latin typeface="Arial" panose="020B0604020202020204" pitchFamily="34" charset="0"/>
                <a:ea typeface="ＭＳ Ｐゴシック" panose="020B0600070205080204" pitchFamily="50" charset="-128"/>
                <a:cs typeface="Arial" panose="020B0604020202020204" pitchFamily="34" charset="0"/>
              </a:rPr>
              <a:t>. “Registering Property (</a:t>
            </a:r>
            <a:r>
              <a:rPr kumimoji="1" lang="en-US" altLang="ja-JP" sz="1100" dirty="0" smtClean="0">
                <a:latin typeface="Arial" panose="020B0604020202020204" pitchFamily="34" charset="0"/>
                <a:ea typeface="ＭＳ Ｐゴシック" panose="020B0600070205080204" pitchFamily="50" charset="-128"/>
                <a:cs typeface="Arial" panose="020B0604020202020204" pitchFamily="34" charset="0"/>
              </a:rPr>
              <a:t>Days)”</a:t>
            </a:r>
            <a:r>
              <a:rPr kumimoji="1" lang="ja-JP" altLang="en-US" sz="1100" dirty="0" smtClean="0">
                <a:latin typeface="Arial" panose="020B0604020202020204" pitchFamily="34" charset="0"/>
                <a:ea typeface="ＭＳ Ｐゴシック" panose="020B0600070205080204" pitchFamily="50" charset="-128"/>
                <a:cs typeface="Arial" panose="020B0604020202020204" pitchFamily="34" charset="0"/>
              </a:rPr>
              <a:t>　 </a:t>
            </a:r>
            <a:r>
              <a:rPr lang="en-US" altLang="ja-JP" sz="1100" dirty="0" smtClean="0">
                <a:latin typeface="Arial" panose="020B0604020202020204" pitchFamily="34" charset="0"/>
                <a:ea typeface="ＭＳ Ｐゴシック" panose="020B0600070205080204" pitchFamily="50" charset="-128"/>
                <a:cs typeface="Arial" panose="020B0604020202020204" pitchFamily="34" charset="0"/>
              </a:rPr>
              <a:t>World Bank (2014)</a:t>
            </a:r>
            <a:endParaRPr kumimoji="1" lang="ja-JP" altLang="en-US" sz="1100" dirty="0" smtClean="0">
              <a:latin typeface="Arial" panose="020B0604020202020204" pitchFamily="34" charset="0"/>
              <a:ea typeface="ＭＳ Ｐゴシック" panose="020B0600070205080204" pitchFamily="50" charset="-128"/>
              <a:cs typeface="Arial" panose="020B0604020202020204" pitchFamily="34" charset="0"/>
            </a:endParaRPr>
          </a:p>
        </p:txBody>
      </p:sp>
      <p:sp>
        <p:nvSpPr>
          <p:cNvPr id="37" name="テキスト ボックス 36"/>
          <p:cNvSpPr txBox="1"/>
          <p:nvPr/>
        </p:nvSpPr>
        <p:spPr>
          <a:xfrm flipH="1">
            <a:off x="5313487" y="2687434"/>
            <a:ext cx="4248473" cy="369332"/>
          </a:xfrm>
          <a:prstGeom prst="rect">
            <a:avLst/>
          </a:prstGeom>
          <a:noFill/>
        </p:spPr>
        <p:txBody>
          <a:bodyPr wrap="square" rtlCol="0">
            <a:spAutoFit/>
          </a:bodyPr>
          <a:lstStyle/>
          <a:p>
            <a:r>
              <a:rPr kumimoji="1" lang="ja-JP" altLang="en-US" sz="900" dirty="0" smtClean="0">
                <a:latin typeface="Arial" panose="020B0604020202020204" pitchFamily="34" charset="0"/>
                <a:ea typeface="ＭＳ Ｐゴシック" panose="020B0600070205080204" pitchFamily="50" charset="-128"/>
                <a:cs typeface="Arial" panose="020B0604020202020204" pitchFamily="34" charset="0"/>
              </a:rPr>
              <a:t>インドはタイやインドネシア、フィリピンと比較</a:t>
            </a:r>
            <a:r>
              <a:rPr lang="ja-JP" altLang="en-US" sz="900" dirty="0" smtClean="0">
                <a:latin typeface="Arial" panose="020B0604020202020204" pitchFamily="34" charset="0"/>
                <a:ea typeface="ＭＳ Ｐゴシック" panose="020B0600070205080204" pitchFamily="50" charset="-128"/>
                <a:cs typeface="Arial" panose="020B0604020202020204" pitchFamily="34" charset="0"/>
              </a:rPr>
              <a:t>しても行政手続き（用地取得・譲渡）に要する日数が長い。</a:t>
            </a:r>
            <a:endParaRPr kumimoji="1" lang="ja-JP" altLang="en-US" sz="900" dirty="0" smtClean="0">
              <a:latin typeface="Arial" panose="020B0604020202020204" pitchFamily="34" charset="0"/>
              <a:ea typeface="ＭＳ Ｐゴシック" panose="020B0600070205080204" pitchFamily="50" charset="-128"/>
              <a:cs typeface="Arial" panose="020B0604020202020204" pitchFamily="34" charset="0"/>
            </a:endParaRPr>
          </a:p>
        </p:txBody>
      </p:sp>
      <p:graphicFrame>
        <p:nvGraphicFramePr>
          <p:cNvPr id="39" name="グラフ 38"/>
          <p:cNvGraphicFramePr/>
          <p:nvPr>
            <p:extLst>
              <p:ext uri="{D42A27DB-BD31-4B8C-83A1-F6EECF244321}">
                <p14:modId xmlns:p14="http://schemas.microsoft.com/office/powerpoint/2010/main" xmlns="" val="3544444874"/>
              </p:ext>
            </p:extLst>
          </p:nvPr>
        </p:nvGraphicFramePr>
        <p:xfrm>
          <a:off x="5021904" y="3260051"/>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402914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88913"/>
            <a:ext cx="9505950" cy="360362"/>
          </a:xfrm>
        </p:spPr>
        <p:txBody>
          <a:bodyPr>
            <a:noAutofit/>
          </a:bodyPr>
          <a:lstStyle/>
          <a:p>
            <a:r>
              <a:rPr lang="ja-JP" altLang="en-US" sz="2800" dirty="0" smtClean="0"/>
              <a:t>６．検討対象の工業団地</a:t>
            </a:r>
            <a:endParaRPr lang="en-IN" sz="2800" dirty="0"/>
          </a:p>
        </p:txBody>
      </p:sp>
      <p:sp>
        <p:nvSpPr>
          <p:cNvPr id="22" name="テキスト プレースホルダ 21"/>
          <p:cNvSpPr>
            <a:spLocks noGrp="1"/>
          </p:cNvSpPr>
          <p:nvPr>
            <p:ph type="body" sz="quarter" idx="4294967295"/>
          </p:nvPr>
        </p:nvSpPr>
        <p:spPr>
          <a:xfrm>
            <a:off x="0" y="765175"/>
            <a:ext cx="9848850" cy="719138"/>
          </a:xfrm>
        </p:spPr>
        <p:txBody>
          <a:bodyPr/>
          <a:lstStyle/>
          <a:p>
            <a:r>
              <a:rPr lang="en-US" altLang="ja-JP" sz="2800" dirty="0" err="1" smtClean="0"/>
              <a:t>Vemgal</a:t>
            </a:r>
            <a:r>
              <a:rPr lang="ja-JP" altLang="en-US" sz="2800" dirty="0" err="1" smtClean="0"/>
              <a:t>、</a:t>
            </a:r>
            <a:r>
              <a:rPr lang="en-US" altLang="ja-JP" sz="2800" dirty="0" err="1" smtClean="0"/>
              <a:t>Narasapra</a:t>
            </a:r>
            <a:r>
              <a:rPr lang="ja-JP" altLang="en-US" sz="2800" dirty="0" err="1" smtClean="0"/>
              <a:t>、</a:t>
            </a:r>
            <a:r>
              <a:rPr lang="en-US" altLang="ja-JP" sz="2800" dirty="0" err="1" smtClean="0"/>
              <a:t>Tumkur</a:t>
            </a:r>
            <a:r>
              <a:rPr lang="ja-JP" altLang="en-US" sz="2800" dirty="0" err="1" smtClean="0"/>
              <a:t>、</a:t>
            </a:r>
            <a:r>
              <a:rPr lang="en-US" altLang="ja-JP" sz="2800" dirty="0" err="1" smtClean="0"/>
              <a:t>Harohalli</a:t>
            </a:r>
            <a:r>
              <a:rPr lang="ja-JP" altLang="en-US" sz="2800" dirty="0" smtClean="0"/>
              <a:t>が検討対象</a:t>
            </a:r>
            <a:endParaRPr kumimoji="1" lang="ja-JP" altLang="en-US" sz="2800" dirty="0"/>
          </a:p>
        </p:txBody>
      </p:sp>
      <p:grpSp>
        <p:nvGrpSpPr>
          <p:cNvPr id="2" name="Group 10"/>
          <p:cNvGrpSpPr/>
          <p:nvPr/>
        </p:nvGrpSpPr>
        <p:grpSpPr>
          <a:xfrm>
            <a:off x="2893334" y="1869735"/>
            <a:ext cx="6714700" cy="4244532"/>
            <a:chOff x="743235" y="1443959"/>
            <a:chExt cx="8400766" cy="5120692"/>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3235" y="1443959"/>
              <a:ext cx="8400766" cy="512069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4" name="TextBox 3"/>
            <p:cNvSpPr txBox="1"/>
            <p:nvPr/>
          </p:nvSpPr>
          <p:spPr>
            <a:xfrm>
              <a:off x="2333766" y="1828799"/>
              <a:ext cx="3190218" cy="371309"/>
            </a:xfrm>
            <a:prstGeom prst="rect">
              <a:avLst/>
            </a:prstGeom>
            <a:solidFill>
              <a:schemeClr val="accent4">
                <a:lumMod val="20000"/>
                <a:lumOff val="80000"/>
              </a:schemeClr>
            </a:solidFill>
            <a:ln>
              <a:solidFill>
                <a:schemeClr val="tx1"/>
              </a:solidFill>
            </a:ln>
          </p:spPr>
          <p:txBody>
            <a:bodyPr wrap="none" rtlCol="0">
              <a:spAutoFit/>
            </a:bodyPr>
            <a:lstStyle/>
            <a:p>
              <a:r>
                <a:rPr kumimoji="1" lang="en-IN" sz="1400" dirty="0" err="1" smtClean="0">
                  <a:latin typeface="Arial" panose="020B0604020202020204" pitchFamily="34" charset="0"/>
                  <a:ea typeface="ＭＳ Ｐゴシック" panose="020B0600070205080204" pitchFamily="50" charset="-128"/>
                  <a:cs typeface="Arial" panose="020B0604020202020204" pitchFamily="34" charset="0"/>
                </a:rPr>
                <a:t>Vasanthanarasapura</a:t>
              </a:r>
              <a:r>
                <a:rPr kumimoji="1" lang="en-IN" sz="1400" dirty="0" smtClean="0">
                  <a:latin typeface="Arial" panose="020B0604020202020204" pitchFamily="34" charset="0"/>
                  <a:ea typeface="ＭＳ Ｐゴシック" panose="020B0600070205080204" pitchFamily="50" charset="-128"/>
                  <a:cs typeface="Arial" panose="020B0604020202020204" pitchFamily="34" charset="0"/>
                </a:rPr>
                <a:t>(Tumkur)</a:t>
              </a:r>
            </a:p>
          </p:txBody>
        </p:sp>
        <p:sp>
          <p:nvSpPr>
            <p:cNvPr id="6" name="TextBox 5"/>
            <p:cNvSpPr txBox="1"/>
            <p:nvPr/>
          </p:nvSpPr>
          <p:spPr>
            <a:xfrm>
              <a:off x="6537276" y="3098040"/>
              <a:ext cx="1774964" cy="371309"/>
            </a:xfrm>
            <a:prstGeom prst="rect">
              <a:avLst/>
            </a:prstGeom>
            <a:solidFill>
              <a:schemeClr val="accent4">
                <a:lumMod val="20000"/>
                <a:lumOff val="80000"/>
              </a:schemeClr>
            </a:solidFill>
            <a:ln>
              <a:solidFill>
                <a:schemeClr val="tx1"/>
              </a:solidFill>
            </a:ln>
          </p:spPr>
          <p:txBody>
            <a:bodyPr wrap="none" rtlCol="0">
              <a:spAutoFit/>
            </a:bodyPr>
            <a:lstStyle/>
            <a:p>
              <a:r>
                <a:rPr kumimoji="1" lang="en-IN" sz="1400" dirty="0" err="1" smtClean="0">
                  <a:latin typeface="Arial" panose="020B0604020202020204" pitchFamily="34" charset="0"/>
                  <a:ea typeface="ＭＳ Ｐゴシック" panose="020B0600070205080204" pitchFamily="50" charset="-128"/>
                  <a:cs typeface="Arial" panose="020B0604020202020204" pitchFamily="34" charset="0"/>
                </a:rPr>
                <a:t>Vemagal</a:t>
              </a:r>
              <a:r>
                <a:rPr kumimoji="1" lang="en-IN" sz="1400" dirty="0" smtClean="0">
                  <a:latin typeface="Arial" panose="020B0604020202020204" pitchFamily="34" charset="0"/>
                  <a:ea typeface="ＭＳ Ｐゴシック" panose="020B0600070205080204" pitchFamily="50" charset="-128"/>
                  <a:cs typeface="Arial" panose="020B0604020202020204" pitchFamily="34" charset="0"/>
                </a:rPr>
                <a:t>(Kolar)</a:t>
              </a:r>
            </a:p>
          </p:txBody>
        </p:sp>
        <p:sp>
          <p:nvSpPr>
            <p:cNvPr id="7" name="TextBox 6"/>
            <p:cNvSpPr txBox="1"/>
            <p:nvPr/>
          </p:nvSpPr>
          <p:spPr>
            <a:xfrm>
              <a:off x="6469039" y="3766778"/>
              <a:ext cx="2072102" cy="371309"/>
            </a:xfrm>
            <a:prstGeom prst="rect">
              <a:avLst/>
            </a:prstGeom>
            <a:solidFill>
              <a:schemeClr val="accent4">
                <a:lumMod val="20000"/>
                <a:lumOff val="80000"/>
              </a:schemeClr>
            </a:solidFill>
            <a:ln>
              <a:solidFill>
                <a:schemeClr val="tx1"/>
              </a:solidFill>
            </a:ln>
          </p:spPr>
          <p:txBody>
            <a:bodyPr wrap="none" rtlCol="0">
              <a:spAutoFit/>
            </a:bodyPr>
            <a:lstStyle/>
            <a:p>
              <a:r>
                <a:rPr kumimoji="1" lang="en-IN" sz="1400" dirty="0" err="1" smtClean="0">
                  <a:latin typeface="Arial" panose="020B0604020202020204" pitchFamily="34" charset="0"/>
                  <a:ea typeface="ＭＳ Ｐゴシック" panose="020B0600070205080204" pitchFamily="50" charset="-128"/>
                  <a:cs typeface="Arial" panose="020B0604020202020204" pitchFamily="34" charset="0"/>
                </a:rPr>
                <a:t>Narasapura</a:t>
              </a:r>
              <a:r>
                <a:rPr kumimoji="1" lang="en-IN" sz="1400" dirty="0" smtClean="0">
                  <a:latin typeface="Arial" panose="020B0604020202020204" pitchFamily="34" charset="0"/>
                  <a:ea typeface="ＭＳ Ｐゴシック" panose="020B0600070205080204" pitchFamily="50" charset="-128"/>
                  <a:cs typeface="Arial" panose="020B0604020202020204" pitchFamily="34" charset="0"/>
                </a:rPr>
                <a:t>(Kolar)</a:t>
              </a:r>
            </a:p>
          </p:txBody>
        </p:sp>
        <p:sp>
          <p:nvSpPr>
            <p:cNvPr id="8" name="TextBox 7"/>
            <p:cNvSpPr txBox="1"/>
            <p:nvPr/>
          </p:nvSpPr>
          <p:spPr>
            <a:xfrm>
              <a:off x="4186496" y="5540110"/>
              <a:ext cx="2557436" cy="371309"/>
            </a:xfrm>
            <a:prstGeom prst="rect">
              <a:avLst/>
            </a:prstGeom>
            <a:solidFill>
              <a:schemeClr val="accent5">
                <a:lumMod val="20000"/>
                <a:lumOff val="80000"/>
              </a:schemeClr>
            </a:solidFill>
            <a:ln>
              <a:solidFill>
                <a:schemeClr val="tx1"/>
              </a:solidFill>
            </a:ln>
          </p:spPr>
          <p:txBody>
            <a:bodyPr wrap="none" rtlCol="0">
              <a:spAutoFit/>
            </a:bodyPr>
            <a:lstStyle/>
            <a:p>
              <a:r>
                <a:rPr kumimoji="1" lang="en-IN" sz="1400" dirty="0" err="1" smtClean="0">
                  <a:latin typeface="Arial" panose="020B0604020202020204" pitchFamily="34" charset="0"/>
                  <a:ea typeface="ＭＳ Ｐゴシック" panose="020B0600070205080204" pitchFamily="50" charset="-128"/>
                  <a:cs typeface="Arial" panose="020B0604020202020204" pitchFamily="34" charset="0"/>
                </a:rPr>
                <a:t>Harohalli</a:t>
              </a:r>
              <a:r>
                <a:rPr kumimoji="1" lang="en-IN" sz="1400" dirty="0" smtClean="0">
                  <a:latin typeface="Arial" panose="020B0604020202020204" pitchFamily="34" charset="0"/>
                  <a:ea typeface="ＭＳ Ｐゴシック" panose="020B0600070205080204" pitchFamily="50" charset="-128"/>
                  <a:cs typeface="Arial" panose="020B0604020202020204" pitchFamily="34" charset="0"/>
                </a:rPr>
                <a:t>(</a:t>
              </a:r>
              <a:r>
                <a:rPr kumimoji="1" lang="en-IN" sz="1400" dirty="0" err="1" smtClean="0">
                  <a:latin typeface="Arial" panose="020B0604020202020204" pitchFamily="34" charset="0"/>
                  <a:ea typeface="ＭＳ Ｐゴシック" panose="020B0600070205080204" pitchFamily="50" charset="-128"/>
                  <a:cs typeface="Arial" panose="020B0604020202020204" pitchFamily="34" charset="0"/>
                </a:rPr>
                <a:t>Ramanagara</a:t>
              </a:r>
              <a:r>
                <a:rPr kumimoji="1" lang="en-IN" sz="1400" dirty="0" smtClean="0">
                  <a:latin typeface="Arial" panose="020B0604020202020204" pitchFamily="34" charset="0"/>
                  <a:ea typeface="ＭＳ Ｐゴシック" panose="020B0600070205080204" pitchFamily="50" charset="-128"/>
                  <a:cs typeface="Arial" panose="020B0604020202020204" pitchFamily="34" charset="0"/>
                </a:rPr>
                <a:t>)</a:t>
              </a:r>
            </a:p>
          </p:txBody>
        </p:sp>
        <p:sp>
          <p:nvSpPr>
            <p:cNvPr id="5" name="Oval 4"/>
            <p:cNvSpPr/>
            <p:nvPr/>
          </p:nvSpPr>
          <p:spPr>
            <a:xfrm>
              <a:off x="6277971" y="3957849"/>
              <a:ext cx="108000" cy="108000"/>
            </a:xfrm>
            <a:prstGeom prst="ellipse">
              <a:avLst/>
            </a:prstGeom>
            <a:solidFill>
              <a:srgbClr val="00206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0" name="Oval 9"/>
            <p:cNvSpPr/>
            <p:nvPr/>
          </p:nvSpPr>
          <p:spPr>
            <a:xfrm>
              <a:off x="3657598" y="4967784"/>
              <a:ext cx="108000" cy="108000"/>
            </a:xfrm>
            <a:prstGeom prst="ellipse">
              <a:avLst/>
            </a:prstGeom>
            <a:solidFill>
              <a:srgbClr val="00206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gr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5660" y="2715051"/>
            <a:ext cx="2047164" cy="23951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3" name="Oval 12"/>
          <p:cNvSpPr/>
          <p:nvPr/>
        </p:nvSpPr>
        <p:spPr>
          <a:xfrm>
            <a:off x="1447801" y="4457700"/>
            <a:ext cx="63500" cy="63500"/>
          </a:xfrm>
          <a:prstGeom prst="ellipse">
            <a:avLst/>
          </a:prstGeom>
          <a:solidFill>
            <a:schemeClr val="accent5">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6" name="Rectangle 15"/>
          <p:cNvSpPr/>
          <p:nvPr/>
        </p:nvSpPr>
        <p:spPr>
          <a:xfrm>
            <a:off x="1201004" y="4305300"/>
            <a:ext cx="488097" cy="4318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cxnSp>
        <p:nvCxnSpPr>
          <p:cNvPr id="15" name="Straight Connector 14"/>
          <p:cNvCxnSpPr/>
          <p:nvPr/>
        </p:nvCxnSpPr>
        <p:spPr>
          <a:xfrm flipV="1">
            <a:off x="1193800" y="1854200"/>
            <a:ext cx="1689100" cy="242570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3800" y="4749800"/>
            <a:ext cx="1714500" cy="134620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8" name="Picture 4" descr="C:\Program Files (x86)\Microsoft Office\MEDIA\CAGCAT10\j0293234.wm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09165" y="3263902"/>
            <a:ext cx="593362" cy="43774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4314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464" y="332656"/>
            <a:ext cx="9577064" cy="792088"/>
          </a:xfrm>
        </p:spPr>
        <p:txBody>
          <a:bodyPr>
            <a:normAutofit fontScale="90000"/>
          </a:bodyPr>
          <a:lstStyle/>
          <a:p>
            <a:r>
              <a:rPr lang="ja-JP" altLang="en-US" sz="2400" dirty="0" smtClean="0"/>
              <a:t>７．検討結果（１）</a:t>
            </a:r>
            <a:r>
              <a:rPr lang="en-US" altLang="ja-JP" sz="2400" dirty="0"/>
              <a:t> </a:t>
            </a:r>
            <a:r>
              <a:rPr lang="en-US" altLang="ja-JP" sz="2400" dirty="0" smtClean="0"/>
              <a:t/>
            </a:r>
            <a:br>
              <a:rPr lang="en-US" altLang="ja-JP" sz="2400" dirty="0" smtClean="0"/>
            </a:br>
            <a:r>
              <a:rPr lang="en-US" altLang="ja-JP" sz="2400" dirty="0" err="1" smtClean="0"/>
              <a:t>Vemgal</a:t>
            </a:r>
            <a:r>
              <a:rPr lang="ja-JP" altLang="en-US" sz="2400" dirty="0"/>
              <a:t>、</a:t>
            </a:r>
            <a:r>
              <a:rPr lang="en-US" altLang="ja-JP" sz="2400" dirty="0" err="1"/>
              <a:t>Narasapra</a:t>
            </a:r>
            <a:r>
              <a:rPr lang="ja-JP" altLang="en-US" sz="2400" dirty="0"/>
              <a:t>には、直近開発可能な土地が存在してい</a:t>
            </a:r>
            <a:r>
              <a:rPr lang="ja-JP" altLang="en-US" sz="2400" dirty="0" smtClean="0"/>
              <a:t>ない。</a:t>
            </a:r>
            <a:endParaRPr kumimoji="1" lang="ja-JP" altLang="en-US" dirty="0"/>
          </a:p>
        </p:txBody>
      </p:sp>
      <p:graphicFrame>
        <p:nvGraphicFramePr>
          <p:cNvPr id="11" name="表 10"/>
          <p:cNvGraphicFramePr>
            <a:graphicFrameLocks noGrp="1"/>
          </p:cNvGraphicFramePr>
          <p:nvPr>
            <p:extLst>
              <p:ext uri="{D42A27DB-BD31-4B8C-83A1-F6EECF244321}">
                <p14:modId xmlns:p14="http://schemas.microsoft.com/office/powerpoint/2010/main" xmlns="" val="1410393932"/>
              </p:ext>
            </p:extLst>
          </p:nvPr>
        </p:nvGraphicFramePr>
        <p:xfrm>
          <a:off x="200472" y="1916832"/>
          <a:ext cx="4536514" cy="1828800"/>
        </p:xfrm>
        <a:graphic>
          <a:graphicData uri="http://schemas.openxmlformats.org/drawingml/2006/table">
            <a:tbl>
              <a:tblPr>
                <a:tableStyleId>{5DA37D80-6434-44D0-A028-1B22A696006F}</a:tableStyleId>
              </a:tblPr>
              <a:tblGrid>
                <a:gridCol w="288032"/>
                <a:gridCol w="1844762"/>
                <a:gridCol w="801240"/>
                <a:gridCol w="801240"/>
                <a:gridCol w="801240"/>
              </a:tblGrid>
              <a:tr h="209736">
                <a:tc gridSpan="2">
                  <a:txBody>
                    <a:bodyPr/>
                    <a:lstStyle/>
                    <a:p>
                      <a:r>
                        <a:rPr kumimoji="1" lang="en-US" altLang="ja-JP" sz="1200" b="1" dirty="0" smtClean="0"/>
                        <a:t>Development Phase</a:t>
                      </a:r>
                      <a:endParaRPr kumimoji="1" lang="ja-JP" altLang="en-US" sz="1200" b="1" dirty="0"/>
                    </a:p>
                  </a:txBody>
                  <a:tcPr>
                    <a:solidFill>
                      <a:schemeClr val="accent1">
                        <a:lumMod val="20000"/>
                        <a:lumOff val="80000"/>
                      </a:schemeClr>
                    </a:solidFill>
                  </a:tcPr>
                </a:tc>
                <a:tc hMerge="1">
                  <a:txBody>
                    <a:bodyPr/>
                    <a:lstStyle/>
                    <a:p>
                      <a:endParaRPr kumimoji="1" lang="ja-JP" altLang="en-US"/>
                    </a:p>
                  </a:txBody>
                  <a:tcPr/>
                </a:tc>
                <a:tc>
                  <a:txBody>
                    <a:bodyPr/>
                    <a:lstStyle/>
                    <a:p>
                      <a:pPr algn="ctr"/>
                      <a:r>
                        <a:rPr kumimoji="1" lang="en-US" altLang="ja-JP" sz="1200" b="1" dirty="0" smtClean="0"/>
                        <a:t> Phase 1</a:t>
                      </a:r>
                      <a:endParaRPr kumimoji="1" lang="ja-JP" altLang="en-US" sz="1200" b="1" dirty="0"/>
                    </a:p>
                  </a:txBody>
                  <a:tcPr anchor="ctr">
                    <a:solidFill>
                      <a:schemeClr val="accent1">
                        <a:lumMod val="20000"/>
                        <a:lumOff val="80000"/>
                      </a:schemeClr>
                    </a:solidFill>
                  </a:tcPr>
                </a:tc>
                <a:tc>
                  <a:txBody>
                    <a:bodyPr/>
                    <a:lstStyle/>
                    <a:p>
                      <a:pPr algn="ctr"/>
                      <a:r>
                        <a:rPr kumimoji="1" lang="en-US" altLang="ja-JP" sz="1200" b="1" dirty="0" smtClean="0"/>
                        <a:t>Phase 2</a:t>
                      </a:r>
                      <a:endParaRPr kumimoji="1" lang="ja-JP" altLang="en-US" sz="1200" b="1" dirty="0"/>
                    </a:p>
                  </a:txBody>
                  <a:tcPr anchor="ctr">
                    <a:solidFill>
                      <a:schemeClr val="accent1">
                        <a:lumMod val="20000"/>
                        <a:lumOff val="80000"/>
                      </a:schemeClr>
                    </a:solidFill>
                  </a:tcPr>
                </a:tc>
                <a:tc>
                  <a:txBody>
                    <a:bodyPr/>
                    <a:lstStyle/>
                    <a:p>
                      <a:pPr algn="ctr"/>
                      <a:r>
                        <a:rPr kumimoji="1" lang="en-US" altLang="ja-JP" sz="1200" b="1" dirty="0" smtClean="0"/>
                        <a:t>Phase 3</a:t>
                      </a:r>
                      <a:endParaRPr kumimoji="1" lang="ja-JP" altLang="en-US" sz="1200" b="1" dirty="0"/>
                    </a:p>
                  </a:txBody>
                  <a:tcPr anchor="ctr">
                    <a:solidFill>
                      <a:schemeClr val="accent1">
                        <a:lumMod val="20000"/>
                        <a:lumOff val="80000"/>
                      </a:schemeClr>
                    </a:solidFill>
                  </a:tcPr>
                </a:tc>
              </a:tr>
              <a:tr h="161415">
                <a:tc gridSpan="2">
                  <a:txBody>
                    <a:bodyPr/>
                    <a:lstStyle/>
                    <a:p>
                      <a:r>
                        <a:rPr kumimoji="1" lang="en-US" altLang="ja-JP" sz="1200" b="1" dirty="0" smtClean="0"/>
                        <a:t>Total Area</a:t>
                      </a:r>
                      <a:endParaRPr kumimoji="1" lang="ja-JP" altLang="en-US" sz="1200" b="1" dirty="0"/>
                    </a:p>
                  </a:txBody>
                  <a:tcPr>
                    <a:solidFill>
                      <a:schemeClr val="accent1">
                        <a:lumMod val="20000"/>
                        <a:lumOff val="80000"/>
                      </a:schemeClr>
                    </a:solidFill>
                  </a:tcPr>
                </a:tc>
                <a:tc hMerge="1">
                  <a:txBody>
                    <a:bodyPr/>
                    <a:lstStyle/>
                    <a:p>
                      <a:endParaRPr kumimoji="1" lang="ja-JP" altLang="en-US"/>
                    </a:p>
                  </a:txBody>
                  <a:tcPr/>
                </a:tc>
                <a:tc>
                  <a:txBody>
                    <a:bodyPr/>
                    <a:lstStyle/>
                    <a:p>
                      <a:pPr algn="ctr"/>
                      <a:r>
                        <a:rPr kumimoji="1" lang="en-IN" altLang="ja-JP" sz="1200" dirty="0" smtClean="0"/>
                        <a:t>700.75</a:t>
                      </a:r>
                      <a:endParaRPr kumimoji="1" lang="ja-JP" altLang="en-US" sz="1200" dirty="0"/>
                    </a:p>
                  </a:txBody>
                  <a:tcPr anchor="ctr"/>
                </a:tc>
                <a:tc>
                  <a:txBody>
                    <a:bodyPr/>
                    <a:lstStyle/>
                    <a:p>
                      <a:pPr algn="ctr"/>
                      <a:r>
                        <a:rPr kumimoji="1" lang="en-IN" altLang="ja-JP" sz="1200" dirty="0" smtClean="0"/>
                        <a:t>787</a:t>
                      </a:r>
                      <a:endParaRPr kumimoji="1" lang="ja-JP" altLang="en-US" sz="1200" dirty="0"/>
                    </a:p>
                  </a:txBody>
                  <a:tcPr anchor="ctr"/>
                </a:tc>
                <a:tc>
                  <a:txBody>
                    <a:bodyPr/>
                    <a:lstStyle/>
                    <a:p>
                      <a:pPr algn="ctr"/>
                      <a:r>
                        <a:rPr kumimoji="1" lang="en-IN" altLang="ja-JP" sz="1200" dirty="0" smtClean="0"/>
                        <a:t>864.34</a:t>
                      </a:r>
                      <a:endParaRPr kumimoji="1" lang="ja-JP" altLang="en-US" sz="1200" dirty="0"/>
                    </a:p>
                  </a:txBody>
                  <a:tcPr anchor="ctr"/>
                </a:tc>
              </a:tr>
              <a:tr h="161415">
                <a:tc gridSpan="2">
                  <a:txBody>
                    <a:bodyPr/>
                    <a:lstStyle/>
                    <a:p>
                      <a:r>
                        <a:rPr kumimoji="1" lang="en-US" altLang="ja-JP" sz="1200" b="1" dirty="0" smtClean="0"/>
                        <a:t>Completed Acquisition</a:t>
                      </a:r>
                      <a:r>
                        <a:rPr kumimoji="1" lang="en-US" altLang="ja-JP" sz="1200" b="1" baseline="0" dirty="0" smtClean="0"/>
                        <a:t> area</a:t>
                      </a:r>
                      <a:endParaRPr kumimoji="1" lang="ja-JP" altLang="en-US" sz="1200" b="1" dirty="0"/>
                    </a:p>
                  </a:txBody>
                  <a:tcPr>
                    <a:solidFill>
                      <a:schemeClr val="accent1">
                        <a:lumMod val="20000"/>
                        <a:lumOff val="80000"/>
                      </a:schemeClr>
                    </a:solidFill>
                  </a:tcPr>
                </a:tc>
                <a:tc hMerge="1">
                  <a:txBody>
                    <a:bodyPr/>
                    <a:lstStyle/>
                    <a:p>
                      <a:endParaRPr kumimoji="1" lang="ja-JP" altLang="en-US"/>
                    </a:p>
                  </a:txBody>
                  <a:tcPr/>
                </a:tc>
                <a:tc>
                  <a:txBody>
                    <a:bodyPr/>
                    <a:lstStyle/>
                    <a:p>
                      <a:pPr algn="ctr"/>
                      <a:r>
                        <a:rPr kumimoji="1" lang="en-IN" altLang="ja-JP" sz="1200" dirty="0" smtClean="0"/>
                        <a:t>700.75</a:t>
                      </a:r>
                      <a:endParaRPr kumimoji="1" lang="ja-JP" altLang="en-US" sz="1200" dirty="0"/>
                    </a:p>
                  </a:txBody>
                  <a:tcPr anchor="ctr"/>
                </a:tc>
                <a:tc>
                  <a:txBody>
                    <a:bodyPr/>
                    <a:lstStyle/>
                    <a:p>
                      <a:pPr algn="ctr"/>
                      <a:r>
                        <a:rPr kumimoji="1" lang="en-IN" altLang="ja-JP" sz="1200" dirty="0" smtClean="0"/>
                        <a:t>627.47</a:t>
                      </a:r>
                      <a:endParaRPr kumimoji="1" lang="ja-JP" altLang="en-US" sz="1200" dirty="0"/>
                    </a:p>
                  </a:txBody>
                  <a:tcPr anchor="ctr"/>
                </a:tc>
                <a:tc>
                  <a:txBody>
                    <a:bodyPr/>
                    <a:lstStyle/>
                    <a:p>
                      <a:pPr algn="ctr"/>
                      <a:r>
                        <a:rPr kumimoji="1" lang="en-IN" altLang="ja-JP" sz="1200" dirty="0" smtClean="0"/>
                        <a:t>-</a:t>
                      </a:r>
                      <a:endParaRPr kumimoji="1" lang="ja-JP" altLang="en-US" sz="1200" dirty="0"/>
                    </a:p>
                  </a:txBody>
                  <a:tcPr anchor="ctr"/>
                </a:tc>
              </a:tr>
              <a:tr h="161415">
                <a:tc gridSpan="2">
                  <a:txBody>
                    <a:bodyPr/>
                    <a:lstStyle/>
                    <a:p>
                      <a:r>
                        <a:rPr kumimoji="1" lang="en-IN" altLang="ja-JP" sz="1200" b="1" dirty="0" smtClean="0"/>
                        <a:t>Total </a:t>
                      </a:r>
                      <a:r>
                        <a:rPr kumimoji="1" lang="en-IN" altLang="ja-JP" sz="1200" b="1" dirty="0" err="1" smtClean="0"/>
                        <a:t>Allottable</a:t>
                      </a:r>
                      <a:r>
                        <a:rPr kumimoji="1" lang="en-IN" altLang="ja-JP" sz="1200" b="1" baseline="0" dirty="0" smtClean="0"/>
                        <a:t> area</a:t>
                      </a:r>
                      <a:endParaRPr kumimoji="1" lang="ja-JP" altLang="en-US" sz="1200" b="1" dirty="0"/>
                    </a:p>
                  </a:txBody>
                  <a:tcPr>
                    <a:lnB w="12700" cap="flat" cmpd="sng" algn="ctr">
                      <a:solidFill>
                        <a:schemeClr val="accent3">
                          <a:lumMod val="60000"/>
                          <a:lumOff val="40000"/>
                        </a:schemeClr>
                      </a:solidFill>
                      <a:prstDash val="solid"/>
                      <a:round/>
                      <a:headEnd type="none" w="med" len="med"/>
                      <a:tailEnd type="none" w="med" len="med"/>
                    </a:lnB>
                    <a:solidFill>
                      <a:schemeClr val="accent1">
                        <a:lumMod val="20000"/>
                        <a:lumOff val="80000"/>
                      </a:schemeClr>
                    </a:solidFill>
                  </a:tcPr>
                </a:tc>
                <a:tc hMerge="1">
                  <a:txBody>
                    <a:bodyPr/>
                    <a:lstStyle/>
                    <a:p>
                      <a:endParaRPr kumimoji="1" lang="ja-JP" altLang="en-US"/>
                    </a:p>
                  </a:txBody>
                  <a:tcPr/>
                </a:tc>
                <a:tc>
                  <a:txBody>
                    <a:bodyPr/>
                    <a:lstStyle/>
                    <a:p>
                      <a:pPr algn="ctr"/>
                      <a:r>
                        <a:rPr kumimoji="1" lang="en-IN" altLang="ja-JP" sz="1200" dirty="0" smtClean="0"/>
                        <a:t>376.76</a:t>
                      </a:r>
                      <a:endParaRPr kumimoji="1" lang="ja-JP" altLang="en-US" sz="1200" dirty="0"/>
                    </a:p>
                  </a:txBody>
                  <a:tcPr anchor="ctr"/>
                </a:tc>
                <a:tc>
                  <a:txBody>
                    <a:bodyPr/>
                    <a:lstStyle/>
                    <a:p>
                      <a:pPr algn="ctr"/>
                      <a:r>
                        <a:rPr kumimoji="1" lang="en-IN" altLang="ja-JP" sz="1200" dirty="0" smtClean="0"/>
                        <a:t>371.28</a:t>
                      </a:r>
                      <a:endParaRPr kumimoji="1" lang="ja-JP" altLang="en-US" sz="1200" dirty="0"/>
                    </a:p>
                  </a:txBody>
                  <a:tcPr anchor="ctr"/>
                </a:tc>
                <a:tc>
                  <a:txBody>
                    <a:bodyPr/>
                    <a:lstStyle/>
                    <a:p>
                      <a:pPr algn="ctr"/>
                      <a:r>
                        <a:rPr kumimoji="1" lang="en-IN" altLang="ja-JP" sz="1200" dirty="0" smtClean="0"/>
                        <a:t>-</a:t>
                      </a:r>
                      <a:endParaRPr kumimoji="1" lang="ja-JP" altLang="en-US" sz="1200" dirty="0"/>
                    </a:p>
                  </a:txBody>
                  <a:tcPr anchor="ctr"/>
                </a:tc>
              </a:tr>
              <a:tr h="161415">
                <a:tc>
                  <a:txBody>
                    <a:bodyPr/>
                    <a:lstStyle/>
                    <a:p>
                      <a:endParaRPr kumimoji="1" lang="ja-JP" altLang="en-US" sz="1200" b="1" dirty="0"/>
                    </a:p>
                  </a:txBody>
                  <a:tcP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Sold</a:t>
                      </a:r>
                      <a:r>
                        <a:rPr kumimoji="1" lang="en-US" altLang="ja-JP" sz="1100" b="1" baseline="0" dirty="0" smtClean="0"/>
                        <a:t> area</a:t>
                      </a:r>
                      <a:endParaRPr kumimoji="1" lang="ja-JP" altLang="en-US" sz="1100" b="1" dirty="0" smtClean="0"/>
                    </a:p>
                  </a:txBody>
                  <a:tcPr>
                    <a:solidFill>
                      <a:schemeClr val="accent1">
                        <a:lumMod val="20000"/>
                        <a:lumOff val="80000"/>
                      </a:schemeClr>
                    </a:solidFill>
                  </a:tcPr>
                </a:tc>
                <a:tc>
                  <a:txBody>
                    <a:bodyPr/>
                    <a:lstStyle/>
                    <a:p>
                      <a:pPr algn="ctr"/>
                      <a:r>
                        <a:rPr kumimoji="1" lang="en-IN" altLang="ja-JP" sz="1100" dirty="0" smtClean="0"/>
                        <a:t>376.78</a:t>
                      </a:r>
                      <a:endParaRPr kumimoji="1" lang="ja-JP" altLang="en-US" sz="1100" dirty="0"/>
                    </a:p>
                  </a:txBody>
                  <a:tcPr marL="36000" marR="36000" anchor="ctr"/>
                </a:tc>
                <a:tc>
                  <a:txBody>
                    <a:bodyPr/>
                    <a:lstStyle/>
                    <a:p>
                      <a:pPr algn="ctr"/>
                      <a:r>
                        <a:rPr kumimoji="1" lang="en-IN" altLang="ja-JP" sz="1100" dirty="0" smtClean="0"/>
                        <a:t>Approx.120</a:t>
                      </a:r>
                      <a:endParaRPr kumimoji="1" lang="ja-JP" altLang="en-US" sz="1100" dirty="0"/>
                    </a:p>
                  </a:txBody>
                  <a:tcPr marL="36000" marR="36000" anchor="ctr"/>
                </a:tc>
                <a:tc>
                  <a:txBody>
                    <a:bodyPr/>
                    <a:lstStyle/>
                    <a:p>
                      <a:pPr algn="ctr"/>
                      <a:r>
                        <a:rPr kumimoji="1" lang="en-IN" altLang="ja-JP" sz="1100" dirty="0" smtClean="0"/>
                        <a:t>-</a:t>
                      </a:r>
                      <a:endParaRPr kumimoji="1" lang="ja-JP" altLang="en-US" sz="1100" dirty="0"/>
                    </a:p>
                  </a:txBody>
                  <a:tcPr marL="36000" marR="36000" anchor="ctr"/>
                </a:tc>
              </a:tr>
              <a:tr h="161415">
                <a:tc>
                  <a:txBody>
                    <a:bodyPr/>
                    <a:lstStyle/>
                    <a:p>
                      <a:endParaRPr kumimoji="1" lang="ja-JP" altLang="en-US" sz="1200" b="1" dirty="0"/>
                    </a:p>
                  </a:txBody>
                  <a:tcPr>
                    <a:lnT w="12700" cap="flat" cmpd="sng" algn="ctr">
                      <a:solidFill>
                        <a:schemeClr val="accent3">
                          <a:lumMod val="60000"/>
                          <a:lumOff val="40000"/>
                        </a:schemeClr>
                      </a:solidFill>
                      <a:prstDash val="solid"/>
                      <a:round/>
                      <a:headEnd type="none" w="med" len="med"/>
                      <a:tailEnd type="none" w="med" len="med"/>
                    </a:lnT>
                    <a:solidFill>
                      <a:schemeClr val="accent1">
                        <a:lumMod val="20000"/>
                        <a:lumOff val="80000"/>
                      </a:schemeClr>
                    </a:solidFill>
                  </a:tcPr>
                </a:tc>
                <a:tc>
                  <a:txBody>
                    <a:bodyPr/>
                    <a:lstStyle/>
                    <a:p>
                      <a:r>
                        <a:rPr kumimoji="1" lang="en-US" altLang="ja-JP" sz="1100" b="1" dirty="0" smtClean="0"/>
                        <a:t>Remaining</a:t>
                      </a:r>
                      <a:endParaRPr kumimoji="1" lang="ja-JP" altLang="en-US" sz="1100" b="1" dirty="0"/>
                    </a:p>
                  </a:txBody>
                  <a:tcPr>
                    <a:solidFill>
                      <a:schemeClr val="accent1">
                        <a:lumMod val="20000"/>
                        <a:lumOff val="80000"/>
                      </a:schemeClr>
                    </a:solidFill>
                  </a:tcPr>
                </a:tc>
                <a:tc>
                  <a:txBody>
                    <a:bodyPr/>
                    <a:lstStyle/>
                    <a:p>
                      <a:pPr algn="ctr"/>
                      <a:r>
                        <a:rPr kumimoji="1" lang="en-US" altLang="ja-JP" sz="1100" dirty="0" smtClean="0"/>
                        <a:t>0</a:t>
                      </a:r>
                      <a:endParaRPr kumimoji="1" lang="ja-JP" altLang="en-US" sz="1100" dirty="0"/>
                    </a:p>
                  </a:txBody>
                  <a:tcPr marL="36000" marR="36000" anchor="ctr"/>
                </a:tc>
                <a:tc>
                  <a:txBody>
                    <a:bodyPr/>
                    <a:lstStyle/>
                    <a:p>
                      <a:pPr algn="ctr"/>
                      <a:r>
                        <a:rPr kumimoji="1" lang="en-US" altLang="ja-JP" sz="1100" dirty="0" smtClean="0"/>
                        <a:t>250.58</a:t>
                      </a:r>
                      <a:r>
                        <a:rPr kumimoji="1" lang="en-US" altLang="ja-JP" sz="1100" baseline="30000" dirty="0" smtClean="0"/>
                        <a:t>※1</a:t>
                      </a:r>
                      <a:endParaRPr kumimoji="1" lang="ja-JP" altLang="en-US" sz="1100" baseline="30000" dirty="0"/>
                    </a:p>
                  </a:txBody>
                  <a:tcPr marL="36000" marR="36000" anchor="ctr"/>
                </a:tc>
                <a:tc>
                  <a:txBody>
                    <a:bodyPr/>
                    <a:lstStyle/>
                    <a:p>
                      <a:pPr algn="ctr"/>
                      <a:r>
                        <a:rPr kumimoji="1" lang="en-US" altLang="ja-JP" sz="1100" dirty="0" smtClean="0"/>
                        <a:t>-</a:t>
                      </a:r>
                      <a:endParaRPr kumimoji="1" lang="ja-JP" altLang="en-US" sz="1100" dirty="0"/>
                    </a:p>
                  </a:txBody>
                  <a:tcPr marL="36000" marR="36000" anchor="ctr"/>
                </a:tc>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xmlns="" val="3654515708"/>
              </p:ext>
            </p:extLst>
          </p:nvPr>
        </p:nvGraphicFramePr>
        <p:xfrm>
          <a:off x="5025008" y="1916832"/>
          <a:ext cx="4536514" cy="1828800"/>
        </p:xfrm>
        <a:graphic>
          <a:graphicData uri="http://schemas.openxmlformats.org/drawingml/2006/table">
            <a:tbl>
              <a:tblPr>
                <a:tableStyleId>{5DA37D80-6434-44D0-A028-1B22A696006F}</a:tableStyleId>
              </a:tblPr>
              <a:tblGrid>
                <a:gridCol w="216024"/>
                <a:gridCol w="1916770"/>
                <a:gridCol w="801240"/>
                <a:gridCol w="801240"/>
                <a:gridCol w="801240"/>
              </a:tblGrid>
              <a:tr h="209736">
                <a:tc gridSpan="2">
                  <a:txBody>
                    <a:bodyPr/>
                    <a:lstStyle/>
                    <a:p>
                      <a:r>
                        <a:rPr kumimoji="1" lang="en-US" altLang="ja-JP" sz="1200" b="1" dirty="0" smtClean="0"/>
                        <a:t>Development Phase</a:t>
                      </a:r>
                      <a:endParaRPr kumimoji="1" lang="ja-JP" altLang="en-US" sz="1200" b="1" dirty="0"/>
                    </a:p>
                  </a:txBody>
                  <a:tcPr>
                    <a:solidFill>
                      <a:schemeClr val="accent1">
                        <a:lumMod val="20000"/>
                        <a:lumOff val="80000"/>
                      </a:schemeClr>
                    </a:solidFill>
                  </a:tcPr>
                </a:tc>
                <a:tc hMerge="1">
                  <a:txBody>
                    <a:bodyPr/>
                    <a:lstStyle/>
                    <a:p>
                      <a:endParaRPr kumimoji="1" lang="ja-JP" altLang="en-US"/>
                    </a:p>
                  </a:txBody>
                  <a:tcPr/>
                </a:tc>
                <a:tc>
                  <a:txBody>
                    <a:bodyPr/>
                    <a:lstStyle/>
                    <a:p>
                      <a:pPr algn="ctr"/>
                      <a:r>
                        <a:rPr kumimoji="1" lang="en-US" altLang="ja-JP" sz="1200" b="1" dirty="0" smtClean="0"/>
                        <a:t> Phase 1</a:t>
                      </a:r>
                      <a:endParaRPr kumimoji="1" lang="ja-JP" altLang="en-US" sz="1200" b="1" dirty="0"/>
                    </a:p>
                  </a:txBody>
                  <a:tcPr anchor="ctr">
                    <a:solidFill>
                      <a:schemeClr val="accent1">
                        <a:lumMod val="20000"/>
                        <a:lumOff val="80000"/>
                      </a:schemeClr>
                    </a:solidFill>
                  </a:tcPr>
                </a:tc>
                <a:tc>
                  <a:txBody>
                    <a:bodyPr/>
                    <a:lstStyle/>
                    <a:p>
                      <a:pPr algn="ctr"/>
                      <a:r>
                        <a:rPr kumimoji="1" lang="en-US" altLang="ja-JP" sz="1200" b="1" dirty="0" smtClean="0"/>
                        <a:t>Phase 2</a:t>
                      </a:r>
                      <a:endParaRPr kumimoji="1" lang="ja-JP" altLang="en-US" sz="1200" b="1" dirty="0"/>
                    </a:p>
                  </a:txBody>
                  <a:tcPr anchor="ctr">
                    <a:solidFill>
                      <a:schemeClr val="accent1">
                        <a:lumMod val="20000"/>
                        <a:lumOff val="80000"/>
                      </a:schemeClr>
                    </a:solidFill>
                  </a:tcPr>
                </a:tc>
                <a:tc>
                  <a:txBody>
                    <a:bodyPr/>
                    <a:lstStyle/>
                    <a:p>
                      <a:pPr algn="ctr"/>
                      <a:r>
                        <a:rPr kumimoji="1" lang="en-US" altLang="ja-JP" sz="1200" b="1" dirty="0" smtClean="0"/>
                        <a:t>Phase 3</a:t>
                      </a:r>
                      <a:endParaRPr kumimoji="1" lang="ja-JP" altLang="en-US" sz="1200" b="1" dirty="0"/>
                    </a:p>
                  </a:txBody>
                  <a:tcPr anchor="ctr">
                    <a:solidFill>
                      <a:schemeClr val="accent1">
                        <a:lumMod val="20000"/>
                        <a:lumOff val="80000"/>
                      </a:schemeClr>
                    </a:solidFill>
                  </a:tcPr>
                </a:tc>
              </a:tr>
              <a:tr h="161415">
                <a:tc gridSpan="2">
                  <a:txBody>
                    <a:bodyPr/>
                    <a:lstStyle/>
                    <a:p>
                      <a:r>
                        <a:rPr kumimoji="1" lang="en-US" altLang="ja-JP" sz="1200" b="1" dirty="0" smtClean="0"/>
                        <a:t>Total Area</a:t>
                      </a:r>
                      <a:endParaRPr kumimoji="1" lang="ja-JP" altLang="en-US" sz="1200" b="1" dirty="0"/>
                    </a:p>
                  </a:txBody>
                  <a:tcPr>
                    <a:solidFill>
                      <a:schemeClr val="accent1">
                        <a:lumMod val="20000"/>
                        <a:lumOff val="80000"/>
                      </a:schemeClr>
                    </a:solidFill>
                  </a:tcPr>
                </a:tc>
                <a:tc hMerge="1">
                  <a:txBody>
                    <a:bodyPr/>
                    <a:lstStyle/>
                    <a:p>
                      <a:endParaRPr kumimoji="1" lang="ja-JP"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IN" altLang="ja-JP" sz="1200" dirty="0" smtClean="0"/>
                        <a:t>666.45</a:t>
                      </a:r>
                      <a:endParaRPr kumimoji="1" lang="ja-JP" altLang="en-US" sz="1200" dirty="0" smtClean="0"/>
                    </a:p>
                  </a:txBody>
                  <a:tcPr anchor="ctr"/>
                </a:tc>
                <a:tc>
                  <a:txBody>
                    <a:bodyPr/>
                    <a:lstStyle/>
                    <a:p>
                      <a:pPr algn="ctr"/>
                      <a:r>
                        <a:rPr kumimoji="1" lang="en-IN" altLang="ja-JP" sz="1200" dirty="0" smtClean="0"/>
                        <a:t>1200</a:t>
                      </a:r>
                      <a:endParaRPr kumimoji="1" lang="ja-JP" altLang="en-US" sz="1200" dirty="0"/>
                    </a:p>
                  </a:txBody>
                  <a:tcPr anchor="ctr"/>
                </a:tc>
                <a:tc>
                  <a:txBody>
                    <a:bodyPr/>
                    <a:lstStyle/>
                    <a:p>
                      <a:pPr algn="ctr"/>
                      <a:r>
                        <a:rPr kumimoji="1" lang="en-IN" altLang="ja-JP" sz="1200" dirty="0" smtClean="0"/>
                        <a:t>-</a:t>
                      </a:r>
                      <a:endParaRPr kumimoji="1" lang="ja-JP" altLang="en-US" sz="1200" dirty="0"/>
                    </a:p>
                  </a:txBody>
                  <a:tcPr anchor="ctr"/>
                </a:tc>
              </a:tr>
              <a:tr h="161415">
                <a:tc gridSpan="2">
                  <a:txBody>
                    <a:bodyPr/>
                    <a:lstStyle/>
                    <a:p>
                      <a:r>
                        <a:rPr kumimoji="1" lang="en-US" altLang="ja-JP" sz="1200" b="1" dirty="0" smtClean="0"/>
                        <a:t>Completed Acquisition</a:t>
                      </a:r>
                      <a:r>
                        <a:rPr kumimoji="1" lang="en-US" altLang="ja-JP" sz="1200" b="1" baseline="0" dirty="0" smtClean="0"/>
                        <a:t> area</a:t>
                      </a:r>
                      <a:endParaRPr kumimoji="1" lang="ja-JP" altLang="en-US" sz="1200" b="1" dirty="0"/>
                    </a:p>
                  </a:txBody>
                  <a:tcPr>
                    <a:solidFill>
                      <a:schemeClr val="accent1">
                        <a:lumMod val="20000"/>
                        <a:lumOff val="80000"/>
                      </a:schemeClr>
                    </a:solidFill>
                  </a:tcPr>
                </a:tc>
                <a:tc hMerge="1">
                  <a:txBody>
                    <a:bodyPr/>
                    <a:lstStyle/>
                    <a:p>
                      <a:endParaRPr kumimoji="1" lang="ja-JP" altLang="en-US"/>
                    </a:p>
                  </a:txBody>
                  <a:tcPr/>
                </a:tc>
                <a:tc>
                  <a:txBody>
                    <a:bodyPr/>
                    <a:lstStyle/>
                    <a:p>
                      <a:pPr algn="ctr"/>
                      <a:r>
                        <a:rPr kumimoji="1" lang="en-IN" altLang="ja-JP" sz="1200" dirty="0" smtClean="0"/>
                        <a:t>666.45</a:t>
                      </a:r>
                      <a:endParaRPr kumimoji="1" lang="ja-JP" altLang="en-US" sz="1200" dirty="0"/>
                    </a:p>
                  </a:txBody>
                  <a:tcPr anchor="ctr"/>
                </a:tc>
                <a:tc>
                  <a:txBody>
                    <a:bodyPr/>
                    <a:lstStyle/>
                    <a:p>
                      <a:pPr algn="ctr"/>
                      <a:r>
                        <a:rPr kumimoji="1" lang="en-IN" altLang="ja-JP" sz="1200" dirty="0" smtClean="0"/>
                        <a:t>-</a:t>
                      </a:r>
                      <a:endParaRPr kumimoji="1" lang="ja-JP" altLang="en-US" sz="1200" dirty="0"/>
                    </a:p>
                  </a:txBody>
                  <a:tcPr anchor="ctr"/>
                </a:tc>
                <a:tc>
                  <a:txBody>
                    <a:bodyPr/>
                    <a:lstStyle/>
                    <a:p>
                      <a:pPr algn="ctr"/>
                      <a:r>
                        <a:rPr kumimoji="1" lang="en-IN" altLang="ja-JP" sz="1200" dirty="0" smtClean="0"/>
                        <a:t>-</a:t>
                      </a:r>
                      <a:endParaRPr kumimoji="1" lang="ja-JP" altLang="en-US" sz="1200" dirty="0"/>
                    </a:p>
                  </a:txBody>
                  <a:tcPr anchor="ctr"/>
                </a:tc>
              </a:tr>
              <a:tr h="161415">
                <a:tc gridSpan="2">
                  <a:txBody>
                    <a:bodyPr/>
                    <a:lstStyle/>
                    <a:p>
                      <a:r>
                        <a:rPr kumimoji="1" lang="en-IN" altLang="ja-JP" sz="1200" b="1" dirty="0" smtClean="0"/>
                        <a:t>Total </a:t>
                      </a:r>
                      <a:r>
                        <a:rPr kumimoji="1" lang="en-IN" altLang="ja-JP" sz="1200" b="1" dirty="0" err="1" smtClean="0"/>
                        <a:t>Allottable</a:t>
                      </a:r>
                      <a:r>
                        <a:rPr kumimoji="1" lang="en-IN" altLang="ja-JP" sz="1200" b="1" baseline="0" dirty="0" smtClean="0"/>
                        <a:t> area</a:t>
                      </a:r>
                      <a:endParaRPr kumimoji="1" lang="ja-JP" altLang="en-US" sz="1200" b="1" dirty="0"/>
                    </a:p>
                  </a:txBody>
                  <a:tcPr>
                    <a:lnB w="12700" cap="flat" cmpd="sng" algn="ctr">
                      <a:solidFill>
                        <a:schemeClr val="accent3">
                          <a:lumMod val="60000"/>
                          <a:lumOff val="40000"/>
                        </a:schemeClr>
                      </a:solidFill>
                      <a:prstDash val="solid"/>
                      <a:round/>
                      <a:headEnd type="none" w="med" len="med"/>
                      <a:tailEnd type="none" w="med" len="med"/>
                    </a:lnB>
                    <a:solidFill>
                      <a:schemeClr val="accent1">
                        <a:lumMod val="20000"/>
                        <a:lumOff val="80000"/>
                      </a:schemeClr>
                    </a:solidFill>
                  </a:tcPr>
                </a:tc>
                <a:tc hMerge="1">
                  <a:txBody>
                    <a:bodyPr/>
                    <a:lstStyle/>
                    <a:p>
                      <a:endParaRPr kumimoji="1" lang="ja-JP" altLang="en-US"/>
                    </a:p>
                  </a:txBody>
                  <a:tcPr/>
                </a:tc>
                <a:tc>
                  <a:txBody>
                    <a:bodyPr/>
                    <a:lstStyle/>
                    <a:p>
                      <a:pPr algn="ctr"/>
                      <a:r>
                        <a:rPr kumimoji="1" lang="en-IN" altLang="ja-JP" sz="1200" dirty="0" smtClean="0"/>
                        <a:t>370.01</a:t>
                      </a:r>
                      <a:endParaRPr kumimoji="1" lang="ja-JP" altLang="en-US" sz="1200" dirty="0"/>
                    </a:p>
                  </a:txBody>
                  <a:tcPr anchor="ctr"/>
                </a:tc>
                <a:tc>
                  <a:txBody>
                    <a:bodyPr/>
                    <a:lstStyle/>
                    <a:p>
                      <a:pPr algn="ctr"/>
                      <a:r>
                        <a:rPr kumimoji="1" lang="en-IN" altLang="ja-JP" sz="1200" dirty="0" smtClean="0"/>
                        <a:t>-</a:t>
                      </a:r>
                      <a:endParaRPr kumimoji="1" lang="ja-JP" altLang="en-US" sz="1200" dirty="0"/>
                    </a:p>
                  </a:txBody>
                  <a:tcPr anchor="ctr"/>
                </a:tc>
                <a:tc>
                  <a:txBody>
                    <a:bodyPr/>
                    <a:lstStyle/>
                    <a:p>
                      <a:pPr algn="ctr"/>
                      <a:r>
                        <a:rPr kumimoji="1" lang="en-IN" altLang="ja-JP" sz="1200" dirty="0" smtClean="0"/>
                        <a:t>-</a:t>
                      </a:r>
                      <a:endParaRPr kumimoji="1" lang="ja-JP" altLang="en-US" sz="1200" dirty="0"/>
                    </a:p>
                  </a:txBody>
                  <a:tcPr anchor="ctr"/>
                </a:tc>
              </a:tr>
              <a:tr h="161415">
                <a:tc>
                  <a:txBody>
                    <a:bodyPr/>
                    <a:lstStyle/>
                    <a:p>
                      <a:endParaRPr kumimoji="1" lang="ja-JP" altLang="en-US" sz="1200" b="1" dirty="0"/>
                    </a:p>
                  </a:txBody>
                  <a:tcP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Sold</a:t>
                      </a:r>
                      <a:r>
                        <a:rPr kumimoji="1" lang="en-US" altLang="ja-JP" sz="1100" b="1" baseline="0" dirty="0" smtClean="0"/>
                        <a:t> area</a:t>
                      </a:r>
                      <a:endParaRPr kumimoji="1" lang="ja-JP" altLang="en-US" sz="1100" b="1" dirty="0" smtClean="0"/>
                    </a:p>
                  </a:txBody>
                  <a:tcPr>
                    <a:solidFill>
                      <a:schemeClr val="accent1">
                        <a:lumMod val="20000"/>
                        <a:lumOff val="80000"/>
                      </a:schemeClr>
                    </a:solidFill>
                  </a:tcPr>
                </a:tc>
                <a:tc>
                  <a:txBody>
                    <a:bodyPr/>
                    <a:lstStyle/>
                    <a:p>
                      <a:pPr algn="ctr"/>
                      <a:r>
                        <a:rPr kumimoji="1" lang="en-IN" altLang="ja-JP" sz="1100" dirty="0" smtClean="0"/>
                        <a:t>132</a:t>
                      </a:r>
                      <a:endParaRPr kumimoji="1" lang="ja-JP" altLang="en-US" sz="1100" dirty="0"/>
                    </a:p>
                  </a:txBody>
                  <a:tcPr anchor="ctr"/>
                </a:tc>
                <a:tc>
                  <a:txBody>
                    <a:bodyPr/>
                    <a:lstStyle/>
                    <a:p>
                      <a:pPr algn="ctr"/>
                      <a:r>
                        <a:rPr kumimoji="1" lang="en-IN" altLang="ja-JP" sz="1100" dirty="0" smtClean="0"/>
                        <a:t>-</a:t>
                      </a:r>
                      <a:endParaRPr kumimoji="1" lang="ja-JP" altLang="en-US" sz="1100" dirty="0"/>
                    </a:p>
                  </a:txBody>
                  <a:tcPr anchor="ctr"/>
                </a:tc>
                <a:tc>
                  <a:txBody>
                    <a:bodyPr/>
                    <a:lstStyle/>
                    <a:p>
                      <a:pPr algn="ctr"/>
                      <a:r>
                        <a:rPr kumimoji="1" lang="en-IN" altLang="ja-JP" sz="1100" dirty="0" smtClean="0"/>
                        <a:t>-</a:t>
                      </a:r>
                      <a:endParaRPr kumimoji="1" lang="ja-JP" altLang="en-US" sz="1100" dirty="0"/>
                    </a:p>
                  </a:txBody>
                  <a:tcPr anchor="ctr"/>
                </a:tc>
              </a:tr>
              <a:tr h="161415">
                <a:tc>
                  <a:txBody>
                    <a:bodyPr/>
                    <a:lstStyle/>
                    <a:p>
                      <a:endParaRPr kumimoji="1" lang="ja-JP" altLang="en-US" sz="1200" b="1" dirty="0"/>
                    </a:p>
                  </a:txBody>
                  <a:tcPr>
                    <a:lnT w="12700" cap="flat" cmpd="sng" algn="ctr">
                      <a:solidFill>
                        <a:schemeClr val="accent3">
                          <a:lumMod val="60000"/>
                          <a:lumOff val="40000"/>
                        </a:schemeClr>
                      </a:solidFill>
                      <a:prstDash val="solid"/>
                      <a:round/>
                      <a:headEnd type="none" w="med" len="med"/>
                      <a:tailEnd type="none" w="med" len="med"/>
                    </a:lnT>
                    <a:solidFill>
                      <a:schemeClr val="accent1">
                        <a:lumMod val="20000"/>
                        <a:lumOff val="80000"/>
                      </a:schemeClr>
                    </a:solidFill>
                  </a:tcPr>
                </a:tc>
                <a:tc>
                  <a:txBody>
                    <a:bodyPr/>
                    <a:lstStyle/>
                    <a:p>
                      <a:r>
                        <a:rPr kumimoji="1" lang="en-US" altLang="ja-JP" sz="1100" b="1" dirty="0" smtClean="0"/>
                        <a:t>Remaining</a:t>
                      </a:r>
                      <a:endParaRPr kumimoji="1" lang="ja-JP" altLang="en-US" sz="1100" b="1" dirty="0"/>
                    </a:p>
                  </a:txBody>
                  <a:tcPr>
                    <a:solidFill>
                      <a:schemeClr val="accent1">
                        <a:lumMod val="20000"/>
                        <a:lumOff val="80000"/>
                      </a:schemeClr>
                    </a:solidFill>
                  </a:tcPr>
                </a:tc>
                <a:tc>
                  <a:txBody>
                    <a:bodyPr/>
                    <a:lstStyle/>
                    <a:p>
                      <a:pPr algn="ctr"/>
                      <a:r>
                        <a:rPr kumimoji="1" lang="en-US" altLang="ja-JP" sz="1100" dirty="0" smtClean="0"/>
                        <a:t>240</a:t>
                      </a:r>
                      <a:r>
                        <a:rPr kumimoji="1" lang="en-US" altLang="ja-JP" sz="1100" baseline="30000" dirty="0" smtClean="0"/>
                        <a:t>※2</a:t>
                      </a:r>
                      <a:endParaRPr kumimoji="1" lang="ja-JP" altLang="en-US" sz="1100" baseline="30000" dirty="0"/>
                    </a:p>
                  </a:txBody>
                  <a:tcPr anchor="ctr"/>
                </a:tc>
                <a:tc>
                  <a:txBody>
                    <a:bodyPr/>
                    <a:lstStyle/>
                    <a:p>
                      <a:pPr algn="ctr"/>
                      <a:r>
                        <a:rPr kumimoji="1" lang="en-US" altLang="ja-JP" sz="1100" dirty="0" smtClean="0"/>
                        <a:t>-</a:t>
                      </a:r>
                      <a:endParaRPr kumimoji="1" lang="ja-JP" altLang="en-US" sz="1100" dirty="0"/>
                    </a:p>
                  </a:txBody>
                  <a:tcPr anchor="ctr"/>
                </a:tc>
                <a:tc>
                  <a:txBody>
                    <a:bodyPr/>
                    <a:lstStyle/>
                    <a:p>
                      <a:pPr algn="ctr"/>
                      <a:r>
                        <a:rPr kumimoji="1" lang="en-US" altLang="ja-JP" sz="1100" dirty="0" smtClean="0"/>
                        <a:t>-</a:t>
                      </a:r>
                      <a:endParaRPr kumimoji="1" lang="ja-JP" altLang="en-US" sz="1100" dirty="0"/>
                    </a:p>
                  </a:txBody>
                  <a:tcPr anchor="ct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xmlns="" val="3926936321"/>
              </p:ext>
            </p:extLst>
          </p:nvPr>
        </p:nvGraphicFramePr>
        <p:xfrm>
          <a:off x="200472" y="4149080"/>
          <a:ext cx="4536514" cy="1828800"/>
        </p:xfrm>
        <a:graphic>
          <a:graphicData uri="http://schemas.openxmlformats.org/drawingml/2006/table">
            <a:tbl>
              <a:tblPr>
                <a:tableStyleId>{5DA37D80-6434-44D0-A028-1B22A696006F}</a:tableStyleId>
              </a:tblPr>
              <a:tblGrid>
                <a:gridCol w="216024"/>
                <a:gridCol w="1916770"/>
                <a:gridCol w="801240"/>
                <a:gridCol w="801240"/>
                <a:gridCol w="801240"/>
              </a:tblGrid>
              <a:tr h="209736">
                <a:tc gridSpan="2">
                  <a:txBody>
                    <a:bodyPr/>
                    <a:lstStyle/>
                    <a:p>
                      <a:r>
                        <a:rPr kumimoji="1" lang="en-US" altLang="ja-JP" sz="1200" b="1" dirty="0" smtClean="0"/>
                        <a:t>Development Phase</a:t>
                      </a:r>
                      <a:endParaRPr kumimoji="1" lang="ja-JP" altLang="en-US" sz="1200" b="1" dirty="0"/>
                    </a:p>
                  </a:txBody>
                  <a:tcPr>
                    <a:solidFill>
                      <a:schemeClr val="accent1">
                        <a:lumMod val="20000"/>
                        <a:lumOff val="80000"/>
                      </a:schemeClr>
                    </a:solidFill>
                  </a:tcPr>
                </a:tc>
                <a:tc hMerge="1">
                  <a:txBody>
                    <a:bodyPr/>
                    <a:lstStyle/>
                    <a:p>
                      <a:endParaRPr kumimoji="1" lang="ja-JP" altLang="en-US"/>
                    </a:p>
                  </a:txBody>
                  <a:tcPr/>
                </a:tc>
                <a:tc>
                  <a:txBody>
                    <a:bodyPr/>
                    <a:lstStyle/>
                    <a:p>
                      <a:pPr algn="ctr"/>
                      <a:r>
                        <a:rPr kumimoji="1" lang="en-US" altLang="ja-JP" sz="1200" b="1" dirty="0" smtClean="0"/>
                        <a:t> Phase 1</a:t>
                      </a:r>
                      <a:endParaRPr kumimoji="1" lang="ja-JP" altLang="en-US" sz="1200" b="1" dirty="0"/>
                    </a:p>
                  </a:txBody>
                  <a:tcPr anchor="ctr">
                    <a:solidFill>
                      <a:schemeClr val="accent1">
                        <a:lumMod val="20000"/>
                        <a:lumOff val="80000"/>
                      </a:schemeClr>
                    </a:solidFill>
                  </a:tcPr>
                </a:tc>
                <a:tc>
                  <a:txBody>
                    <a:bodyPr/>
                    <a:lstStyle/>
                    <a:p>
                      <a:pPr algn="ctr"/>
                      <a:r>
                        <a:rPr kumimoji="1" lang="en-US" altLang="ja-JP" sz="1200" b="1" dirty="0" smtClean="0"/>
                        <a:t>Phase 2</a:t>
                      </a:r>
                      <a:endParaRPr kumimoji="1" lang="ja-JP" altLang="en-US" sz="1200" b="1" dirty="0"/>
                    </a:p>
                  </a:txBody>
                  <a:tcPr anchor="ctr">
                    <a:solidFill>
                      <a:schemeClr val="accent1">
                        <a:lumMod val="20000"/>
                        <a:lumOff val="80000"/>
                      </a:schemeClr>
                    </a:solidFill>
                  </a:tcPr>
                </a:tc>
                <a:tc>
                  <a:txBody>
                    <a:bodyPr/>
                    <a:lstStyle/>
                    <a:p>
                      <a:pPr algn="ctr"/>
                      <a:r>
                        <a:rPr kumimoji="1" lang="en-US" altLang="ja-JP" sz="1200" b="1" dirty="0" smtClean="0"/>
                        <a:t>Phase 3</a:t>
                      </a:r>
                      <a:endParaRPr kumimoji="1" lang="ja-JP" altLang="en-US" sz="1200" b="1" dirty="0"/>
                    </a:p>
                  </a:txBody>
                  <a:tcPr anchor="ctr">
                    <a:solidFill>
                      <a:schemeClr val="accent1">
                        <a:lumMod val="20000"/>
                        <a:lumOff val="80000"/>
                      </a:schemeClr>
                    </a:solidFill>
                  </a:tcPr>
                </a:tc>
              </a:tr>
              <a:tr h="161415">
                <a:tc gridSpan="2">
                  <a:txBody>
                    <a:bodyPr/>
                    <a:lstStyle/>
                    <a:p>
                      <a:r>
                        <a:rPr kumimoji="1" lang="en-US" altLang="ja-JP" sz="1200" b="1" dirty="0" smtClean="0"/>
                        <a:t>Total Area</a:t>
                      </a:r>
                      <a:endParaRPr kumimoji="1" lang="ja-JP" altLang="en-US" sz="1200" b="1" dirty="0"/>
                    </a:p>
                  </a:txBody>
                  <a:tcPr>
                    <a:solidFill>
                      <a:schemeClr val="accent1">
                        <a:lumMod val="20000"/>
                        <a:lumOff val="80000"/>
                      </a:schemeClr>
                    </a:solidFill>
                  </a:tcPr>
                </a:tc>
                <a:tc hMerge="1">
                  <a:txBody>
                    <a:bodyPr/>
                    <a:lstStyle/>
                    <a:p>
                      <a:endParaRPr kumimoji="1" lang="ja-JP" altLang="en-US"/>
                    </a:p>
                  </a:txBody>
                  <a:tcPr/>
                </a:tc>
                <a:tc>
                  <a:txBody>
                    <a:bodyPr/>
                    <a:lstStyle/>
                    <a:p>
                      <a:pPr algn="ctr"/>
                      <a:r>
                        <a:rPr kumimoji="1" lang="en-IN" altLang="ja-JP" sz="1200" dirty="0" smtClean="0"/>
                        <a:t>250.39</a:t>
                      </a:r>
                      <a:endParaRPr kumimoji="1" lang="ja-JP" altLang="en-US" sz="1200" dirty="0"/>
                    </a:p>
                  </a:txBody>
                  <a:tcPr anchor="ctr"/>
                </a:tc>
                <a:tc>
                  <a:txBody>
                    <a:bodyPr/>
                    <a:lstStyle/>
                    <a:p>
                      <a:pPr algn="ctr"/>
                      <a:r>
                        <a:rPr kumimoji="1" lang="en-IN" altLang="ja-JP" sz="1200" dirty="0" smtClean="0"/>
                        <a:t>919.16</a:t>
                      </a:r>
                      <a:endParaRPr kumimoji="1" lang="ja-JP" altLang="en-US" sz="1200" dirty="0"/>
                    </a:p>
                  </a:txBody>
                  <a:tcPr anchor="ctr"/>
                </a:tc>
                <a:tc>
                  <a:txBody>
                    <a:bodyPr/>
                    <a:lstStyle/>
                    <a:p>
                      <a:pPr algn="ctr"/>
                      <a:r>
                        <a:rPr kumimoji="1" lang="en-IN" altLang="ja-JP" sz="1200" dirty="0" smtClean="0"/>
                        <a:t>1366</a:t>
                      </a:r>
                    </a:p>
                  </a:txBody>
                  <a:tcPr anchor="ctr"/>
                </a:tc>
              </a:tr>
              <a:tr h="161415">
                <a:tc gridSpan="2">
                  <a:txBody>
                    <a:bodyPr/>
                    <a:lstStyle/>
                    <a:p>
                      <a:r>
                        <a:rPr kumimoji="1" lang="en-US" altLang="ja-JP" sz="1200" b="1" dirty="0" smtClean="0"/>
                        <a:t>Completed Acquisition</a:t>
                      </a:r>
                      <a:r>
                        <a:rPr kumimoji="1" lang="en-US" altLang="ja-JP" sz="1200" b="1" baseline="0" dirty="0" smtClean="0"/>
                        <a:t> area</a:t>
                      </a:r>
                      <a:endParaRPr kumimoji="1" lang="ja-JP" altLang="en-US" sz="1200" b="1" dirty="0"/>
                    </a:p>
                  </a:txBody>
                  <a:tcPr>
                    <a:solidFill>
                      <a:schemeClr val="accent1">
                        <a:lumMod val="20000"/>
                        <a:lumOff val="80000"/>
                      </a:schemeClr>
                    </a:solidFill>
                  </a:tcPr>
                </a:tc>
                <a:tc hMerge="1">
                  <a:txBody>
                    <a:bodyPr/>
                    <a:lstStyle/>
                    <a:p>
                      <a:endParaRPr kumimoji="1" lang="ja-JP" altLang="en-US"/>
                    </a:p>
                  </a:txBody>
                  <a:tcPr/>
                </a:tc>
                <a:tc>
                  <a:txBody>
                    <a:bodyPr/>
                    <a:lstStyle/>
                    <a:p>
                      <a:pPr algn="ctr"/>
                      <a:r>
                        <a:rPr kumimoji="1" lang="en-IN" altLang="ja-JP" sz="1200" dirty="0" smtClean="0"/>
                        <a:t>250.39</a:t>
                      </a:r>
                      <a:endParaRPr kumimoji="1" lang="ja-JP" altLang="en-US" sz="1200" dirty="0"/>
                    </a:p>
                  </a:txBody>
                  <a:tcPr anchor="ctr"/>
                </a:tc>
                <a:tc>
                  <a:txBody>
                    <a:bodyPr/>
                    <a:lstStyle/>
                    <a:p>
                      <a:pPr algn="ctr"/>
                      <a:r>
                        <a:rPr kumimoji="1" lang="en-IN" altLang="ja-JP" sz="1200" dirty="0" smtClean="0"/>
                        <a:t>919.16</a:t>
                      </a:r>
                      <a:endParaRPr kumimoji="1" lang="ja-JP" altLang="en-US" sz="1200" dirty="0"/>
                    </a:p>
                  </a:txBody>
                  <a:tcPr anchor="ctr"/>
                </a:tc>
                <a:tc>
                  <a:txBody>
                    <a:bodyPr/>
                    <a:lstStyle/>
                    <a:p>
                      <a:pPr algn="ctr"/>
                      <a:r>
                        <a:rPr kumimoji="1" lang="en-IN" altLang="ja-JP" sz="1200" dirty="0" smtClean="0"/>
                        <a:t>900</a:t>
                      </a:r>
                      <a:endParaRPr kumimoji="1" lang="ja-JP" altLang="en-US" sz="1200" dirty="0"/>
                    </a:p>
                  </a:txBody>
                  <a:tcPr anchor="ctr"/>
                </a:tc>
              </a:tr>
              <a:tr h="161415">
                <a:tc gridSpan="2">
                  <a:txBody>
                    <a:bodyPr/>
                    <a:lstStyle/>
                    <a:p>
                      <a:r>
                        <a:rPr kumimoji="1" lang="en-IN" altLang="ja-JP" sz="1200" b="1" dirty="0" smtClean="0"/>
                        <a:t>Total </a:t>
                      </a:r>
                      <a:r>
                        <a:rPr kumimoji="1" lang="en-IN" altLang="ja-JP" sz="1200" b="1" dirty="0" err="1" smtClean="0"/>
                        <a:t>Allottable</a:t>
                      </a:r>
                      <a:r>
                        <a:rPr kumimoji="1" lang="en-IN" altLang="ja-JP" sz="1200" b="1" baseline="0" dirty="0" smtClean="0"/>
                        <a:t> area</a:t>
                      </a:r>
                      <a:endParaRPr kumimoji="1" lang="ja-JP" altLang="en-US" sz="1200" b="1" dirty="0"/>
                    </a:p>
                  </a:txBody>
                  <a:tcPr>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3">
                          <a:lumMod val="60000"/>
                          <a:lumOff val="40000"/>
                        </a:schemeClr>
                      </a:solidFill>
                      <a:prstDash val="solid"/>
                      <a:round/>
                      <a:headEnd type="none" w="med" len="med"/>
                      <a:tailEnd type="none" w="med" len="med"/>
                    </a:lnB>
                    <a:solidFill>
                      <a:schemeClr val="accent1">
                        <a:lumMod val="20000"/>
                        <a:lumOff val="80000"/>
                      </a:schemeClr>
                    </a:solidFill>
                  </a:tcPr>
                </a:tc>
                <a:tc hMerge="1">
                  <a:txBody>
                    <a:bodyPr/>
                    <a:lstStyle/>
                    <a:p>
                      <a:endParaRPr kumimoji="1" lang="ja-JP" altLang="en-US"/>
                    </a:p>
                  </a:txBody>
                  <a:tcPr/>
                </a:tc>
                <a:tc>
                  <a:txBody>
                    <a:bodyPr/>
                    <a:lstStyle/>
                    <a:p>
                      <a:pPr algn="ctr"/>
                      <a:r>
                        <a:rPr kumimoji="1" lang="en-IN" altLang="ja-JP" sz="1200" dirty="0" smtClean="0"/>
                        <a:t>201.89</a:t>
                      </a:r>
                      <a:endParaRPr kumimoji="1" lang="ja-JP" altLang="en-US" sz="1200" dirty="0"/>
                    </a:p>
                  </a:txBody>
                  <a:tcPr anchor="ctr"/>
                </a:tc>
                <a:tc>
                  <a:txBody>
                    <a:bodyPr/>
                    <a:lstStyle/>
                    <a:p>
                      <a:pPr algn="ctr"/>
                      <a:r>
                        <a:rPr kumimoji="1" lang="en-IN" altLang="ja-JP" sz="1200" dirty="0" smtClean="0"/>
                        <a:t>574.16</a:t>
                      </a:r>
                      <a:endParaRPr kumimoji="1" lang="ja-JP" altLang="en-US" sz="1200" dirty="0"/>
                    </a:p>
                  </a:txBody>
                  <a:tcPr anchor="ctr"/>
                </a:tc>
                <a:tc>
                  <a:txBody>
                    <a:bodyPr/>
                    <a:lstStyle/>
                    <a:p>
                      <a:pPr algn="ctr"/>
                      <a:r>
                        <a:rPr kumimoji="1" lang="en-IN" altLang="ja-JP" sz="1200" dirty="0" smtClean="0"/>
                        <a:t>792.28</a:t>
                      </a:r>
                      <a:endParaRPr kumimoji="1" lang="ja-JP" altLang="en-US" sz="1200" dirty="0"/>
                    </a:p>
                  </a:txBody>
                  <a:tcPr anchor="ctr"/>
                </a:tc>
              </a:tr>
              <a:tr h="161415">
                <a:tc>
                  <a:txBody>
                    <a:bodyPr/>
                    <a:lstStyle/>
                    <a:p>
                      <a:endParaRPr kumimoji="1" lang="ja-JP" altLang="en-US" sz="1200" b="1" dirty="0"/>
                    </a:p>
                  </a:txBody>
                  <a:tcP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dirty="0" smtClean="0"/>
                        <a:t>Sold</a:t>
                      </a:r>
                      <a:r>
                        <a:rPr kumimoji="1" lang="en-US" altLang="ja-JP" sz="1100" b="1" i="0" baseline="0" dirty="0" smtClean="0"/>
                        <a:t> area</a:t>
                      </a:r>
                      <a:endParaRPr kumimoji="1" lang="ja-JP" altLang="en-US" sz="1100" b="1" i="0" dirty="0" smtClean="0"/>
                    </a:p>
                  </a:txBody>
                  <a:tcPr>
                    <a:solidFill>
                      <a:schemeClr val="accent1">
                        <a:lumMod val="20000"/>
                        <a:lumOff val="80000"/>
                      </a:schemeClr>
                    </a:solidFill>
                  </a:tcPr>
                </a:tc>
                <a:tc>
                  <a:txBody>
                    <a:bodyPr/>
                    <a:lstStyle/>
                    <a:p>
                      <a:pPr algn="ctr"/>
                      <a:r>
                        <a:rPr kumimoji="1" lang="en-IN" altLang="ja-JP" sz="1100" i="0" dirty="0" smtClean="0"/>
                        <a:t>201.89</a:t>
                      </a:r>
                      <a:endParaRPr kumimoji="1" lang="ja-JP" altLang="en-US" sz="1100" i="0" dirty="0"/>
                    </a:p>
                  </a:txBody>
                  <a:tcPr anchor="ctr"/>
                </a:tc>
                <a:tc>
                  <a:txBody>
                    <a:bodyPr/>
                    <a:lstStyle/>
                    <a:p>
                      <a:pPr algn="ctr"/>
                      <a:r>
                        <a:rPr kumimoji="1" lang="en-IN" altLang="ja-JP" sz="1100" i="0" dirty="0" smtClean="0"/>
                        <a:t>574.16</a:t>
                      </a:r>
                      <a:endParaRPr kumimoji="1" lang="ja-JP" altLang="en-US" sz="1100" i="0" dirty="0"/>
                    </a:p>
                  </a:txBody>
                  <a:tcPr anchor="ctr"/>
                </a:tc>
                <a:tc>
                  <a:txBody>
                    <a:bodyPr/>
                    <a:lstStyle/>
                    <a:p>
                      <a:pPr algn="ctr"/>
                      <a:r>
                        <a:rPr kumimoji="1" lang="en-IN" altLang="ja-JP" sz="1100" i="0" dirty="0" smtClean="0"/>
                        <a:t>0</a:t>
                      </a:r>
                      <a:endParaRPr kumimoji="1" lang="ja-JP" altLang="en-US" sz="1100" i="0" dirty="0"/>
                    </a:p>
                  </a:txBody>
                  <a:tcPr anchor="ctr"/>
                </a:tc>
              </a:tr>
              <a:tr h="161415">
                <a:tc>
                  <a:txBody>
                    <a:bodyPr/>
                    <a:lstStyle/>
                    <a:p>
                      <a:endParaRPr kumimoji="1" lang="ja-JP" altLang="en-US" sz="1200" b="1" dirty="0"/>
                    </a:p>
                  </a:txBody>
                  <a:tcPr>
                    <a:lnT w="12700" cap="flat" cmpd="sng" algn="ctr">
                      <a:solidFill>
                        <a:schemeClr val="accent3">
                          <a:lumMod val="60000"/>
                          <a:lumOff val="40000"/>
                        </a:schemeClr>
                      </a:solidFill>
                      <a:prstDash val="solid"/>
                      <a:round/>
                      <a:headEnd type="none" w="med" len="med"/>
                      <a:tailEnd type="none" w="med" len="med"/>
                    </a:lnT>
                    <a:solidFill>
                      <a:schemeClr val="accent1">
                        <a:lumMod val="20000"/>
                        <a:lumOff val="80000"/>
                      </a:schemeClr>
                    </a:solidFill>
                  </a:tcPr>
                </a:tc>
                <a:tc>
                  <a:txBody>
                    <a:bodyPr/>
                    <a:lstStyle/>
                    <a:p>
                      <a:r>
                        <a:rPr kumimoji="1" lang="en-US" altLang="ja-JP" sz="1100" b="1" i="0" dirty="0" smtClean="0"/>
                        <a:t>Remaining</a:t>
                      </a:r>
                      <a:endParaRPr kumimoji="1" lang="ja-JP" altLang="en-US" sz="1100" b="1" i="0" dirty="0"/>
                    </a:p>
                  </a:txBody>
                  <a:tcPr>
                    <a:solidFill>
                      <a:schemeClr val="accent1">
                        <a:lumMod val="20000"/>
                        <a:lumOff val="80000"/>
                      </a:schemeClr>
                    </a:solidFill>
                  </a:tcPr>
                </a:tc>
                <a:tc>
                  <a:txBody>
                    <a:bodyPr/>
                    <a:lstStyle/>
                    <a:p>
                      <a:pPr algn="ctr"/>
                      <a:r>
                        <a:rPr kumimoji="1" lang="en-US" altLang="ja-JP" sz="1100" i="0" dirty="0" smtClean="0"/>
                        <a:t>0</a:t>
                      </a:r>
                      <a:endParaRPr kumimoji="1" lang="ja-JP" altLang="en-US" sz="1100" i="0" dirty="0"/>
                    </a:p>
                  </a:txBody>
                  <a:tcPr anchor="ctr"/>
                </a:tc>
                <a:tc>
                  <a:txBody>
                    <a:bodyPr/>
                    <a:lstStyle/>
                    <a:p>
                      <a:pPr algn="ctr"/>
                      <a:r>
                        <a:rPr kumimoji="1" lang="en-US" altLang="ja-JP" sz="1100" i="0" dirty="0" smtClean="0"/>
                        <a:t>0</a:t>
                      </a:r>
                      <a:endParaRPr kumimoji="1" lang="ja-JP" altLang="en-US" sz="1100" i="0" dirty="0"/>
                    </a:p>
                  </a:txBody>
                  <a:tcPr anchor="ctr"/>
                </a:tc>
                <a:tc>
                  <a:txBody>
                    <a:bodyPr/>
                    <a:lstStyle/>
                    <a:p>
                      <a:pPr algn="ctr"/>
                      <a:r>
                        <a:rPr kumimoji="1" lang="en-US" altLang="ja-JP" sz="1100" b="1" i="0" u="sng" dirty="0" smtClean="0"/>
                        <a:t>792.28</a:t>
                      </a:r>
                      <a:r>
                        <a:rPr kumimoji="1" lang="en-US" altLang="ja-JP" sz="1100" b="1" i="0" u="sng" baseline="30000" dirty="0" smtClean="0"/>
                        <a:t>※3</a:t>
                      </a:r>
                      <a:endParaRPr kumimoji="1" lang="ja-JP" altLang="en-US" sz="1100" b="1" i="0" u="sng" baseline="30000" dirty="0"/>
                    </a:p>
                  </a:txBody>
                  <a:tcPr anchor="ctr"/>
                </a:tc>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xmlns="" val="4043564725"/>
              </p:ext>
            </p:extLst>
          </p:nvPr>
        </p:nvGraphicFramePr>
        <p:xfrm>
          <a:off x="5025009" y="4149080"/>
          <a:ext cx="4680521" cy="1828800"/>
        </p:xfrm>
        <a:graphic>
          <a:graphicData uri="http://schemas.openxmlformats.org/drawingml/2006/table">
            <a:tbl>
              <a:tblPr>
                <a:tableStyleId>{5DA37D80-6434-44D0-A028-1B22A696006F}</a:tableStyleId>
              </a:tblPr>
              <a:tblGrid>
                <a:gridCol w="216024"/>
                <a:gridCol w="1916770"/>
                <a:gridCol w="801240"/>
                <a:gridCol w="882391"/>
                <a:gridCol w="864096"/>
              </a:tblGrid>
              <a:tr h="209736">
                <a:tc gridSpan="2">
                  <a:txBody>
                    <a:bodyPr/>
                    <a:lstStyle/>
                    <a:p>
                      <a:r>
                        <a:rPr kumimoji="1" lang="en-US" altLang="ja-JP" sz="1200" b="1" dirty="0" smtClean="0"/>
                        <a:t>Development Phase</a:t>
                      </a:r>
                      <a:endParaRPr kumimoji="1" lang="ja-JP" altLang="en-US" sz="1200" b="1" dirty="0"/>
                    </a:p>
                  </a:txBody>
                  <a:tcPr>
                    <a:solidFill>
                      <a:schemeClr val="accent1">
                        <a:lumMod val="20000"/>
                        <a:lumOff val="80000"/>
                      </a:schemeClr>
                    </a:solidFill>
                  </a:tcPr>
                </a:tc>
                <a:tc hMerge="1">
                  <a:txBody>
                    <a:bodyPr/>
                    <a:lstStyle/>
                    <a:p>
                      <a:endParaRPr kumimoji="1" lang="ja-JP" altLang="en-US"/>
                    </a:p>
                  </a:txBody>
                  <a:tcPr/>
                </a:tc>
                <a:tc>
                  <a:txBody>
                    <a:bodyPr/>
                    <a:lstStyle/>
                    <a:p>
                      <a:pPr algn="ctr"/>
                      <a:r>
                        <a:rPr kumimoji="1" lang="en-US" altLang="ja-JP" sz="1200" b="1" dirty="0" smtClean="0"/>
                        <a:t> Phase 1</a:t>
                      </a:r>
                      <a:endParaRPr kumimoji="1" lang="ja-JP" altLang="en-US" sz="1200" b="1" dirty="0"/>
                    </a:p>
                  </a:txBody>
                  <a:tcPr anchor="ctr">
                    <a:solidFill>
                      <a:schemeClr val="accent1">
                        <a:lumMod val="20000"/>
                        <a:lumOff val="80000"/>
                      </a:schemeClr>
                    </a:solidFill>
                  </a:tcPr>
                </a:tc>
                <a:tc>
                  <a:txBody>
                    <a:bodyPr/>
                    <a:lstStyle/>
                    <a:p>
                      <a:pPr algn="ctr"/>
                      <a:r>
                        <a:rPr kumimoji="1" lang="en-US" altLang="ja-JP" sz="1200" b="1" dirty="0" smtClean="0"/>
                        <a:t>Phase 2</a:t>
                      </a:r>
                      <a:endParaRPr kumimoji="1" lang="ja-JP" altLang="en-US" sz="1200" b="1" dirty="0"/>
                    </a:p>
                  </a:txBody>
                  <a:tcPr anchor="ctr">
                    <a:solidFill>
                      <a:schemeClr val="accent1">
                        <a:lumMod val="20000"/>
                        <a:lumOff val="80000"/>
                      </a:schemeClr>
                    </a:solidFill>
                  </a:tcPr>
                </a:tc>
                <a:tc>
                  <a:txBody>
                    <a:bodyPr/>
                    <a:lstStyle/>
                    <a:p>
                      <a:pPr algn="ctr"/>
                      <a:r>
                        <a:rPr kumimoji="1" lang="en-US" altLang="ja-JP" sz="1200" b="1" dirty="0" smtClean="0"/>
                        <a:t>Phase 3</a:t>
                      </a:r>
                      <a:endParaRPr kumimoji="1" lang="ja-JP" altLang="en-US" sz="1200" b="1" dirty="0"/>
                    </a:p>
                  </a:txBody>
                  <a:tcPr anchor="ctr">
                    <a:solidFill>
                      <a:schemeClr val="accent1">
                        <a:lumMod val="20000"/>
                        <a:lumOff val="80000"/>
                      </a:schemeClr>
                    </a:solidFill>
                  </a:tcPr>
                </a:tc>
              </a:tr>
              <a:tr h="161415">
                <a:tc gridSpan="2">
                  <a:txBody>
                    <a:bodyPr/>
                    <a:lstStyle/>
                    <a:p>
                      <a:r>
                        <a:rPr kumimoji="1" lang="en-US" altLang="ja-JP" sz="1200" b="1" dirty="0" smtClean="0"/>
                        <a:t>Total Area</a:t>
                      </a:r>
                      <a:endParaRPr kumimoji="1" lang="ja-JP" altLang="en-US" sz="1200" b="1" dirty="0"/>
                    </a:p>
                  </a:txBody>
                  <a:tcPr>
                    <a:solidFill>
                      <a:schemeClr val="accent1">
                        <a:lumMod val="20000"/>
                        <a:lumOff val="80000"/>
                      </a:schemeClr>
                    </a:solidFill>
                  </a:tcPr>
                </a:tc>
                <a:tc hMerge="1">
                  <a:txBody>
                    <a:bodyPr/>
                    <a:lstStyle/>
                    <a:p>
                      <a:endParaRPr kumimoji="1" lang="ja-JP" altLang="en-US"/>
                    </a:p>
                  </a:txBody>
                  <a:tcPr/>
                </a:tc>
                <a:tc>
                  <a:txBody>
                    <a:bodyPr/>
                    <a:lstStyle/>
                    <a:p>
                      <a:pPr algn="ctr"/>
                      <a:r>
                        <a:rPr kumimoji="1" lang="en-IN" altLang="ja-JP" sz="1200" dirty="0" smtClean="0"/>
                        <a:t>782.22</a:t>
                      </a:r>
                      <a:endParaRPr kumimoji="1" lang="ja-JP" altLang="en-US" sz="1200" dirty="0"/>
                    </a:p>
                  </a:txBody>
                  <a:tcPr anchor="ctr"/>
                </a:tc>
                <a:tc>
                  <a:txBody>
                    <a:bodyPr/>
                    <a:lstStyle/>
                    <a:p>
                      <a:pPr algn="ctr"/>
                      <a:r>
                        <a:rPr kumimoji="1" lang="en-IN" altLang="ja-JP" sz="1200" dirty="0" smtClean="0"/>
                        <a:t>1263.78</a:t>
                      </a:r>
                      <a:endParaRPr kumimoji="1" lang="ja-JP" altLang="en-US" sz="1200" dirty="0"/>
                    </a:p>
                  </a:txBody>
                  <a:tcPr anchor="ctr"/>
                </a:tc>
                <a:tc>
                  <a:txBody>
                    <a:bodyPr/>
                    <a:lstStyle/>
                    <a:p>
                      <a:pPr algn="ctr"/>
                      <a:r>
                        <a:rPr kumimoji="1" lang="en-IN" altLang="ja-JP" sz="1200" dirty="0" smtClean="0"/>
                        <a:t>1614.62</a:t>
                      </a:r>
                    </a:p>
                  </a:txBody>
                  <a:tcPr anchor="ctr"/>
                </a:tc>
              </a:tr>
              <a:tr h="161415">
                <a:tc gridSpan="2">
                  <a:txBody>
                    <a:bodyPr/>
                    <a:lstStyle/>
                    <a:p>
                      <a:r>
                        <a:rPr kumimoji="1" lang="en-US" altLang="ja-JP" sz="1200" b="1" dirty="0" smtClean="0"/>
                        <a:t>Completed Acquisition</a:t>
                      </a:r>
                      <a:r>
                        <a:rPr kumimoji="1" lang="en-US" altLang="ja-JP" sz="1200" b="1" baseline="0" dirty="0" smtClean="0"/>
                        <a:t> area</a:t>
                      </a:r>
                      <a:endParaRPr kumimoji="1" lang="ja-JP" altLang="en-US" sz="1200" b="1" dirty="0"/>
                    </a:p>
                  </a:txBody>
                  <a:tcPr>
                    <a:solidFill>
                      <a:schemeClr val="accent1">
                        <a:lumMod val="20000"/>
                        <a:lumOff val="80000"/>
                      </a:schemeClr>
                    </a:solidFill>
                  </a:tcPr>
                </a:tc>
                <a:tc hMerge="1">
                  <a:txBody>
                    <a:bodyPr/>
                    <a:lstStyle/>
                    <a:p>
                      <a:endParaRPr kumimoji="1" lang="ja-JP" altLang="en-US"/>
                    </a:p>
                  </a:txBody>
                  <a:tcPr/>
                </a:tc>
                <a:tc>
                  <a:txBody>
                    <a:bodyPr/>
                    <a:lstStyle/>
                    <a:p>
                      <a:pPr algn="ctr"/>
                      <a:r>
                        <a:rPr kumimoji="1" lang="en-IN" altLang="ja-JP" sz="1200" dirty="0" smtClean="0"/>
                        <a:t>782.22</a:t>
                      </a:r>
                      <a:endParaRPr kumimoji="1" lang="ja-JP" altLang="en-US" sz="1200" dirty="0"/>
                    </a:p>
                  </a:txBody>
                  <a:tcPr anchor="ctr"/>
                </a:tc>
                <a:tc>
                  <a:txBody>
                    <a:bodyPr/>
                    <a:lstStyle/>
                    <a:p>
                      <a:pPr algn="ctr"/>
                      <a:r>
                        <a:rPr kumimoji="1" lang="en-IN" altLang="ja-JP" sz="1200" dirty="0" smtClean="0"/>
                        <a:t>1263.78</a:t>
                      </a:r>
                      <a:endParaRPr kumimoji="1" lang="ja-JP" altLang="en-US" sz="1200" dirty="0"/>
                    </a:p>
                  </a:txBody>
                  <a:tcPr anchor="ctr"/>
                </a:tc>
                <a:tc>
                  <a:txBody>
                    <a:bodyPr/>
                    <a:lstStyle/>
                    <a:p>
                      <a:pPr algn="ctr"/>
                      <a:r>
                        <a:rPr kumimoji="1" lang="en-IN" altLang="ja-JP" sz="1200" dirty="0" smtClean="0"/>
                        <a:t>1614.62</a:t>
                      </a:r>
                    </a:p>
                  </a:txBody>
                  <a:tcPr anchor="ctr"/>
                </a:tc>
              </a:tr>
              <a:tr h="161415">
                <a:tc gridSpan="2">
                  <a:txBody>
                    <a:bodyPr/>
                    <a:lstStyle/>
                    <a:p>
                      <a:r>
                        <a:rPr kumimoji="1" lang="en-IN" altLang="ja-JP" sz="1200" b="1" dirty="0" smtClean="0"/>
                        <a:t>Total </a:t>
                      </a:r>
                      <a:r>
                        <a:rPr kumimoji="1" lang="en-IN" altLang="ja-JP" sz="1200" b="1" dirty="0" err="1" smtClean="0"/>
                        <a:t>Allottable</a:t>
                      </a:r>
                      <a:r>
                        <a:rPr kumimoji="1" lang="en-IN" altLang="ja-JP" sz="1200" b="1" baseline="0" dirty="0" smtClean="0"/>
                        <a:t> area</a:t>
                      </a:r>
                      <a:endParaRPr kumimoji="1" lang="ja-JP" altLang="en-US" sz="1200" b="1" dirty="0"/>
                    </a:p>
                  </a:txBody>
                  <a:tcPr>
                    <a:lnB w="12700" cap="flat" cmpd="sng" algn="ctr">
                      <a:solidFill>
                        <a:schemeClr val="accent3">
                          <a:lumMod val="60000"/>
                          <a:lumOff val="40000"/>
                        </a:schemeClr>
                      </a:solidFill>
                      <a:prstDash val="solid"/>
                      <a:round/>
                      <a:headEnd type="none" w="med" len="med"/>
                      <a:tailEnd type="none" w="med" len="med"/>
                    </a:lnB>
                    <a:solidFill>
                      <a:schemeClr val="accent1">
                        <a:lumMod val="20000"/>
                        <a:lumOff val="80000"/>
                      </a:schemeClr>
                    </a:solidFill>
                  </a:tcPr>
                </a:tc>
                <a:tc hMerge="1">
                  <a:txBody>
                    <a:bodyPr/>
                    <a:lstStyle/>
                    <a:p>
                      <a:endParaRPr kumimoji="1" lang="ja-JP" altLang="en-US"/>
                    </a:p>
                  </a:txBody>
                  <a:tcPr/>
                </a:tc>
                <a:tc>
                  <a:txBody>
                    <a:bodyPr/>
                    <a:lstStyle/>
                    <a:p>
                      <a:pPr algn="ctr"/>
                      <a:r>
                        <a:rPr kumimoji="1" lang="en-IN" altLang="ja-JP" sz="1200" dirty="0" smtClean="0"/>
                        <a:t>N/A</a:t>
                      </a:r>
                    </a:p>
                  </a:txBody>
                  <a:tcPr anchor="ctr"/>
                </a:tc>
                <a:tc>
                  <a:txBody>
                    <a:bodyPr/>
                    <a:lstStyle/>
                    <a:p>
                      <a:pPr algn="ctr"/>
                      <a:r>
                        <a:rPr kumimoji="1" lang="en-US" altLang="ja-JP" sz="1200" dirty="0" smtClean="0"/>
                        <a:t>N/A</a:t>
                      </a:r>
                      <a:endParaRPr kumimoji="1" lang="ja-JP" alt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IN" altLang="ja-JP" sz="1200" dirty="0" smtClean="0"/>
                        <a:t>923.95</a:t>
                      </a:r>
                      <a:r>
                        <a:rPr kumimoji="1" lang="en-US" altLang="ja-JP" sz="1200" baseline="30000" dirty="0" smtClean="0"/>
                        <a:t>※5</a:t>
                      </a:r>
                      <a:endParaRPr kumimoji="1" lang="ja-JP" altLang="en-US" sz="1200" baseline="30000" dirty="0" smtClean="0"/>
                    </a:p>
                  </a:txBody>
                  <a:tcPr anchor="ctr"/>
                </a:tc>
              </a:tr>
              <a:tr h="161415">
                <a:tc>
                  <a:txBody>
                    <a:bodyPr/>
                    <a:lstStyle/>
                    <a:p>
                      <a:endParaRPr kumimoji="1" lang="ja-JP" altLang="en-US" sz="1200" b="1" dirty="0"/>
                    </a:p>
                  </a:txBody>
                  <a:tcP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dirty="0" smtClean="0"/>
                        <a:t>Sold</a:t>
                      </a:r>
                      <a:r>
                        <a:rPr kumimoji="1" lang="en-US" altLang="ja-JP" sz="1100" b="1" i="0" baseline="0" dirty="0" smtClean="0"/>
                        <a:t> area</a:t>
                      </a:r>
                      <a:endParaRPr kumimoji="1" lang="ja-JP" altLang="en-US" sz="1100" b="1" i="0" dirty="0" smtClean="0"/>
                    </a:p>
                  </a:txBody>
                  <a:tcPr>
                    <a:solidFill>
                      <a:schemeClr val="accent1">
                        <a:lumMod val="20000"/>
                        <a:lumOff val="80000"/>
                      </a:schemeClr>
                    </a:solidFill>
                  </a:tcPr>
                </a:tc>
                <a:tc>
                  <a:txBody>
                    <a:bodyPr/>
                    <a:lstStyle/>
                    <a:p>
                      <a:pPr algn="ctr"/>
                      <a:r>
                        <a:rPr kumimoji="1" lang="en-IN" altLang="ja-JP" sz="1100" i="0" dirty="0" smtClean="0"/>
                        <a:t>419.19</a:t>
                      </a:r>
                    </a:p>
                  </a:txBody>
                  <a:tcPr anchor="ctr"/>
                </a:tc>
                <a:tc>
                  <a:txBody>
                    <a:bodyPr/>
                    <a:lstStyle/>
                    <a:p>
                      <a:pPr algn="ctr"/>
                      <a:r>
                        <a:rPr kumimoji="1" lang="en-IN" altLang="ja-JP" sz="1100" i="0" dirty="0" smtClean="0"/>
                        <a:t>172.58</a:t>
                      </a:r>
                      <a:endParaRPr kumimoji="1" lang="ja-JP" altLang="en-US" sz="1100" i="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IN" altLang="ja-JP" sz="1100" i="0" dirty="0" smtClean="0"/>
                        <a:t>0</a:t>
                      </a:r>
                      <a:endParaRPr kumimoji="1" lang="ja-JP" altLang="en-US" sz="1100" i="0" dirty="0" smtClean="0"/>
                    </a:p>
                  </a:txBody>
                  <a:tcPr anchor="ctr"/>
                </a:tc>
              </a:tr>
              <a:tr h="161415">
                <a:tc>
                  <a:txBody>
                    <a:bodyPr/>
                    <a:lstStyle/>
                    <a:p>
                      <a:endParaRPr kumimoji="1" lang="ja-JP" altLang="en-US" sz="1200" b="1" dirty="0"/>
                    </a:p>
                  </a:txBody>
                  <a:tcPr>
                    <a:lnT w="12700" cap="flat" cmpd="sng" algn="ctr">
                      <a:solidFill>
                        <a:schemeClr val="accent3">
                          <a:lumMod val="60000"/>
                          <a:lumOff val="40000"/>
                        </a:schemeClr>
                      </a:solidFill>
                      <a:prstDash val="solid"/>
                      <a:round/>
                      <a:headEnd type="none" w="med" len="med"/>
                      <a:tailEnd type="none" w="med" len="med"/>
                    </a:lnT>
                    <a:solidFill>
                      <a:schemeClr val="accent1">
                        <a:lumMod val="20000"/>
                        <a:lumOff val="80000"/>
                      </a:schemeClr>
                    </a:solidFill>
                  </a:tcPr>
                </a:tc>
                <a:tc>
                  <a:txBody>
                    <a:bodyPr/>
                    <a:lstStyle/>
                    <a:p>
                      <a:r>
                        <a:rPr kumimoji="1" lang="en-US" altLang="ja-JP" sz="1100" b="1" i="0" dirty="0" smtClean="0"/>
                        <a:t>Remaining</a:t>
                      </a:r>
                      <a:endParaRPr kumimoji="1" lang="ja-JP" altLang="en-US" sz="1100" b="1" i="0" dirty="0"/>
                    </a:p>
                  </a:txBody>
                  <a:tcPr>
                    <a:solidFill>
                      <a:schemeClr val="accent1">
                        <a:lumMod val="20000"/>
                        <a:lumOff val="80000"/>
                      </a:schemeClr>
                    </a:solidFill>
                  </a:tcPr>
                </a:tc>
                <a:tc>
                  <a:txBody>
                    <a:bodyPr/>
                    <a:lstStyle/>
                    <a:p>
                      <a:pPr algn="ctr"/>
                      <a:r>
                        <a:rPr kumimoji="1" lang="en-IN" altLang="ja-JP" sz="1100" i="0" dirty="0" smtClean="0"/>
                        <a:t>32.65</a:t>
                      </a:r>
                      <a:r>
                        <a:rPr kumimoji="1" lang="en-US" altLang="ja-JP" sz="1100" i="0" baseline="30000" dirty="0" smtClean="0"/>
                        <a:t>※4</a:t>
                      </a:r>
                      <a:endParaRPr kumimoji="1" lang="en-IN" altLang="ja-JP" sz="1100" i="0" baseline="30000" dirty="0" smtClean="0"/>
                    </a:p>
                  </a:txBody>
                  <a:tcPr anchor="ctr"/>
                </a:tc>
                <a:tc>
                  <a:txBody>
                    <a:bodyPr/>
                    <a:lstStyle/>
                    <a:p>
                      <a:pPr algn="ctr"/>
                      <a:r>
                        <a:rPr kumimoji="1" lang="en-US" altLang="ja-JP" sz="1100" i="0" dirty="0" smtClean="0"/>
                        <a:t>142.64</a:t>
                      </a:r>
                      <a:r>
                        <a:rPr kumimoji="1" lang="en-US" altLang="ja-JP" sz="1100" i="0" baseline="30000" dirty="0" smtClean="0"/>
                        <a:t>※4</a:t>
                      </a:r>
                      <a:endParaRPr kumimoji="1" lang="ja-JP" altLang="en-US" sz="1100" i="0" baseline="30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IN" altLang="ja-JP" sz="1100" b="1" u="sng" dirty="0" smtClean="0"/>
                        <a:t>923.95</a:t>
                      </a:r>
                      <a:r>
                        <a:rPr kumimoji="1" lang="en-US" altLang="ja-JP" sz="1100" b="1" u="sng" baseline="30000" dirty="0" smtClean="0"/>
                        <a:t>※5</a:t>
                      </a:r>
                      <a:endParaRPr kumimoji="1" lang="ja-JP" altLang="en-US" sz="1100" b="1" u="sng" dirty="0" smtClean="0"/>
                    </a:p>
                  </a:txBody>
                  <a:tcPr anchor="ctr"/>
                </a:tc>
              </a:tr>
            </a:tbl>
          </a:graphicData>
        </a:graphic>
      </p:graphicFrame>
      <p:cxnSp>
        <p:nvCxnSpPr>
          <p:cNvPr id="17" name="Straight Connector 9"/>
          <p:cNvCxnSpPr/>
          <p:nvPr/>
        </p:nvCxnSpPr>
        <p:spPr>
          <a:xfrm>
            <a:off x="200472" y="1772816"/>
            <a:ext cx="18722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0"/>
          <p:cNvSpPr txBox="1"/>
          <p:nvPr/>
        </p:nvSpPr>
        <p:spPr>
          <a:xfrm>
            <a:off x="128464" y="1484784"/>
            <a:ext cx="1255472" cy="338554"/>
          </a:xfrm>
          <a:prstGeom prst="rect">
            <a:avLst/>
          </a:prstGeom>
          <a:noFill/>
        </p:spPr>
        <p:txBody>
          <a:bodyPr wrap="none" rtlCol="0">
            <a:spAutoFit/>
          </a:bodyPr>
          <a:lstStyle/>
          <a:p>
            <a:r>
              <a:rPr kumimoji="1" lang="en-IN" sz="1600" dirty="0" smtClean="0">
                <a:latin typeface="Arial" panose="020B0604020202020204" pitchFamily="34" charset="0"/>
                <a:ea typeface="ＭＳ Ｐゴシック" panose="020B0600070205080204" pitchFamily="50" charset="-128"/>
                <a:cs typeface="Arial" panose="020B0604020202020204" pitchFamily="34" charset="0"/>
              </a:rPr>
              <a:t>Narasapura</a:t>
            </a:r>
          </a:p>
        </p:txBody>
      </p:sp>
      <p:cxnSp>
        <p:nvCxnSpPr>
          <p:cNvPr id="19" name="Straight Connector 13"/>
          <p:cNvCxnSpPr/>
          <p:nvPr/>
        </p:nvCxnSpPr>
        <p:spPr>
          <a:xfrm>
            <a:off x="5025008" y="1772816"/>
            <a:ext cx="18722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4"/>
          <p:cNvSpPr txBox="1"/>
          <p:nvPr/>
        </p:nvSpPr>
        <p:spPr>
          <a:xfrm>
            <a:off x="5025009" y="1484784"/>
            <a:ext cx="981231" cy="338554"/>
          </a:xfrm>
          <a:prstGeom prst="rect">
            <a:avLst/>
          </a:prstGeom>
          <a:noFill/>
        </p:spPr>
        <p:txBody>
          <a:bodyPr wrap="none" rtlCol="0">
            <a:spAutoFit/>
          </a:bodyPr>
          <a:lstStyle/>
          <a:p>
            <a:r>
              <a:rPr kumimoji="1" lang="en-IN" sz="1600" dirty="0" smtClean="0">
                <a:latin typeface="Arial" panose="020B0604020202020204" pitchFamily="34" charset="0"/>
                <a:ea typeface="ＭＳ Ｐゴシック" panose="020B0600070205080204" pitchFamily="50" charset="-128"/>
                <a:cs typeface="Arial" panose="020B0604020202020204" pitchFamily="34" charset="0"/>
              </a:rPr>
              <a:t>Vemagal</a:t>
            </a:r>
          </a:p>
        </p:txBody>
      </p:sp>
      <p:cxnSp>
        <p:nvCxnSpPr>
          <p:cNvPr id="21" name="Straight Connector 15"/>
          <p:cNvCxnSpPr/>
          <p:nvPr/>
        </p:nvCxnSpPr>
        <p:spPr>
          <a:xfrm>
            <a:off x="5025008" y="4048472"/>
            <a:ext cx="18722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16"/>
          <p:cNvSpPr txBox="1"/>
          <p:nvPr/>
        </p:nvSpPr>
        <p:spPr>
          <a:xfrm>
            <a:off x="5025010" y="3760440"/>
            <a:ext cx="2965427" cy="338554"/>
          </a:xfrm>
          <a:prstGeom prst="rect">
            <a:avLst/>
          </a:prstGeom>
          <a:noFill/>
        </p:spPr>
        <p:txBody>
          <a:bodyPr wrap="none" rtlCol="0">
            <a:spAutoFit/>
          </a:bodyPr>
          <a:lstStyle/>
          <a:p>
            <a:r>
              <a:rPr kumimoji="1" lang="en-IN" sz="1600" dirty="0" err="1" smtClean="0">
                <a:latin typeface="Arial" panose="020B0604020202020204" pitchFamily="34" charset="0"/>
                <a:ea typeface="ＭＳ Ｐゴシック" panose="020B0600070205080204" pitchFamily="50" charset="-128"/>
                <a:cs typeface="Arial" panose="020B0604020202020204" pitchFamily="34" charset="0"/>
              </a:rPr>
              <a:t>Vasanthanarasapura</a:t>
            </a:r>
            <a:r>
              <a:rPr kumimoji="1" lang="ja-JP" altLang="en-US" sz="1600" dirty="0" smtClean="0">
                <a:latin typeface="Arial" panose="020B0604020202020204" pitchFamily="34" charset="0"/>
                <a:ea typeface="ＭＳ Ｐゴシック" panose="020B0600070205080204" pitchFamily="50" charset="-128"/>
                <a:cs typeface="Arial" panose="020B0604020202020204" pitchFamily="34" charset="0"/>
              </a:rPr>
              <a:t>（</a:t>
            </a:r>
            <a:r>
              <a:rPr kumimoji="1" lang="en-US" altLang="ja-JP" sz="1600" dirty="0" err="1" smtClean="0">
                <a:latin typeface="Arial" panose="020B0604020202020204" pitchFamily="34" charset="0"/>
                <a:ea typeface="ＭＳ Ｐゴシック" panose="020B0600070205080204" pitchFamily="50" charset="-128"/>
                <a:cs typeface="Arial" panose="020B0604020202020204" pitchFamily="34" charset="0"/>
              </a:rPr>
              <a:t>Tumkur</a:t>
            </a:r>
            <a:r>
              <a:rPr kumimoji="1" lang="ja-JP" altLang="en-US" sz="1600" dirty="0" smtClean="0">
                <a:latin typeface="Arial" panose="020B0604020202020204" pitchFamily="34" charset="0"/>
                <a:ea typeface="ＭＳ Ｐゴシック" panose="020B0600070205080204" pitchFamily="50" charset="-128"/>
                <a:cs typeface="Arial" panose="020B0604020202020204" pitchFamily="34" charset="0"/>
              </a:rPr>
              <a:t>）</a:t>
            </a:r>
            <a:endParaRPr kumimoji="1" lang="en-IN" sz="1600" dirty="0" smtClean="0">
              <a:latin typeface="Arial" panose="020B0604020202020204" pitchFamily="34" charset="0"/>
              <a:ea typeface="ＭＳ Ｐゴシック" panose="020B0600070205080204" pitchFamily="50" charset="-128"/>
              <a:cs typeface="Arial" panose="020B0604020202020204" pitchFamily="34" charset="0"/>
            </a:endParaRPr>
          </a:p>
        </p:txBody>
      </p:sp>
      <p:grpSp>
        <p:nvGrpSpPr>
          <p:cNvPr id="26" name="グループ化 25"/>
          <p:cNvGrpSpPr/>
          <p:nvPr/>
        </p:nvGrpSpPr>
        <p:grpSpPr>
          <a:xfrm>
            <a:off x="128464" y="3760440"/>
            <a:ext cx="1944216" cy="338554"/>
            <a:chOff x="200472" y="3781926"/>
            <a:chExt cx="1944216" cy="338554"/>
          </a:xfrm>
        </p:grpSpPr>
        <p:cxnSp>
          <p:nvCxnSpPr>
            <p:cNvPr id="23" name="Straight Connector 17"/>
            <p:cNvCxnSpPr/>
            <p:nvPr/>
          </p:nvCxnSpPr>
          <p:spPr>
            <a:xfrm>
              <a:off x="272480" y="4069958"/>
              <a:ext cx="18722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18"/>
            <p:cNvSpPr txBox="1"/>
            <p:nvPr/>
          </p:nvSpPr>
          <p:spPr>
            <a:xfrm>
              <a:off x="200472" y="3781926"/>
              <a:ext cx="990977" cy="338554"/>
            </a:xfrm>
            <a:prstGeom prst="rect">
              <a:avLst/>
            </a:prstGeom>
            <a:noFill/>
          </p:spPr>
          <p:txBody>
            <a:bodyPr wrap="none" rtlCol="0">
              <a:spAutoFit/>
            </a:bodyPr>
            <a:lstStyle/>
            <a:p>
              <a:r>
                <a:rPr kumimoji="1" lang="en-IN" sz="1600" dirty="0" smtClean="0">
                  <a:latin typeface="Arial" panose="020B0604020202020204" pitchFamily="34" charset="0"/>
                  <a:ea typeface="ＭＳ Ｐゴシック" panose="020B0600070205080204" pitchFamily="50" charset="-128"/>
                  <a:cs typeface="Arial" panose="020B0604020202020204" pitchFamily="34" charset="0"/>
                </a:rPr>
                <a:t>Harohalli</a:t>
              </a:r>
            </a:p>
          </p:txBody>
        </p:sp>
      </p:grpSp>
      <p:sp>
        <p:nvSpPr>
          <p:cNvPr id="25" name="TextBox 19"/>
          <p:cNvSpPr txBox="1"/>
          <p:nvPr/>
        </p:nvSpPr>
        <p:spPr>
          <a:xfrm>
            <a:off x="8284946" y="6320355"/>
            <a:ext cx="1361270" cy="276999"/>
          </a:xfrm>
          <a:prstGeom prst="rect">
            <a:avLst/>
          </a:prstGeom>
          <a:noFill/>
        </p:spPr>
        <p:txBody>
          <a:bodyPr wrap="none" rtlCol="0">
            <a:spAutoFit/>
          </a:bodyPr>
          <a:lstStyle/>
          <a:p>
            <a:r>
              <a:rPr kumimoji="1" lang="en-IN" sz="1200" dirty="0" smtClean="0">
                <a:latin typeface="Arial" panose="020B0604020202020204" pitchFamily="34" charset="0"/>
                <a:ea typeface="ＭＳ Ｐゴシック" panose="020B0600070205080204" pitchFamily="50" charset="-128"/>
                <a:cs typeface="Arial" panose="020B0604020202020204" pitchFamily="34" charset="0"/>
              </a:rPr>
              <a:t>All areas in acres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21966" y="1268760"/>
            <a:ext cx="9843601" cy="5472608"/>
          </a:xfrm>
        </p:spPr>
        <p:txBody>
          <a:bodyPr>
            <a:noAutofit/>
          </a:bodyPr>
          <a:lstStyle/>
          <a:p>
            <a:pPr marL="0" indent="0">
              <a:buNone/>
            </a:pPr>
            <a:r>
              <a:rPr lang="ja-JP" altLang="en-US" sz="2000" u="sng" dirty="0" smtClean="0">
                <a:latin typeface="+mj-ea"/>
                <a:ea typeface="+mj-ea"/>
              </a:rPr>
              <a:t>●土</a:t>
            </a:r>
            <a:r>
              <a:rPr lang="ja-JP" altLang="en-US" sz="2000" u="sng" dirty="0">
                <a:latin typeface="+mj-ea"/>
                <a:ea typeface="+mj-ea"/>
              </a:rPr>
              <a:t>地収</a:t>
            </a:r>
            <a:r>
              <a:rPr lang="ja-JP" altLang="en-US" sz="2000" u="sng" dirty="0" smtClean="0">
                <a:latin typeface="+mj-ea"/>
                <a:ea typeface="+mj-ea"/>
              </a:rPr>
              <a:t>用　</a:t>
            </a:r>
            <a:r>
              <a:rPr lang="ja-JP" altLang="en-US" sz="2000" b="1" u="sng" dirty="0">
                <a:latin typeface="+mj-ea"/>
                <a:ea typeface="+mj-ea"/>
              </a:rPr>
              <a:t>土地収用は済み</a:t>
            </a:r>
            <a:endParaRPr lang="en-US" altLang="ja-JP" sz="2000" b="1" u="sng" dirty="0">
              <a:latin typeface="+mj-ea"/>
              <a:ea typeface="+mj-ea"/>
            </a:endParaRPr>
          </a:p>
          <a:p>
            <a:pPr marL="87313" indent="-87313" defTabSz="914400">
              <a:buFont typeface="Arial" pitchFamily="34" charset="0"/>
              <a:buChar char="•"/>
            </a:pPr>
            <a:r>
              <a:rPr lang="ja-JP" altLang="en-US" sz="2000" dirty="0"/>
              <a:t>州政府によると、収用した土地（</a:t>
            </a:r>
            <a:r>
              <a:rPr lang="en-US" altLang="ja-JP" sz="2000" dirty="0"/>
              <a:t>1614 Acre</a:t>
            </a:r>
            <a:r>
              <a:rPr lang="ja-JP" altLang="en-US" sz="2000" dirty="0"/>
              <a:t>すべて）。</a:t>
            </a:r>
            <a:r>
              <a:rPr lang="en-US" altLang="ja-JP" sz="2000" dirty="0"/>
              <a:t>Litigation Free</a:t>
            </a:r>
            <a:r>
              <a:rPr lang="ja-JP" altLang="en-US" sz="2000" dirty="0"/>
              <a:t>とされてい</a:t>
            </a:r>
            <a:r>
              <a:rPr lang="ja-JP" altLang="en-US" sz="2000"/>
              <a:t>る</a:t>
            </a:r>
            <a:r>
              <a:rPr lang="ja-JP" altLang="en-US" sz="2000" smtClean="0"/>
              <a:t>。</a:t>
            </a:r>
            <a:r>
              <a:rPr lang="en-US" altLang="ja-JP" sz="2000" dirty="0" smtClean="0"/>
              <a:t/>
            </a:r>
            <a:br>
              <a:rPr lang="en-US" altLang="ja-JP" sz="2000" dirty="0" smtClean="0"/>
            </a:br>
            <a:r>
              <a:rPr lang="ja-JP" altLang="en-US" sz="2000" b="1" smtClean="0"/>
              <a:t>高</a:t>
            </a:r>
            <a:r>
              <a:rPr lang="ja-JP" altLang="en-US" sz="2000" b="1" dirty="0"/>
              <a:t>低差が</a:t>
            </a:r>
            <a:r>
              <a:rPr lang="ja-JP" altLang="en-US" sz="2000" b="1" dirty="0" smtClean="0"/>
              <a:t>あり、造</a:t>
            </a:r>
            <a:r>
              <a:rPr lang="ja-JP" altLang="en-US" sz="2000" b="1" dirty="0"/>
              <a:t>成が必</a:t>
            </a:r>
            <a:r>
              <a:rPr lang="ja-JP" altLang="en-US" sz="2000" b="1" dirty="0" smtClean="0"/>
              <a:t>要</a:t>
            </a:r>
            <a:endParaRPr lang="en-US" altLang="ja-JP" sz="2000" b="1" dirty="0" smtClean="0"/>
          </a:p>
          <a:p>
            <a:pPr marL="0" indent="0" defTabSz="914400">
              <a:buNone/>
            </a:pPr>
            <a:r>
              <a:rPr lang="ja-JP" altLang="en-US" sz="2000" b="1" u="sng" dirty="0" smtClean="0"/>
              <a:t>●電力</a:t>
            </a:r>
            <a:endParaRPr lang="en-US" altLang="ja-JP" sz="2000" b="1" u="sng" dirty="0" smtClean="0"/>
          </a:p>
          <a:p>
            <a:pPr marL="0" indent="0" defTabSz="914400">
              <a:buNone/>
            </a:pPr>
            <a:r>
              <a:rPr lang="ja-JP" altLang="en-US" sz="2000" b="1" dirty="0"/>
              <a:t>需要見込み、設備計画の策定が必</a:t>
            </a:r>
            <a:r>
              <a:rPr lang="ja-JP" altLang="en-US" sz="2000" b="1" dirty="0" smtClean="0"/>
              <a:t>要（フェーズ１、２用に２つの変電所（２０ＭＶＡ）あ</a:t>
            </a:r>
            <a:r>
              <a:rPr lang="ja-JP" altLang="en-US" sz="2000" b="1" smtClean="0"/>
              <a:t>り</a:t>
            </a:r>
            <a:r>
              <a:rPr lang="ja-JP" altLang="en-US" sz="2000" b="1" smtClean="0"/>
              <a:t>。</a:t>
            </a:r>
            <a:r>
              <a:rPr lang="en-US" altLang="ja-JP" sz="2000" b="1" dirty="0" smtClean="0"/>
              <a:t/>
            </a:r>
            <a:br>
              <a:rPr lang="en-US" altLang="ja-JP" sz="2000" b="1" dirty="0" smtClean="0"/>
            </a:br>
            <a:r>
              <a:rPr lang="ja-JP" altLang="en-US" sz="2000" b="1" smtClean="0"/>
              <a:t>１</a:t>
            </a:r>
            <a:r>
              <a:rPr lang="ja-JP" altLang="en-US" sz="2000" b="1" dirty="0" smtClean="0"/>
              <a:t>～２時間の停電発生）</a:t>
            </a:r>
            <a:endParaRPr lang="en-US" altLang="ja-JP" sz="2000" b="1" dirty="0"/>
          </a:p>
          <a:p>
            <a:pPr marL="0" indent="0" defTabSz="914400">
              <a:buNone/>
            </a:pPr>
            <a:r>
              <a:rPr lang="ja-JP" altLang="en-US" sz="2000" b="1" u="sng" dirty="0" smtClean="0"/>
              <a:t>●水道</a:t>
            </a:r>
            <a:endParaRPr lang="en-US" altLang="ja-JP" sz="2000" b="1" u="sng" dirty="0" smtClean="0"/>
          </a:p>
          <a:p>
            <a:pPr marL="0" indent="0" defTabSz="914400">
              <a:buNone/>
            </a:pPr>
            <a:r>
              <a:rPr lang="ja-JP" altLang="en-US" sz="2000" b="1" dirty="0"/>
              <a:t>需要見込み、設備計画の策定が必</a:t>
            </a:r>
            <a:r>
              <a:rPr lang="ja-JP" altLang="en-US" sz="2000" b="1" dirty="0" smtClean="0"/>
              <a:t>要。現</a:t>
            </a:r>
            <a:r>
              <a:rPr lang="ja-JP" altLang="en-US" sz="2000" b="1" dirty="0"/>
              <a:t>在</a:t>
            </a:r>
            <a:r>
              <a:rPr lang="en-US" altLang="ja-JP" sz="2000" b="1" dirty="0"/>
              <a:t>5MLD</a:t>
            </a:r>
            <a:r>
              <a:rPr lang="ja-JP" altLang="en-US" sz="2000" b="1" dirty="0"/>
              <a:t>は、表層水か</a:t>
            </a:r>
            <a:r>
              <a:rPr lang="ja-JP" altLang="en-US" sz="2000" b="1" dirty="0" smtClean="0"/>
              <a:t>らパイプライ</a:t>
            </a:r>
            <a:r>
              <a:rPr lang="ja-JP" altLang="en-US" sz="2000" b="1" smtClean="0"/>
              <a:t>ン</a:t>
            </a:r>
            <a:r>
              <a:rPr lang="ja-JP" altLang="en-US" sz="2000" b="1" smtClean="0"/>
              <a:t>で</a:t>
            </a:r>
            <a:r>
              <a:rPr lang="en-US" altLang="ja-JP" sz="2000" b="1" dirty="0" smtClean="0"/>
              <a:t/>
            </a:r>
            <a:br>
              <a:rPr lang="en-US" altLang="ja-JP" sz="2000" b="1" dirty="0" smtClean="0"/>
            </a:br>
            <a:r>
              <a:rPr lang="ja-JP" altLang="en-US" sz="2000" b="1" smtClean="0"/>
              <a:t>供</a:t>
            </a:r>
            <a:r>
              <a:rPr lang="ja-JP" altLang="en-US" sz="2000" b="1" dirty="0"/>
              <a:t>給してい</a:t>
            </a:r>
            <a:r>
              <a:rPr lang="ja-JP" altLang="en-US" sz="2000" b="1" dirty="0" smtClean="0"/>
              <a:t>る</a:t>
            </a:r>
            <a:r>
              <a:rPr lang="ja-JP" altLang="en-US" sz="2000" b="1" dirty="0"/>
              <a:t>が</a:t>
            </a:r>
            <a:r>
              <a:rPr lang="ja-JP" altLang="en-US" sz="2000" b="1" dirty="0" smtClean="0"/>
              <a:t>、２５ＭＬＤ程度の水量は必要ではないか。</a:t>
            </a:r>
            <a:endParaRPr lang="en-US" altLang="ja-JP" sz="2000" b="1" dirty="0"/>
          </a:p>
          <a:p>
            <a:pPr marL="0" indent="0" defTabSz="914400">
              <a:buNone/>
            </a:pPr>
            <a:r>
              <a:rPr lang="ja-JP" altLang="en-US" sz="2000" b="1" u="sng" dirty="0" smtClean="0"/>
              <a:t>●道路</a:t>
            </a:r>
            <a:endParaRPr lang="en-US" altLang="ja-JP" sz="2000" u="sng" dirty="0"/>
          </a:p>
          <a:p>
            <a:pPr marL="0" indent="0" defTabSz="914400">
              <a:buNone/>
            </a:pPr>
            <a:r>
              <a:rPr lang="ja-JP" altLang="en-US" sz="2000" b="1" dirty="0" smtClean="0"/>
              <a:t>サ</a:t>
            </a:r>
            <a:r>
              <a:rPr lang="ja-JP" altLang="en-US" sz="2000" b="1" dirty="0"/>
              <a:t>テライト リングロード（産業道路）の整備が工業団地の利便性向上に必</a:t>
            </a:r>
            <a:r>
              <a:rPr lang="ja-JP" altLang="en-US" sz="2000" b="1" smtClean="0"/>
              <a:t>要</a:t>
            </a:r>
            <a:r>
              <a:rPr lang="ja-JP" altLang="en-US" sz="2000" b="1" smtClean="0"/>
              <a:t>。</a:t>
            </a:r>
            <a:r>
              <a:rPr lang="en-US" altLang="ja-JP" sz="2000" b="1" dirty="0" smtClean="0"/>
              <a:t/>
            </a:r>
            <a:br>
              <a:rPr lang="en-US" altLang="ja-JP" sz="2000" b="1" dirty="0" smtClean="0"/>
            </a:br>
            <a:r>
              <a:rPr lang="ja-JP" altLang="en-US" sz="2000" b="1" smtClean="0"/>
              <a:t>工</a:t>
            </a:r>
            <a:r>
              <a:rPr lang="ja-JP" altLang="en-US" sz="2000" b="1" dirty="0" smtClean="0"/>
              <a:t>業団地内道路の整備が必須</a:t>
            </a:r>
            <a:r>
              <a:rPr lang="ja-JP" altLang="en-US" sz="2000" b="1" dirty="0"/>
              <a:t>。</a:t>
            </a:r>
            <a:r>
              <a:rPr lang="ja-JP" altLang="en-US" sz="2000" b="1" dirty="0" smtClean="0"/>
              <a:t>市内からトムクルまでの距離　約１１０</a:t>
            </a:r>
            <a:r>
              <a:rPr lang="ja-JP" altLang="en-US" sz="2000" b="1" smtClean="0"/>
              <a:t>キ</a:t>
            </a:r>
            <a:r>
              <a:rPr lang="ja-JP" altLang="en-US" sz="2000" b="1" smtClean="0"/>
              <a:t>ロ。</a:t>
            </a:r>
            <a:endParaRPr lang="en-US" altLang="ja-JP" sz="2000" b="1" dirty="0"/>
          </a:p>
        </p:txBody>
      </p:sp>
      <p:sp>
        <p:nvSpPr>
          <p:cNvPr id="5" name="タイトル 1"/>
          <p:cNvSpPr txBox="1">
            <a:spLocks/>
          </p:cNvSpPr>
          <p:nvPr/>
        </p:nvSpPr>
        <p:spPr bwMode="auto">
          <a:xfrm>
            <a:off x="221967" y="332334"/>
            <a:ext cx="9505950"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kern="12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Arial" charset="0"/>
                <a:ea typeface="ＭＳ Ｐゴシック" pitchFamily="50" charset="-128"/>
                <a:cs typeface="Arial" charset="0"/>
              </a:defRPr>
            </a:lvl2pPr>
            <a:lvl3pPr algn="l" rtl="0" eaLnBrk="0" fontAlgn="base" hangingPunct="0">
              <a:spcBef>
                <a:spcPct val="0"/>
              </a:spcBef>
              <a:spcAft>
                <a:spcPct val="0"/>
              </a:spcAft>
              <a:defRPr kumimoji="1" sz="2400">
                <a:solidFill>
                  <a:schemeClr val="tx1"/>
                </a:solidFill>
                <a:latin typeface="Arial" charset="0"/>
                <a:ea typeface="ＭＳ Ｐゴシック" pitchFamily="50" charset="-128"/>
                <a:cs typeface="Arial" charset="0"/>
              </a:defRPr>
            </a:lvl3pPr>
            <a:lvl4pPr algn="l" rtl="0" eaLnBrk="0" fontAlgn="base" hangingPunct="0">
              <a:spcBef>
                <a:spcPct val="0"/>
              </a:spcBef>
              <a:spcAft>
                <a:spcPct val="0"/>
              </a:spcAft>
              <a:defRPr kumimoji="1" sz="2400">
                <a:solidFill>
                  <a:schemeClr val="tx1"/>
                </a:solidFill>
                <a:latin typeface="Arial" charset="0"/>
                <a:ea typeface="ＭＳ Ｐゴシック" pitchFamily="50" charset="-128"/>
                <a:cs typeface="Arial" charset="0"/>
              </a:defRPr>
            </a:lvl4pPr>
            <a:lvl5pPr algn="l" rtl="0" eaLnBrk="0" fontAlgn="base" hangingPunct="0">
              <a:spcBef>
                <a:spcPct val="0"/>
              </a:spcBef>
              <a:spcAft>
                <a:spcPct val="0"/>
              </a:spcAft>
              <a:defRPr kumimoji="1" sz="2400">
                <a:solidFill>
                  <a:schemeClr val="tx1"/>
                </a:solidFill>
                <a:latin typeface="Arial" charset="0"/>
                <a:ea typeface="ＭＳ Ｐゴシック" pitchFamily="50" charset="-128"/>
                <a:cs typeface="Arial" charset="0"/>
              </a:defRPr>
            </a:lvl5pPr>
            <a:lvl6pPr marL="457200" algn="l" rtl="0" fontAlgn="base">
              <a:spcBef>
                <a:spcPct val="0"/>
              </a:spcBef>
              <a:spcAft>
                <a:spcPct val="0"/>
              </a:spcAft>
              <a:defRPr kumimoji="1" sz="2400">
                <a:solidFill>
                  <a:schemeClr val="tx1"/>
                </a:solidFill>
                <a:latin typeface="Arial" charset="0"/>
                <a:ea typeface="ＭＳ Ｐゴシック" pitchFamily="50" charset="-128"/>
                <a:cs typeface="Arial" charset="0"/>
              </a:defRPr>
            </a:lvl6pPr>
            <a:lvl7pPr marL="914400" algn="l" rtl="0" fontAlgn="base">
              <a:spcBef>
                <a:spcPct val="0"/>
              </a:spcBef>
              <a:spcAft>
                <a:spcPct val="0"/>
              </a:spcAft>
              <a:defRPr kumimoji="1" sz="2400">
                <a:solidFill>
                  <a:schemeClr val="tx1"/>
                </a:solidFill>
                <a:latin typeface="Arial" charset="0"/>
                <a:ea typeface="ＭＳ Ｐゴシック" pitchFamily="50" charset="-128"/>
                <a:cs typeface="Arial" charset="0"/>
              </a:defRPr>
            </a:lvl7pPr>
            <a:lvl8pPr marL="1371600" algn="l" rtl="0" fontAlgn="base">
              <a:spcBef>
                <a:spcPct val="0"/>
              </a:spcBef>
              <a:spcAft>
                <a:spcPct val="0"/>
              </a:spcAft>
              <a:defRPr kumimoji="1" sz="2400">
                <a:solidFill>
                  <a:schemeClr val="tx1"/>
                </a:solidFill>
                <a:latin typeface="Arial" charset="0"/>
                <a:ea typeface="ＭＳ Ｐゴシック" pitchFamily="50" charset="-128"/>
                <a:cs typeface="Arial" charset="0"/>
              </a:defRPr>
            </a:lvl8pPr>
            <a:lvl9pPr marL="1828800" algn="l" rtl="0" fontAlgn="base">
              <a:spcBef>
                <a:spcPct val="0"/>
              </a:spcBef>
              <a:spcAft>
                <a:spcPct val="0"/>
              </a:spcAft>
              <a:defRPr kumimoji="1" sz="2400">
                <a:solidFill>
                  <a:schemeClr val="tx1"/>
                </a:solidFill>
                <a:latin typeface="Arial" charset="0"/>
                <a:ea typeface="ＭＳ Ｐゴシック" pitchFamily="50" charset="-128"/>
                <a:cs typeface="Arial" charset="0"/>
              </a:defRPr>
            </a:lvl9pPr>
          </a:lstStyle>
          <a:p>
            <a:r>
              <a:rPr lang="ja-JP" altLang="en-US" dirty="0" smtClean="0"/>
              <a:t>７．検討結果（２）</a:t>
            </a:r>
            <a:r>
              <a:rPr lang="en-US" altLang="ja-JP" b="1" u="sng" dirty="0" err="1"/>
              <a:t>Tumkur</a:t>
            </a:r>
            <a:r>
              <a:rPr lang="en-US" altLang="ja-JP" b="1" u="sng" dirty="0"/>
              <a:t> </a:t>
            </a:r>
            <a:r>
              <a:rPr lang="en-US" altLang="ja-JP" b="1" u="sng" dirty="0" smtClean="0"/>
              <a:t>Phase3</a:t>
            </a:r>
            <a:endParaRPr lang="ja-JP" altLang="en-US" b="1" u="sng" dirty="0"/>
          </a:p>
        </p:txBody>
      </p:sp>
    </p:spTree>
    <p:extLst>
      <p:ext uri="{BB962C8B-B14F-4D97-AF65-F5344CB8AC3E}">
        <p14:creationId xmlns:p14="http://schemas.microsoft.com/office/powerpoint/2010/main" xmlns="" val="2241458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Tumkur</a:t>
            </a:r>
            <a:r>
              <a:rPr lang="en-US" altLang="ja-JP" dirty="0" smtClean="0"/>
              <a:t> Phase 3</a:t>
            </a:r>
            <a:endParaRPr kumimoji="1" lang="ja-JP" altLang="en-US" dirty="0"/>
          </a:p>
        </p:txBody>
      </p:sp>
      <p:sp>
        <p:nvSpPr>
          <p:cNvPr id="3" name="テキスト プレースホルダ 2"/>
          <p:cNvSpPr>
            <a:spLocks noGrp="1"/>
          </p:cNvSpPr>
          <p:nvPr>
            <p:ph type="body" sz="quarter" idx="14"/>
          </p:nvPr>
        </p:nvSpPr>
        <p:spPr>
          <a:xfrm>
            <a:off x="200026" y="1556740"/>
            <a:ext cx="9505950" cy="864148"/>
          </a:xfrm>
        </p:spPr>
        <p:txBody>
          <a:bodyPr/>
          <a:lstStyle/>
          <a:p>
            <a:endParaRPr kumimoji="1" lang="ja-JP" altLang="en-US" dirty="0"/>
          </a:p>
        </p:txBody>
      </p:sp>
      <p:sp>
        <p:nvSpPr>
          <p:cNvPr id="4" name="テキスト プレースホルダ 3"/>
          <p:cNvSpPr>
            <a:spLocks noGrp="1"/>
          </p:cNvSpPr>
          <p:nvPr>
            <p:ph type="body" sz="quarter" idx="15"/>
          </p:nvPr>
        </p:nvSpPr>
        <p:spPr/>
        <p:txBody>
          <a:bodyPr>
            <a:normAutofit fontScale="92500"/>
          </a:bodyPr>
          <a:lstStyle/>
          <a:p>
            <a:pPr defTabSz="914400" fontAlgn="auto">
              <a:spcAft>
                <a:spcPts val="0"/>
              </a:spcAft>
              <a:buClrTx/>
              <a:defRPr/>
            </a:pPr>
            <a:r>
              <a:rPr lang="en-US" altLang="ja-JP" dirty="0" smtClean="0"/>
              <a:t>Including the bulk land for India manufacturing Association, there is Currently 923.95 Acres of land of 1614 Acres(Total Area) available for allotment</a:t>
            </a:r>
            <a:endParaRPr lang="ja-JP" altLang="en-US" dirty="0" smtClean="0"/>
          </a:p>
        </p:txBody>
      </p:sp>
      <p:pic>
        <p:nvPicPr>
          <p:cNvPr id="9"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4488" y="1484784"/>
            <a:ext cx="8824706" cy="4973642"/>
          </a:xfrm>
          <a:prstGeom prst="rect">
            <a:avLst/>
          </a:prstGeom>
          <a:noFill/>
          <a:ln w="9525">
            <a:noFill/>
            <a:miter lim="800000"/>
            <a:headEnd/>
            <a:tailEnd/>
          </a:ln>
        </p:spPr>
      </p:pic>
      <p:sp>
        <p:nvSpPr>
          <p:cNvPr id="17" name="右矢印 16"/>
          <p:cNvSpPr/>
          <p:nvPr/>
        </p:nvSpPr>
        <p:spPr>
          <a:xfrm>
            <a:off x="8193360" y="1700808"/>
            <a:ext cx="360000" cy="360000"/>
          </a:xfrm>
          <a:prstGeom prst="rightArrow">
            <a:avLst/>
          </a:prstGeom>
          <a:solidFill>
            <a:schemeClr val="accent6">
              <a:lumMod val="20000"/>
              <a:lumOff val="80000"/>
            </a:schemeClr>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N</a:t>
            </a:r>
            <a:endParaRPr kumimoji="1"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24" name="正方形/長方形 23"/>
          <p:cNvSpPr/>
          <p:nvPr/>
        </p:nvSpPr>
        <p:spPr>
          <a:xfrm>
            <a:off x="9993560" y="0"/>
            <a:ext cx="1224136" cy="432048"/>
          </a:xfrm>
          <a:prstGeom prst="rect">
            <a:avLst/>
          </a:prstGeom>
          <a:solidFill>
            <a:schemeClr val="accent6">
              <a:lumMod val="20000"/>
              <a:lumOff val="80000"/>
            </a:schemeClr>
          </a:solidFill>
          <a:ln>
            <a:solidFill>
              <a:schemeClr val="accent6"/>
            </a:solid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lang="ja-JP" altLang="en-US" sz="10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偶数ページにする</a:t>
            </a:r>
            <a:endParaRPr lang="en-US" altLang="ja-JP" sz="10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algn="ctr"/>
            <a:r>
              <a:rPr lang="ja-JP" altLang="en-US" sz="10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（ハロハリ土地収用ページで調整）</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00472" y="1268760"/>
            <a:ext cx="9505950" cy="5184628"/>
          </a:xfrm>
        </p:spPr>
        <p:txBody>
          <a:bodyPr>
            <a:normAutofit fontScale="92500"/>
          </a:bodyPr>
          <a:lstStyle/>
          <a:p>
            <a:pPr marL="0" indent="0">
              <a:buNone/>
            </a:pPr>
            <a:r>
              <a:rPr lang="ja-JP" altLang="en-US" sz="1800" dirty="0" smtClean="0"/>
              <a:t>●土</a:t>
            </a:r>
            <a:r>
              <a:rPr lang="ja-JP" altLang="en-US" sz="1800" dirty="0"/>
              <a:t>地収</a:t>
            </a:r>
            <a:r>
              <a:rPr lang="ja-JP" altLang="en-US" sz="1800" dirty="0" smtClean="0"/>
              <a:t>用　</a:t>
            </a:r>
            <a:r>
              <a:rPr lang="ja-JP" altLang="en-US" sz="1800" b="1" dirty="0" smtClean="0"/>
              <a:t>土</a:t>
            </a:r>
            <a:r>
              <a:rPr lang="ja-JP" altLang="en-US" sz="1800" b="1" dirty="0"/>
              <a:t>地収用が必要</a:t>
            </a:r>
            <a:endParaRPr lang="en-US" altLang="ja-JP" sz="1800" b="1" dirty="0"/>
          </a:p>
          <a:p>
            <a:pPr marL="87313" indent="-87313" defTabSz="914400">
              <a:buNone/>
            </a:pPr>
            <a:r>
              <a:rPr lang="ja-JP" altLang="en-US" sz="1800" dirty="0"/>
              <a:t>一団の土地となっておらず、</a:t>
            </a:r>
            <a:r>
              <a:rPr lang="ja-JP" altLang="en-US" sz="1800" b="1" u="sng" dirty="0"/>
              <a:t>虫食い状態でやや疑問が残る</a:t>
            </a:r>
            <a:r>
              <a:rPr lang="ja-JP" altLang="en-US" sz="1800" dirty="0" smtClean="0"/>
              <a:t>。</a:t>
            </a:r>
            <a:r>
              <a:rPr lang="en-US" altLang="ja-JP" sz="1800" dirty="0" smtClean="0"/>
              <a:t>1,366Acre</a:t>
            </a:r>
            <a:r>
              <a:rPr lang="ja-JP" altLang="en-US" sz="1800" dirty="0"/>
              <a:t>中</a:t>
            </a:r>
            <a:r>
              <a:rPr lang="en-US" altLang="ja-JP" sz="1800" dirty="0"/>
              <a:t>900 Acre</a:t>
            </a:r>
            <a:r>
              <a:rPr lang="ja-JP" altLang="en-US" sz="1800" dirty="0"/>
              <a:t>が収用済み</a:t>
            </a:r>
            <a:r>
              <a:rPr lang="ja-JP" altLang="en-US" sz="1800" dirty="0" smtClean="0"/>
              <a:t>。</a:t>
            </a:r>
            <a:endParaRPr lang="ja-JP" altLang="en-US" sz="1800" dirty="0"/>
          </a:p>
          <a:p>
            <a:pPr marL="87313" indent="-87313" defTabSz="914400">
              <a:buFont typeface="Arial" pitchFamily="34" charset="0"/>
              <a:buChar char="•"/>
            </a:pPr>
            <a:endParaRPr lang="en-US" altLang="ja-JP" sz="1800" dirty="0"/>
          </a:p>
          <a:p>
            <a:pPr marL="0" indent="0" defTabSz="914400">
              <a:buNone/>
            </a:pPr>
            <a:r>
              <a:rPr lang="ja-JP" altLang="en-US" sz="1800" dirty="0" smtClean="0"/>
              <a:t>●土地造成の必要性</a:t>
            </a:r>
            <a:endParaRPr lang="en-US" altLang="ja-JP" sz="1800" dirty="0" smtClean="0"/>
          </a:p>
          <a:p>
            <a:pPr marL="0" indent="0" defTabSz="914400">
              <a:buNone/>
            </a:pPr>
            <a:r>
              <a:rPr lang="ja-JP" altLang="en-US" sz="1800" b="1" dirty="0"/>
              <a:t>高低差が</a:t>
            </a:r>
            <a:r>
              <a:rPr lang="ja-JP" altLang="en-US" sz="1800" b="1" dirty="0" smtClean="0"/>
              <a:t>あり、造</a:t>
            </a:r>
            <a:r>
              <a:rPr lang="ja-JP" altLang="en-US" sz="1800" b="1" dirty="0"/>
              <a:t>成が必</a:t>
            </a:r>
            <a:r>
              <a:rPr lang="ja-JP" altLang="en-US" sz="1800" b="1" dirty="0" smtClean="0"/>
              <a:t>要</a:t>
            </a:r>
            <a:endParaRPr lang="en-US" altLang="ja-JP" sz="1800" b="1" dirty="0"/>
          </a:p>
          <a:p>
            <a:pPr marL="0" indent="0" defTabSz="914400">
              <a:buNone/>
            </a:pPr>
            <a:endParaRPr lang="en-US" altLang="ja-JP" sz="1800" b="1" dirty="0" smtClean="0"/>
          </a:p>
          <a:p>
            <a:pPr marL="0" indent="0" defTabSz="914400">
              <a:buNone/>
            </a:pPr>
            <a:r>
              <a:rPr lang="ja-JP" altLang="en-US" sz="1800" b="1" dirty="0" smtClean="0"/>
              <a:t>●電力</a:t>
            </a:r>
            <a:endParaRPr lang="en-US" altLang="ja-JP" sz="1800" b="1" dirty="0" smtClean="0"/>
          </a:p>
          <a:p>
            <a:pPr marL="0" indent="0" defTabSz="914400">
              <a:buNone/>
            </a:pPr>
            <a:r>
              <a:rPr lang="ja-JP" altLang="en-US" sz="1800" b="1" dirty="0"/>
              <a:t>需要見込み、設備計画の策定が必</a:t>
            </a:r>
            <a:r>
              <a:rPr lang="ja-JP" altLang="en-US" sz="1800" b="1" dirty="0" smtClean="0"/>
              <a:t>要（</a:t>
            </a:r>
            <a:r>
              <a:rPr lang="ja-JP" altLang="en-US" sz="1800" dirty="0"/>
              <a:t>近</a:t>
            </a:r>
            <a:r>
              <a:rPr lang="ja-JP" altLang="en-US" sz="1800" dirty="0" smtClean="0"/>
              <a:t>隣</a:t>
            </a:r>
            <a:r>
              <a:rPr lang="en-US" altLang="ja-JP" sz="1800" dirty="0" smtClean="0"/>
              <a:t> </a:t>
            </a:r>
            <a:r>
              <a:rPr lang="ja-JP" altLang="en-US" sz="1800" dirty="0"/>
              <a:t>に</a:t>
            </a:r>
            <a:r>
              <a:rPr lang="en-US" altLang="ja-JP" sz="1800" b="1" u="sng" dirty="0"/>
              <a:t>2</a:t>
            </a:r>
            <a:r>
              <a:rPr lang="ja-JP" altLang="en-US" sz="1800" b="1" u="sng" dirty="0"/>
              <a:t>か所の変電</a:t>
            </a:r>
            <a:r>
              <a:rPr lang="ja-JP" altLang="en-US" sz="1800" b="1" u="sng" dirty="0" smtClean="0"/>
              <a:t>所（２０ＭＶＡ）が</a:t>
            </a:r>
            <a:r>
              <a:rPr lang="ja-JP" altLang="en-US" sz="1800" b="1" u="sng" dirty="0"/>
              <a:t>存在する</a:t>
            </a:r>
            <a:r>
              <a:rPr lang="en-US" altLang="ja-JP" sz="1800" b="1" u="sng" dirty="0"/>
              <a:t> </a:t>
            </a:r>
            <a:r>
              <a:rPr lang="ja-JP" altLang="en-US" sz="1800" b="1" u="sng" dirty="0" smtClean="0"/>
              <a:t>。</a:t>
            </a:r>
            <a:r>
              <a:rPr lang="en-US" altLang="ja-JP" sz="1800" dirty="0" smtClean="0"/>
              <a:t>Ph2</a:t>
            </a:r>
            <a:r>
              <a:rPr lang="ja-JP" altLang="en-US" sz="1800" dirty="0"/>
              <a:t>に新たな変電所の設置予定であるが、現在</a:t>
            </a:r>
            <a:r>
              <a:rPr lang="en-US" altLang="ja-JP" sz="1800" dirty="0"/>
              <a:t>Survey</a:t>
            </a:r>
            <a:r>
              <a:rPr lang="ja-JP" altLang="en-US" sz="1800" dirty="0"/>
              <a:t>段階。</a:t>
            </a:r>
            <a:r>
              <a:rPr lang="en-US" altLang="ja-JP" sz="1800" b="1" u="sng" dirty="0"/>
              <a:t>Ph3</a:t>
            </a:r>
            <a:r>
              <a:rPr lang="ja-JP" altLang="en-US" sz="1800" b="1" u="sng" dirty="0"/>
              <a:t>もこの変電所から</a:t>
            </a:r>
            <a:r>
              <a:rPr lang="en-US" altLang="ja-JP" sz="1800" b="1" u="sng" dirty="0"/>
              <a:t>4</a:t>
            </a:r>
            <a:r>
              <a:rPr lang="ja-JP" altLang="en-US" sz="1800" b="1" u="sng" dirty="0"/>
              <a:t>本の送電線を引く予定である</a:t>
            </a:r>
            <a:r>
              <a:rPr lang="ja-JP" altLang="en-US" sz="1800" b="1" u="sng" dirty="0" smtClean="0"/>
              <a:t>。</a:t>
            </a:r>
            <a:r>
              <a:rPr lang="ja-JP" altLang="en-US" sz="1800" b="1" dirty="0" smtClean="0"/>
              <a:t>）</a:t>
            </a:r>
            <a:endParaRPr lang="en-US" altLang="ja-JP" sz="1800" b="1" dirty="0" smtClean="0"/>
          </a:p>
          <a:p>
            <a:pPr marL="0" indent="0" defTabSz="914400">
              <a:buNone/>
            </a:pPr>
            <a:endParaRPr lang="en-US" altLang="ja-JP" sz="1800" b="1" dirty="0"/>
          </a:p>
          <a:p>
            <a:pPr marL="0" indent="0" defTabSz="914400">
              <a:buNone/>
            </a:pPr>
            <a:r>
              <a:rPr lang="ja-JP" altLang="en-US" sz="1800" b="1" dirty="0" smtClean="0"/>
              <a:t>●水道</a:t>
            </a:r>
            <a:endParaRPr lang="en-US" altLang="ja-JP" sz="1800" b="1" dirty="0" smtClean="0"/>
          </a:p>
          <a:p>
            <a:pPr marL="87313" indent="-87313" defTabSz="914400">
              <a:buFont typeface="Arial" pitchFamily="34" charset="0"/>
              <a:buChar char="•"/>
            </a:pPr>
            <a:r>
              <a:rPr lang="ja-JP" altLang="en-US" sz="1800" b="1" dirty="0"/>
              <a:t>需要見込み、設備計画の策定が必</a:t>
            </a:r>
            <a:r>
              <a:rPr lang="ja-JP" altLang="en-US" sz="1800" b="1" dirty="0" smtClean="0"/>
              <a:t>要。</a:t>
            </a:r>
            <a:r>
              <a:rPr lang="en-US" altLang="ja-JP" sz="1800" b="1" u="sng" dirty="0"/>
              <a:t>3.8MLD</a:t>
            </a:r>
            <a:r>
              <a:rPr lang="ja-JP" altLang="en-US" sz="1800" b="1" u="sng" dirty="0"/>
              <a:t>の表層水</a:t>
            </a:r>
            <a:r>
              <a:rPr lang="ja-JP" altLang="en-US" sz="1800" dirty="0"/>
              <a:t>は</a:t>
            </a:r>
            <a:r>
              <a:rPr lang="en-US" altLang="ja-JP" sz="1800" dirty="0"/>
              <a:t>Cauvery River</a:t>
            </a:r>
            <a:r>
              <a:rPr lang="ja-JP" altLang="en-US" sz="1800" dirty="0"/>
              <a:t>より</a:t>
            </a:r>
            <a:r>
              <a:rPr lang="en-US" altLang="ja-JP" sz="1800" dirty="0"/>
              <a:t>Pipeline</a:t>
            </a:r>
            <a:r>
              <a:rPr lang="ja-JP" altLang="en-US" sz="1800" dirty="0" smtClean="0"/>
              <a:t>で</a:t>
            </a:r>
            <a:r>
              <a:rPr lang="ja-JP" altLang="en-US" sz="1800" dirty="0"/>
              <a:t>供</a:t>
            </a:r>
            <a:r>
              <a:rPr lang="ja-JP" altLang="en-US" sz="1800" dirty="0" smtClean="0"/>
              <a:t>給。</a:t>
            </a:r>
            <a:r>
              <a:rPr lang="en-US" altLang="ja-JP" sz="1800" b="1" u="sng" dirty="0" smtClean="0"/>
              <a:t>0.6MLD</a:t>
            </a:r>
            <a:r>
              <a:rPr lang="ja-JP" altLang="en-US" sz="1800" b="1" u="sng" dirty="0"/>
              <a:t>は工業団地専用の井戸</a:t>
            </a:r>
            <a:r>
              <a:rPr lang="ja-JP" altLang="en-US" sz="1800" dirty="0"/>
              <a:t>を州政府が設置</a:t>
            </a:r>
            <a:r>
              <a:rPr lang="ja-JP" altLang="en-US" sz="1800" dirty="0" smtClean="0"/>
              <a:t>。</a:t>
            </a:r>
            <a:r>
              <a:rPr lang="en-US" altLang="ja-JP" sz="1800" b="1" dirty="0" smtClean="0"/>
              <a:t>20MLD</a:t>
            </a:r>
            <a:r>
              <a:rPr lang="ja-JP" altLang="en-US" sz="1800" b="1" dirty="0"/>
              <a:t>程度の水を新たに供給が必</a:t>
            </a:r>
            <a:r>
              <a:rPr lang="ja-JP" altLang="en-US" sz="1800" b="1" dirty="0" smtClean="0"/>
              <a:t>要ではないか。</a:t>
            </a:r>
            <a:endParaRPr lang="en-US" altLang="ja-JP" sz="1800" b="1" dirty="0"/>
          </a:p>
          <a:p>
            <a:pPr marL="0" indent="0" defTabSz="914400">
              <a:buNone/>
            </a:pPr>
            <a:endParaRPr lang="en-US" altLang="ja-JP" sz="1800" b="1" dirty="0"/>
          </a:p>
          <a:p>
            <a:pPr marL="0" indent="0" defTabSz="914400">
              <a:buNone/>
            </a:pPr>
            <a:r>
              <a:rPr lang="ja-JP" altLang="en-US" sz="1800" b="1" dirty="0" smtClean="0"/>
              <a:t>●道路</a:t>
            </a:r>
            <a:endParaRPr lang="en-US" altLang="ja-JP" sz="1800" dirty="0"/>
          </a:p>
          <a:p>
            <a:pPr marL="0" indent="0" defTabSz="914400">
              <a:buNone/>
            </a:pPr>
            <a:r>
              <a:rPr lang="ja-JP" altLang="en-US" sz="1800" b="1" dirty="0"/>
              <a:t>既存道路の整備が工業団地の利便性向上に必</a:t>
            </a:r>
            <a:r>
              <a:rPr lang="ja-JP" altLang="en-US" sz="1800" b="1" dirty="0" smtClean="0"/>
              <a:t>要</a:t>
            </a:r>
            <a:r>
              <a:rPr lang="ja-JP" altLang="en-US" sz="1800" b="1" dirty="0"/>
              <a:t>。</a:t>
            </a:r>
            <a:r>
              <a:rPr lang="en-US" altLang="ja-JP" sz="1800" b="1" u="sng" dirty="0" smtClean="0"/>
              <a:t>NH209</a:t>
            </a:r>
            <a:r>
              <a:rPr lang="ja-JP" altLang="en-US" sz="1800" b="1" u="sng" dirty="0"/>
              <a:t>の整</a:t>
            </a:r>
            <a:r>
              <a:rPr lang="ja-JP" altLang="en-US" sz="1800" b="1" u="sng" dirty="0" smtClean="0"/>
              <a:t>備</a:t>
            </a:r>
            <a:r>
              <a:rPr lang="ja-JP" altLang="en-US" sz="1800" dirty="0"/>
              <a:t>、</a:t>
            </a:r>
            <a:r>
              <a:rPr lang="en-US" altLang="ja-JP" sz="1800" b="1" dirty="0" smtClean="0"/>
              <a:t>SH35</a:t>
            </a:r>
            <a:r>
              <a:rPr lang="ja-JP" altLang="en-US" sz="1800" b="1" dirty="0"/>
              <a:t>の拡</a:t>
            </a:r>
            <a:r>
              <a:rPr lang="ja-JP" altLang="en-US" sz="1800" b="1" dirty="0" smtClean="0"/>
              <a:t>張等によるリ</a:t>
            </a:r>
            <a:r>
              <a:rPr lang="ja-JP" altLang="en-US" sz="1800" b="1" dirty="0"/>
              <a:t>ングロードが必</a:t>
            </a:r>
            <a:r>
              <a:rPr lang="ja-JP" altLang="en-US" sz="1800" b="1" dirty="0" smtClean="0"/>
              <a:t>要。工業団地内道路の整備が必要</a:t>
            </a:r>
            <a:endParaRPr lang="en-US" altLang="ja-JP" sz="1800" b="1" dirty="0"/>
          </a:p>
          <a:p>
            <a:pPr marL="0" indent="0" defTabSz="914400">
              <a:buNone/>
            </a:pPr>
            <a:endParaRPr lang="en-US" altLang="ja-JP" b="1" dirty="0"/>
          </a:p>
          <a:p>
            <a:pPr marL="0" indent="0" defTabSz="914400">
              <a:buNone/>
            </a:pPr>
            <a:endParaRPr lang="en-US" altLang="ja-JP" b="1" dirty="0"/>
          </a:p>
          <a:p>
            <a:pPr marL="0" indent="0" defTabSz="914400">
              <a:buNone/>
            </a:pPr>
            <a:endParaRPr lang="en-US" dirty="0"/>
          </a:p>
        </p:txBody>
      </p:sp>
      <p:sp>
        <p:nvSpPr>
          <p:cNvPr id="4" name="Text Placeholder 3"/>
          <p:cNvSpPr>
            <a:spLocks noGrp="1"/>
          </p:cNvSpPr>
          <p:nvPr>
            <p:ph type="body" sz="quarter" idx="15"/>
          </p:nvPr>
        </p:nvSpPr>
        <p:spPr>
          <a:xfrm>
            <a:off x="200472" y="260648"/>
            <a:ext cx="9505950" cy="719138"/>
          </a:xfrm>
        </p:spPr>
        <p:txBody>
          <a:bodyPr>
            <a:normAutofit fontScale="92500" lnSpcReduction="20000"/>
          </a:bodyPr>
          <a:lstStyle/>
          <a:p>
            <a:endParaRPr lang="ja-JP" altLang="en-US" b="1" dirty="0" smtClean="0"/>
          </a:p>
          <a:p>
            <a:r>
              <a:rPr lang="ja-JP" altLang="en-US" sz="3000" b="1" u="sng" dirty="0" smtClean="0"/>
              <a:t>７．検討結果（３）</a:t>
            </a:r>
            <a:r>
              <a:rPr lang="en-US" altLang="ja-JP" sz="3000" b="1" u="sng" dirty="0" err="1" smtClean="0"/>
              <a:t>Harohalli</a:t>
            </a:r>
            <a:r>
              <a:rPr lang="ja-JP" altLang="en-US" sz="3000" b="1" u="sng" dirty="0"/>
              <a:t>　</a:t>
            </a:r>
            <a:r>
              <a:rPr lang="en-US" altLang="ja-JP" sz="3000" b="1" u="sng" dirty="0" smtClean="0"/>
              <a:t>Phase3</a:t>
            </a:r>
            <a:endParaRPr lang="ja-JP" altLang="en-US" sz="3000" b="1" u="sng" dirty="0"/>
          </a:p>
        </p:txBody>
      </p:sp>
    </p:spTree>
    <p:extLst>
      <p:ext uri="{BB962C8B-B14F-4D97-AF65-F5344CB8AC3E}">
        <p14:creationId xmlns:p14="http://schemas.microsoft.com/office/powerpoint/2010/main" xmlns="" val="408190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vert="horz" lIns="91440" tIns="45720" rIns="91440" bIns="45720" rtlCol="0" anchor="b" anchorCtr="0">
            <a:normAutofit/>
          </a:bodyPr>
          <a:lstStyle/>
          <a:p>
            <a:r>
              <a:rPr lang="en-US" altLang="ja-JP" dirty="0" err="1" smtClean="0"/>
              <a:t>Harohalli</a:t>
            </a:r>
            <a:r>
              <a:rPr lang="en-US" altLang="ja-JP" dirty="0" smtClean="0"/>
              <a:t> Phase 3</a:t>
            </a:r>
            <a:endParaRPr lang="ja-JP" altLang="en-US" dirty="0"/>
          </a:p>
        </p:txBody>
      </p:sp>
      <p:sp>
        <p:nvSpPr>
          <p:cNvPr id="3" name="テキスト プレースホルダ 2"/>
          <p:cNvSpPr>
            <a:spLocks noGrp="1"/>
          </p:cNvSpPr>
          <p:nvPr>
            <p:ph type="body" sz="quarter" idx="14"/>
          </p:nvPr>
        </p:nvSpPr>
        <p:spPr/>
        <p:txBody>
          <a:bodyPr/>
          <a:lstStyle/>
          <a:p>
            <a:r>
              <a:rPr lang="ja-JP" altLang="en-US" dirty="0" smtClean="0"/>
              <a:t>現在、土地収用が完了しており、</a:t>
            </a:r>
            <a:r>
              <a:rPr lang="en-US" altLang="ja-JP" dirty="0" smtClean="0"/>
              <a:t>Payment Process</a:t>
            </a:r>
            <a:r>
              <a:rPr lang="ja-JP" altLang="en-US" dirty="0" smtClean="0"/>
              <a:t>に達しているのは、</a:t>
            </a:r>
            <a:r>
              <a:rPr lang="en-US" altLang="ja-JP" dirty="0" smtClean="0"/>
              <a:t>1366Acre</a:t>
            </a:r>
            <a:r>
              <a:rPr lang="ja-JP" altLang="en-US" dirty="0" smtClean="0"/>
              <a:t>中</a:t>
            </a:r>
            <a:r>
              <a:rPr lang="en-US" altLang="ja-JP" dirty="0" smtClean="0"/>
              <a:t>900Acre</a:t>
            </a:r>
            <a:r>
              <a:rPr lang="ja-JP" altLang="en-US" dirty="0" smtClean="0"/>
              <a:t>程度 </a:t>
            </a:r>
            <a:r>
              <a:rPr lang="en-US" altLang="ja-JP" dirty="0" smtClean="0"/>
              <a:t>(2014</a:t>
            </a:r>
            <a:r>
              <a:rPr lang="ja-JP" altLang="en-US" dirty="0" smtClean="0"/>
              <a:t>年</a:t>
            </a:r>
            <a:r>
              <a:rPr lang="en-US" altLang="ja-JP" dirty="0" smtClean="0"/>
              <a:t>12</a:t>
            </a:r>
            <a:r>
              <a:rPr lang="ja-JP" altLang="en-US" dirty="0" smtClean="0"/>
              <a:t>月時点）</a:t>
            </a:r>
            <a:endParaRPr lang="en-US" altLang="ja-JP" dirty="0" smtClean="0"/>
          </a:p>
          <a:p>
            <a:pPr lvl="1"/>
            <a:r>
              <a:rPr lang="ja-JP" altLang="en-US" dirty="0" smtClean="0"/>
              <a:t>この内、工業用に</a:t>
            </a:r>
          </a:p>
          <a:p>
            <a:endParaRPr kumimoji="1" lang="ja-JP" altLang="en-US" dirty="0"/>
          </a:p>
        </p:txBody>
      </p:sp>
      <p:sp>
        <p:nvSpPr>
          <p:cNvPr id="4" name="テキスト プレースホルダ 3"/>
          <p:cNvSpPr>
            <a:spLocks noGrp="1"/>
          </p:cNvSpPr>
          <p:nvPr>
            <p:ph type="body" sz="quarter" idx="15"/>
          </p:nvPr>
        </p:nvSpPr>
        <p:spPr/>
        <p:txBody>
          <a:bodyPr>
            <a:normAutofit fontScale="92500"/>
          </a:bodyPr>
          <a:lstStyle/>
          <a:p>
            <a:r>
              <a:rPr kumimoji="1" lang="ja-JP" altLang="en-US" dirty="0" smtClean="0"/>
              <a:t>ハロハリの土地収用状況は、虫食い状態である。</a:t>
            </a:r>
            <a:endParaRPr kumimoji="1" lang="en-US" altLang="ja-JP" dirty="0" smtClean="0"/>
          </a:p>
          <a:p>
            <a:r>
              <a:rPr lang="ja-JP" altLang="en-US" dirty="0" smtClean="0"/>
              <a:t>工業団地としては、一定程度、まとまった範囲内で土地収用が完了することが必要。</a:t>
            </a:r>
            <a:endParaRPr kumimoji="1" lang="ja-JP" altLang="en-US" dirty="0"/>
          </a:p>
        </p:txBody>
      </p:sp>
      <p:pic>
        <p:nvPicPr>
          <p:cNvPr id="6" name="Picture 2" descr="C:\Users\USER\Documents\NRI\METI\Industrial Area - New\Project\KA\Industrial Area Pics\20141223_Harohalli\PC230241.JP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p:blipFill>
        <p:spPr bwMode="auto">
          <a:xfrm>
            <a:off x="1017960" y="2204864"/>
            <a:ext cx="7872984" cy="413674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3"/>
          <p:cNvSpPr/>
          <p:nvPr/>
        </p:nvSpPr>
        <p:spPr>
          <a:xfrm>
            <a:off x="6127885" y="6428098"/>
            <a:ext cx="218365" cy="136477"/>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8" name="Rectangle 6"/>
          <p:cNvSpPr/>
          <p:nvPr/>
        </p:nvSpPr>
        <p:spPr>
          <a:xfrm>
            <a:off x="6127885" y="6632815"/>
            <a:ext cx="218365" cy="136477"/>
          </a:xfrm>
          <a:prstGeom prst="rect">
            <a:avLst/>
          </a:prstGeom>
          <a:solidFill>
            <a:schemeClr val="accent6">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9" name="Rectangle 7"/>
          <p:cNvSpPr/>
          <p:nvPr/>
        </p:nvSpPr>
        <p:spPr>
          <a:xfrm>
            <a:off x="7533576" y="6428098"/>
            <a:ext cx="218365" cy="136477"/>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0" name="Rectangle 8"/>
          <p:cNvSpPr/>
          <p:nvPr/>
        </p:nvSpPr>
        <p:spPr>
          <a:xfrm>
            <a:off x="7533576" y="6632815"/>
            <a:ext cx="218365" cy="136477"/>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IN"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1" name="TextBox 5"/>
          <p:cNvSpPr txBox="1"/>
          <p:nvPr/>
        </p:nvSpPr>
        <p:spPr>
          <a:xfrm>
            <a:off x="6318951" y="6373505"/>
            <a:ext cx="1162498" cy="246221"/>
          </a:xfrm>
          <a:prstGeom prst="rect">
            <a:avLst/>
          </a:prstGeom>
          <a:noFill/>
        </p:spPr>
        <p:txBody>
          <a:bodyPr wrap="none" rtlCol="0">
            <a:spAutoFit/>
          </a:bodyPr>
          <a:lstStyle/>
          <a:p>
            <a:r>
              <a:rPr kumimoji="1" lang="en-IN" sz="1000" dirty="0" smtClean="0">
                <a:latin typeface="Arial" panose="020B0604020202020204" pitchFamily="34" charset="0"/>
                <a:ea typeface="ＭＳ Ｐゴシック" panose="020B0600070205080204" pitchFamily="50" charset="-128"/>
                <a:cs typeface="Arial" panose="020B0604020202020204" pitchFamily="34" charset="0"/>
              </a:rPr>
              <a:t>Government land</a:t>
            </a:r>
          </a:p>
        </p:txBody>
      </p:sp>
      <p:sp>
        <p:nvSpPr>
          <p:cNvPr id="12" name="TextBox 10"/>
          <p:cNvSpPr txBox="1"/>
          <p:nvPr/>
        </p:nvSpPr>
        <p:spPr>
          <a:xfrm>
            <a:off x="6318952" y="6570837"/>
            <a:ext cx="1005403" cy="246221"/>
          </a:xfrm>
          <a:prstGeom prst="rect">
            <a:avLst/>
          </a:prstGeom>
          <a:noFill/>
        </p:spPr>
        <p:txBody>
          <a:bodyPr wrap="none" rtlCol="0">
            <a:spAutoFit/>
          </a:bodyPr>
          <a:lstStyle/>
          <a:p>
            <a:r>
              <a:rPr kumimoji="1" lang="en-IN" sz="1000" dirty="0" smtClean="0">
                <a:latin typeface="Arial" panose="020B0604020202020204" pitchFamily="34" charset="0"/>
                <a:ea typeface="ＭＳ Ｐゴシック" panose="020B0600070205080204" pitchFamily="50" charset="-128"/>
                <a:cs typeface="Arial" panose="020B0604020202020204" pitchFamily="34" charset="0"/>
              </a:rPr>
              <a:t>Payment done</a:t>
            </a:r>
          </a:p>
        </p:txBody>
      </p:sp>
      <p:sp>
        <p:nvSpPr>
          <p:cNvPr id="13" name="TextBox 11"/>
          <p:cNvSpPr txBox="1"/>
          <p:nvPr/>
        </p:nvSpPr>
        <p:spPr>
          <a:xfrm>
            <a:off x="7738292" y="6373505"/>
            <a:ext cx="1063112" cy="246221"/>
          </a:xfrm>
          <a:prstGeom prst="rect">
            <a:avLst/>
          </a:prstGeom>
          <a:noFill/>
        </p:spPr>
        <p:txBody>
          <a:bodyPr wrap="none" rtlCol="0">
            <a:spAutoFit/>
          </a:bodyPr>
          <a:lstStyle/>
          <a:p>
            <a:r>
              <a:rPr kumimoji="1" lang="en-IN" sz="1000" dirty="0" smtClean="0">
                <a:latin typeface="Arial" panose="020B0604020202020204" pitchFamily="34" charset="0"/>
                <a:ea typeface="ＭＳ Ｐゴシック" panose="020B0600070205080204" pitchFamily="50" charset="-128"/>
                <a:cs typeface="Arial" panose="020B0604020202020204" pitchFamily="34" charset="0"/>
              </a:rPr>
              <a:t>Some objection</a:t>
            </a:r>
          </a:p>
        </p:txBody>
      </p:sp>
      <p:sp>
        <p:nvSpPr>
          <p:cNvPr id="14" name="TextBox 12"/>
          <p:cNvSpPr txBox="1"/>
          <p:nvPr/>
        </p:nvSpPr>
        <p:spPr>
          <a:xfrm>
            <a:off x="7738292" y="6570837"/>
            <a:ext cx="1516762" cy="246221"/>
          </a:xfrm>
          <a:prstGeom prst="rect">
            <a:avLst/>
          </a:prstGeom>
          <a:noFill/>
        </p:spPr>
        <p:txBody>
          <a:bodyPr wrap="none" rtlCol="0">
            <a:spAutoFit/>
          </a:bodyPr>
          <a:lstStyle/>
          <a:p>
            <a:r>
              <a:rPr kumimoji="1" lang="en-IN" sz="1000" dirty="0" smtClean="0">
                <a:latin typeface="Arial" panose="020B0604020202020204" pitchFamily="34" charset="0"/>
                <a:ea typeface="ＭＳ Ｐゴシック" panose="020B0600070205080204" pitchFamily="50" charset="-128"/>
                <a:cs typeface="Arial" panose="020B0604020202020204" pitchFamily="34" charset="0"/>
              </a:rPr>
              <a:t>Issues between owners</a:t>
            </a:r>
          </a:p>
        </p:txBody>
      </p:sp>
      <p:sp>
        <p:nvSpPr>
          <p:cNvPr id="16" name="右矢印 15"/>
          <p:cNvSpPr/>
          <p:nvPr/>
        </p:nvSpPr>
        <p:spPr>
          <a:xfrm>
            <a:off x="8481392" y="2276872"/>
            <a:ext cx="360000" cy="360000"/>
          </a:xfrm>
          <a:prstGeom prst="rightArrow">
            <a:avLst/>
          </a:prstGeom>
          <a:solidFill>
            <a:schemeClr val="accent6">
              <a:lumMod val="20000"/>
              <a:lumOff val="80000"/>
            </a:schemeClr>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N</a:t>
            </a:r>
            <a:endParaRPr kumimoji="1"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 3"/>
          <p:cNvSpPr>
            <a:spLocks noGrp="1"/>
          </p:cNvSpPr>
          <p:nvPr>
            <p:ph type="body" sz="quarter" idx="4294967295"/>
          </p:nvPr>
        </p:nvSpPr>
        <p:spPr>
          <a:xfrm>
            <a:off x="0" y="908720"/>
            <a:ext cx="9705528" cy="719138"/>
          </a:xfrm>
        </p:spPr>
        <p:txBody>
          <a:bodyPr/>
          <a:lstStyle/>
          <a:p>
            <a:r>
              <a:rPr kumimoji="1" lang="ja-JP" altLang="en-US" sz="2000" b="1" dirty="0" smtClean="0"/>
              <a:t>３月までに日本工業団地 候補を選定</a:t>
            </a:r>
            <a:endParaRPr kumimoji="1" lang="en-US" altLang="ja-JP" sz="2000" b="1" dirty="0" smtClean="0"/>
          </a:p>
          <a:p>
            <a:r>
              <a:rPr kumimoji="1" lang="ja-JP" altLang="en-US" sz="2000" b="1" dirty="0" smtClean="0"/>
              <a:t>４月以降は</a:t>
            </a:r>
            <a:r>
              <a:rPr lang="ja-JP" altLang="en-US" sz="2000" b="1" dirty="0" smtClean="0"/>
              <a:t>工業団地開発・インフラ整備に向けた</a:t>
            </a:r>
            <a:r>
              <a:rPr lang="en-US" altLang="ja-JP" sz="2000" b="1" dirty="0" smtClean="0"/>
              <a:t>FS</a:t>
            </a:r>
            <a:r>
              <a:rPr lang="ja-JP" altLang="en-US" sz="2000" b="1" dirty="0" smtClean="0"/>
              <a:t>・実行計画策定を行う</a:t>
            </a:r>
            <a:endParaRPr kumimoji="1" lang="ja-JP" altLang="en-US" sz="2800" b="1" dirty="0"/>
          </a:p>
        </p:txBody>
      </p:sp>
      <p:sp>
        <p:nvSpPr>
          <p:cNvPr id="13" name="正方形/長方形 12"/>
          <p:cNvSpPr/>
          <p:nvPr/>
        </p:nvSpPr>
        <p:spPr>
          <a:xfrm>
            <a:off x="920552" y="1844824"/>
            <a:ext cx="3785926" cy="1059372"/>
          </a:xfrm>
          <a:prstGeom prst="rect">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solidFill>
                  <a:schemeClr val="bg1"/>
                </a:solidFill>
                <a:latin typeface="Arial" panose="020B0604020202020204" pitchFamily="34" charset="0"/>
                <a:ea typeface="ＭＳ Ｐゴシック" panose="020B0600070205080204" pitchFamily="50" charset="-128"/>
                <a:cs typeface="Arial" panose="020B0604020202020204" pitchFamily="34" charset="0"/>
              </a:rPr>
              <a:t>日本工業団地 候補選定</a:t>
            </a:r>
            <a:endParaRPr lang="en-US" altLang="ja-JP" sz="2000" b="1" dirty="0" smtClean="0">
              <a:solidFill>
                <a:schemeClr val="bg1"/>
              </a:solidFill>
              <a:latin typeface="Arial" panose="020B0604020202020204" pitchFamily="34" charset="0"/>
              <a:ea typeface="ＭＳ Ｐゴシック" panose="020B0600070205080204" pitchFamily="50" charset="-128"/>
              <a:cs typeface="Arial" panose="020B0604020202020204" pitchFamily="34" charset="0"/>
            </a:endParaRPr>
          </a:p>
          <a:p>
            <a:pPr algn="ctr"/>
            <a:r>
              <a:rPr lang="en-US" altLang="ja-JP" sz="1600" dirty="0" smtClean="0">
                <a:solidFill>
                  <a:schemeClr val="bg1"/>
                </a:solidFill>
                <a:latin typeface="Arial" panose="020B0604020202020204" pitchFamily="34" charset="0"/>
                <a:ea typeface="ＭＳ Ｐゴシック" panose="020B0600070205080204" pitchFamily="50" charset="-128"/>
                <a:cs typeface="Arial" panose="020B0604020202020204" pitchFamily="34" charset="0"/>
              </a:rPr>
              <a:t>(2015.2-3)</a:t>
            </a:r>
            <a:endParaRPr lang="ja-JP" altLang="en-US" sz="1600" dirty="0" smtClean="0">
              <a:solidFill>
                <a:schemeClr val="bg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4" name="正方形/長方形 13"/>
          <p:cNvSpPr/>
          <p:nvPr/>
        </p:nvSpPr>
        <p:spPr>
          <a:xfrm>
            <a:off x="920552" y="3055537"/>
            <a:ext cx="3785926" cy="3253785"/>
          </a:xfrm>
          <a:prstGeom prst="rect">
            <a:avLst/>
          </a:prstGeom>
          <a:ln w="9525"/>
        </p:spPr>
        <p:style>
          <a:lnRef idx="2">
            <a:schemeClr val="accent6"/>
          </a:lnRef>
          <a:fillRef idx="1">
            <a:schemeClr val="lt1"/>
          </a:fillRef>
          <a:effectRef idx="0">
            <a:schemeClr val="accent6"/>
          </a:effectRef>
          <a:fontRef idx="minor">
            <a:schemeClr val="dk1"/>
          </a:fontRef>
        </p:style>
        <p:txBody>
          <a:bodyPr rtlCol="0" anchor="t"/>
          <a:lstStyle/>
          <a:p>
            <a:pPr marL="174625" indent="-174625">
              <a:buClr>
                <a:schemeClr val="accent1"/>
              </a:buClr>
            </a:pPr>
            <a:r>
              <a:rPr lang="ja-JP" altLang="en-US" sz="16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a:t>
            </a:r>
            <a:r>
              <a:rPr lang="en-US" altLang="ja-JP" sz="16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Japan Task</a:t>
            </a:r>
            <a:r>
              <a:rPr lang="ja-JP" altLang="en-US" sz="16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a:t>
            </a:r>
            <a:endParaRPr lang="en-US" altLang="ja-JP" sz="16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174625" indent="-174625">
              <a:buClr>
                <a:schemeClr val="accent1"/>
              </a:buClr>
              <a:buFont typeface="Wingdings" pitchFamily="2" charset="2"/>
              <a:buChar char="l"/>
            </a:pPr>
            <a:r>
              <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日本メーカの</a:t>
            </a:r>
            <a:r>
              <a:rPr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Karnataka</a:t>
            </a:r>
            <a:r>
              <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工業団地に対するニーズの把握</a:t>
            </a:r>
            <a:endParaRPr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174625" indent="-174625">
              <a:buClr>
                <a:schemeClr val="accent1"/>
              </a:buClr>
              <a:buFont typeface="Wingdings" pitchFamily="2" charset="2"/>
              <a:buChar char="l"/>
            </a:pPr>
            <a:r>
              <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日本工業団地選定に向けた各州の候補工業団地の魅力度評価</a:t>
            </a:r>
            <a:endParaRPr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174625" indent="-174625">
              <a:buClr>
                <a:schemeClr val="accent1"/>
              </a:buClr>
              <a:buFont typeface="Wingdings" pitchFamily="2" charset="2"/>
              <a:buChar char="l"/>
            </a:pPr>
            <a:r>
              <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候補工業団地の</a:t>
            </a:r>
            <a:r>
              <a:rPr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Pro/Con </a:t>
            </a:r>
            <a:r>
              <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分析</a:t>
            </a:r>
            <a:endParaRPr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174625" indent="-174625">
              <a:buClr>
                <a:schemeClr val="accent1"/>
              </a:buClr>
              <a:buFont typeface="Wingdings" pitchFamily="2" charset="2"/>
              <a:buChar char="l"/>
            </a:pPr>
            <a:r>
              <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ファイナンスメニューと適用条件の整理</a:t>
            </a:r>
            <a:endParaRPr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174625" indent="-174625">
              <a:buClr>
                <a:schemeClr val="accent1"/>
              </a:buClr>
            </a:pPr>
            <a:endParaRPr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174625" indent="-174625">
              <a:buClr>
                <a:schemeClr val="accent1"/>
              </a:buClr>
            </a:pPr>
            <a:r>
              <a:rPr lang="ja-JP" altLang="en-US" sz="16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a:t>
            </a:r>
            <a:r>
              <a:rPr lang="en-US" altLang="ja-JP" sz="16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India Task</a:t>
            </a:r>
            <a:r>
              <a:rPr lang="ja-JP" altLang="en-US" sz="16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a:t>
            </a:r>
            <a:endParaRPr lang="en-US" altLang="ja-JP" sz="16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174625" indent="-174625">
              <a:buClr>
                <a:schemeClr val="accent1"/>
              </a:buClr>
              <a:buFont typeface="Wingdings" pitchFamily="2" charset="2"/>
              <a:buChar char="l"/>
            </a:pPr>
            <a:r>
              <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候補工業団地の選定</a:t>
            </a:r>
            <a:endParaRPr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5" name="正方形/長方形 14"/>
          <p:cNvSpPr/>
          <p:nvPr/>
        </p:nvSpPr>
        <p:spPr>
          <a:xfrm>
            <a:off x="4983499" y="1844824"/>
            <a:ext cx="3785926" cy="1059372"/>
          </a:xfrm>
          <a:prstGeom prst="rect">
            <a:avLst/>
          </a:prstGeom>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solidFill>
                  <a:schemeClr val="bg1"/>
                </a:solidFill>
                <a:latin typeface="Arial" panose="020B0604020202020204" pitchFamily="34" charset="0"/>
                <a:ea typeface="ＭＳ Ｐゴシック" panose="020B0600070205080204" pitchFamily="50" charset="-128"/>
                <a:cs typeface="Arial" panose="020B0604020202020204" pitchFamily="34" charset="0"/>
              </a:rPr>
              <a:t>工業団地開発・インフラ整備に</a:t>
            </a:r>
            <a:endParaRPr lang="en-US" altLang="ja-JP" sz="2000" b="1" dirty="0" smtClean="0">
              <a:solidFill>
                <a:schemeClr val="bg1"/>
              </a:solidFill>
              <a:latin typeface="Arial" panose="020B0604020202020204" pitchFamily="34" charset="0"/>
              <a:ea typeface="ＭＳ Ｐゴシック" panose="020B0600070205080204" pitchFamily="50" charset="-128"/>
              <a:cs typeface="Arial" panose="020B0604020202020204" pitchFamily="34" charset="0"/>
            </a:endParaRPr>
          </a:p>
          <a:p>
            <a:pPr algn="ctr"/>
            <a:r>
              <a:rPr lang="ja-JP" altLang="en-US" sz="2000" b="1" dirty="0" smtClean="0">
                <a:solidFill>
                  <a:schemeClr val="bg1"/>
                </a:solidFill>
                <a:latin typeface="Arial" panose="020B0604020202020204" pitchFamily="34" charset="0"/>
                <a:ea typeface="ＭＳ Ｐゴシック" panose="020B0600070205080204" pitchFamily="50" charset="-128"/>
                <a:cs typeface="Arial" panose="020B0604020202020204" pitchFamily="34" charset="0"/>
              </a:rPr>
              <a:t>向けた</a:t>
            </a:r>
            <a:r>
              <a:rPr lang="en-US" altLang="ja-JP" sz="2000" b="1" dirty="0" smtClean="0">
                <a:solidFill>
                  <a:schemeClr val="bg1"/>
                </a:solidFill>
                <a:latin typeface="Arial" panose="020B0604020202020204" pitchFamily="34" charset="0"/>
                <a:ea typeface="ＭＳ Ｐゴシック" panose="020B0600070205080204" pitchFamily="50" charset="-128"/>
                <a:cs typeface="Arial" panose="020B0604020202020204" pitchFamily="34" charset="0"/>
              </a:rPr>
              <a:t>FS</a:t>
            </a:r>
            <a:r>
              <a:rPr lang="ja-JP" altLang="en-US" sz="2000" b="1" dirty="0" smtClean="0">
                <a:solidFill>
                  <a:schemeClr val="bg1"/>
                </a:solidFill>
                <a:latin typeface="Arial" panose="020B0604020202020204" pitchFamily="34" charset="0"/>
                <a:ea typeface="ＭＳ Ｐゴシック" panose="020B0600070205080204" pitchFamily="50" charset="-128"/>
                <a:cs typeface="Arial" panose="020B0604020202020204" pitchFamily="34" charset="0"/>
              </a:rPr>
              <a:t>・実行計画策定</a:t>
            </a:r>
            <a:endParaRPr lang="en-US" altLang="ja-JP" sz="2000" b="1" dirty="0" smtClean="0">
              <a:solidFill>
                <a:schemeClr val="bg1"/>
              </a:solidFill>
              <a:latin typeface="Arial" panose="020B0604020202020204" pitchFamily="34" charset="0"/>
              <a:ea typeface="ＭＳ Ｐゴシック" panose="020B0600070205080204" pitchFamily="50" charset="-128"/>
              <a:cs typeface="Arial" panose="020B0604020202020204" pitchFamily="34" charset="0"/>
            </a:endParaRPr>
          </a:p>
          <a:p>
            <a:pPr algn="ctr"/>
            <a:r>
              <a:rPr lang="en-US" altLang="ja-JP" sz="1600" dirty="0" smtClean="0">
                <a:solidFill>
                  <a:schemeClr val="bg1"/>
                </a:solidFill>
                <a:latin typeface="Arial" panose="020B0604020202020204" pitchFamily="34" charset="0"/>
                <a:ea typeface="ＭＳ Ｐゴシック" panose="020B0600070205080204" pitchFamily="50" charset="-128"/>
                <a:cs typeface="Arial" panose="020B0604020202020204" pitchFamily="34" charset="0"/>
              </a:rPr>
              <a:t>(2015.4-12)</a:t>
            </a:r>
            <a:endParaRPr kumimoji="1" lang="ja-JP" altLang="en-US" sz="1600" dirty="0" smtClean="0">
              <a:solidFill>
                <a:schemeClr val="bg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16" name="正方形/長方形 15"/>
          <p:cNvSpPr/>
          <p:nvPr/>
        </p:nvSpPr>
        <p:spPr>
          <a:xfrm>
            <a:off x="4983499" y="3055537"/>
            <a:ext cx="3785926" cy="3253785"/>
          </a:xfrm>
          <a:prstGeom prst="rect">
            <a:avLst/>
          </a:prstGeom>
          <a:ln w="9525"/>
        </p:spPr>
        <p:style>
          <a:lnRef idx="2">
            <a:schemeClr val="accent6"/>
          </a:lnRef>
          <a:fillRef idx="1">
            <a:schemeClr val="lt1"/>
          </a:fillRef>
          <a:effectRef idx="0">
            <a:schemeClr val="accent6"/>
          </a:effectRef>
          <a:fontRef idx="minor">
            <a:schemeClr val="dk1"/>
          </a:fontRef>
        </p:style>
        <p:txBody>
          <a:bodyPr rtlCol="0" anchor="t"/>
          <a:lstStyle/>
          <a:p>
            <a:pPr marL="174625" indent="-174625">
              <a:buClr>
                <a:schemeClr val="accent1"/>
              </a:buClr>
            </a:pPr>
            <a:r>
              <a:rPr lang="ja-JP" altLang="en-US" sz="16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a:t>
            </a:r>
            <a:r>
              <a:rPr lang="en-US" altLang="ja-JP" sz="16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India Task supported by Japan</a:t>
            </a:r>
            <a:r>
              <a:rPr lang="ja-JP" altLang="en-US" sz="16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a:t>
            </a:r>
            <a:endParaRPr lang="en-US" altLang="ja-JP" sz="1600" b="1"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174625" indent="-174625">
              <a:buClr>
                <a:schemeClr val="accent1"/>
              </a:buClr>
              <a:buFont typeface="Wingdings" pitchFamily="2" charset="2"/>
              <a:buChar char="l"/>
            </a:pPr>
            <a:r>
              <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候補工業団地のインフラ整備状況</a:t>
            </a:r>
            <a:r>
              <a:rPr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F/S</a:t>
            </a:r>
            <a:endPar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174625" indent="-174625">
              <a:buClr>
                <a:schemeClr val="accent1"/>
              </a:buClr>
              <a:buFont typeface="Wingdings" pitchFamily="2" charset="2"/>
              <a:buChar char="l"/>
            </a:pPr>
            <a:r>
              <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インフラ整備に向けた実行計画・スケジュールの策定およびモニタリング</a:t>
            </a:r>
            <a:endParaRPr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174625" indent="-174625">
              <a:buClr>
                <a:schemeClr val="accent1"/>
              </a:buClr>
              <a:buFont typeface="Wingdings" pitchFamily="2" charset="2"/>
              <a:buChar char="l"/>
            </a:pPr>
            <a:r>
              <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各種許認可手続きの簡素化と投資誘致インセンティブの検討</a:t>
            </a:r>
            <a:endParaRPr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marL="174625" indent="-174625">
              <a:buClr>
                <a:schemeClr val="accent1"/>
              </a:buClr>
              <a:buFont typeface="Wingdings" pitchFamily="2" charset="2"/>
              <a:buChar char="l"/>
            </a:pPr>
            <a:r>
              <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ファイナンススキームの検討</a:t>
            </a:r>
          </a:p>
          <a:p>
            <a:pPr marL="174625" indent="-174625">
              <a:buClr>
                <a:schemeClr val="accent1"/>
              </a:buClr>
            </a:pPr>
            <a:endParaRPr lang="en-US" altLang="ja-JP"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9" name="Title 2"/>
          <p:cNvSpPr txBox="1">
            <a:spLocks/>
          </p:cNvSpPr>
          <p:nvPr/>
        </p:nvSpPr>
        <p:spPr bwMode="auto">
          <a:xfrm>
            <a:off x="0" y="188913"/>
            <a:ext cx="9505950"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kumimoji="1" sz="2400" kern="1200">
                <a:solidFill>
                  <a:schemeClr val="tx1"/>
                </a:solidFill>
                <a:latin typeface="+mj-lt"/>
                <a:ea typeface="+mj-ea"/>
                <a:cs typeface="+mj-cs"/>
              </a:defRPr>
            </a:lvl1pPr>
            <a:lvl2pPr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2pPr>
            <a:lvl3pPr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3pPr>
            <a:lvl4pPr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4pPr>
            <a:lvl5pPr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5pPr>
            <a:lvl6pPr marL="457200"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6pPr>
            <a:lvl7pPr marL="914400"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7pPr>
            <a:lvl8pPr marL="1371600"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8pPr>
            <a:lvl9pPr marL="1828800" algn="l" rtl="0" eaLnBrk="1" fontAlgn="base" hangingPunct="1">
              <a:spcBef>
                <a:spcPct val="0"/>
              </a:spcBef>
              <a:spcAft>
                <a:spcPct val="0"/>
              </a:spcAft>
              <a:defRPr kumimoji="1" sz="2400">
                <a:solidFill>
                  <a:schemeClr val="tx1"/>
                </a:solidFill>
                <a:latin typeface="Arial" charset="0"/>
                <a:ea typeface="ＭＳ Ｐゴシック" pitchFamily="50" charset="-128"/>
                <a:cs typeface="Arial" charset="0"/>
              </a:defRPr>
            </a:lvl9pPr>
          </a:lstStyle>
          <a:p>
            <a:r>
              <a:rPr lang="ja-JP" altLang="en-US" sz="2800" dirty="0"/>
              <a:t>８</a:t>
            </a:r>
            <a:r>
              <a:rPr lang="ja-JP" altLang="en-US" sz="2800" dirty="0" smtClean="0"/>
              <a:t>．今後の予定</a:t>
            </a:r>
            <a:endParaRPr lang="en-IN"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mtClean="0">
                <a:solidFill>
                  <a:prstClr val="black"/>
                </a:solidFill>
              </a:rPr>
              <a:t>Copyright © 2014 JETRO. All rights reserved.</a:t>
            </a:r>
            <a:r>
              <a:rPr lang="ja-JP" altLang="en-US" smtClean="0">
                <a:solidFill>
                  <a:prstClr val="black"/>
                </a:solidFill>
              </a:rPr>
              <a:t>　禁無断掲載</a:t>
            </a:r>
          </a:p>
        </p:txBody>
      </p:sp>
      <p:sp>
        <p:nvSpPr>
          <p:cNvPr id="9219"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8A0D4EA2-9577-4859-AD75-DB3A3762EA1C}" type="slidenum">
              <a:rPr lang="ja-JP" altLang="en-US" smtClean="0">
                <a:solidFill>
                  <a:prstClr val="black"/>
                </a:solidFill>
              </a:rPr>
              <a:pPr eaLnBrk="1" hangingPunct="1"/>
              <a:t>1</a:t>
            </a:fld>
            <a:endParaRPr lang="en-US" altLang="ja-JP" smtClean="0">
              <a:solidFill>
                <a:prstClr val="black"/>
              </a:solidFill>
            </a:endParaRPr>
          </a:p>
        </p:txBody>
      </p:sp>
      <p:sp>
        <p:nvSpPr>
          <p:cNvPr id="9220" name="Rectangle 9"/>
          <p:cNvSpPr>
            <a:spLocks noChangeArrowheads="1"/>
          </p:cNvSpPr>
          <p:nvPr/>
        </p:nvSpPr>
        <p:spPr bwMode="auto">
          <a:xfrm>
            <a:off x="6881" y="34930"/>
            <a:ext cx="8404622" cy="601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447675" indent="-447675" fontAlgn="base">
              <a:spcBef>
                <a:spcPct val="0"/>
              </a:spcBef>
              <a:spcAft>
                <a:spcPct val="0"/>
              </a:spcAft>
              <a:defRPr/>
            </a:pPr>
            <a:r>
              <a:rPr lang="ja-JP" altLang="en-US" sz="2800" dirty="0">
                <a:solidFill>
                  <a:prstClr val="black"/>
                </a:solidFill>
                <a:effectLst>
                  <a:outerShdw blurRad="38100" dist="38100" dir="2700000" algn="tl">
                    <a:srgbClr val="000000">
                      <a:alpha val="43137"/>
                    </a:srgbClr>
                  </a:outerShdw>
                </a:effectLst>
                <a:latin typeface="Calibri" pitchFamily="34" charset="0"/>
                <a:ea typeface="ＭＳ Ｐゴシック" charset="-128"/>
                <a:cs typeface="Calibri" pitchFamily="34" charset="0"/>
              </a:rPr>
              <a:t>１</a:t>
            </a:r>
            <a:r>
              <a:rPr lang="ja-JP" altLang="en-US" sz="2800" dirty="0" smtClean="0">
                <a:solidFill>
                  <a:prstClr val="black"/>
                </a:solidFill>
                <a:effectLst>
                  <a:outerShdw blurRad="38100" dist="38100" dir="2700000" algn="tl">
                    <a:srgbClr val="000000">
                      <a:alpha val="43137"/>
                    </a:srgbClr>
                  </a:outerShdw>
                </a:effectLst>
                <a:latin typeface="Calibri" pitchFamily="34" charset="0"/>
                <a:ea typeface="ＭＳ Ｐゴシック" charset="-128"/>
                <a:cs typeface="Calibri" pitchFamily="34" charset="0"/>
              </a:rPr>
              <a:t>．世界標準の工業団地がなぜ必要か？</a:t>
            </a:r>
            <a:r>
              <a:rPr lang="en-US" altLang="ja-JP" sz="2800" dirty="0" smtClean="0">
                <a:solidFill>
                  <a:prstClr val="black"/>
                </a:solidFill>
                <a:effectLst>
                  <a:outerShdw blurRad="38100" dist="38100" dir="2700000" algn="tl">
                    <a:srgbClr val="000000">
                      <a:alpha val="43137"/>
                    </a:srgbClr>
                  </a:outerShdw>
                </a:effectLst>
                <a:latin typeface="Calibri" pitchFamily="34" charset="0"/>
                <a:ea typeface="ＭＳ Ｐゴシック" charset="-128"/>
                <a:cs typeface="Calibri" pitchFamily="34" charset="0"/>
              </a:rPr>
              <a:t> </a:t>
            </a:r>
            <a:endParaRPr lang="ja-JP" altLang="en-US" sz="2800" dirty="0">
              <a:solidFill>
                <a:prstClr val="black"/>
              </a:solidFill>
              <a:effectLst>
                <a:outerShdw blurRad="38100" dist="38100" dir="2700000" algn="tl">
                  <a:srgbClr val="000000">
                    <a:alpha val="43137"/>
                  </a:srgbClr>
                </a:outerShdw>
              </a:effectLst>
              <a:latin typeface="Calibri" pitchFamily="34" charset="0"/>
              <a:ea typeface="ＭＳ Ｐゴシック" charset="-128"/>
              <a:cs typeface="Calibri" pitchFamily="34" charset="0"/>
            </a:endParaRPr>
          </a:p>
        </p:txBody>
      </p:sp>
      <p:sp>
        <p:nvSpPr>
          <p:cNvPr id="5" name="TextBox 4"/>
          <p:cNvSpPr txBox="1"/>
          <p:nvPr/>
        </p:nvSpPr>
        <p:spPr>
          <a:xfrm>
            <a:off x="70512" y="741367"/>
            <a:ext cx="10139072" cy="5970865"/>
          </a:xfrm>
          <a:prstGeom prst="rect">
            <a:avLst/>
          </a:prstGeom>
          <a:noFill/>
        </p:spPr>
        <p:txBody>
          <a:bodyPr wrap="square">
            <a:spAutoFit/>
          </a:bodyPr>
          <a:lstStyle/>
          <a:p>
            <a:pPr fontAlgn="base">
              <a:spcBef>
                <a:spcPct val="0"/>
              </a:spcBef>
              <a:spcAft>
                <a:spcPct val="0"/>
              </a:spcAft>
              <a:defRPr/>
            </a:pPr>
            <a:endParaRPr lang="en-US" dirty="0" smtClean="0">
              <a:solidFill>
                <a:prstClr val="black"/>
              </a:solidFill>
              <a:latin typeface="Calibri" pitchFamily="34" charset="0"/>
              <a:ea typeface="ＭＳ Ｐゴシック" charset="-128"/>
              <a:cs typeface="Calibri" pitchFamily="34" charset="0"/>
            </a:endParaRPr>
          </a:p>
          <a:p>
            <a:pPr fontAlgn="base">
              <a:spcBef>
                <a:spcPct val="0"/>
              </a:spcBef>
              <a:spcAft>
                <a:spcPct val="0"/>
              </a:spcAft>
              <a:defRPr/>
            </a:pPr>
            <a:r>
              <a:rPr lang="ja-JP" altLang="en-US" sz="2800" dirty="0" smtClean="0">
                <a:solidFill>
                  <a:prstClr val="black"/>
                </a:solidFill>
                <a:latin typeface="Calibri" pitchFamily="34" charset="0"/>
                <a:ea typeface="ＭＳ Ｐゴシック" charset="-128"/>
                <a:cs typeface="Calibri" pitchFamily="34" charset="0"/>
              </a:rPr>
              <a:t>●インドでビジネスを展開することが大きなチャレンジに</a:t>
            </a:r>
            <a:r>
              <a:rPr lang="ja-JP" altLang="en-US" sz="2800" smtClean="0">
                <a:solidFill>
                  <a:prstClr val="black"/>
                </a:solidFill>
                <a:latin typeface="Calibri" pitchFamily="34" charset="0"/>
                <a:ea typeface="ＭＳ Ｐゴシック" charset="-128"/>
                <a:cs typeface="Calibri" pitchFamily="34" charset="0"/>
              </a:rPr>
              <a:t>な</a:t>
            </a:r>
            <a:r>
              <a:rPr lang="ja-JP" altLang="en-US" sz="2800" smtClean="0">
                <a:solidFill>
                  <a:prstClr val="black"/>
                </a:solidFill>
                <a:latin typeface="Calibri" pitchFamily="34" charset="0"/>
                <a:ea typeface="ＭＳ Ｐゴシック" charset="-128"/>
                <a:cs typeface="Calibri" pitchFamily="34" charset="0"/>
              </a:rPr>
              <a:t>る</a:t>
            </a:r>
            <a:r>
              <a:rPr lang="en-US" altLang="ja-JP" sz="2800" dirty="0" smtClean="0">
                <a:solidFill>
                  <a:prstClr val="black"/>
                </a:solidFill>
                <a:latin typeface="Calibri" pitchFamily="34" charset="0"/>
                <a:ea typeface="ＭＳ Ｐゴシック" charset="-128"/>
                <a:cs typeface="Calibri" pitchFamily="34" charset="0"/>
              </a:rPr>
              <a:t/>
            </a:r>
            <a:br>
              <a:rPr lang="en-US" altLang="ja-JP" sz="2800" dirty="0" smtClean="0">
                <a:solidFill>
                  <a:prstClr val="black"/>
                </a:solidFill>
                <a:latin typeface="Calibri" pitchFamily="34" charset="0"/>
                <a:ea typeface="ＭＳ Ｐゴシック" charset="-128"/>
                <a:cs typeface="Calibri" pitchFamily="34" charset="0"/>
              </a:rPr>
            </a:br>
            <a:r>
              <a:rPr lang="ja-JP" altLang="en-US" sz="2800" smtClean="0">
                <a:solidFill>
                  <a:prstClr val="black"/>
                </a:solidFill>
                <a:latin typeface="Calibri" pitchFamily="34" charset="0"/>
                <a:ea typeface="ＭＳ Ｐゴシック" charset="-128"/>
                <a:cs typeface="Calibri" pitchFamily="34" charset="0"/>
              </a:rPr>
              <a:t>　　理</a:t>
            </a:r>
            <a:r>
              <a:rPr lang="ja-JP" altLang="en-US" sz="2800" dirty="0" smtClean="0">
                <a:solidFill>
                  <a:prstClr val="black"/>
                </a:solidFill>
                <a:latin typeface="Calibri" pitchFamily="34" charset="0"/>
                <a:ea typeface="ＭＳ Ｐゴシック" charset="-128"/>
                <a:cs typeface="Calibri" pitchFamily="34" charset="0"/>
              </a:rPr>
              <a:t>由を大きく二つに分けると・・・、</a:t>
            </a:r>
            <a:endParaRPr lang="en-US" sz="2800" dirty="0">
              <a:solidFill>
                <a:prstClr val="black"/>
              </a:solidFill>
              <a:latin typeface="Calibri" pitchFamily="34" charset="0"/>
              <a:ea typeface="ＭＳ Ｐゴシック" charset="-128"/>
              <a:cs typeface="Calibri" pitchFamily="34" charset="0"/>
            </a:endParaRPr>
          </a:p>
          <a:p>
            <a:pPr fontAlgn="base">
              <a:spcBef>
                <a:spcPct val="0"/>
              </a:spcBef>
              <a:spcAft>
                <a:spcPct val="0"/>
              </a:spcAft>
              <a:defRPr/>
            </a:pPr>
            <a:endParaRPr lang="en-US" sz="2800" u="sng" dirty="0">
              <a:solidFill>
                <a:prstClr val="black"/>
              </a:solidFill>
              <a:latin typeface="Calibri" pitchFamily="34" charset="0"/>
              <a:ea typeface="ＭＳ Ｐゴシック" charset="-128"/>
              <a:cs typeface="Calibri" pitchFamily="34" charset="0"/>
            </a:endParaRPr>
          </a:p>
          <a:p>
            <a:pPr>
              <a:defRPr/>
            </a:pPr>
            <a:r>
              <a:rPr lang="en-US" altLang="ja-JP" sz="2800" dirty="0">
                <a:solidFill>
                  <a:prstClr val="black"/>
                </a:solidFill>
                <a:ea typeface="ＭＳ Ｐゴシック" charset="-128"/>
              </a:rPr>
              <a:t>(1) </a:t>
            </a:r>
            <a:r>
              <a:rPr lang="ja-JP" altLang="en-US" sz="2800" dirty="0" smtClean="0">
                <a:solidFill>
                  <a:prstClr val="black"/>
                </a:solidFill>
                <a:ea typeface="ＭＳ Ｐゴシック" charset="-128"/>
              </a:rPr>
              <a:t>マーケットの攻め方が難しい。（価格競争の激化</a:t>
            </a:r>
            <a:r>
              <a:rPr kumimoji="0" lang="ja-JP" altLang="en-US" sz="2800" dirty="0" smtClean="0">
                <a:solidFill>
                  <a:prstClr val="black"/>
                </a:solidFill>
                <a:latin typeface="Calibri"/>
                <a:ea typeface="ＭＳ Ｐゴシック"/>
              </a:rPr>
              <a:t>、</a:t>
            </a:r>
            <a:r>
              <a:rPr kumimoji="0" lang="ja-JP" altLang="en-US" sz="2800" dirty="0">
                <a:solidFill>
                  <a:prstClr val="black"/>
                </a:solidFill>
                <a:latin typeface="Calibri"/>
                <a:ea typeface="ＭＳ Ｐゴシック"/>
              </a:rPr>
              <a:t>金</a:t>
            </a:r>
            <a:r>
              <a:rPr kumimoji="0" lang="ja-JP" altLang="en-US" sz="2800" smtClean="0">
                <a:solidFill>
                  <a:prstClr val="black"/>
                </a:solidFill>
                <a:latin typeface="Calibri"/>
                <a:ea typeface="ＭＳ Ｐゴシック"/>
              </a:rPr>
              <a:t>利</a:t>
            </a:r>
            <a:r>
              <a:rPr kumimoji="0" lang="ja-JP" altLang="en-US" sz="2800" smtClean="0">
                <a:solidFill>
                  <a:prstClr val="black"/>
                </a:solidFill>
                <a:latin typeface="Calibri"/>
                <a:ea typeface="ＭＳ Ｐゴシック"/>
              </a:rPr>
              <a:t>の</a:t>
            </a:r>
            <a:r>
              <a:rPr kumimoji="0" lang="en-US" altLang="ja-JP" sz="2800" dirty="0" smtClean="0">
                <a:solidFill>
                  <a:prstClr val="black"/>
                </a:solidFill>
                <a:latin typeface="Calibri"/>
                <a:ea typeface="ＭＳ Ｐゴシック"/>
              </a:rPr>
              <a:t/>
            </a:r>
            <a:br>
              <a:rPr kumimoji="0" lang="en-US" altLang="ja-JP" sz="2800" dirty="0" smtClean="0">
                <a:solidFill>
                  <a:prstClr val="black"/>
                </a:solidFill>
                <a:latin typeface="Calibri"/>
                <a:ea typeface="ＭＳ Ｐゴシック"/>
              </a:rPr>
            </a:br>
            <a:r>
              <a:rPr kumimoji="0" lang="ja-JP" altLang="en-US" sz="2800" smtClean="0">
                <a:solidFill>
                  <a:prstClr val="black"/>
                </a:solidFill>
                <a:latin typeface="Calibri"/>
                <a:ea typeface="ＭＳ Ｐゴシック"/>
              </a:rPr>
              <a:t>　　高</a:t>
            </a:r>
            <a:r>
              <a:rPr kumimoji="0" lang="ja-JP" altLang="en-US" sz="2800" dirty="0" smtClean="0">
                <a:solidFill>
                  <a:prstClr val="black"/>
                </a:solidFill>
                <a:latin typeface="Calibri"/>
                <a:ea typeface="ＭＳ Ｐゴシック"/>
              </a:rPr>
              <a:t>さ、</a:t>
            </a:r>
            <a:r>
              <a:rPr kumimoji="0" lang="ja-JP" altLang="en-US" sz="2800" dirty="0">
                <a:solidFill>
                  <a:prstClr val="black"/>
                </a:solidFill>
                <a:latin typeface="Calibri"/>
                <a:ea typeface="ＭＳ Ｐゴシック"/>
              </a:rPr>
              <a:t>ルピ</a:t>
            </a:r>
            <a:r>
              <a:rPr kumimoji="0" lang="ja-JP" altLang="en-US" sz="2800" dirty="0" smtClean="0">
                <a:solidFill>
                  <a:prstClr val="black"/>
                </a:solidFill>
                <a:latin typeface="Calibri"/>
                <a:ea typeface="ＭＳ Ｐゴシック"/>
              </a:rPr>
              <a:t>ーの脆弱性、十分ではないインセンティブ）</a:t>
            </a:r>
            <a:endParaRPr kumimoji="0" lang="en-US" altLang="ja-JP" sz="2800" dirty="0">
              <a:solidFill>
                <a:prstClr val="black"/>
              </a:solidFill>
              <a:latin typeface="Calibri"/>
              <a:ea typeface="ＭＳ Ｐゴシック"/>
            </a:endParaRPr>
          </a:p>
          <a:p>
            <a:pPr>
              <a:defRPr/>
            </a:pPr>
            <a:endParaRPr kumimoji="0" lang="en-US" altLang="ja-JP" sz="2800" b="1" u="sng" dirty="0" smtClean="0">
              <a:solidFill>
                <a:prstClr val="black"/>
              </a:solidFill>
              <a:latin typeface="Calibri"/>
              <a:ea typeface="ＭＳ Ｐゴシック"/>
            </a:endParaRPr>
          </a:p>
          <a:p>
            <a:pPr>
              <a:defRPr/>
            </a:pPr>
            <a:r>
              <a:rPr kumimoji="0" lang="en-US" altLang="ja-JP" sz="2800" b="1" dirty="0" smtClean="0">
                <a:solidFill>
                  <a:prstClr val="black"/>
                </a:solidFill>
                <a:latin typeface="Calibri"/>
                <a:ea typeface="ＭＳ Ｐゴシック"/>
              </a:rPr>
              <a:t>(</a:t>
            </a:r>
            <a:r>
              <a:rPr kumimoji="0" lang="en-US" altLang="ja-JP" sz="2800" b="1" dirty="0">
                <a:solidFill>
                  <a:prstClr val="black"/>
                </a:solidFill>
                <a:latin typeface="Calibri"/>
                <a:ea typeface="ＭＳ Ｐゴシック"/>
              </a:rPr>
              <a:t>2</a:t>
            </a:r>
            <a:r>
              <a:rPr kumimoji="0" lang="en-US" altLang="ja-JP" sz="2800" b="1" dirty="0" smtClean="0">
                <a:solidFill>
                  <a:prstClr val="black"/>
                </a:solidFill>
                <a:latin typeface="Calibri"/>
                <a:ea typeface="ＭＳ Ｐゴシック"/>
              </a:rPr>
              <a:t>)</a:t>
            </a:r>
            <a:r>
              <a:rPr kumimoji="0" lang="ja-JP" altLang="en-US" sz="2800" b="1" u="sng" dirty="0" smtClean="0">
                <a:solidFill>
                  <a:prstClr val="black"/>
                </a:solidFill>
                <a:latin typeface="Calibri"/>
                <a:ea typeface="ＭＳ Ｐゴシック"/>
              </a:rPr>
              <a:t>本業を始める前に、越えなければならないハード</a:t>
            </a:r>
            <a:r>
              <a:rPr kumimoji="0" lang="ja-JP" altLang="en-US" sz="2800" b="1" u="sng" smtClean="0">
                <a:solidFill>
                  <a:prstClr val="black"/>
                </a:solidFill>
                <a:latin typeface="Calibri"/>
                <a:ea typeface="ＭＳ Ｐゴシック"/>
              </a:rPr>
              <a:t>ル</a:t>
            </a:r>
            <a:r>
              <a:rPr kumimoji="0" lang="ja-JP" altLang="en-US" sz="2800" b="1" u="sng" smtClean="0">
                <a:solidFill>
                  <a:prstClr val="black"/>
                </a:solidFill>
                <a:latin typeface="Calibri"/>
                <a:ea typeface="ＭＳ Ｐゴシック"/>
              </a:rPr>
              <a:t>が</a:t>
            </a:r>
            <a:r>
              <a:rPr kumimoji="0" lang="en-US" altLang="ja-JP" sz="2800" b="1" u="sng" dirty="0" smtClean="0">
                <a:solidFill>
                  <a:prstClr val="black"/>
                </a:solidFill>
                <a:latin typeface="Calibri"/>
                <a:ea typeface="ＭＳ Ｐゴシック"/>
              </a:rPr>
              <a:t/>
            </a:r>
            <a:br>
              <a:rPr kumimoji="0" lang="en-US" altLang="ja-JP" sz="2800" b="1" u="sng" dirty="0" smtClean="0">
                <a:solidFill>
                  <a:prstClr val="black"/>
                </a:solidFill>
                <a:latin typeface="Calibri"/>
                <a:ea typeface="ＭＳ Ｐゴシック"/>
              </a:rPr>
            </a:br>
            <a:r>
              <a:rPr kumimoji="0" lang="ja-JP" altLang="en-US" sz="2800" b="1" smtClean="0">
                <a:solidFill>
                  <a:prstClr val="black"/>
                </a:solidFill>
                <a:latin typeface="Calibri"/>
                <a:ea typeface="ＭＳ Ｐゴシック"/>
              </a:rPr>
              <a:t>　　</a:t>
            </a:r>
            <a:r>
              <a:rPr kumimoji="0" lang="ja-JP" altLang="en-US" sz="2800" b="1" u="sng" smtClean="0">
                <a:solidFill>
                  <a:prstClr val="black"/>
                </a:solidFill>
                <a:latin typeface="Calibri"/>
                <a:ea typeface="ＭＳ Ｐゴシック"/>
              </a:rPr>
              <a:t>他</a:t>
            </a:r>
            <a:r>
              <a:rPr kumimoji="0" lang="ja-JP" altLang="en-US" sz="2800" b="1" u="sng" dirty="0" smtClean="0">
                <a:solidFill>
                  <a:prstClr val="black"/>
                </a:solidFill>
                <a:latin typeface="Calibri"/>
                <a:ea typeface="ＭＳ Ｐゴシック"/>
              </a:rPr>
              <a:t>国に比べて非常に高い。</a:t>
            </a:r>
            <a:endParaRPr kumimoji="0" lang="en-US" altLang="ja-JP" sz="2800" b="1" u="sng" dirty="0" smtClean="0">
              <a:solidFill>
                <a:prstClr val="black"/>
              </a:solidFill>
              <a:latin typeface="Calibri"/>
              <a:ea typeface="ＭＳ Ｐゴシック"/>
            </a:endParaRPr>
          </a:p>
          <a:p>
            <a:pPr marL="457200" indent="-457200">
              <a:buFontTx/>
              <a:buChar char="-"/>
              <a:defRPr/>
            </a:pPr>
            <a:r>
              <a:rPr kumimoji="0" lang="ja-JP" altLang="en-US" sz="2800" b="1" dirty="0" smtClean="0">
                <a:solidFill>
                  <a:prstClr val="black"/>
                </a:solidFill>
                <a:latin typeface="Calibri"/>
                <a:ea typeface="ＭＳ Ｐゴシック"/>
              </a:rPr>
              <a:t>工場・会社建設のための土地収用、電気・水の供給確</a:t>
            </a:r>
            <a:r>
              <a:rPr kumimoji="0" lang="ja-JP" altLang="en-US" sz="2800" b="1" smtClean="0">
                <a:solidFill>
                  <a:prstClr val="black"/>
                </a:solidFill>
                <a:latin typeface="Calibri"/>
                <a:ea typeface="ＭＳ Ｐゴシック"/>
              </a:rPr>
              <a:t>保</a:t>
            </a:r>
            <a:r>
              <a:rPr kumimoji="0" lang="ja-JP" altLang="en-US" sz="2800" b="1" smtClean="0">
                <a:solidFill>
                  <a:prstClr val="black"/>
                </a:solidFill>
                <a:latin typeface="Calibri"/>
                <a:ea typeface="ＭＳ Ｐゴシック"/>
              </a:rPr>
              <a:t>、</a:t>
            </a:r>
            <a:r>
              <a:rPr kumimoji="0" lang="en-US" altLang="ja-JP" sz="2800" b="1" dirty="0" smtClean="0">
                <a:solidFill>
                  <a:prstClr val="black"/>
                </a:solidFill>
                <a:latin typeface="Calibri"/>
                <a:ea typeface="ＭＳ Ｐゴシック"/>
              </a:rPr>
              <a:t/>
            </a:r>
            <a:br>
              <a:rPr kumimoji="0" lang="en-US" altLang="ja-JP" sz="2800" b="1" dirty="0" smtClean="0">
                <a:solidFill>
                  <a:prstClr val="black"/>
                </a:solidFill>
                <a:latin typeface="Calibri"/>
                <a:ea typeface="ＭＳ Ｐゴシック"/>
              </a:rPr>
            </a:br>
            <a:r>
              <a:rPr kumimoji="0" lang="ja-JP" altLang="en-US" sz="2800" b="1" smtClean="0">
                <a:solidFill>
                  <a:prstClr val="black"/>
                </a:solidFill>
                <a:latin typeface="Calibri"/>
                <a:ea typeface="ＭＳ Ｐゴシック"/>
              </a:rPr>
              <a:t>ア</a:t>
            </a:r>
            <a:r>
              <a:rPr kumimoji="0" lang="ja-JP" altLang="en-US" sz="2800" b="1" dirty="0" smtClean="0">
                <a:solidFill>
                  <a:prstClr val="black"/>
                </a:solidFill>
                <a:latin typeface="Calibri"/>
                <a:ea typeface="ＭＳ Ｐゴシック"/>
              </a:rPr>
              <a:t>クセス道路の確保等、基礎的なインフラを自社で</a:t>
            </a:r>
            <a:r>
              <a:rPr kumimoji="0" lang="ja-JP" altLang="en-US" sz="2800" b="1" smtClean="0">
                <a:solidFill>
                  <a:prstClr val="black"/>
                </a:solidFill>
                <a:latin typeface="Calibri"/>
                <a:ea typeface="ＭＳ Ｐゴシック"/>
              </a:rPr>
              <a:t>手</a:t>
            </a:r>
            <a:r>
              <a:rPr kumimoji="0" lang="ja-JP" altLang="en-US" sz="2800" b="1" smtClean="0">
                <a:solidFill>
                  <a:prstClr val="black"/>
                </a:solidFill>
                <a:latin typeface="Calibri"/>
                <a:ea typeface="ＭＳ Ｐゴシック"/>
              </a:rPr>
              <a:t>配</a:t>
            </a:r>
            <a:r>
              <a:rPr kumimoji="0" lang="en-US" altLang="ja-JP" sz="2800" b="1" dirty="0" smtClean="0">
                <a:solidFill>
                  <a:prstClr val="black"/>
                </a:solidFill>
                <a:latin typeface="Calibri"/>
                <a:ea typeface="ＭＳ Ｐゴシック"/>
              </a:rPr>
              <a:t/>
            </a:r>
            <a:br>
              <a:rPr kumimoji="0" lang="en-US" altLang="ja-JP" sz="2800" b="1" dirty="0" smtClean="0">
                <a:solidFill>
                  <a:prstClr val="black"/>
                </a:solidFill>
                <a:latin typeface="Calibri"/>
                <a:ea typeface="ＭＳ Ｐゴシック"/>
              </a:rPr>
            </a:br>
            <a:r>
              <a:rPr kumimoji="0" lang="ja-JP" altLang="en-US" sz="2800" b="1" smtClean="0">
                <a:solidFill>
                  <a:prstClr val="black"/>
                </a:solidFill>
                <a:latin typeface="Calibri"/>
                <a:ea typeface="ＭＳ Ｐゴシック"/>
              </a:rPr>
              <a:t>し</a:t>
            </a:r>
            <a:r>
              <a:rPr kumimoji="0" lang="ja-JP" altLang="en-US" sz="2800" b="1" dirty="0" smtClean="0">
                <a:solidFill>
                  <a:prstClr val="black"/>
                </a:solidFill>
                <a:latin typeface="Calibri"/>
                <a:ea typeface="ＭＳ Ｐゴシック"/>
              </a:rPr>
              <a:t>なければならない。</a:t>
            </a:r>
            <a:endParaRPr kumimoji="0" lang="en-US" altLang="ja-JP" sz="2800" b="1" dirty="0">
              <a:solidFill>
                <a:prstClr val="black"/>
              </a:solidFill>
              <a:latin typeface="Calibri"/>
              <a:ea typeface="ＭＳ Ｐゴシック"/>
            </a:endParaRPr>
          </a:p>
          <a:p>
            <a:pPr marL="457200" indent="-457200">
              <a:buFontTx/>
              <a:buChar char="-"/>
              <a:defRPr/>
            </a:pPr>
            <a:r>
              <a:rPr kumimoji="0" lang="ja-JP" altLang="en-US" sz="2800" b="1" dirty="0" smtClean="0">
                <a:solidFill>
                  <a:prstClr val="black"/>
                </a:solidFill>
                <a:latin typeface="Calibri"/>
                <a:ea typeface="ＭＳ Ｐゴシック"/>
              </a:rPr>
              <a:t>複雑な行政手続きを自社で読み解いて、認可取得</a:t>
            </a:r>
            <a:r>
              <a:rPr kumimoji="0" lang="ja-JP" altLang="en-US" sz="2800" b="1" smtClean="0">
                <a:solidFill>
                  <a:prstClr val="black"/>
                </a:solidFill>
                <a:latin typeface="Calibri"/>
                <a:ea typeface="ＭＳ Ｐゴシック"/>
              </a:rPr>
              <a:t>等</a:t>
            </a:r>
            <a:r>
              <a:rPr kumimoji="0" lang="ja-JP" altLang="en-US" sz="2800" b="1" smtClean="0">
                <a:solidFill>
                  <a:prstClr val="black"/>
                </a:solidFill>
                <a:latin typeface="Calibri"/>
                <a:ea typeface="ＭＳ Ｐゴシック"/>
              </a:rPr>
              <a:t>を</a:t>
            </a:r>
            <a:r>
              <a:rPr kumimoji="0" lang="en-US" altLang="ja-JP" sz="2800" b="1" dirty="0" smtClean="0">
                <a:solidFill>
                  <a:prstClr val="black"/>
                </a:solidFill>
                <a:latin typeface="Calibri"/>
                <a:ea typeface="ＭＳ Ｐゴシック"/>
              </a:rPr>
              <a:t/>
            </a:r>
            <a:br>
              <a:rPr kumimoji="0" lang="en-US" altLang="ja-JP" sz="2800" b="1" dirty="0" smtClean="0">
                <a:solidFill>
                  <a:prstClr val="black"/>
                </a:solidFill>
                <a:latin typeface="Calibri"/>
                <a:ea typeface="ＭＳ Ｐゴシック"/>
              </a:rPr>
            </a:br>
            <a:r>
              <a:rPr kumimoji="0" lang="ja-JP" altLang="en-US" sz="2800" b="1" smtClean="0">
                <a:solidFill>
                  <a:prstClr val="black"/>
                </a:solidFill>
                <a:latin typeface="Calibri"/>
                <a:ea typeface="ＭＳ Ｐゴシック"/>
              </a:rPr>
              <a:t>し</a:t>
            </a:r>
            <a:r>
              <a:rPr kumimoji="0" lang="ja-JP" altLang="en-US" sz="2800" b="1" dirty="0" smtClean="0">
                <a:solidFill>
                  <a:prstClr val="black"/>
                </a:solidFill>
                <a:latin typeface="Calibri"/>
                <a:ea typeface="ＭＳ Ｐゴシック"/>
              </a:rPr>
              <a:t>ていかなければならない。</a:t>
            </a:r>
            <a:endParaRPr kumimoji="0" lang="en-US" altLang="ja-JP" sz="2800" dirty="0">
              <a:solidFill>
                <a:prstClr val="black"/>
              </a:solidFill>
              <a:latin typeface="Calibri"/>
              <a:ea typeface="ＭＳ Ｐゴシック"/>
            </a:endParaRPr>
          </a:p>
        </p:txBody>
      </p:sp>
    </p:spTree>
    <p:extLst>
      <p:ext uri="{BB962C8B-B14F-4D97-AF65-F5344CB8AC3E}">
        <p14:creationId xmlns:p14="http://schemas.microsoft.com/office/powerpoint/2010/main" xmlns="" val="79559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mtClean="0">
                <a:solidFill>
                  <a:prstClr val="black"/>
                </a:solidFill>
              </a:rPr>
              <a:t>Copyright © 2014 JETRO. All rights reserved.</a:t>
            </a:r>
            <a:r>
              <a:rPr lang="ja-JP" altLang="en-US" smtClean="0">
                <a:solidFill>
                  <a:prstClr val="black"/>
                </a:solidFill>
              </a:rPr>
              <a:t>　禁無断掲載</a:t>
            </a:r>
          </a:p>
        </p:txBody>
      </p:sp>
      <p:sp>
        <p:nvSpPr>
          <p:cNvPr id="9219"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8A0D4EA2-9577-4859-AD75-DB3A3762EA1C}" type="slidenum">
              <a:rPr lang="ja-JP" altLang="en-US" smtClean="0">
                <a:solidFill>
                  <a:prstClr val="black"/>
                </a:solidFill>
              </a:rPr>
              <a:pPr eaLnBrk="1" hangingPunct="1"/>
              <a:t>2</a:t>
            </a:fld>
            <a:endParaRPr lang="en-US" altLang="ja-JP" smtClean="0">
              <a:solidFill>
                <a:prstClr val="black"/>
              </a:solidFill>
            </a:endParaRPr>
          </a:p>
        </p:txBody>
      </p:sp>
      <p:sp>
        <p:nvSpPr>
          <p:cNvPr id="9220" name="Rectangle 9"/>
          <p:cNvSpPr>
            <a:spLocks noChangeArrowheads="1"/>
          </p:cNvSpPr>
          <p:nvPr/>
        </p:nvSpPr>
        <p:spPr bwMode="auto">
          <a:xfrm>
            <a:off x="6881" y="34930"/>
            <a:ext cx="8404622" cy="601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447675" indent="-447675" fontAlgn="base">
              <a:spcBef>
                <a:spcPct val="0"/>
              </a:spcBef>
              <a:spcAft>
                <a:spcPct val="0"/>
              </a:spcAft>
              <a:defRPr/>
            </a:pPr>
            <a:r>
              <a:rPr lang="ja-JP" altLang="en-US" sz="2800" dirty="0" smtClean="0">
                <a:solidFill>
                  <a:prstClr val="black"/>
                </a:solidFill>
                <a:effectLst>
                  <a:outerShdw blurRad="38100" dist="38100" dir="2700000" algn="tl">
                    <a:srgbClr val="000000">
                      <a:alpha val="43137"/>
                    </a:srgbClr>
                  </a:outerShdw>
                </a:effectLst>
                <a:latin typeface="Calibri" pitchFamily="34" charset="0"/>
                <a:ea typeface="ＭＳ Ｐゴシック" charset="-128"/>
                <a:cs typeface="Calibri" pitchFamily="34" charset="0"/>
              </a:rPr>
              <a:t>２．世界標準の工業団地が目指すところ</a:t>
            </a:r>
            <a:r>
              <a:rPr lang="en-US" altLang="ja-JP" sz="2800" dirty="0" smtClean="0">
                <a:solidFill>
                  <a:prstClr val="black"/>
                </a:solidFill>
                <a:effectLst>
                  <a:outerShdw blurRad="38100" dist="38100" dir="2700000" algn="tl">
                    <a:srgbClr val="000000">
                      <a:alpha val="43137"/>
                    </a:srgbClr>
                  </a:outerShdw>
                </a:effectLst>
                <a:latin typeface="Calibri" pitchFamily="34" charset="0"/>
                <a:ea typeface="ＭＳ Ｐゴシック" charset="-128"/>
                <a:cs typeface="Calibri" pitchFamily="34" charset="0"/>
              </a:rPr>
              <a:t> </a:t>
            </a:r>
            <a:endParaRPr lang="ja-JP" altLang="en-US" sz="2800" dirty="0">
              <a:solidFill>
                <a:prstClr val="black"/>
              </a:solidFill>
              <a:effectLst>
                <a:outerShdw blurRad="38100" dist="38100" dir="2700000" algn="tl">
                  <a:srgbClr val="000000">
                    <a:alpha val="43137"/>
                  </a:srgbClr>
                </a:outerShdw>
              </a:effectLst>
              <a:latin typeface="Calibri" pitchFamily="34" charset="0"/>
              <a:ea typeface="ＭＳ Ｐゴシック" charset="-128"/>
              <a:cs typeface="Calibri" pitchFamily="34" charset="0"/>
            </a:endParaRPr>
          </a:p>
        </p:txBody>
      </p:sp>
      <p:sp>
        <p:nvSpPr>
          <p:cNvPr id="9" name="Rounded Rectangle 8"/>
          <p:cNvSpPr/>
          <p:nvPr/>
        </p:nvSpPr>
        <p:spPr>
          <a:xfrm>
            <a:off x="204851" y="4653136"/>
            <a:ext cx="9617316" cy="1736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kumimoji="0" lang="en-US" altLang="ja-JP" sz="2400" b="1" u="sng" dirty="0" smtClean="0">
                <a:solidFill>
                  <a:schemeClr val="bg1"/>
                </a:solidFill>
                <a:cs typeface="Calibri" pitchFamily="34" charset="0"/>
              </a:rPr>
              <a:t>Target of the Project :</a:t>
            </a:r>
            <a:r>
              <a:rPr kumimoji="0" lang="en-US" altLang="ja-JP" sz="2400" dirty="0" smtClean="0">
                <a:solidFill>
                  <a:schemeClr val="bg1"/>
                </a:solidFill>
                <a:cs typeface="Calibri" pitchFamily="34" charset="0"/>
              </a:rPr>
              <a:t> </a:t>
            </a:r>
          </a:p>
          <a:p>
            <a:r>
              <a:rPr kumimoji="0" lang="ja-JP" altLang="en-US" sz="2400" dirty="0">
                <a:solidFill>
                  <a:schemeClr val="bg1"/>
                </a:solidFill>
                <a:cs typeface="Calibri" pitchFamily="34" charset="0"/>
              </a:rPr>
              <a:t>まず</a:t>
            </a:r>
            <a:r>
              <a:rPr kumimoji="0" lang="ja-JP" altLang="en-US" sz="2400" dirty="0" smtClean="0">
                <a:solidFill>
                  <a:schemeClr val="bg1"/>
                </a:solidFill>
                <a:cs typeface="Calibri" pitchFamily="34" charset="0"/>
              </a:rPr>
              <a:t>は、州政府が運営する工業団地の開発に協力し、日本企</a:t>
            </a:r>
            <a:r>
              <a:rPr kumimoji="0" lang="ja-JP" altLang="en-US" sz="2400" smtClean="0">
                <a:solidFill>
                  <a:schemeClr val="bg1"/>
                </a:solidFill>
                <a:cs typeface="Calibri" pitchFamily="34" charset="0"/>
              </a:rPr>
              <a:t>業</a:t>
            </a:r>
            <a:r>
              <a:rPr kumimoji="0" lang="ja-JP" altLang="en-US" sz="2400" smtClean="0">
                <a:solidFill>
                  <a:schemeClr val="bg1"/>
                </a:solidFill>
                <a:cs typeface="Calibri" pitchFamily="34" charset="0"/>
              </a:rPr>
              <a:t>に</a:t>
            </a:r>
            <a:r>
              <a:rPr kumimoji="0" lang="en-US" altLang="ja-JP" sz="2400" dirty="0" smtClean="0">
                <a:solidFill>
                  <a:schemeClr val="bg1"/>
                </a:solidFill>
                <a:cs typeface="Calibri" pitchFamily="34" charset="0"/>
              </a:rPr>
              <a:t/>
            </a:r>
            <a:br>
              <a:rPr kumimoji="0" lang="en-US" altLang="ja-JP" sz="2400" dirty="0" smtClean="0">
                <a:solidFill>
                  <a:schemeClr val="bg1"/>
                </a:solidFill>
                <a:cs typeface="Calibri" pitchFamily="34" charset="0"/>
              </a:rPr>
            </a:br>
            <a:r>
              <a:rPr kumimoji="0" lang="ja-JP" altLang="en-US" sz="2400" smtClean="0">
                <a:solidFill>
                  <a:schemeClr val="bg1"/>
                </a:solidFill>
                <a:cs typeface="Calibri" pitchFamily="34" charset="0"/>
              </a:rPr>
              <a:t>来</a:t>
            </a:r>
            <a:r>
              <a:rPr kumimoji="0" lang="ja-JP" altLang="en-US" sz="2400" dirty="0" smtClean="0">
                <a:solidFill>
                  <a:schemeClr val="bg1"/>
                </a:solidFill>
                <a:cs typeface="Calibri" pitchFamily="34" charset="0"/>
              </a:rPr>
              <a:t>ていただきやすい環境の工業団地の「モデルケース</a:t>
            </a:r>
            <a:r>
              <a:rPr kumimoji="0" lang="ja-JP" altLang="en-US" sz="2400" smtClean="0">
                <a:solidFill>
                  <a:schemeClr val="bg1"/>
                </a:solidFill>
                <a:cs typeface="Calibri" pitchFamily="34" charset="0"/>
              </a:rPr>
              <a:t>」</a:t>
            </a:r>
            <a:r>
              <a:rPr kumimoji="0" lang="ja-JP" altLang="en-US" sz="2400" smtClean="0">
                <a:solidFill>
                  <a:schemeClr val="bg1"/>
                </a:solidFill>
                <a:cs typeface="Calibri" pitchFamily="34" charset="0"/>
              </a:rPr>
              <a:t>を</a:t>
            </a:r>
            <a:r>
              <a:rPr kumimoji="0" lang="en-US" altLang="ja-JP" sz="2400" dirty="0" smtClean="0">
                <a:solidFill>
                  <a:schemeClr val="bg1"/>
                </a:solidFill>
                <a:cs typeface="Calibri" pitchFamily="34" charset="0"/>
              </a:rPr>
              <a:t/>
            </a:r>
            <a:br>
              <a:rPr kumimoji="0" lang="en-US" altLang="ja-JP" sz="2400" dirty="0" smtClean="0">
                <a:solidFill>
                  <a:schemeClr val="bg1"/>
                </a:solidFill>
                <a:cs typeface="Calibri" pitchFamily="34" charset="0"/>
              </a:rPr>
            </a:br>
            <a:r>
              <a:rPr kumimoji="0" lang="ja-JP" altLang="en-US" sz="2400" smtClean="0">
                <a:solidFill>
                  <a:schemeClr val="bg1"/>
                </a:solidFill>
                <a:cs typeface="Calibri" pitchFamily="34" charset="0"/>
              </a:rPr>
              <a:t>カ</a:t>
            </a:r>
            <a:r>
              <a:rPr kumimoji="0" lang="ja-JP" altLang="en-US" sz="2400" dirty="0" smtClean="0">
                <a:solidFill>
                  <a:schemeClr val="bg1"/>
                </a:solidFill>
                <a:cs typeface="Calibri" pitchFamily="34" charset="0"/>
              </a:rPr>
              <a:t>ルナタカにつくる。</a:t>
            </a:r>
            <a:endParaRPr kumimoji="0" lang="en-US" altLang="ja-JP" sz="2400" dirty="0" smtClean="0">
              <a:solidFill>
                <a:schemeClr val="bg1"/>
              </a:solidFill>
              <a:cs typeface="Calibri" pitchFamily="34" charset="0"/>
            </a:endParaRPr>
          </a:p>
        </p:txBody>
      </p:sp>
      <p:sp>
        <p:nvSpPr>
          <p:cNvPr id="11" name="TextBox 10"/>
          <p:cNvSpPr txBox="1"/>
          <p:nvPr/>
        </p:nvSpPr>
        <p:spPr>
          <a:xfrm>
            <a:off x="190696" y="1124746"/>
            <a:ext cx="9555085" cy="9194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fontAlgn="base">
              <a:spcBef>
                <a:spcPct val="0"/>
              </a:spcBef>
              <a:spcAft>
                <a:spcPct val="0"/>
              </a:spcAft>
              <a:defRPr/>
            </a:pPr>
            <a:r>
              <a:rPr lang="ja-JP" altLang="en-US" sz="2400" b="1" dirty="0" smtClean="0">
                <a:solidFill>
                  <a:prstClr val="white"/>
                </a:solidFill>
              </a:rPr>
              <a:t>（２）の問題を解決するため、各企業の皆さ</a:t>
            </a:r>
            <a:r>
              <a:rPr lang="ja-JP" altLang="en-US" sz="2400" b="1" smtClean="0">
                <a:solidFill>
                  <a:prstClr val="white"/>
                </a:solidFill>
              </a:rPr>
              <a:t>ん</a:t>
            </a:r>
            <a:r>
              <a:rPr lang="ja-JP" altLang="en-US" sz="2400" b="1" smtClean="0">
                <a:solidFill>
                  <a:prstClr val="white"/>
                </a:solidFill>
              </a:rPr>
              <a:t>が</a:t>
            </a:r>
            <a:r>
              <a:rPr lang="en-US" altLang="ja-JP" sz="2400" b="1" dirty="0" smtClean="0">
                <a:solidFill>
                  <a:prstClr val="white"/>
                </a:solidFill>
              </a:rPr>
              <a:t/>
            </a:r>
            <a:br>
              <a:rPr lang="en-US" altLang="ja-JP" sz="2400" b="1" dirty="0" smtClean="0">
                <a:solidFill>
                  <a:prstClr val="white"/>
                </a:solidFill>
              </a:rPr>
            </a:br>
            <a:r>
              <a:rPr lang="ja-JP" altLang="en-US" sz="2400" b="1" smtClean="0">
                <a:solidFill>
                  <a:prstClr val="white"/>
                </a:solidFill>
              </a:rPr>
              <a:t>「</a:t>
            </a:r>
            <a:r>
              <a:rPr lang="ja-JP" altLang="en-US" sz="2400" b="1" smtClean="0">
                <a:solidFill>
                  <a:prstClr val="white"/>
                </a:solidFill>
              </a:rPr>
              <a:t>プラグ・イ</a:t>
            </a:r>
            <a:r>
              <a:rPr lang="ja-JP" altLang="en-US" sz="2400" b="1" smtClean="0">
                <a:solidFill>
                  <a:prstClr val="white"/>
                </a:solidFill>
              </a:rPr>
              <a:t>ン</a:t>
            </a:r>
            <a:r>
              <a:rPr lang="ja-JP" altLang="en-US" sz="2400" b="1" smtClean="0">
                <a:solidFill>
                  <a:prstClr val="white"/>
                </a:solidFill>
              </a:rPr>
              <a:t>」</a:t>
            </a:r>
            <a:r>
              <a:rPr lang="ja-JP" altLang="en-US" sz="2400" b="1" smtClean="0">
                <a:solidFill>
                  <a:prstClr val="white"/>
                </a:solidFill>
              </a:rPr>
              <a:t>で</a:t>
            </a:r>
            <a:r>
              <a:rPr lang="ja-JP" altLang="en-US" sz="2400" b="1" dirty="0" smtClean="0">
                <a:solidFill>
                  <a:prstClr val="white"/>
                </a:solidFill>
              </a:rPr>
              <a:t>事業を始めることのできる環境を創れないか。</a:t>
            </a:r>
            <a:endParaRPr lang="en-US" sz="2400" b="1" dirty="0">
              <a:solidFill>
                <a:prstClr val="white"/>
              </a:solidFill>
            </a:endParaRPr>
          </a:p>
        </p:txBody>
      </p:sp>
      <p:sp>
        <p:nvSpPr>
          <p:cNvPr id="12" name="Down Arrow 11"/>
          <p:cNvSpPr/>
          <p:nvPr/>
        </p:nvSpPr>
        <p:spPr bwMode="auto">
          <a:xfrm>
            <a:off x="3296816" y="2276872"/>
            <a:ext cx="2520280" cy="432048"/>
          </a:xfrm>
          <a:prstGeom prst="downArrow">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13" name="TextBox 12"/>
          <p:cNvSpPr txBox="1"/>
          <p:nvPr/>
        </p:nvSpPr>
        <p:spPr>
          <a:xfrm>
            <a:off x="190695" y="2996953"/>
            <a:ext cx="9555085" cy="9194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fontAlgn="base">
              <a:spcBef>
                <a:spcPct val="0"/>
              </a:spcBef>
              <a:spcAft>
                <a:spcPct val="0"/>
              </a:spcAft>
              <a:defRPr/>
            </a:pPr>
            <a:r>
              <a:rPr lang="ja-JP" altLang="en-US" sz="2400" dirty="0">
                <a:solidFill>
                  <a:prstClr val="white"/>
                </a:solidFill>
              </a:rPr>
              <a:t>中</a:t>
            </a:r>
            <a:r>
              <a:rPr lang="ja-JP" altLang="en-US" sz="2400" dirty="0" smtClean="0">
                <a:solidFill>
                  <a:prstClr val="white"/>
                </a:solidFill>
              </a:rPr>
              <a:t>国・ＡＳＥＡＮ等で展開されている工業団地は日系企業の進出を容易にしており、これと同様の工業団地をインドで展開は可能か？</a:t>
            </a:r>
            <a:endParaRPr lang="en-US" sz="2400" dirty="0">
              <a:solidFill>
                <a:prstClr val="white"/>
              </a:solidFill>
            </a:endParaRPr>
          </a:p>
        </p:txBody>
      </p:sp>
      <p:sp>
        <p:nvSpPr>
          <p:cNvPr id="14" name="Down Arrow 13"/>
          <p:cNvSpPr/>
          <p:nvPr/>
        </p:nvSpPr>
        <p:spPr bwMode="auto">
          <a:xfrm>
            <a:off x="3297050" y="4077072"/>
            <a:ext cx="2520280" cy="432048"/>
          </a:xfrm>
          <a:prstGeom prst="downArrow">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Tree>
    <p:extLst>
      <p:ext uri="{BB962C8B-B14F-4D97-AF65-F5344CB8AC3E}">
        <p14:creationId xmlns:p14="http://schemas.microsoft.com/office/powerpoint/2010/main" xmlns="" val="4080381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mtClean="0">
                <a:solidFill>
                  <a:prstClr val="black"/>
                </a:solidFill>
              </a:rPr>
              <a:t>Copyright © 2014 JETRO. All rights reserved.</a:t>
            </a:r>
            <a:r>
              <a:rPr lang="ja-JP" altLang="en-US" smtClean="0">
                <a:solidFill>
                  <a:prstClr val="black"/>
                </a:solidFill>
              </a:rPr>
              <a:t>　禁無断掲載</a:t>
            </a:r>
          </a:p>
        </p:txBody>
      </p:sp>
      <p:sp>
        <p:nvSpPr>
          <p:cNvPr id="10243"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50792825-AB2F-4B28-9669-235BCF29D25A}" type="slidenum">
              <a:rPr lang="ja-JP" altLang="en-US" smtClean="0">
                <a:solidFill>
                  <a:prstClr val="black"/>
                </a:solidFill>
              </a:rPr>
              <a:pPr eaLnBrk="1" hangingPunct="1"/>
              <a:t>3</a:t>
            </a:fld>
            <a:endParaRPr lang="en-US" altLang="ja-JP" smtClean="0">
              <a:solidFill>
                <a:prstClr val="black"/>
              </a:solidFill>
            </a:endParaRPr>
          </a:p>
        </p:txBody>
      </p:sp>
      <p:sp>
        <p:nvSpPr>
          <p:cNvPr id="10244" name="Rectangle 9"/>
          <p:cNvSpPr>
            <a:spLocks noChangeArrowheads="1"/>
          </p:cNvSpPr>
          <p:nvPr/>
        </p:nvSpPr>
        <p:spPr bwMode="auto">
          <a:xfrm>
            <a:off x="6881" y="34932"/>
            <a:ext cx="8404622" cy="601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447675" indent="-447675" fontAlgn="base">
              <a:spcBef>
                <a:spcPct val="0"/>
              </a:spcBef>
              <a:spcAft>
                <a:spcPct val="0"/>
              </a:spcAft>
              <a:defRPr/>
            </a:pPr>
            <a:r>
              <a:rPr lang="ja-JP" altLang="en-US" sz="2800" dirty="0" smtClean="0">
                <a:solidFill>
                  <a:prstClr val="black"/>
                </a:solidFill>
                <a:effectLst>
                  <a:outerShdw blurRad="38100" dist="38100" dir="2700000" algn="tl">
                    <a:srgbClr val="000000">
                      <a:alpha val="43137"/>
                    </a:srgbClr>
                  </a:outerShdw>
                </a:effectLst>
                <a:latin typeface="Calibri" pitchFamily="34" charset="0"/>
                <a:ea typeface="ＭＳ Ｐゴシック" charset="-128"/>
                <a:cs typeface="Calibri" pitchFamily="34" charset="0"/>
              </a:rPr>
              <a:t>（参考）インドの工業団地と他国の工業団地比較</a:t>
            </a:r>
            <a:r>
              <a:rPr lang="en-US" altLang="ja-JP" sz="2800" dirty="0" smtClean="0">
                <a:solidFill>
                  <a:prstClr val="black"/>
                </a:solidFill>
                <a:effectLst>
                  <a:outerShdw blurRad="38100" dist="38100" dir="2700000" algn="tl">
                    <a:srgbClr val="000000">
                      <a:alpha val="43137"/>
                    </a:srgbClr>
                  </a:outerShdw>
                </a:effectLst>
                <a:latin typeface="Calibri" pitchFamily="34" charset="0"/>
                <a:ea typeface="ＭＳ Ｐゴシック" charset="-128"/>
                <a:cs typeface="Calibri" pitchFamily="34" charset="0"/>
              </a:rPr>
              <a:t> </a:t>
            </a:r>
            <a:endParaRPr lang="ja-JP" altLang="en-US" sz="2800" dirty="0">
              <a:solidFill>
                <a:prstClr val="black"/>
              </a:solidFill>
              <a:effectLst>
                <a:outerShdw blurRad="38100" dist="38100" dir="2700000" algn="tl">
                  <a:srgbClr val="000000">
                    <a:alpha val="43137"/>
                  </a:srgbClr>
                </a:outerShdw>
              </a:effectLst>
              <a:latin typeface="Calibri" pitchFamily="34" charset="0"/>
              <a:ea typeface="ＭＳ Ｐゴシック" charset="-128"/>
              <a:cs typeface="Calibri" pitchFamily="34" charset="0"/>
            </a:endParaRPr>
          </a:p>
        </p:txBody>
      </p:sp>
      <p:sp>
        <p:nvSpPr>
          <p:cNvPr id="10246" name="TextBox 5"/>
          <p:cNvSpPr txBox="1">
            <a:spLocks noChangeArrowheads="1"/>
          </p:cNvSpPr>
          <p:nvPr/>
        </p:nvSpPr>
        <p:spPr bwMode="auto">
          <a:xfrm>
            <a:off x="596964" y="6581777"/>
            <a:ext cx="295288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fontAlgn="base" hangingPunct="1">
              <a:spcBef>
                <a:spcPct val="0"/>
              </a:spcBef>
              <a:spcAft>
                <a:spcPct val="0"/>
              </a:spcAft>
            </a:pPr>
            <a:r>
              <a:rPr lang="en-US" sz="1200" dirty="0" smtClean="0">
                <a:solidFill>
                  <a:prstClr val="black"/>
                </a:solidFill>
              </a:rPr>
              <a:t>Industrial park in KA</a:t>
            </a:r>
          </a:p>
        </p:txBody>
      </p:sp>
      <p:sp>
        <p:nvSpPr>
          <p:cNvPr id="10247" name="TextBox 11"/>
          <p:cNvSpPr txBox="1">
            <a:spLocks noChangeArrowheads="1"/>
          </p:cNvSpPr>
          <p:nvPr/>
        </p:nvSpPr>
        <p:spPr bwMode="auto">
          <a:xfrm>
            <a:off x="6913444" y="6560321"/>
            <a:ext cx="2954602"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fontAlgn="base" hangingPunct="1">
              <a:spcBef>
                <a:spcPct val="0"/>
              </a:spcBef>
              <a:spcAft>
                <a:spcPct val="0"/>
              </a:spcAft>
            </a:pPr>
            <a:r>
              <a:rPr lang="en-US" sz="1200" dirty="0" smtClean="0">
                <a:solidFill>
                  <a:prstClr val="black"/>
                </a:solidFill>
              </a:rPr>
              <a:t>Industrial park in Chiba </a:t>
            </a:r>
            <a:r>
              <a:rPr lang="en-US" sz="1200" dirty="0" err="1" smtClean="0">
                <a:solidFill>
                  <a:prstClr val="black"/>
                </a:solidFill>
              </a:rPr>
              <a:t>pref</a:t>
            </a:r>
            <a:r>
              <a:rPr lang="en-US" sz="1200" dirty="0" smtClean="0">
                <a:solidFill>
                  <a:prstClr val="black"/>
                </a:solidFill>
              </a:rPr>
              <a:t>, Japan</a:t>
            </a:r>
          </a:p>
        </p:txBody>
      </p:sp>
      <p:pic>
        <p:nvPicPr>
          <p:cNvPr id="10248" name="Picture 6" descr="C:\Users\Public\Pictures\20131008 Blore industrial park\CIMG1337.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374" y="4170001"/>
            <a:ext cx="3573262" cy="2376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9" name="Picture 7" descr="C:\Users\Public\Pictures\20131008 Blore industrial park\CIMG1332.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68188" y="4155947"/>
            <a:ext cx="3573262" cy="2376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0" name="Table 9"/>
          <p:cNvGraphicFramePr>
            <a:graphicFrameLocks noGrp="1"/>
          </p:cNvGraphicFramePr>
          <p:nvPr>
            <p:extLst>
              <p:ext uri="{D42A27DB-BD31-4B8C-83A1-F6EECF244321}">
                <p14:modId xmlns:p14="http://schemas.microsoft.com/office/powerpoint/2010/main" xmlns="" val="2500294770"/>
              </p:ext>
            </p:extLst>
          </p:nvPr>
        </p:nvGraphicFramePr>
        <p:xfrm>
          <a:off x="0" y="636593"/>
          <a:ext cx="9906000" cy="3398626"/>
        </p:xfrm>
        <a:graphic>
          <a:graphicData uri="http://schemas.openxmlformats.org/drawingml/2006/table">
            <a:tbl>
              <a:tblPr>
                <a:tableStyleId>{5DA37D80-6434-44D0-A028-1B22A696006F}</a:tableStyleId>
              </a:tblPr>
              <a:tblGrid>
                <a:gridCol w="1928664"/>
                <a:gridCol w="3888432"/>
                <a:gridCol w="4088904"/>
              </a:tblGrid>
              <a:tr h="486475">
                <a:tc>
                  <a:txBody>
                    <a:bodyPr/>
                    <a:lstStyle/>
                    <a:p>
                      <a:pPr algn="l" fontAlgn="b"/>
                      <a:r>
                        <a:rPr lang="en-US" sz="1800" u="none" strike="noStrike" dirty="0">
                          <a:effectLst/>
                        </a:rPr>
                        <a:t> </a:t>
                      </a:r>
                      <a:endParaRPr lang="en-US" sz="1800" b="0" i="0" u="none" strike="noStrike" dirty="0">
                        <a:solidFill>
                          <a:srgbClr val="000000"/>
                        </a:solidFill>
                        <a:effectLst/>
                        <a:latin typeface="Calibri"/>
                      </a:endParaRPr>
                    </a:p>
                  </a:txBody>
                  <a:tcPr marL="10318" marR="10318" marT="9521" marB="0" anchor="b"/>
                </a:tc>
                <a:tc>
                  <a:txBody>
                    <a:bodyPr/>
                    <a:lstStyle/>
                    <a:p>
                      <a:pPr algn="ctr" rtl="0" fontAlgn="ctr"/>
                      <a:r>
                        <a:rPr lang="ja-JP" altLang="en-US" sz="1800" u="none" strike="noStrike" dirty="0" smtClean="0">
                          <a:effectLst/>
                        </a:rPr>
                        <a:t>インドの工業団地</a:t>
                      </a:r>
                      <a:r>
                        <a:rPr lang="en-US" sz="1800" u="none" strike="noStrike" dirty="0" smtClean="0">
                          <a:effectLst/>
                        </a:rPr>
                        <a:t> </a:t>
                      </a:r>
                      <a:endParaRPr lang="en-US" sz="1800" b="0" i="0" u="none" strike="noStrike" dirty="0">
                        <a:solidFill>
                          <a:srgbClr val="000000"/>
                        </a:solidFill>
                        <a:effectLst/>
                        <a:latin typeface="ＭＳ Ｐゴシック"/>
                      </a:endParaRPr>
                    </a:p>
                  </a:txBody>
                  <a:tcPr marL="10318" marR="10318" marT="9521" marB="0" anchor="ctr"/>
                </a:tc>
                <a:tc>
                  <a:txBody>
                    <a:bodyPr/>
                    <a:lstStyle/>
                    <a:p>
                      <a:pPr algn="ctr" fontAlgn="b">
                        <a:lnSpc>
                          <a:spcPct val="100000"/>
                        </a:lnSpc>
                      </a:pPr>
                      <a:r>
                        <a:rPr lang="ja-JP" altLang="en-US" sz="1800" u="none" strike="noStrike" dirty="0" smtClean="0">
                          <a:effectLst/>
                        </a:rPr>
                        <a:t>一般的な工業団地</a:t>
                      </a:r>
                      <a:endParaRPr lang="en-US" sz="1800" b="0" i="0" u="none" strike="noStrike" dirty="0">
                        <a:solidFill>
                          <a:srgbClr val="000000"/>
                        </a:solidFill>
                        <a:effectLst/>
                        <a:latin typeface="Calibri"/>
                      </a:endParaRPr>
                    </a:p>
                  </a:txBody>
                  <a:tcPr marL="10318" marR="10318" marT="9521" marB="0" anchor="ctr"/>
                </a:tc>
              </a:tr>
              <a:tr h="1609246">
                <a:tc>
                  <a:txBody>
                    <a:bodyPr/>
                    <a:lstStyle/>
                    <a:p>
                      <a:pPr algn="l" fontAlgn="t"/>
                      <a:r>
                        <a:rPr lang="ja-JP" altLang="en-US" sz="1800" u="none" strike="noStrike" dirty="0" smtClean="0">
                          <a:effectLst/>
                        </a:rPr>
                        <a:t>電気・水の供給</a:t>
                      </a:r>
                      <a:endParaRPr lang="en-US" sz="1800" u="none" strike="noStrike" dirty="0" smtClean="0">
                        <a:effectLst/>
                      </a:endParaRPr>
                    </a:p>
                  </a:txBody>
                  <a:tcPr marL="10318" marR="10318" marT="9521" marB="0"/>
                </a:tc>
                <a:tc>
                  <a:txBody>
                    <a:bodyPr/>
                    <a:lstStyle/>
                    <a:p>
                      <a:pPr marL="171450" indent="-171450" algn="l" fontAlgn="t">
                        <a:buFontTx/>
                        <a:buChar char="-"/>
                      </a:pPr>
                      <a:r>
                        <a:rPr lang="ja-JP" altLang="en-US" sz="1800" u="none" strike="noStrike" dirty="0" smtClean="0">
                          <a:effectLst/>
                        </a:rPr>
                        <a:t>電気・水の供給契約を自力で締結。</a:t>
                      </a:r>
                      <a:endParaRPr lang="en-US" altLang="ja-JP" sz="1800" u="none" strike="noStrike" dirty="0" smtClean="0">
                        <a:effectLst/>
                      </a:endParaRPr>
                    </a:p>
                    <a:p>
                      <a:pPr marL="171450" indent="-171450" algn="l" fontAlgn="t">
                        <a:buFontTx/>
                        <a:buChar char="-"/>
                      </a:pPr>
                      <a:r>
                        <a:rPr lang="ja-JP" altLang="en-US" sz="1800" u="none" strike="noStrike" dirty="0" smtClean="0">
                          <a:effectLst/>
                        </a:rPr>
                        <a:t>場合によっては、サブステーションの建設まで要求。</a:t>
                      </a:r>
                      <a:endParaRPr lang="en-US" altLang="ja-JP" sz="1800" u="none" strike="noStrike" dirty="0" smtClean="0">
                        <a:effectLst/>
                      </a:endParaRPr>
                    </a:p>
                    <a:p>
                      <a:pPr marL="171450" indent="-171450" algn="l" fontAlgn="t">
                        <a:buFontTx/>
                        <a:buChar char="-"/>
                      </a:pPr>
                      <a:r>
                        <a:rPr lang="ja-JP" altLang="en-US" sz="1800" u="none" strike="noStrike" dirty="0" smtClean="0">
                          <a:effectLst/>
                        </a:rPr>
                        <a:t>水道管はきていないケースが多く、自社で井戸を掘る必要があり。</a:t>
                      </a:r>
                      <a:endParaRPr lang="en-US" altLang="ja-JP" sz="1800" u="none" strike="noStrike" dirty="0" smtClean="0">
                        <a:effectLst/>
                      </a:endParaRPr>
                    </a:p>
                    <a:p>
                      <a:pPr marL="171450" indent="-171450" algn="l" fontAlgn="t">
                        <a:buFontTx/>
                        <a:buChar char="-"/>
                      </a:pPr>
                      <a:r>
                        <a:rPr lang="ja-JP" altLang="en-US" sz="1800" u="none" strike="noStrike" dirty="0" smtClean="0">
                          <a:effectLst/>
                        </a:rPr>
                        <a:t>停電は日常茶飯事</a:t>
                      </a:r>
                      <a:endParaRPr lang="en-US" altLang="ja-JP" sz="1800" u="none" strike="noStrike" dirty="0" smtClean="0">
                        <a:effectLst/>
                      </a:endParaRPr>
                    </a:p>
                  </a:txBody>
                  <a:tcPr marL="10318" marR="10318" marT="9521" marB="0"/>
                </a:tc>
                <a:tc>
                  <a:txBody>
                    <a:bodyPr/>
                    <a:lstStyle/>
                    <a:p>
                      <a:pPr marL="171450" indent="-171450" algn="l" fontAlgn="t">
                        <a:buFontTx/>
                        <a:buChar char="-"/>
                      </a:pPr>
                      <a:r>
                        <a:rPr lang="ja-JP" altLang="en-US" sz="1800" u="none" strike="noStrike" dirty="0" smtClean="0">
                          <a:effectLst/>
                        </a:rPr>
                        <a:t>電気、水の供給契約を結ぶ</a:t>
                      </a:r>
                      <a:r>
                        <a:rPr lang="ja-JP" altLang="en-US" sz="1800" u="none" strike="noStrike" smtClean="0">
                          <a:effectLst/>
                        </a:rPr>
                        <a:t>際</a:t>
                      </a:r>
                      <a:r>
                        <a:rPr lang="ja-JP" altLang="en-US" sz="1800" u="none" strike="noStrike" smtClean="0">
                          <a:effectLst/>
                        </a:rPr>
                        <a:t>の</a:t>
                      </a:r>
                      <a:r>
                        <a:rPr lang="en-US" altLang="ja-JP" sz="1800" u="none" strike="noStrike" dirty="0" smtClean="0">
                          <a:effectLst/>
                        </a:rPr>
                        <a:t/>
                      </a:r>
                      <a:br>
                        <a:rPr lang="en-US" altLang="ja-JP" sz="1800" u="none" strike="noStrike" dirty="0" smtClean="0">
                          <a:effectLst/>
                        </a:rPr>
                      </a:br>
                      <a:r>
                        <a:rPr lang="ja-JP" altLang="en-US" sz="1800" u="none" strike="noStrike" smtClean="0">
                          <a:effectLst/>
                        </a:rPr>
                        <a:t>工</a:t>
                      </a:r>
                      <a:r>
                        <a:rPr lang="ja-JP" altLang="en-US" sz="1800" u="none" strike="noStrike" dirty="0" smtClean="0">
                          <a:effectLst/>
                        </a:rPr>
                        <a:t>業団地または政府か</a:t>
                      </a:r>
                      <a:r>
                        <a:rPr lang="ja-JP" altLang="en-US" sz="1800" u="none" strike="noStrike" smtClean="0">
                          <a:effectLst/>
                        </a:rPr>
                        <a:t>ら</a:t>
                      </a:r>
                      <a:r>
                        <a:rPr lang="ja-JP" altLang="en-US" sz="1800" u="none" strike="noStrike" smtClean="0">
                          <a:effectLst/>
                        </a:rPr>
                        <a:t>の</a:t>
                      </a:r>
                      <a:r>
                        <a:rPr lang="en-US" altLang="ja-JP" sz="1800" u="none" strike="noStrike" dirty="0" smtClean="0">
                          <a:effectLst/>
                        </a:rPr>
                        <a:t/>
                      </a:r>
                      <a:br>
                        <a:rPr lang="en-US" altLang="ja-JP" sz="1800" u="none" strike="noStrike" dirty="0" smtClean="0">
                          <a:effectLst/>
                        </a:rPr>
                      </a:br>
                      <a:r>
                        <a:rPr lang="ja-JP" altLang="en-US" sz="1800" u="none" strike="noStrike" smtClean="0">
                          <a:effectLst/>
                        </a:rPr>
                        <a:t>サ</a:t>
                      </a:r>
                      <a:r>
                        <a:rPr lang="ja-JP" altLang="en-US" sz="1800" u="none" strike="noStrike" dirty="0" smtClean="0">
                          <a:effectLst/>
                        </a:rPr>
                        <a:t>ポートがあり、手続き面</a:t>
                      </a:r>
                      <a:r>
                        <a:rPr lang="ja-JP" altLang="en-US" sz="1800" u="none" strike="noStrike" smtClean="0">
                          <a:effectLst/>
                        </a:rPr>
                        <a:t>で</a:t>
                      </a:r>
                      <a:r>
                        <a:rPr lang="ja-JP" altLang="en-US" sz="1800" u="none" strike="noStrike" smtClean="0">
                          <a:effectLst/>
                        </a:rPr>
                        <a:t>の</a:t>
                      </a:r>
                      <a:r>
                        <a:rPr lang="en-US" altLang="ja-JP" sz="1800" u="none" strike="noStrike" dirty="0" smtClean="0">
                          <a:effectLst/>
                        </a:rPr>
                        <a:t/>
                      </a:r>
                      <a:br>
                        <a:rPr lang="en-US" altLang="ja-JP" sz="1800" u="none" strike="noStrike" dirty="0" smtClean="0">
                          <a:effectLst/>
                        </a:rPr>
                      </a:br>
                      <a:r>
                        <a:rPr lang="ja-JP" altLang="en-US" sz="1800" u="none" strike="noStrike" smtClean="0">
                          <a:effectLst/>
                        </a:rPr>
                        <a:t>ス</a:t>
                      </a:r>
                      <a:r>
                        <a:rPr lang="ja-JP" altLang="en-US" sz="1800" u="none" strike="noStrike" dirty="0" smtClean="0">
                          <a:effectLst/>
                        </a:rPr>
                        <a:t>トレスはほぼない。</a:t>
                      </a:r>
                      <a:endParaRPr lang="en-US" altLang="ja-JP" sz="1800" u="none" strike="noStrike" dirty="0" smtClean="0">
                        <a:effectLst/>
                      </a:endParaRPr>
                    </a:p>
                    <a:p>
                      <a:pPr marL="171450" indent="-171450" algn="l" fontAlgn="t">
                        <a:buFontTx/>
                        <a:buChar char="-"/>
                      </a:pPr>
                      <a:r>
                        <a:rPr lang="ja-JP" altLang="en-US" sz="1800" u="none" strike="noStrike" dirty="0" smtClean="0">
                          <a:effectLst/>
                        </a:rPr>
                        <a:t>工業団地内または近隣まで電</a:t>
                      </a:r>
                      <a:r>
                        <a:rPr lang="ja-JP" altLang="en-US" sz="1800" u="none" strike="noStrike" smtClean="0">
                          <a:effectLst/>
                        </a:rPr>
                        <a:t>線</a:t>
                      </a:r>
                      <a:r>
                        <a:rPr lang="ja-JP" altLang="en-US" sz="1800" u="none" strike="noStrike" smtClean="0">
                          <a:effectLst/>
                        </a:rPr>
                        <a:t>、</a:t>
                      </a:r>
                      <a:r>
                        <a:rPr lang="en-US" altLang="ja-JP" sz="1800" u="none" strike="noStrike" dirty="0" smtClean="0">
                          <a:effectLst/>
                        </a:rPr>
                        <a:t/>
                      </a:r>
                      <a:br>
                        <a:rPr lang="en-US" altLang="ja-JP" sz="1800" u="none" strike="noStrike" dirty="0" smtClean="0">
                          <a:effectLst/>
                        </a:rPr>
                      </a:br>
                      <a:r>
                        <a:rPr lang="ja-JP" altLang="en-US" sz="1800" u="none" strike="noStrike" smtClean="0">
                          <a:effectLst/>
                        </a:rPr>
                        <a:t>水</a:t>
                      </a:r>
                      <a:r>
                        <a:rPr lang="ja-JP" altLang="en-US" sz="1800" u="none" strike="noStrike" dirty="0" smtClean="0">
                          <a:effectLst/>
                        </a:rPr>
                        <a:t>道管がきており、アクセス容易</a:t>
                      </a:r>
                      <a:endParaRPr lang="en-US" altLang="ja-JP" sz="1800" u="none" strike="noStrike" dirty="0" smtClean="0">
                        <a:effectLst/>
                      </a:endParaRPr>
                    </a:p>
                    <a:p>
                      <a:pPr marL="171450" indent="-171450" algn="l" fontAlgn="t">
                        <a:buFontTx/>
                        <a:buChar char="-"/>
                      </a:pPr>
                      <a:r>
                        <a:rPr lang="ja-JP" altLang="en-US" sz="1800" u="none" strike="noStrike" dirty="0" smtClean="0">
                          <a:effectLst/>
                        </a:rPr>
                        <a:t>ほぼ停電・断水なく供給される。</a:t>
                      </a:r>
                      <a:r>
                        <a:rPr lang="en-US" sz="1800" u="none" strike="noStrike" baseline="0" dirty="0" smtClean="0">
                          <a:effectLst/>
                        </a:rPr>
                        <a:t> </a:t>
                      </a:r>
                      <a:endParaRPr lang="en-US" sz="1800" b="0" i="0" u="none" strike="noStrike" dirty="0">
                        <a:solidFill>
                          <a:srgbClr val="000000"/>
                        </a:solidFill>
                        <a:effectLst/>
                        <a:latin typeface="Calibri"/>
                      </a:endParaRPr>
                    </a:p>
                  </a:txBody>
                  <a:tcPr marL="10318" marR="10318" marT="9521" marB="0"/>
                </a:tc>
              </a:tr>
              <a:tr h="424229">
                <a:tc>
                  <a:txBody>
                    <a:bodyPr/>
                    <a:lstStyle/>
                    <a:p>
                      <a:pPr algn="l" fontAlgn="t"/>
                      <a:r>
                        <a:rPr lang="ja-JP" altLang="en-US" sz="1800" u="none" strike="noStrike" dirty="0" smtClean="0">
                          <a:effectLst/>
                        </a:rPr>
                        <a:t>工業団地内の道路</a:t>
                      </a:r>
                      <a:endParaRPr lang="en-US" sz="1800" b="0" i="0" u="none" strike="noStrike" dirty="0">
                        <a:solidFill>
                          <a:srgbClr val="000000"/>
                        </a:solidFill>
                        <a:effectLst/>
                        <a:latin typeface="Calibri"/>
                      </a:endParaRPr>
                    </a:p>
                  </a:txBody>
                  <a:tcPr marL="10318" marR="10318" marT="9521" marB="0"/>
                </a:tc>
                <a:tc>
                  <a:txBody>
                    <a:bodyPr/>
                    <a:lstStyle/>
                    <a:p>
                      <a:pPr algn="l" fontAlgn="t"/>
                      <a:r>
                        <a:rPr lang="en-US" sz="1800" u="none" strike="noStrike" dirty="0" smtClean="0">
                          <a:effectLst/>
                        </a:rPr>
                        <a:t>- </a:t>
                      </a:r>
                      <a:r>
                        <a:rPr lang="ja-JP" altLang="en-US" sz="1800" u="none" strike="noStrike" dirty="0" smtClean="0">
                          <a:effectLst/>
                        </a:rPr>
                        <a:t>入居時に建設されてないケース多</a:t>
                      </a:r>
                      <a:endParaRPr lang="en-US" sz="1800" b="0" i="0" u="none" strike="noStrike" dirty="0">
                        <a:solidFill>
                          <a:srgbClr val="000000"/>
                        </a:solidFill>
                        <a:effectLst/>
                        <a:latin typeface="Calibri"/>
                      </a:endParaRPr>
                    </a:p>
                  </a:txBody>
                  <a:tcPr marL="10318" marR="10318" marT="9521" marB="0"/>
                </a:tc>
                <a:tc>
                  <a:txBody>
                    <a:bodyPr/>
                    <a:lstStyle/>
                    <a:p>
                      <a:pPr algn="l" fontAlgn="t"/>
                      <a:r>
                        <a:rPr lang="en-US" sz="1800" u="none" strike="noStrike" dirty="0" smtClean="0">
                          <a:effectLst/>
                        </a:rPr>
                        <a:t>- </a:t>
                      </a:r>
                      <a:r>
                        <a:rPr lang="ja-JP" altLang="en-US" sz="1800" u="none" strike="noStrike" dirty="0" smtClean="0">
                          <a:effectLst/>
                        </a:rPr>
                        <a:t>テナントが入る前に整備されている。</a:t>
                      </a:r>
                      <a:endParaRPr lang="en-US" sz="1800" b="0" i="0" u="none" strike="noStrike" dirty="0">
                        <a:solidFill>
                          <a:srgbClr val="000000"/>
                        </a:solidFill>
                        <a:effectLst/>
                        <a:latin typeface="Calibri"/>
                      </a:endParaRPr>
                    </a:p>
                  </a:txBody>
                  <a:tcPr marL="10318" marR="10318" marT="9521" marB="0"/>
                </a:tc>
              </a:tr>
              <a:tr h="542586">
                <a:tc>
                  <a:txBody>
                    <a:bodyPr/>
                    <a:lstStyle/>
                    <a:p>
                      <a:pPr algn="l" fontAlgn="t"/>
                      <a:r>
                        <a:rPr lang="ja-JP" altLang="en-US" sz="1800" u="none" strike="noStrike" dirty="0" smtClean="0">
                          <a:effectLst/>
                        </a:rPr>
                        <a:t>土地造成</a:t>
                      </a:r>
                      <a:endParaRPr lang="en-US" sz="1800" b="0" i="0" u="none" strike="noStrike" dirty="0">
                        <a:solidFill>
                          <a:srgbClr val="000000"/>
                        </a:solidFill>
                        <a:effectLst/>
                        <a:latin typeface="Calibri"/>
                      </a:endParaRPr>
                    </a:p>
                  </a:txBody>
                  <a:tcPr marL="10318" marR="10318" marT="9521" marB="0"/>
                </a:tc>
                <a:tc>
                  <a:txBody>
                    <a:bodyPr/>
                    <a:lstStyle/>
                    <a:p>
                      <a:pPr marL="171450" indent="-171450" algn="l" fontAlgn="t">
                        <a:buFontTx/>
                        <a:buChar char="-"/>
                      </a:pPr>
                      <a:r>
                        <a:rPr lang="ja-JP" altLang="en-US" sz="1800" u="none" strike="noStrike" dirty="0" smtClean="0">
                          <a:effectLst/>
                        </a:rPr>
                        <a:t>テナントが行う</a:t>
                      </a:r>
                      <a:endParaRPr lang="en-US" altLang="ja-JP" sz="1800" u="none" strike="noStrike" dirty="0" smtClean="0">
                        <a:effectLst/>
                      </a:endParaRPr>
                    </a:p>
                    <a:p>
                      <a:pPr marL="171450" indent="-171450" algn="l" fontAlgn="t">
                        <a:buFontTx/>
                        <a:buChar char="-"/>
                      </a:pPr>
                      <a:r>
                        <a:rPr lang="ja-JP" altLang="en-US" sz="1800" u="none" strike="noStrike" dirty="0" smtClean="0">
                          <a:effectLst/>
                        </a:rPr>
                        <a:t>土地境界が良く分からない</a:t>
                      </a:r>
                      <a:endParaRPr lang="en-US" sz="1800" b="0" i="0" u="none" strike="noStrike" dirty="0">
                        <a:solidFill>
                          <a:srgbClr val="000000"/>
                        </a:solidFill>
                        <a:effectLst/>
                        <a:latin typeface="Calibri"/>
                      </a:endParaRPr>
                    </a:p>
                  </a:txBody>
                  <a:tcPr marL="10318" marR="10318" marT="9521" marB="0"/>
                </a:tc>
                <a:tc>
                  <a:txBody>
                    <a:bodyPr/>
                    <a:lstStyle/>
                    <a:p>
                      <a:pPr algn="l" fontAlgn="t"/>
                      <a:r>
                        <a:rPr lang="en-US" sz="1800" u="none" strike="noStrike" dirty="0" smtClean="0">
                          <a:effectLst/>
                        </a:rPr>
                        <a:t>- </a:t>
                      </a:r>
                      <a:r>
                        <a:rPr lang="ja-JP" altLang="en-US" sz="1800" u="none" strike="noStrike" dirty="0" smtClean="0">
                          <a:effectLst/>
                        </a:rPr>
                        <a:t>工業団地開発側が行うのが基本</a:t>
                      </a:r>
                      <a:endParaRPr lang="en-US" sz="1800" b="0" i="0" u="none" strike="noStrike" dirty="0">
                        <a:solidFill>
                          <a:srgbClr val="000000"/>
                        </a:solidFill>
                        <a:effectLst/>
                        <a:latin typeface="Calibri"/>
                      </a:endParaRPr>
                    </a:p>
                  </a:txBody>
                  <a:tcPr marL="10318" marR="10318" marT="9521" marB="0"/>
                </a:tc>
              </a:tr>
            </a:tbl>
          </a:graphicData>
        </a:graphic>
      </p:graphicFrame>
      <p:pic>
        <p:nvPicPr>
          <p:cNvPr id="10245" name="Picture 2" descr="C:\Users\Public\Pictures\chiba hikari industrial par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13444" y="4155947"/>
            <a:ext cx="3008906" cy="2404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2675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mtClean="0">
                <a:solidFill>
                  <a:prstClr val="black"/>
                </a:solidFill>
              </a:rPr>
              <a:t>Copyright © 2014 JETRO. All rights reserved.</a:t>
            </a:r>
            <a:r>
              <a:rPr lang="ja-JP" altLang="en-US" smtClean="0">
                <a:solidFill>
                  <a:prstClr val="black"/>
                </a:solidFill>
              </a:rPr>
              <a:t>　禁無断掲載</a:t>
            </a:r>
          </a:p>
        </p:txBody>
      </p:sp>
      <p:sp>
        <p:nvSpPr>
          <p:cNvPr id="9219"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8A0D4EA2-9577-4859-AD75-DB3A3762EA1C}" type="slidenum">
              <a:rPr lang="ja-JP" altLang="en-US" smtClean="0">
                <a:solidFill>
                  <a:prstClr val="black"/>
                </a:solidFill>
              </a:rPr>
              <a:pPr eaLnBrk="1" hangingPunct="1"/>
              <a:t>4</a:t>
            </a:fld>
            <a:endParaRPr lang="en-US" altLang="ja-JP" smtClean="0">
              <a:solidFill>
                <a:prstClr val="black"/>
              </a:solidFill>
            </a:endParaRPr>
          </a:p>
        </p:txBody>
      </p:sp>
      <p:sp>
        <p:nvSpPr>
          <p:cNvPr id="9220" name="Rectangle 9"/>
          <p:cNvSpPr>
            <a:spLocks noChangeArrowheads="1"/>
          </p:cNvSpPr>
          <p:nvPr/>
        </p:nvSpPr>
        <p:spPr bwMode="auto">
          <a:xfrm>
            <a:off x="6881" y="34930"/>
            <a:ext cx="8404622" cy="601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447675" indent="-447675" fontAlgn="base">
              <a:spcBef>
                <a:spcPct val="0"/>
              </a:spcBef>
              <a:spcAft>
                <a:spcPct val="0"/>
              </a:spcAft>
              <a:defRPr/>
            </a:pPr>
            <a:r>
              <a:rPr lang="ja-JP" altLang="en-US" sz="2800" dirty="0" smtClean="0">
                <a:solidFill>
                  <a:prstClr val="black"/>
                </a:solidFill>
                <a:effectLst>
                  <a:outerShdw blurRad="38100" dist="38100" dir="2700000" algn="tl">
                    <a:srgbClr val="000000">
                      <a:alpha val="43137"/>
                    </a:srgbClr>
                  </a:outerShdw>
                </a:effectLst>
                <a:latin typeface="Calibri" pitchFamily="34" charset="0"/>
                <a:ea typeface="ＭＳ Ｐゴシック" charset="-128"/>
                <a:cs typeface="Calibri" pitchFamily="34" charset="0"/>
              </a:rPr>
              <a:t>３．日本政府の取り組み</a:t>
            </a:r>
            <a:endParaRPr lang="ja-JP" altLang="en-US" sz="2800" dirty="0">
              <a:solidFill>
                <a:prstClr val="black"/>
              </a:solidFill>
              <a:effectLst>
                <a:outerShdw blurRad="38100" dist="38100" dir="2700000" algn="tl">
                  <a:srgbClr val="000000">
                    <a:alpha val="43137"/>
                  </a:srgbClr>
                </a:outerShdw>
              </a:effectLst>
              <a:latin typeface="Calibri" pitchFamily="34" charset="0"/>
              <a:ea typeface="ＭＳ Ｐゴシック" charset="-128"/>
              <a:cs typeface="Calibri" pitchFamily="34" charset="0"/>
            </a:endParaRPr>
          </a:p>
        </p:txBody>
      </p:sp>
      <p:sp>
        <p:nvSpPr>
          <p:cNvPr id="5" name="TextBox 4"/>
          <p:cNvSpPr txBox="1"/>
          <p:nvPr/>
        </p:nvSpPr>
        <p:spPr>
          <a:xfrm>
            <a:off x="58650" y="1124744"/>
            <a:ext cx="9835488" cy="5786199"/>
          </a:xfrm>
          <a:prstGeom prst="rect">
            <a:avLst/>
          </a:prstGeom>
          <a:noFill/>
        </p:spPr>
        <p:txBody>
          <a:bodyPr>
            <a:spAutoFit/>
          </a:bodyPr>
          <a:lstStyle/>
          <a:p>
            <a:pPr fontAlgn="base">
              <a:spcBef>
                <a:spcPct val="0"/>
              </a:spcBef>
              <a:spcAft>
                <a:spcPct val="0"/>
              </a:spcAft>
              <a:defRPr/>
            </a:pPr>
            <a:endParaRPr lang="en-US" sz="2800" dirty="0" smtClean="0">
              <a:solidFill>
                <a:prstClr val="black"/>
              </a:solidFill>
              <a:latin typeface="Calibri" pitchFamily="34" charset="0"/>
              <a:ea typeface="ＭＳ Ｐゴシック" charset="-128"/>
              <a:cs typeface="Calibri" pitchFamily="34" charset="0"/>
            </a:endParaRPr>
          </a:p>
          <a:p>
            <a:pPr fontAlgn="base">
              <a:spcBef>
                <a:spcPct val="0"/>
              </a:spcBef>
              <a:spcAft>
                <a:spcPct val="0"/>
              </a:spcAft>
              <a:defRPr/>
            </a:pPr>
            <a:r>
              <a:rPr lang="ja-JP" altLang="en-US" sz="2400" b="1" u="sng" dirty="0" smtClean="0">
                <a:solidFill>
                  <a:prstClr val="black"/>
                </a:solidFill>
                <a:latin typeface="Calibri" pitchFamily="34" charset="0"/>
                <a:ea typeface="ＭＳ Ｐゴシック" charset="-128"/>
                <a:cs typeface="Calibri" pitchFamily="34" charset="0"/>
              </a:rPr>
              <a:t>（１）東京宣言　</a:t>
            </a:r>
            <a:r>
              <a:rPr lang="ja-JP" altLang="en-US" sz="2400" b="1" u="sng" dirty="0" smtClean="0"/>
              <a:t>２３</a:t>
            </a:r>
            <a:r>
              <a:rPr lang="en-US" altLang="ja-JP" sz="2400" b="1" u="sng" dirty="0" smtClean="0"/>
              <a:t>(</a:t>
            </a:r>
            <a:r>
              <a:rPr lang="ja-JP" altLang="en-US" sz="2400" b="1" u="sng" dirty="0" smtClean="0"/>
              <a:t>Ｃ</a:t>
            </a:r>
            <a:r>
              <a:rPr lang="en-US" altLang="ja-JP" sz="2400" b="1" u="sng" dirty="0" smtClean="0"/>
              <a:t>)</a:t>
            </a:r>
            <a:r>
              <a:rPr lang="ja-JP" altLang="en-US" sz="2400" b="1" u="sng" dirty="0" smtClean="0"/>
              <a:t>　</a:t>
            </a:r>
            <a:r>
              <a:rPr lang="ja-JP" altLang="en-US" sz="2400" b="1" u="sng" dirty="0" smtClean="0">
                <a:solidFill>
                  <a:prstClr val="black"/>
                </a:solidFill>
                <a:latin typeface="Calibri" pitchFamily="34" charset="0"/>
                <a:ea typeface="ＭＳ Ｐゴシック" charset="-128"/>
                <a:cs typeface="Calibri" pitchFamily="34" charset="0"/>
              </a:rPr>
              <a:t>（２０１４年９月）</a:t>
            </a:r>
            <a:endParaRPr lang="en-US" altLang="ja-JP" sz="2400" b="1" u="sng" dirty="0" smtClean="0"/>
          </a:p>
          <a:p>
            <a:r>
              <a:rPr lang="ja-JP" altLang="en-US" sz="2400" dirty="0" smtClean="0"/>
              <a:t>・両</a:t>
            </a:r>
            <a:r>
              <a:rPr lang="ja-JP" altLang="en-US" sz="2400" dirty="0"/>
              <a:t>首脳は，また，</a:t>
            </a:r>
            <a:r>
              <a:rPr lang="en-US" altLang="ja-JP" sz="2400" dirty="0"/>
              <a:t>SEZ</a:t>
            </a:r>
            <a:r>
              <a:rPr lang="ja-JP" altLang="en-US" sz="2400" dirty="0"/>
              <a:t>（特別経済特区）や</a:t>
            </a:r>
            <a:r>
              <a:rPr lang="en-US" altLang="ja-JP" sz="2400" dirty="0"/>
              <a:t>NIMZ</a:t>
            </a:r>
            <a:r>
              <a:rPr lang="ja-JP" altLang="en-US" sz="2400" dirty="0"/>
              <a:t>（国家投</a:t>
            </a:r>
            <a:r>
              <a:rPr lang="ja-JP" altLang="en-US" sz="2400"/>
              <a:t>資</a:t>
            </a:r>
            <a:r>
              <a:rPr lang="ja-JP" altLang="en-US" sz="2400" smtClean="0"/>
              <a:t>・</a:t>
            </a:r>
            <a:r>
              <a:rPr lang="en-US" altLang="ja-JP" sz="2400" dirty="0" smtClean="0"/>
              <a:t/>
            </a:r>
            <a:br>
              <a:rPr lang="en-US" altLang="ja-JP" sz="2400" dirty="0" smtClean="0"/>
            </a:br>
            <a:r>
              <a:rPr lang="ja-JP" altLang="en-US" sz="2400" smtClean="0"/>
              <a:t>　製造業地</a:t>
            </a:r>
            <a:r>
              <a:rPr lang="ja-JP" altLang="en-US" sz="2400" dirty="0"/>
              <a:t>域）等の一般的</a:t>
            </a:r>
            <a:r>
              <a:rPr lang="ja-JP" altLang="en-US" sz="2400" dirty="0" smtClean="0"/>
              <a:t>な政</a:t>
            </a:r>
            <a:r>
              <a:rPr lang="ja-JP" altLang="en-US" sz="2400" dirty="0"/>
              <a:t>策枠組みに劣らないような企業</a:t>
            </a:r>
            <a:r>
              <a:rPr lang="ja-JP" altLang="en-US" sz="2400"/>
              <a:t>へ</a:t>
            </a:r>
            <a:r>
              <a:rPr lang="ja-JP" altLang="en-US" sz="2400" smtClean="0"/>
              <a:t>の</a:t>
            </a:r>
            <a:r>
              <a:rPr lang="en-US" altLang="ja-JP" sz="2400" dirty="0" smtClean="0"/>
              <a:t/>
            </a:r>
            <a:br>
              <a:rPr lang="en-US" altLang="ja-JP" sz="2400" dirty="0" smtClean="0"/>
            </a:br>
            <a:r>
              <a:rPr lang="ja-JP" altLang="en-US" sz="2400" smtClean="0"/>
              <a:t>　投資イ</a:t>
            </a:r>
            <a:r>
              <a:rPr lang="ja-JP" altLang="en-US" sz="2400" dirty="0"/>
              <a:t>ンセンティブを備えた，</a:t>
            </a:r>
            <a:r>
              <a:rPr lang="en-US" altLang="ja-JP" sz="2400" dirty="0"/>
              <a:t>『</a:t>
            </a:r>
            <a:r>
              <a:rPr lang="ja-JP" altLang="en-US" sz="2400" dirty="0"/>
              <a:t>日本工業団地</a:t>
            </a:r>
            <a:r>
              <a:rPr lang="en-US" altLang="ja-JP" sz="2400" dirty="0" smtClean="0"/>
              <a:t>』</a:t>
            </a:r>
            <a:r>
              <a:rPr lang="ja-JP" altLang="en-US" sz="2400" dirty="0" smtClean="0"/>
              <a:t>や</a:t>
            </a:r>
            <a:r>
              <a:rPr lang="ja-JP" altLang="en-US" sz="2400" dirty="0"/>
              <a:t>他の工業団</a:t>
            </a:r>
            <a:r>
              <a:rPr lang="ja-JP" altLang="en-US" sz="2400"/>
              <a:t>地</a:t>
            </a:r>
            <a:r>
              <a:rPr lang="ja-JP" altLang="en-US" sz="2400" smtClean="0"/>
              <a:t>を</a:t>
            </a:r>
            <a:r>
              <a:rPr lang="en-US" altLang="ja-JP" sz="2400" dirty="0" smtClean="0"/>
              <a:t/>
            </a:r>
            <a:br>
              <a:rPr lang="en-US" altLang="ja-JP" sz="2400" dirty="0" smtClean="0"/>
            </a:br>
            <a:r>
              <a:rPr lang="ja-JP" altLang="en-US" sz="2400" smtClean="0"/>
              <a:t>　開</a:t>
            </a:r>
            <a:r>
              <a:rPr lang="ja-JP" altLang="en-US" sz="2400" dirty="0"/>
              <a:t>発する意図を共有した</a:t>
            </a:r>
            <a:r>
              <a:rPr lang="ja-JP" altLang="en-US" sz="2400" dirty="0" smtClean="0"/>
              <a:t>。</a:t>
            </a:r>
            <a:endParaRPr lang="en-US" altLang="ja-JP" sz="2400" dirty="0" smtClean="0"/>
          </a:p>
          <a:p>
            <a:endParaRPr lang="en-US" sz="2400" dirty="0">
              <a:solidFill>
                <a:prstClr val="black"/>
              </a:solidFill>
              <a:latin typeface="Calibri" pitchFamily="34" charset="0"/>
              <a:ea typeface="ＭＳ Ｐゴシック" charset="-128"/>
              <a:cs typeface="Calibri" pitchFamily="34" charset="0"/>
            </a:endParaRPr>
          </a:p>
          <a:p>
            <a:endParaRPr lang="en-US" sz="2400" dirty="0" smtClean="0">
              <a:solidFill>
                <a:prstClr val="black"/>
              </a:solidFill>
              <a:latin typeface="Calibri" pitchFamily="34" charset="0"/>
              <a:ea typeface="ＭＳ Ｐゴシック" charset="-128"/>
              <a:cs typeface="Calibri" pitchFamily="34" charset="0"/>
            </a:endParaRPr>
          </a:p>
          <a:p>
            <a:r>
              <a:rPr lang="ja-JP" altLang="en-US" sz="2400" b="1" u="sng" dirty="0" smtClean="0">
                <a:solidFill>
                  <a:prstClr val="black"/>
                </a:solidFill>
                <a:latin typeface="Calibri" pitchFamily="34" charset="0"/>
                <a:ea typeface="ＭＳ Ｐゴシック" charset="-128"/>
                <a:cs typeface="Calibri" pitchFamily="34" charset="0"/>
              </a:rPr>
              <a:t>（２）経済産業省とカルナタカ州の協力文書（ＭＯＣ）（２０１５年２月）</a:t>
            </a:r>
            <a:endParaRPr lang="en-US" altLang="ja-JP" sz="2400" b="1" u="sng" dirty="0" smtClean="0">
              <a:solidFill>
                <a:prstClr val="black"/>
              </a:solidFill>
              <a:latin typeface="Calibri" pitchFamily="34" charset="0"/>
              <a:ea typeface="ＭＳ Ｐゴシック" charset="-128"/>
              <a:cs typeface="Calibri" pitchFamily="34" charset="0"/>
            </a:endParaRPr>
          </a:p>
          <a:p>
            <a:r>
              <a:rPr lang="ja-JP" altLang="en-US" sz="2400" dirty="0" smtClean="0">
                <a:solidFill>
                  <a:prstClr val="black"/>
                </a:solidFill>
                <a:latin typeface="Calibri" pitchFamily="34" charset="0"/>
                <a:ea typeface="ＭＳ Ｐゴシック" charset="-128"/>
                <a:cs typeface="Calibri" pitchFamily="34" charset="0"/>
              </a:rPr>
              <a:t>・２０１５年３月までに世界標準の工業団地の候補地を選定する。</a:t>
            </a:r>
            <a:endParaRPr lang="en-US" altLang="ja-JP" sz="2400" dirty="0" smtClean="0">
              <a:solidFill>
                <a:prstClr val="black"/>
              </a:solidFill>
              <a:latin typeface="Calibri" pitchFamily="34" charset="0"/>
              <a:ea typeface="ＭＳ Ｐゴシック" charset="-128"/>
              <a:cs typeface="Calibri" pitchFamily="34" charset="0"/>
            </a:endParaRPr>
          </a:p>
          <a:p>
            <a:r>
              <a:rPr lang="ja-JP" altLang="en-US" sz="2400" dirty="0" smtClean="0">
                <a:solidFill>
                  <a:prstClr val="black"/>
                </a:solidFill>
                <a:latin typeface="Calibri" pitchFamily="34" charset="0"/>
                <a:ea typeface="ＭＳ Ｐゴシック" charset="-128"/>
                <a:cs typeface="Calibri" pitchFamily="34" charset="0"/>
              </a:rPr>
              <a:t>・候補地が選定された後、カ</a:t>
            </a:r>
            <a:r>
              <a:rPr lang="ja-JP" altLang="en-US" sz="2400" dirty="0">
                <a:solidFill>
                  <a:prstClr val="black"/>
                </a:solidFill>
                <a:latin typeface="Calibri" pitchFamily="34" charset="0"/>
                <a:ea typeface="ＭＳ Ｐゴシック" charset="-128"/>
                <a:cs typeface="Calibri" pitchFamily="34" charset="0"/>
              </a:rPr>
              <a:t>ルナタ</a:t>
            </a:r>
            <a:r>
              <a:rPr lang="ja-JP" altLang="en-US" sz="2400" dirty="0" smtClean="0">
                <a:solidFill>
                  <a:prstClr val="black"/>
                </a:solidFill>
                <a:latin typeface="Calibri" pitchFamily="34" charset="0"/>
                <a:ea typeface="ＭＳ Ｐゴシック" charset="-128"/>
                <a:cs typeface="Calibri" pitchFamily="34" charset="0"/>
              </a:rPr>
              <a:t>カ州政府と経済産業省、在印日</a:t>
            </a:r>
            <a:r>
              <a:rPr lang="ja-JP" altLang="en-US" sz="2400" smtClean="0">
                <a:solidFill>
                  <a:prstClr val="black"/>
                </a:solidFill>
                <a:latin typeface="Calibri" pitchFamily="34" charset="0"/>
                <a:ea typeface="ＭＳ Ｐゴシック" charset="-128"/>
                <a:cs typeface="Calibri" pitchFamily="34" charset="0"/>
              </a:rPr>
              <a:t>本</a:t>
            </a:r>
            <a:r>
              <a:rPr lang="ja-JP" altLang="en-US" sz="2400" smtClean="0">
                <a:solidFill>
                  <a:prstClr val="black"/>
                </a:solidFill>
                <a:latin typeface="Calibri" pitchFamily="34" charset="0"/>
                <a:ea typeface="ＭＳ Ｐゴシック" charset="-128"/>
                <a:cs typeface="Calibri" pitchFamily="34" charset="0"/>
              </a:rPr>
              <a:t>国</a:t>
            </a:r>
            <a:r>
              <a:rPr lang="en-US" altLang="ja-JP" sz="2400" dirty="0" smtClean="0">
                <a:solidFill>
                  <a:prstClr val="black"/>
                </a:solidFill>
                <a:latin typeface="Calibri" pitchFamily="34" charset="0"/>
                <a:ea typeface="ＭＳ Ｐゴシック" charset="-128"/>
                <a:cs typeface="Calibri" pitchFamily="34" charset="0"/>
              </a:rPr>
              <a:t/>
            </a:r>
            <a:br>
              <a:rPr lang="en-US" altLang="ja-JP" sz="2400" dirty="0" smtClean="0">
                <a:solidFill>
                  <a:prstClr val="black"/>
                </a:solidFill>
                <a:latin typeface="Calibri" pitchFamily="34" charset="0"/>
                <a:ea typeface="ＭＳ Ｐゴシック" charset="-128"/>
                <a:cs typeface="Calibri" pitchFamily="34" charset="0"/>
              </a:rPr>
            </a:br>
            <a:r>
              <a:rPr lang="ja-JP" altLang="en-US" sz="2400" smtClean="0">
                <a:solidFill>
                  <a:prstClr val="black"/>
                </a:solidFill>
                <a:latin typeface="Calibri" pitchFamily="34" charset="0"/>
                <a:ea typeface="ＭＳ Ｐゴシック" charset="-128"/>
                <a:cs typeface="Calibri" pitchFamily="34" charset="0"/>
              </a:rPr>
              <a:t>　大</a:t>
            </a:r>
            <a:r>
              <a:rPr lang="ja-JP" altLang="en-US" sz="2400" dirty="0" smtClean="0">
                <a:solidFill>
                  <a:prstClr val="black"/>
                </a:solidFill>
                <a:latin typeface="Calibri" pitchFamily="34" charset="0"/>
                <a:ea typeface="ＭＳ Ｐゴシック" charset="-128"/>
                <a:cs typeface="Calibri" pitchFamily="34" charset="0"/>
              </a:rPr>
              <a:t>使</a:t>
            </a:r>
            <a:r>
              <a:rPr lang="ja-JP" altLang="en-US" sz="2400" smtClean="0">
                <a:solidFill>
                  <a:prstClr val="black"/>
                </a:solidFill>
                <a:latin typeface="Calibri" pitchFamily="34" charset="0"/>
                <a:ea typeface="ＭＳ Ｐゴシック" charset="-128"/>
                <a:cs typeface="Calibri" pitchFamily="34" charset="0"/>
              </a:rPr>
              <a:t>館、ベンガルール領事事務所び</a:t>
            </a:r>
            <a:r>
              <a:rPr lang="ja-JP" altLang="en-US" sz="2400" dirty="0" smtClean="0">
                <a:solidFill>
                  <a:prstClr val="black"/>
                </a:solidFill>
                <a:latin typeface="Calibri" pitchFamily="34" charset="0"/>
                <a:ea typeface="ＭＳ Ｐゴシック" charset="-128"/>
                <a:cs typeface="Calibri" pitchFamily="34" charset="0"/>
              </a:rPr>
              <a:t>政府関係機関はその開発に</a:t>
            </a:r>
            <a:r>
              <a:rPr lang="ja-JP" altLang="en-US" sz="2400" smtClean="0">
                <a:solidFill>
                  <a:prstClr val="black"/>
                </a:solidFill>
                <a:latin typeface="Calibri" pitchFamily="34" charset="0"/>
                <a:ea typeface="ＭＳ Ｐゴシック" charset="-128"/>
                <a:cs typeface="Calibri" pitchFamily="34" charset="0"/>
              </a:rPr>
              <a:t>協</a:t>
            </a:r>
            <a:r>
              <a:rPr lang="ja-JP" altLang="en-US" sz="2400" smtClean="0">
                <a:solidFill>
                  <a:prstClr val="black"/>
                </a:solidFill>
                <a:latin typeface="Calibri" pitchFamily="34" charset="0"/>
                <a:ea typeface="ＭＳ Ｐゴシック" charset="-128"/>
                <a:cs typeface="Calibri" pitchFamily="34" charset="0"/>
              </a:rPr>
              <a:t>力</a:t>
            </a:r>
            <a:r>
              <a:rPr lang="en-US" altLang="ja-JP" sz="2400" dirty="0" smtClean="0">
                <a:solidFill>
                  <a:prstClr val="black"/>
                </a:solidFill>
                <a:latin typeface="Calibri" pitchFamily="34" charset="0"/>
                <a:ea typeface="ＭＳ Ｐゴシック" charset="-128"/>
                <a:cs typeface="Calibri" pitchFamily="34" charset="0"/>
              </a:rPr>
              <a:t/>
            </a:r>
            <a:br>
              <a:rPr lang="en-US" altLang="ja-JP" sz="2400" dirty="0" smtClean="0">
                <a:solidFill>
                  <a:prstClr val="black"/>
                </a:solidFill>
                <a:latin typeface="Calibri" pitchFamily="34" charset="0"/>
                <a:ea typeface="ＭＳ Ｐゴシック" charset="-128"/>
                <a:cs typeface="Calibri" pitchFamily="34" charset="0"/>
              </a:rPr>
            </a:br>
            <a:r>
              <a:rPr lang="ja-JP" altLang="en-US" sz="2400" smtClean="0">
                <a:solidFill>
                  <a:prstClr val="black"/>
                </a:solidFill>
                <a:latin typeface="Calibri" pitchFamily="34" charset="0"/>
                <a:ea typeface="ＭＳ Ｐゴシック" charset="-128"/>
                <a:cs typeface="Calibri" pitchFamily="34" charset="0"/>
              </a:rPr>
              <a:t>　す</a:t>
            </a:r>
            <a:r>
              <a:rPr lang="ja-JP" altLang="en-US" sz="2400" dirty="0" smtClean="0">
                <a:solidFill>
                  <a:prstClr val="black"/>
                </a:solidFill>
                <a:latin typeface="Calibri" pitchFamily="34" charset="0"/>
                <a:ea typeface="ＭＳ Ｐゴシック" charset="-128"/>
                <a:cs typeface="Calibri" pitchFamily="34" charset="0"/>
              </a:rPr>
              <a:t>る。</a:t>
            </a:r>
            <a:endParaRPr lang="en-US" altLang="ja-JP" sz="2400" dirty="0" smtClean="0">
              <a:solidFill>
                <a:prstClr val="black"/>
              </a:solidFill>
              <a:latin typeface="Calibri" pitchFamily="34" charset="0"/>
              <a:ea typeface="ＭＳ Ｐゴシック" charset="-128"/>
              <a:cs typeface="Calibri" pitchFamily="34" charset="0"/>
            </a:endParaRPr>
          </a:p>
          <a:p>
            <a:endParaRPr lang="en-US" dirty="0">
              <a:solidFill>
                <a:prstClr val="black"/>
              </a:solidFill>
              <a:latin typeface="Calibri" pitchFamily="34" charset="0"/>
              <a:ea typeface="ＭＳ Ｐゴシック" charset="-128"/>
              <a:cs typeface="Calibri" pitchFamily="34" charset="0"/>
            </a:endParaRPr>
          </a:p>
          <a:p>
            <a:endParaRPr lang="en-US" dirty="0" smtClean="0">
              <a:solidFill>
                <a:prstClr val="black"/>
              </a:solidFill>
              <a:latin typeface="Calibri" pitchFamily="34" charset="0"/>
              <a:ea typeface="ＭＳ Ｐゴシック" charset="-128"/>
              <a:cs typeface="Calibri" pitchFamily="34" charset="0"/>
            </a:endParaRPr>
          </a:p>
          <a:p>
            <a:endParaRPr lang="en-US" dirty="0" smtClean="0">
              <a:solidFill>
                <a:prstClr val="black"/>
              </a:solidFill>
              <a:latin typeface="Calibri" pitchFamily="34" charset="0"/>
              <a:ea typeface="ＭＳ Ｐゴシック" charset="-128"/>
              <a:cs typeface="Calibri" pitchFamily="34" charset="0"/>
            </a:endParaRPr>
          </a:p>
        </p:txBody>
      </p:sp>
    </p:spTree>
    <p:extLst>
      <p:ext uri="{BB962C8B-B14F-4D97-AF65-F5344CB8AC3E}">
        <p14:creationId xmlns:p14="http://schemas.microsoft.com/office/powerpoint/2010/main" xmlns="" val="1599107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 3"/>
          <p:cNvSpPr>
            <a:spLocks noGrp="1"/>
          </p:cNvSpPr>
          <p:nvPr>
            <p:ph type="body" sz="quarter" idx="4294967295"/>
          </p:nvPr>
        </p:nvSpPr>
        <p:spPr>
          <a:xfrm>
            <a:off x="0" y="188913"/>
            <a:ext cx="9505950" cy="719137"/>
          </a:xfrm>
        </p:spPr>
        <p:txBody>
          <a:bodyPr/>
          <a:lstStyle/>
          <a:p>
            <a:pPr marL="0" indent="0">
              <a:buNone/>
            </a:pPr>
            <a:r>
              <a:rPr kumimoji="1" lang="ja-JP" altLang="en-US" sz="2400" dirty="0" smtClean="0"/>
              <a:t>４．検討体制</a:t>
            </a:r>
            <a:endParaRPr kumimoji="1" lang="ja-JP" altLang="en-US" sz="2400" dirty="0"/>
          </a:p>
        </p:txBody>
      </p:sp>
      <p:grpSp>
        <p:nvGrpSpPr>
          <p:cNvPr id="6" name="グループ化 5"/>
          <p:cNvGrpSpPr/>
          <p:nvPr/>
        </p:nvGrpSpPr>
        <p:grpSpPr>
          <a:xfrm>
            <a:off x="608113" y="1006076"/>
            <a:ext cx="8568952" cy="5256584"/>
            <a:chOff x="288975" y="1294391"/>
            <a:chExt cx="8840489" cy="5518985"/>
          </a:xfrm>
        </p:grpSpPr>
        <p:sp>
          <p:nvSpPr>
            <p:cNvPr id="7" name="正方形/長方形 42"/>
            <p:cNvSpPr/>
            <p:nvPr/>
          </p:nvSpPr>
          <p:spPr bwMode="auto">
            <a:xfrm>
              <a:off x="3731563" y="1294391"/>
              <a:ext cx="2252727" cy="511761"/>
            </a:xfrm>
            <a:prstGeom prst="roundRect">
              <a:avLst/>
            </a:prstGeom>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ja-JP" sz="1600" dirty="0" smtClean="0">
                  <a:ea typeface="ＭＳ Ｐゴシック" pitchFamily="50" charset="-128"/>
                </a:rPr>
                <a:t>Landowner or</a:t>
              </a:r>
            </a:p>
            <a:p>
              <a:pPr algn="ctr"/>
              <a:r>
                <a:rPr lang="en-US" altLang="ja-JP" sz="1600" dirty="0" smtClean="0">
                  <a:ea typeface="ＭＳ Ｐゴシック" pitchFamily="50" charset="-128"/>
                </a:rPr>
                <a:t>leaseholder</a:t>
              </a:r>
              <a:endParaRPr lang="ja-JP" altLang="en-US" sz="1600" dirty="0" smtClean="0">
                <a:ea typeface="ＭＳ Ｐゴシック" pitchFamily="50" charset="-128"/>
              </a:endParaRPr>
            </a:p>
          </p:txBody>
        </p:sp>
        <p:sp>
          <p:nvSpPr>
            <p:cNvPr id="8" name="正方形/長方形 44"/>
            <p:cNvSpPr/>
            <p:nvPr/>
          </p:nvSpPr>
          <p:spPr bwMode="auto">
            <a:xfrm>
              <a:off x="3778988" y="6329143"/>
              <a:ext cx="2252727" cy="484233"/>
            </a:xfrm>
            <a:prstGeom prst="roundRect">
              <a:avLst/>
            </a:prstGeom>
            <a:ln w="381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600" dirty="0" smtClean="0">
                  <a:ea typeface="ＭＳ Ｐゴシック" pitchFamily="50" charset="-128"/>
                </a:rPr>
                <a:t>Industrial park</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sz="1600" dirty="0" smtClean="0">
                  <a:ea typeface="ＭＳ Ｐゴシック" pitchFamily="50" charset="-128"/>
                </a:rPr>
                <a:t>potential tenant</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668918" y="4409586"/>
              <a:ext cx="1216809" cy="492443"/>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en-US" altLang="ja-JP" sz="1600" dirty="0" smtClean="0">
                  <a:ea typeface="ＭＳ Ｐゴシック" pitchFamily="50" charset="-128"/>
                </a:rPr>
                <a:t>Utility</a:t>
              </a:r>
            </a:p>
            <a:p>
              <a:pPr marL="0" marR="0" indent="0" algn="ctr" defTabSz="914400" eaLnBrk="1" latinLnBrk="0" hangingPunct="1">
                <a:lnSpc>
                  <a:spcPct val="100000"/>
                </a:lnSpc>
                <a:buClrTx/>
                <a:buSzTx/>
                <a:buFontTx/>
                <a:buNone/>
                <a:tabLst/>
              </a:pPr>
              <a:r>
                <a:rPr lang="en-US" altLang="ja-JP" sz="1600" dirty="0" smtClean="0">
                  <a:ea typeface="ＭＳ Ｐゴシック" pitchFamily="50" charset="-128"/>
                </a:rPr>
                <a:t>companies</a:t>
              </a:r>
              <a:endParaRPr lang="ja-JP" altLang="en-US" sz="1600" dirty="0" smtClean="0">
                <a:ea typeface="ＭＳ Ｐゴシック" pitchFamily="50" charset="-128"/>
              </a:endParaRPr>
            </a:p>
          </p:txBody>
        </p:sp>
        <p:cxnSp>
          <p:nvCxnSpPr>
            <p:cNvPr id="10" name="直線矢印コネクタ 9"/>
            <p:cNvCxnSpPr/>
            <p:nvPr/>
          </p:nvCxnSpPr>
          <p:spPr bwMode="auto">
            <a:xfrm flipV="1">
              <a:off x="5245357" y="1806152"/>
              <a:ext cx="0" cy="1837149"/>
            </a:xfrm>
            <a:prstGeom prst="straightConnector1">
              <a:avLst/>
            </a:prstGeom>
            <a:ln w="38100">
              <a:solidFill>
                <a:schemeClr val="accent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bwMode="auto">
            <a:xfrm>
              <a:off x="5038988" y="2031249"/>
              <a:ext cx="2892496" cy="5170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0" tIns="0" rIns="0" bIns="0" rtlCol="0" anchor="ctr">
              <a:spAutoFit/>
            </a:bodyPr>
            <a:lstStyle>
              <a:defPPr>
                <a:defRPr lang="ja-JP"/>
              </a:defPPr>
              <a:lvl1pPr eaLnBrk="0" hangingPunct="0">
                <a:defRPr kumimoji="0" sz="1000"/>
              </a:lvl1pPr>
            </a:lstStyle>
            <a:p>
              <a:r>
                <a:rPr lang="en-US" altLang="ja-JP" sz="1600" dirty="0"/>
                <a:t>Land expropriation &amp;</a:t>
              </a:r>
            </a:p>
            <a:p>
              <a:r>
                <a:rPr lang="en-US" altLang="ja-JP" sz="1600" dirty="0"/>
                <a:t>clarification of ownership rights</a:t>
              </a:r>
            </a:p>
          </p:txBody>
        </p:sp>
        <p:sp>
          <p:nvSpPr>
            <p:cNvPr id="12" name="正方形/長方形 11"/>
            <p:cNvSpPr/>
            <p:nvPr/>
          </p:nvSpPr>
          <p:spPr bwMode="auto">
            <a:xfrm>
              <a:off x="668918" y="3265331"/>
              <a:ext cx="1269047" cy="5167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en-US" altLang="ja-JP" sz="1600" dirty="0" smtClean="0">
                  <a:ea typeface="ＭＳ Ｐゴシック" pitchFamily="50" charset="-128"/>
                </a:rPr>
                <a:t>Relevant KA</a:t>
              </a:r>
            </a:p>
            <a:p>
              <a:pPr marL="0" marR="0" indent="0" algn="ctr" defTabSz="914400" eaLnBrk="1" latinLnBrk="0" hangingPunct="1">
                <a:lnSpc>
                  <a:spcPct val="100000"/>
                </a:lnSpc>
                <a:buClrTx/>
                <a:buSzTx/>
                <a:buFontTx/>
                <a:buNone/>
                <a:tabLst/>
              </a:pPr>
              <a:r>
                <a:rPr lang="en-US" altLang="ja-JP" sz="1600" dirty="0" smtClean="0">
                  <a:ea typeface="ＭＳ Ｐゴシック" pitchFamily="50" charset="-128"/>
                </a:rPr>
                <a:t>agencies</a:t>
              </a:r>
              <a:endParaRPr lang="ja-JP" altLang="en-US" sz="1600" dirty="0" smtClean="0">
                <a:ea typeface="ＭＳ Ｐゴシック" pitchFamily="50" charset="-128"/>
              </a:endParaRPr>
            </a:p>
          </p:txBody>
        </p:sp>
        <p:cxnSp>
          <p:nvCxnSpPr>
            <p:cNvPr id="13" name="直線矢印コネクタ 12"/>
            <p:cNvCxnSpPr/>
            <p:nvPr/>
          </p:nvCxnSpPr>
          <p:spPr bwMode="auto">
            <a:xfrm flipV="1">
              <a:off x="5245357" y="4146071"/>
              <a:ext cx="0" cy="2157407"/>
            </a:xfrm>
            <a:prstGeom prst="straightConnector1">
              <a:avLst/>
            </a:prstGeom>
            <a:ln w="381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4" name="テキスト ボックス 13"/>
            <p:cNvSpPr txBox="1"/>
            <p:nvPr/>
          </p:nvSpPr>
          <p:spPr bwMode="auto">
            <a:xfrm>
              <a:off x="4979489" y="5255669"/>
              <a:ext cx="1475541" cy="517025"/>
            </a:xfrm>
            <a:prstGeom prst="rect">
              <a:avLst/>
            </a:prstGeom>
            <a:solidFill>
              <a:schemeClr val="bg1"/>
            </a:solidFill>
            <a:ln w="9525">
              <a:noFill/>
              <a:miter lim="800000"/>
              <a:headEnd/>
              <a:tailEnd/>
            </a:ln>
          </p:spPr>
          <p:txBody>
            <a:bodyPr wrap="square" lIns="0" tIns="0" rIns="0" bIns="0" rtlCol="0" anchor="ctr">
              <a:spAutoFit/>
            </a:bodyPr>
            <a:lstStyle/>
            <a:p>
              <a:pPr algn="l" eaLnBrk="0" hangingPunct="0"/>
              <a:r>
                <a:rPr kumimoji="0" lang="en-US" altLang="ja-JP" sz="1600" dirty="0" smtClean="0"/>
                <a:t>Payment for purchased lot</a:t>
              </a:r>
            </a:p>
          </p:txBody>
        </p:sp>
        <p:cxnSp>
          <p:nvCxnSpPr>
            <p:cNvPr id="15" name="直線矢印コネクタ 14"/>
            <p:cNvCxnSpPr/>
            <p:nvPr/>
          </p:nvCxnSpPr>
          <p:spPr bwMode="auto">
            <a:xfrm>
              <a:off x="4533998" y="4170998"/>
              <a:ext cx="4017" cy="2157407"/>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bwMode="auto">
            <a:xfrm>
              <a:off x="2894705" y="5196237"/>
              <a:ext cx="1450968" cy="775537"/>
            </a:xfrm>
            <a:prstGeom prst="rect">
              <a:avLst/>
            </a:prstGeom>
            <a:solidFill>
              <a:schemeClr val="bg1"/>
            </a:solidFill>
            <a:ln w="9525">
              <a:noFill/>
              <a:miter lim="800000"/>
              <a:headEnd/>
              <a:tailEnd/>
            </a:ln>
          </p:spPr>
          <p:txBody>
            <a:bodyPr wrap="square" lIns="0" tIns="0" rIns="0" bIns="0" rtlCol="0" anchor="ctr">
              <a:spAutoFit/>
            </a:bodyPr>
            <a:lstStyle/>
            <a:p>
              <a:pPr algn="r" eaLnBrk="0" hangingPunct="0"/>
              <a:r>
                <a:rPr kumimoji="0" lang="en-US" altLang="ja-JP" sz="1600" dirty="0" smtClean="0"/>
                <a:t>Promotion &amp;</a:t>
              </a:r>
              <a:endParaRPr kumimoji="0" lang="ja-JP" altLang="en-US" sz="1600" dirty="0"/>
            </a:p>
            <a:p>
              <a:pPr algn="r" eaLnBrk="0" hangingPunct="0"/>
              <a:r>
                <a:rPr kumimoji="0" lang="en-US" altLang="ja-JP" sz="1600" dirty="0" smtClean="0"/>
                <a:t>Sale of lot</a:t>
              </a:r>
              <a:br>
                <a:rPr kumimoji="0" lang="en-US" altLang="ja-JP" sz="1600" dirty="0" smtClean="0"/>
              </a:br>
              <a:r>
                <a:rPr kumimoji="0" lang="en-US" altLang="ja-JP" sz="1600" dirty="0" smtClean="0"/>
                <a:t>(surface rights)</a:t>
              </a:r>
            </a:p>
          </p:txBody>
        </p:sp>
        <p:cxnSp>
          <p:nvCxnSpPr>
            <p:cNvPr id="17" name="カギ線コネクタ 16"/>
            <p:cNvCxnSpPr/>
            <p:nvPr/>
          </p:nvCxnSpPr>
          <p:spPr bwMode="auto">
            <a:xfrm flipV="1">
              <a:off x="1885727" y="4051551"/>
              <a:ext cx="1788713" cy="540876"/>
            </a:xfrm>
            <a:prstGeom prst="bentConnector3">
              <a:avLst>
                <a:gd name="adj1" fmla="val 50000"/>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bwMode="auto">
            <a:xfrm>
              <a:off x="2077643" y="4375562"/>
              <a:ext cx="1331504" cy="517025"/>
            </a:xfrm>
            <a:prstGeom prst="rect">
              <a:avLst/>
            </a:prstGeom>
            <a:solidFill>
              <a:schemeClr val="bg1"/>
            </a:solidFill>
            <a:ln w="9525">
              <a:noFill/>
              <a:miter lim="800000"/>
              <a:headEnd/>
              <a:tailEnd/>
            </a:ln>
          </p:spPr>
          <p:txBody>
            <a:bodyPr wrap="square" lIns="0" tIns="0" rIns="0" bIns="0" rtlCol="0" anchor="ctr">
              <a:spAutoFit/>
            </a:bodyPr>
            <a:lstStyle/>
            <a:p>
              <a:pPr algn="l" eaLnBrk="0" hangingPunct="0"/>
              <a:r>
                <a:rPr kumimoji="0" lang="en-US" altLang="ja-JP" sz="1600" dirty="0" smtClean="0"/>
                <a:t>Infrastructure development</a:t>
              </a:r>
              <a:endParaRPr kumimoji="0" lang="ja-JP" altLang="en-US" sz="1600" dirty="0"/>
            </a:p>
          </p:txBody>
        </p:sp>
        <p:cxnSp>
          <p:nvCxnSpPr>
            <p:cNvPr id="19" name="カギ線コネクタ 18"/>
            <p:cNvCxnSpPr/>
            <p:nvPr/>
          </p:nvCxnSpPr>
          <p:spPr bwMode="auto">
            <a:xfrm>
              <a:off x="1937965" y="3364232"/>
              <a:ext cx="1736475" cy="487627"/>
            </a:xfrm>
            <a:prstGeom prst="bentConnector3">
              <a:avLst>
                <a:gd name="adj1" fmla="val 50000"/>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0" name="Rectangle 37"/>
            <p:cNvSpPr/>
            <p:nvPr/>
          </p:nvSpPr>
          <p:spPr bwMode="auto">
            <a:xfrm>
              <a:off x="387194" y="2807417"/>
              <a:ext cx="8742270" cy="2225372"/>
            </a:xfrm>
            <a:prstGeom prst="rect">
              <a:avLst/>
            </a:prstGeom>
            <a:noFill/>
            <a:ln w="7620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IN" sz="1600" dirty="0">
                <a:ea typeface="ＭＳ Ｐゴシック" pitchFamily="50" charset="-128"/>
              </a:endParaRPr>
            </a:p>
          </p:txBody>
        </p:sp>
        <p:cxnSp>
          <p:nvCxnSpPr>
            <p:cNvPr id="21" name="直線矢印コネクタ 54"/>
            <p:cNvCxnSpPr/>
            <p:nvPr/>
          </p:nvCxnSpPr>
          <p:spPr bwMode="auto">
            <a:xfrm flipH="1">
              <a:off x="5895978" y="3902904"/>
              <a:ext cx="617452" cy="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22" name="テキスト ボックス 65"/>
            <p:cNvSpPr txBox="1"/>
            <p:nvPr/>
          </p:nvSpPr>
          <p:spPr bwMode="auto">
            <a:xfrm>
              <a:off x="5676314" y="3018947"/>
              <a:ext cx="1056778" cy="517025"/>
            </a:xfrm>
            <a:prstGeom prst="rect">
              <a:avLst/>
            </a:prstGeom>
            <a:noFill/>
            <a:ln w="9525">
              <a:noFill/>
              <a:miter lim="800000"/>
              <a:headEnd/>
              <a:tailEnd/>
            </a:ln>
          </p:spPr>
          <p:txBody>
            <a:bodyPr wrap="none" lIns="0" tIns="0" rIns="0" bIns="0" rtlCol="0" anchor="ctr">
              <a:spAutoFit/>
            </a:bodyPr>
            <a:lstStyle/>
            <a:p>
              <a:pPr algn="ctr" eaLnBrk="0" hangingPunct="0"/>
              <a:r>
                <a:rPr lang="en-US" altLang="ja-JP" sz="1600" dirty="0"/>
                <a:t>A</a:t>
              </a:r>
              <a:r>
                <a:rPr kumimoji="0" lang="en-US" altLang="ja-JP" sz="1600" dirty="0" smtClean="0"/>
                <a:t>dvice &amp;</a:t>
              </a:r>
              <a:br>
                <a:rPr kumimoji="0" lang="en-US" altLang="ja-JP" sz="1600" dirty="0" smtClean="0"/>
              </a:br>
              <a:r>
                <a:rPr kumimoji="0" lang="en-US" altLang="ja-JP" sz="1600" dirty="0" smtClean="0"/>
                <a:t>Suggestion</a:t>
              </a:r>
              <a:endParaRPr kumimoji="0" lang="ja-JP" altLang="en-US" sz="1600" dirty="0"/>
            </a:p>
          </p:txBody>
        </p:sp>
        <p:cxnSp>
          <p:nvCxnSpPr>
            <p:cNvPr id="23" name="直線矢印コネクタ 54"/>
            <p:cNvCxnSpPr>
              <a:stCxn id="12" idx="2"/>
              <a:endCxn id="9" idx="0"/>
            </p:cNvCxnSpPr>
            <p:nvPr/>
          </p:nvCxnSpPr>
          <p:spPr bwMode="auto">
            <a:xfrm flipH="1">
              <a:off x="1277323" y="3782031"/>
              <a:ext cx="26119" cy="627555"/>
            </a:xfrm>
            <a:prstGeom prst="straightConnector1">
              <a:avLst/>
            </a:prstGeom>
            <a:ln w="38100">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bwMode="auto">
            <a:xfrm>
              <a:off x="959574" y="3931193"/>
              <a:ext cx="717749" cy="258512"/>
            </a:xfrm>
            <a:prstGeom prst="rect">
              <a:avLst/>
            </a:prstGeom>
            <a:solidFill>
              <a:schemeClr val="bg1"/>
            </a:solidFill>
            <a:ln w="9525">
              <a:noFill/>
              <a:miter lim="800000"/>
              <a:headEnd/>
              <a:tailEnd/>
            </a:ln>
          </p:spPr>
          <p:txBody>
            <a:bodyPr wrap="none" lIns="0" tIns="0" rIns="0" bIns="0" rtlCol="0" anchor="ctr">
              <a:spAutoFit/>
            </a:bodyPr>
            <a:lstStyle/>
            <a:p>
              <a:pPr algn="l" eaLnBrk="0" hangingPunct="0"/>
              <a:r>
                <a:rPr kumimoji="0" lang="en-US" altLang="ja-JP" sz="1600" dirty="0" smtClean="0"/>
                <a:t>Permits</a:t>
              </a:r>
              <a:endParaRPr kumimoji="0" lang="ja-JP" altLang="en-US" sz="1600" dirty="0"/>
            </a:p>
          </p:txBody>
        </p:sp>
        <p:sp>
          <p:nvSpPr>
            <p:cNvPr id="25" name="テキスト ボックス 61"/>
            <p:cNvSpPr txBox="1"/>
            <p:nvPr/>
          </p:nvSpPr>
          <p:spPr bwMode="auto">
            <a:xfrm>
              <a:off x="2259209" y="3272242"/>
              <a:ext cx="717749" cy="258512"/>
            </a:xfrm>
            <a:prstGeom prst="rect">
              <a:avLst/>
            </a:prstGeom>
            <a:solidFill>
              <a:schemeClr val="bg1"/>
            </a:solidFill>
            <a:ln w="9525">
              <a:noFill/>
              <a:miter lim="800000"/>
              <a:headEnd/>
              <a:tailEnd/>
            </a:ln>
          </p:spPr>
          <p:txBody>
            <a:bodyPr wrap="none" lIns="0" tIns="0" rIns="0" bIns="0" rtlCol="0" anchor="ctr">
              <a:spAutoFit/>
            </a:bodyPr>
            <a:lstStyle/>
            <a:p>
              <a:pPr algn="l" eaLnBrk="0" hangingPunct="0"/>
              <a:r>
                <a:rPr kumimoji="0" lang="en-US" altLang="ja-JP" sz="1600" dirty="0" smtClean="0"/>
                <a:t>Permits</a:t>
              </a:r>
              <a:endParaRPr kumimoji="0" lang="ja-JP" altLang="en-US" sz="1600" dirty="0"/>
            </a:p>
          </p:txBody>
        </p:sp>
        <p:sp>
          <p:nvSpPr>
            <p:cNvPr id="26" name="正方形/長方形 25"/>
            <p:cNvSpPr/>
            <p:nvPr/>
          </p:nvSpPr>
          <p:spPr bwMode="auto">
            <a:xfrm>
              <a:off x="6335395" y="3486864"/>
              <a:ext cx="2617459" cy="114720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en-US" altLang="ja-JP" sz="1600" dirty="0" smtClean="0">
                  <a:ea typeface="ＭＳ Ｐゴシック" pitchFamily="50" charset="-128"/>
                </a:rPr>
                <a:t>METI</a:t>
              </a:r>
              <a:br>
                <a:rPr lang="en-US" altLang="ja-JP" sz="1600" dirty="0" smtClean="0">
                  <a:ea typeface="ＭＳ Ｐゴシック" pitchFamily="50" charset="-128"/>
                </a:rPr>
              </a:br>
              <a:r>
                <a:rPr lang="en-US" altLang="ja-JP" sz="1600" dirty="0" smtClean="0">
                  <a:ea typeface="ＭＳ Ｐゴシック" pitchFamily="50" charset="-128"/>
                </a:rPr>
                <a:t>JCCIB (Japanese Companies )</a:t>
              </a:r>
              <a:br>
                <a:rPr lang="en-US" altLang="ja-JP" sz="1600" dirty="0" smtClean="0">
                  <a:ea typeface="ＭＳ Ｐゴシック" pitchFamily="50" charset="-128"/>
                </a:rPr>
              </a:br>
              <a:r>
                <a:rPr lang="en-US" altLang="ja-JP" sz="1600" dirty="0" smtClean="0">
                  <a:ea typeface="ＭＳ Ｐゴシック" pitchFamily="50" charset="-128"/>
                </a:rPr>
                <a:t>JETRO</a:t>
              </a:r>
            </a:p>
          </p:txBody>
        </p:sp>
        <p:sp>
          <p:nvSpPr>
            <p:cNvPr id="27" name="正方形/長方形 26"/>
            <p:cNvSpPr/>
            <p:nvPr/>
          </p:nvSpPr>
          <p:spPr bwMode="auto">
            <a:xfrm>
              <a:off x="3718198" y="3608046"/>
              <a:ext cx="2177780" cy="562952"/>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pPr>
              <a:r>
                <a:rPr lang="en-US" altLang="ja-JP" sz="1600" dirty="0" smtClean="0">
                  <a:ea typeface="ＭＳ Ｐゴシック" pitchFamily="50" charset="-128"/>
                </a:rPr>
                <a:t>Department of Industry, </a:t>
              </a:r>
              <a:br>
                <a:rPr lang="en-US" altLang="ja-JP" sz="1600" dirty="0" smtClean="0">
                  <a:ea typeface="ＭＳ Ｐゴシック" pitchFamily="50" charset="-128"/>
                </a:rPr>
              </a:br>
              <a:r>
                <a:rPr lang="en-US" altLang="ja-JP" sz="1600" dirty="0" err="1" smtClean="0">
                  <a:ea typeface="ＭＳ Ｐゴシック" pitchFamily="50" charset="-128"/>
                </a:rPr>
                <a:t>GoK</a:t>
              </a:r>
              <a:endParaRPr lang="ja-JP" altLang="en-US" sz="1600" dirty="0" smtClean="0">
                <a:ea typeface="ＭＳ Ｐゴシック" pitchFamily="50" charset="-128"/>
              </a:endParaRPr>
            </a:p>
          </p:txBody>
        </p:sp>
        <p:sp>
          <p:nvSpPr>
            <p:cNvPr id="28" name="Rounded Rectangle 100"/>
            <p:cNvSpPr/>
            <p:nvPr/>
          </p:nvSpPr>
          <p:spPr>
            <a:xfrm>
              <a:off x="288975" y="2727835"/>
              <a:ext cx="3297980" cy="4484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Study Committee </a:t>
              </a:r>
            </a:p>
          </p:txBody>
        </p:sp>
        <p:cxnSp>
          <p:nvCxnSpPr>
            <p:cNvPr id="29" name="直線矢印コネクタ 28"/>
            <p:cNvCxnSpPr/>
            <p:nvPr/>
          </p:nvCxnSpPr>
          <p:spPr bwMode="auto">
            <a:xfrm>
              <a:off x="4538015" y="1806151"/>
              <a:ext cx="0" cy="1837150"/>
            </a:xfrm>
            <a:prstGeom prst="straightConnector1">
              <a:avLst/>
            </a:prstGeom>
            <a:ln w="38100">
              <a:headEnd type="none" w="med" len="med"/>
              <a:tailEnd type="arrow"/>
            </a:ln>
          </p:spPr>
          <p:style>
            <a:lnRef idx="1">
              <a:schemeClr val="accent3"/>
            </a:lnRef>
            <a:fillRef idx="0">
              <a:schemeClr val="accent3"/>
            </a:fillRef>
            <a:effectRef idx="0">
              <a:schemeClr val="accent3"/>
            </a:effectRef>
            <a:fontRef idx="minor">
              <a:schemeClr val="tx1"/>
            </a:fontRef>
          </p:style>
        </p:cxnSp>
        <p:sp>
          <p:nvSpPr>
            <p:cNvPr id="30" name="テキスト ボックス 29"/>
            <p:cNvSpPr txBox="1"/>
            <p:nvPr/>
          </p:nvSpPr>
          <p:spPr bwMode="auto">
            <a:xfrm>
              <a:off x="3299392" y="2037938"/>
              <a:ext cx="1413998" cy="517025"/>
            </a:xfrm>
            <a:prstGeom prst="rect">
              <a:avLst/>
            </a:prstGeom>
            <a:solidFill>
              <a:schemeClr val="bg1"/>
            </a:solidFill>
            <a:ln>
              <a:noFill/>
              <a:headEnd/>
              <a:tailEnd/>
            </a:ln>
          </p:spPr>
          <p:style>
            <a:lnRef idx="2">
              <a:schemeClr val="accent3"/>
            </a:lnRef>
            <a:fillRef idx="1">
              <a:schemeClr val="lt1"/>
            </a:fillRef>
            <a:effectRef idx="0">
              <a:schemeClr val="accent3"/>
            </a:effectRef>
            <a:fontRef idx="minor">
              <a:schemeClr val="dk1"/>
            </a:fontRef>
          </p:style>
          <p:txBody>
            <a:bodyPr wrap="none" lIns="0" tIns="0" rIns="0" bIns="0" rtlCol="0" anchor="ctr">
              <a:spAutoFit/>
            </a:bodyPr>
            <a:lstStyle>
              <a:defPPr>
                <a:defRPr lang="ja-JP"/>
              </a:defPPr>
              <a:lvl1pPr eaLnBrk="0" hangingPunct="0">
                <a:defRPr kumimoji="0" sz="1000"/>
              </a:lvl1pPr>
            </a:lstStyle>
            <a:p>
              <a:pPr algn="r"/>
              <a:r>
                <a:rPr lang="en-US" altLang="ja-JP" sz="1600" dirty="0"/>
                <a:t>Sale of land </a:t>
              </a:r>
              <a:r>
                <a:rPr lang="en-US" altLang="ja-JP" sz="1600" dirty="0" smtClean="0"/>
                <a:t/>
              </a:r>
              <a:br>
                <a:rPr lang="en-US" altLang="ja-JP" sz="1600" dirty="0" smtClean="0"/>
              </a:br>
              <a:r>
                <a:rPr lang="en-US" altLang="ja-JP" sz="1600" dirty="0" smtClean="0"/>
                <a:t>(</a:t>
              </a:r>
              <a:r>
                <a:rPr lang="en-US" altLang="ja-JP" sz="1600" dirty="0"/>
                <a:t>surface rights)</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2565401"/>
            <a:ext cx="10209584" cy="4292600"/>
          </a:xfrm>
        </p:spPr>
        <p:txBody>
          <a:bodyPr>
            <a:normAutofit/>
          </a:bodyPr>
          <a:lstStyle/>
          <a:p>
            <a:pPr marL="0" indent="0">
              <a:buNone/>
            </a:pPr>
            <a:r>
              <a:rPr lang="ja-JP" altLang="en-US" sz="2400" b="1" u="sng" dirty="0" smtClean="0"/>
              <a:t>１）インフラ</a:t>
            </a:r>
            <a:endParaRPr lang="en-US" sz="2400" b="1" u="sng" dirty="0"/>
          </a:p>
          <a:p>
            <a:pPr marL="0" indent="0">
              <a:buNone/>
            </a:pPr>
            <a:r>
              <a:rPr lang="ja-JP" altLang="en-US" sz="2400" dirty="0" smtClean="0"/>
              <a:t>〇</a:t>
            </a:r>
            <a:r>
              <a:rPr lang="ja-JP" altLang="en-US" sz="2400" b="1" u="sng" dirty="0" smtClean="0"/>
              <a:t>工業団地間をつなぐ、産業用道路の整備</a:t>
            </a:r>
            <a:r>
              <a:rPr lang="ja-JP" altLang="en-US" sz="2000" dirty="0" smtClean="0"/>
              <a:t>（サテライトリングロード）</a:t>
            </a:r>
            <a:endParaRPr lang="en-US" sz="2000" dirty="0"/>
          </a:p>
          <a:p>
            <a:pPr marL="0" indent="0">
              <a:buNone/>
            </a:pPr>
            <a:r>
              <a:rPr lang="ja-JP" altLang="en-US" sz="2400" dirty="0" smtClean="0"/>
              <a:t>〇</a:t>
            </a:r>
            <a:r>
              <a:rPr lang="ja-JP" altLang="en-US" sz="2400" b="1" u="sng" dirty="0" smtClean="0"/>
              <a:t>工業団地への</a:t>
            </a:r>
            <a:r>
              <a:rPr lang="ja-JP" altLang="en-US" sz="2400" b="1" u="sng" dirty="0"/>
              <a:t>独占的</a:t>
            </a:r>
            <a:r>
              <a:rPr lang="ja-JP" altLang="en-US" sz="2400" b="1" u="sng" dirty="0" smtClean="0"/>
              <a:t>な電力供給の確</a:t>
            </a:r>
            <a:r>
              <a:rPr lang="ja-JP" altLang="en-US" sz="2400" b="1" u="sng" smtClean="0"/>
              <a:t>保</a:t>
            </a:r>
            <a:r>
              <a:rPr lang="ja-JP" altLang="en-US" sz="2400" smtClean="0"/>
              <a:t>。</a:t>
            </a:r>
            <a:r>
              <a:rPr lang="en-US" altLang="ja-JP" sz="2400" dirty="0" smtClean="0"/>
              <a:t/>
            </a:r>
            <a:br>
              <a:rPr lang="en-US" altLang="ja-JP" sz="2400" dirty="0" smtClean="0"/>
            </a:br>
            <a:r>
              <a:rPr lang="ja-JP" altLang="en-US" sz="2400" smtClean="0"/>
              <a:t>　</a:t>
            </a:r>
            <a:r>
              <a:rPr lang="ja-JP" altLang="en-US" sz="2400" smtClean="0"/>
              <a:t>工業団地近隣にサブ</a:t>
            </a:r>
            <a:r>
              <a:rPr lang="ja-JP" altLang="en-US" sz="2400" smtClean="0"/>
              <a:t>ス</a:t>
            </a:r>
            <a:r>
              <a:rPr lang="ja-JP" altLang="en-US" sz="2400" smtClean="0"/>
              <a:t>テ</a:t>
            </a:r>
            <a:r>
              <a:rPr lang="ja-JP" altLang="en-US" sz="2400" dirty="0" smtClean="0"/>
              <a:t>ーションが存在</a:t>
            </a:r>
            <a:endParaRPr lang="en-US" altLang="ja-JP" sz="2400" dirty="0" smtClean="0"/>
          </a:p>
          <a:p>
            <a:pPr marL="0" indent="0">
              <a:buNone/>
            </a:pPr>
            <a:r>
              <a:rPr lang="ja-JP" altLang="en-US" sz="2400" dirty="0" smtClean="0"/>
              <a:t>〇</a:t>
            </a:r>
            <a:r>
              <a:rPr lang="ja-JP" altLang="en-US" sz="2400" b="1" u="sng" dirty="0" smtClean="0"/>
              <a:t>水は、近隣の水源からパイプライン</a:t>
            </a:r>
            <a:r>
              <a:rPr lang="ja-JP" altLang="en-US" sz="2400" dirty="0" smtClean="0"/>
              <a:t>で供</a:t>
            </a:r>
            <a:r>
              <a:rPr lang="ja-JP" altLang="en-US" sz="2400" smtClean="0"/>
              <a:t>給</a:t>
            </a:r>
            <a:r>
              <a:rPr lang="ja-JP" altLang="en-US" sz="2400" smtClean="0"/>
              <a:t>。</a:t>
            </a:r>
            <a:r>
              <a:rPr lang="en-US" altLang="ja-JP" sz="2400" dirty="0" smtClean="0"/>
              <a:t/>
            </a:r>
            <a:br>
              <a:rPr lang="en-US" altLang="ja-JP" sz="2400" dirty="0" smtClean="0"/>
            </a:br>
            <a:r>
              <a:rPr lang="ja-JP" altLang="en-US" sz="2400" smtClean="0"/>
              <a:t>　</a:t>
            </a:r>
            <a:r>
              <a:rPr lang="ja-JP" altLang="en-US" sz="2400" b="1" u="sng" smtClean="0"/>
              <a:t>井</a:t>
            </a:r>
            <a:r>
              <a:rPr lang="ja-JP" altLang="en-US" sz="2400" b="1" u="sng" dirty="0" smtClean="0"/>
              <a:t>戸を掘ることを前提としない</a:t>
            </a:r>
            <a:r>
              <a:rPr lang="ja-JP" altLang="en-US" sz="2400" dirty="0" smtClean="0"/>
              <a:t>。</a:t>
            </a:r>
            <a:endParaRPr lang="en-US" altLang="ja-JP" sz="2400" dirty="0" smtClean="0"/>
          </a:p>
          <a:p>
            <a:pPr marL="0" indent="0">
              <a:buNone/>
            </a:pPr>
            <a:r>
              <a:rPr lang="ja-JP" altLang="en-US" sz="2400" dirty="0" smtClean="0"/>
              <a:t>〇工業団地内の</a:t>
            </a:r>
            <a:r>
              <a:rPr lang="ja-JP" altLang="en-US" sz="2400" b="1" u="sng" dirty="0" smtClean="0"/>
              <a:t>土地は造成済み</a:t>
            </a:r>
            <a:r>
              <a:rPr lang="ja-JP" altLang="en-US" sz="2400" dirty="0" smtClean="0"/>
              <a:t>であり、高低差のない、フラッ</a:t>
            </a:r>
            <a:r>
              <a:rPr lang="ja-JP" altLang="en-US" sz="2400" smtClean="0"/>
              <a:t>ト</a:t>
            </a:r>
            <a:r>
              <a:rPr lang="ja-JP" altLang="en-US" sz="2400" smtClean="0"/>
              <a:t>な</a:t>
            </a:r>
            <a:r>
              <a:rPr lang="en-US" altLang="ja-JP" sz="2400" dirty="0" smtClean="0"/>
              <a:t/>
            </a:r>
            <a:br>
              <a:rPr lang="en-US" altLang="ja-JP" sz="2400" dirty="0" smtClean="0"/>
            </a:br>
            <a:r>
              <a:rPr lang="ja-JP" altLang="en-US" sz="2400" smtClean="0"/>
              <a:t>　状</a:t>
            </a:r>
            <a:r>
              <a:rPr lang="ja-JP" altLang="en-US" sz="2400" dirty="0" smtClean="0"/>
              <a:t>態を確保していること。</a:t>
            </a:r>
            <a:endParaRPr lang="en-US" altLang="ja-JP" sz="2400" dirty="0" smtClean="0"/>
          </a:p>
          <a:p>
            <a:pPr marL="0" indent="0">
              <a:buNone/>
            </a:pPr>
            <a:r>
              <a:rPr lang="ja-JP" altLang="en-US" sz="2400" dirty="0" smtClean="0"/>
              <a:t>〇工業団地内道路の整備</a:t>
            </a:r>
            <a:endParaRPr lang="en-US" altLang="ja-JP" sz="2400" dirty="0" smtClean="0"/>
          </a:p>
          <a:p>
            <a:endParaRPr lang="en-US" altLang="ja-JP" sz="2400" dirty="0" smtClean="0"/>
          </a:p>
          <a:p>
            <a:endParaRPr lang="en-US" altLang="ja-JP" dirty="0"/>
          </a:p>
          <a:p>
            <a:endParaRPr lang="en-US" altLang="ja-JP" dirty="0" smtClean="0"/>
          </a:p>
          <a:p>
            <a:pPr marL="0" indent="0">
              <a:buNone/>
            </a:pPr>
            <a:endParaRPr lang="en-US" dirty="0"/>
          </a:p>
        </p:txBody>
      </p:sp>
      <p:sp>
        <p:nvSpPr>
          <p:cNvPr id="4" name="Text Placeholder 3"/>
          <p:cNvSpPr>
            <a:spLocks noGrp="1"/>
          </p:cNvSpPr>
          <p:nvPr>
            <p:ph type="body" sz="quarter" idx="4294967295"/>
          </p:nvPr>
        </p:nvSpPr>
        <p:spPr>
          <a:xfrm>
            <a:off x="0" y="115888"/>
            <a:ext cx="9505950" cy="719137"/>
          </a:xfrm>
        </p:spPr>
        <p:txBody>
          <a:bodyPr/>
          <a:lstStyle/>
          <a:p>
            <a:pPr marL="0" indent="0">
              <a:buNone/>
            </a:pPr>
            <a:r>
              <a:rPr lang="ja-JP" altLang="en-US" dirty="0" smtClean="0"/>
              <a:t>５．工業団地選択のポイント</a:t>
            </a:r>
            <a:endParaRPr lang="en-US" dirty="0"/>
          </a:p>
        </p:txBody>
      </p:sp>
      <p:sp>
        <p:nvSpPr>
          <p:cNvPr id="5" name="TextBox 4"/>
          <p:cNvSpPr txBox="1"/>
          <p:nvPr/>
        </p:nvSpPr>
        <p:spPr>
          <a:xfrm>
            <a:off x="200473" y="836713"/>
            <a:ext cx="9577064" cy="51077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b="1" u="sng" dirty="0" smtClean="0"/>
              <a:t>（１）工</a:t>
            </a:r>
            <a:r>
              <a:rPr lang="ja-JP" altLang="en-US" sz="2400" b="1" u="sng" dirty="0"/>
              <a:t>業団地整備、インフラ整備等の主体者は州政府</a:t>
            </a:r>
            <a:r>
              <a:rPr lang="ja-JP" altLang="en-US" sz="2400" dirty="0"/>
              <a:t>であるこ</a:t>
            </a:r>
            <a:r>
              <a:rPr lang="ja-JP" altLang="en-US" sz="2400" dirty="0" smtClean="0"/>
              <a:t>と</a:t>
            </a:r>
            <a:endParaRPr lang="en-US" altLang="ja-JP" sz="2400" dirty="0"/>
          </a:p>
        </p:txBody>
      </p:sp>
      <p:sp>
        <p:nvSpPr>
          <p:cNvPr id="6" name="TextBox 5"/>
          <p:cNvSpPr txBox="1"/>
          <p:nvPr/>
        </p:nvSpPr>
        <p:spPr>
          <a:xfrm>
            <a:off x="200473" y="1484786"/>
            <a:ext cx="9577064" cy="9194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b="1" dirty="0" smtClean="0"/>
              <a:t>（２）</a:t>
            </a:r>
            <a:r>
              <a:rPr lang="ja-JP" altLang="en-US" sz="2400" dirty="0" smtClean="0"/>
              <a:t>工</a:t>
            </a:r>
            <a:r>
              <a:rPr lang="ja-JP" altLang="en-US" sz="2400" dirty="0"/>
              <a:t>業団地整</a:t>
            </a:r>
            <a:r>
              <a:rPr lang="ja-JP" altLang="en-US" sz="2400" dirty="0" smtClean="0"/>
              <a:t>備、インフラ整備にかかる以下のポ</a:t>
            </a:r>
            <a:r>
              <a:rPr lang="ja-JP" altLang="en-US" sz="2400" dirty="0"/>
              <a:t>イント</a:t>
            </a:r>
            <a:r>
              <a:rPr lang="ja-JP" altLang="en-US" sz="2400" dirty="0" smtClean="0"/>
              <a:t>を既に満</a:t>
            </a:r>
            <a:r>
              <a:rPr lang="ja-JP" altLang="en-US" sz="2400" dirty="0"/>
              <a:t>たしているか、実</a:t>
            </a:r>
            <a:r>
              <a:rPr lang="ja-JP" altLang="en-US" sz="2400" dirty="0" smtClean="0"/>
              <a:t>現をコミットすること。</a:t>
            </a:r>
            <a:endParaRPr lang="en-US" altLang="ja-JP" sz="2400" dirty="0"/>
          </a:p>
        </p:txBody>
      </p:sp>
    </p:spTree>
    <p:extLst>
      <p:ext uri="{BB962C8B-B14F-4D97-AF65-F5344CB8AC3E}">
        <p14:creationId xmlns:p14="http://schemas.microsoft.com/office/powerpoint/2010/main" xmlns="" val="962450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altLang="ja-JP" smtClean="0">
                <a:solidFill>
                  <a:prstClr val="black"/>
                </a:solidFill>
              </a:rPr>
              <a:t>Copyright © 2014 JETRO. All rights reserved.</a:t>
            </a:r>
            <a:r>
              <a:rPr lang="ja-JP" altLang="en-US" smtClean="0">
                <a:solidFill>
                  <a:prstClr val="black"/>
                </a:solidFill>
              </a:rPr>
              <a:t>　禁無断掲載</a:t>
            </a:r>
            <a:endParaRPr lang="ja-JP" altLang="en-US">
              <a:solidFill>
                <a:prstClr val="black"/>
              </a:solidFill>
            </a:endParaRPr>
          </a:p>
        </p:txBody>
      </p:sp>
      <p:sp>
        <p:nvSpPr>
          <p:cNvPr id="3" name="Slide Number Placeholder 2"/>
          <p:cNvSpPr>
            <a:spLocks noGrp="1"/>
          </p:cNvSpPr>
          <p:nvPr>
            <p:ph type="sldNum" sz="quarter" idx="11"/>
          </p:nvPr>
        </p:nvSpPr>
        <p:spPr/>
        <p:txBody>
          <a:bodyPr/>
          <a:lstStyle/>
          <a:p>
            <a:pPr>
              <a:defRPr/>
            </a:pPr>
            <a:fld id="{8B139281-7308-4944-B0EF-A1332598797D}" type="slidenum">
              <a:rPr lang="ja-JP" altLang="en-US" smtClean="0">
                <a:solidFill>
                  <a:prstClr val="black"/>
                </a:solidFill>
              </a:rPr>
              <a:pPr>
                <a:defRPr/>
              </a:pPr>
              <a:t>7</a:t>
            </a:fld>
            <a:endParaRPr lang="en-US" altLang="ja-JP" dirty="0">
              <a:solidFill>
                <a:prstClr val="black"/>
              </a:solidFill>
            </a:endParaRPr>
          </a:p>
        </p:txBody>
      </p:sp>
      <p:sp>
        <p:nvSpPr>
          <p:cNvPr id="4" name="Rectangle 3"/>
          <p:cNvSpPr/>
          <p:nvPr/>
        </p:nvSpPr>
        <p:spPr>
          <a:xfrm>
            <a:off x="140746" y="2714144"/>
            <a:ext cx="9924822" cy="1569660"/>
          </a:xfrm>
          <a:prstGeom prst="rect">
            <a:avLst/>
          </a:prstGeom>
        </p:spPr>
        <p:txBody>
          <a:bodyPr wrap="square">
            <a:spAutoFit/>
          </a:bodyPr>
          <a:lstStyle/>
          <a:p>
            <a:r>
              <a:rPr lang="ja-JP" altLang="en-US" sz="2400" b="1" u="sng" dirty="0"/>
              <a:t>３）</a:t>
            </a:r>
            <a:r>
              <a:rPr lang="ja-JP" altLang="en-US" sz="2400" b="1" u="sng" dirty="0" smtClean="0"/>
              <a:t>行政手続</a:t>
            </a:r>
            <a:endParaRPr lang="en-US" altLang="ja-JP" sz="2400" b="1" u="sng" dirty="0" smtClean="0"/>
          </a:p>
          <a:p>
            <a:r>
              <a:rPr lang="ja-JP" altLang="en-US" sz="2400" dirty="0" smtClean="0"/>
              <a:t>　当該工業団地への入居の際の手続きにつき、州政府にて一括</a:t>
            </a:r>
            <a:r>
              <a:rPr lang="ja-JP" altLang="en-US" sz="2400" smtClean="0"/>
              <a:t>し</a:t>
            </a:r>
            <a:r>
              <a:rPr lang="ja-JP" altLang="en-US" sz="2400" smtClean="0"/>
              <a:t>て</a:t>
            </a:r>
            <a:r>
              <a:rPr lang="en-US" altLang="ja-JP" sz="2400" dirty="0" smtClean="0"/>
              <a:t/>
            </a:r>
            <a:br>
              <a:rPr lang="en-US" altLang="ja-JP" sz="2400" dirty="0" smtClean="0"/>
            </a:br>
            <a:r>
              <a:rPr lang="ja-JP" altLang="en-US" sz="2400" smtClean="0"/>
              <a:t>　完</a:t>
            </a:r>
            <a:r>
              <a:rPr lang="ja-JP" altLang="en-US" sz="2400" dirty="0" smtClean="0"/>
              <a:t>了できる仕組み（シングルウインドウ）を構築する。標準</a:t>
            </a:r>
            <a:r>
              <a:rPr lang="ja-JP" altLang="en-US" sz="2400" smtClean="0"/>
              <a:t>処</a:t>
            </a:r>
            <a:r>
              <a:rPr lang="ja-JP" altLang="en-US" sz="2400" smtClean="0"/>
              <a:t>理</a:t>
            </a:r>
            <a:r>
              <a:rPr lang="en-US" altLang="ja-JP" sz="2400" dirty="0" smtClean="0"/>
              <a:t/>
            </a:r>
            <a:br>
              <a:rPr lang="en-US" altLang="ja-JP" sz="2400" dirty="0" smtClean="0"/>
            </a:br>
            <a:r>
              <a:rPr lang="ja-JP" altLang="en-US" sz="2400" smtClean="0"/>
              <a:t>　期</a:t>
            </a:r>
            <a:r>
              <a:rPr lang="ja-JP" altLang="en-US" sz="2400" dirty="0" smtClean="0"/>
              <a:t>間を設定し、外部からモニターできるようシステム化する。</a:t>
            </a:r>
            <a:endParaRPr lang="en-US" altLang="ja-JP" sz="2400" dirty="0" smtClean="0"/>
          </a:p>
        </p:txBody>
      </p:sp>
      <p:sp>
        <p:nvSpPr>
          <p:cNvPr id="6" name="Text Placeholder 3"/>
          <p:cNvSpPr txBox="1">
            <a:spLocks/>
          </p:cNvSpPr>
          <p:nvPr/>
        </p:nvSpPr>
        <p:spPr bwMode="auto">
          <a:xfrm>
            <a:off x="1" y="115890"/>
            <a:ext cx="9505950"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charset="0"/>
              <a:buNone/>
            </a:pPr>
            <a:r>
              <a:rPr lang="ja-JP" altLang="en-US" dirty="0" smtClean="0"/>
              <a:t>５．工業団地選択のポイント</a:t>
            </a:r>
            <a:endParaRPr lang="en-US" dirty="0"/>
          </a:p>
        </p:txBody>
      </p:sp>
      <p:sp>
        <p:nvSpPr>
          <p:cNvPr id="7" name="Rectangle 6"/>
          <p:cNvSpPr/>
          <p:nvPr/>
        </p:nvSpPr>
        <p:spPr>
          <a:xfrm>
            <a:off x="115158" y="835025"/>
            <a:ext cx="9790841" cy="1938992"/>
          </a:xfrm>
          <a:prstGeom prst="rect">
            <a:avLst/>
          </a:prstGeom>
        </p:spPr>
        <p:txBody>
          <a:bodyPr wrap="square">
            <a:spAutoFit/>
          </a:bodyPr>
          <a:lstStyle/>
          <a:p>
            <a:r>
              <a:rPr lang="ja-JP" altLang="en-US" sz="2400" b="1" u="sng" dirty="0"/>
              <a:t>２）</a:t>
            </a:r>
            <a:r>
              <a:rPr lang="ja-JP" altLang="en-US" sz="2400" b="1" u="sng" dirty="0" smtClean="0"/>
              <a:t>土</a:t>
            </a:r>
            <a:r>
              <a:rPr lang="ja-JP" altLang="en-US" sz="2400" b="1" u="sng" dirty="0"/>
              <a:t>地収用</a:t>
            </a:r>
            <a:endParaRPr lang="en-US" altLang="ja-JP" sz="2400" b="1" u="sng" dirty="0"/>
          </a:p>
          <a:p>
            <a:r>
              <a:rPr lang="ja-JP" altLang="en-US" sz="2400" dirty="0"/>
              <a:t>　</a:t>
            </a:r>
            <a:r>
              <a:rPr lang="ja-JP" altLang="en-US" sz="2400" b="1" u="sng" dirty="0"/>
              <a:t>土地収用が終了</a:t>
            </a:r>
            <a:r>
              <a:rPr lang="ja-JP" altLang="en-US" sz="2400" dirty="0"/>
              <a:t>しており、訴訟問題等に発展しないこ</a:t>
            </a:r>
            <a:r>
              <a:rPr lang="ja-JP" altLang="en-US" sz="2400"/>
              <a:t>と</a:t>
            </a:r>
            <a:r>
              <a:rPr lang="ja-JP" altLang="en-US" sz="2400" smtClean="0"/>
              <a:t>を</a:t>
            </a:r>
            <a:r>
              <a:rPr lang="en-US" altLang="ja-JP" sz="2400" dirty="0" smtClean="0"/>
              <a:t/>
            </a:r>
            <a:br>
              <a:rPr lang="en-US" altLang="ja-JP" sz="2400" dirty="0" smtClean="0"/>
            </a:br>
            <a:r>
              <a:rPr lang="ja-JP" altLang="en-US" sz="2400" smtClean="0"/>
              <a:t>　州</a:t>
            </a:r>
            <a:r>
              <a:rPr lang="ja-JP" altLang="en-US" sz="2400" dirty="0"/>
              <a:t>政府が確保していること。仮に土地関連の問題が発生し</a:t>
            </a:r>
            <a:r>
              <a:rPr lang="ja-JP" altLang="en-US" sz="2400"/>
              <a:t>て</a:t>
            </a:r>
            <a:r>
              <a:rPr lang="ja-JP" altLang="en-US" sz="2400" smtClean="0"/>
              <a:t>も</a:t>
            </a:r>
            <a:r>
              <a:rPr lang="en-US" altLang="ja-JP" sz="2400" dirty="0" smtClean="0"/>
              <a:t/>
            </a:r>
            <a:br>
              <a:rPr lang="en-US" altLang="ja-JP" sz="2400" dirty="0" smtClean="0"/>
            </a:br>
            <a:r>
              <a:rPr lang="ja-JP" altLang="en-US" sz="2400" smtClean="0"/>
              <a:t>　テ</a:t>
            </a:r>
            <a:r>
              <a:rPr lang="ja-JP" altLang="en-US" sz="2400" dirty="0"/>
              <a:t>ナントではなく、州政府が全ての問題を確保することを明</a:t>
            </a:r>
            <a:r>
              <a:rPr lang="ja-JP" altLang="en-US" sz="2400"/>
              <a:t>確</a:t>
            </a:r>
            <a:r>
              <a:rPr lang="ja-JP" altLang="en-US" sz="2400" smtClean="0"/>
              <a:t>に</a:t>
            </a:r>
            <a:r>
              <a:rPr lang="en-US" altLang="ja-JP" sz="2400" dirty="0" smtClean="0"/>
              <a:t/>
            </a:r>
            <a:br>
              <a:rPr lang="en-US" altLang="ja-JP" sz="2400" dirty="0" smtClean="0"/>
            </a:br>
            <a:r>
              <a:rPr lang="ja-JP" altLang="en-US" sz="2400" smtClean="0"/>
              <a:t>　書</a:t>
            </a:r>
            <a:r>
              <a:rPr lang="ja-JP" altLang="en-US" sz="2400" dirty="0"/>
              <a:t>面化す</a:t>
            </a:r>
            <a:r>
              <a:rPr lang="ja-JP" altLang="en-US" sz="2400" dirty="0" smtClean="0"/>
              <a:t>る</a:t>
            </a:r>
            <a:endParaRPr lang="en-US" altLang="ja-JP" sz="2400" dirty="0"/>
          </a:p>
        </p:txBody>
      </p:sp>
      <p:sp>
        <p:nvSpPr>
          <p:cNvPr id="8" name="TextBox 7"/>
          <p:cNvSpPr txBox="1"/>
          <p:nvPr/>
        </p:nvSpPr>
        <p:spPr>
          <a:xfrm>
            <a:off x="140746" y="4688806"/>
            <a:ext cx="9577064" cy="17366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dirty="0" smtClean="0"/>
              <a:t>（３）以</a:t>
            </a:r>
            <a:r>
              <a:rPr lang="ja-JP" altLang="en-US" sz="2400" dirty="0"/>
              <a:t>上の点の実行につき、</a:t>
            </a:r>
            <a:r>
              <a:rPr lang="ja-JP" altLang="en-US" sz="2400" b="1" u="sng" dirty="0"/>
              <a:t>開発のタイムスケジュールを</a:t>
            </a:r>
            <a:r>
              <a:rPr lang="ja-JP" altLang="en-US" sz="2400" b="1" u="sng"/>
              <a:t>作</a:t>
            </a:r>
            <a:r>
              <a:rPr lang="ja-JP" altLang="en-US" sz="2400" b="1" u="sng" smtClean="0"/>
              <a:t>成</a:t>
            </a:r>
            <a:r>
              <a:rPr lang="en-US" altLang="ja-JP" sz="2400" b="1" u="sng" dirty="0" smtClean="0"/>
              <a:t/>
            </a:r>
            <a:br>
              <a:rPr lang="en-US" altLang="ja-JP" sz="2400" b="1" u="sng" dirty="0" smtClean="0"/>
            </a:br>
            <a:r>
              <a:rPr lang="ja-JP" altLang="en-US" sz="2400" b="1" u="sng" smtClean="0"/>
              <a:t>し</a:t>
            </a:r>
            <a:r>
              <a:rPr lang="ja-JP" altLang="en-US" sz="2400" b="1" u="sng" dirty="0"/>
              <a:t>、それがスケジュール通り進んでいるかモニターする枠組</a:t>
            </a:r>
            <a:r>
              <a:rPr lang="ja-JP" altLang="en-US" sz="2400" b="1" u="sng"/>
              <a:t>み</a:t>
            </a:r>
            <a:r>
              <a:rPr lang="ja-JP" altLang="en-US" sz="2400" b="1" u="sng" smtClean="0"/>
              <a:t>を</a:t>
            </a:r>
            <a:r>
              <a:rPr lang="en-US" altLang="ja-JP" sz="2400" b="1" u="sng" dirty="0" smtClean="0"/>
              <a:t/>
            </a:r>
            <a:br>
              <a:rPr lang="en-US" altLang="ja-JP" sz="2400" b="1" u="sng" dirty="0" smtClean="0"/>
            </a:br>
            <a:r>
              <a:rPr lang="ja-JP" altLang="en-US" sz="2400" b="1" u="sng" smtClean="0"/>
              <a:t>形</a:t>
            </a:r>
            <a:r>
              <a:rPr lang="ja-JP" altLang="en-US" sz="2400" b="1" u="sng" dirty="0"/>
              <a:t>成すること</a:t>
            </a:r>
            <a:r>
              <a:rPr lang="ja-JP" altLang="en-US" sz="2400" b="1" u="sng" dirty="0" smtClean="0"/>
              <a:t>。</a:t>
            </a:r>
            <a:r>
              <a:rPr lang="ja-JP" altLang="en-US" sz="2400" dirty="0" smtClean="0"/>
              <a:t>こ</a:t>
            </a:r>
            <a:r>
              <a:rPr lang="ja-JP" altLang="en-US" sz="2400" dirty="0"/>
              <a:t>のタイムスケジュー</a:t>
            </a:r>
            <a:r>
              <a:rPr lang="ja-JP" altLang="en-US" sz="2400" dirty="0" smtClean="0"/>
              <a:t>ルが、Ｋ</a:t>
            </a:r>
            <a:r>
              <a:rPr lang="ja-JP" altLang="en-US" sz="2400" dirty="0"/>
              <a:t>ＩＰ</a:t>
            </a:r>
            <a:r>
              <a:rPr lang="ja-JP" altLang="en-US" sz="2400" dirty="0" smtClean="0"/>
              <a:t>Ｐ（円借</a:t>
            </a:r>
            <a:r>
              <a:rPr lang="ja-JP" altLang="en-US" sz="2400" smtClean="0"/>
              <a:t>款</a:t>
            </a:r>
            <a:r>
              <a:rPr lang="ja-JP" altLang="en-US" sz="2400" smtClean="0"/>
              <a:t>）</a:t>
            </a:r>
            <a:r>
              <a:rPr lang="en-US" altLang="ja-JP" sz="2400" dirty="0" smtClean="0"/>
              <a:t/>
            </a:r>
            <a:br>
              <a:rPr lang="en-US" altLang="ja-JP" sz="2400" dirty="0" smtClean="0"/>
            </a:br>
            <a:r>
              <a:rPr lang="ja-JP" altLang="en-US" sz="2400" smtClean="0"/>
              <a:t>供</a:t>
            </a:r>
            <a:r>
              <a:rPr lang="ja-JP" altLang="en-US" sz="2400" dirty="0" smtClean="0"/>
              <a:t>与の目</a:t>
            </a:r>
            <a:r>
              <a:rPr lang="ja-JP" altLang="en-US" sz="2400" dirty="0"/>
              <a:t>標設定とリンクさせること。</a:t>
            </a:r>
            <a:endParaRPr lang="en-US" altLang="ja-JP" sz="2400" dirty="0"/>
          </a:p>
        </p:txBody>
      </p:sp>
    </p:spTree>
    <p:extLst>
      <p:ext uri="{BB962C8B-B14F-4D97-AF65-F5344CB8AC3E}">
        <p14:creationId xmlns:p14="http://schemas.microsoft.com/office/powerpoint/2010/main" xmlns="" val="3652372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1800" dirty="0" smtClean="0"/>
              <a:t>（参考）日本企業のインド工業団地開発への要望</a:t>
            </a:r>
            <a:endParaRPr kumimoji="1" lang="ja-JP" altLang="en-US" sz="1800" dirty="0"/>
          </a:p>
        </p:txBody>
      </p:sp>
      <p:sp>
        <p:nvSpPr>
          <p:cNvPr id="3" name="テキスト プレースホルダ 2"/>
          <p:cNvSpPr>
            <a:spLocks noGrp="1"/>
          </p:cNvSpPr>
          <p:nvPr>
            <p:ph type="body" sz="quarter" idx="14"/>
          </p:nvPr>
        </p:nvSpPr>
        <p:spPr/>
        <p:txBody>
          <a:bodyPr/>
          <a:lstStyle/>
          <a:p>
            <a:r>
              <a:rPr lang="ja-JP" altLang="en-US" dirty="0" smtClean="0"/>
              <a:t>特にインフラは、多くの企業にとって「必要不可欠」な条件である。</a:t>
            </a:r>
            <a:endParaRPr lang="en-US" altLang="ja-JP" dirty="0" smtClean="0"/>
          </a:p>
          <a:p>
            <a:r>
              <a:rPr lang="ja-JP" altLang="en-US" dirty="0" smtClean="0"/>
              <a:t>「近隣のメガ都市までの距離」を重要視する企業は多いが、「必要不可欠」と考える企業は少ない。</a:t>
            </a:r>
            <a:endParaRPr kumimoji="1" lang="ja-JP" altLang="en-US" dirty="0"/>
          </a:p>
        </p:txBody>
      </p:sp>
      <p:sp>
        <p:nvSpPr>
          <p:cNvPr id="4" name="テキスト プレースホルダ 3"/>
          <p:cNvSpPr>
            <a:spLocks noGrp="1"/>
          </p:cNvSpPr>
          <p:nvPr>
            <p:ph type="body" sz="quarter" idx="15"/>
          </p:nvPr>
        </p:nvSpPr>
        <p:spPr>
          <a:xfrm>
            <a:off x="200024" y="549275"/>
            <a:ext cx="9705976" cy="719138"/>
          </a:xfrm>
        </p:spPr>
        <p:txBody>
          <a:bodyPr>
            <a:normAutofit fontScale="85000" lnSpcReduction="10000"/>
          </a:bodyPr>
          <a:lstStyle/>
          <a:p>
            <a:r>
              <a:rPr lang="ja-JP" altLang="en-US" dirty="0" smtClean="0"/>
              <a:t>インド事業の進出・拡大を検討する際、電力・水力・物流のインフラの整備は必要不可欠。</a:t>
            </a:r>
            <a:endParaRPr lang="en-US" altLang="ja-JP" dirty="0" smtClean="0"/>
          </a:p>
          <a:p>
            <a:r>
              <a:rPr lang="ja-JP" altLang="en-US" dirty="0" smtClean="0"/>
              <a:t>また、多くの企業は進出の金銭的優遇や、手厚いサポートを望む</a:t>
            </a:r>
            <a:endParaRPr lang="en-US" altLang="ja-JP" dirty="0" smtClean="0"/>
          </a:p>
        </p:txBody>
      </p:sp>
      <p:sp>
        <p:nvSpPr>
          <p:cNvPr id="13" name="テキスト ボックス 12"/>
          <p:cNvSpPr txBox="1"/>
          <p:nvPr/>
        </p:nvSpPr>
        <p:spPr>
          <a:xfrm>
            <a:off x="3584849" y="6611781"/>
            <a:ext cx="4081567" cy="246221"/>
          </a:xfrm>
          <a:prstGeom prst="rect">
            <a:avLst/>
          </a:prstGeom>
          <a:noFill/>
        </p:spPr>
        <p:txBody>
          <a:bodyPr wrap="none" rtlCol="0">
            <a:spAutoFit/>
          </a:bodyPr>
          <a:lstStyle/>
          <a:p>
            <a:r>
              <a:rPr kumimoji="1" lang="en-US" altLang="ja-JP" sz="1000" dirty="0" smtClean="0">
                <a:latin typeface="Arial" panose="020B0604020202020204" pitchFamily="34" charset="0"/>
                <a:ea typeface="ＭＳ Ｐゴシック" panose="020B0600070205080204" pitchFamily="50" charset="-128"/>
                <a:cs typeface="Arial" panose="020B0604020202020204" pitchFamily="34" charset="0"/>
              </a:rPr>
              <a:t>※</a:t>
            </a:r>
            <a:r>
              <a:rPr kumimoji="1" lang="ja-JP" altLang="en-US" sz="1000" dirty="0" smtClean="0">
                <a:latin typeface="Arial" panose="020B0604020202020204" pitchFamily="34" charset="0"/>
                <a:ea typeface="ＭＳ Ｐゴシック" panose="020B0600070205080204" pitchFamily="50" charset="-128"/>
                <a:cs typeface="Arial" panose="020B0604020202020204" pitchFamily="34" charset="0"/>
              </a:rPr>
              <a:t>必要度</a:t>
            </a:r>
            <a:r>
              <a:rPr kumimoji="1" lang="en-US" altLang="ja-JP" sz="1000" dirty="0" smtClean="0">
                <a:latin typeface="Arial" panose="020B0604020202020204" pitchFamily="34" charset="0"/>
                <a:ea typeface="ＭＳ Ｐゴシック" panose="020B0600070205080204" pitchFamily="50" charset="-128"/>
                <a:cs typeface="Arial" panose="020B0604020202020204" pitchFamily="34" charset="0"/>
              </a:rPr>
              <a:t>: </a:t>
            </a:r>
            <a:r>
              <a:rPr kumimoji="1" lang="ja-JP" altLang="en-US" sz="1000" dirty="0" smtClean="0">
                <a:latin typeface="Arial" panose="020B0604020202020204" pitchFamily="34" charset="0"/>
                <a:ea typeface="ＭＳ Ｐゴシック" panose="020B0600070205080204" pitchFamily="50" charset="-128"/>
                <a:cs typeface="Arial" panose="020B0604020202020204" pitchFamily="34" charset="0"/>
              </a:rPr>
              <a:t>重要と答えた回答者の内、必要不可欠と答えた回答者の割合</a:t>
            </a:r>
          </a:p>
        </p:txBody>
      </p:sp>
      <p:grpSp>
        <p:nvGrpSpPr>
          <p:cNvPr id="5" name="グループ化 3"/>
          <p:cNvGrpSpPr/>
          <p:nvPr/>
        </p:nvGrpSpPr>
        <p:grpSpPr>
          <a:xfrm>
            <a:off x="200472" y="2167486"/>
            <a:ext cx="9505056" cy="307777"/>
            <a:chOff x="1136650" y="5481228"/>
            <a:chExt cx="7632700" cy="307777"/>
          </a:xfrm>
        </p:grpSpPr>
        <p:sp>
          <p:nvSpPr>
            <p:cNvPr id="9" name="テキスト ボックス 24"/>
            <p:cNvSpPr txBox="1">
              <a:spLocks noChangeArrowheads="1"/>
            </p:cNvSpPr>
            <p:nvPr/>
          </p:nvSpPr>
          <p:spPr bwMode="auto">
            <a:xfrm>
              <a:off x="1136650" y="5481228"/>
              <a:ext cx="7632700" cy="307777"/>
            </a:xfrm>
            <a:prstGeom prst="rect">
              <a:avLst/>
            </a:prstGeom>
            <a:noFill/>
            <a:ln w="9525">
              <a:noFill/>
              <a:miter lim="800000"/>
              <a:headEnd/>
              <a:tailEnd/>
            </a:ln>
          </p:spPr>
          <p:txBody>
            <a:bodyPr wrap="none" lIns="0" rIns="0">
              <a:noAutofit/>
            </a:bodyPr>
            <a:lstStyle>
              <a:defPPr>
                <a:defRPr lang="ja-JP"/>
              </a:defPPr>
              <a:lvl1pPr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2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2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200" kern="1200">
                  <a:solidFill>
                    <a:schemeClr val="tx1"/>
                  </a:solidFill>
                  <a:latin typeface="Arial" pitchFamily="34" charset="0"/>
                  <a:ea typeface="ＭＳ Ｐゴシック" pitchFamily="50" charset="-128"/>
                  <a:cs typeface="+mn-cs"/>
                </a:defRPr>
              </a:lvl9pPr>
            </a:lstStyle>
            <a:p>
              <a:r>
                <a:rPr lang="ja-JP" altLang="en-US" sz="1400" dirty="0" smtClean="0">
                  <a:latin typeface="HGP創英角ｺﾞｼｯｸUB" pitchFamily="50" charset="-128"/>
                  <a:ea typeface="HGP創英角ｺﾞｼｯｸUB" pitchFamily="50" charset="-128"/>
                </a:rPr>
                <a:t>進出・拡大時の重要項目</a:t>
              </a:r>
              <a:endParaRPr lang="ja-JP" altLang="en-US" sz="1400" dirty="0">
                <a:latin typeface="HGP創英角ｺﾞｼｯｸUB" pitchFamily="50" charset="-128"/>
                <a:ea typeface="HGP創英角ｺﾞｼｯｸUB" pitchFamily="50" charset="-128"/>
              </a:endParaRPr>
            </a:p>
          </p:txBody>
        </p:sp>
        <p:cxnSp>
          <p:nvCxnSpPr>
            <p:cNvPr id="10" name="直線コネクタ 9"/>
            <p:cNvCxnSpPr/>
            <p:nvPr/>
          </p:nvCxnSpPr>
          <p:spPr>
            <a:xfrm>
              <a:off x="1136650" y="5779678"/>
              <a:ext cx="76327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6" name="グループ化 14"/>
          <p:cNvGrpSpPr/>
          <p:nvPr/>
        </p:nvGrpSpPr>
        <p:grpSpPr>
          <a:xfrm>
            <a:off x="606230" y="3069680"/>
            <a:ext cx="8856000" cy="3518148"/>
            <a:chOff x="597684" y="2780928"/>
            <a:chExt cx="8963828" cy="3672408"/>
          </a:xfrm>
        </p:grpSpPr>
        <p:cxnSp>
          <p:nvCxnSpPr>
            <p:cNvPr id="16" name="直線コネクタ 15"/>
            <p:cNvCxnSpPr/>
            <p:nvPr/>
          </p:nvCxnSpPr>
          <p:spPr>
            <a:xfrm>
              <a:off x="2936776" y="2852936"/>
              <a:ext cx="0" cy="36004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800872" y="2852936"/>
              <a:ext cx="0" cy="36004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4664968" y="2852936"/>
              <a:ext cx="0" cy="36004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5241032" y="2852936"/>
              <a:ext cx="0" cy="36004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5819432" y="2852936"/>
              <a:ext cx="0" cy="36004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6969224" y="2852936"/>
              <a:ext cx="0" cy="36004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832725" y="2852936"/>
              <a:ext cx="0" cy="36004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8409384" y="2852936"/>
              <a:ext cx="0" cy="36004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8985448" y="2852936"/>
              <a:ext cx="0" cy="36004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597684" y="2780928"/>
              <a:ext cx="2340000" cy="216024"/>
            </a:xfrm>
            <a:prstGeom prst="rect">
              <a:avLst/>
            </a:prstGeom>
            <a:solidFill>
              <a:schemeClr val="accent6">
                <a:lumMod val="20000"/>
                <a:lumOff val="80000"/>
                <a:alpha val="50000"/>
              </a:schemeClr>
            </a:solidFill>
            <a:ln>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ja-JP" altLang="en-US"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市場規模</a:t>
              </a:r>
            </a:p>
          </p:txBody>
        </p:sp>
        <p:sp>
          <p:nvSpPr>
            <p:cNvPr id="26" name="正方形/長方形 25"/>
            <p:cNvSpPr/>
            <p:nvPr/>
          </p:nvSpPr>
          <p:spPr>
            <a:xfrm>
              <a:off x="2945485" y="2780928"/>
              <a:ext cx="864000" cy="216024"/>
            </a:xfrm>
            <a:prstGeom prst="rect">
              <a:avLst/>
            </a:prstGeom>
            <a:solidFill>
              <a:schemeClr val="accent5">
                <a:lumMod val="20000"/>
                <a:lumOff val="80000"/>
                <a:alpha val="50000"/>
              </a:schemeClr>
            </a:solidFill>
            <a:ln>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ja-JP" altLang="en-US"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ユーザと市場との距離</a:t>
              </a:r>
            </a:p>
          </p:txBody>
        </p:sp>
        <p:sp>
          <p:nvSpPr>
            <p:cNvPr id="27" name="正方形/長方形 26"/>
            <p:cNvSpPr/>
            <p:nvPr/>
          </p:nvSpPr>
          <p:spPr>
            <a:xfrm>
              <a:off x="3800872" y="2780928"/>
              <a:ext cx="864000" cy="216024"/>
            </a:xfrm>
            <a:prstGeom prst="rect">
              <a:avLst/>
            </a:prstGeom>
            <a:solidFill>
              <a:schemeClr val="accent6">
                <a:lumMod val="20000"/>
                <a:lumOff val="80000"/>
                <a:alpha val="50000"/>
              </a:schemeClr>
            </a:solidFill>
            <a:ln>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ja-JP" altLang="en-US"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労働者の存在</a:t>
              </a:r>
            </a:p>
          </p:txBody>
        </p:sp>
        <p:sp>
          <p:nvSpPr>
            <p:cNvPr id="28" name="正方形/長方形 27"/>
            <p:cNvSpPr/>
            <p:nvPr/>
          </p:nvSpPr>
          <p:spPr>
            <a:xfrm>
              <a:off x="4665463" y="2780928"/>
              <a:ext cx="576000" cy="216024"/>
            </a:xfrm>
            <a:prstGeom prst="rect">
              <a:avLst/>
            </a:prstGeom>
            <a:solidFill>
              <a:schemeClr val="accent5">
                <a:lumMod val="20000"/>
                <a:lumOff val="80000"/>
                <a:alpha val="50000"/>
              </a:schemeClr>
            </a:solidFill>
            <a:ln>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ja-JP" altLang="en-US"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既出企業の存在</a:t>
              </a:r>
            </a:p>
          </p:txBody>
        </p:sp>
        <p:sp>
          <p:nvSpPr>
            <p:cNvPr id="29" name="正方形/長方形 28"/>
            <p:cNvSpPr/>
            <p:nvPr/>
          </p:nvSpPr>
          <p:spPr>
            <a:xfrm>
              <a:off x="5241032" y="2780928"/>
              <a:ext cx="576000" cy="216024"/>
            </a:xfrm>
            <a:prstGeom prst="rect">
              <a:avLst/>
            </a:prstGeom>
            <a:solidFill>
              <a:schemeClr val="accent6">
                <a:lumMod val="20000"/>
                <a:lumOff val="80000"/>
                <a:alpha val="50000"/>
              </a:schemeClr>
            </a:solidFill>
            <a:ln>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ja-JP" altLang="en-US"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土地収用</a:t>
              </a:r>
            </a:p>
          </p:txBody>
        </p:sp>
        <p:sp>
          <p:nvSpPr>
            <p:cNvPr id="30" name="正方形/長方形 29"/>
            <p:cNvSpPr/>
            <p:nvPr/>
          </p:nvSpPr>
          <p:spPr>
            <a:xfrm>
              <a:off x="5817096" y="2780928"/>
              <a:ext cx="1152128" cy="216024"/>
            </a:xfrm>
            <a:prstGeom prst="rect">
              <a:avLst/>
            </a:prstGeom>
            <a:solidFill>
              <a:schemeClr val="accent5">
                <a:lumMod val="20000"/>
                <a:lumOff val="80000"/>
                <a:alpha val="50000"/>
              </a:schemeClr>
            </a:solidFill>
            <a:ln>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ja-JP" altLang="en-US"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インフラ</a:t>
              </a:r>
            </a:p>
          </p:txBody>
        </p:sp>
        <p:sp>
          <p:nvSpPr>
            <p:cNvPr id="31" name="正方形/長方形 30"/>
            <p:cNvSpPr/>
            <p:nvPr/>
          </p:nvSpPr>
          <p:spPr>
            <a:xfrm>
              <a:off x="6968725" y="2780928"/>
              <a:ext cx="864000" cy="216024"/>
            </a:xfrm>
            <a:prstGeom prst="rect">
              <a:avLst/>
            </a:prstGeom>
            <a:solidFill>
              <a:schemeClr val="accent6">
                <a:lumMod val="20000"/>
                <a:lumOff val="80000"/>
                <a:alpha val="50000"/>
              </a:schemeClr>
            </a:solidFill>
            <a:ln>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ja-JP" altLang="en-US"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住環境の</a:t>
              </a:r>
              <a:endParaRPr kumimoji="1" lang="en-US" altLang="ja-JP"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a:p>
              <a:pPr algn="ctr"/>
              <a:r>
                <a:rPr kumimoji="1" lang="ja-JP" altLang="en-US"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整備状況</a:t>
              </a:r>
            </a:p>
          </p:txBody>
        </p:sp>
        <p:sp>
          <p:nvSpPr>
            <p:cNvPr id="32" name="正方形/長方形 31"/>
            <p:cNvSpPr/>
            <p:nvPr/>
          </p:nvSpPr>
          <p:spPr>
            <a:xfrm>
              <a:off x="7832725" y="2780928"/>
              <a:ext cx="576000" cy="216024"/>
            </a:xfrm>
            <a:prstGeom prst="rect">
              <a:avLst/>
            </a:prstGeom>
            <a:solidFill>
              <a:schemeClr val="accent5">
                <a:lumMod val="20000"/>
                <a:lumOff val="80000"/>
                <a:alpha val="50000"/>
              </a:schemeClr>
            </a:solidFill>
            <a:ln>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ja-JP" altLang="en-US"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投資インセンティブ</a:t>
              </a:r>
            </a:p>
          </p:txBody>
        </p:sp>
        <p:sp>
          <p:nvSpPr>
            <p:cNvPr id="33" name="正方形/長方形 32"/>
            <p:cNvSpPr/>
            <p:nvPr/>
          </p:nvSpPr>
          <p:spPr>
            <a:xfrm>
              <a:off x="8409384" y="2780928"/>
              <a:ext cx="576000" cy="216024"/>
            </a:xfrm>
            <a:prstGeom prst="rect">
              <a:avLst/>
            </a:prstGeom>
            <a:solidFill>
              <a:schemeClr val="accent6">
                <a:lumMod val="20000"/>
                <a:lumOff val="80000"/>
                <a:alpha val="50000"/>
              </a:schemeClr>
            </a:solidFill>
            <a:ln>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ja-JP" altLang="en-US"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投資誘致組織</a:t>
              </a:r>
            </a:p>
          </p:txBody>
        </p:sp>
        <p:sp>
          <p:nvSpPr>
            <p:cNvPr id="34" name="正方形/長方形 33"/>
            <p:cNvSpPr/>
            <p:nvPr/>
          </p:nvSpPr>
          <p:spPr>
            <a:xfrm>
              <a:off x="8985448" y="2780928"/>
              <a:ext cx="288032" cy="216024"/>
            </a:xfrm>
            <a:prstGeom prst="rect">
              <a:avLst/>
            </a:prstGeom>
            <a:solidFill>
              <a:schemeClr val="accent5">
                <a:lumMod val="20000"/>
                <a:lumOff val="80000"/>
                <a:alpha val="50000"/>
              </a:schemeClr>
            </a:solidFill>
            <a:ln>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ja-JP" altLang="en-US"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許認可</a:t>
              </a:r>
            </a:p>
          </p:txBody>
        </p:sp>
        <p:cxnSp>
          <p:nvCxnSpPr>
            <p:cNvPr id="35" name="直線コネクタ 34"/>
            <p:cNvCxnSpPr/>
            <p:nvPr/>
          </p:nvCxnSpPr>
          <p:spPr>
            <a:xfrm>
              <a:off x="9273480" y="2852936"/>
              <a:ext cx="0" cy="36004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9273480" y="2780928"/>
              <a:ext cx="288032" cy="216024"/>
            </a:xfrm>
            <a:prstGeom prst="rect">
              <a:avLst/>
            </a:prstGeom>
            <a:solidFill>
              <a:schemeClr val="accent6">
                <a:lumMod val="20000"/>
                <a:lumOff val="80000"/>
                <a:alpha val="50000"/>
              </a:schemeClr>
            </a:solidFill>
            <a:ln>
              <a:noFill/>
            </a:ln>
          </p:spPr>
          <p:style>
            <a:lnRef idx="2">
              <a:schemeClr val="accent6"/>
            </a:lnRef>
            <a:fillRef idx="1">
              <a:schemeClr val="lt1"/>
            </a:fillRef>
            <a:effectRef idx="0">
              <a:schemeClr val="accent6"/>
            </a:effectRef>
            <a:fontRef idx="minor">
              <a:schemeClr val="dk1"/>
            </a:fontRef>
          </p:style>
          <p:txBody>
            <a:bodyPr lIns="36000" rIns="36000" rtlCol="0" anchor="ctr"/>
            <a:lstStyle/>
            <a:p>
              <a:pPr algn="ctr"/>
              <a:r>
                <a:rPr kumimoji="1" lang="ja-JP" altLang="en-US" sz="8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rPr>
                <a:t>その他</a:t>
              </a:r>
            </a:p>
          </p:txBody>
        </p:sp>
      </p:grpSp>
      <p:sp>
        <p:nvSpPr>
          <p:cNvPr id="37" name="角丸四角形 36"/>
          <p:cNvSpPr/>
          <p:nvPr/>
        </p:nvSpPr>
        <p:spPr>
          <a:xfrm>
            <a:off x="5760721" y="3027803"/>
            <a:ext cx="1120864" cy="3498263"/>
          </a:xfrm>
          <a:prstGeom prst="roundRect">
            <a:avLst/>
          </a:prstGeom>
          <a:noFill/>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39" name="角丸四角形 38"/>
          <p:cNvSpPr/>
          <p:nvPr/>
        </p:nvSpPr>
        <p:spPr>
          <a:xfrm>
            <a:off x="7761312" y="3027803"/>
            <a:ext cx="552108" cy="3498263"/>
          </a:xfrm>
          <a:prstGeom prst="roundRect">
            <a:avLst/>
          </a:prstGeom>
          <a:noFill/>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38" name="正方形/長方形 37"/>
          <p:cNvSpPr/>
          <p:nvPr/>
        </p:nvSpPr>
        <p:spPr>
          <a:xfrm>
            <a:off x="172468" y="2455516"/>
            <a:ext cx="9561065" cy="400110"/>
          </a:xfrm>
          <a:prstGeom prst="rect">
            <a:avLst/>
          </a:prstGeom>
        </p:spPr>
        <p:txBody>
          <a:bodyPr wrap="square">
            <a:spAutoFit/>
          </a:bodyPr>
          <a:lstStyle/>
          <a:p>
            <a:r>
              <a:rPr lang="en-US" altLang="ja-JP" sz="1000" dirty="0" smtClean="0"/>
              <a:t>Q4-1</a:t>
            </a:r>
            <a:r>
              <a:rPr lang="ja-JP" altLang="en-US" sz="1000" dirty="0" smtClean="0"/>
              <a:t>：インドへの進出を検討する際に、進出先または事業拡大先を決定する上で重視する・した要因について、当てはまるものをお選びください。</a:t>
            </a:r>
            <a:r>
              <a:rPr lang="en-US" altLang="ja-JP" sz="1000" dirty="0" smtClean="0"/>
              <a:t/>
            </a:r>
            <a:br>
              <a:rPr lang="en-US" altLang="ja-JP" sz="1000" dirty="0" smtClean="0"/>
            </a:br>
            <a:r>
              <a:rPr lang="en-US" altLang="ja-JP" sz="1000" dirty="0" smtClean="0"/>
              <a:t>【</a:t>
            </a:r>
            <a:r>
              <a:rPr lang="ja-JP" altLang="en-US" sz="1000" dirty="0" smtClean="0"/>
              <a:t>既進出</a:t>
            </a:r>
            <a:r>
              <a:rPr lang="en-US" altLang="ja-JP" sz="1000" dirty="0" smtClean="0"/>
              <a:t>×</a:t>
            </a:r>
            <a:r>
              <a:rPr lang="ja-JP" altLang="en-US" sz="1000" dirty="0" smtClean="0"/>
              <a:t>計画有り・</a:t>
            </a:r>
            <a:r>
              <a:rPr lang="ja-JP" altLang="en-US" sz="1000" dirty="0" err="1" smtClean="0"/>
              <a:t>無し</a:t>
            </a:r>
            <a:r>
              <a:rPr lang="ja-JP" altLang="en-US" sz="1000" dirty="0" smtClean="0"/>
              <a:t>　および　未進出</a:t>
            </a:r>
            <a:r>
              <a:rPr lang="en-US" altLang="ja-JP" sz="1000" dirty="0" smtClean="0"/>
              <a:t>×</a:t>
            </a:r>
            <a:r>
              <a:rPr lang="ja-JP" altLang="en-US" sz="1000" dirty="0" smtClean="0"/>
              <a:t>計画有り・</a:t>
            </a:r>
            <a:r>
              <a:rPr lang="ja-JP" altLang="en-US" sz="1000" dirty="0" err="1" smtClean="0"/>
              <a:t>無し</a:t>
            </a:r>
            <a:r>
              <a:rPr lang="ja-JP" altLang="en-US" sz="1000" dirty="0" smtClean="0"/>
              <a:t>・可能性有り</a:t>
            </a:r>
            <a:r>
              <a:rPr lang="en-US" altLang="ja-JP" sz="1000" dirty="0" smtClean="0"/>
              <a:t>: N</a:t>
            </a:r>
            <a:r>
              <a:rPr lang="ja-JP" altLang="en-US" sz="1000" dirty="0" smtClean="0"/>
              <a:t>＝</a:t>
            </a:r>
            <a:r>
              <a:rPr lang="en-US" altLang="ja-JP" sz="1000" dirty="0" smtClean="0"/>
              <a:t>283,MA】</a:t>
            </a:r>
            <a:endParaRPr lang="ja-JP" altLang="en-US" sz="1000" dirty="0"/>
          </a:p>
        </p:txBody>
      </p:sp>
      <p:pic>
        <p:nvPicPr>
          <p:cNvPr id="5122" name="Picture 2"/>
          <p:cNvPicPr>
            <a:picLocks noChangeAspect="1" noChangeArrowheads="1"/>
          </p:cNvPicPr>
          <p:nvPr/>
        </p:nvPicPr>
        <p:blipFill>
          <a:blip r:embed="rId2" cstate="print"/>
          <a:srcRect/>
          <a:stretch>
            <a:fillRect/>
          </a:stretch>
        </p:blipFill>
        <p:spPr bwMode="auto">
          <a:xfrm>
            <a:off x="109062" y="2708480"/>
            <a:ext cx="9583737" cy="3829050"/>
          </a:xfrm>
          <a:prstGeom prst="rect">
            <a:avLst/>
          </a:prstGeom>
          <a:noFill/>
          <a:ln w="9525">
            <a:noFill/>
            <a:miter lim="800000"/>
            <a:headEnd/>
            <a:tailEnd/>
          </a:ln>
          <a:effectLst/>
        </p:spPr>
      </p:pic>
    </p:spTree>
    <p:extLst>
      <p:ext uri="{BB962C8B-B14F-4D97-AF65-F5344CB8AC3E}">
        <p14:creationId xmlns:p14="http://schemas.microsoft.com/office/powerpoint/2010/main" xmlns="" val="2091290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NRI Template">
  <a:themeElements>
    <a:clrScheme name="NRI Template">
      <a:dk1>
        <a:srgbClr val="000000"/>
      </a:dk1>
      <a:lt1>
        <a:srgbClr val="FFFFFF"/>
      </a:lt1>
      <a:dk2>
        <a:srgbClr val="CCCCCC"/>
      </a:dk2>
      <a:lt2>
        <a:srgbClr val="7F7F7F"/>
      </a:lt2>
      <a:accent1>
        <a:srgbClr val="40647F"/>
      </a:accent1>
      <a:accent2>
        <a:srgbClr val="7AABCC"/>
      </a:accent2>
      <a:accent3>
        <a:srgbClr val="B5D1E2"/>
      </a:accent3>
      <a:accent4>
        <a:srgbClr val="E57E17"/>
      </a:accent4>
      <a:accent5>
        <a:srgbClr val="BF1313"/>
      </a:accent5>
      <a:accent6>
        <a:srgbClr val="005BAC"/>
      </a:accent6>
      <a:hlink>
        <a:srgbClr val="E57E17"/>
      </a:hlink>
      <a:folHlink>
        <a:srgbClr val="BF1313"/>
      </a:folHlink>
    </a:clrScheme>
    <a:fontScheme name="Nomura Research Institu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600" dirty="0" smtClean="0">
            <a:solidFill>
              <a:schemeClr val="tx1"/>
            </a:solidFill>
            <a:latin typeface="Arial" panose="020B0604020202020204" pitchFamily="34" charset="0"/>
            <a:ea typeface="ＭＳ Ｐゴシック" panose="020B0600070205080204" pitchFamily="50" charset="-128"/>
            <a:cs typeface="Arial" panose="020B0604020202020204" pitchFamily="34" charset="0"/>
          </a:defRPr>
        </a:defPPr>
      </a:lstStyle>
      <a:style>
        <a:lnRef idx="2">
          <a:schemeClr val="accent6"/>
        </a:lnRef>
        <a:fillRef idx="1">
          <a:schemeClr val="lt1"/>
        </a:fillRef>
        <a:effectRef idx="0">
          <a:schemeClr val="accent6"/>
        </a:effectRef>
        <a:fontRef idx="minor">
          <a:schemeClr val="dk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600" dirty="0" smtClean="0">
            <a:latin typeface="Arial" panose="020B0604020202020204" pitchFamily="34" charset="0"/>
            <a:ea typeface="ＭＳ Ｐゴシック" panose="020B0600070205080204" pitchFamily="50" charset="-128"/>
            <a:cs typeface="Arial" panose="020B0604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_Office テーマ">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rgbClr val="000000"/>
          </a:solidFill>
          <a:round/>
          <a:headEnd/>
          <a:tailEnd/>
        </a:ln>
      </a:spPr>
      <a:bodyPr rtlCol="0" anchor="ctr"/>
      <a:lstStyle>
        <a:defPPr algn="ctr">
          <a:defRPr kumimoji="1"/>
        </a:defPPr>
      </a:lstStyle>
    </a:spDef>
    <a:lnDef>
      <a:spPr>
        <a:ln w="38100">
          <a:solidFill>
            <a:srgbClr val="003399"/>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5812</TotalTime>
  <Words>2143</Words>
  <Application>Microsoft Office PowerPoint</Application>
  <PresentationFormat>A4 Paper (210x297 mm)</PresentationFormat>
  <Paragraphs>300</Paragraphs>
  <Slides>17</Slides>
  <Notes>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NRI Template</vt:lpstr>
      <vt:lpstr>Office Theme</vt:lpstr>
      <vt:lpstr>Theme2</vt:lpstr>
      <vt:lpstr>Slide 0</vt:lpstr>
      <vt:lpstr>Slide 1</vt:lpstr>
      <vt:lpstr>Slide 2</vt:lpstr>
      <vt:lpstr>Slide 3</vt:lpstr>
      <vt:lpstr>Slide 4</vt:lpstr>
      <vt:lpstr>Slide 5</vt:lpstr>
      <vt:lpstr>Slide 6</vt:lpstr>
      <vt:lpstr>Slide 7</vt:lpstr>
      <vt:lpstr>（参考）日本企業のインド工業団地開発への要望</vt:lpstr>
      <vt:lpstr>（参考）日本企業のインド工業団地開発への要望</vt:lpstr>
      <vt:lpstr>６．検討対象の工業団地</vt:lpstr>
      <vt:lpstr>７．検討結果（１）  Vemgal、Narasapraには、直近開発可能な土地が存在していない。</vt:lpstr>
      <vt:lpstr>Slide 12</vt:lpstr>
      <vt:lpstr>Tumkur Phase 3</vt:lpstr>
      <vt:lpstr>Slide 14</vt:lpstr>
      <vt:lpstr>Harohalli Phase 3</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プロジェクトタイトル （ＨＧＰ創英角ゴシックＵＢ ２４ｐｔ） サブタイトル （定例資料など、ＨＧＰ創英角ゴシックＵＢ １８ｐｔ）</dc:title>
  <dc:creator>Windows ユーザー</dc:creator>
  <cp:lastModifiedBy>t2303</cp:lastModifiedBy>
  <cp:revision>380</cp:revision>
  <cp:lastPrinted>2014-09-04T00:18:35Z</cp:lastPrinted>
  <dcterms:created xsi:type="dcterms:W3CDTF">2014-08-05T09:20:40Z</dcterms:created>
  <dcterms:modified xsi:type="dcterms:W3CDTF">2015-03-11T10:23:31Z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619114</vt:lpwstr>
  </property>
  <property fmtid="{D5CDD505-2E9C-101B-9397-08002B2CF9AE}" pid="3" name="NXPowerLiteSettings">
    <vt:lpwstr>F7000400038000</vt:lpwstr>
  </property>
  <property fmtid="{D5CDD505-2E9C-101B-9397-08002B2CF9AE}" pid="4" name="NXPowerLiteVersion">
    <vt:lpwstr>D6.2.5</vt:lpwstr>
  </property>
</Properties>
</file>