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0" r:id="rId3"/>
    <p:sldId id="257" r:id="rId4"/>
    <p:sldId id="299" r:id="rId5"/>
    <p:sldId id="300" r:id="rId6"/>
    <p:sldId id="296" r:id="rId7"/>
    <p:sldId id="301" r:id="rId8"/>
    <p:sldId id="285" r:id="rId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AD6546-3001-4904-9BB4-DD2D06388C19}" type="datetimeFigureOut">
              <a:rPr lang="en-US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AE1F1-BDDD-4EA4-8845-14224AD4E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FBBDB-633A-439F-823A-BDC85779C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8AF964-6224-44D7-ABBF-F83A62F29E1A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D52EEA-123A-4301-8FA2-D6057E7F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08F38-945A-4C0B-9341-B99292CEF5E5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00432-0AA8-4C3D-AD32-7025E637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B991-1E8E-446C-85DE-900177D3084B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7390-8440-48A8-AD7E-FCB82A551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E157D-7E80-40CD-BE04-DACFA57A4901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6E33-FDA4-49BA-9875-5D01C7216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2621DD-5564-45C6-B34E-AA918A8AB28D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A18537-A7A8-40B2-A666-EECC56318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5B07-088E-4334-9BAF-179916033375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A329-A27B-4B61-8336-AD182D973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97277-D572-4090-AF79-E8FB2D94E79B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32D471-7BC7-4C22-AFFC-E0B43F318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E695-CB04-4A09-B98C-C48E747D1176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7444-F4FD-4451-ACA2-5F04F1746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FB8A1-B7E9-4214-B331-ADBD56F27A99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B1A098-FCB1-4EB8-AFF9-20B7E481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F1406C-AC80-4DB9-B3C8-DF3585B85178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789B23-6882-4AFA-A5CB-C78D80A9A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44081-8F19-45C2-8A56-2815E20B4E53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7846D-BA8D-4BEC-8F3B-17D839095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0CD8718-9507-4551-8C12-210E735CFC6E}" type="datetime1">
              <a:rPr lang="en-US" smtClean="0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915ECA7-1F6E-420A-B636-C44C8DB14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0" r:id="rId2"/>
    <p:sldLayoutId id="2147483786" r:id="rId3"/>
    <p:sldLayoutId id="2147483781" r:id="rId4"/>
    <p:sldLayoutId id="2147483787" r:id="rId5"/>
    <p:sldLayoutId id="2147483782" r:id="rId6"/>
    <p:sldLayoutId id="2147483788" r:id="rId7"/>
    <p:sldLayoutId id="2147483789" r:id="rId8"/>
    <p:sldLayoutId id="2147483790" r:id="rId9"/>
    <p:sldLayoutId id="2147483783" r:id="rId10"/>
    <p:sldLayoutId id="21474837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52400"/>
            <a:ext cx="8381999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2014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年度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第５回税務労務委員会開催報告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8153400" cy="495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smtClean="0"/>
              <a:t>日時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2015</a:t>
            </a:r>
            <a:r>
              <a:rPr lang="ja-JP" altLang="en-US" smtClean="0"/>
              <a:t>年</a:t>
            </a:r>
            <a:r>
              <a:rPr lang="en-US" altLang="ja-JP" dirty="0" smtClean="0"/>
              <a:t>2</a:t>
            </a:r>
            <a:r>
              <a:rPr lang="ja-JP" altLang="en-US" smtClean="0"/>
              <a:t>月</a:t>
            </a:r>
            <a:r>
              <a:rPr lang="en-US" altLang="ja-JP" dirty="0" smtClean="0"/>
              <a:t>11</a:t>
            </a:r>
            <a:r>
              <a:rPr lang="ja-JP" altLang="en-US" smtClean="0"/>
              <a:t>日</a:t>
            </a:r>
            <a:r>
              <a:rPr lang="en-US" altLang="ja-JP" dirty="0" smtClean="0"/>
              <a:t>(</a:t>
            </a:r>
            <a:r>
              <a:rPr lang="ja-JP" altLang="en-US" smtClean="0"/>
              <a:t>水</a:t>
            </a:r>
            <a:r>
              <a:rPr lang="en-US" altLang="ja-JP" dirty="0" smtClean="0"/>
              <a:t>)</a:t>
            </a:r>
            <a:r>
              <a:rPr lang="ja-JP" altLang="en-US" smtClean="0"/>
              <a:t>　</a:t>
            </a:r>
            <a:r>
              <a:rPr lang="en-US" altLang="ja-JP" dirty="0" smtClean="0"/>
              <a:t>17:00-19:00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u="sng" smtClean="0"/>
              <a:t>場所</a:t>
            </a:r>
            <a:endParaRPr lang="en-US" u="sn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デロイトバンガロールオフィス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dirty="0" smtClean="0"/>
              <a:t>(</a:t>
            </a:r>
            <a:r>
              <a:rPr lang="ja-JP" altLang="en-US" smtClean="0"/>
              <a:t>会議室のご提供を有難うございました</a:t>
            </a:r>
            <a:r>
              <a:rPr lang="en-US" altLang="ja-JP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smtClean="0"/>
              <a:t>議事</a:t>
            </a:r>
            <a:r>
              <a:rPr lang="ja-JP" altLang="en-US" sz="2400" smtClean="0"/>
              <a:t>　（　）内は講師の方</a:t>
            </a:r>
            <a:endParaRPr lang="en-US" altLang="ja-JP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400" smtClean="0"/>
              <a:t>（１）インドにおける</a:t>
            </a:r>
            <a:r>
              <a:rPr lang="en-US" altLang="ja-JP" sz="2400" dirty="0" smtClean="0"/>
              <a:t>PE</a:t>
            </a:r>
            <a:r>
              <a:rPr lang="ja-JP" altLang="en-US" sz="2400" smtClean="0"/>
              <a:t>課税（</a:t>
            </a:r>
            <a:r>
              <a:rPr lang="en-US" altLang="ja-JP" sz="2400" dirty="0" smtClean="0"/>
              <a:t>PWC</a:t>
            </a:r>
            <a:r>
              <a:rPr lang="ja-JP" altLang="en-US" sz="2400" smtClean="0"/>
              <a:t>：山崎先生）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（２）インド移転価格課税の現状と対応策</a:t>
            </a:r>
            <a:br>
              <a:rPr lang="ja-JP" altLang="en-US" sz="2400" smtClean="0"/>
            </a:br>
            <a:r>
              <a:rPr lang="en-US" altLang="ja-JP" sz="2400" dirty="0" smtClean="0"/>
              <a:t>	</a:t>
            </a:r>
            <a:r>
              <a:rPr lang="ja-JP" altLang="en-US" sz="2400" smtClean="0"/>
              <a:t>（デロイト：松木先生）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52EEA-123A-4301-8FA2-D6057E7F8CD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9812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1401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ご出席ありがとうございました！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　　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28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名のご出席者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C:\Users\tkm08256.TKM\AppData\Local\Temp\notesC7A056\imag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33550"/>
            <a:ext cx="7366000" cy="489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インドにおける</a:t>
            </a:r>
            <a:r>
              <a:rPr lang="en-US" altLang="ja-JP" sz="4000" dirty="0" smtClean="0"/>
              <a:t>PE</a:t>
            </a:r>
            <a:r>
              <a:rPr lang="ja-JP" altLang="en-US" sz="4000" smtClean="0"/>
              <a:t>課税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講師：ＰＷＣ 山崎先生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447800"/>
            <a:ext cx="9144000" cy="51816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＜セクション１</a:t>
            </a: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: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恒久的施設</a:t>
            </a: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(PE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とその種類</a:t>
            </a: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＞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PE</a:t>
            </a:r>
            <a:r>
              <a:rPr kumimoji="0" lang="ja-JP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とは、</a:t>
            </a:r>
            <a: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Permanent Establishment</a:t>
            </a:r>
            <a:r>
              <a:rPr kumimoji="0" lang="en-US" altLang="ja-JP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(</a:t>
            </a: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恒久的施設</a:t>
            </a:r>
            <a:r>
              <a:rPr kumimoji="0" lang="en-US" altLang="ja-JP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｢</a:t>
            </a:r>
            <a:r>
              <a:rPr kumimoji="0" lang="ja-JP" altLang="en-US" sz="24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恒久的施設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｣</a:t>
            </a:r>
            <a:r>
              <a:rPr kumimoji="0" lang="ja-JP" altLang="en-US" sz="24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とは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､</a:t>
            </a:r>
            <a:r>
              <a:rPr kumimoji="0" lang="ja-JP" altLang="en-US" sz="24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事業を行う一定の場所であって企業が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その事業の全部または一部を行っている場所をいう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日印租税条約第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5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条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: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事業の管理の場所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支店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事務所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工場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作業場など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ただし以下のケースは除外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: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商品の保管または展示のためにのみ施設を利用する場合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情報収集することのみを目的として活動する場合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準備･補助的な活動のみをする場合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インドにおける</a:t>
            </a:r>
            <a:r>
              <a:rPr lang="en-US" altLang="ja-JP" sz="4000" dirty="0" smtClean="0"/>
              <a:t>PE</a:t>
            </a:r>
            <a:r>
              <a:rPr lang="ja-JP" altLang="en-US" sz="4000" smtClean="0"/>
              <a:t>課税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講師：ＰＷＣ 山崎先生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447800"/>
            <a:ext cx="8686800" cy="51816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PE</a:t>
            </a:r>
            <a:r>
              <a:rPr kumimoji="0" lang="ja-JP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認定を受けるとどうなるか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インドにおける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PE</a:t>
            </a:r>
            <a:r>
              <a:rPr kumimoji="0" lang="ja-JP" altLang="en-US" sz="24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認定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→インドで獲得したとみなされる所得の計算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→所得に対して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40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％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実効税率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44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％の納税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PE</a:t>
            </a: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の種類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Fixed Place </a:t>
            </a:r>
            <a:r>
              <a:rPr lang="en-US" altLang="ja-JP" sz="24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PE､Installation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PE(6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ヶ月超の建設作業等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)､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ｻｰﾋﾞｽ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PE(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日印租税条約に規定なし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代理人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PE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lvl="0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PE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は事実認定の問題であり、有無も含めて個別に判断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インドにおける</a:t>
            </a:r>
            <a:r>
              <a:rPr lang="en-US" altLang="ja-JP" sz="4000" dirty="0" smtClean="0"/>
              <a:t>PE</a:t>
            </a:r>
            <a:r>
              <a:rPr lang="ja-JP" altLang="en-US" sz="4000" smtClean="0"/>
              <a:t>課税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講師：ＰＷＣ 山崎先生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838200"/>
            <a:ext cx="8763000" cy="60198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＜セクション２　</a:t>
            </a:r>
            <a:r>
              <a:rPr lang="en-US" altLang="ja-JP" sz="28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PE</a:t>
            </a:r>
            <a:r>
              <a:rPr lang="ja-JP" altLang="en-US" sz="28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課税リスクとその対策＞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インド税務当局は外国企業への課税に積極的。</a:t>
            </a:r>
            <a: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移転価格や恒久的施設に注目して、強い姿勢を示す。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支店やプロジェクトオフィスを設置していない場合でも、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PE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と認定されて、課税されるケース増加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PE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認定を受けないような各種リスクの分析と必要な対応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 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契約内容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出向者･短期出張者の業務内容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費用の決定･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  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支払い方法の改善など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altLang="ja-JP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PE</a:t>
            </a:r>
            <a:r>
              <a:rPr lang="ja-JP" altLang="en-US" sz="2400" b="1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認定の事例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恒久的施設として支店またはﾌﾟﾛｼﾞｪｸﾄｵﾌｨｽを設置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駐在員事務所で営業活動実施と判断された場合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ｲﾝﾄﾞ国外から出張で建設作業等をサポート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派遣駐在員の活動が、親会社の代理的活動を行っている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と判断された場合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販売代理店に契約条件を決定する権限を持たせ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代理で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反復継続的に注文を獲得していると判断された場合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93726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ｲﾝﾄﾞ移転価格課税の現状と対応策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講師：デロイト 松木先生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295400"/>
            <a:ext cx="8305800" cy="5486400"/>
          </a:xfrm>
          <a:prstGeom prst="rect">
            <a:avLst/>
          </a:prstGeom>
        </p:spPr>
        <p:txBody>
          <a:bodyPr/>
          <a:lstStyle/>
          <a:p>
            <a:pPr marL="539750" marR="0" lvl="0" indent="-4572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インド移転価格税制の概要 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2001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年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4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月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日導入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国際取引および特定国内取引を行う全ての法人を対象</a:t>
            </a:r>
            <a:r>
              <a:rPr lang="en-US" altLang="ja-JP" sz="2400" dirty="0" smtClean="0">
                <a:latin typeface="+mn-ea"/>
                <a:cs typeface="+mn-cs"/>
              </a:rPr>
              <a:t/>
            </a:r>
            <a:br>
              <a:rPr lang="en-US" altLang="ja-JP" sz="2400" dirty="0" smtClean="0">
                <a:latin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文書化と会計士報告書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(3CEB)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の作成･提出要</a:t>
            </a:r>
            <a:r>
              <a:rPr lang="en-US" altLang="ja-JP" sz="2400" dirty="0" smtClean="0">
                <a:latin typeface="+mn-ea"/>
                <a:cs typeface="+mn-cs"/>
              </a:rPr>
              <a:t/>
            </a:r>
            <a:br>
              <a:rPr lang="en-US" altLang="ja-JP" sz="2400" dirty="0" smtClean="0">
                <a:latin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※2014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年税制改正による変更点</a:t>
            </a: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‘</a:t>
            </a: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15</a:t>
            </a:r>
            <a:r>
              <a:rPr kumimoji="0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年</a:t>
            </a: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4</a:t>
            </a:r>
            <a:r>
              <a:rPr kumimoji="0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月</a:t>
            </a: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日以降適用</a:t>
            </a: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ﾚﾝｼﾞｺﾝｾﾌﾟﾄ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､</a:t>
            </a:r>
            <a:r>
              <a:rPr lang="ja-JP" altLang="en-US" sz="2400" smtClean="0">
                <a:latin typeface="+mn-ea"/>
                <a:cs typeface="+mn-cs"/>
              </a:rPr>
              <a:t>四分位範囲</a:t>
            </a:r>
            <a:r>
              <a:rPr lang="en-US" altLang="ja-JP" sz="2400" dirty="0" smtClean="0">
                <a:latin typeface="+mn-ea"/>
                <a:cs typeface="+mn-cs"/>
              </a:rPr>
              <a:t>､</a:t>
            </a:r>
            <a:r>
              <a:rPr lang="ja-JP" altLang="en-US" sz="2400" smtClean="0">
                <a:latin typeface="+mn-ea"/>
                <a:cs typeface="+mn-cs"/>
              </a:rPr>
              <a:t>複数年ﾃﾞｰﾀによる比較分析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596900" marR="0" lvl="0" indent="-51435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ja-JP" altLang="en-US" sz="2800" smtClean="0">
                <a:latin typeface="+mn-lt"/>
                <a:cs typeface="+mn-cs"/>
              </a:rPr>
              <a:t>インドの移転価格調査とその傾向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1054100" lvl="1" indent="-514350"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ja-JP" altLang="en-US" sz="2400" smtClean="0">
                <a:latin typeface="+mn-lt"/>
                <a:cs typeface="+mn-cs"/>
              </a:rPr>
              <a:t>移転価格調査官</a:t>
            </a:r>
            <a:r>
              <a:rPr lang="en-US" altLang="ja-JP" sz="2400" dirty="0" smtClean="0">
                <a:latin typeface="+mn-lt"/>
                <a:cs typeface="+mn-cs"/>
              </a:rPr>
              <a:t>(TPO)</a:t>
            </a:r>
            <a:r>
              <a:rPr lang="ja-JP" altLang="en-US" sz="2400" smtClean="0">
                <a:latin typeface="+mn-lt"/>
                <a:cs typeface="+mn-cs"/>
              </a:rPr>
              <a:t>による</a:t>
            </a:r>
            <a:r>
              <a:rPr lang="en-US" altLang="ja-JP" sz="2400" dirty="0" smtClean="0">
                <a:latin typeface="+mn-lt"/>
                <a:cs typeface="+mn-cs"/>
              </a:rPr>
              <a:t>Notice</a:t>
            </a:r>
            <a:r>
              <a:rPr lang="ja-JP" altLang="en-US" sz="2400" smtClean="0">
                <a:latin typeface="+mn-lt"/>
                <a:cs typeface="+mn-cs"/>
              </a:rPr>
              <a:t>発行により開始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1054100" lvl="1" indent="-514350"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ja-JP" altLang="en-US" sz="2400" smtClean="0">
                <a:latin typeface="+mn-lt"/>
                <a:cs typeface="+mn-cs"/>
              </a:rPr>
              <a:t>移転価格証拠資料</a:t>
            </a:r>
            <a:r>
              <a:rPr lang="en-US" altLang="ja-JP" sz="2400" dirty="0" smtClean="0">
                <a:latin typeface="+mn-lt"/>
                <a:cs typeface="+mn-cs"/>
              </a:rPr>
              <a:t>､</a:t>
            </a:r>
            <a:r>
              <a:rPr lang="ja-JP" altLang="en-US" sz="2400" smtClean="0">
                <a:latin typeface="+mn-lt"/>
                <a:cs typeface="+mn-cs"/>
              </a:rPr>
              <a:t>財務諸表</a:t>
            </a:r>
            <a:r>
              <a:rPr lang="en-US" altLang="ja-JP" sz="2400" dirty="0" smtClean="0">
                <a:latin typeface="+mn-lt"/>
                <a:cs typeface="+mn-cs"/>
              </a:rPr>
              <a:t>､</a:t>
            </a:r>
            <a:r>
              <a:rPr lang="ja-JP" altLang="en-US" sz="2400" smtClean="0">
                <a:latin typeface="+mn-lt"/>
                <a:cs typeface="+mn-cs"/>
              </a:rPr>
              <a:t>国際取引詳細等を要求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1054100" lvl="1" indent="-514350"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ja-JP" altLang="en-US" sz="2400" smtClean="0">
                <a:latin typeface="+mn-lt"/>
                <a:cs typeface="+mn-cs"/>
              </a:rPr>
              <a:t>問題となる主な項目：ﾏｰｸｱｯﾌﾟ率</a:t>
            </a:r>
            <a:r>
              <a:rPr lang="en-US" altLang="ja-JP" sz="2400" dirty="0" smtClean="0">
                <a:latin typeface="+mn-lt"/>
                <a:cs typeface="+mn-cs"/>
              </a:rPr>
              <a:t>､</a:t>
            </a:r>
            <a:r>
              <a:rPr lang="ja-JP" altLang="en-US" sz="2400" smtClean="0">
                <a:latin typeface="+mn-lt"/>
                <a:cs typeface="+mn-cs"/>
              </a:rPr>
              <a:t>機能の再評価</a:t>
            </a:r>
            <a:r>
              <a:rPr lang="en-US" altLang="ja-JP" sz="2400" dirty="0" smtClean="0">
                <a:latin typeface="+mn-lt"/>
                <a:cs typeface="+mn-cs"/>
              </a:rPr>
              <a:t>､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ｸﾞﾙｰﾌﾟ内役務提供や金融取引</a:t>
            </a:r>
            <a:r>
              <a:rPr lang="en-US" altLang="ja-JP" sz="2400" dirty="0" smtClean="0">
                <a:latin typeface="+mn-lt"/>
                <a:cs typeface="+mn-cs"/>
              </a:rPr>
              <a:t>､</a:t>
            </a:r>
            <a:r>
              <a:rPr lang="ja-JP" altLang="en-US" sz="2400" smtClean="0">
                <a:latin typeface="+mn-lt"/>
                <a:cs typeface="+mn-cs"/>
              </a:rPr>
              <a:t>無形資産に関する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移転価格算定方法、無形資産に関する支払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1054100" lvl="1" indent="-514350"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ja-JP" sz="2400" dirty="0" smtClean="0">
                <a:latin typeface="+mn-lt"/>
                <a:cs typeface="+mn-cs"/>
              </a:rPr>
              <a:t>2012-13</a:t>
            </a:r>
            <a:r>
              <a:rPr lang="ja-JP" altLang="en-US" sz="2400" smtClean="0">
                <a:latin typeface="+mn-lt"/>
                <a:cs typeface="+mn-cs"/>
              </a:rPr>
              <a:t>更正税額は</a:t>
            </a:r>
            <a:r>
              <a:rPr lang="en-US" altLang="ja-JP" sz="2400" dirty="0" smtClean="0">
                <a:latin typeface="+mn-lt"/>
                <a:cs typeface="+mn-cs"/>
              </a:rPr>
              <a:t>7002</a:t>
            </a:r>
            <a:r>
              <a:rPr lang="ja-JP" altLang="en-US" sz="2400" smtClean="0">
                <a:latin typeface="+mn-lt"/>
                <a:cs typeface="+mn-cs"/>
              </a:rPr>
              <a:t>億ﾙﾋﾟｰ</a:t>
            </a:r>
            <a:r>
              <a:rPr lang="en-US" altLang="ja-JP" sz="2400" dirty="0" smtClean="0">
                <a:latin typeface="+mn-lt"/>
                <a:cs typeface="+mn-cs"/>
              </a:rPr>
              <a:t>(</a:t>
            </a:r>
            <a:r>
              <a:rPr lang="ja-JP" altLang="en-US" sz="2400" smtClean="0">
                <a:latin typeface="+mn-lt"/>
                <a:cs typeface="+mn-cs"/>
              </a:rPr>
              <a:t>全世界の</a:t>
            </a:r>
            <a:r>
              <a:rPr lang="en-US" altLang="ja-JP" sz="2400" dirty="0" smtClean="0">
                <a:latin typeface="+mn-lt"/>
                <a:cs typeface="+mn-cs"/>
              </a:rPr>
              <a:t>70</a:t>
            </a:r>
            <a:r>
              <a:rPr lang="ja-JP" altLang="en-US" sz="2400" smtClean="0">
                <a:latin typeface="+mn-lt"/>
                <a:cs typeface="+mn-cs"/>
              </a:rPr>
              <a:t>％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90678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ｲﾝﾄﾞ移転価格課税の現状と対応策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講師：デロイト 松木先生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990600"/>
            <a:ext cx="8915400" cy="6248400"/>
          </a:xfrm>
          <a:prstGeom prst="rect">
            <a:avLst/>
          </a:prstGeom>
        </p:spPr>
        <p:txBody>
          <a:bodyPr/>
          <a:lstStyle/>
          <a:p>
            <a:pPr marL="596900" marR="0" lvl="0" indent="-51435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 startAt="3"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国内での救済制度 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移転価格調査･更正通知は課税年度終了後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ヶ月以内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CIT(A)…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所得税局長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上訴担当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)2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もしくは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DRP…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紛争解決委員会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ヶ月以内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ITAT…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租税裁判所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→高等裁判所→最高裁判所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indent="-5143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 startAt="3"/>
              <a:defRPr/>
            </a:pPr>
            <a:r>
              <a:rPr lang="ja-JP" altLang="en-US" sz="2800" smtClean="0">
                <a:latin typeface="+mn-lt"/>
                <a:cs typeface="+mn-cs"/>
              </a:rPr>
              <a:t>相互協議</a:t>
            </a:r>
            <a:r>
              <a:rPr lang="en-US" altLang="ja-JP" sz="2800" dirty="0" smtClean="0">
                <a:latin typeface="+mn-lt"/>
                <a:cs typeface="+mn-cs"/>
              </a:rPr>
              <a:t>(MAP)</a:t>
            </a:r>
            <a:r>
              <a:rPr lang="ja-JP" altLang="en-US" sz="2800" smtClean="0">
                <a:latin typeface="+mn-lt"/>
                <a:cs typeface="+mn-cs"/>
              </a:rPr>
              <a:t>：租税条約による解決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1054100" lvl="1" indent="-5143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ja-JP" altLang="en-US" sz="2400" smtClean="0">
                <a:latin typeface="+mn-lt"/>
                <a:cs typeface="+mn-cs"/>
              </a:rPr>
              <a:t>相手国で申請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1054100" lvl="1" indent="-5143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ja-JP" altLang="en-US" sz="2400" smtClean="0">
                <a:latin typeface="+mn-lt"/>
                <a:cs typeface="+mn-cs"/>
              </a:rPr>
              <a:t>両国間の権限ある当局</a:t>
            </a:r>
            <a:r>
              <a:rPr lang="en-US" altLang="ja-JP" sz="2400" dirty="0" smtClean="0">
                <a:latin typeface="+mn-lt"/>
                <a:cs typeface="+mn-cs"/>
              </a:rPr>
              <a:t>(CA)</a:t>
            </a:r>
            <a:r>
              <a:rPr lang="ja-JP" altLang="en-US" sz="2400" smtClean="0">
                <a:latin typeface="+mn-lt"/>
                <a:cs typeface="+mn-cs"/>
              </a:rPr>
              <a:t>は協議を行い、完全な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合意が出来るよう努力する。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596900" lvl="0" indent="-5143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 startAt="3"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インドにおける事前確認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(APA)</a:t>
            </a:r>
          </a:p>
          <a:p>
            <a:pPr marL="1054100" lvl="1" indent="-5143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ja-JP" altLang="en-US" sz="2400" smtClean="0">
                <a:latin typeface="+mn-lt"/>
                <a:cs typeface="+mn-cs"/>
              </a:rPr>
              <a:t>ﾕﾆﾗﾃﾗﾙ</a:t>
            </a:r>
            <a:r>
              <a:rPr lang="en-US" altLang="ja-JP" sz="2400" dirty="0" smtClean="0">
                <a:latin typeface="+mn-lt"/>
                <a:cs typeface="+mn-cs"/>
              </a:rPr>
              <a:t>APA､</a:t>
            </a:r>
            <a:r>
              <a:rPr lang="ja-JP" altLang="en-US" sz="2400" smtClean="0">
                <a:latin typeface="+mn-lt"/>
                <a:cs typeface="+mn-cs"/>
              </a:rPr>
              <a:t>ﾊﾞｲﾗﾃﾗﾙ</a:t>
            </a:r>
            <a:r>
              <a:rPr lang="en-US" altLang="ja-JP" sz="2400" dirty="0" smtClean="0">
                <a:latin typeface="+mn-lt"/>
                <a:cs typeface="+mn-cs"/>
              </a:rPr>
              <a:t>APA､</a:t>
            </a:r>
            <a:r>
              <a:rPr lang="ja-JP" altLang="en-US" sz="2400" smtClean="0">
                <a:latin typeface="+mn-lt"/>
                <a:cs typeface="+mn-cs"/>
              </a:rPr>
              <a:t>多国間</a:t>
            </a:r>
            <a:r>
              <a:rPr lang="en-US" altLang="ja-JP" sz="2400" dirty="0" smtClean="0">
                <a:latin typeface="+mn-lt"/>
                <a:cs typeface="+mn-cs"/>
              </a:rPr>
              <a:t>APA</a:t>
            </a:r>
            <a:r>
              <a:rPr lang="ja-JP" altLang="en-US" sz="2400" smtClean="0">
                <a:latin typeface="+mn-lt"/>
                <a:cs typeface="+mn-cs"/>
              </a:rPr>
              <a:t>あり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1054100" lvl="1" indent="-5143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ja-JP" altLang="en-US" sz="2400" smtClean="0">
                <a:latin typeface="+mn-lt"/>
                <a:cs typeface="+mn-cs"/>
              </a:rPr>
              <a:t>納税者と中央直接税務当局の間で事前に独立企業間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価格の算定および算定方法を明確化するもの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1054100" lvl="1" indent="-5143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ja-JP" altLang="en-US" sz="2400" smtClean="0">
                <a:latin typeface="+mn-lt"/>
                <a:cs typeface="+mn-cs"/>
              </a:rPr>
              <a:t>対象年度は</a:t>
            </a:r>
            <a:r>
              <a:rPr lang="en-US" altLang="ja-JP" sz="2400" dirty="0" smtClean="0">
                <a:latin typeface="+mn-lt"/>
                <a:cs typeface="+mn-cs"/>
              </a:rPr>
              <a:t>3-5</a:t>
            </a:r>
            <a:r>
              <a:rPr lang="ja-JP" altLang="en-US" sz="2400" smtClean="0">
                <a:latin typeface="+mn-lt"/>
                <a:cs typeface="+mn-cs"/>
              </a:rPr>
              <a:t>年</a:t>
            </a:r>
            <a:r>
              <a:rPr lang="en-US" altLang="ja-JP" sz="2400" dirty="0" smtClean="0">
                <a:latin typeface="+mn-lt"/>
                <a:cs typeface="+mn-cs"/>
              </a:rPr>
              <a:t>(</a:t>
            </a:r>
            <a:r>
              <a:rPr lang="ja-JP" altLang="en-US" sz="2400" smtClean="0">
                <a:latin typeface="+mn-lt"/>
                <a:cs typeface="+mn-cs"/>
              </a:rPr>
              <a:t>最長</a:t>
            </a:r>
            <a:r>
              <a:rPr lang="en-US" altLang="ja-JP" sz="2400" dirty="0" smtClean="0">
                <a:latin typeface="+mn-lt"/>
                <a:cs typeface="+mn-cs"/>
              </a:rPr>
              <a:t>5</a:t>
            </a:r>
            <a:r>
              <a:rPr lang="ja-JP" altLang="en-US" sz="2400" smtClean="0">
                <a:latin typeface="+mn-lt"/>
                <a:cs typeface="+mn-cs"/>
              </a:rPr>
              <a:t>年</a:t>
            </a:r>
            <a:r>
              <a:rPr lang="en-US" altLang="ja-JP" sz="2400" dirty="0" smtClean="0">
                <a:latin typeface="+mn-lt"/>
                <a:cs typeface="+mn-cs"/>
              </a:rPr>
              <a:t>､</a:t>
            </a:r>
            <a:r>
              <a:rPr lang="ja-JP" altLang="en-US" sz="2400" smtClean="0">
                <a:latin typeface="+mn-lt"/>
                <a:cs typeface="+mn-cs"/>
              </a:rPr>
              <a:t>過去</a:t>
            </a:r>
            <a:r>
              <a:rPr lang="en-US" altLang="ja-JP" sz="2400" dirty="0" smtClean="0">
                <a:latin typeface="+mn-lt"/>
                <a:cs typeface="+mn-cs"/>
              </a:rPr>
              <a:t>4</a:t>
            </a:r>
            <a:r>
              <a:rPr lang="ja-JP" altLang="en-US" sz="2400" smtClean="0">
                <a:latin typeface="+mn-lt"/>
                <a:cs typeface="+mn-cs"/>
              </a:rPr>
              <a:t>年間の遡及適用可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br>
              <a:rPr lang="en-US" altLang="ja-JP" sz="2400" dirty="0" smtClean="0">
                <a:latin typeface="+mn-lt"/>
                <a:cs typeface="+mn-cs"/>
              </a:rPr>
            </a:br>
            <a:endParaRPr lang="en-US" altLang="ja-JP" sz="2000" dirty="0" smtClean="0"/>
          </a:p>
          <a:p>
            <a:pPr marL="1054100" lvl="1" indent="-5143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(3)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その他－ご連絡事項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991600" cy="3810000"/>
          </a:xfrm>
        </p:spPr>
        <p:txBody>
          <a:bodyPr/>
          <a:lstStyle/>
          <a:p>
            <a:pPr eaLnBrk="1" hangingPunct="1"/>
            <a:r>
              <a:rPr lang="ja-JP" altLang="en-US" sz="2800" smtClean="0">
                <a:latin typeface="+mj-ea"/>
                <a:ea typeface="+mj-ea"/>
                <a:cs typeface="HGｺﾞｼｯｸE"/>
              </a:rPr>
              <a:t>次回は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4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15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)17:00-19:00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の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800" smtClean="0">
                <a:latin typeface="+mj-ea"/>
                <a:ea typeface="+mj-ea"/>
                <a:cs typeface="HGｺﾞｼｯｸE"/>
              </a:rPr>
              <a:t>場所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:</a:t>
            </a:r>
            <a:r>
              <a:rPr lang="en-US" altLang="ja-JP" sz="2800" dirty="0" smtClean="0"/>
              <a:t> Deloitte Haskins &amp; Sells </a:t>
            </a:r>
            <a:r>
              <a:rPr lang="ja-JP" altLang="en-US" sz="2800" smtClean="0"/>
              <a:t>事務所会議室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800" smtClean="0">
                <a:latin typeface="+mj-ea"/>
                <a:ea typeface="+mj-ea"/>
                <a:cs typeface="HGｺﾞｼｯｸE"/>
              </a:rPr>
              <a:t>テーマ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ja-JP" altLang="en-US" sz="2800" smtClean="0"/>
              <a:t>   ・インドにおける資金調達手法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      (</a:t>
            </a:r>
            <a:r>
              <a:rPr lang="ja-JP" altLang="en-US" sz="2800" smtClean="0"/>
              <a:t>三菱東京ＵＦＪ銀行　安井様</a:t>
            </a:r>
            <a:r>
              <a:rPr lang="en-US" altLang="ja-JP" sz="2800" dirty="0" smtClean="0"/>
              <a:t>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ja-JP" altLang="en-US" sz="2800" smtClean="0"/>
              <a:t>   ・インド予算案</a:t>
            </a:r>
          </a:p>
          <a:p>
            <a:pPr eaLnBrk="1" hangingPunct="1">
              <a:buNone/>
            </a:pPr>
            <a:r>
              <a:rPr lang="ja-JP" altLang="en-US" sz="2800" smtClean="0"/>
              <a:t>    （</a:t>
            </a:r>
            <a:r>
              <a:rPr lang="en-US" altLang="ja-JP" sz="2800" dirty="0" smtClean="0"/>
              <a:t>PWC</a:t>
            </a:r>
            <a:r>
              <a:rPr lang="ja-JP" altLang="en-US" sz="2800" smtClean="0"/>
              <a:t>尻引先生）</a:t>
            </a:r>
            <a:endParaRPr lang="en-US" altLang="ja-JP" sz="2800" dirty="0" smtClean="0"/>
          </a:p>
          <a:p>
            <a:pPr eaLnBrk="1" hangingPunct="1"/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800" smtClean="0">
                <a:latin typeface="+mj-ea"/>
                <a:ea typeface="+mj-ea"/>
                <a:cs typeface="HGｺﾞｼｯｸE"/>
              </a:rPr>
              <a:t>   </a:t>
            </a:r>
            <a:endParaRPr lang="en-IN" sz="28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54051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皆様のご出席を歓迎します。</a:t>
            </a:r>
            <a:endParaRPr lang="en-US" sz="4000" dirty="0"/>
          </a:p>
        </p:txBody>
      </p:sp>
      <p:sp>
        <p:nvSpPr>
          <p:cNvPr id="5" name="12-Point Star 4"/>
          <p:cNvSpPr/>
          <p:nvPr/>
        </p:nvSpPr>
        <p:spPr>
          <a:xfrm>
            <a:off x="228600" y="4953000"/>
            <a:ext cx="8915400" cy="1828800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2197</TotalTime>
  <Words>241</Words>
  <Application>Microsoft Office PowerPoint</Application>
  <PresentationFormat>On-screen Show (4:3)</PresentationFormat>
  <Paragraphs>65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2014年度 第５回税務労務委員会開催報告</vt:lpstr>
      <vt:lpstr>ご出席ありがとうございました！ 　　→28名のご出席者</vt:lpstr>
      <vt:lpstr>(１) インドにおけるPE課税 講師：ＰＷＣ 山崎先生</vt:lpstr>
      <vt:lpstr>(１) インドにおけるPE課税 講師：ＰＷＣ 山崎先生</vt:lpstr>
      <vt:lpstr>(１) インドにおけるPE課税 講師：ＰＷＣ 山崎先生</vt:lpstr>
      <vt:lpstr>(２) ｲﾝﾄﾞ移転価格課税の現状と対応策 講師：デロイト 松木先生</vt:lpstr>
      <vt:lpstr>(２) ｲﾝﾄﾞ移転価格課税の現状と対応策 講師：デロイト 松木先生</vt:lpstr>
      <vt:lpstr>(3)その他－ご連絡事項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t2303</cp:lastModifiedBy>
  <cp:revision>259</cp:revision>
  <dcterms:created xsi:type="dcterms:W3CDTF">2006-08-16T00:00:00Z</dcterms:created>
  <dcterms:modified xsi:type="dcterms:W3CDTF">2015-03-11T05:21:20Z</dcterms:modified>
</cp:coreProperties>
</file>