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300" r:id="rId2"/>
    <p:sldId id="373" r:id="rId3"/>
    <p:sldId id="360" r:id="rId4"/>
    <p:sldId id="375" r:id="rId5"/>
    <p:sldId id="372" r:id="rId6"/>
    <p:sldId id="356" r:id="rId7"/>
    <p:sldId id="374" r:id="rId8"/>
    <p:sldId id="310" r:id="rId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>
        <p:scale>
          <a:sx n="76" d="100"/>
          <a:sy n="76" d="100"/>
        </p:scale>
        <p:origin x="-126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cs typeface="Arial" charset="0"/>
              </a:defRPr>
            </a:lvl1pPr>
          </a:lstStyle>
          <a:p>
            <a:pPr>
              <a:defRPr/>
            </a:pPr>
            <a:fld id="{EB3BB173-8B10-40F5-ACA6-723FB46B8D0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64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9559EAB9-6F94-409E-AAB3-DB17C4D2B278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9580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381ACD5E-E454-4A86-8DC2-C0B08C159F04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5742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90A9921E-F103-4474-9907-8E1A6BEE6B4B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263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ja-JP" sz="2400" smtClean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47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CF249-9CC7-4D28-9DA4-C4062F2951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19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606A1-1AFB-4461-86AF-E24933675A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58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E36E6-2226-4BC1-BCAF-BDD3FB7E69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454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6AF2-FA5B-4119-8AF2-2CB053EEFE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54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F9BF0-18CA-4A4F-8DEB-AA057025D5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828F-509E-46B4-92EA-85D640E4CF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17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2BA3-F2C5-4248-86A6-A027F7F5EE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42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67F4B-2A68-4B74-947C-D8812854D75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011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8BE3-D10B-4519-BC84-9D1966B396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362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EBEE9-DBFA-481A-A3D0-92C82BAD542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750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5E9F-7C1F-4DE4-9106-C1D6175E33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01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6A33-3C4F-4A4F-899A-23BAF052B3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131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C1799E3E-9C1F-49B2-80FC-02AB2ADB9F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hlin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hlin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hlin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z="2400" smtClean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en-US" altLang="ja-JP" smtClean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prklg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133600"/>
            <a:ext cx="8229600" cy="1371600"/>
          </a:xfrm>
        </p:spPr>
        <p:txBody>
          <a:bodyPr/>
          <a:lstStyle/>
          <a:p>
            <a:pPr algn="ctr" eaLnBrk="1" hangingPunct="1"/>
            <a:r>
              <a:rPr lang="ja-JP" altLang="en-US" smtClean="0"/>
              <a:t>建議書委員会報告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68863"/>
            <a:ext cx="8229600" cy="15843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11</a:t>
            </a:r>
            <a:r>
              <a:rPr lang="ja-JP" altLang="en-US" dirty="0" smtClean="0"/>
              <a:t>日（水）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ja-JP" altLang="en-US" dirty="0" smtClean="0"/>
              <a:t>第</a:t>
            </a:r>
            <a:r>
              <a:rPr lang="en-US" altLang="ja-JP" dirty="0" smtClean="0"/>
              <a:t>32</a:t>
            </a:r>
            <a:r>
              <a:rPr lang="ja-JP" altLang="en-US" dirty="0" smtClean="0"/>
              <a:t>回二水会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5888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360362"/>
          </a:xfrm>
        </p:spPr>
        <p:txBody>
          <a:bodyPr/>
          <a:lstStyle/>
          <a:p>
            <a:pPr algn="ctr" eaLnBrk="1" hangingPunct="1"/>
            <a:r>
              <a:rPr lang="ja-JP" altLang="en-US" sz="3200" dirty="0" smtClean="0"/>
              <a:t>第</a:t>
            </a:r>
            <a:r>
              <a:rPr lang="en-US" altLang="ja-JP" sz="3200" dirty="0" smtClean="0"/>
              <a:t>14</a:t>
            </a:r>
            <a:r>
              <a:rPr lang="ja-JP" altLang="en-US" sz="3200" dirty="0" smtClean="0"/>
              <a:t>回　建議書委員会開催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896396"/>
          </a:xfrm>
        </p:spPr>
        <p:txBody>
          <a:bodyPr/>
          <a:lstStyle/>
          <a:p>
            <a:pPr eaLnBrk="1" hangingPunct="1"/>
            <a:r>
              <a:rPr lang="ja-JP" altLang="en-US" sz="2400" dirty="0" smtClean="0"/>
              <a:t>日時：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月</a:t>
            </a:r>
            <a:r>
              <a:rPr lang="en-US" altLang="ja-JP" sz="2400" dirty="0" smtClean="0"/>
              <a:t>24</a:t>
            </a:r>
            <a:r>
              <a:rPr lang="ja-JP" altLang="en-US" sz="2400" dirty="0" smtClean="0"/>
              <a:t>日（火）　</a:t>
            </a:r>
            <a:r>
              <a:rPr lang="en-US" altLang="ja-JP" sz="2400" dirty="0" smtClean="0"/>
              <a:t>15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00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16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00</a:t>
            </a:r>
          </a:p>
          <a:p>
            <a:pPr eaLnBrk="1" hangingPunct="1"/>
            <a:r>
              <a:rPr lang="ja-JP" altLang="en-US" sz="2400" dirty="0" smtClean="0"/>
              <a:t>場所：ジェトロ・バンガロール事務所会議室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議題：</a:t>
            </a:r>
            <a:endParaRPr lang="en-US" altLang="ja-JP" sz="2400" dirty="0" smtClean="0"/>
          </a:p>
          <a:p>
            <a:pPr marL="0" indent="0" eaLnBrk="1" hangingPunct="1"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(1) </a:t>
            </a:r>
            <a:r>
              <a:rPr lang="ja-JP" altLang="en-US" sz="2400" dirty="0" smtClean="0"/>
              <a:t>日本政府（経済産業省）の支援する世界水準工業団地</a:t>
            </a:r>
            <a:r>
              <a:rPr lang="en-US" altLang="ja-JP" sz="2400" dirty="0" smtClean="0"/>
              <a:t>:</a:t>
            </a:r>
          </a:p>
          <a:p>
            <a:pPr marL="0" indent="0" eaLnBrk="1" hangingPunct="1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     </a:t>
            </a:r>
            <a:r>
              <a:rPr lang="ja-JP" altLang="en-US" sz="2400" dirty="0" smtClean="0">
                <a:solidFill>
                  <a:srgbClr val="FF0000"/>
                </a:solidFill>
              </a:rPr>
              <a:t>商工会、日系企業の皆様のご支援をお願いします。</a:t>
            </a:r>
            <a:r>
              <a:rPr lang="ja-JP" altLang="en-US" sz="2400" dirty="0" smtClean="0"/>
              <a:t>　　</a:t>
            </a:r>
            <a:endParaRPr lang="en-US" altLang="ja-JP" sz="2400" dirty="0" smtClean="0"/>
          </a:p>
          <a:p>
            <a:pPr marL="0" indent="0" eaLnBrk="1" hangingPunct="1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（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）第</a:t>
            </a:r>
            <a:r>
              <a:rPr lang="ja-JP" altLang="en-US" sz="2400" dirty="0"/>
              <a:t>７回ダイヤログ・モニタリング委員</a:t>
            </a:r>
            <a:r>
              <a:rPr lang="ja-JP" altLang="en-US" sz="2400" dirty="0" smtClean="0"/>
              <a:t>会に向けた議題の</a:t>
            </a:r>
            <a:endParaRPr lang="en-US" altLang="ja-JP" sz="2400" dirty="0" smtClean="0"/>
          </a:p>
          <a:p>
            <a:pPr marL="0" indent="0" eaLnBrk="1" hangingPunct="1">
              <a:buNone/>
            </a:pPr>
            <a:r>
              <a:rPr lang="ja-JP" altLang="en-US" sz="2400" dirty="0" smtClean="0"/>
              <a:t>　　　　検討と担当の確認</a:t>
            </a:r>
            <a:endParaRPr lang="en-US" altLang="ja-JP" sz="2400" dirty="0" smtClean="0"/>
          </a:p>
          <a:p>
            <a:pPr marL="0" indent="0" eaLnBrk="1" hangingPunct="1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（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）カルナタカ州投資認可手続きの簡素化第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弾の発表</a:t>
            </a:r>
            <a:endParaRPr lang="en-US" altLang="ja-JP" sz="2400" dirty="0" smtClean="0"/>
          </a:p>
          <a:p>
            <a:pPr marL="0" indent="0" eaLnBrk="1" hangingPunct="1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(4) JICA</a:t>
            </a:r>
            <a:r>
              <a:rPr lang="ja-JP" altLang="en-US" sz="2400" dirty="0" smtClean="0"/>
              <a:t>円借款　</a:t>
            </a:r>
            <a:r>
              <a:rPr lang="en-US" altLang="ja-JP" sz="2400" dirty="0" smtClean="0"/>
              <a:t>KIPP(</a:t>
            </a:r>
            <a:r>
              <a:rPr lang="ja-JP" altLang="en-US" sz="2400" dirty="0" smtClean="0"/>
              <a:t>カルナタカ投資促進プログラム）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出</a:t>
            </a:r>
            <a:r>
              <a:rPr lang="ja-JP" altLang="en-US" sz="2400" dirty="0"/>
              <a:t>席</a:t>
            </a:r>
            <a:r>
              <a:rPr lang="ja-JP" altLang="en-US" sz="2400" dirty="0" smtClean="0"/>
              <a:t>者（敬称略）：</a:t>
            </a:r>
            <a:r>
              <a:rPr lang="ja-JP" altLang="en-US" sz="2400" dirty="0"/>
              <a:t>山本</a:t>
            </a:r>
            <a:r>
              <a:rPr lang="ja-JP" altLang="en-US" sz="2400" dirty="0" smtClean="0"/>
              <a:t>、吉田（</a:t>
            </a:r>
            <a:r>
              <a:rPr lang="en-US" altLang="ja-JP" sz="2400" dirty="0" smtClean="0"/>
              <a:t>JICA)</a:t>
            </a:r>
            <a:r>
              <a:rPr lang="ja-JP" altLang="en-US" sz="2400" dirty="0" smtClean="0"/>
              <a:t>、久</a:t>
            </a:r>
            <a:r>
              <a:rPr lang="ja-JP" altLang="en-US" sz="2400" dirty="0"/>
              <a:t>保木、道北、田代</a:t>
            </a:r>
            <a:r>
              <a:rPr lang="ja-JP" altLang="en-US" sz="2400" dirty="0" smtClean="0"/>
              <a:t>、長尾、下</a:t>
            </a:r>
            <a:r>
              <a:rPr lang="ja-JP" altLang="en-US" sz="2400" dirty="0"/>
              <a:t>村</a:t>
            </a:r>
            <a:r>
              <a:rPr lang="ja-JP" altLang="en-US" sz="2400" dirty="0" smtClean="0"/>
              <a:t>、又木（野村総研）、デ</a:t>
            </a:r>
            <a:r>
              <a:rPr lang="ja-JP" altLang="en-US" sz="2400" dirty="0"/>
              <a:t>ィーパク</a:t>
            </a:r>
            <a:endParaRPr lang="en-US" altLang="ja-JP" sz="2400" dirty="0"/>
          </a:p>
          <a:p>
            <a:pPr eaLnBrk="1" hangingPunct="1"/>
            <a:endParaRPr lang="en-US" altLang="ja-JP" sz="2800" dirty="0" smtClean="0"/>
          </a:p>
          <a:p>
            <a:pPr eaLnBrk="1" hangingPunct="1"/>
            <a:endParaRPr lang="ja-JP" altLang="en-US" sz="2800" dirty="0" smtClean="0"/>
          </a:p>
          <a:p>
            <a:pPr eaLnBrk="1" hangingPunct="1"/>
            <a:endParaRPr lang="ja-JP" altLang="en-US" dirty="0" smtClean="0"/>
          </a:p>
          <a:p>
            <a:pPr eaLnBrk="1" hangingPunct="1">
              <a:buFont typeface="Wingdings" pitchFamily="2" charset="2"/>
              <a:buNone/>
            </a:pPr>
            <a:endParaRPr lang="ja-JP" altLang="en-US" dirty="0" smtClean="0"/>
          </a:p>
          <a:p>
            <a:pPr eaLnBrk="1" hangingPunct="1"/>
            <a:endParaRPr lang="ja-JP" altLang="en-US" dirty="0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5888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0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/>
              <a:t>第</a:t>
            </a:r>
            <a:r>
              <a:rPr lang="ja-JP" altLang="en-US" sz="2800" dirty="0" smtClean="0"/>
              <a:t>７回</a:t>
            </a:r>
            <a:r>
              <a:rPr lang="ja-JP" altLang="en-US" sz="2800" dirty="0"/>
              <a:t>ダイヤログ・モニタリング委員</a:t>
            </a:r>
            <a:r>
              <a:rPr lang="ja-JP" altLang="en-US" sz="2800" dirty="0" smtClean="0"/>
              <a:t>会議題案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marL="457200" indent="-457200">
              <a:buFont typeface="Arial" charset="0"/>
              <a:buAutoNum type="arabicParenR"/>
            </a:pPr>
            <a:r>
              <a:rPr lang="ja-JP" altLang="en-US" sz="2400" dirty="0" smtClean="0"/>
              <a:t>工業団地情報の収集とアップデート</a:t>
            </a:r>
            <a:endParaRPr lang="en-IN" altLang="ja-JP" sz="2400" dirty="0" smtClean="0"/>
          </a:p>
          <a:p>
            <a:pPr marL="457200" indent="-457200">
              <a:buFont typeface="Arial" charset="0"/>
              <a:buAutoNum type="arabicParenR"/>
            </a:pPr>
            <a:r>
              <a:rPr lang="ja-JP" altLang="en-US" sz="2400" dirty="0" smtClean="0"/>
              <a:t>主要な道路整備情況のアップデート</a:t>
            </a:r>
            <a:endParaRPr lang="en-US" altLang="ja-JP" sz="2400" dirty="0" smtClean="0"/>
          </a:p>
          <a:p>
            <a:pPr marL="457200" indent="-457200">
              <a:buFont typeface="Arial" charset="0"/>
              <a:buAutoNum type="arabicParenR"/>
            </a:pPr>
            <a:r>
              <a:rPr lang="ja-JP" altLang="en-US" sz="2400" dirty="0"/>
              <a:t>プロジェクト支</a:t>
            </a:r>
            <a:r>
              <a:rPr lang="ja-JP" altLang="en-US" sz="2400" dirty="0" smtClean="0"/>
              <a:t>援と</a:t>
            </a:r>
            <a:r>
              <a:rPr lang="ja-JP" altLang="en-US" sz="2400" dirty="0"/>
              <a:t>、投資申請手続きの簡素化</a:t>
            </a:r>
            <a:endParaRPr lang="en-US" altLang="ja-JP" sz="2400" dirty="0" smtClean="0"/>
          </a:p>
          <a:p>
            <a:pPr marL="457200" indent="-457200">
              <a:buFont typeface="Arial" charset="0"/>
              <a:buAutoNum type="arabicParenR"/>
            </a:pPr>
            <a:r>
              <a:rPr lang="ja-JP" altLang="en-US" sz="2400" dirty="0" smtClean="0"/>
              <a:t>ナルサプル</a:t>
            </a:r>
            <a:r>
              <a:rPr lang="ja-JP" altLang="en-US" sz="2400" dirty="0"/>
              <a:t>工業</a:t>
            </a:r>
            <a:r>
              <a:rPr lang="ja-JP" altLang="en-US" sz="2400" dirty="0" smtClean="0"/>
              <a:t>団地</a:t>
            </a:r>
            <a:r>
              <a:rPr lang="ja-JP" altLang="en-US" sz="2400" dirty="0"/>
              <a:t>に</a:t>
            </a:r>
            <a:r>
              <a:rPr lang="ja-JP" altLang="ja-JP" sz="2400" dirty="0" smtClean="0"/>
              <a:t>関する</a:t>
            </a:r>
            <a:r>
              <a:rPr lang="ja-JP" altLang="ja-JP" sz="2400" dirty="0"/>
              <a:t>問題と</a:t>
            </a:r>
            <a:r>
              <a:rPr lang="ja-JP" altLang="en-US" sz="2400" dirty="0"/>
              <a:t>改</a:t>
            </a:r>
            <a:r>
              <a:rPr lang="ja-JP" altLang="en-US" sz="2400" dirty="0" smtClean="0"/>
              <a:t>善</a:t>
            </a:r>
            <a:endParaRPr lang="en-US" altLang="ja-JP" sz="2400" dirty="0" smtClean="0"/>
          </a:p>
          <a:p>
            <a:pPr marL="457200" indent="-457200">
              <a:buFont typeface="Arial" charset="0"/>
              <a:buAutoNum type="arabicParenR"/>
            </a:pPr>
            <a:r>
              <a:rPr lang="ja-JP" altLang="en-US" sz="2400" dirty="0" smtClean="0"/>
              <a:t>世</a:t>
            </a:r>
            <a:r>
              <a:rPr lang="ja-JP" altLang="en-US" sz="2400" dirty="0"/>
              <a:t>界水準工業団地造成に向けた日本政</a:t>
            </a:r>
            <a:r>
              <a:rPr lang="ja-JP" altLang="en-US" sz="2400" dirty="0" smtClean="0"/>
              <a:t>府（経産省）、</a:t>
            </a:r>
            <a:r>
              <a:rPr lang="ja-JP" altLang="en-US" sz="2400" dirty="0"/>
              <a:t>カルナタカ州政府の合同調査</a:t>
            </a:r>
            <a:endParaRPr lang="en-IN" altLang="ja-JP" sz="2400" dirty="0" smtClean="0"/>
          </a:p>
          <a:p>
            <a:pPr marL="457200" indent="-457200">
              <a:buFont typeface="Arial" charset="0"/>
              <a:buAutoNum type="arabicParenR"/>
            </a:pPr>
            <a:r>
              <a:rPr lang="ja-JP" altLang="en-US" sz="2400" dirty="0" smtClean="0"/>
              <a:t>バンガロール市内交通渋滞の緩和と</a:t>
            </a:r>
            <a:r>
              <a:rPr lang="en-US" altLang="ja-JP" sz="2400" dirty="0" smtClean="0"/>
              <a:t>ITS</a:t>
            </a:r>
            <a:r>
              <a:rPr lang="ja-JP" altLang="en-US" sz="2400" dirty="0" smtClean="0"/>
              <a:t>および</a:t>
            </a:r>
            <a:r>
              <a:rPr lang="en-US" altLang="ja-JP" sz="2400" dirty="0" smtClean="0"/>
              <a:t>KIPP</a:t>
            </a:r>
            <a:r>
              <a:rPr lang="ja-JP" altLang="en-US" sz="2400" dirty="0" smtClean="0"/>
              <a:t>の提案</a:t>
            </a:r>
            <a:r>
              <a:rPr lang="ja-JP" altLang="en-US" sz="2200" dirty="0" smtClean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400" dirty="0" smtClean="0"/>
              <a:t>     上記にてカルナタカ州政府側に開催を提案済み。</a:t>
            </a:r>
            <a:endParaRPr lang="en-IN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9974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99592"/>
          </a:xfrm>
        </p:spPr>
        <p:txBody>
          <a:bodyPr/>
          <a:lstStyle/>
          <a:p>
            <a:r>
              <a:rPr lang="ja-JP" altLang="en-US" sz="2800" dirty="0"/>
              <a:t>カルナタカ州投資認可手続きの簡素化第</a:t>
            </a:r>
            <a:r>
              <a:rPr lang="en-US" altLang="ja-JP" sz="2800" dirty="0"/>
              <a:t>2</a:t>
            </a:r>
            <a:r>
              <a:rPr lang="ja-JP" altLang="en-US" sz="2800" dirty="0"/>
              <a:t>弾の発表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6632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400" dirty="0" smtClean="0"/>
              <a:t>e-</a:t>
            </a:r>
            <a:r>
              <a:rPr lang="en-US" sz="2400" dirty="0" err="1" smtClean="0"/>
              <a:t>Udyami</a:t>
            </a:r>
            <a:r>
              <a:rPr lang="en-US" sz="2400" dirty="0" smtClean="0"/>
              <a:t> Phase -2</a:t>
            </a:r>
            <a:r>
              <a:rPr lang="ja-JP" altLang="en-US" sz="2400" dirty="0" smtClean="0"/>
              <a:t>：　オンラインによる工場設立に必要な認可の申請が可能になった（</a:t>
            </a:r>
            <a:r>
              <a:rPr lang="en-US" altLang="ja-JP" sz="2400" dirty="0" smtClean="0"/>
              <a:t>Phase-</a:t>
            </a:r>
            <a:r>
              <a:rPr lang="ja-JP" altLang="en-US" sz="2400" dirty="0" smtClean="0"/>
              <a:t>１で、プロジェクト認可申請手続がオンライン化している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spcBef>
                <a:spcPts val="1800"/>
              </a:spcBef>
            </a:pPr>
            <a:r>
              <a:rPr lang="ja-JP" altLang="en-US" sz="2400" dirty="0" smtClean="0"/>
              <a:t>現在、所轄官庁は</a:t>
            </a:r>
            <a:r>
              <a:rPr lang="en-US" altLang="ja-JP" sz="2400" dirty="0" smtClean="0"/>
              <a:t>29</a:t>
            </a:r>
            <a:r>
              <a:rPr lang="ja-JP" altLang="en-US" sz="2400" dirty="0" smtClean="0"/>
              <a:t>あるが、オンライン化が始まっているのは、</a:t>
            </a:r>
            <a:r>
              <a:rPr lang="en-US" altLang="ja-JP" sz="2400" dirty="0" smtClean="0"/>
              <a:t>KIADB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KSPCB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Factory &amp; Boiler </a:t>
            </a:r>
            <a:r>
              <a:rPr lang="en-US" altLang="ja-JP" sz="2400" dirty="0" err="1" smtClean="0"/>
              <a:t>Dept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BWSSB</a:t>
            </a:r>
            <a:r>
              <a:rPr lang="ja-JP" altLang="en-US" sz="2400" dirty="0" smtClean="0"/>
              <a:t>他、約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部局。今後</a:t>
            </a:r>
            <a:r>
              <a:rPr lang="ja-JP" altLang="en-US" sz="2400" dirty="0"/>
              <a:t>順</a:t>
            </a:r>
            <a:r>
              <a:rPr lang="ja-JP" altLang="en-US" sz="2400" dirty="0" smtClean="0"/>
              <a:t>次全てオンライン化する。申請フォームも共通化する。</a:t>
            </a:r>
            <a:endParaRPr lang="en-US" altLang="ja-JP" sz="2400" dirty="0" smtClean="0"/>
          </a:p>
          <a:p>
            <a:pPr>
              <a:spcBef>
                <a:spcPts val="1800"/>
              </a:spcBef>
            </a:pPr>
            <a:r>
              <a:rPr lang="ja-JP" altLang="en-US" sz="2400" dirty="0" smtClean="0"/>
              <a:t>照会先窓口：</a:t>
            </a:r>
            <a:r>
              <a:rPr lang="en-US" altLang="ja-JP" sz="2400" dirty="0" smtClean="0"/>
              <a:t>Karnataka Udyog Mitra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(Mr. </a:t>
            </a:r>
            <a:r>
              <a:rPr lang="en-US" altLang="ja-JP" sz="2400" dirty="0" err="1" smtClean="0"/>
              <a:t>Rudrappaiah</a:t>
            </a:r>
            <a:r>
              <a:rPr lang="en-US" altLang="ja-JP" sz="2400" dirty="0" smtClean="0"/>
              <a:t>, Japan Desk)  email: </a:t>
            </a:r>
            <a:r>
              <a:rPr lang="en-US" altLang="ja-JP" sz="2400" dirty="0" smtClean="0">
                <a:hlinkClick r:id="rId2"/>
              </a:rPr>
              <a:t>kprklg@gmail.com</a:t>
            </a:r>
            <a:endParaRPr lang="en-US" altLang="ja-JP" sz="2400" dirty="0" smtClean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F9BF0-18CA-4A4F-8DEB-AA057025D59D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92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81422" y="476672"/>
            <a:ext cx="8229600" cy="1008111"/>
          </a:xfrm>
        </p:spPr>
        <p:txBody>
          <a:bodyPr/>
          <a:lstStyle/>
          <a:p>
            <a:pPr algn="ctr"/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プロジェクト支援委員会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/>
              <a:t>（</a:t>
            </a:r>
            <a:r>
              <a:rPr lang="en-US" sz="2800" dirty="0"/>
              <a:t>Project Facilitation Committee</a:t>
            </a:r>
            <a:r>
              <a:rPr lang="ja-JP" altLang="en-US" sz="2800" dirty="0"/>
              <a:t>）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351837" cy="5076800"/>
          </a:xfrm>
        </p:spPr>
        <p:txBody>
          <a:bodyPr/>
          <a:lstStyle/>
          <a:p>
            <a:pPr lvl="0"/>
            <a:r>
              <a:rPr lang="ja-JP" altLang="en-US" sz="2400" dirty="0" smtClean="0"/>
              <a:t>第６回プロジェクト支援委員会（座長 </a:t>
            </a:r>
            <a:r>
              <a:rPr lang="en-US" altLang="ja-JP" sz="2400" dirty="0" smtClean="0"/>
              <a:t>Gaurav Gupta</a:t>
            </a:r>
            <a:r>
              <a:rPr lang="ja-JP" altLang="en-US" sz="2400" dirty="0" smtClean="0"/>
              <a:t>産業コミッショナー、事務局</a:t>
            </a:r>
            <a:r>
              <a:rPr lang="en-US" altLang="ja-JP" sz="2400" dirty="0" smtClean="0"/>
              <a:t>Karnataka </a:t>
            </a:r>
            <a:r>
              <a:rPr lang="en-US" altLang="ja-JP" sz="2400" dirty="0" err="1" smtClean="0"/>
              <a:t>Udyog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Mitra</a:t>
            </a:r>
            <a:r>
              <a:rPr lang="en-US" altLang="ja-JP" sz="2400" dirty="0" smtClean="0"/>
              <a:t>) </a:t>
            </a:r>
            <a:r>
              <a:rPr lang="ja-JP" altLang="en-US" sz="2400" dirty="0" smtClean="0"/>
              <a:t>が、２月</a:t>
            </a:r>
            <a:r>
              <a:rPr lang="en-US" altLang="ja-JP" sz="2400" dirty="0" smtClean="0"/>
              <a:t>25</a:t>
            </a:r>
            <a:r>
              <a:rPr lang="ja-JP" altLang="en-US" sz="2400" dirty="0" smtClean="0"/>
              <a:t>日に開催。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ja-JP" sz="2400" dirty="0" smtClean="0"/>
              <a:t>PFC</a:t>
            </a:r>
            <a:r>
              <a:rPr lang="ja-JP" altLang="en-US" sz="2400" dirty="0" smtClean="0"/>
              <a:t>参加企業リスト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</a:rPr>
              <a:t>     1.</a:t>
            </a:r>
            <a:r>
              <a:rPr lang="ja-JP" altLang="en-US" sz="1800" dirty="0" smtClean="0">
                <a:ea typeface="+mj-ea"/>
              </a:rPr>
              <a:t>　</a:t>
            </a:r>
            <a:r>
              <a:rPr lang="en-US" altLang="ja-JP" sz="1800" dirty="0" smtClean="0">
                <a:ea typeface="+mj-ea"/>
              </a:rPr>
              <a:t>Honda Motorcycle &amp; Scooter India </a:t>
            </a: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2.</a:t>
            </a:r>
            <a:r>
              <a:rPr lang="ja-JP" altLang="en-US" sz="1800" dirty="0" smtClean="0">
                <a:ea typeface="+mj-ea"/>
                <a:cs typeface="ＭＳ Ｐゴシック" panose="020B0600070205080204" pitchFamily="50" charset="-128"/>
              </a:rPr>
              <a:t>　</a:t>
            </a:r>
            <a:r>
              <a:rPr lang="en-US" altLang="ja-JP" sz="1800" dirty="0" smtClean="0">
                <a:ea typeface="+mj-ea"/>
              </a:rPr>
              <a:t>Mitsubishi </a:t>
            </a:r>
            <a:r>
              <a:rPr lang="en-US" altLang="ja-JP" sz="1800" dirty="0">
                <a:ea typeface="+mj-ea"/>
              </a:rPr>
              <a:t>Elevators ETA </a:t>
            </a:r>
            <a:r>
              <a:rPr lang="en-US" altLang="ja-JP" sz="1800" dirty="0" smtClean="0">
                <a:ea typeface="+mj-ea"/>
              </a:rPr>
              <a:t>India</a:t>
            </a: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3.</a:t>
            </a:r>
            <a:r>
              <a:rPr lang="ja-JP" altLang="en-US" sz="1800" dirty="0" smtClean="0">
                <a:ea typeface="+mj-ea"/>
                <a:cs typeface="ＭＳ Ｐゴシック" panose="020B0600070205080204" pitchFamily="50" charset="-128"/>
              </a:rPr>
              <a:t>　</a:t>
            </a:r>
            <a:r>
              <a:rPr lang="en-US" altLang="ja-JP" sz="1800" dirty="0" smtClean="0"/>
              <a:t>TMEIC </a:t>
            </a:r>
            <a:r>
              <a:rPr lang="en-US" altLang="ja-JP" sz="1800" dirty="0"/>
              <a:t>Industrial System </a:t>
            </a:r>
            <a:r>
              <a:rPr lang="en-US" altLang="ja-JP" sz="1800" dirty="0" smtClean="0"/>
              <a:t>India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4.</a:t>
            </a:r>
            <a:r>
              <a:rPr lang="en-US" altLang="ja-JP" sz="1800" dirty="0">
                <a:ea typeface="+mj-ea"/>
              </a:rPr>
              <a:t> </a:t>
            </a:r>
            <a:r>
              <a:rPr lang="ja-JP" altLang="en-US" sz="1800" dirty="0" smtClean="0">
                <a:ea typeface="+mj-ea"/>
              </a:rPr>
              <a:t>　</a:t>
            </a:r>
            <a:r>
              <a:rPr lang="en-US" altLang="ja-JP" sz="1800" dirty="0" smtClean="0"/>
              <a:t>WIPRO-Kawasaki </a:t>
            </a:r>
            <a:r>
              <a:rPr lang="en-US" altLang="ja-JP" sz="1800" dirty="0"/>
              <a:t>Precision </a:t>
            </a:r>
            <a:r>
              <a:rPr lang="en-US" altLang="ja-JP" sz="1800" dirty="0" smtClean="0"/>
              <a:t>Machinery</a:t>
            </a:r>
            <a:endParaRPr lang="en-US" altLang="ja-JP" sz="1800" dirty="0" smtClean="0">
              <a:ea typeface="+mj-ea"/>
            </a:endParaRPr>
          </a:p>
          <a:p>
            <a:pPr marL="0" indent="0">
              <a:buNone/>
            </a:pPr>
            <a:r>
              <a:rPr lang="en-US" altLang="ja-JP" sz="1800" dirty="0" smtClean="0">
                <a:ea typeface="+mj-ea"/>
                <a:cs typeface="ＭＳ Ｐゴシック" panose="020B0600070205080204" pitchFamily="50" charset="-128"/>
              </a:rPr>
              <a:t>     5.</a:t>
            </a:r>
            <a:r>
              <a:rPr lang="en-US" altLang="ja-JP" sz="1800" dirty="0">
                <a:ea typeface="+mj-ea"/>
              </a:rPr>
              <a:t> </a:t>
            </a:r>
            <a:r>
              <a:rPr lang="ja-JP" altLang="en-US" sz="1800" dirty="0" smtClean="0">
                <a:ea typeface="+mj-ea"/>
              </a:rPr>
              <a:t>　</a:t>
            </a:r>
            <a:r>
              <a:rPr lang="en-US" altLang="ja-JP" sz="1800" dirty="0" smtClean="0"/>
              <a:t>NPR </a:t>
            </a:r>
            <a:r>
              <a:rPr lang="en-US" altLang="ja-JP" sz="1800" dirty="0"/>
              <a:t>India </a:t>
            </a:r>
            <a:r>
              <a:rPr lang="en-US" altLang="ja-JP" sz="1800" dirty="0" smtClean="0">
                <a:ea typeface="+mj-ea"/>
              </a:rPr>
              <a:t> </a:t>
            </a:r>
            <a:endParaRPr lang="ja-JP" altLang="ja-JP" sz="1800" dirty="0">
              <a:ea typeface="+mj-ea"/>
              <a:cs typeface="ＭＳ Ｐゴシック" panose="020B06000702050802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主な問題：</a:t>
            </a:r>
            <a:r>
              <a:rPr lang="en-US" altLang="ja-JP" sz="2400" dirty="0" smtClean="0"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KIADB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工業団地用地のリース契約締結時に、リース価格が</a:t>
            </a:r>
            <a:r>
              <a:rPr lang="en-US" altLang="ja-JP" sz="2400" dirty="0" smtClean="0"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Tentative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となっている。現在州政府内で、検討中。ナルサプル工業団地内のインフラ整備。</a:t>
            </a:r>
            <a:endParaRPr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第７回：４月第２週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ＭＳ Ｐゴシック" panose="020B0600070205080204" pitchFamily="50" charset="-128"/>
              </a:rPr>
              <a:t>　</a:t>
            </a:r>
            <a:endParaRPr lang="ja-JP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pPr marL="0" lv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altLang="ja-JP" sz="2400" dirty="0" smtClean="0"/>
          </a:p>
          <a:p>
            <a:pPr marL="271463" indent="0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endParaRPr lang="en-US" altLang="ja-JP" sz="2400" dirty="0" smtClean="0">
              <a:latin typeface="ＭＳ Ｐゴシック" pitchFamily="50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ja-JP" b="1" dirty="0" smtClean="0">
              <a:latin typeface="ＭＳ Ｐゴシック" pitchFamily="50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ja-JP" altLang="ja-JP" b="1" dirty="0">
              <a:latin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0E3C1A88-4A74-4B3C-A713-86D769320C08}" type="slidenum">
              <a:rPr lang="en-US" altLang="ja-JP" smtClean="0">
                <a:latin typeface="Arial Black" pitchFamily="34" charset="0"/>
              </a:rPr>
              <a:pPr/>
              <a:t>5</a:t>
            </a:fld>
            <a:endParaRPr lang="en-US" altLang="ja-JP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476673"/>
            <a:ext cx="8229600" cy="1080120"/>
          </a:xfrm>
        </p:spPr>
        <p:txBody>
          <a:bodyPr/>
          <a:lstStyle/>
          <a:p>
            <a:pPr algn="ctr"/>
            <a:r>
              <a:rPr lang="ja-JP" altLang="en-US" sz="2800" dirty="0" smtClean="0"/>
              <a:t>インド中央政府宛の建議書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351837" cy="532859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ja-JP" sz="2400" dirty="0" smtClean="0">
                <a:latin typeface="+mj-ea"/>
                <a:ea typeface="+mj-ea"/>
              </a:rPr>
              <a:t>2015</a:t>
            </a:r>
            <a:r>
              <a:rPr lang="ja-JP" altLang="en-US" sz="2400" dirty="0" smtClean="0">
                <a:latin typeface="+mj-ea"/>
                <a:ea typeface="+mj-ea"/>
              </a:rPr>
              <a:t>年度分の建議事項として、</a:t>
            </a:r>
            <a:r>
              <a:rPr lang="en-US" altLang="ja-JP" sz="2400" dirty="0" smtClean="0">
                <a:latin typeface="+mj-ea"/>
                <a:ea typeface="+mj-ea"/>
              </a:rPr>
              <a:t>3</a:t>
            </a:r>
            <a:r>
              <a:rPr lang="ja-JP" altLang="en-US" sz="2400" dirty="0" smtClean="0">
                <a:latin typeface="+mj-ea"/>
                <a:ea typeface="+mj-ea"/>
              </a:rPr>
              <a:t>月</a:t>
            </a:r>
            <a:r>
              <a:rPr lang="en-US" altLang="ja-JP" sz="2400" dirty="0" smtClean="0">
                <a:latin typeface="+mj-ea"/>
                <a:ea typeface="+mj-ea"/>
              </a:rPr>
              <a:t>2</a:t>
            </a:r>
            <a:r>
              <a:rPr lang="ja-JP" altLang="en-US" sz="2400" dirty="0" smtClean="0">
                <a:latin typeface="+mj-ea"/>
                <a:ea typeface="+mj-ea"/>
              </a:rPr>
              <a:t>日にデリーのインド日本商工会に提出。その後、中央政府（商工省</a:t>
            </a:r>
            <a:r>
              <a:rPr lang="en-US" altLang="ja-JP" sz="2400" dirty="0" smtClean="0">
                <a:latin typeface="+mj-ea"/>
                <a:ea typeface="+mj-ea"/>
              </a:rPr>
              <a:t>DIPP)</a:t>
            </a:r>
            <a:r>
              <a:rPr lang="ja-JP" altLang="en-US" sz="2400" dirty="0" smtClean="0">
                <a:latin typeface="+mj-ea"/>
                <a:ea typeface="+mj-ea"/>
              </a:rPr>
              <a:t>に提出され、対話が行われる予定。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0" lvl="0" indent="0">
              <a:buNone/>
            </a:pPr>
            <a:endParaRPr lang="en-US" altLang="ja-JP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ja-JP" altLang="en-US" sz="2400" dirty="0" smtClean="0"/>
              <a:t>１</a:t>
            </a:r>
            <a:r>
              <a:rPr lang="ja-JP" altLang="en-US" sz="2400" dirty="0"/>
              <a:t>．バンガロール周辺道路整</a:t>
            </a:r>
            <a:r>
              <a:rPr lang="ja-JP" altLang="en-US" sz="2400" dirty="0" smtClean="0"/>
              <a:t>備</a:t>
            </a:r>
            <a:endParaRPr lang="en-US" altLang="ja-JP" sz="24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NH207</a:t>
            </a:r>
            <a:r>
              <a:rPr lang="ja-JP" altLang="en-US" sz="2000" dirty="0"/>
              <a:t>の拡張工事の早期完了ならびに計画中のチェンナイ－バンガロール高速道路への接続</a:t>
            </a:r>
            <a:endParaRPr lang="en-IN" sz="2000" dirty="0"/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err="1"/>
              <a:t>Malur</a:t>
            </a:r>
            <a:r>
              <a:rPr lang="ja-JP" altLang="en-US" sz="2000" dirty="0"/>
              <a:t>を経由した</a:t>
            </a:r>
            <a:r>
              <a:rPr lang="en-US" sz="2000" dirty="0"/>
              <a:t>NH4</a:t>
            </a:r>
            <a:r>
              <a:rPr lang="ja-JP" altLang="en-US" sz="2000" dirty="0"/>
              <a:t>（</a:t>
            </a:r>
            <a:r>
              <a:rPr lang="en-US" sz="2000" dirty="0" err="1"/>
              <a:t>Hoskote</a:t>
            </a:r>
            <a:r>
              <a:rPr lang="en-US" sz="2000" dirty="0"/>
              <a:t>/Kolar</a:t>
            </a:r>
            <a:r>
              <a:rPr lang="ja-JP" altLang="en-US" sz="2000" dirty="0"/>
              <a:t>）と</a:t>
            </a:r>
            <a:r>
              <a:rPr lang="en-US" sz="2000" dirty="0"/>
              <a:t>NH7</a:t>
            </a:r>
            <a:r>
              <a:rPr lang="ja-JP" altLang="en-US" sz="2000" dirty="0"/>
              <a:t>（</a:t>
            </a:r>
            <a:r>
              <a:rPr lang="en-US" sz="2000" dirty="0" err="1"/>
              <a:t>Hosur</a:t>
            </a:r>
            <a:r>
              <a:rPr lang="ja-JP" altLang="en-US" sz="2000" dirty="0"/>
              <a:t>）間のコネクティビティ改善</a:t>
            </a:r>
            <a:endParaRPr lang="en-IN" sz="2000" dirty="0"/>
          </a:p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NH209</a:t>
            </a:r>
            <a:r>
              <a:rPr lang="ja-JP" altLang="en-US" sz="2000" dirty="0"/>
              <a:t>の拡張工事の早期開始</a:t>
            </a:r>
            <a:endParaRPr lang="en-IN" sz="2000" dirty="0"/>
          </a:p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Peripheral</a:t>
            </a:r>
            <a:r>
              <a:rPr lang="ja-JP" altLang="en-US" sz="2000" dirty="0"/>
              <a:t>　</a:t>
            </a:r>
            <a:r>
              <a:rPr lang="en-US" sz="2000" dirty="0"/>
              <a:t>Road</a:t>
            </a:r>
            <a:r>
              <a:rPr lang="ja-JP" altLang="en-US" sz="2000" dirty="0"/>
              <a:t>　建設工事の可及的速やかな開始　</a:t>
            </a:r>
            <a:endParaRPr lang="en-IN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Satellite</a:t>
            </a:r>
            <a:r>
              <a:rPr lang="ja-JP" altLang="en-US" sz="2000" dirty="0"/>
              <a:t>　</a:t>
            </a:r>
            <a:r>
              <a:rPr lang="en-US" sz="2000" dirty="0"/>
              <a:t>Town</a:t>
            </a:r>
            <a:r>
              <a:rPr lang="ja-JP" altLang="en-US" sz="2000" dirty="0"/>
              <a:t>　</a:t>
            </a:r>
            <a:r>
              <a:rPr lang="en-US" sz="2000" dirty="0"/>
              <a:t>Ring Road</a:t>
            </a:r>
            <a:r>
              <a:rPr lang="ja-JP" altLang="en-US" sz="2000" dirty="0"/>
              <a:t>の早期完</a:t>
            </a:r>
            <a:r>
              <a:rPr lang="ja-JP" altLang="en-US" sz="2000" dirty="0" smtClean="0"/>
              <a:t>成</a:t>
            </a:r>
            <a:endParaRPr lang="en-IN" altLang="ja-JP" sz="2400" dirty="0"/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ja-JP" altLang="ja-JP" sz="2400" b="1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0E3C1A88-4A74-4B3C-A713-86D769320C08}" type="slidenum">
              <a:rPr lang="en-US" altLang="ja-JP" smtClean="0">
                <a:latin typeface="Arial Black" pitchFamily="34" charset="0"/>
              </a:rPr>
              <a:pPr/>
              <a:t>6</a:t>
            </a:fld>
            <a:endParaRPr lang="en-US" altLang="ja-JP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90550" y="476673"/>
            <a:ext cx="8229600" cy="1080120"/>
          </a:xfrm>
        </p:spPr>
        <p:txBody>
          <a:bodyPr/>
          <a:lstStyle/>
          <a:p>
            <a:pPr algn="ctr"/>
            <a:r>
              <a:rPr lang="ja-JP" altLang="en-US" sz="2800" dirty="0" smtClean="0"/>
              <a:t>インド中央政府宛の建議書</a:t>
            </a:r>
            <a:endParaRPr lang="en-IN" altLang="ja-JP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351837" cy="532859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２．</a:t>
            </a:r>
            <a:r>
              <a:rPr lang="en-IN" sz="2400" dirty="0" smtClean="0"/>
              <a:t> CBIC</a:t>
            </a:r>
            <a:r>
              <a:rPr lang="ja-JP" altLang="en-US" sz="2400" dirty="0" smtClean="0"/>
              <a:t>実現に向けた関連道路の整備</a:t>
            </a:r>
            <a:endParaRPr lang="en-US" altLang="ja-JP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Peripheral</a:t>
            </a:r>
            <a:r>
              <a:rPr lang="ja-JP" altLang="en-US" sz="2000" dirty="0" smtClean="0"/>
              <a:t>　</a:t>
            </a:r>
            <a:r>
              <a:rPr lang="en-US" sz="2000" dirty="0" smtClean="0"/>
              <a:t>Road</a:t>
            </a:r>
            <a:r>
              <a:rPr lang="ja-JP" altLang="en-US" sz="2000" dirty="0" smtClean="0"/>
              <a:t>　（チェンナイ）</a:t>
            </a:r>
            <a:endParaRPr lang="en-IN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Outer </a:t>
            </a:r>
            <a:r>
              <a:rPr lang="en-US" sz="2000" dirty="0"/>
              <a:t>Ring</a:t>
            </a:r>
            <a:r>
              <a:rPr lang="ja-JP" altLang="en-US" sz="2000" dirty="0"/>
              <a:t>　</a:t>
            </a:r>
            <a:r>
              <a:rPr lang="en-US" sz="2000" dirty="0"/>
              <a:t>Road</a:t>
            </a:r>
            <a:r>
              <a:rPr lang="ja-JP" altLang="en-US" sz="2000" dirty="0"/>
              <a:t>　（チェンナイ）</a:t>
            </a:r>
            <a:endParaRPr lang="en-IN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Northern</a:t>
            </a:r>
            <a:r>
              <a:rPr lang="ja-JP" altLang="en-US" sz="2000" dirty="0"/>
              <a:t>　</a:t>
            </a:r>
            <a:r>
              <a:rPr lang="en-US" sz="2000" dirty="0"/>
              <a:t>Port</a:t>
            </a:r>
            <a:r>
              <a:rPr lang="ja-JP" altLang="en-US" sz="2000" dirty="0"/>
              <a:t>　</a:t>
            </a:r>
            <a:r>
              <a:rPr lang="en-US" sz="2000" dirty="0"/>
              <a:t>Access</a:t>
            </a:r>
            <a:r>
              <a:rPr lang="ja-JP" altLang="en-US" sz="2000" dirty="0"/>
              <a:t>　</a:t>
            </a:r>
            <a:r>
              <a:rPr lang="en-US" sz="2000" dirty="0"/>
              <a:t>Road</a:t>
            </a:r>
            <a:r>
              <a:rPr lang="ja-JP" altLang="en-US" sz="2000" dirty="0"/>
              <a:t>　</a:t>
            </a:r>
            <a:r>
              <a:rPr lang="en-US" sz="2000" dirty="0"/>
              <a:t>(</a:t>
            </a:r>
            <a:r>
              <a:rPr lang="ja-JP" altLang="en-US" sz="2000" dirty="0"/>
              <a:t>チェンナイ</a:t>
            </a:r>
            <a:r>
              <a:rPr lang="en-US" sz="2000" dirty="0"/>
              <a:t>)</a:t>
            </a:r>
            <a:r>
              <a:rPr lang="ja-JP" altLang="en-US" sz="2000" dirty="0"/>
              <a:t>　</a:t>
            </a:r>
            <a:endParaRPr lang="en-IN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Peripheral  Road</a:t>
            </a:r>
            <a:r>
              <a:rPr lang="ja-JP" altLang="en-US" sz="2000" dirty="0" smtClean="0"/>
              <a:t>　（バンガロール）</a:t>
            </a:r>
            <a:endParaRPr lang="en-IN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Satellite</a:t>
            </a:r>
            <a:r>
              <a:rPr lang="ja-JP" altLang="en-US" sz="2000" dirty="0" smtClean="0"/>
              <a:t>　</a:t>
            </a:r>
            <a:r>
              <a:rPr lang="en-US" sz="2000" dirty="0" smtClean="0"/>
              <a:t>Town</a:t>
            </a:r>
            <a:r>
              <a:rPr lang="ja-JP" altLang="en-US" sz="2000" dirty="0" smtClean="0"/>
              <a:t>　</a:t>
            </a:r>
            <a:r>
              <a:rPr lang="en-US" sz="2000" dirty="0" smtClean="0"/>
              <a:t>Ring</a:t>
            </a:r>
            <a:r>
              <a:rPr lang="ja-JP" altLang="en-US" sz="2000" dirty="0" smtClean="0"/>
              <a:t>　</a:t>
            </a:r>
            <a:r>
              <a:rPr lang="en-US" sz="2000" dirty="0" smtClean="0"/>
              <a:t>Road</a:t>
            </a:r>
            <a:r>
              <a:rPr lang="ja-JP" altLang="en-US" sz="2000" dirty="0" smtClean="0"/>
              <a:t>　（バンガロール）</a:t>
            </a:r>
            <a:endParaRPr lang="en-IN" sz="2000" dirty="0" smtClean="0"/>
          </a:p>
          <a:p>
            <a:pPr marL="0" indent="0"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ja-JP" altLang="en-US" sz="2400" dirty="0" smtClean="0"/>
              <a:t>３．チ</a:t>
            </a:r>
            <a:r>
              <a:rPr lang="ja-JP" altLang="en-US" sz="2400" dirty="0"/>
              <a:t>ェンナイ周辺道路整備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ja-JP" altLang="en-US" sz="2400" dirty="0" smtClean="0"/>
              <a:t>４．</a:t>
            </a:r>
            <a:r>
              <a:rPr lang="ja-JP" altLang="en-US" sz="2400" dirty="0"/>
              <a:t>カマ</a:t>
            </a:r>
            <a:r>
              <a:rPr lang="ja-JP" altLang="en-US" sz="2400" dirty="0" smtClean="0"/>
              <a:t>ラージャル</a:t>
            </a:r>
            <a:r>
              <a:rPr lang="ja-JP" altLang="en-US" sz="2400" dirty="0"/>
              <a:t>港（旧エンノール港）関係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ja-JP" altLang="en-US" sz="2400" dirty="0" smtClean="0"/>
              <a:t>５．</a:t>
            </a:r>
            <a:r>
              <a:rPr lang="ja-JP" altLang="en-US" sz="2400" dirty="0"/>
              <a:t>チェンナイ港関係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ja-JP" altLang="ja-JP" sz="2400" b="1" dirty="0">
              <a:latin typeface="+mj-ea"/>
              <a:ea typeface="+mj-ea"/>
            </a:endParaRP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45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0E3C1A88-4A74-4B3C-A713-86D769320C08}" type="slidenum">
              <a:rPr lang="en-US" altLang="ja-JP" smtClean="0">
                <a:latin typeface="Arial Black" pitchFamily="34" charset="0"/>
              </a:rPr>
              <a:pPr/>
              <a:t>7</a:t>
            </a:fld>
            <a:endParaRPr lang="en-US" altLang="ja-JP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349500"/>
            <a:ext cx="8229600" cy="1371600"/>
          </a:xfrm>
        </p:spPr>
        <p:txBody>
          <a:bodyPr/>
          <a:lstStyle/>
          <a:p>
            <a:pPr eaLnBrk="1" hangingPunct="1"/>
            <a:r>
              <a:rPr lang="ja-JP" altLang="en-US" sz="3200" dirty="0" smtClean="0"/>
              <a:t>建議事項を、建議書委員にお寄せ下さい。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プロジェクト支援委員会で、問題提起をお願いします。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ご清聴ありがとうございました</a:t>
            </a:r>
          </a:p>
        </p:txBody>
      </p:sp>
      <p:pic>
        <p:nvPicPr>
          <p:cNvPr id="20483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3960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defaul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</TotalTime>
  <Words>497</Words>
  <Application>Microsoft Office PowerPoint</Application>
  <PresentationFormat>On-screen Show (4:3)</PresentationFormat>
  <Paragraphs>72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建議書委員会報告</vt:lpstr>
      <vt:lpstr>第14回　建議書委員会開催</vt:lpstr>
      <vt:lpstr>第７回ダイヤログ・モニタリング委員会議題案</vt:lpstr>
      <vt:lpstr>カルナタカ州投資認可手続きの簡素化第2弾の発表</vt:lpstr>
      <vt:lpstr> プロジェクト支援委員会 （Project Facilitation Committee） </vt:lpstr>
      <vt:lpstr>インド中央政府宛の建議書</vt:lpstr>
      <vt:lpstr>インド中央政府宛の建議書</vt:lpstr>
      <vt:lpstr>建議事項を、建議書委員にお寄せ下さい。 プロジェクト支援委員会で、問題提起をお願いします。  ご清聴ありがとうございました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建議書委員会報告</dc:title>
  <dc:creator>tkm04617</dc:creator>
  <cp:lastModifiedBy>KUBOKI</cp:lastModifiedBy>
  <cp:revision>330</cp:revision>
  <cp:lastPrinted>2014-11-12T04:25:22Z</cp:lastPrinted>
  <dcterms:created xsi:type="dcterms:W3CDTF">2013-03-11T07:15:35Z</dcterms:created>
  <dcterms:modified xsi:type="dcterms:W3CDTF">2015-03-10T06:49:07Z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