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90" r:id="rId3"/>
    <p:sldId id="257" r:id="rId4"/>
    <p:sldId id="299" r:id="rId5"/>
    <p:sldId id="300" r:id="rId6"/>
    <p:sldId id="296" r:id="rId7"/>
    <p:sldId id="301" r:id="rId8"/>
    <p:sldId id="285" r:id="rId9"/>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671"/>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9862" y="0"/>
            <a:ext cx="2946275" cy="496671"/>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8AD6546-3001-4904-9BB4-DD2D06388C19}" type="datetimeFigureOut">
              <a:rPr lang="en-US"/>
              <a:pPr>
                <a:defRPr/>
              </a:pPr>
              <a:t>2/28/2015</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8845" y="4714137"/>
            <a:ext cx="5439987" cy="446834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28272"/>
            <a:ext cx="2946275" cy="496671"/>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862" y="9428272"/>
            <a:ext cx="2946275" cy="496671"/>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D2AE1F1-BDDD-4EA4-8845-14224AD4EC5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1FBBDB-633A-439F-823A-BDC85779C032}"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3D8AF964-6224-44D7-ABBF-F83A62F29E1A}" type="datetime1">
              <a:rPr lang="en-US" smtClean="0"/>
              <a:pPr>
                <a:defRPr/>
              </a:pPr>
              <a:t>2/28/2015</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4BD52EEA-123A-4301-8FA2-D6057E7F8CD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EF08F38-945A-4C0B-9341-B99292CEF5E5}" type="datetime1">
              <a:rPr lang="en-US" smtClean="0"/>
              <a:pPr>
                <a:defRPr/>
              </a:pPr>
              <a:t>2/28/2015</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0F00432-0AA8-4C3D-AD32-7025E637AF2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BFAB991-1E8E-446C-85DE-900177D3084B}" type="datetime1">
              <a:rPr lang="en-US" smtClean="0"/>
              <a:pPr>
                <a:defRPr/>
              </a:pPr>
              <a:t>2/28/2015</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7C47390-8440-48A8-AD7E-FCB82A5516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210E157D-7E80-40CD-BE04-DACFA57A4901}" type="datetime1">
              <a:rPr lang="en-US" smtClean="0"/>
              <a:pPr>
                <a:defRPr/>
              </a:pPr>
              <a:t>2/28/2015</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A7E06E33-FDA4-49BA-9875-5D01C721634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5E2621DD-5564-45C6-B34E-AA918A8AB28D}" type="datetime1">
              <a:rPr lang="en-US" smtClean="0"/>
              <a:pPr>
                <a:defRPr/>
              </a:pPr>
              <a:t>2/28/2015</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0FA18537-A7A8-40B2-A666-EECC5631849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8A5D5B07-088E-4334-9BAF-179916033375}" type="datetime1">
              <a:rPr lang="en-US" smtClean="0"/>
              <a:pPr>
                <a:defRPr/>
              </a:pPr>
              <a:t>2/28/2015</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801BA329-A27B-4B61-8336-AD182D97313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4D697277-D572-4090-AF79-E8FB2D94E79B}" type="datetime1">
              <a:rPr lang="en-US" smtClean="0"/>
              <a:pPr>
                <a:defRPr/>
              </a:pPr>
              <a:t>2/28/2015</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932D471-7BC7-4C22-AFFC-E0B43F31885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382CE695-CB04-4A09-B98C-C48E747D1176}" type="datetime1">
              <a:rPr lang="en-US" smtClean="0"/>
              <a:pPr>
                <a:defRPr/>
              </a:pPr>
              <a:t>2/28/2015</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32E77444-F4FD-4451-ACA2-5F04F174640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628FB8A1-B7E9-4214-B331-ADBD56F27A99}" type="datetime1">
              <a:rPr lang="en-US" smtClean="0"/>
              <a:pPr>
                <a:defRPr/>
              </a:pPr>
              <a:t>2/28/2015</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CEB1A098-FCB1-4EB8-AFF9-20B7E481CCA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0F1406C-AC80-4DB9-B3C8-DF3585B85178}" type="datetime1">
              <a:rPr lang="en-US" smtClean="0"/>
              <a:pPr>
                <a:defRPr/>
              </a:pPr>
              <a:t>2/28/2015</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3789B23-6882-4AFA-A5CB-C78D80A9AC5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EA244081-8F19-45C2-8A56-2815E20B4E53}" type="datetime1">
              <a:rPr lang="en-US" smtClean="0"/>
              <a:pPr>
                <a:defRPr/>
              </a:pPr>
              <a:t>2/28/2015</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FB97846D-BA8D-4BEC-8F3B-17D8390951B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50CD8718-9507-4551-8C12-210E735CFC6E}" type="datetime1">
              <a:rPr lang="en-US" smtClean="0"/>
              <a:pPr>
                <a:defRPr/>
              </a:pPr>
              <a:t>2/28/2015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6915ECA7-1F6E-420A-B636-C44C8DB14A9F}"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85" r:id="rId1"/>
    <p:sldLayoutId id="2147483780" r:id="rId2"/>
    <p:sldLayoutId id="2147483786" r:id="rId3"/>
    <p:sldLayoutId id="2147483781" r:id="rId4"/>
    <p:sldLayoutId id="2147483787" r:id="rId5"/>
    <p:sldLayoutId id="2147483782" r:id="rId6"/>
    <p:sldLayoutId id="2147483788" r:id="rId7"/>
    <p:sldLayoutId id="2147483789" r:id="rId8"/>
    <p:sldLayoutId id="2147483790" r:id="rId9"/>
    <p:sldLayoutId id="2147483783" r:id="rId10"/>
    <p:sldLayoutId id="2147483784" r:id="rId11"/>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a:defRPr>
      </a:lvl2pPr>
      <a:lvl3pPr algn="l" rtl="0" eaLnBrk="0" fontAlgn="base" hangingPunct="0">
        <a:spcBef>
          <a:spcPct val="0"/>
        </a:spcBef>
        <a:spcAft>
          <a:spcPct val="0"/>
        </a:spcAft>
        <a:defRPr sz="4300">
          <a:solidFill>
            <a:srgbClr val="572314"/>
          </a:solidFill>
          <a:latin typeface="Gill Sans MT"/>
        </a:defRPr>
      </a:lvl3pPr>
      <a:lvl4pPr algn="l" rtl="0" eaLnBrk="0" fontAlgn="base" hangingPunct="0">
        <a:spcBef>
          <a:spcPct val="0"/>
        </a:spcBef>
        <a:spcAft>
          <a:spcPct val="0"/>
        </a:spcAft>
        <a:defRPr sz="4300">
          <a:solidFill>
            <a:srgbClr val="572314"/>
          </a:solidFill>
          <a:latin typeface="Gill Sans MT"/>
        </a:defRPr>
      </a:lvl4pPr>
      <a:lvl5pPr algn="l" rtl="0" eaLnBrk="0" fontAlgn="base" hangingPunct="0">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1" y="152400"/>
            <a:ext cx="8000999" cy="1471612"/>
          </a:xfrm>
        </p:spPr>
        <p:txBody>
          <a:bodyPr>
            <a:normAutofit/>
          </a:bodyPr>
          <a:lstStyle/>
          <a:p>
            <a:pPr eaLnBrk="1" fontAlgn="auto" hangingPunct="1">
              <a:spcAft>
                <a:spcPts val="0"/>
              </a:spcAft>
              <a:defRPr/>
            </a:pPr>
            <a:r>
              <a:rPr lang="en-US" altLang="ja-JP" dirty="0" smtClean="0">
                <a:solidFill>
                  <a:schemeClr val="tx2">
                    <a:satMod val="130000"/>
                  </a:schemeClr>
                </a:solidFill>
              </a:rPr>
              <a:t>2014</a:t>
            </a:r>
            <a:r>
              <a:rPr lang="ja-JP" altLang="en-US" smtClean="0">
                <a:solidFill>
                  <a:schemeClr val="tx2">
                    <a:satMod val="130000"/>
                  </a:schemeClr>
                </a:solidFill>
              </a:rPr>
              <a:t>年度</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mtClean="0">
                <a:solidFill>
                  <a:schemeClr val="tx2">
                    <a:satMod val="130000"/>
                  </a:schemeClr>
                </a:solidFill>
              </a:rPr>
              <a:t>第５回税務労務委員会開催報告</a:t>
            </a:r>
            <a:endParaRPr lang="en-US" dirty="0">
              <a:solidFill>
                <a:schemeClr val="tx2">
                  <a:satMod val="130000"/>
                </a:schemeClr>
              </a:solidFill>
            </a:endParaRPr>
          </a:p>
        </p:txBody>
      </p:sp>
      <p:sp>
        <p:nvSpPr>
          <p:cNvPr id="3" name="Subtitle 2"/>
          <p:cNvSpPr>
            <a:spLocks noGrp="1"/>
          </p:cNvSpPr>
          <p:nvPr>
            <p:ph type="subTitle" idx="1"/>
          </p:nvPr>
        </p:nvSpPr>
        <p:spPr>
          <a:xfrm>
            <a:off x="990600" y="1905000"/>
            <a:ext cx="8153400" cy="4953000"/>
          </a:xfrm>
        </p:spPr>
        <p:txBody>
          <a:bodyPr>
            <a:normAutofit/>
          </a:bodyPr>
          <a:lstStyle/>
          <a:p>
            <a:pPr eaLnBrk="1" fontAlgn="auto" hangingPunct="1">
              <a:spcAft>
                <a:spcPts val="0"/>
              </a:spcAft>
              <a:buFont typeface="Wingdings 2"/>
              <a:buNone/>
              <a:defRPr/>
            </a:pPr>
            <a:r>
              <a:rPr lang="ja-JP" altLang="en-US" u="sng" smtClean="0"/>
              <a:t>日時</a:t>
            </a:r>
            <a:r>
              <a:rPr lang="en-US" altLang="ja-JP" smtClean="0"/>
              <a:t/>
            </a:r>
            <a:br>
              <a:rPr lang="en-US" altLang="ja-JP" smtClean="0"/>
            </a:br>
            <a:r>
              <a:rPr lang="en-US" altLang="ja-JP" smtClean="0"/>
              <a:t>2015</a:t>
            </a:r>
            <a:r>
              <a:rPr lang="ja-JP" altLang="en-US" smtClean="0"/>
              <a:t>年</a:t>
            </a:r>
            <a:r>
              <a:rPr lang="en-US" altLang="ja-JP" dirty="0" smtClean="0"/>
              <a:t>2</a:t>
            </a:r>
            <a:r>
              <a:rPr lang="ja-JP" altLang="en-US" smtClean="0"/>
              <a:t>月</a:t>
            </a:r>
            <a:r>
              <a:rPr lang="en-US" altLang="ja-JP" dirty="0" smtClean="0"/>
              <a:t>11</a:t>
            </a:r>
            <a:r>
              <a:rPr lang="ja-JP" altLang="en-US" smtClean="0"/>
              <a:t>日</a:t>
            </a:r>
            <a:r>
              <a:rPr lang="en-US" altLang="ja-JP" dirty="0" smtClean="0"/>
              <a:t>(</a:t>
            </a:r>
            <a:r>
              <a:rPr lang="ja-JP" altLang="en-US" smtClean="0"/>
              <a:t>水</a:t>
            </a:r>
            <a:r>
              <a:rPr lang="en-US" altLang="ja-JP" dirty="0" smtClean="0"/>
              <a:t>)</a:t>
            </a:r>
            <a:r>
              <a:rPr lang="ja-JP" altLang="en-US" smtClean="0"/>
              <a:t>　</a:t>
            </a:r>
            <a:r>
              <a:rPr lang="en-US" altLang="ja-JP" dirty="0" smtClean="0"/>
              <a:t>17:00-19:00</a:t>
            </a:r>
          </a:p>
          <a:p>
            <a:pPr eaLnBrk="1" fontAlgn="auto" hangingPunct="1">
              <a:spcAft>
                <a:spcPts val="0"/>
              </a:spcAft>
              <a:defRPr/>
            </a:pPr>
            <a:endParaRPr lang="en-US" altLang="ja-JP" dirty="0" smtClean="0"/>
          </a:p>
          <a:p>
            <a:pPr eaLnBrk="1" fontAlgn="auto" hangingPunct="1">
              <a:spcAft>
                <a:spcPts val="0"/>
              </a:spcAft>
              <a:defRPr/>
            </a:pPr>
            <a:r>
              <a:rPr lang="ja-JP" altLang="en-US" u="sng" smtClean="0"/>
              <a:t>場所</a:t>
            </a:r>
            <a:endParaRPr lang="en-US" u="sng" dirty="0" smtClean="0"/>
          </a:p>
          <a:p>
            <a:pPr eaLnBrk="1" fontAlgn="auto" hangingPunct="1">
              <a:spcAft>
                <a:spcPts val="0"/>
              </a:spcAft>
              <a:buFont typeface="Wingdings 2"/>
              <a:buNone/>
              <a:defRPr/>
            </a:pPr>
            <a:r>
              <a:rPr lang="ja-JP" altLang="en-US" smtClean="0"/>
              <a:t>デロイトバンガロールオフィス</a:t>
            </a:r>
            <a:endParaRPr lang="en-US" altLang="ja-JP" dirty="0" smtClean="0"/>
          </a:p>
          <a:p>
            <a:pPr eaLnBrk="1" fontAlgn="auto" hangingPunct="1">
              <a:spcAft>
                <a:spcPts val="0"/>
              </a:spcAft>
              <a:buFont typeface="Wingdings 2"/>
              <a:buNone/>
              <a:defRPr/>
            </a:pPr>
            <a:r>
              <a:rPr lang="en-US" altLang="ja-JP" dirty="0" smtClean="0"/>
              <a:t>(</a:t>
            </a:r>
            <a:r>
              <a:rPr lang="ja-JP" altLang="en-US" smtClean="0"/>
              <a:t>会議室のご提供を有難うございました</a:t>
            </a:r>
            <a:r>
              <a:rPr lang="en-US" altLang="ja-JP" dirty="0" smtClean="0"/>
              <a:t>)</a:t>
            </a:r>
          </a:p>
          <a:p>
            <a:pPr eaLnBrk="1" fontAlgn="auto" hangingPunct="1">
              <a:spcAft>
                <a:spcPts val="0"/>
              </a:spcAft>
              <a:buFont typeface="Wingdings 2"/>
              <a:buNone/>
              <a:defRPr/>
            </a:pPr>
            <a:endParaRPr lang="en-US" dirty="0" smtClean="0"/>
          </a:p>
          <a:p>
            <a:pPr eaLnBrk="1" fontAlgn="auto" hangingPunct="1">
              <a:spcAft>
                <a:spcPts val="0"/>
              </a:spcAft>
              <a:buFont typeface="Wingdings 2"/>
              <a:buNone/>
              <a:defRPr/>
            </a:pPr>
            <a:r>
              <a:rPr lang="ja-JP" altLang="en-US" u="sng" smtClean="0"/>
              <a:t>議事</a:t>
            </a:r>
            <a:r>
              <a:rPr lang="ja-JP" altLang="en-US" sz="2400" smtClean="0"/>
              <a:t>　（　）内は講師の方</a:t>
            </a:r>
            <a:endParaRPr lang="en-US" altLang="ja-JP" sz="2400" dirty="0" smtClean="0"/>
          </a:p>
          <a:p>
            <a:pPr eaLnBrk="1" fontAlgn="auto" hangingPunct="1">
              <a:spcAft>
                <a:spcPts val="0"/>
              </a:spcAft>
              <a:defRPr/>
            </a:pPr>
            <a:r>
              <a:rPr lang="ja-JP" altLang="en-US" sz="2400" smtClean="0"/>
              <a:t>（１）インドにおける</a:t>
            </a:r>
            <a:r>
              <a:rPr lang="en-US" altLang="ja-JP" sz="2400" dirty="0" smtClean="0"/>
              <a:t>PE</a:t>
            </a:r>
            <a:r>
              <a:rPr lang="ja-JP" altLang="en-US" sz="2400" smtClean="0"/>
              <a:t>課税（</a:t>
            </a:r>
            <a:r>
              <a:rPr lang="en-US" altLang="ja-JP" sz="2400" dirty="0" smtClean="0"/>
              <a:t>PWC</a:t>
            </a:r>
            <a:r>
              <a:rPr lang="ja-JP" altLang="en-US" sz="2400" smtClean="0"/>
              <a:t>：山崎先生）</a:t>
            </a:r>
            <a:r>
              <a:rPr lang="en-US" altLang="ja-JP" sz="2400" dirty="0" smtClean="0"/>
              <a:t/>
            </a:r>
            <a:br>
              <a:rPr lang="en-US" altLang="ja-JP" sz="2400" dirty="0" smtClean="0"/>
            </a:br>
            <a:r>
              <a:rPr lang="ja-JP" altLang="en-US" sz="2400" smtClean="0"/>
              <a:t>（２）インド移転価格課税の現状と対応策</a:t>
            </a:r>
            <a:br>
              <a:rPr lang="ja-JP" altLang="en-US" sz="2400" smtClean="0"/>
            </a:br>
            <a:r>
              <a:rPr lang="en-US" altLang="ja-JP" sz="2400" dirty="0" smtClean="0"/>
              <a:t>	</a:t>
            </a:r>
            <a:r>
              <a:rPr lang="ja-JP" altLang="en-US" sz="2400" smtClean="0"/>
              <a:t>（デロイト：松木先生）</a:t>
            </a:r>
          </a:p>
          <a:p>
            <a:pPr eaLnBrk="1" fontAlgn="auto" hangingPunct="1">
              <a:spcAft>
                <a:spcPts val="0"/>
              </a:spcAft>
              <a:buFont typeface="Wingdings 2"/>
              <a:buNone/>
              <a:defRPr/>
            </a:pPr>
            <a:endParaRPr lang="en-US" sz="2400" dirty="0" smtClean="0"/>
          </a:p>
        </p:txBody>
      </p:sp>
      <p:sp>
        <p:nvSpPr>
          <p:cNvPr id="4" name="Slide Number Placeholder 3"/>
          <p:cNvSpPr>
            <a:spLocks noGrp="1"/>
          </p:cNvSpPr>
          <p:nvPr>
            <p:ph type="sldNum" sz="quarter" idx="12"/>
          </p:nvPr>
        </p:nvSpPr>
        <p:spPr/>
        <p:txBody>
          <a:bodyPr/>
          <a:lstStyle/>
          <a:p>
            <a:pPr>
              <a:defRPr/>
            </a:pPr>
            <a:fld id="{4BD52EEA-123A-4301-8FA2-D6057E7F8CD2}" type="slidenum">
              <a:rPr lang="en-US" smtClean="0"/>
              <a:pPr>
                <a:defRPr/>
              </a:pPr>
              <a:t>1</a:t>
            </a:fld>
            <a:endParaRPr lang="en-US"/>
          </a:p>
        </p:txBody>
      </p:sp>
      <p:pic>
        <p:nvPicPr>
          <p:cNvPr id="5" name="Picture 4" descr="C:\Users\tkm08256.TKM\Documents\商工会関係\Logo_S.jpg"/>
          <p:cNvPicPr>
            <a:picLocks noChangeAspect="1" noChangeArrowheads="1"/>
          </p:cNvPicPr>
          <p:nvPr/>
        </p:nvPicPr>
        <p:blipFill>
          <a:blip r:embed="rId3" cstate="print"/>
          <a:srcRect/>
          <a:stretch>
            <a:fillRect/>
          </a:stretch>
        </p:blipFill>
        <p:spPr bwMode="auto">
          <a:xfrm>
            <a:off x="7772400" y="1981200"/>
            <a:ext cx="1231900" cy="141844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1401762"/>
          </a:xfrm>
        </p:spPr>
        <p:txBody>
          <a:bodyPr>
            <a:normAutofit fontScale="90000"/>
          </a:bodyPr>
          <a:lstStyle/>
          <a:p>
            <a:pPr eaLnBrk="1" fontAlgn="auto" hangingPunct="1">
              <a:spcAft>
                <a:spcPts val="0"/>
              </a:spcAft>
              <a:defRPr/>
            </a:pPr>
            <a:r>
              <a:rPr lang="ja-JP" altLang="en-US" smtClean="0">
                <a:solidFill>
                  <a:schemeClr val="tx2">
                    <a:satMod val="130000"/>
                  </a:schemeClr>
                </a:solidFill>
              </a:rPr>
              <a:t>ご出席ありがとうございました！</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mtClean="0">
                <a:solidFill>
                  <a:schemeClr val="tx2">
                    <a:satMod val="130000"/>
                  </a:schemeClr>
                </a:solidFill>
              </a:rPr>
              <a:t>　　→</a:t>
            </a:r>
            <a:r>
              <a:rPr lang="en-US" altLang="ja-JP" dirty="0" smtClean="0">
                <a:solidFill>
                  <a:schemeClr val="tx2">
                    <a:satMod val="130000"/>
                  </a:schemeClr>
                </a:solidFill>
              </a:rPr>
              <a:t>28</a:t>
            </a:r>
            <a:r>
              <a:rPr lang="ja-JP" altLang="en-US" smtClean="0">
                <a:solidFill>
                  <a:schemeClr val="tx2">
                    <a:satMod val="130000"/>
                  </a:schemeClr>
                </a:solidFill>
              </a:rPr>
              <a:t>名のご出席者</a:t>
            </a:r>
            <a:endParaRPr lang="en-US"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2</a:t>
            </a:fld>
            <a:endParaRPr lang="en-US"/>
          </a:p>
        </p:txBody>
      </p:sp>
      <p:pic>
        <p:nvPicPr>
          <p:cNvPr id="1026" name="Picture 2" descr="C:\Users\tkm08256.TKM\AppData\Local\Temp\notesC7A056\image1.JPG"/>
          <p:cNvPicPr>
            <a:picLocks noChangeAspect="1" noChangeArrowheads="1"/>
          </p:cNvPicPr>
          <p:nvPr/>
        </p:nvPicPr>
        <p:blipFill>
          <a:blip r:embed="rId3"/>
          <a:srcRect/>
          <a:stretch>
            <a:fillRect/>
          </a:stretch>
        </p:blipFill>
        <p:spPr bwMode="auto">
          <a:xfrm>
            <a:off x="1295400" y="1733550"/>
            <a:ext cx="7366000" cy="48958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914400"/>
          </a:xfrm>
        </p:spPr>
        <p:txBody>
          <a:bodyPr>
            <a:normAutofit fontScale="90000"/>
          </a:bodyPr>
          <a:lstStyle/>
          <a:p>
            <a:pPr algn="ctr" eaLnBrk="1" fontAlgn="auto" hangingPunct="1">
              <a:spcAft>
                <a:spcPts val="0"/>
              </a:spcAft>
              <a:defRPr/>
            </a:pPr>
            <a:r>
              <a:rPr lang="en-US" altLang="ja-JP" sz="4000" dirty="0" smtClean="0">
                <a:solidFill>
                  <a:schemeClr val="tx2">
                    <a:satMod val="130000"/>
                  </a:schemeClr>
                </a:solidFill>
              </a:rPr>
              <a:t>(</a:t>
            </a:r>
            <a:r>
              <a:rPr lang="ja-JP" altLang="en-US" sz="4000" smtClean="0">
                <a:solidFill>
                  <a:schemeClr val="tx2">
                    <a:satMod val="130000"/>
                  </a:schemeClr>
                </a:solidFill>
              </a:rPr>
              <a:t>１</a:t>
            </a:r>
            <a:r>
              <a:rPr lang="en-US" altLang="ja-JP" sz="4000" dirty="0" smtClean="0">
                <a:solidFill>
                  <a:schemeClr val="tx2">
                    <a:satMod val="130000"/>
                  </a:schemeClr>
                </a:solidFill>
              </a:rPr>
              <a:t>)</a:t>
            </a:r>
            <a:r>
              <a:rPr lang="en-US" altLang="ja-JP" sz="4000" dirty="0" smtClean="0"/>
              <a:t> </a:t>
            </a:r>
            <a:r>
              <a:rPr lang="ja-JP" altLang="en-US" sz="4000" smtClean="0"/>
              <a:t>インドにおける</a:t>
            </a:r>
            <a:r>
              <a:rPr lang="en-US" altLang="ja-JP" sz="4000" dirty="0" smtClean="0"/>
              <a:t>PE</a:t>
            </a:r>
            <a:r>
              <a:rPr lang="ja-JP" altLang="en-US" sz="4000" smtClean="0"/>
              <a:t>課税</a:t>
            </a:r>
            <a:r>
              <a:rPr lang="en-US" altLang="ja-JP" sz="4400" dirty="0" smtClean="0"/>
              <a:t/>
            </a:r>
            <a:br>
              <a:rPr lang="en-US" altLang="ja-JP" sz="4400" dirty="0" smtClean="0"/>
            </a:br>
            <a:r>
              <a:rPr lang="ja-JP" altLang="en-US" sz="2700" smtClean="0"/>
              <a:t>講師：ＰＷＣ 山崎先生</a:t>
            </a:r>
            <a:endParaRPr lang="en-US" sz="2700"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3</a:t>
            </a:fld>
            <a:endParaRPr lang="en-US"/>
          </a:p>
        </p:txBody>
      </p:sp>
      <p:sp>
        <p:nvSpPr>
          <p:cNvPr id="4" name="Content Placeholder 2"/>
          <p:cNvSpPr txBox="1">
            <a:spLocks/>
          </p:cNvSpPr>
          <p:nvPr/>
        </p:nvSpPr>
        <p:spPr>
          <a:xfrm>
            <a:off x="1066800" y="1447800"/>
            <a:ext cx="8077200" cy="5181600"/>
          </a:xfrm>
          <a:prstGeom prst="rect">
            <a:avLst/>
          </a:prstGeom>
        </p:spPr>
        <p:txBody>
          <a:bodyPr/>
          <a:lstStyle/>
          <a:p>
            <a:pPr marL="27432" marR="0" lvl="0" indent="0" algn="l" defTabSz="914400" rtl="0" eaLnBrk="0" fontAlgn="base" latinLnBrk="0" hangingPunct="0">
              <a:lnSpc>
                <a:spcPct val="100000"/>
              </a:lnSpc>
              <a:spcBef>
                <a:spcPts val="600"/>
              </a:spcBef>
              <a:spcAft>
                <a:spcPct val="0"/>
              </a:spcAft>
              <a:buClr>
                <a:schemeClr val="accent1"/>
              </a:buClr>
              <a:buSzPct val="80000"/>
              <a:tabLst/>
              <a:defRPr/>
            </a:pPr>
            <a:r>
              <a:rPr lang="ja-JP" altLang="en-US" sz="2800" b="1" smtClean="0">
                <a:solidFill>
                  <a:schemeClr val="tx2">
                    <a:shade val="30000"/>
                    <a:satMod val="150000"/>
                  </a:schemeClr>
                </a:solidFill>
                <a:latin typeface="+mn-ea"/>
                <a:cs typeface="+mn-cs"/>
              </a:rPr>
              <a:t>＜セクション１</a:t>
            </a:r>
            <a:r>
              <a:rPr lang="en-US" altLang="ja-JP" sz="2800" b="1" dirty="0" smtClean="0">
                <a:solidFill>
                  <a:schemeClr val="tx2">
                    <a:shade val="30000"/>
                    <a:satMod val="150000"/>
                  </a:schemeClr>
                </a:solidFill>
                <a:latin typeface="+mn-ea"/>
                <a:cs typeface="+mn-cs"/>
              </a:rPr>
              <a:t>:</a:t>
            </a:r>
            <a:r>
              <a:rPr lang="ja-JP" altLang="en-US" sz="2800" b="1" smtClean="0">
                <a:solidFill>
                  <a:schemeClr val="tx2">
                    <a:shade val="30000"/>
                    <a:satMod val="150000"/>
                  </a:schemeClr>
                </a:solidFill>
                <a:latin typeface="+mn-ea"/>
                <a:cs typeface="+mn-cs"/>
              </a:rPr>
              <a:t>恒久的施設</a:t>
            </a:r>
            <a:r>
              <a:rPr lang="en-US" altLang="ja-JP" sz="2800" b="1" dirty="0" smtClean="0">
                <a:solidFill>
                  <a:schemeClr val="tx2">
                    <a:shade val="30000"/>
                    <a:satMod val="150000"/>
                  </a:schemeClr>
                </a:solidFill>
                <a:latin typeface="+mn-ea"/>
                <a:cs typeface="+mn-cs"/>
              </a:rPr>
              <a:t>(PE</a:t>
            </a:r>
            <a:r>
              <a:rPr lang="ja-JP" altLang="en-US" sz="2800" b="1" smtClean="0">
                <a:solidFill>
                  <a:schemeClr val="tx2">
                    <a:shade val="30000"/>
                    <a:satMod val="150000"/>
                  </a:schemeClr>
                </a:solidFill>
                <a:latin typeface="+mn-ea"/>
                <a:cs typeface="+mn-cs"/>
              </a:rPr>
              <a:t>とその種類</a:t>
            </a:r>
            <a:r>
              <a:rPr lang="en-US" altLang="ja-JP" sz="2800" b="1" dirty="0" smtClean="0">
                <a:solidFill>
                  <a:schemeClr val="tx2">
                    <a:shade val="30000"/>
                    <a:satMod val="150000"/>
                  </a:schemeClr>
                </a:solidFill>
                <a:latin typeface="+mn-ea"/>
                <a:cs typeface="+mn-cs"/>
              </a:rPr>
              <a:t>)</a:t>
            </a:r>
            <a:r>
              <a:rPr lang="ja-JP" altLang="en-US" sz="2800" b="1" smtClean="0">
                <a:solidFill>
                  <a:schemeClr val="tx2">
                    <a:shade val="30000"/>
                    <a:satMod val="150000"/>
                  </a:schemeClr>
                </a:solidFill>
                <a:latin typeface="+mn-ea"/>
                <a:cs typeface="+mn-cs"/>
              </a:rPr>
              <a:t>＞</a:t>
            </a:r>
            <a:endParaRPr lang="en-US" altLang="ja-JP" sz="2800" b="1"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kumimoji="0" lang="en-US" altLang="ja-JP" sz="2400" b="1"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PE</a:t>
            </a:r>
            <a:r>
              <a:rPr kumimoji="0" lang="ja-JP" altLang="en-US" sz="2400" b="1" i="0" u="none" strike="noStrike" kern="1200" cap="none" spc="0" normalizeH="0" baseline="0" noProof="0" smtClean="0">
                <a:ln>
                  <a:noFill/>
                </a:ln>
                <a:solidFill>
                  <a:schemeClr val="tx2">
                    <a:shade val="30000"/>
                    <a:satMod val="150000"/>
                  </a:schemeClr>
                </a:solidFill>
                <a:effectLst/>
                <a:uLnTx/>
                <a:uFillTx/>
                <a:latin typeface="+mn-ea"/>
                <a:ea typeface="+mn-ea"/>
                <a:cs typeface="+mn-cs"/>
              </a:rPr>
              <a:t>とは、</a:t>
            </a:r>
            <a:r>
              <a:rPr kumimoji="0" lang="en-US" altLang="ja-JP" sz="2400" b="1"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Permanent Establishment</a:t>
            </a:r>
            <a:r>
              <a:rPr kumimoji="0" lang="en-US" altLang="ja-JP" sz="2400" b="1" i="0" u="none" strike="noStrike" kern="1200" cap="none" spc="0" normalizeH="0" noProof="0" dirty="0" smtClean="0">
                <a:ln>
                  <a:noFill/>
                </a:ln>
                <a:solidFill>
                  <a:schemeClr val="tx2">
                    <a:shade val="30000"/>
                    <a:satMod val="150000"/>
                  </a:schemeClr>
                </a:solidFill>
                <a:effectLst/>
                <a:uLnTx/>
                <a:uFillTx/>
                <a:latin typeface="+mn-ea"/>
                <a:ea typeface="+mn-ea"/>
                <a:cs typeface="+mn-cs"/>
              </a:rPr>
              <a:t> (</a:t>
            </a:r>
            <a:r>
              <a:rPr lang="ja-JP" altLang="en-US" sz="2400" b="1" smtClean="0">
                <a:solidFill>
                  <a:schemeClr val="tx2">
                    <a:shade val="30000"/>
                    <a:satMod val="150000"/>
                  </a:schemeClr>
                </a:solidFill>
                <a:latin typeface="+mn-ea"/>
                <a:cs typeface="+mn-cs"/>
              </a:rPr>
              <a:t>恒久的施設</a:t>
            </a:r>
            <a:r>
              <a:rPr kumimoji="0" lang="en-US" altLang="ja-JP" sz="2400" b="1" i="0" u="none" strike="noStrike" kern="1200" cap="none" spc="0" normalizeH="0" noProof="0" dirty="0" smtClean="0">
                <a:ln>
                  <a:noFill/>
                </a:ln>
                <a:solidFill>
                  <a:schemeClr val="tx2">
                    <a:shade val="30000"/>
                    <a:satMod val="150000"/>
                  </a:schemeClr>
                </a:solidFill>
                <a:effectLst/>
                <a:uLnTx/>
                <a:uFillTx/>
                <a:latin typeface="+mn-ea"/>
                <a:ea typeface="+mn-ea"/>
                <a:cs typeface="+mn-cs"/>
              </a:rPr>
              <a:t>)</a:t>
            </a:r>
            <a:r>
              <a:rPr kumimoji="0" lang="en-US" altLang="ja-JP" sz="2400" b="0" i="0" u="none" strike="noStrike" kern="1200" cap="none" spc="0" normalizeH="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noProof="0" dirty="0" smtClean="0">
                <a:ln>
                  <a:noFill/>
                </a:ln>
                <a:solidFill>
                  <a:schemeClr val="tx2">
                    <a:shade val="30000"/>
                    <a:satMod val="150000"/>
                  </a:schemeClr>
                </a:solidFill>
                <a:effectLst/>
                <a:uLnTx/>
                <a:uFillTx/>
                <a:latin typeface="+mn-ea"/>
                <a:ea typeface="+mn-ea"/>
                <a:cs typeface="+mn-cs"/>
              </a:rPr>
              <a:t>｢</a:t>
            </a:r>
            <a:r>
              <a:rPr kumimoji="0" lang="ja-JP" altLang="en-US" sz="2400" b="0" i="0" u="none" strike="noStrike" kern="1200" cap="none" spc="0" normalizeH="0" noProof="0" smtClean="0">
                <a:ln>
                  <a:noFill/>
                </a:ln>
                <a:solidFill>
                  <a:schemeClr val="tx2">
                    <a:shade val="30000"/>
                    <a:satMod val="150000"/>
                  </a:schemeClr>
                </a:solidFill>
                <a:effectLst/>
                <a:uLnTx/>
                <a:uFillTx/>
                <a:latin typeface="+mn-ea"/>
                <a:ea typeface="+mn-ea"/>
                <a:cs typeface="+mn-cs"/>
              </a:rPr>
              <a:t>恒久的施設</a:t>
            </a:r>
            <a:r>
              <a:rPr kumimoji="0" lang="en-US" altLang="ja-JP" sz="2400" b="0" i="0" u="none" strike="noStrike" kern="1200" cap="none" spc="0" normalizeH="0" noProof="0" dirty="0" smtClean="0">
                <a:ln>
                  <a:noFill/>
                </a:ln>
                <a:solidFill>
                  <a:schemeClr val="tx2">
                    <a:shade val="30000"/>
                    <a:satMod val="150000"/>
                  </a:schemeClr>
                </a:solidFill>
                <a:effectLst/>
                <a:uLnTx/>
                <a:uFillTx/>
                <a:latin typeface="+mn-ea"/>
                <a:ea typeface="+mn-ea"/>
                <a:cs typeface="+mn-cs"/>
              </a:rPr>
              <a:t>｣</a:t>
            </a:r>
            <a:r>
              <a:rPr kumimoji="0" lang="ja-JP" altLang="en-US" sz="2400" b="0" i="0" u="none" strike="noStrike" kern="1200" cap="none" spc="0" normalizeH="0" noProof="0" smtClean="0">
                <a:ln>
                  <a:noFill/>
                </a:ln>
                <a:solidFill>
                  <a:schemeClr val="tx2">
                    <a:shade val="30000"/>
                    <a:satMod val="150000"/>
                  </a:schemeClr>
                </a:solidFill>
                <a:effectLst/>
                <a:uLnTx/>
                <a:uFillTx/>
                <a:latin typeface="+mn-ea"/>
                <a:ea typeface="+mn-ea"/>
                <a:cs typeface="+mn-cs"/>
              </a:rPr>
              <a:t>とは</a:t>
            </a:r>
            <a:r>
              <a:rPr kumimoji="0" lang="en-US" altLang="ja-JP" sz="2400" b="0" i="0" u="none" strike="noStrike" kern="1200" cap="none" spc="0" normalizeH="0" noProof="0" dirty="0" smtClean="0">
                <a:ln>
                  <a:noFill/>
                </a:ln>
                <a:solidFill>
                  <a:schemeClr val="tx2">
                    <a:shade val="30000"/>
                    <a:satMod val="150000"/>
                  </a:schemeClr>
                </a:solidFill>
                <a:effectLst/>
                <a:uLnTx/>
                <a:uFillTx/>
                <a:latin typeface="+mn-ea"/>
                <a:ea typeface="+mn-ea"/>
                <a:cs typeface="+mn-cs"/>
              </a:rPr>
              <a:t>､</a:t>
            </a:r>
            <a:r>
              <a:rPr kumimoji="0" lang="ja-JP" altLang="en-US" sz="2400" b="0" i="0" u="none" strike="noStrike" kern="1200" cap="none" spc="0" normalizeH="0" noProof="0" smtClean="0">
                <a:ln>
                  <a:noFill/>
                </a:ln>
                <a:solidFill>
                  <a:schemeClr val="tx2">
                    <a:shade val="30000"/>
                    <a:satMod val="150000"/>
                  </a:schemeClr>
                </a:solidFill>
                <a:effectLst/>
                <a:uLnTx/>
                <a:uFillTx/>
                <a:latin typeface="+mn-ea"/>
                <a:ea typeface="+mn-ea"/>
                <a:cs typeface="+mn-cs"/>
              </a:rPr>
              <a:t>事業を行う一定の場所であって企業がその事業の全部または一部を行っている場所をいう</a:t>
            </a:r>
            <a:r>
              <a:rPr kumimoji="0" lang="en-US" altLang="ja-JP" sz="2400" b="0" i="0" u="none" strike="noStrike" kern="1200" cap="none" spc="0" normalizeH="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noProof="0" dirty="0" smtClean="0">
                <a:ln>
                  <a:noFill/>
                </a:ln>
                <a:solidFill>
                  <a:schemeClr val="tx2">
                    <a:shade val="30000"/>
                    <a:satMod val="150000"/>
                  </a:schemeClr>
                </a:solidFill>
                <a:effectLst/>
                <a:uLnTx/>
                <a:uFillTx/>
                <a:latin typeface="+mn-ea"/>
                <a:ea typeface="+mn-ea"/>
                <a:cs typeface="+mn-cs"/>
              </a:rPr>
              <a:t>(</a:t>
            </a:r>
            <a:r>
              <a:rPr lang="ja-JP" altLang="en-US" sz="2400" smtClean="0">
                <a:solidFill>
                  <a:schemeClr val="tx2">
                    <a:shade val="30000"/>
                    <a:satMod val="150000"/>
                  </a:schemeClr>
                </a:solidFill>
                <a:latin typeface="+mn-ea"/>
                <a:cs typeface="+mn-cs"/>
              </a:rPr>
              <a:t>日印租税条約第</a:t>
            </a:r>
            <a:r>
              <a:rPr lang="en-US" altLang="ja-JP" sz="2400" dirty="0" smtClean="0">
                <a:solidFill>
                  <a:schemeClr val="tx2">
                    <a:shade val="30000"/>
                    <a:satMod val="150000"/>
                  </a:schemeClr>
                </a:solidFill>
                <a:latin typeface="+mn-ea"/>
                <a:cs typeface="+mn-cs"/>
              </a:rPr>
              <a:t>5</a:t>
            </a:r>
            <a:r>
              <a:rPr lang="ja-JP" altLang="en-US" sz="2400" smtClean="0">
                <a:solidFill>
                  <a:schemeClr val="tx2">
                    <a:shade val="30000"/>
                    <a:satMod val="150000"/>
                  </a:schemeClr>
                </a:solidFill>
                <a:latin typeface="+mn-ea"/>
                <a:cs typeface="+mn-cs"/>
              </a:rPr>
              <a:t>条</a:t>
            </a:r>
            <a:r>
              <a:rPr lang="en-US" altLang="ja-JP" sz="2400" dirty="0" smtClean="0">
                <a:solidFill>
                  <a:schemeClr val="tx2">
                    <a:shade val="30000"/>
                    <a:satMod val="150000"/>
                  </a:schemeClr>
                </a:solidFill>
                <a:latin typeface="+mn-ea"/>
                <a:cs typeface="+mn-cs"/>
              </a:rPr>
              <a:t>)</a:t>
            </a:r>
          </a:p>
          <a:p>
            <a:pPr marL="27432" marR="0" lvl="0" indent="0" algn="l" defTabSz="914400" rtl="0" eaLnBrk="0" fontAlgn="base" latinLnBrk="0" hangingPunct="0">
              <a:lnSpc>
                <a:spcPct val="100000"/>
              </a:lnSpc>
              <a:spcBef>
                <a:spcPts val="600"/>
              </a:spcBef>
              <a:spcAft>
                <a:spcPct val="0"/>
              </a:spcAft>
              <a:buClr>
                <a:schemeClr val="accent1"/>
              </a:buClr>
              <a:buSzPct val="80000"/>
              <a:tabLst/>
              <a:defRPr/>
            </a:pP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例</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事業の管理の場所</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支店</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事務所</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工場</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作業場など</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tabLst/>
              <a:defRPr/>
            </a:pPr>
            <a:r>
              <a:rPr lang="ja-JP" altLang="en-US" sz="2400" smtClean="0">
                <a:solidFill>
                  <a:schemeClr val="tx2">
                    <a:shade val="30000"/>
                    <a:satMod val="150000"/>
                  </a:schemeClr>
                </a:solidFill>
                <a:latin typeface="+mn-ea"/>
                <a:cs typeface="+mn-cs"/>
              </a:rPr>
              <a:t>ただし以下のケースは除外</a:t>
            </a:r>
            <a:r>
              <a:rPr lang="en-US" altLang="ja-JP" sz="2400" dirty="0" smtClean="0">
                <a:solidFill>
                  <a:schemeClr val="tx2">
                    <a:shade val="30000"/>
                    <a:satMod val="150000"/>
                  </a:schemeClr>
                </a:solidFill>
                <a:latin typeface="+mn-ea"/>
                <a:cs typeface="+mn-cs"/>
              </a:rPr>
              <a:t>:</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商品の保管または展示のためにのみ施設を利用する場合</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情報収集することのみを目的として活動する場合</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準備･補助的な活動のみをする場合</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endPar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914400"/>
          </a:xfrm>
        </p:spPr>
        <p:txBody>
          <a:bodyPr>
            <a:normAutofit fontScale="90000"/>
          </a:bodyPr>
          <a:lstStyle/>
          <a:p>
            <a:pPr algn="ctr" eaLnBrk="1" fontAlgn="auto" hangingPunct="1">
              <a:spcAft>
                <a:spcPts val="0"/>
              </a:spcAft>
              <a:defRPr/>
            </a:pPr>
            <a:r>
              <a:rPr lang="en-US" altLang="ja-JP" sz="4000" dirty="0" smtClean="0">
                <a:solidFill>
                  <a:schemeClr val="tx2">
                    <a:satMod val="130000"/>
                  </a:schemeClr>
                </a:solidFill>
              </a:rPr>
              <a:t>(</a:t>
            </a:r>
            <a:r>
              <a:rPr lang="ja-JP" altLang="en-US" sz="4000" smtClean="0">
                <a:solidFill>
                  <a:schemeClr val="tx2">
                    <a:satMod val="130000"/>
                  </a:schemeClr>
                </a:solidFill>
              </a:rPr>
              <a:t>１</a:t>
            </a:r>
            <a:r>
              <a:rPr lang="en-US" altLang="ja-JP" sz="4000" dirty="0" smtClean="0">
                <a:solidFill>
                  <a:schemeClr val="tx2">
                    <a:satMod val="130000"/>
                  </a:schemeClr>
                </a:solidFill>
              </a:rPr>
              <a:t>)</a:t>
            </a:r>
            <a:r>
              <a:rPr lang="en-US" altLang="ja-JP" sz="4000" dirty="0" smtClean="0"/>
              <a:t> </a:t>
            </a:r>
            <a:r>
              <a:rPr lang="ja-JP" altLang="en-US" sz="4000" smtClean="0"/>
              <a:t>インドにおける</a:t>
            </a:r>
            <a:r>
              <a:rPr lang="en-US" altLang="ja-JP" sz="4000" dirty="0" smtClean="0"/>
              <a:t>PE</a:t>
            </a:r>
            <a:r>
              <a:rPr lang="ja-JP" altLang="en-US" sz="4000" smtClean="0"/>
              <a:t>課税</a:t>
            </a:r>
            <a:r>
              <a:rPr lang="en-US" altLang="ja-JP" sz="4400" dirty="0" smtClean="0"/>
              <a:t/>
            </a:r>
            <a:br>
              <a:rPr lang="en-US" altLang="ja-JP" sz="4400" dirty="0" smtClean="0"/>
            </a:br>
            <a:r>
              <a:rPr lang="ja-JP" altLang="en-US" sz="2700" smtClean="0"/>
              <a:t>講師：ＰＷＣ 山崎先生</a:t>
            </a:r>
            <a:endParaRPr lang="en-US" sz="2700"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4</a:t>
            </a:fld>
            <a:endParaRPr lang="en-US"/>
          </a:p>
        </p:txBody>
      </p:sp>
      <p:sp>
        <p:nvSpPr>
          <p:cNvPr id="4" name="Content Placeholder 2"/>
          <p:cNvSpPr txBox="1">
            <a:spLocks/>
          </p:cNvSpPr>
          <p:nvPr/>
        </p:nvSpPr>
        <p:spPr>
          <a:xfrm>
            <a:off x="1066800" y="1447800"/>
            <a:ext cx="8077200" cy="5181600"/>
          </a:xfrm>
          <a:prstGeom prst="rect">
            <a:avLst/>
          </a:prstGeom>
        </p:spPr>
        <p:txBody>
          <a:bodyPr/>
          <a:lstStyle/>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kumimoji="0" lang="en-US" altLang="ja-JP" sz="2400" b="1"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PE</a:t>
            </a:r>
            <a:r>
              <a:rPr kumimoji="0" lang="ja-JP" altLang="en-US" sz="2400" b="1" i="0" u="none" strike="noStrike" kern="1200" cap="none" spc="0" normalizeH="0" baseline="0" noProof="0" smtClean="0">
                <a:ln>
                  <a:noFill/>
                </a:ln>
                <a:solidFill>
                  <a:schemeClr val="tx2">
                    <a:shade val="30000"/>
                    <a:satMod val="150000"/>
                  </a:schemeClr>
                </a:solidFill>
                <a:effectLst/>
                <a:uLnTx/>
                <a:uFillTx/>
                <a:latin typeface="+mn-ea"/>
                <a:ea typeface="+mn-ea"/>
                <a:cs typeface="+mn-cs"/>
              </a:rPr>
              <a:t>認定を受けるとどうなるか</a:t>
            </a:r>
            <a:r>
              <a:rPr kumimoji="0" lang="en-US" altLang="ja-JP" sz="2400" b="0" i="0" u="none" strike="noStrike" kern="1200" cap="none" spc="0" normalizeH="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noProof="0" dirty="0" smtClean="0">
                <a:ln>
                  <a:noFill/>
                </a:ln>
                <a:solidFill>
                  <a:schemeClr val="tx2">
                    <a:shade val="30000"/>
                    <a:satMod val="150000"/>
                  </a:schemeClr>
                </a:solidFill>
                <a:effectLst/>
                <a:uLnTx/>
                <a:uFillTx/>
                <a:latin typeface="+mn-ea"/>
                <a:ea typeface="+mn-ea"/>
                <a:cs typeface="+mn-cs"/>
              </a:rPr>
            </a:br>
            <a:r>
              <a:rPr kumimoji="0" lang="ja-JP" altLang="en-US" sz="2400" b="0" i="0" u="none" strike="noStrike" kern="1200" cap="none" spc="0" normalizeH="0" noProof="0" smtClean="0">
                <a:ln>
                  <a:noFill/>
                </a:ln>
                <a:solidFill>
                  <a:schemeClr val="tx2">
                    <a:shade val="30000"/>
                    <a:satMod val="150000"/>
                  </a:schemeClr>
                </a:solidFill>
                <a:effectLst/>
                <a:uLnTx/>
                <a:uFillTx/>
                <a:latin typeface="+mn-ea"/>
                <a:ea typeface="+mn-ea"/>
                <a:cs typeface="+mn-cs"/>
              </a:rPr>
              <a:t>インドにおける</a:t>
            </a:r>
            <a:r>
              <a:rPr kumimoji="0" lang="en-US" altLang="ja-JP" sz="2400" b="0" i="0" u="none" strike="noStrike" kern="1200" cap="none" spc="0" normalizeH="0" noProof="0" dirty="0" smtClean="0">
                <a:ln>
                  <a:noFill/>
                </a:ln>
                <a:solidFill>
                  <a:schemeClr val="tx2">
                    <a:shade val="30000"/>
                    <a:satMod val="150000"/>
                  </a:schemeClr>
                </a:solidFill>
                <a:effectLst/>
                <a:uLnTx/>
                <a:uFillTx/>
                <a:latin typeface="+mn-ea"/>
                <a:ea typeface="+mn-ea"/>
                <a:cs typeface="+mn-cs"/>
              </a:rPr>
              <a:t>PE</a:t>
            </a:r>
            <a:r>
              <a:rPr kumimoji="0" lang="ja-JP" altLang="en-US" sz="2400" b="0" i="0" u="none" strike="noStrike" kern="1200" cap="none" spc="0" normalizeH="0" noProof="0" smtClean="0">
                <a:ln>
                  <a:noFill/>
                </a:ln>
                <a:solidFill>
                  <a:schemeClr val="tx2">
                    <a:shade val="30000"/>
                    <a:satMod val="150000"/>
                  </a:schemeClr>
                </a:solidFill>
                <a:effectLst/>
                <a:uLnTx/>
                <a:uFillTx/>
                <a:latin typeface="+mn-ea"/>
                <a:ea typeface="+mn-ea"/>
                <a:cs typeface="+mn-cs"/>
              </a:rPr>
              <a:t>認定</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tabLst/>
              <a:defRPr/>
            </a:pPr>
            <a:r>
              <a:rPr lang="ja-JP" altLang="en-US" sz="2400" smtClean="0">
                <a:solidFill>
                  <a:schemeClr val="tx2">
                    <a:shade val="30000"/>
                    <a:satMod val="150000"/>
                  </a:schemeClr>
                </a:solidFill>
                <a:latin typeface="+mn-ea"/>
                <a:cs typeface="+mn-cs"/>
              </a:rPr>
              <a:t>→インドで獲得したとみなされる所得の計算</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→所得に対して </a:t>
            </a:r>
            <a:r>
              <a:rPr lang="en-US" altLang="ja-JP" sz="2400" dirty="0" smtClean="0">
                <a:solidFill>
                  <a:schemeClr val="tx2">
                    <a:shade val="30000"/>
                    <a:satMod val="150000"/>
                  </a:schemeClr>
                </a:solidFill>
                <a:latin typeface="+mn-ea"/>
                <a:cs typeface="+mn-cs"/>
              </a:rPr>
              <a:t>40</a:t>
            </a:r>
            <a:r>
              <a:rPr lang="ja-JP" altLang="en-US" sz="2400" smtClean="0">
                <a:solidFill>
                  <a:schemeClr val="tx2">
                    <a:shade val="30000"/>
                    <a:satMod val="150000"/>
                  </a:schemeClr>
                </a:solidFill>
                <a:latin typeface="+mn-ea"/>
                <a:cs typeface="+mn-cs"/>
              </a:rPr>
              <a:t>％</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実効税率</a:t>
            </a:r>
            <a:r>
              <a:rPr lang="en-US" altLang="ja-JP" sz="2400" dirty="0" smtClean="0">
                <a:solidFill>
                  <a:schemeClr val="tx2">
                    <a:shade val="30000"/>
                    <a:satMod val="150000"/>
                  </a:schemeClr>
                </a:solidFill>
                <a:latin typeface="+mn-ea"/>
                <a:cs typeface="+mn-cs"/>
              </a:rPr>
              <a:t>44</a:t>
            </a:r>
            <a:r>
              <a:rPr lang="ja-JP" altLang="en-US" sz="2400" smtClean="0">
                <a:solidFill>
                  <a:schemeClr val="tx2">
                    <a:shade val="30000"/>
                    <a:satMod val="150000"/>
                  </a:schemeClr>
                </a:solidFill>
                <a:latin typeface="+mn-ea"/>
                <a:cs typeface="+mn-cs"/>
              </a:rPr>
              <a:t>％の納税</a:t>
            </a:r>
            <a:r>
              <a:rPr lang="en-US" altLang="ja-JP" sz="2400" dirty="0" smtClean="0">
                <a:solidFill>
                  <a:schemeClr val="tx2">
                    <a:shade val="30000"/>
                    <a:satMod val="150000"/>
                  </a:schemeClr>
                </a:solidFill>
                <a:latin typeface="+mn-ea"/>
                <a:cs typeface="+mn-cs"/>
              </a:rPr>
              <a:t>)</a:t>
            </a:r>
          </a:p>
          <a:p>
            <a:pPr marL="27432" marR="0" lvl="0" indent="0" algn="l" defTabSz="914400" rtl="0" eaLnBrk="0" fontAlgn="base" latinLnBrk="0" hangingPunct="0">
              <a:lnSpc>
                <a:spcPct val="100000"/>
              </a:lnSpc>
              <a:spcBef>
                <a:spcPts val="600"/>
              </a:spcBef>
              <a:spcAft>
                <a:spcPct val="0"/>
              </a:spcAft>
              <a:buClr>
                <a:schemeClr val="accent1"/>
              </a:buClr>
              <a:buSzPct val="80000"/>
              <a:tabLst/>
              <a:defRPr/>
            </a:pP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en-US" altLang="ja-JP" sz="2400" b="1" dirty="0" smtClean="0">
                <a:solidFill>
                  <a:schemeClr val="tx2">
                    <a:shade val="30000"/>
                    <a:satMod val="150000"/>
                  </a:schemeClr>
                </a:solidFill>
                <a:latin typeface="+mn-ea"/>
                <a:cs typeface="+mn-cs"/>
              </a:rPr>
              <a:t>PE</a:t>
            </a:r>
            <a:r>
              <a:rPr lang="ja-JP" altLang="en-US" sz="2400" b="1" smtClean="0">
                <a:solidFill>
                  <a:schemeClr val="tx2">
                    <a:shade val="30000"/>
                    <a:satMod val="150000"/>
                  </a:schemeClr>
                </a:solidFill>
                <a:latin typeface="+mn-ea"/>
                <a:cs typeface="+mn-cs"/>
              </a:rPr>
              <a:t>の種類</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Fixed Place </a:t>
            </a:r>
            <a:r>
              <a:rPr lang="en-US" altLang="ja-JP" sz="2400" dirty="0" err="1" smtClean="0">
                <a:solidFill>
                  <a:schemeClr val="tx2">
                    <a:shade val="30000"/>
                    <a:satMod val="150000"/>
                  </a:schemeClr>
                </a:solidFill>
                <a:latin typeface="+mn-ea"/>
                <a:cs typeface="+mn-cs"/>
              </a:rPr>
              <a:t>PE､Installation</a:t>
            </a:r>
            <a:r>
              <a:rPr lang="en-US" altLang="ja-JP" sz="2400" dirty="0" smtClean="0">
                <a:solidFill>
                  <a:schemeClr val="tx2">
                    <a:shade val="30000"/>
                    <a:satMod val="150000"/>
                  </a:schemeClr>
                </a:solidFill>
                <a:latin typeface="+mn-ea"/>
                <a:cs typeface="+mn-cs"/>
              </a:rPr>
              <a:t> PE(6</a:t>
            </a:r>
            <a:r>
              <a:rPr lang="ja-JP" altLang="en-US" sz="2400" smtClean="0">
                <a:solidFill>
                  <a:schemeClr val="tx2">
                    <a:shade val="30000"/>
                    <a:satMod val="150000"/>
                  </a:schemeClr>
                </a:solidFill>
                <a:latin typeface="+mn-ea"/>
                <a:cs typeface="+mn-cs"/>
              </a:rPr>
              <a:t>ヶ月超の建設作業等</a:t>
            </a:r>
            <a:r>
              <a:rPr lang="en-US" altLang="ja-JP" sz="2400" dirty="0" smtClean="0">
                <a:solidFill>
                  <a:schemeClr val="tx2">
                    <a:shade val="30000"/>
                    <a:satMod val="150000"/>
                  </a:schemeClr>
                </a:solidFill>
                <a:latin typeface="+mn-ea"/>
                <a:cs typeface="+mn-cs"/>
              </a:rPr>
              <a:t>)､</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ｻｰﾋﾞｽ</a:t>
            </a:r>
            <a:r>
              <a:rPr lang="en-US" altLang="ja-JP" sz="2400" dirty="0" smtClean="0">
                <a:solidFill>
                  <a:schemeClr val="tx2">
                    <a:shade val="30000"/>
                    <a:satMod val="150000"/>
                  </a:schemeClr>
                </a:solidFill>
                <a:latin typeface="+mn-ea"/>
                <a:cs typeface="+mn-cs"/>
              </a:rPr>
              <a:t>PE(</a:t>
            </a:r>
            <a:r>
              <a:rPr lang="ja-JP" altLang="en-US" sz="2400" smtClean="0">
                <a:solidFill>
                  <a:schemeClr val="tx2">
                    <a:shade val="30000"/>
                    <a:satMod val="150000"/>
                  </a:schemeClr>
                </a:solidFill>
                <a:latin typeface="+mn-ea"/>
                <a:cs typeface="+mn-cs"/>
              </a:rPr>
              <a:t>日印租税条約に規定なし</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代理人</a:t>
            </a:r>
            <a:r>
              <a:rPr lang="en-US" altLang="ja-JP" sz="2400" dirty="0" smtClean="0">
                <a:solidFill>
                  <a:schemeClr val="tx2">
                    <a:shade val="30000"/>
                    <a:satMod val="150000"/>
                  </a:schemeClr>
                </a:solidFill>
                <a:latin typeface="+mn-ea"/>
                <a:cs typeface="+mn-cs"/>
              </a:rPr>
              <a:t>PE</a:t>
            </a:r>
            <a:br>
              <a:rPr lang="en-US" altLang="ja-JP" sz="2400" dirty="0" smtClean="0">
                <a:solidFill>
                  <a:schemeClr val="tx2">
                    <a:shade val="30000"/>
                    <a:satMod val="150000"/>
                  </a:schemeClr>
                </a:solidFill>
                <a:latin typeface="+mn-ea"/>
                <a:cs typeface="+mn-cs"/>
              </a:rPr>
            </a:br>
            <a:endParaRPr lang="en-US" altLang="ja-JP" sz="2400" dirty="0" smtClean="0">
              <a:solidFill>
                <a:schemeClr val="tx2">
                  <a:shade val="30000"/>
                  <a:satMod val="150000"/>
                </a:schemeClr>
              </a:solidFill>
              <a:latin typeface="+mn-ea"/>
              <a:cs typeface="+mn-cs"/>
            </a:endParaRPr>
          </a:p>
          <a:p>
            <a:pPr marL="27432" lvl="0" eaLnBrk="0" hangingPunct="0">
              <a:spcBef>
                <a:spcPts val="600"/>
              </a:spcBef>
              <a:buClr>
                <a:schemeClr val="accent1"/>
              </a:buClr>
              <a:buSzPct val="80000"/>
              <a:defRPr/>
            </a:pPr>
            <a:r>
              <a:rPr lang="ja-JP" altLang="en-US" sz="2400" smtClean="0">
                <a:solidFill>
                  <a:schemeClr val="tx2">
                    <a:shade val="30000"/>
                    <a:satMod val="150000"/>
                  </a:schemeClr>
                </a:solidFill>
                <a:latin typeface="+mn-ea"/>
                <a:cs typeface="+mn-cs"/>
              </a:rPr>
              <a:t>⇒</a:t>
            </a:r>
            <a:r>
              <a:rPr lang="en-US" altLang="ja-JP" sz="2400" dirty="0" smtClean="0">
                <a:solidFill>
                  <a:schemeClr val="tx2">
                    <a:shade val="30000"/>
                    <a:satMod val="150000"/>
                  </a:schemeClr>
                </a:solidFill>
                <a:latin typeface="+mn-ea"/>
                <a:cs typeface="+mn-cs"/>
              </a:rPr>
              <a:t>PE</a:t>
            </a:r>
            <a:r>
              <a:rPr lang="ja-JP" altLang="en-US" sz="2400" smtClean="0">
                <a:solidFill>
                  <a:schemeClr val="tx2">
                    <a:shade val="30000"/>
                    <a:satMod val="150000"/>
                  </a:schemeClr>
                </a:solidFill>
                <a:latin typeface="+mn-ea"/>
                <a:cs typeface="+mn-cs"/>
              </a:rPr>
              <a:t>は事実認定の問題であり、有無も含めて個別に判断</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endPar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001000" cy="914400"/>
          </a:xfrm>
        </p:spPr>
        <p:txBody>
          <a:bodyPr>
            <a:normAutofit fontScale="90000"/>
          </a:bodyPr>
          <a:lstStyle/>
          <a:p>
            <a:pPr algn="ctr" eaLnBrk="1" fontAlgn="auto" hangingPunct="1">
              <a:spcAft>
                <a:spcPts val="0"/>
              </a:spcAft>
              <a:defRPr/>
            </a:pPr>
            <a:r>
              <a:rPr lang="en-US" altLang="ja-JP" sz="4000" dirty="0" smtClean="0">
                <a:solidFill>
                  <a:schemeClr val="tx2">
                    <a:satMod val="130000"/>
                  </a:schemeClr>
                </a:solidFill>
              </a:rPr>
              <a:t>(</a:t>
            </a:r>
            <a:r>
              <a:rPr lang="ja-JP" altLang="en-US" sz="4000" smtClean="0">
                <a:solidFill>
                  <a:schemeClr val="tx2">
                    <a:satMod val="130000"/>
                  </a:schemeClr>
                </a:solidFill>
              </a:rPr>
              <a:t>１</a:t>
            </a:r>
            <a:r>
              <a:rPr lang="en-US" altLang="ja-JP" sz="4000" dirty="0" smtClean="0">
                <a:solidFill>
                  <a:schemeClr val="tx2">
                    <a:satMod val="130000"/>
                  </a:schemeClr>
                </a:solidFill>
              </a:rPr>
              <a:t>)</a:t>
            </a:r>
            <a:r>
              <a:rPr lang="en-US" altLang="ja-JP" sz="4000" dirty="0" smtClean="0"/>
              <a:t> </a:t>
            </a:r>
            <a:r>
              <a:rPr lang="ja-JP" altLang="en-US" sz="4000" smtClean="0"/>
              <a:t>インドにおける</a:t>
            </a:r>
            <a:r>
              <a:rPr lang="en-US" altLang="ja-JP" sz="4000" dirty="0" smtClean="0"/>
              <a:t>PE</a:t>
            </a:r>
            <a:r>
              <a:rPr lang="ja-JP" altLang="en-US" sz="4000" smtClean="0"/>
              <a:t>課税</a:t>
            </a:r>
            <a:r>
              <a:rPr lang="en-US" altLang="ja-JP" sz="4400" dirty="0" smtClean="0"/>
              <a:t/>
            </a:r>
            <a:br>
              <a:rPr lang="en-US" altLang="ja-JP" sz="4400" dirty="0" smtClean="0"/>
            </a:br>
            <a:r>
              <a:rPr lang="ja-JP" altLang="en-US" sz="2700" smtClean="0"/>
              <a:t>講師：ＰＷＣ 山崎先生</a:t>
            </a:r>
            <a:endParaRPr lang="en-US" sz="2700"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5</a:t>
            </a:fld>
            <a:endParaRPr lang="en-US"/>
          </a:p>
        </p:txBody>
      </p:sp>
      <p:sp>
        <p:nvSpPr>
          <p:cNvPr id="4" name="Content Placeholder 2"/>
          <p:cNvSpPr txBox="1">
            <a:spLocks/>
          </p:cNvSpPr>
          <p:nvPr/>
        </p:nvSpPr>
        <p:spPr>
          <a:xfrm>
            <a:off x="914400" y="762000"/>
            <a:ext cx="8229600" cy="6019800"/>
          </a:xfrm>
          <a:prstGeom prst="rect">
            <a:avLst/>
          </a:prstGeom>
        </p:spPr>
        <p:txBody>
          <a:bodyPr/>
          <a:lstStyle/>
          <a:p>
            <a:pPr marL="27432" marR="0" lvl="0" indent="0" algn="l" defTabSz="914400" rtl="0" eaLnBrk="0" fontAlgn="base" latinLnBrk="0" hangingPunct="0">
              <a:lnSpc>
                <a:spcPct val="100000"/>
              </a:lnSpc>
              <a:spcBef>
                <a:spcPts val="600"/>
              </a:spcBef>
              <a:spcAft>
                <a:spcPct val="0"/>
              </a:spcAft>
              <a:buClr>
                <a:schemeClr val="accent1"/>
              </a:buClr>
              <a:buSzPct val="80000"/>
              <a:tabLst/>
              <a:defRPr/>
            </a:pPr>
            <a:r>
              <a:rPr lang="ja-JP" altLang="en-US" sz="2800" b="1" smtClean="0">
                <a:solidFill>
                  <a:schemeClr val="tx2">
                    <a:shade val="30000"/>
                    <a:satMod val="150000"/>
                  </a:schemeClr>
                </a:solidFill>
                <a:latin typeface="+mn-ea"/>
                <a:cs typeface="+mn-cs"/>
              </a:rPr>
              <a:t>＜セクション２　</a:t>
            </a:r>
            <a:r>
              <a:rPr lang="en-US" altLang="ja-JP" sz="2800" b="1" dirty="0" smtClean="0">
                <a:solidFill>
                  <a:schemeClr val="tx2">
                    <a:shade val="30000"/>
                    <a:satMod val="150000"/>
                  </a:schemeClr>
                </a:solidFill>
                <a:latin typeface="+mn-ea"/>
                <a:cs typeface="+mn-cs"/>
              </a:rPr>
              <a:t>PE</a:t>
            </a:r>
            <a:r>
              <a:rPr lang="ja-JP" altLang="en-US" sz="2800" b="1" smtClean="0">
                <a:solidFill>
                  <a:schemeClr val="tx2">
                    <a:shade val="30000"/>
                    <a:satMod val="150000"/>
                  </a:schemeClr>
                </a:solidFill>
                <a:latin typeface="+mn-ea"/>
                <a:cs typeface="+mn-cs"/>
              </a:rPr>
              <a:t>課税リスクとその対策＞</a:t>
            </a:r>
            <a:endParaRPr lang="en-US" altLang="ja-JP" sz="2800" b="1"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ja-JP" altLang="en-US" sz="2400" b="1" smtClean="0">
                <a:solidFill>
                  <a:schemeClr val="tx2">
                    <a:shade val="30000"/>
                    <a:satMod val="150000"/>
                  </a:schemeClr>
                </a:solidFill>
                <a:latin typeface="+mn-ea"/>
                <a:cs typeface="+mn-cs"/>
              </a:rPr>
              <a:t>インド税務当局は外国企業への課税に積極的。</a:t>
            </a:r>
            <a:r>
              <a:rPr lang="en-US" altLang="ja-JP" sz="2400" b="1" dirty="0" smtClean="0">
                <a:solidFill>
                  <a:schemeClr val="tx2">
                    <a:shade val="30000"/>
                    <a:satMod val="150000"/>
                  </a:schemeClr>
                </a:solidFill>
                <a:latin typeface="+mn-ea"/>
                <a:cs typeface="+mn-cs"/>
              </a:rPr>
              <a:t/>
            </a:r>
            <a:br>
              <a:rPr lang="en-US" altLang="ja-JP" sz="2400" b="1" dirty="0" smtClean="0">
                <a:solidFill>
                  <a:schemeClr val="tx2">
                    <a:shade val="30000"/>
                    <a:satMod val="150000"/>
                  </a:schemeClr>
                </a:solidFill>
                <a:latin typeface="+mn-ea"/>
                <a:cs typeface="+mn-cs"/>
              </a:rPr>
            </a:br>
            <a:r>
              <a:rPr lang="en-US" altLang="ja-JP" sz="2400" b="1" dirty="0" smtClean="0">
                <a:solidFill>
                  <a:schemeClr val="tx2">
                    <a:shade val="30000"/>
                    <a:satMod val="150000"/>
                  </a:schemeClr>
                </a:solidFill>
                <a:latin typeface="+mn-ea"/>
                <a:cs typeface="+mn-cs"/>
              </a:rPr>
              <a:t>  </a:t>
            </a:r>
            <a:r>
              <a:rPr lang="ja-JP" altLang="en-US" sz="2400" b="1" smtClean="0">
                <a:solidFill>
                  <a:schemeClr val="tx2">
                    <a:shade val="30000"/>
                    <a:satMod val="150000"/>
                  </a:schemeClr>
                </a:solidFill>
                <a:latin typeface="+mn-ea"/>
                <a:cs typeface="+mn-cs"/>
              </a:rPr>
              <a:t>移転価格や恒久的施設に注目して、強い姿勢を示す。</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支店やプロジェクトオフィスを設置していない場合でも、</a:t>
            </a:r>
            <a:r>
              <a:rPr lang="en-US" altLang="ja-JP" sz="2400" dirty="0" smtClean="0">
                <a:solidFill>
                  <a:schemeClr val="tx2">
                    <a:shade val="30000"/>
                    <a:satMod val="150000"/>
                  </a:schemeClr>
                </a:solidFill>
                <a:latin typeface="+mn-ea"/>
                <a:cs typeface="+mn-cs"/>
              </a:rPr>
              <a:t>PE</a:t>
            </a:r>
            <a:r>
              <a:rPr lang="ja-JP" altLang="en-US" sz="2400" smtClean="0">
                <a:solidFill>
                  <a:schemeClr val="tx2">
                    <a:shade val="30000"/>
                    <a:satMod val="150000"/>
                  </a:schemeClr>
                </a:solidFill>
                <a:latin typeface="+mn-ea"/>
                <a:cs typeface="+mn-cs"/>
              </a:rPr>
              <a:t>と認定されて、課税されるケース増加</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a:t>
            </a:r>
            <a:r>
              <a:rPr lang="en-US" altLang="ja-JP" sz="2400" dirty="0" smtClean="0">
                <a:solidFill>
                  <a:schemeClr val="tx2">
                    <a:shade val="30000"/>
                    <a:satMod val="150000"/>
                  </a:schemeClr>
                </a:solidFill>
                <a:latin typeface="+mn-ea"/>
                <a:cs typeface="+mn-cs"/>
              </a:rPr>
              <a:t>PE</a:t>
            </a:r>
            <a:r>
              <a:rPr lang="ja-JP" altLang="en-US" sz="2400" smtClean="0">
                <a:solidFill>
                  <a:schemeClr val="tx2">
                    <a:shade val="30000"/>
                    <a:satMod val="150000"/>
                  </a:schemeClr>
                </a:solidFill>
                <a:latin typeface="+mn-ea"/>
                <a:cs typeface="+mn-cs"/>
              </a:rPr>
              <a:t>認定を受けないような各種リスクの分析と必要な対応 </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    </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契約内容</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出向者･短期出張者の業務内容</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費用の決定･</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支払い方法の改善など</a:t>
            </a:r>
            <a:r>
              <a:rPr lang="en-US" altLang="ja-JP" sz="2400" dirty="0" smtClean="0">
                <a:solidFill>
                  <a:schemeClr val="tx2">
                    <a:shade val="30000"/>
                    <a:satMod val="150000"/>
                  </a:schemeClr>
                </a:solidFill>
                <a:latin typeface="+mn-ea"/>
                <a:cs typeface="+mn-cs"/>
              </a:rPr>
              <a:t>)</a:t>
            </a:r>
          </a:p>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en-US" altLang="ja-JP" sz="2400" b="1" dirty="0" smtClean="0">
                <a:solidFill>
                  <a:schemeClr val="tx2">
                    <a:shade val="30000"/>
                    <a:satMod val="150000"/>
                  </a:schemeClr>
                </a:solidFill>
                <a:latin typeface="+mn-ea"/>
                <a:cs typeface="+mn-cs"/>
              </a:rPr>
              <a:t>PE</a:t>
            </a:r>
            <a:r>
              <a:rPr lang="ja-JP" altLang="en-US" sz="2400" b="1" smtClean="0">
                <a:solidFill>
                  <a:schemeClr val="tx2">
                    <a:shade val="30000"/>
                    <a:satMod val="150000"/>
                  </a:schemeClr>
                </a:solidFill>
                <a:latin typeface="+mn-ea"/>
                <a:cs typeface="+mn-cs"/>
              </a:rPr>
              <a:t>認定の事例</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恒久的施設として支店またはﾌﾟﾛｼﾞｪｸﾄｵﾌｨｽを設置</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駐在員事務所で営業活動実施と判断された場合</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ｲﾝﾄﾞ国外から出張で建設作業等をサポート</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派遣駐在員の活動が、親会社の代理的活動を行っている</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と判断された場合</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販売代理店に契約条件を決定する権限を持たせ</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代理で</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反復継続的に注文を獲得していると判断された場合</a:t>
            </a:r>
            <a:endPar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001000" cy="914400"/>
          </a:xfrm>
        </p:spPr>
        <p:txBody>
          <a:bodyPr>
            <a:normAutofit fontScale="90000"/>
          </a:bodyPr>
          <a:lstStyle/>
          <a:p>
            <a:pPr algn="ctr" eaLnBrk="1" fontAlgn="auto" hangingPunct="1">
              <a:spcAft>
                <a:spcPts val="0"/>
              </a:spcAft>
              <a:defRPr/>
            </a:pPr>
            <a:r>
              <a:rPr lang="en-US" altLang="ja-JP" sz="4000" dirty="0" smtClean="0">
                <a:solidFill>
                  <a:schemeClr val="tx2">
                    <a:satMod val="130000"/>
                  </a:schemeClr>
                </a:solidFill>
              </a:rPr>
              <a:t>(</a:t>
            </a:r>
            <a:r>
              <a:rPr lang="ja-JP" altLang="en-US" sz="4000" smtClean="0">
                <a:solidFill>
                  <a:schemeClr val="tx2">
                    <a:satMod val="130000"/>
                  </a:schemeClr>
                </a:solidFill>
              </a:rPr>
              <a:t>２</a:t>
            </a:r>
            <a:r>
              <a:rPr lang="en-US" altLang="ja-JP" sz="4000" dirty="0" smtClean="0">
                <a:solidFill>
                  <a:schemeClr val="tx2">
                    <a:satMod val="130000"/>
                  </a:schemeClr>
                </a:solidFill>
              </a:rPr>
              <a:t>)</a:t>
            </a:r>
            <a:r>
              <a:rPr lang="en-US" altLang="ja-JP" sz="4000" dirty="0" smtClean="0"/>
              <a:t> </a:t>
            </a:r>
            <a:r>
              <a:rPr lang="ja-JP" altLang="en-US" sz="4000" smtClean="0"/>
              <a:t>ｲﾝﾄﾞ移転価格課税の現状と対応策</a:t>
            </a:r>
            <a:r>
              <a:rPr lang="en-US" altLang="ja-JP" sz="4400" dirty="0" smtClean="0"/>
              <a:t/>
            </a:r>
            <a:br>
              <a:rPr lang="en-US" altLang="ja-JP" sz="4400" dirty="0" smtClean="0"/>
            </a:br>
            <a:r>
              <a:rPr lang="ja-JP" altLang="en-US" sz="2700" smtClean="0"/>
              <a:t>講師：デロイト 松木先生</a:t>
            </a:r>
            <a:endParaRPr lang="en-US" sz="2700"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6</a:t>
            </a:fld>
            <a:endParaRPr lang="en-US"/>
          </a:p>
        </p:txBody>
      </p:sp>
      <p:sp>
        <p:nvSpPr>
          <p:cNvPr id="7" name="Content Placeholder 2"/>
          <p:cNvSpPr txBox="1">
            <a:spLocks/>
          </p:cNvSpPr>
          <p:nvPr/>
        </p:nvSpPr>
        <p:spPr>
          <a:xfrm>
            <a:off x="838200" y="1066800"/>
            <a:ext cx="8305800" cy="5486400"/>
          </a:xfrm>
          <a:prstGeom prst="rect">
            <a:avLst/>
          </a:prstGeom>
        </p:spPr>
        <p:txBody>
          <a:bodyPr/>
          <a:lstStyle/>
          <a:p>
            <a:pPr marL="539750" marR="0" lvl="0" indent="-457200" algn="l" defTabSz="914400" rtl="0" eaLnBrk="1" fontAlgn="base" latinLnBrk="0" hangingPunct="1">
              <a:spcBef>
                <a:spcPts val="600"/>
              </a:spcBef>
              <a:spcAft>
                <a:spcPct val="0"/>
              </a:spcAft>
              <a:buClr>
                <a:schemeClr val="accent1"/>
              </a:buClr>
              <a:buSzPct val="100000"/>
              <a:buFont typeface="+mj-lt"/>
              <a:buAutoNum type="arabicPeriod"/>
              <a:tabLst/>
              <a:defRPr/>
            </a:pP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インド移転価格税制の概要 </a:t>
            </a:r>
            <a: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br>
            <a:r>
              <a:rPr kumimoji="0" lang="en-US" altLang="ja-JP" sz="2400" b="0" i="0" u="none" strike="noStrike" kern="1200" cap="none" spc="0" normalizeH="0" baseline="0" noProof="0" dirty="0" smtClean="0">
                <a:ln>
                  <a:noFill/>
                </a:ln>
                <a:solidFill>
                  <a:schemeClr val="tx1"/>
                </a:solidFill>
                <a:effectLst/>
                <a:uLnTx/>
                <a:uFillTx/>
                <a:latin typeface="+mn-ea"/>
                <a:cs typeface="+mn-cs"/>
              </a:rPr>
              <a:t>2001</a:t>
            </a:r>
            <a:r>
              <a:rPr kumimoji="0" lang="ja-JP" altLang="en-US" sz="2400" b="0" i="0" u="none" strike="noStrike" kern="1200" cap="none" spc="0" normalizeH="0" baseline="0" noProof="0" smtClean="0">
                <a:ln>
                  <a:noFill/>
                </a:ln>
                <a:solidFill>
                  <a:schemeClr val="tx1"/>
                </a:solidFill>
                <a:effectLst/>
                <a:uLnTx/>
                <a:uFillTx/>
                <a:latin typeface="+mn-ea"/>
                <a:cs typeface="+mn-cs"/>
              </a:rPr>
              <a:t>年</a:t>
            </a:r>
            <a:r>
              <a:rPr kumimoji="0" lang="en-US" altLang="ja-JP" sz="2400" b="0" i="0" u="none" strike="noStrike" kern="1200" cap="none" spc="0" normalizeH="0" baseline="0" noProof="0" dirty="0" smtClean="0">
                <a:ln>
                  <a:noFill/>
                </a:ln>
                <a:solidFill>
                  <a:schemeClr val="tx1"/>
                </a:solidFill>
                <a:effectLst/>
                <a:uLnTx/>
                <a:uFillTx/>
                <a:latin typeface="+mn-ea"/>
                <a:cs typeface="+mn-cs"/>
              </a:rPr>
              <a:t>4</a:t>
            </a:r>
            <a:r>
              <a:rPr kumimoji="0" lang="ja-JP" altLang="en-US" sz="2400" b="0" i="0" u="none" strike="noStrike" kern="1200" cap="none" spc="0" normalizeH="0" baseline="0" noProof="0" smtClean="0">
                <a:ln>
                  <a:noFill/>
                </a:ln>
                <a:solidFill>
                  <a:schemeClr val="tx1"/>
                </a:solidFill>
                <a:effectLst/>
                <a:uLnTx/>
                <a:uFillTx/>
                <a:latin typeface="+mn-ea"/>
                <a:cs typeface="+mn-cs"/>
              </a:rPr>
              <a:t>月</a:t>
            </a:r>
            <a:r>
              <a:rPr kumimoji="0" lang="en-US" altLang="ja-JP" sz="2400" b="0" i="0" u="none" strike="noStrike" kern="1200" cap="none" spc="0" normalizeH="0" baseline="0" noProof="0" dirty="0" smtClean="0">
                <a:ln>
                  <a:noFill/>
                </a:ln>
                <a:solidFill>
                  <a:schemeClr val="tx1"/>
                </a:solidFill>
                <a:effectLst/>
                <a:uLnTx/>
                <a:uFillTx/>
                <a:latin typeface="+mn-ea"/>
                <a:cs typeface="+mn-cs"/>
              </a:rPr>
              <a:t>1</a:t>
            </a:r>
            <a:r>
              <a:rPr kumimoji="0" lang="ja-JP" altLang="en-US" sz="2400" b="0" i="0" u="none" strike="noStrike" kern="1200" cap="none" spc="0" normalizeH="0" baseline="0" noProof="0" smtClean="0">
                <a:ln>
                  <a:noFill/>
                </a:ln>
                <a:solidFill>
                  <a:schemeClr val="tx1"/>
                </a:solidFill>
                <a:effectLst/>
                <a:uLnTx/>
                <a:uFillTx/>
                <a:latin typeface="+mn-ea"/>
                <a:cs typeface="+mn-cs"/>
              </a:rPr>
              <a:t>日導入</a:t>
            </a:r>
            <a:r>
              <a:rPr kumimoji="0" lang="en-US" altLang="ja-JP" sz="2400" b="0" i="0" u="none" strike="noStrike" kern="1200" cap="none" spc="0" normalizeH="0" baseline="0" noProof="0" dirty="0" smtClean="0">
                <a:ln>
                  <a:noFill/>
                </a:ln>
                <a:solidFill>
                  <a:schemeClr val="tx1"/>
                </a:solidFill>
                <a:effectLst/>
                <a:uLnTx/>
                <a:uFillTx/>
                <a:latin typeface="+mn-ea"/>
                <a:cs typeface="+mn-cs"/>
              </a:rPr>
              <a:t/>
            </a:r>
            <a:br>
              <a:rPr kumimoji="0" lang="en-US" altLang="ja-JP" sz="2400" b="0" i="0" u="none" strike="noStrike" kern="1200" cap="none" spc="0" normalizeH="0" baseline="0" noProof="0" dirty="0" smtClean="0">
                <a:ln>
                  <a:noFill/>
                </a:ln>
                <a:solidFill>
                  <a:schemeClr val="tx1"/>
                </a:solidFill>
                <a:effectLst/>
                <a:uLnTx/>
                <a:uFillTx/>
                <a:latin typeface="+mn-ea"/>
                <a:cs typeface="+mn-cs"/>
              </a:rPr>
            </a:br>
            <a:r>
              <a:rPr kumimoji="0" lang="ja-JP" altLang="en-US" sz="2400" b="0" i="0" u="none" strike="noStrike" kern="1200" cap="none" spc="0" normalizeH="0" baseline="0" noProof="0" smtClean="0">
                <a:ln>
                  <a:noFill/>
                </a:ln>
                <a:solidFill>
                  <a:schemeClr val="tx1"/>
                </a:solidFill>
                <a:effectLst/>
                <a:uLnTx/>
                <a:uFillTx/>
                <a:latin typeface="+mn-ea"/>
                <a:cs typeface="+mn-cs"/>
              </a:rPr>
              <a:t>国際取引および特定国内取引を行う全ての法人を対象</a:t>
            </a:r>
            <a:r>
              <a:rPr lang="en-US" altLang="ja-JP" sz="2400" dirty="0" smtClean="0">
                <a:latin typeface="+mn-ea"/>
                <a:cs typeface="+mn-cs"/>
              </a:rPr>
              <a:t/>
            </a:r>
            <a:br>
              <a:rPr lang="en-US" altLang="ja-JP" sz="2400" dirty="0" smtClean="0">
                <a:latin typeface="+mn-ea"/>
                <a:cs typeface="+mn-cs"/>
              </a:rPr>
            </a:br>
            <a:r>
              <a:rPr kumimoji="0" lang="ja-JP" altLang="en-US" sz="2400" b="0" i="0" u="none" strike="noStrike" kern="1200" cap="none" spc="0" normalizeH="0" baseline="0" noProof="0" smtClean="0">
                <a:ln>
                  <a:noFill/>
                </a:ln>
                <a:solidFill>
                  <a:schemeClr val="tx1"/>
                </a:solidFill>
                <a:effectLst/>
                <a:uLnTx/>
                <a:uFillTx/>
                <a:latin typeface="+mn-ea"/>
                <a:cs typeface="+mn-cs"/>
              </a:rPr>
              <a:t>文書化と会計士報告書</a:t>
            </a:r>
            <a:r>
              <a:rPr kumimoji="0" lang="en-US" altLang="ja-JP" sz="2400" b="0" i="0" u="none" strike="noStrike" kern="1200" cap="none" spc="0" normalizeH="0" baseline="0" noProof="0" dirty="0" smtClean="0">
                <a:ln>
                  <a:noFill/>
                </a:ln>
                <a:solidFill>
                  <a:schemeClr val="tx1"/>
                </a:solidFill>
                <a:effectLst/>
                <a:uLnTx/>
                <a:uFillTx/>
                <a:latin typeface="+mn-ea"/>
                <a:cs typeface="+mn-cs"/>
              </a:rPr>
              <a:t>(3CEB)</a:t>
            </a:r>
            <a:r>
              <a:rPr kumimoji="0" lang="ja-JP" altLang="en-US" sz="2400" b="0" i="0" u="none" strike="noStrike" kern="1200" cap="none" spc="0" normalizeH="0" baseline="0" noProof="0" smtClean="0">
                <a:ln>
                  <a:noFill/>
                </a:ln>
                <a:solidFill>
                  <a:schemeClr val="tx1"/>
                </a:solidFill>
                <a:effectLst/>
                <a:uLnTx/>
                <a:uFillTx/>
                <a:latin typeface="+mn-ea"/>
                <a:cs typeface="+mn-cs"/>
              </a:rPr>
              <a:t>の作成･提出要</a:t>
            </a:r>
            <a:r>
              <a:rPr lang="en-US" altLang="ja-JP" sz="2400" dirty="0" smtClean="0">
                <a:latin typeface="+mn-ea"/>
                <a:cs typeface="+mn-cs"/>
              </a:rPr>
              <a:t/>
            </a:r>
            <a:br>
              <a:rPr lang="en-US" altLang="ja-JP" sz="2400" dirty="0" smtClean="0">
                <a:latin typeface="+mn-ea"/>
                <a:cs typeface="+mn-cs"/>
              </a:rPr>
            </a:br>
            <a:r>
              <a:rPr kumimoji="0" lang="en-US" altLang="ja-JP" sz="2400" b="0" i="0" u="none" strike="noStrike" kern="1200" cap="none" spc="0" normalizeH="0" baseline="0" noProof="0" dirty="0" smtClean="0">
                <a:ln>
                  <a:noFill/>
                </a:ln>
                <a:solidFill>
                  <a:schemeClr val="tx1"/>
                </a:solidFill>
                <a:effectLst/>
                <a:uLnTx/>
                <a:uFillTx/>
                <a:latin typeface="+mn-ea"/>
                <a:cs typeface="+mn-cs"/>
              </a:rPr>
              <a:t>※2014</a:t>
            </a:r>
            <a:r>
              <a:rPr kumimoji="0" lang="ja-JP" altLang="en-US" sz="2400" b="0" i="0" u="none" strike="noStrike" kern="1200" cap="none" spc="0" normalizeH="0" baseline="0" noProof="0" smtClean="0">
                <a:ln>
                  <a:noFill/>
                </a:ln>
                <a:solidFill>
                  <a:schemeClr val="tx1"/>
                </a:solidFill>
                <a:effectLst/>
                <a:uLnTx/>
                <a:uFillTx/>
                <a:latin typeface="+mn-ea"/>
                <a:cs typeface="+mn-cs"/>
              </a:rPr>
              <a:t>年税制改正による変更点</a:t>
            </a:r>
            <a:r>
              <a:rPr kumimoji="0" lang="en-US" altLang="ja-JP" sz="2400" b="0" i="0" u="none" strike="noStrike" kern="1200" cap="none" spc="0" normalizeH="0" baseline="0" noProof="0" dirty="0" smtClean="0">
                <a:ln>
                  <a:noFill/>
                </a:ln>
                <a:solidFill>
                  <a:schemeClr val="tx1"/>
                </a:solidFill>
                <a:effectLst/>
                <a:uLnTx/>
                <a:uFillTx/>
                <a:latin typeface="+mn-ea"/>
                <a:cs typeface="+mn-cs"/>
              </a:rPr>
              <a:t>(</a:t>
            </a:r>
            <a:r>
              <a:rPr kumimoji="0" lang="ja-JP" altLang="en-US" sz="2400" b="0" i="0" u="none" strike="noStrike" kern="1200" cap="none" spc="0" normalizeH="0" baseline="0" noProof="0" smtClean="0">
                <a:ln>
                  <a:noFill/>
                </a:ln>
                <a:solidFill>
                  <a:schemeClr val="tx1"/>
                </a:solidFill>
                <a:effectLst/>
                <a:uLnTx/>
                <a:uFillTx/>
                <a:latin typeface="+mn-ea"/>
                <a:cs typeface="+mn-cs"/>
              </a:rPr>
              <a:t>‘</a:t>
            </a:r>
            <a:r>
              <a:rPr kumimoji="0" lang="en-US" altLang="ja-JP" sz="2400" b="0" i="0" u="none" strike="noStrike" kern="1200" cap="none" spc="0" normalizeH="0" baseline="0" noProof="0" dirty="0" smtClean="0">
                <a:ln>
                  <a:noFill/>
                </a:ln>
                <a:solidFill>
                  <a:schemeClr val="tx1"/>
                </a:solidFill>
                <a:effectLst/>
                <a:uLnTx/>
                <a:uFillTx/>
                <a:latin typeface="+mn-ea"/>
                <a:cs typeface="+mn-cs"/>
              </a:rPr>
              <a:t>15</a:t>
            </a:r>
            <a:r>
              <a:rPr kumimoji="0" lang="ja-JP" altLang="en-US" sz="2400" b="0" i="0" u="none" strike="noStrike" kern="1200" cap="none" spc="0" normalizeH="0" baseline="0" noProof="0" smtClean="0">
                <a:ln>
                  <a:noFill/>
                </a:ln>
                <a:solidFill>
                  <a:schemeClr val="tx1"/>
                </a:solidFill>
                <a:effectLst/>
                <a:uLnTx/>
                <a:uFillTx/>
                <a:latin typeface="+mn-ea"/>
                <a:cs typeface="+mn-cs"/>
              </a:rPr>
              <a:t>年</a:t>
            </a:r>
            <a:r>
              <a:rPr kumimoji="0" lang="en-US" altLang="ja-JP" sz="2400" b="0" i="0" u="none" strike="noStrike" kern="1200" cap="none" spc="0" normalizeH="0" baseline="0" noProof="0" dirty="0" smtClean="0">
                <a:ln>
                  <a:noFill/>
                </a:ln>
                <a:solidFill>
                  <a:schemeClr val="tx1"/>
                </a:solidFill>
                <a:effectLst/>
                <a:uLnTx/>
                <a:uFillTx/>
                <a:latin typeface="+mn-ea"/>
                <a:cs typeface="+mn-cs"/>
              </a:rPr>
              <a:t>4</a:t>
            </a:r>
            <a:r>
              <a:rPr kumimoji="0" lang="ja-JP" altLang="en-US" sz="2400" b="0" i="0" u="none" strike="noStrike" kern="1200" cap="none" spc="0" normalizeH="0" baseline="0" noProof="0" smtClean="0">
                <a:ln>
                  <a:noFill/>
                </a:ln>
                <a:solidFill>
                  <a:schemeClr val="tx1"/>
                </a:solidFill>
                <a:effectLst/>
                <a:uLnTx/>
                <a:uFillTx/>
                <a:latin typeface="+mn-ea"/>
                <a:cs typeface="+mn-cs"/>
              </a:rPr>
              <a:t>月</a:t>
            </a:r>
            <a:r>
              <a:rPr kumimoji="0" lang="en-US" altLang="ja-JP" sz="2400" b="0" i="0" u="none" strike="noStrike" kern="1200" cap="none" spc="0" normalizeH="0" baseline="0" noProof="0" dirty="0" smtClean="0">
                <a:ln>
                  <a:noFill/>
                </a:ln>
                <a:solidFill>
                  <a:schemeClr val="tx1"/>
                </a:solidFill>
                <a:effectLst/>
                <a:uLnTx/>
                <a:uFillTx/>
                <a:latin typeface="+mn-ea"/>
                <a:cs typeface="+mn-cs"/>
              </a:rPr>
              <a:t>1</a:t>
            </a:r>
            <a:r>
              <a:rPr kumimoji="0" lang="ja-JP" altLang="en-US" sz="2400" b="0" i="0" u="none" strike="noStrike" kern="1200" cap="none" spc="0" normalizeH="0" baseline="0" noProof="0" smtClean="0">
                <a:ln>
                  <a:noFill/>
                </a:ln>
                <a:solidFill>
                  <a:schemeClr val="tx1"/>
                </a:solidFill>
                <a:effectLst/>
                <a:uLnTx/>
                <a:uFillTx/>
                <a:latin typeface="+mn-ea"/>
                <a:cs typeface="+mn-cs"/>
              </a:rPr>
              <a:t>日以降適用</a:t>
            </a:r>
            <a:r>
              <a:rPr kumimoji="0" lang="en-US" altLang="ja-JP" sz="2400" b="0" i="0" u="none" strike="noStrike" kern="1200" cap="none" spc="0" normalizeH="0" baseline="0" noProof="0" dirty="0" smtClean="0">
                <a:ln>
                  <a:noFill/>
                </a:ln>
                <a:solidFill>
                  <a:schemeClr val="tx1"/>
                </a:solidFill>
                <a:effectLst/>
                <a:uLnTx/>
                <a:uFillTx/>
                <a:latin typeface="+mn-ea"/>
                <a:cs typeface="+mn-cs"/>
              </a:rPr>
              <a:t>)</a:t>
            </a:r>
            <a:br>
              <a:rPr kumimoji="0" lang="en-US" altLang="ja-JP" sz="2400" b="0" i="0" u="none" strike="noStrike" kern="1200" cap="none" spc="0" normalizeH="0" baseline="0" noProof="0" dirty="0" smtClean="0">
                <a:ln>
                  <a:noFill/>
                </a:ln>
                <a:solidFill>
                  <a:schemeClr val="tx1"/>
                </a:solidFill>
                <a:effectLst/>
                <a:uLnTx/>
                <a:uFillTx/>
                <a:latin typeface="+mn-ea"/>
                <a:cs typeface="+mn-cs"/>
              </a:rPr>
            </a:br>
            <a:r>
              <a:rPr kumimoji="0" lang="en-US" altLang="ja-JP" sz="2400" b="0" i="0" u="none" strike="noStrike" kern="1200" cap="none" spc="0" normalizeH="0" baseline="0" noProof="0" dirty="0" smtClean="0">
                <a:ln>
                  <a:noFill/>
                </a:ln>
                <a:solidFill>
                  <a:schemeClr val="tx1"/>
                </a:solidFill>
                <a:effectLst/>
                <a:uLnTx/>
                <a:uFillTx/>
                <a:latin typeface="+mn-ea"/>
                <a:cs typeface="+mn-cs"/>
              </a:rPr>
              <a:t>    </a:t>
            </a:r>
            <a:r>
              <a:rPr kumimoji="0" lang="ja-JP" altLang="en-US" sz="2400" b="0" i="0" u="none" strike="noStrike" kern="1200" cap="none" spc="0" normalizeH="0" baseline="0" noProof="0" smtClean="0">
                <a:ln>
                  <a:noFill/>
                </a:ln>
                <a:solidFill>
                  <a:schemeClr val="tx1"/>
                </a:solidFill>
                <a:effectLst/>
                <a:uLnTx/>
                <a:uFillTx/>
                <a:latin typeface="+mn-ea"/>
                <a:cs typeface="+mn-cs"/>
              </a:rPr>
              <a:t>ﾚﾝｼﾞｺﾝｾﾌﾟﾄ</a:t>
            </a:r>
            <a:r>
              <a:rPr kumimoji="0" lang="en-US" altLang="ja-JP" sz="2400" b="0" i="0" u="none" strike="noStrike" kern="1200" cap="none" spc="0" normalizeH="0" baseline="0" noProof="0" dirty="0" smtClean="0">
                <a:ln>
                  <a:noFill/>
                </a:ln>
                <a:solidFill>
                  <a:schemeClr val="tx1"/>
                </a:solidFill>
                <a:effectLst/>
                <a:uLnTx/>
                <a:uFillTx/>
                <a:latin typeface="+mn-ea"/>
                <a:cs typeface="+mn-cs"/>
              </a:rPr>
              <a:t>､</a:t>
            </a:r>
            <a:r>
              <a:rPr lang="ja-JP" altLang="en-US" sz="2400" smtClean="0">
                <a:latin typeface="+mn-ea"/>
                <a:cs typeface="+mn-cs"/>
              </a:rPr>
              <a:t>四分位範囲</a:t>
            </a:r>
            <a:r>
              <a:rPr lang="en-US" altLang="ja-JP" sz="2400" dirty="0" smtClean="0">
                <a:latin typeface="+mn-ea"/>
                <a:cs typeface="+mn-cs"/>
              </a:rPr>
              <a:t>､</a:t>
            </a:r>
            <a:r>
              <a:rPr lang="ja-JP" altLang="en-US" sz="2400" smtClean="0">
                <a:latin typeface="+mn-ea"/>
                <a:cs typeface="+mn-cs"/>
              </a:rPr>
              <a:t>複数年ﾃﾞｰﾀによる比較分析</a:t>
            </a:r>
            <a:endParaRPr kumimoji="0" lang="en-US" altLang="ja-JP" sz="2400" b="0" i="0" u="none" strike="noStrike" kern="1200" cap="none" spc="0" normalizeH="0" baseline="0" noProof="0" dirty="0" smtClean="0">
              <a:ln>
                <a:noFill/>
              </a:ln>
              <a:solidFill>
                <a:schemeClr val="tx1"/>
              </a:solidFill>
              <a:effectLst/>
              <a:uLnTx/>
              <a:uFillTx/>
              <a:latin typeface="+mn-ea"/>
              <a:cs typeface="+mn-cs"/>
            </a:endParaRPr>
          </a:p>
          <a:p>
            <a:pPr marL="596900" marR="0" lvl="0" indent="-514350" algn="l" defTabSz="914400" rtl="0" eaLnBrk="1" fontAlgn="base" latinLnBrk="0" hangingPunct="1">
              <a:spcBef>
                <a:spcPts val="600"/>
              </a:spcBef>
              <a:spcAft>
                <a:spcPct val="0"/>
              </a:spcAft>
              <a:buClr>
                <a:schemeClr val="accent1"/>
              </a:buClr>
              <a:buSzPct val="100000"/>
              <a:buFont typeface="+mj-lt"/>
              <a:buAutoNum type="arabicPeriod"/>
              <a:tabLst/>
              <a:defRPr/>
            </a:pPr>
            <a:r>
              <a:rPr lang="ja-JP" altLang="en-US" sz="2800" smtClean="0">
                <a:latin typeface="+mn-lt"/>
                <a:cs typeface="+mn-cs"/>
              </a:rPr>
              <a:t>インドの移転価格調査とその傾向</a:t>
            </a:r>
            <a:endParaRPr lang="en-US" altLang="ja-JP" sz="2800" dirty="0" smtClean="0">
              <a:latin typeface="+mn-lt"/>
              <a:cs typeface="+mn-cs"/>
            </a:endParaRPr>
          </a:p>
          <a:p>
            <a:pPr marL="1054100" lvl="1" indent="-514350">
              <a:spcBef>
                <a:spcPts val="600"/>
              </a:spcBef>
              <a:buClr>
                <a:schemeClr val="accent1"/>
              </a:buClr>
              <a:buSzPct val="100000"/>
              <a:buFont typeface="Arial" pitchFamily="34" charset="0"/>
              <a:buChar char="•"/>
              <a:defRPr/>
            </a:pPr>
            <a:r>
              <a:rPr lang="ja-JP" altLang="en-US" sz="2400" smtClean="0">
                <a:latin typeface="+mn-lt"/>
                <a:cs typeface="+mn-cs"/>
              </a:rPr>
              <a:t>移転価格調査官</a:t>
            </a:r>
            <a:r>
              <a:rPr lang="en-US" altLang="ja-JP" sz="2400" dirty="0" smtClean="0">
                <a:latin typeface="+mn-lt"/>
                <a:cs typeface="+mn-cs"/>
              </a:rPr>
              <a:t>(TPO)</a:t>
            </a:r>
            <a:r>
              <a:rPr lang="ja-JP" altLang="en-US" sz="2400" smtClean="0">
                <a:latin typeface="+mn-lt"/>
                <a:cs typeface="+mn-cs"/>
              </a:rPr>
              <a:t>による</a:t>
            </a:r>
            <a:r>
              <a:rPr lang="en-US" altLang="ja-JP" sz="2400" dirty="0" smtClean="0">
                <a:latin typeface="+mn-lt"/>
                <a:cs typeface="+mn-cs"/>
              </a:rPr>
              <a:t>Notice</a:t>
            </a:r>
            <a:r>
              <a:rPr lang="ja-JP" altLang="en-US" sz="2400" smtClean="0">
                <a:latin typeface="+mn-lt"/>
                <a:cs typeface="+mn-cs"/>
              </a:rPr>
              <a:t>発行により開始</a:t>
            </a:r>
            <a:endParaRPr lang="en-US" altLang="ja-JP" sz="2400" dirty="0" smtClean="0">
              <a:latin typeface="+mn-lt"/>
              <a:cs typeface="+mn-cs"/>
            </a:endParaRPr>
          </a:p>
          <a:p>
            <a:pPr marL="1054100" lvl="1" indent="-514350">
              <a:spcBef>
                <a:spcPts val="600"/>
              </a:spcBef>
              <a:buClr>
                <a:schemeClr val="accent1"/>
              </a:buClr>
              <a:buSzPct val="100000"/>
              <a:buFont typeface="Arial" pitchFamily="34" charset="0"/>
              <a:buChar char="•"/>
              <a:defRPr/>
            </a:pPr>
            <a:r>
              <a:rPr lang="ja-JP" altLang="en-US" sz="2400" smtClean="0">
                <a:latin typeface="+mn-lt"/>
                <a:cs typeface="+mn-cs"/>
              </a:rPr>
              <a:t>移転価格証拠資料</a:t>
            </a:r>
            <a:r>
              <a:rPr lang="en-US" altLang="ja-JP" sz="2400" dirty="0" smtClean="0">
                <a:latin typeface="+mn-lt"/>
                <a:cs typeface="+mn-cs"/>
              </a:rPr>
              <a:t>､</a:t>
            </a:r>
            <a:r>
              <a:rPr lang="ja-JP" altLang="en-US" sz="2400" smtClean="0">
                <a:latin typeface="+mn-lt"/>
                <a:cs typeface="+mn-cs"/>
              </a:rPr>
              <a:t>財務諸表</a:t>
            </a:r>
            <a:r>
              <a:rPr lang="en-US" altLang="ja-JP" sz="2400" dirty="0" smtClean="0">
                <a:latin typeface="+mn-lt"/>
                <a:cs typeface="+mn-cs"/>
              </a:rPr>
              <a:t>､</a:t>
            </a:r>
            <a:r>
              <a:rPr lang="ja-JP" altLang="en-US" sz="2400" smtClean="0">
                <a:latin typeface="+mn-lt"/>
                <a:cs typeface="+mn-cs"/>
              </a:rPr>
              <a:t>国際取引詳細等を要求</a:t>
            </a:r>
            <a:endParaRPr lang="en-US" altLang="ja-JP" sz="2400" dirty="0" smtClean="0">
              <a:latin typeface="+mn-lt"/>
              <a:cs typeface="+mn-cs"/>
            </a:endParaRPr>
          </a:p>
          <a:p>
            <a:pPr marL="1054100" lvl="1" indent="-514350">
              <a:spcBef>
                <a:spcPts val="600"/>
              </a:spcBef>
              <a:buClr>
                <a:schemeClr val="accent1"/>
              </a:buClr>
              <a:buSzPct val="100000"/>
              <a:buFont typeface="Arial" pitchFamily="34" charset="0"/>
              <a:buChar char="•"/>
              <a:defRPr/>
            </a:pPr>
            <a:r>
              <a:rPr lang="ja-JP" altLang="en-US" sz="2400" smtClean="0">
                <a:latin typeface="+mn-lt"/>
                <a:cs typeface="+mn-cs"/>
              </a:rPr>
              <a:t>問題となる主な項目：ﾏｰｸｱｯﾌﾟ率</a:t>
            </a:r>
            <a:r>
              <a:rPr lang="en-US" altLang="ja-JP" sz="2400" dirty="0" smtClean="0">
                <a:latin typeface="+mn-lt"/>
                <a:cs typeface="+mn-cs"/>
              </a:rPr>
              <a:t>､</a:t>
            </a:r>
            <a:r>
              <a:rPr lang="ja-JP" altLang="en-US" sz="2400" smtClean="0">
                <a:latin typeface="+mn-lt"/>
                <a:cs typeface="+mn-cs"/>
              </a:rPr>
              <a:t>機能の再評価</a:t>
            </a:r>
            <a:r>
              <a:rPr lang="en-US" altLang="ja-JP" sz="2400" dirty="0" smtClean="0">
                <a:latin typeface="+mn-lt"/>
                <a:cs typeface="+mn-cs"/>
              </a:rPr>
              <a:t>､</a:t>
            </a:r>
            <a:br>
              <a:rPr lang="en-US" altLang="ja-JP" sz="2400" dirty="0" smtClean="0">
                <a:latin typeface="+mn-lt"/>
                <a:cs typeface="+mn-cs"/>
              </a:rPr>
            </a:br>
            <a:r>
              <a:rPr lang="ja-JP" altLang="en-US" sz="2400" smtClean="0">
                <a:latin typeface="+mn-lt"/>
                <a:cs typeface="+mn-cs"/>
              </a:rPr>
              <a:t>ｸﾞﾙｰﾌﾟ内役務提供や金融取引</a:t>
            </a:r>
            <a:r>
              <a:rPr lang="en-US" altLang="ja-JP" sz="2400" dirty="0" smtClean="0">
                <a:latin typeface="+mn-lt"/>
                <a:cs typeface="+mn-cs"/>
              </a:rPr>
              <a:t>､</a:t>
            </a:r>
            <a:r>
              <a:rPr lang="ja-JP" altLang="en-US" sz="2400" smtClean="0">
                <a:latin typeface="+mn-lt"/>
                <a:cs typeface="+mn-cs"/>
              </a:rPr>
              <a:t>無形資産に関する</a:t>
            </a:r>
            <a:r>
              <a:rPr lang="en-US" altLang="ja-JP" sz="2400" dirty="0" smtClean="0">
                <a:latin typeface="+mn-lt"/>
                <a:cs typeface="+mn-cs"/>
              </a:rPr>
              <a:t/>
            </a:r>
            <a:br>
              <a:rPr lang="en-US" altLang="ja-JP" sz="2400" dirty="0" smtClean="0">
                <a:latin typeface="+mn-lt"/>
                <a:cs typeface="+mn-cs"/>
              </a:rPr>
            </a:br>
            <a:r>
              <a:rPr lang="ja-JP" altLang="en-US" sz="2400" smtClean="0">
                <a:latin typeface="+mn-lt"/>
                <a:cs typeface="+mn-cs"/>
              </a:rPr>
              <a:t>移転価格算定方法、無形資産に関する支払</a:t>
            </a:r>
            <a:endParaRPr lang="en-US" altLang="ja-JP" sz="2400" dirty="0" smtClean="0">
              <a:latin typeface="+mn-lt"/>
              <a:cs typeface="+mn-cs"/>
            </a:endParaRPr>
          </a:p>
          <a:p>
            <a:pPr marL="1054100" lvl="1" indent="-514350">
              <a:spcBef>
                <a:spcPts val="600"/>
              </a:spcBef>
              <a:buClr>
                <a:schemeClr val="accent1"/>
              </a:buClr>
              <a:buSzPct val="100000"/>
              <a:buFont typeface="Arial" pitchFamily="34" charset="0"/>
              <a:buChar char="•"/>
              <a:defRPr/>
            </a:pPr>
            <a:r>
              <a:rPr lang="en-US" altLang="ja-JP" sz="2400" dirty="0" smtClean="0">
                <a:latin typeface="+mn-lt"/>
                <a:cs typeface="+mn-cs"/>
              </a:rPr>
              <a:t>2012-13</a:t>
            </a:r>
            <a:r>
              <a:rPr lang="ja-JP" altLang="en-US" sz="2400" smtClean="0">
                <a:latin typeface="+mn-lt"/>
                <a:cs typeface="+mn-cs"/>
              </a:rPr>
              <a:t>更正税額は</a:t>
            </a:r>
            <a:r>
              <a:rPr lang="en-US" altLang="ja-JP" sz="2400" dirty="0" smtClean="0">
                <a:latin typeface="+mn-lt"/>
                <a:cs typeface="+mn-cs"/>
              </a:rPr>
              <a:t>7002</a:t>
            </a:r>
            <a:r>
              <a:rPr lang="ja-JP" altLang="en-US" sz="2400" smtClean="0">
                <a:latin typeface="+mn-lt"/>
                <a:cs typeface="+mn-cs"/>
              </a:rPr>
              <a:t>億ﾙﾋﾟｰ</a:t>
            </a:r>
            <a:r>
              <a:rPr lang="en-US" altLang="ja-JP" sz="2400" dirty="0" smtClean="0">
                <a:latin typeface="+mn-lt"/>
                <a:cs typeface="+mn-cs"/>
              </a:rPr>
              <a:t>(</a:t>
            </a:r>
            <a:r>
              <a:rPr lang="ja-JP" altLang="en-US" sz="2400" smtClean="0">
                <a:latin typeface="+mn-lt"/>
                <a:cs typeface="+mn-cs"/>
              </a:rPr>
              <a:t>全世界の</a:t>
            </a:r>
            <a:r>
              <a:rPr lang="en-US" altLang="ja-JP" sz="2400" dirty="0" smtClean="0">
                <a:latin typeface="+mn-lt"/>
                <a:cs typeface="+mn-cs"/>
              </a:rPr>
              <a:t>70</a:t>
            </a:r>
            <a:r>
              <a:rPr lang="ja-JP" altLang="en-US" sz="2400" smtClean="0">
                <a:latin typeface="+mn-lt"/>
                <a:cs typeface="+mn-cs"/>
              </a:rPr>
              <a:t>％</a:t>
            </a:r>
            <a:r>
              <a:rPr lang="en-US" altLang="ja-JP" sz="2400" dirty="0" smtClean="0">
                <a:latin typeface="+mn-lt"/>
                <a:cs typeface="+mn-cs"/>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001000" cy="914400"/>
          </a:xfrm>
        </p:spPr>
        <p:txBody>
          <a:bodyPr>
            <a:normAutofit fontScale="90000"/>
          </a:bodyPr>
          <a:lstStyle/>
          <a:p>
            <a:pPr algn="ctr" eaLnBrk="1" fontAlgn="auto" hangingPunct="1">
              <a:spcAft>
                <a:spcPts val="0"/>
              </a:spcAft>
              <a:defRPr/>
            </a:pPr>
            <a:r>
              <a:rPr lang="en-US" altLang="ja-JP" sz="4000" dirty="0" smtClean="0">
                <a:solidFill>
                  <a:schemeClr val="tx2">
                    <a:satMod val="130000"/>
                  </a:schemeClr>
                </a:solidFill>
              </a:rPr>
              <a:t>(</a:t>
            </a:r>
            <a:r>
              <a:rPr lang="ja-JP" altLang="en-US" sz="4000" smtClean="0">
                <a:solidFill>
                  <a:schemeClr val="tx2">
                    <a:satMod val="130000"/>
                  </a:schemeClr>
                </a:solidFill>
              </a:rPr>
              <a:t>２</a:t>
            </a:r>
            <a:r>
              <a:rPr lang="en-US" altLang="ja-JP" sz="4000" dirty="0" smtClean="0">
                <a:solidFill>
                  <a:schemeClr val="tx2">
                    <a:satMod val="130000"/>
                  </a:schemeClr>
                </a:solidFill>
              </a:rPr>
              <a:t>)</a:t>
            </a:r>
            <a:r>
              <a:rPr lang="en-US" altLang="ja-JP" sz="4000" dirty="0" smtClean="0"/>
              <a:t> </a:t>
            </a:r>
            <a:r>
              <a:rPr lang="ja-JP" altLang="en-US" sz="4000" smtClean="0"/>
              <a:t>ｲﾝﾄﾞ移転価格課税の現状と対応策</a:t>
            </a:r>
            <a:r>
              <a:rPr lang="en-US" altLang="ja-JP" sz="4400" dirty="0" smtClean="0"/>
              <a:t/>
            </a:r>
            <a:br>
              <a:rPr lang="en-US" altLang="ja-JP" sz="4400" dirty="0" smtClean="0"/>
            </a:br>
            <a:r>
              <a:rPr lang="ja-JP" altLang="en-US" sz="2700" smtClean="0"/>
              <a:t>講師：デロイト 松木先生</a:t>
            </a:r>
            <a:endParaRPr lang="en-US" sz="2700"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7</a:t>
            </a:fld>
            <a:endParaRPr lang="en-US"/>
          </a:p>
        </p:txBody>
      </p:sp>
      <p:sp>
        <p:nvSpPr>
          <p:cNvPr id="4" name="Content Placeholder 2"/>
          <p:cNvSpPr txBox="1">
            <a:spLocks/>
          </p:cNvSpPr>
          <p:nvPr/>
        </p:nvSpPr>
        <p:spPr>
          <a:xfrm>
            <a:off x="914400" y="990600"/>
            <a:ext cx="8229600" cy="6248400"/>
          </a:xfrm>
          <a:prstGeom prst="rect">
            <a:avLst/>
          </a:prstGeom>
        </p:spPr>
        <p:txBody>
          <a:bodyPr/>
          <a:lstStyle/>
          <a:p>
            <a:pPr marL="596900" marR="0" lvl="0" indent="-514350" algn="l" defTabSz="914400" rtl="0" eaLnBrk="1" fontAlgn="base" latinLnBrk="0" hangingPunct="1">
              <a:spcBef>
                <a:spcPts val="0"/>
              </a:spcBef>
              <a:spcAft>
                <a:spcPts val="0"/>
              </a:spcAft>
              <a:buClr>
                <a:schemeClr val="accent1"/>
              </a:buClr>
              <a:buSzPct val="100000"/>
              <a:buFont typeface="+mj-lt"/>
              <a:buAutoNum type="arabicPeriod" startAt="3"/>
              <a:tabLst/>
              <a:defRPr/>
            </a:pP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国内での救済制度 </a:t>
            </a:r>
            <a: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移転価格調査･更正通知は課税年度終了後</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48</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ヶ月以内</a:t>
            </a:r>
            <a: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CIT(A)…</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所得税局長</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上訴担当</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)2</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3</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年</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　もしくは</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DRP…</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紛争解決委員会</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9</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ヶ月以内</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ITAT…</a:t>
            </a: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租税裁判所</a:t>
            </a:r>
            <a: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t/>
            </a:r>
            <a:br>
              <a:rPr kumimoji="0" lang="en-US" altLang="ja-JP" sz="2400" b="0" i="0" u="none" strike="noStrike" kern="1200" cap="none" spc="0" normalizeH="0" baseline="0" noProof="0" dirty="0" smtClean="0">
                <a:ln>
                  <a:noFill/>
                </a:ln>
                <a:solidFill>
                  <a:schemeClr val="tx1"/>
                </a:solidFill>
                <a:effectLst/>
                <a:uLnTx/>
                <a:uFillTx/>
                <a:latin typeface="+mn-lt"/>
                <a:ea typeface="+mn-ea"/>
                <a:cs typeface="+mn-cs"/>
              </a:rPr>
            </a:br>
            <a:r>
              <a:rPr kumimoji="0" lang="ja-JP" altLang="en-US" sz="2400" b="0" i="0" u="none" strike="noStrike" kern="1200" cap="none" spc="0" normalizeH="0" baseline="0" noProof="0" smtClean="0">
                <a:ln>
                  <a:noFill/>
                </a:ln>
                <a:solidFill>
                  <a:schemeClr val="tx1"/>
                </a:solidFill>
                <a:effectLst/>
                <a:uLnTx/>
                <a:uFillTx/>
                <a:latin typeface="+mn-lt"/>
                <a:ea typeface="+mn-ea"/>
                <a:cs typeface="+mn-cs"/>
              </a:rPr>
              <a:t>→高等裁判所→最高裁判所</a:t>
            </a:r>
            <a:endParaRPr kumimoji="0" lang="en-US" altLang="ja-JP" sz="2400" b="0" i="0" u="none" strike="noStrike" kern="1200" cap="none" spc="0" normalizeH="0" baseline="0" noProof="0" dirty="0" smtClean="0">
              <a:ln>
                <a:noFill/>
              </a:ln>
              <a:solidFill>
                <a:schemeClr val="tx1"/>
              </a:solidFill>
              <a:effectLst/>
              <a:uLnTx/>
              <a:uFillTx/>
              <a:latin typeface="+mn-lt"/>
              <a:ea typeface="+mn-ea"/>
              <a:cs typeface="+mn-cs"/>
            </a:endParaRPr>
          </a:p>
          <a:p>
            <a:pPr marL="596900" indent="-514350">
              <a:spcBef>
                <a:spcPts val="0"/>
              </a:spcBef>
              <a:spcAft>
                <a:spcPts val="0"/>
              </a:spcAft>
              <a:buClr>
                <a:schemeClr val="accent1"/>
              </a:buClr>
              <a:buSzPct val="100000"/>
              <a:buFont typeface="+mj-lt"/>
              <a:buAutoNum type="arabicPeriod" startAt="3"/>
              <a:defRPr/>
            </a:pPr>
            <a:r>
              <a:rPr lang="ja-JP" altLang="en-US" sz="2800" smtClean="0">
                <a:latin typeface="+mn-lt"/>
                <a:cs typeface="+mn-cs"/>
              </a:rPr>
              <a:t>相互協議</a:t>
            </a:r>
            <a:r>
              <a:rPr lang="en-US" altLang="ja-JP" sz="2800" dirty="0" smtClean="0">
                <a:latin typeface="+mn-lt"/>
                <a:cs typeface="+mn-cs"/>
              </a:rPr>
              <a:t>(MAP)</a:t>
            </a:r>
            <a:r>
              <a:rPr lang="ja-JP" altLang="en-US" sz="2800" smtClean="0">
                <a:latin typeface="+mn-lt"/>
                <a:cs typeface="+mn-cs"/>
              </a:rPr>
              <a:t>：租税条約による解決</a:t>
            </a:r>
            <a:endParaRPr lang="en-US" altLang="ja-JP" sz="2800" dirty="0" smtClean="0">
              <a:latin typeface="+mn-lt"/>
              <a:cs typeface="+mn-cs"/>
            </a:endParaRPr>
          </a:p>
          <a:p>
            <a:pPr marL="1054100" lvl="1" indent="-514350">
              <a:spcBef>
                <a:spcPts val="0"/>
              </a:spcBef>
              <a:spcAft>
                <a:spcPts val="0"/>
              </a:spcAft>
              <a:buClr>
                <a:schemeClr val="accent1"/>
              </a:buClr>
              <a:buSzPct val="100000"/>
              <a:buFont typeface="Arial" pitchFamily="34" charset="0"/>
              <a:buChar char="•"/>
              <a:defRPr/>
            </a:pPr>
            <a:r>
              <a:rPr lang="ja-JP" altLang="en-US" sz="2400" smtClean="0">
                <a:latin typeface="+mn-lt"/>
                <a:cs typeface="+mn-cs"/>
              </a:rPr>
              <a:t>相手国で申請</a:t>
            </a:r>
            <a:endParaRPr lang="en-US" altLang="ja-JP" sz="2400" dirty="0" smtClean="0">
              <a:latin typeface="+mn-lt"/>
              <a:cs typeface="+mn-cs"/>
            </a:endParaRPr>
          </a:p>
          <a:p>
            <a:pPr marL="1054100" lvl="1" indent="-514350">
              <a:spcBef>
                <a:spcPts val="0"/>
              </a:spcBef>
              <a:spcAft>
                <a:spcPts val="0"/>
              </a:spcAft>
              <a:buClr>
                <a:schemeClr val="accent1"/>
              </a:buClr>
              <a:buSzPct val="100000"/>
              <a:buFont typeface="Arial" pitchFamily="34" charset="0"/>
              <a:buChar char="•"/>
              <a:defRPr/>
            </a:pPr>
            <a:r>
              <a:rPr lang="ja-JP" altLang="en-US" sz="2400" smtClean="0">
                <a:latin typeface="+mn-lt"/>
                <a:cs typeface="+mn-cs"/>
              </a:rPr>
              <a:t>両国間の権限ある当局</a:t>
            </a:r>
            <a:r>
              <a:rPr lang="en-US" altLang="ja-JP" sz="2400" dirty="0" smtClean="0">
                <a:latin typeface="+mn-lt"/>
                <a:cs typeface="+mn-cs"/>
              </a:rPr>
              <a:t>(CA)</a:t>
            </a:r>
            <a:r>
              <a:rPr lang="ja-JP" altLang="en-US" sz="2400" smtClean="0">
                <a:latin typeface="+mn-lt"/>
                <a:cs typeface="+mn-cs"/>
              </a:rPr>
              <a:t>は協議を行い、完全な合意が出来るよう努力する。</a:t>
            </a:r>
            <a:endParaRPr lang="en-US" altLang="ja-JP" sz="2400" dirty="0" smtClean="0">
              <a:latin typeface="+mn-lt"/>
              <a:cs typeface="+mn-cs"/>
            </a:endParaRPr>
          </a:p>
          <a:p>
            <a:pPr marL="596900" lvl="0" indent="-514350">
              <a:spcBef>
                <a:spcPts val="0"/>
              </a:spcBef>
              <a:spcAft>
                <a:spcPts val="0"/>
              </a:spcAft>
              <a:buClr>
                <a:schemeClr val="accent1"/>
              </a:buClr>
              <a:buSzPct val="100000"/>
              <a:buFont typeface="+mj-lt"/>
              <a:buAutoNum type="arabicPeriod" startAt="3"/>
              <a:defRPr/>
            </a:pPr>
            <a:r>
              <a:rPr kumimoji="0" lang="ja-JP" altLang="en-US" sz="2800" b="0" i="0" u="none" strike="noStrike" kern="1200" cap="none" spc="0" normalizeH="0" baseline="0" noProof="0" smtClean="0">
                <a:ln>
                  <a:noFill/>
                </a:ln>
                <a:solidFill>
                  <a:schemeClr val="tx1"/>
                </a:solidFill>
                <a:effectLst/>
                <a:uLnTx/>
                <a:uFillTx/>
                <a:latin typeface="+mn-lt"/>
                <a:ea typeface="+mn-ea"/>
                <a:cs typeface="+mn-cs"/>
              </a:rPr>
              <a:t>インドにおける事前確認</a:t>
            </a:r>
            <a:r>
              <a:rPr kumimoji="0" lang="en-US" altLang="ja-JP" sz="2800" b="0" i="0" u="none" strike="noStrike" kern="1200" cap="none" spc="0" normalizeH="0" baseline="0" noProof="0" dirty="0" smtClean="0">
                <a:ln>
                  <a:noFill/>
                </a:ln>
                <a:solidFill>
                  <a:schemeClr val="tx1"/>
                </a:solidFill>
                <a:effectLst/>
                <a:uLnTx/>
                <a:uFillTx/>
                <a:latin typeface="+mn-lt"/>
                <a:ea typeface="+mn-ea"/>
                <a:cs typeface="+mn-cs"/>
              </a:rPr>
              <a:t>(APA)</a:t>
            </a:r>
          </a:p>
          <a:p>
            <a:pPr marL="1054100" lvl="1" indent="-514350">
              <a:spcBef>
                <a:spcPts val="0"/>
              </a:spcBef>
              <a:spcAft>
                <a:spcPts val="0"/>
              </a:spcAft>
              <a:buClr>
                <a:schemeClr val="accent1"/>
              </a:buClr>
              <a:buSzPct val="100000"/>
              <a:buFont typeface="Arial" pitchFamily="34" charset="0"/>
              <a:buChar char="•"/>
              <a:defRPr/>
            </a:pPr>
            <a:r>
              <a:rPr lang="ja-JP" altLang="en-US" sz="2400" smtClean="0">
                <a:latin typeface="+mn-lt"/>
                <a:cs typeface="+mn-cs"/>
              </a:rPr>
              <a:t>ﾕﾆﾗﾃﾗﾙ</a:t>
            </a:r>
            <a:r>
              <a:rPr lang="en-US" altLang="ja-JP" sz="2400" dirty="0" smtClean="0">
                <a:latin typeface="+mn-lt"/>
                <a:cs typeface="+mn-cs"/>
              </a:rPr>
              <a:t>APA､</a:t>
            </a:r>
            <a:r>
              <a:rPr lang="ja-JP" altLang="en-US" sz="2400" smtClean="0">
                <a:latin typeface="+mn-lt"/>
                <a:cs typeface="+mn-cs"/>
              </a:rPr>
              <a:t>ﾊﾞｲﾗﾃﾗﾙ</a:t>
            </a:r>
            <a:r>
              <a:rPr lang="en-US" altLang="ja-JP" sz="2400" dirty="0" smtClean="0">
                <a:latin typeface="+mn-lt"/>
                <a:cs typeface="+mn-cs"/>
              </a:rPr>
              <a:t>APA､</a:t>
            </a:r>
            <a:r>
              <a:rPr lang="ja-JP" altLang="en-US" sz="2400" smtClean="0">
                <a:latin typeface="+mn-lt"/>
                <a:cs typeface="+mn-cs"/>
              </a:rPr>
              <a:t>多国間</a:t>
            </a:r>
            <a:r>
              <a:rPr lang="en-US" altLang="ja-JP" sz="2400" dirty="0" smtClean="0">
                <a:latin typeface="+mn-lt"/>
                <a:cs typeface="+mn-cs"/>
              </a:rPr>
              <a:t>APA</a:t>
            </a:r>
            <a:r>
              <a:rPr lang="ja-JP" altLang="en-US" sz="2400" smtClean="0">
                <a:latin typeface="+mn-lt"/>
                <a:cs typeface="+mn-cs"/>
              </a:rPr>
              <a:t>あり</a:t>
            </a:r>
            <a:endParaRPr lang="en-US" altLang="ja-JP" sz="2400" dirty="0" smtClean="0">
              <a:latin typeface="+mn-lt"/>
              <a:cs typeface="+mn-cs"/>
            </a:endParaRPr>
          </a:p>
          <a:p>
            <a:pPr marL="1054100" lvl="1" indent="-514350">
              <a:spcBef>
                <a:spcPts val="0"/>
              </a:spcBef>
              <a:spcAft>
                <a:spcPts val="0"/>
              </a:spcAft>
              <a:buClr>
                <a:schemeClr val="accent1"/>
              </a:buClr>
              <a:buSzPct val="100000"/>
              <a:buFont typeface="Arial" pitchFamily="34" charset="0"/>
              <a:buChar char="•"/>
              <a:defRPr/>
            </a:pPr>
            <a:r>
              <a:rPr lang="ja-JP" altLang="en-US" sz="2400" smtClean="0">
                <a:latin typeface="+mn-lt"/>
                <a:cs typeface="+mn-cs"/>
              </a:rPr>
              <a:t>納税者と中央直接税務当局の間で事前に独立企業間価格の算定および算定方法を明確化するもの</a:t>
            </a:r>
            <a:endParaRPr lang="en-US" altLang="ja-JP" sz="2400" dirty="0" smtClean="0">
              <a:latin typeface="+mn-lt"/>
              <a:cs typeface="+mn-cs"/>
            </a:endParaRPr>
          </a:p>
          <a:p>
            <a:pPr marL="1054100" lvl="1" indent="-514350">
              <a:spcBef>
                <a:spcPts val="0"/>
              </a:spcBef>
              <a:spcAft>
                <a:spcPts val="0"/>
              </a:spcAft>
              <a:buClr>
                <a:schemeClr val="accent1"/>
              </a:buClr>
              <a:buSzPct val="100000"/>
              <a:buFont typeface="Arial" pitchFamily="34" charset="0"/>
              <a:buChar char="•"/>
              <a:defRPr/>
            </a:pPr>
            <a:r>
              <a:rPr lang="ja-JP" altLang="en-US" sz="2400" smtClean="0">
                <a:latin typeface="+mn-lt"/>
                <a:cs typeface="+mn-cs"/>
              </a:rPr>
              <a:t>対象年度は</a:t>
            </a:r>
            <a:r>
              <a:rPr lang="en-US" altLang="ja-JP" sz="2400" dirty="0" smtClean="0">
                <a:latin typeface="+mn-lt"/>
                <a:cs typeface="+mn-cs"/>
              </a:rPr>
              <a:t>3-5</a:t>
            </a:r>
            <a:r>
              <a:rPr lang="ja-JP" altLang="en-US" sz="2400" smtClean="0">
                <a:latin typeface="+mn-lt"/>
                <a:cs typeface="+mn-cs"/>
              </a:rPr>
              <a:t>年</a:t>
            </a:r>
            <a:r>
              <a:rPr lang="en-US" altLang="ja-JP" sz="2400" dirty="0" smtClean="0">
                <a:latin typeface="+mn-lt"/>
                <a:cs typeface="+mn-cs"/>
              </a:rPr>
              <a:t>(</a:t>
            </a:r>
            <a:r>
              <a:rPr lang="ja-JP" altLang="en-US" sz="2400" smtClean="0">
                <a:latin typeface="+mn-lt"/>
                <a:cs typeface="+mn-cs"/>
              </a:rPr>
              <a:t>最長</a:t>
            </a:r>
            <a:r>
              <a:rPr lang="en-US" altLang="ja-JP" sz="2400" dirty="0" smtClean="0">
                <a:latin typeface="+mn-lt"/>
                <a:cs typeface="+mn-cs"/>
              </a:rPr>
              <a:t>5</a:t>
            </a:r>
            <a:r>
              <a:rPr lang="ja-JP" altLang="en-US" sz="2400" smtClean="0">
                <a:latin typeface="+mn-lt"/>
                <a:cs typeface="+mn-cs"/>
              </a:rPr>
              <a:t>年</a:t>
            </a:r>
            <a:r>
              <a:rPr lang="en-US" altLang="ja-JP" sz="2400" dirty="0" smtClean="0">
                <a:latin typeface="+mn-lt"/>
                <a:cs typeface="+mn-cs"/>
              </a:rPr>
              <a:t>､</a:t>
            </a:r>
            <a:r>
              <a:rPr lang="ja-JP" altLang="en-US" sz="2400" smtClean="0">
                <a:latin typeface="+mn-lt"/>
                <a:cs typeface="+mn-cs"/>
              </a:rPr>
              <a:t>過去</a:t>
            </a:r>
            <a:r>
              <a:rPr lang="en-US" altLang="ja-JP" sz="2400" dirty="0" smtClean="0">
                <a:latin typeface="+mn-lt"/>
                <a:cs typeface="+mn-cs"/>
              </a:rPr>
              <a:t>4</a:t>
            </a:r>
            <a:r>
              <a:rPr lang="ja-JP" altLang="en-US" sz="2400" smtClean="0">
                <a:latin typeface="+mn-lt"/>
                <a:cs typeface="+mn-cs"/>
              </a:rPr>
              <a:t>年間の遡及適用可</a:t>
            </a:r>
            <a:r>
              <a:rPr lang="en-US" altLang="ja-JP" sz="2400" dirty="0" smtClean="0">
                <a:latin typeface="+mn-lt"/>
                <a:cs typeface="+mn-cs"/>
              </a:rPr>
              <a:t>)</a:t>
            </a:r>
            <a:br>
              <a:rPr lang="en-US" altLang="ja-JP" sz="2400" dirty="0" smtClean="0">
                <a:latin typeface="+mn-lt"/>
                <a:cs typeface="+mn-cs"/>
              </a:rPr>
            </a:br>
            <a:endParaRPr lang="en-US" altLang="ja-JP" sz="2000" dirty="0" smtClean="0"/>
          </a:p>
          <a:p>
            <a:pPr marL="1054100" lvl="1" indent="-514350">
              <a:spcBef>
                <a:spcPts val="0"/>
              </a:spcBef>
              <a:spcAft>
                <a:spcPts val="0"/>
              </a:spcAft>
              <a:buClr>
                <a:schemeClr val="accent1"/>
              </a:buClr>
              <a:buSzPct val="100000"/>
              <a:buFont typeface="Arial" pitchFamily="34" charset="0"/>
              <a:buChar char="•"/>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9350" cy="1143000"/>
          </a:xfrm>
        </p:spPr>
        <p:txBody>
          <a:bodyPr>
            <a:normAutofit/>
          </a:bodyPr>
          <a:lstStyle/>
          <a:p>
            <a:pPr eaLnBrk="1" fontAlgn="auto" hangingPunct="1">
              <a:spcAft>
                <a:spcPts val="0"/>
              </a:spcAft>
              <a:defRPr/>
            </a:pPr>
            <a:r>
              <a:rPr lang="en-US" altLang="ja-JP" dirty="0" smtClean="0">
                <a:solidFill>
                  <a:schemeClr val="tx2">
                    <a:satMod val="130000"/>
                  </a:schemeClr>
                </a:solidFill>
              </a:rPr>
              <a:t>(3)</a:t>
            </a:r>
            <a:r>
              <a:rPr lang="ja-JP" altLang="en-US" smtClean="0">
                <a:solidFill>
                  <a:schemeClr val="tx2">
                    <a:satMod val="130000"/>
                  </a:schemeClr>
                </a:solidFill>
              </a:rPr>
              <a:t>その他－ご連絡事項</a:t>
            </a:r>
            <a:endParaRPr lang="en-US" dirty="0">
              <a:solidFill>
                <a:schemeClr val="tx2">
                  <a:satMod val="130000"/>
                </a:schemeClr>
              </a:solidFill>
            </a:endParaRPr>
          </a:p>
        </p:txBody>
      </p:sp>
      <p:sp>
        <p:nvSpPr>
          <p:cNvPr id="24579" name="Content Placeholder 2"/>
          <p:cNvSpPr>
            <a:spLocks noGrp="1"/>
          </p:cNvSpPr>
          <p:nvPr>
            <p:ph idx="1"/>
          </p:nvPr>
        </p:nvSpPr>
        <p:spPr>
          <a:xfrm>
            <a:off x="609600" y="1066800"/>
            <a:ext cx="8991600" cy="3810000"/>
          </a:xfrm>
        </p:spPr>
        <p:txBody>
          <a:bodyPr/>
          <a:lstStyle/>
          <a:p>
            <a:pPr eaLnBrk="1" hangingPunct="1"/>
            <a:r>
              <a:rPr lang="ja-JP" altLang="en-US" smtClean="0">
                <a:latin typeface="+mj-ea"/>
                <a:ea typeface="+mj-ea"/>
                <a:cs typeface="HGｺﾞｼｯｸE"/>
              </a:rPr>
              <a:t>次回は</a:t>
            </a:r>
            <a:r>
              <a:rPr lang="en-US" altLang="ja-JP" dirty="0" smtClean="0">
                <a:latin typeface="+mj-ea"/>
                <a:ea typeface="+mj-ea"/>
                <a:cs typeface="HGｺﾞｼｯｸE"/>
              </a:rPr>
              <a:t>4</a:t>
            </a:r>
            <a:r>
              <a:rPr lang="ja-JP" altLang="en-US" smtClean="0">
                <a:latin typeface="+mj-ea"/>
                <a:ea typeface="+mj-ea"/>
                <a:cs typeface="HGｺﾞｼｯｸE"/>
              </a:rPr>
              <a:t>月</a:t>
            </a:r>
            <a:r>
              <a:rPr lang="en-US" altLang="ja-JP" dirty="0" smtClean="0">
                <a:latin typeface="+mj-ea"/>
                <a:ea typeface="+mj-ea"/>
                <a:cs typeface="HGｺﾞｼｯｸE"/>
              </a:rPr>
              <a:t>15</a:t>
            </a:r>
            <a:r>
              <a:rPr lang="ja-JP" altLang="en-US" smtClean="0">
                <a:latin typeface="+mj-ea"/>
                <a:ea typeface="+mj-ea"/>
                <a:cs typeface="HGｺﾞｼｯｸE"/>
              </a:rPr>
              <a:t>日</a:t>
            </a:r>
            <a:r>
              <a:rPr lang="en-US" altLang="ja-JP" dirty="0" smtClean="0">
                <a:latin typeface="+mj-ea"/>
                <a:ea typeface="+mj-ea"/>
                <a:cs typeface="HGｺﾞｼｯｸE"/>
              </a:rPr>
              <a:t>(</a:t>
            </a:r>
            <a:r>
              <a:rPr lang="ja-JP" altLang="en-US" smtClean="0">
                <a:latin typeface="+mj-ea"/>
                <a:ea typeface="+mj-ea"/>
                <a:cs typeface="HGｺﾞｼｯｸE"/>
              </a:rPr>
              <a:t>水</a:t>
            </a:r>
            <a:r>
              <a:rPr lang="en-US" altLang="ja-JP" dirty="0" smtClean="0">
                <a:latin typeface="+mj-ea"/>
                <a:ea typeface="+mj-ea"/>
                <a:cs typeface="HGｺﾞｼｯｸE"/>
              </a:rPr>
              <a:t>)17:00-19:00</a:t>
            </a:r>
            <a:r>
              <a:rPr lang="ja-JP" altLang="en-US" smtClean="0">
                <a:latin typeface="+mj-ea"/>
                <a:ea typeface="+mj-ea"/>
                <a:cs typeface="HGｺﾞｼｯｸE"/>
              </a:rPr>
              <a:t>の</a:t>
            </a:r>
            <a:endParaRPr lang="en-US" altLang="ja-JP" dirty="0" smtClean="0">
              <a:latin typeface="+mj-ea"/>
              <a:ea typeface="+mj-ea"/>
              <a:cs typeface="HGｺﾞｼｯｸE"/>
            </a:endParaRPr>
          </a:p>
          <a:p>
            <a:pPr eaLnBrk="1" hangingPunct="1"/>
            <a:r>
              <a:rPr lang="ja-JP" altLang="en-US" smtClean="0">
                <a:latin typeface="+mj-ea"/>
                <a:ea typeface="+mj-ea"/>
                <a:cs typeface="HGｺﾞｼｯｸE"/>
              </a:rPr>
              <a:t>場所</a:t>
            </a:r>
            <a:r>
              <a:rPr lang="en-US" altLang="ja-JP" dirty="0" smtClean="0">
                <a:latin typeface="+mj-ea"/>
                <a:ea typeface="+mj-ea"/>
                <a:cs typeface="HGｺﾞｼｯｸE"/>
              </a:rPr>
              <a:t>:</a:t>
            </a:r>
            <a:r>
              <a:rPr lang="en-US" altLang="ja-JP" dirty="0" smtClean="0"/>
              <a:t> Deloitte Haskins &amp; Sells </a:t>
            </a:r>
            <a:r>
              <a:rPr lang="ja-JP" altLang="en-US" smtClean="0"/>
              <a:t>事務所会議室</a:t>
            </a:r>
            <a:endParaRPr lang="en-US" altLang="ja-JP" dirty="0" smtClean="0">
              <a:latin typeface="+mj-ea"/>
              <a:ea typeface="+mj-ea"/>
              <a:cs typeface="HGｺﾞｼｯｸE"/>
            </a:endParaRPr>
          </a:p>
          <a:p>
            <a:pPr eaLnBrk="1" hangingPunct="1"/>
            <a:r>
              <a:rPr lang="ja-JP" altLang="en-US" smtClean="0">
                <a:latin typeface="+mj-ea"/>
                <a:ea typeface="+mj-ea"/>
                <a:cs typeface="HGｺﾞｼｯｸE"/>
              </a:rPr>
              <a:t>テーマ　</a:t>
            </a:r>
            <a:r>
              <a:rPr lang="en-US" altLang="ja-JP" dirty="0" smtClean="0">
                <a:latin typeface="+mj-ea"/>
                <a:ea typeface="+mj-ea"/>
                <a:cs typeface="HGｺﾞｼｯｸE"/>
              </a:rPr>
              <a:t>(</a:t>
            </a:r>
            <a:r>
              <a:rPr lang="ja-JP" altLang="en-US" smtClean="0">
                <a:latin typeface="+mj-ea"/>
                <a:ea typeface="+mj-ea"/>
                <a:cs typeface="HGｺﾞｼｯｸE"/>
              </a:rPr>
              <a:t>　</a:t>
            </a:r>
            <a:r>
              <a:rPr lang="en-US" altLang="ja-JP" dirty="0" smtClean="0">
                <a:latin typeface="+mj-ea"/>
                <a:ea typeface="+mj-ea"/>
                <a:cs typeface="HGｺﾞｼｯｸE"/>
              </a:rPr>
              <a:t>)</a:t>
            </a:r>
            <a:r>
              <a:rPr lang="ja-JP" altLang="en-US" smtClean="0">
                <a:latin typeface="+mj-ea"/>
                <a:ea typeface="+mj-ea"/>
                <a:cs typeface="HGｺﾞｼｯｸE"/>
              </a:rPr>
              <a:t>内は講師の方々</a:t>
            </a:r>
            <a:endParaRPr lang="en-US" altLang="ja-JP" dirty="0" smtClean="0">
              <a:latin typeface="+mj-ea"/>
              <a:ea typeface="+mj-ea"/>
              <a:cs typeface="HGｺﾞｼｯｸE"/>
            </a:endParaRPr>
          </a:p>
          <a:p>
            <a:pPr marL="0" indent="0" eaLnBrk="1" fontAlgn="auto" hangingPunct="1">
              <a:spcBef>
                <a:spcPts val="0"/>
              </a:spcBef>
              <a:spcAft>
                <a:spcPts val="0"/>
              </a:spcAft>
              <a:buClrTx/>
              <a:buSzTx/>
              <a:buNone/>
              <a:defRPr/>
            </a:pPr>
            <a:r>
              <a:rPr lang="ja-JP" altLang="en-US" smtClean="0"/>
              <a:t>   ・インドにおける資金調達手法</a:t>
            </a:r>
            <a:r>
              <a:rPr lang="en-US" altLang="ja-JP" dirty="0" smtClean="0"/>
              <a:t/>
            </a:r>
            <a:br>
              <a:rPr lang="en-US" altLang="ja-JP" dirty="0" smtClean="0"/>
            </a:br>
            <a:r>
              <a:rPr lang="en-US" altLang="ja-JP" dirty="0" smtClean="0"/>
              <a:t>       (</a:t>
            </a:r>
            <a:r>
              <a:rPr lang="ja-JP" altLang="en-US" smtClean="0"/>
              <a:t>三菱東京ＵＦＪ銀行　安井様</a:t>
            </a:r>
            <a:r>
              <a:rPr lang="en-US" altLang="ja-JP" dirty="0" smtClean="0"/>
              <a:t>)</a:t>
            </a:r>
          </a:p>
          <a:p>
            <a:pPr marL="0" indent="0" eaLnBrk="1" fontAlgn="auto" hangingPunct="1">
              <a:spcBef>
                <a:spcPts val="0"/>
              </a:spcBef>
              <a:spcAft>
                <a:spcPts val="0"/>
              </a:spcAft>
              <a:buClrTx/>
              <a:buSzTx/>
              <a:buNone/>
              <a:defRPr/>
            </a:pPr>
            <a:r>
              <a:rPr kumimoji="1" lang="ja-JP" altLang="en-US" smtClean="0"/>
              <a:t>   ・インド予算案</a:t>
            </a:r>
          </a:p>
          <a:p>
            <a:pPr eaLnBrk="1" hangingPunct="1">
              <a:buNone/>
            </a:pPr>
            <a:r>
              <a:rPr lang="ja-JP" altLang="en-US" smtClean="0"/>
              <a:t>    </a:t>
            </a:r>
            <a:r>
              <a:rPr lang="ja-JP" altLang="en-US" smtClean="0"/>
              <a:t>（</a:t>
            </a:r>
            <a:r>
              <a:rPr lang="en-US" altLang="ja-JP" dirty="0" smtClean="0"/>
              <a:t>PWC</a:t>
            </a:r>
            <a:r>
              <a:rPr lang="ja-JP" altLang="en-US" smtClean="0"/>
              <a:t>尻引先</a:t>
            </a:r>
            <a:r>
              <a:rPr lang="ja-JP" altLang="en-US" smtClean="0"/>
              <a:t>生）</a:t>
            </a:r>
            <a:endParaRPr lang="en-US" altLang="ja-JP" dirty="0" smtClean="0"/>
          </a:p>
          <a:p>
            <a:pPr eaLnBrk="1" hangingPunct="1"/>
            <a:endParaRPr lang="en-US" altLang="ja-JP" dirty="0" smtClean="0">
              <a:latin typeface="+mj-ea"/>
              <a:ea typeface="+mj-ea"/>
              <a:cs typeface="HGｺﾞｼｯｸE"/>
            </a:endParaRPr>
          </a:p>
          <a:p>
            <a:pPr eaLnBrk="1" hangingPunct="1">
              <a:buNone/>
            </a:pPr>
            <a:r>
              <a:rPr lang="ja-JP" altLang="en-US" smtClean="0">
                <a:latin typeface="+mj-ea"/>
                <a:ea typeface="+mj-ea"/>
                <a:cs typeface="HGｺﾞｼｯｸE"/>
              </a:rPr>
              <a:t>   </a:t>
            </a:r>
            <a:endParaRPr lang="en-IN" dirty="0" smtClean="0">
              <a:latin typeface="+mj-ea"/>
              <a:ea typeface="+mj-ea"/>
            </a:endParaRPr>
          </a:p>
        </p:txBody>
      </p:sp>
      <p:sp>
        <p:nvSpPr>
          <p:cNvPr id="4" name="TextBox 3"/>
          <p:cNvSpPr txBox="1"/>
          <p:nvPr/>
        </p:nvSpPr>
        <p:spPr>
          <a:xfrm>
            <a:off x="1524000" y="5540514"/>
            <a:ext cx="6629400" cy="707886"/>
          </a:xfrm>
          <a:prstGeom prst="rect">
            <a:avLst/>
          </a:prstGeom>
          <a:noFill/>
        </p:spPr>
        <p:txBody>
          <a:bodyPr wrap="square" rtlCol="0">
            <a:spAutoFit/>
          </a:bodyPr>
          <a:lstStyle/>
          <a:p>
            <a:r>
              <a:rPr lang="ja-JP" altLang="en-US" sz="4000" smtClean="0"/>
              <a:t>皆様のご出席を歓迎します。</a:t>
            </a:r>
            <a:endParaRPr lang="en-US" sz="4000" dirty="0"/>
          </a:p>
        </p:txBody>
      </p:sp>
      <p:sp>
        <p:nvSpPr>
          <p:cNvPr id="5" name="12-Point Star 4"/>
          <p:cNvSpPr/>
          <p:nvPr/>
        </p:nvSpPr>
        <p:spPr>
          <a:xfrm>
            <a:off x="228600" y="4953000"/>
            <a:ext cx="8915400" cy="1828800"/>
          </a:xfrm>
          <a:prstGeom prst="star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2193</TotalTime>
  <Words>241</Words>
  <Application>Microsoft Office PowerPoint</Application>
  <PresentationFormat>On-screen Show (4:3)</PresentationFormat>
  <Paragraphs>65</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2014年度 第５回税務労務委員会開催報告</vt:lpstr>
      <vt:lpstr>ご出席ありがとうございました！ 　　→28名のご出席者</vt:lpstr>
      <vt:lpstr>(１) インドにおけるPE課税 講師：ＰＷＣ 山崎先生</vt:lpstr>
      <vt:lpstr>(１) インドにおけるPE課税 講師：ＰＷＣ 山崎先生</vt:lpstr>
      <vt:lpstr>(１) インドにおけるPE課税 講師：ＰＷＣ 山崎先生</vt:lpstr>
      <vt:lpstr>(２) ｲﾝﾄﾞ移転価格課税の現状と対応策 講師：デロイト 松木先生</vt:lpstr>
      <vt:lpstr>(２) ｲﾝﾄﾞ移転価格課税の現状と対応策 講師：デロイト 松木先生</vt:lpstr>
      <vt:lpstr>(3)その他－ご連絡事項</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第１回税務労務委員会</dc:title>
  <dc:creator>Aritsune Ueno</dc:creator>
  <cp:lastModifiedBy>TKM08256</cp:lastModifiedBy>
  <cp:revision>257</cp:revision>
  <dcterms:created xsi:type="dcterms:W3CDTF">2006-08-16T00:00:00Z</dcterms:created>
  <dcterms:modified xsi:type="dcterms:W3CDTF">2015-02-28T10:22:28Z</dcterms:modified>
</cp:coreProperties>
</file>