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0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5" r:id="rId1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AD6546-3001-4904-9BB4-DD2D06388C19}" type="datetimeFigureOut">
              <a:rPr lang="en-US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AE1F1-BDDD-4EA4-8845-14224AD4E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FBBDB-633A-439F-823A-BDC85779C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8AF964-6224-44D7-ABBF-F83A62F29E1A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D52EEA-123A-4301-8FA2-D6057E7F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08F38-945A-4C0B-9341-B99292CEF5E5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00432-0AA8-4C3D-AD32-7025E637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B991-1E8E-446C-85DE-900177D3084B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7390-8440-48A8-AD7E-FCB82A551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E157D-7E80-40CD-BE04-DACFA57A4901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6E33-FDA4-49BA-9875-5D01C7216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2621DD-5564-45C6-B34E-AA918A8AB28D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A18537-A7A8-40B2-A666-EECC56318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5B07-088E-4334-9BAF-179916033375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A329-A27B-4B61-8336-AD182D973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97277-D572-4090-AF79-E8FB2D94E79B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32D471-7BC7-4C22-AFFC-E0B43F318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E695-CB04-4A09-B98C-C48E747D1176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7444-F4FD-4451-ACA2-5F04F1746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FB8A1-B7E9-4214-B331-ADBD56F27A99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B1A098-FCB1-4EB8-AFF9-20B7E481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F1406C-AC80-4DB9-B3C8-DF3585B85178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789B23-6882-4AFA-A5CB-C78D80A9A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44081-8F19-45C2-8A56-2815E20B4E53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7846D-BA8D-4BEC-8F3B-17D839095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0CD8718-9507-4551-8C12-210E735CFC6E}" type="datetime1">
              <a:rPr lang="en-US" smtClean="0"/>
              <a:pPr>
                <a:defRPr/>
              </a:pPr>
              <a:t>4/27/2015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915ECA7-1F6E-420A-B636-C44C8DB14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0" r:id="rId2"/>
    <p:sldLayoutId id="2147483786" r:id="rId3"/>
    <p:sldLayoutId id="2147483781" r:id="rId4"/>
    <p:sldLayoutId id="2147483787" r:id="rId5"/>
    <p:sldLayoutId id="2147483782" r:id="rId6"/>
    <p:sldLayoutId id="2147483788" r:id="rId7"/>
    <p:sldLayoutId id="2147483789" r:id="rId8"/>
    <p:sldLayoutId id="2147483790" r:id="rId9"/>
    <p:sldLayoutId id="2147483783" r:id="rId10"/>
    <p:sldLayoutId id="21474837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52400"/>
            <a:ext cx="8000999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2014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年度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第６回税務労務委員会開催報告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8153400" cy="49530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smtClean="0"/>
              <a:t>日時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2015</a:t>
            </a:r>
            <a:r>
              <a:rPr lang="ja-JP" altLang="en-US" smtClean="0"/>
              <a:t>年</a:t>
            </a:r>
            <a:r>
              <a:rPr lang="en-US" altLang="ja-JP" dirty="0" smtClean="0"/>
              <a:t>4</a:t>
            </a:r>
            <a:r>
              <a:rPr lang="ja-JP" altLang="en-US" smtClean="0"/>
              <a:t>月</a:t>
            </a:r>
            <a:r>
              <a:rPr lang="en-US" altLang="ja-JP" dirty="0" smtClean="0"/>
              <a:t>15</a:t>
            </a:r>
            <a:r>
              <a:rPr lang="ja-JP" altLang="en-US" smtClean="0"/>
              <a:t>日</a:t>
            </a:r>
            <a:r>
              <a:rPr lang="en-US" altLang="ja-JP" dirty="0" smtClean="0"/>
              <a:t>(</a:t>
            </a:r>
            <a:r>
              <a:rPr lang="ja-JP" altLang="en-US" smtClean="0"/>
              <a:t>水</a:t>
            </a:r>
            <a:r>
              <a:rPr lang="en-US" altLang="ja-JP" dirty="0" smtClean="0"/>
              <a:t>)</a:t>
            </a:r>
            <a:r>
              <a:rPr lang="ja-JP" altLang="en-US" smtClean="0"/>
              <a:t>　</a:t>
            </a:r>
            <a:r>
              <a:rPr lang="en-US" altLang="ja-JP" dirty="0" smtClean="0"/>
              <a:t>17:00-19:00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u="sng" smtClean="0"/>
              <a:t>場所</a:t>
            </a:r>
            <a:endParaRPr lang="en-US" u="sn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デロイトバンガロールオフィス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dirty="0" smtClean="0"/>
              <a:t>(</a:t>
            </a:r>
            <a:r>
              <a:rPr lang="ja-JP" altLang="en-US" smtClean="0"/>
              <a:t>会議室のご提供を有難うございました</a:t>
            </a:r>
            <a:r>
              <a:rPr lang="en-US" altLang="ja-JP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smtClean="0"/>
              <a:t>議事</a:t>
            </a:r>
            <a:r>
              <a:rPr lang="ja-JP" altLang="en-US" sz="2400" smtClean="0"/>
              <a:t>　（　）内は講師の方</a:t>
            </a:r>
            <a:endParaRPr lang="en-US" altLang="ja-JP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400" smtClean="0"/>
              <a:t>（１）インドにおける資金調達手法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　　　（三菱東京ＵＦＪ銀行：安井様･田中様･仲野様）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（２）インド予算案</a:t>
            </a:r>
            <a:br>
              <a:rPr lang="ja-JP" altLang="en-US" sz="2400" smtClean="0"/>
            </a:br>
            <a:r>
              <a:rPr lang="en-US" altLang="ja-JP" sz="2400" dirty="0" smtClean="0"/>
              <a:t>	</a:t>
            </a:r>
            <a:r>
              <a:rPr lang="ja-JP" altLang="en-US" sz="2400" smtClean="0"/>
              <a:t>（</a:t>
            </a:r>
            <a:r>
              <a:rPr lang="en-US" sz="2400" dirty="0" smtClean="0"/>
              <a:t>PWC</a:t>
            </a:r>
            <a:r>
              <a:rPr lang="ja-JP" altLang="en-US" sz="2400" smtClean="0"/>
              <a:t>：尻引先生）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52EEA-123A-4301-8FA2-D6057E7F8CD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9812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)2015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年度インド予算案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講師：ＰＷＣ</a:t>
            </a:r>
            <a:r>
              <a:rPr lang="en-US" altLang="ja-JP" sz="2700" dirty="0" smtClean="0"/>
              <a:t> </a:t>
            </a:r>
            <a:r>
              <a:rPr lang="ja-JP" altLang="en-US" sz="2700" smtClean="0"/>
              <a:t>尻引先生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8077200" cy="50292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Section3: 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移転価格関係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移転価格税制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概要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前年度の主な改正事項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当年度の主な改正事項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国内移転価格取引の対象引上げ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:5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千万ﾙﾋﾟｰ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2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億ﾙﾋﾟｰ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(3)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その他－ご連絡事項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38100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+mj-ea"/>
                <a:ea typeface="+mj-ea"/>
                <a:cs typeface="HGｺﾞｼｯｸE"/>
              </a:rPr>
              <a:t>次回は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6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10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)17:00-19:00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の</a:t>
            </a:r>
            <a:endParaRPr lang="en-US" altLang="ja-JP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mtClean="0">
                <a:latin typeface="+mj-ea"/>
                <a:ea typeface="+mj-ea"/>
                <a:cs typeface="HGｺﾞｼｯｸE"/>
              </a:rPr>
              <a:t>場所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:</a:t>
            </a:r>
            <a:r>
              <a:rPr lang="en-US" altLang="ja-JP" dirty="0" smtClean="0"/>
              <a:t> Deloitte Haskins &amp; Sells </a:t>
            </a:r>
            <a:r>
              <a:rPr lang="ja-JP" altLang="en-US" smtClean="0"/>
              <a:t>事務所会議室</a:t>
            </a:r>
            <a:endParaRPr lang="en-US" altLang="ja-JP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mtClean="0">
                <a:latin typeface="+mj-ea"/>
                <a:ea typeface="+mj-ea"/>
                <a:cs typeface="HGｺﾞｼｯｸE"/>
              </a:rPr>
              <a:t>テーマ　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dirty="0" smtClean="0">
              <a:latin typeface="+mj-ea"/>
              <a:ea typeface="+mj-ea"/>
              <a:cs typeface="HGｺﾞｼｯｸE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ja-JP" altLang="en-US" smtClean="0"/>
              <a:t>   ・インドにおける</a:t>
            </a:r>
            <a:r>
              <a:rPr lang="en-US" altLang="ja-JP" dirty="0" smtClean="0"/>
              <a:t>CSR</a:t>
            </a:r>
            <a:r>
              <a:rPr lang="ja-JP" altLang="en-US" smtClean="0"/>
              <a:t>活動について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   (</a:t>
            </a:r>
            <a:r>
              <a:rPr lang="ja-JP" altLang="en-US" smtClean="0"/>
              <a:t>三井住友海上　徳田様</a:t>
            </a:r>
            <a:r>
              <a:rPr lang="en-US" altLang="ja-JP" dirty="0" smtClean="0"/>
              <a:t>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ja-JP" altLang="en-US" smtClean="0"/>
              <a:t>   ・</a:t>
            </a:r>
            <a:r>
              <a:rPr kumimoji="1" lang="en-US" altLang="ja-JP" dirty="0" smtClean="0"/>
              <a:t>2015</a:t>
            </a:r>
            <a:r>
              <a:rPr kumimoji="1" lang="ja-JP" altLang="en-US" smtClean="0"/>
              <a:t>年度のすすめ方について</a:t>
            </a:r>
          </a:p>
          <a:p>
            <a:pPr eaLnBrk="1" hangingPunct="1">
              <a:buNone/>
            </a:pPr>
            <a:r>
              <a:rPr lang="ja-JP" altLang="en-US" smtClean="0"/>
              <a:t>    （尻引委員長）</a:t>
            </a:r>
            <a:endParaRPr lang="en-US" altLang="ja-JP" dirty="0" smtClean="0"/>
          </a:p>
          <a:p>
            <a:pPr eaLnBrk="1" hangingPunct="1"/>
            <a:endParaRPr lang="en-US" altLang="ja-JP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mtClean="0">
                <a:latin typeface="+mj-ea"/>
                <a:ea typeface="+mj-ea"/>
                <a:cs typeface="HGｺﾞｼｯｸE"/>
              </a:rPr>
              <a:t>   </a:t>
            </a:r>
            <a:endParaRPr lang="en-IN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0292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皆様のご出席を歓迎します。</a:t>
            </a:r>
            <a:endParaRPr lang="en-US" sz="4000" dirty="0"/>
          </a:p>
        </p:txBody>
      </p:sp>
      <p:sp>
        <p:nvSpPr>
          <p:cNvPr id="5" name="12-Point Star 4"/>
          <p:cNvSpPr/>
          <p:nvPr/>
        </p:nvSpPr>
        <p:spPr>
          <a:xfrm>
            <a:off x="228600" y="4800600"/>
            <a:ext cx="8915400" cy="1143000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6019800"/>
            <a:ext cx="7848600" cy="646331"/>
          </a:xfrm>
          <a:prstGeom prst="rect">
            <a:avLst/>
          </a:prstGeom>
          <a:noFill/>
          <a:ln w="28575" cap="rnd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600" b="1" u="sng" dirty="0" smtClean="0"/>
              <a:t>2</a:t>
            </a:r>
            <a:r>
              <a:rPr lang="ja-JP" altLang="en-US" sz="3600" b="1" u="sng" smtClean="0"/>
              <a:t>年間どうもありがとうございました。</a:t>
            </a:r>
            <a:endParaRPr lang="en-US" sz="3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1401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ご出席ありがとうございました！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　　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23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名のご出席者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2" descr="C:\Users\tkm08256.TKM\AppData\Local\Temp\notesC7A056\DSC02814-Optimiz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676400"/>
            <a:ext cx="68072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000" smtClean="0"/>
              <a:t>インドにおける資金調達手法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講師：三菱東京ＵＦＪ銀行：安井様･田中様･仲野様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447800"/>
            <a:ext cx="8077200" cy="51816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Ⅰ.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資金調達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ja-JP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①資金調達とは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外部から事業等に必要な資金を調達すること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資産の購入や費用の支払などに必要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②運転資金とは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原材料等を仕入れてから支払を行うまでの期間と、仕入れた原材料等を一定期間在庫として保管し、製品を売り上げて、代金を入金するまでの期間の時間的なズレを補うための必要資金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Ⅱ.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インド現地法人の資金調達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･負債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…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国内借入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国外借入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(ECB)､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貿易金融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含ｻｲﾄ調整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･資本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…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普通株等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000" smtClean="0"/>
              <a:t>インドにおける資金調達手法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講師：三菱東京ＵＦＪ銀行：安井様･田中様･仲野様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447800"/>
            <a:ext cx="8077200" cy="51816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Ⅲ.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負債の調達方法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ja-JP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①インドルピー金利の推移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②インド国内借入について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…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当座貸越や手形貸付、為替ﾘｽｸなし･金利高め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③</a:t>
            </a:r>
            <a: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ECB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(External Commercial Borrowings､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対外商業借入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…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日本親会社･ｸﾞﾙｰﾌﾟ会社･海外金融期間から調達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　ｲﾝﾄﾞ中央銀行管轄の外国為替規制対象で申請・報告要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　金利安いが為替ﾘｽｸ発生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ﾍｯｼﾞ可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④為替ﾘｽｸについて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…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外貨建て資産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負債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の保有者がルピー為替相場の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　下落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上昇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によって損失を被る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利益を得る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危険性で、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　通貨ｽﾜｯﾌﾟ等によりﾍｯｼﾞ可能　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000" smtClean="0"/>
              <a:t>インドにおける資金調達手法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講師：三菱東京ＵＦＪ銀行：安井様･田中様･仲野様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371600"/>
            <a:ext cx="8077200" cy="51816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Ⅳ.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貿易金融での資金調達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ja-JP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①貿易金融の資金調達概要</a:t>
            </a:r>
            <a: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…</a:t>
            </a:r>
            <a:r>
              <a:rPr kumimoji="0" lang="ja-JP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輸出入に必要な資金を銀行が企業に融資すること</a:t>
            </a: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､</a:t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ja-JP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　</a:t>
            </a: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｢</a:t>
            </a:r>
            <a:r>
              <a:rPr kumimoji="0" lang="ja-JP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輸入記入</a:t>
            </a: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｣､｢</a:t>
            </a:r>
            <a:r>
              <a:rPr kumimoji="0" lang="ja-JP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輸出金融</a:t>
            </a: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｣</a:t>
            </a:r>
            <a:r>
              <a:rPr kumimoji="0" lang="ja-JP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に分類される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②輸入代金支払のｻｲﾄ調整について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…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輸入決済期限は船積み日から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6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ヶ月以内であれば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　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RBI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許可不要、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6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ヶ月を超える場合は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AD Bank  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 (Authorized Dealer category 1 Bank)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承認必要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③サプライヤーズクレジット</a:t>
            </a:r>
            <a: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輸入金融</a:t>
            </a:r>
            <a: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…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輸出者が輸入者に対して直接信用供与し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輸出者が代金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　決済を一定期間猶予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ｲﾝﾄﾞ輸入者側銀行の事前承認必要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④バイヤーズクレジット</a:t>
            </a:r>
            <a: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輸入金融</a:t>
            </a:r>
            <a: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…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原材料･設備の輸入決済代金をｲﾝﾄﾞ国外銀行から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直接融資、決済資金は輸出者に対し銀行が直接支払う　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000" smtClean="0"/>
              <a:t>インドにおける資金調達手法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講師：三菱東京ＵＦＪ銀行：安井様･田中様･仲野様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371600"/>
            <a:ext cx="8077200" cy="51816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Ⅳ.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貿易金融での資金調達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ja-JP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⑤輸出金融の概要</a:t>
            </a:r>
            <a: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…</a:t>
            </a:r>
            <a:r>
              <a:rPr kumimoji="0" lang="ja-JP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船積み前金融と船積み後金融</a:t>
            </a: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Ⅴ.</a:t>
            </a:r>
            <a:r>
              <a:rPr kumimoji="0" lang="ja-JP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資本の調達方法</a:t>
            </a: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…</a:t>
            </a:r>
            <a:r>
              <a:rPr kumimoji="0" lang="ja-JP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普通株、普通種類株、</a:t>
            </a: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ja-JP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　資本／負債のﾊｲﾌﾞﾘｯﾄﾞ型である、償還型優先株や</a:t>
            </a: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ja-JP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　強制転換型優先株</a:t>
            </a: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)2015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年度インド予算案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講師：ＰＷＣ</a:t>
            </a:r>
            <a:r>
              <a:rPr lang="en-US" altLang="ja-JP" sz="2700" dirty="0" smtClean="0"/>
              <a:t> </a:t>
            </a:r>
            <a:r>
              <a:rPr lang="ja-JP" altLang="en-US" sz="2700" smtClean="0"/>
              <a:t>尻引先生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8077200" cy="50292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Section1: 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所得税法関係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法人所得税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概要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前年度の主な改正事項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当年度の主な改正事項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-2016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年度以降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4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事業年度に限り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5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％の法人税率低減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非居住者へのﾛｲﾔﾘﾃｨ･役務提供の源泉税率を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25%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10%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一般的租税回避行為の否認規定導入を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17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年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4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月まで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2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年延期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-Wealth tax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廃止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法人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/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個人所得が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1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千万ﾙﾋﾟｰ超の場合、ｻｰﾁｬｰｼﾞを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3%5%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ﾌﾞﾗｯｸﾏﾈｰを取り締まる法律により海外資産の隠匿に対して厳罰化の予定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出向員の個人所得税申告に影響あり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)2015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年度インド予算案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533400"/>
            <a:ext cx="8077200" cy="50292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Section2: 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間接税法関係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関税の計算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前年度の主な改正事項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lvl="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当年度の主な改正事項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</a:t>
            </a: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関税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化学製品･農薬の原料に対する基本関税引下げ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商用車基本関税を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10%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20%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</a:t>
            </a: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物品税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基本税率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12%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12.5%､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  2%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の教育税と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1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％の二次高等教育税を廃止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-</a:t>
            </a: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サービス税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基本税率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12%14%､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 2%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の教育税と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1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％の二次高等教育税を廃止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 2%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の</a:t>
            </a:r>
            <a:r>
              <a:rPr lang="en-US" altLang="ja-JP" sz="24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Swachh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 Bharat </a:t>
            </a:r>
            <a:r>
              <a:rPr lang="en-US" altLang="ja-JP" sz="24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Cess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が導入予定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ｻｰﾋﾞｽ税率は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16%?)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その他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､CENVAT Credit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のための会計上･申告書上のクレジット記載期限が請求書発効日から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6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ヶ月→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1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sym typeface="Wingdings" pitchFamily="2" charset="2"/>
              </a:rPr>
              <a:t>年に延長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)2015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年度インド予算案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講師：ＰＷＣ</a:t>
            </a:r>
            <a:r>
              <a:rPr lang="en-US" altLang="ja-JP" sz="2700" dirty="0" smtClean="0"/>
              <a:t> </a:t>
            </a:r>
            <a:r>
              <a:rPr lang="ja-JP" altLang="en-US" sz="2700" smtClean="0"/>
              <a:t>尻引先生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8077200" cy="50292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Section2: 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間接税法関係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ＧＳＴ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(Goods and Services Tax)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導入時期：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2016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年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4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月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複数の間接税統合と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3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種類のＧＳＴ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Integrated GST(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国税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)､ Central GST(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国税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)､ 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State GST(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地方税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憲法改正やＧＳＴ法案の承認手続きが必要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商用車基本関税を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10%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20%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2377</TotalTime>
  <Words>446</Words>
  <Application>Microsoft Office PowerPoint</Application>
  <PresentationFormat>On-screen Show (4:3)</PresentationFormat>
  <Paragraphs>73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2014年度 第６回税務労務委員会開催報告</vt:lpstr>
      <vt:lpstr>ご出席ありがとうございました！ 　　→23名のご出席者</vt:lpstr>
      <vt:lpstr>(１)インドにおける資金調達手法 講師：三菱東京ＵＦＪ銀行：安井様･田中様･仲野様</vt:lpstr>
      <vt:lpstr>(１)インドにおける資金調達手法 講師：三菱東京ＵＦＪ銀行：安井様･田中様･仲野様</vt:lpstr>
      <vt:lpstr>(１)インドにおける資金調達手法 講師：三菱東京ＵＦＪ銀行：安井様･田中様･仲野様</vt:lpstr>
      <vt:lpstr>(１)インドにおける資金調達手法 講師：三菱東京ＵＦＪ銀行：安井様･田中様･仲野様</vt:lpstr>
      <vt:lpstr>(２)2015年度インド予算案 講師：ＰＷＣ 尻引先生</vt:lpstr>
      <vt:lpstr>(２)2015年度インド予算案 </vt:lpstr>
      <vt:lpstr>(２)2015年度インド予算案 講師：ＰＷＣ 尻引先生</vt:lpstr>
      <vt:lpstr>(２)2015年度インド予算案 講師：ＰＷＣ 尻引先生</vt:lpstr>
      <vt:lpstr>(3)その他－ご連絡事項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TKM08256</cp:lastModifiedBy>
  <cp:revision>276</cp:revision>
  <dcterms:created xsi:type="dcterms:W3CDTF">2006-08-16T00:00:00Z</dcterms:created>
  <dcterms:modified xsi:type="dcterms:W3CDTF">2015-04-27T01:05:42Z</dcterms:modified>
</cp:coreProperties>
</file>