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5" r:id="rId1"/>
  </p:sldMasterIdLst>
  <p:notesMasterIdLst>
    <p:notesMasterId r:id="rId15"/>
  </p:notesMasterIdLst>
  <p:sldIdLst>
    <p:sldId id="416" r:id="rId2"/>
    <p:sldId id="331" r:id="rId3"/>
    <p:sldId id="373" r:id="rId4"/>
    <p:sldId id="409" r:id="rId5"/>
    <p:sldId id="395" r:id="rId6"/>
    <p:sldId id="372" r:id="rId7"/>
    <p:sldId id="368" r:id="rId8"/>
    <p:sldId id="367" r:id="rId9"/>
    <p:sldId id="375" r:id="rId10"/>
    <p:sldId id="382" r:id="rId11"/>
    <p:sldId id="369" r:id="rId12"/>
    <p:sldId id="355" r:id="rId13"/>
    <p:sldId id="417" r:id="rId14"/>
  </p:sldIdLst>
  <p:sldSz cx="6858000" cy="5143500"/>
  <p:notesSz cx="6797675" cy="9926638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00"/>
    <a:srgbClr val="FDF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96618" autoAdjust="0"/>
  </p:normalViewPr>
  <p:slideViewPr>
    <p:cSldViewPr>
      <p:cViewPr varScale="1">
        <p:scale>
          <a:sx n="112" d="100"/>
          <a:sy n="112" d="100"/>
        </p:scale>
        <p:origin x="1128" y="8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914650"/>
            <a:ext cx="5143500" cy="742950"/>
          </a:xfrm>
        </p:spPr>
        <p:txBody>
          <a:bodyPr anchor="t" anchorCtr="0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3843338"/>
            <a:ext cx="5143500" cy="40005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800600" y="4766310"/>
            <a:ext cx="1714500" cy="274320"/>
          </a:xfrm>
        </p:spPr>
        <p:txBody>
          <a:bodyPr/>
          <a:lstStyle>
            <a:lvl1pPr>
              <a:defRPr sz="1050"/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7/6/2015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173986" y="4766310"/>
            <a:ext cx="2606040" cy="27432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12114" y="4766310"/>
            <a:ext cx="914400" cy="274320"/>
          </a:xfrm>
        </p:spPr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656" y="2736056"/>
            <a:ext cx="54864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Rectangle 32"/>
          <p:cNvSpPr/>
          <p:nvPr/>
        </p:nvSpPr>
        <p:spPr>
          <a:xfrm>
            <a:off x="685800" y="3786188"/>
            <a:ext cx="54864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Rectangle 21"/>
          <p:cNvSpPr/>
          <p:nvPr/>
        </p:nvSpPr>
        <p:spPr>
          <a:xfrm>
            <a:off x="678656" y="2736056"/>
            <a:ext cx="17145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>
            <a:off x="685800" y="3786188"/>
            <a:ext cx="17145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7/6/2015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05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7/6/2015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42900" y="4764881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314326" y="4850606"/>
            <a:ext cx="143137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2722205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7/6/2015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42900" y="914400"/>
            <a:ext cx="61722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28850"/>
            <a:ext cx="5143500" cy="800100"/>
          </a:xfrm>
        </p:spPr>
        <p:txBody>
          <a:bodyPr anchor="t" anchorCtr="0"/>
          <a:lstStyle>
            <a:lvl1pPr algn="r">
              <a:buNone/>
              <a:defRPr sz="24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200400"/>
            <a:ext cx="5086350" cy="85725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766310"/>
            <a:ext cx="1714500" cy="274320"/>
          </a:xfrm>
        </p:spPr>
        <p:txBody>
          <a:bodyPr/>
          <a:lstStyle/>
          <a:p>
            <a:fld id="{6FCF9F07-3BC7-4570-B054-79111B0A380C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3986" y="4766310"/>
            <a:ext cx="260604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386" y="4766310"/>
            <a:ext cx="1140714" cy="274320"/>
          </a:xfrm>
        </p:spPr>
        <p:txBody>
          <a:bodyPr/>
          <a:lstStyle/>
          <a:p>
            <a:pPr algn="ctr"/>
            <a:fld id="{8F82E0A0-C266-4798-8C8F-B9F91E9DA37E}" type="slidenum">
              <a:rPr lang="en-US" sz="1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114550"/>
            <a:ext cx="54864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685800" y="2114550"/>
            <a:ext cx="17145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61722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42900" y="914400"/>
            <a:ext cx="3031236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474149" y="912114"/>
            <a:ext cx="3031236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61722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964406"/>
            <a:ext cx="3030141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6151" y="971550"/>
            <a:ext cx="3031331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42900" y="1600200"/>
            <a:ext cx="302895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3486150" y="1600200"/>
            <a:ext cx="302895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61722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314326" y="4850606"/>
            <a:ext cx="143137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342900" y="4764881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314326" y="4850606"/>
            <a:ext cx="143137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450" y="228600"/>
            <a:ext cx="1885950" cy="62865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43450" y="914402"/>
            <a:ext cx="1885950" cy="3632597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42900" y="4764881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2370484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314326" y="4850606"/>
            <a:ext cx="143137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428625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5642"/>
            <a:ext cx="61722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428750"/>
            <a:ext cx="61722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914400"/>
            <a:ext cx="61722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900"/>
            </a:lvl1pPr>
          </a:lstStyle>
          <a:p>
            <a:fld id="{E4606EA6-EFEA-4C30-9264-4F9291A5780D}" type="datetime1">
              <a:rPr lang="en-US" smtClean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 dirty="0" smtClean="0"/>
              <a:t>Srihari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42900" y="4764881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algn="r"/>
            <a:endParaRPr kumimoji="0" lang="en-US" sz="825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314326" y="4850606"/>
            <a:ext cx="143137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342900" y="375642"/>
            <a:ext cx="13716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114300"/>
            <a:ext cx="61722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914400"/>
            <a:ext cx="61722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800600" y="4767263"/>
            <a:ext cx="1716786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7/6/2015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73986" y="4767263"/>
            <a:ext cx="26289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pPr algn="r"/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9486" y="4767263"/>
            <a:ext cx="14859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pPr algn="ctr"/>
            <a:fld id="{8F82E0A0-C266-4798-8C8F-B9F91E9DA37E}" type="slidenum">
              <a:rPr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342900" y="4764881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342900" y="85725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314326" y="4850606"/>
            <a:ext cx="143137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205740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725" kern="120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4632" y="1152144"/>
            <a:ext cx="5788152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kumimoji="1" lang="ja-JP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ja-JP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ja-JP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ja-JP" alt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インフラ委員会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73016" y="3651870"/>
            <a:ext cx="4027932" cy="139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kumimoji="1" lang="ja-JP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ja-JP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ja-JP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kumimoji="1" lang="en-US" altLang="ja-JP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ja-JP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r>
              <a:rPr kumimoji="1" lang="en-US" altLang="ja-JP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水</a:t>
            </a:r>
            <a:r>
              <a:rPr kumimoji="1" lang="en-US" altLang="ja-JP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ja-JP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インフラ委員会作成</a:t>
            </a:r>
            <a:endParaRPr kumimoji="1" lang="ja-JP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48" y="3795886"/>
            <a:ext cx="1042416" cy="11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"/>
            <a:ext cx="6172200" cy="513234"/>
          </a:xfrm>
        </p:spPr>
        <p:txBody>
          <a:bodyPr/>
          <a:lstStyle/>
          <a:p>
            <a:r>
              <a:rPr lang="en-US" dirty="0" smtClean="0"/>
              <a:t>How Natural Sharing is Happening?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62320839"/>
              </p:ext>
            </p:extLst>
          </p:nvPr>
        </p:nvGraphicFramePr>
        <p:xfrm>
          <a:off x="116632" y="987574"/>
          <a:ext cx="6696744" cy="273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529"/>
                <a:gridCol w="2195433"/>
                <a:gridCol w="2130782"/>
              </a:tblGrid>
              <a:tr h="5465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Continents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Fresh</a:t>
                      </a:r>
                      <a:r>
                        <a:rPr lang="en-US" sz="1200" baseline="0" dirty="0" smtClean="0"/>
                        <a:t> Water </a:t>
                      </a:r>
                    </a:p>
                    <a:p>
                      <a:r>
                        <a:rPr lang="en-US" sz="1200" baseline="0" dirty="0" smtClean="0"/>
                        <a:t>Available 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World</a:t>
                      </a:r>
                      <a:r>
                        <a:rPr lang="en-US" sz="1200" baseline="0" dirty="0" smtClean="0"/>
                        <a:t> Population</a:t>
                      </a:r>
                    </a:p>
                    <a:p>
                      <a:r>
                        <a:rPr lang="en-US" sz="1200" baseline="0" dirty="0" smtClean="0"/>
                        <a:t>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India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Asia (excluding</a:t>
                      </a:r>
                      <a:r>
                        <a:rPr lang="en-US" sz="1200" baseline="0" dirty="0" smtClean="0"/>
                        <a:t> India)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46%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Africa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Australia &amp; Oceana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5%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1%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</a:t>
                      </a:r>
                      <a:r>
                        <a:rPr lang="en-US" sz="1200" baseline="0" dirty="0" smtClean="0"/>
                        <a:t> &amp; Central America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8%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 America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6% 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12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Others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7%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10%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8640" y="3867894"/>
            <a:ext cx="621510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i="1" dirty="0"/>
              <a:t>The world is </a:t>
            </a:r>
            <a:r>
              <a:rPr lang="en-IN" sz="1350" i="1" dirty="0">
                <a:solidFill>
                  <a:srgbClr val="FF0000"/>
                </a:solidFill>
              </a:rPr>
              <a:t>not “running out of water,” but it is “not always available”</a:t>
            </a:r>
            <a:r>
              <a:rPr lang="en-IN" sz="1350" i="1" dirty="0"/>
              <a:t> when and where people need it.</a:t>
            </a:r>
          </a:p>
          <a:p>
            <a:r>
              <a:rPr lang="en-IN" sz="1050" i="1" dirty="0"/>
              <a:t>Climate, normal seasonal variations, droughts and floods can all contribute to local extreme conditions.</a:t>
            </a:r>
            <a:endParaRPr lang="en-IN" sz="1050" dirty="0"/>
          </a:p>
        </p:txBody>
      </p:sp>
      <p:sp>
        <p:nvSpPr>
          <p:cNvPr id="6" name="正方形/長方形 5"/>
          <p:cNvSpPr/>
          <p:nvPr/>
        </p:nvSpPr>
        <p:spPr>
          <a:xfrm>
            <a:off x="4869160" y="627534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C00000"/>
                </a:solidFill>
              </a:rPr>
              <a:t>全世界の人口の割合</a:t>
            </a:r>
            <a:endParaRPr kumimoji="1"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8880" y="627534"/>
            <a:ext cx="3024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C00000"/>
                </a:solidFill>
              </a:rPr>
              <a:t>全世界の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Fresh</a:t>
            </a:r>
            <a:r>
              <a:rPr kumimoji="1" lang="ja-JP" altLang="en-US" sz="1400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Water</a:t>
            </a:r>
            <a:r>
              <a:rPr kumimoji="1" lang="ja-JP" altLang="en-US" sz="1400" b="1" dirty="0" smtClean="0">
                <a:solidFill>
                  <a:srgbClr val="C00000"/>
                </a:solidFill>
              </a:rPr>
              <a:t>の割合</a:t>
            </a:r>
            <a:endParaRPr kumimoji="1"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491630"/>
            <a:ext cx="6858000" cy="360040"/>
          </a:xfrm>
          <a:prstGeom prst="rect">
            <a:avLst/>
          </a:prstGeom>
          <a:noFill/>
          <a:ln w="412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"/>
            <a:ext cx="6172200" cy="74295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水中の不純物</a:t>
            </a:r>
            <a:endParaRPr lang="en-IN" dirty="0">
              <a:latin typeface="+mn-ea"/>
              <a:ea typeface="+mn-ea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24" y="987574"/>
            <a:ext cx="6893024" cy="18722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790"/>
            <a:ext cx="6858000" cy="172819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64704" y="1347614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塩分濃度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61048" y="1275606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鉄分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33256" y="1275606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フッ化物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0728" y="321982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硝酸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45024" y="3147814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ヒ素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664" y="123478"/>
            <a:ext cx="6172200" cy="74295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今後の課題</a:t>
            </a:r>
            <a:endParaRPr lang="en-I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60648" y="914400"/>
            <a:ext cx="6597352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人口増加に伴う供給量増加が予想されるため、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生産</a:t>
            </a:r>
            <a:r>
              <a:rPr lang="ja-JP" altLang="en-US" dirty="0"/>
              <a:t>能力</a:t>
            </a:r>
            <a:r>
              <a:rPr lang="ja-JP" altLang="en-US" dirty="0" smtClean="0"/>
              <a:t>の</a:t>
            </a:r>
            <a:r>
              <a:rPr lang="ja-JP" altLang="en-US" dirty="0"/>
              <a:t>拡大</a:t>
            </a:r>
            <a:r>
              <a:rPr lang="ja-JP" altLang="en-US" dirty="0" smtClean="0"/>
              <a:t>が急務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sz="2000" dirty="0" smtClean="0"/>
              <a:t>上水道の整備</a:t>
            </a:r>
            <a:endParaRPr lang="en-US" altLang="ja-JP" sz="2000" dirty="0" smtClean="0"/>
          </a:p>
          <a:p>
            <a:r>
              <a:rPr lang="ja-JP" altLang="en-US" sz="2000" dirty="0"/>
              <a:t>下水道</a:t>
            </a:r>
            <a:r>
              <a:rPr lang="ja-JP" altLang="en-US" sz="2000" dirty="0" smtClean="0"/>
              <a:t>の整備</a:t>
            </a:r>
            <a:endParaRPr lang="en-US" altLang="ja-JP" sz="2000" dirty="0"/>
          </a:p>
          <a:p>
            <a:r>
              <a:rPr lang="ja-JP" altLang="en-US" sz="2000" dirty="0" smtClean="0"/>
              <a:t>浄水場の整備</a:t>
            </a:r>
            <a:endParaRPr lang="en-US" altLang="ja-JP" sz="2000" dirty="0" smtClean="0"/>
          </a:p>
          <a:p>
            <a:r>
              <a:rPr lang="ja-JP" altLang="en-US" sz="2000" dirty="0" smtClean="0"/>
              <a:t>飲料水</a:t>
            </a:r>
            <a:r>
              <a:rPr lang="ja-JP" altLang="en-US" sz="2000" dirty="0"/>
              <a:t>工場</a:t>
            </a:r>
            <a:r>
              <a:rPr lang="ja-JP" altLang="en-US" sz="2000" dirty="0" smtClean="0"/>
              <a:t>の拡張</a:t>
            </a:r>
            <a:endParaRPr lang="en-US" altLang="ja-JP" sz="2000" dirty="0" smtClean="0"/>
          </a:p>
          <a:p>
            <a:r>
              <a:rPr lang="ja-JP" altLang="en-US" sz="2000" dirty="0"/>
              <a:t>海水</a:t>
            </a:r>
            <a:r>
              <a:rPr lang="ja-JP" altLang="en-US" sz="2000" dirty="0" smtClean="0"/>
              <a:t>からの淡水化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逆浸透膜利用</a:t>
            </a:r>
            <a:r>
              <a:rPr lang="en-US" altLang="ja-JP" sz="2000" dirty="0" smtClean="0"/>
              <a:t>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632" y="123478"/>
            <a:ext cx="6172200" cy="504056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当日ご参加いただいた皆様</a:t>
            </a:r>
            <a:endParaRPr lang="en-IN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7"/>
          <a:stretch/>
        </p:blipFill>
        <p:spPr>
          <a:xfrm>
            <a:off x="0" y="843558"/>
            <a:ext cx="6858000" cy="36581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32656" y="411510"/>
            <a:ext cx="6192688" cy="4070201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講演議題</a:t>
            </a:r>
            <a:r>
              <a:rPr lang="en-US" altLang="ja-JP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ja-JP" altLang="en-US" sz="27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インド</a:t>
            </a:r>
            <a:r>
              <a:rPr lang="ja-JP" altLang="en-US" sz="2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の</a:t>
            </a:r>
            <a:r>
              <a:rPr lang="ja-JP" altLang="en-US" sz="27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水資源</a:t>
            </a:r>
            <a:r>
              <a:rPr lang="ja-JP" altLang="en-US" sz="2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と水処理について</a:t>
            </a:r>
            <a:r>
              <a:rPr lang="en-US" altLang="ja-JP" sz="2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講演者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</a:t>
            </a:r>
            <a:r>
              <a:rPr lang="en-US" altLang="ja-JP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K. G. SURESH 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ja-JP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東京工業大学にて博士号を取得</a:t>
            </a:r>
            <a:r>
              <a:rPr lang="en-US" altLang="ja-JP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MD &amp; CEO, </a:t>
            </a:r>
            <a:r>
              <a:rPr lang="en-US" altLang="ja-JP" sz="18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Katare</a:t>
            </a:r>
            <a: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Corporate Services </a:t>
            </a:r>
            <a:r>
              <a:rPr lang="en-US" altLang="ja-JP" sz="18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Pvt</a:t>
            </a:r>
            <a: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Ltd</a:t>
            </a:r>
            <a:b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Board Member &amp; EVP, </a:t>
            </a:r>
            <a:r>
              <a:rPr lang="en-US" altLang="ja-JP" sz="18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Religent</a:t>
            </a:r>
            <a: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Global Ventures </a:t>
            </a:r>
            <a:r>
              <a:rPr lang="en-US" altLang="ja-JP" sz="18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Pvt</a:t>
            </a:r>
            <a: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Ltd</a:t>
            </a:r>
            <a:br>
              <a:rPr lang="en-US" altLang="ja-JP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日時：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月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月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　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時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分より　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ja-JP" alt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　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　　　</a:t>
            </a:r>
            <a:r>
              <a:rPr lang="en-US" altLang="ja-JP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JETRO</a:t>
            </a:r>
            <a:r>
              <a:rPr lang="ja-JP" altLang="en-US" sz="2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様会議室にて</a:t>
            </a:r>
            <a:r>
              <a:rPr lang="en-US" altLang="ja-JP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altLang="ja-JP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6172200" cy="71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“Per Drop More Crop”</a:t>
            </a:r>
            <a:br>
              <a:rPr lang="en-US" dirty="0" smtClean="0"/>
            </a:br>
            <a:r>
              <a:rPr lang="en-US" dirty="0" smtClean="0"/>
              <a:t>                     – </a:t>
            </a:r>
            <a:r>
              <a:rPr lang="en-US" dirty="0" err="1" smtClean="0"/>
              <a:t>Narenda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, Indian PM</a:t>
            </a:r>
            <a:endParaRPr lang="en-IN" dirty="0"/>
          </a:p>
        </p:txBody>
      </p:sp>
      <p:pic>
        <p:nvPicPr>
          <p:cNvPr id="4" name="Content Placeholder 3" descr="water scarcity pic1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842963"/>
            <a:ext cx="3590925" cy="2016125"/>
          </a:xfrm>
        </p:spPr>
      </p:pic>
      <p:pic>
        <p:nvPicPr>
          <p:cNvPr id="5" name="Picture 4" descr="water scarcity pi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60" y="2283718"/>
            <a:ext cx="3789040" cy="284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640" y="123478"/>
            <a:ext cx="6172200" cy="7429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Contamination More Disease 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8640" y="915566"/>
            <a:ext cx="6172200" cy="3703638"/>
          </a:xfrm>
        </p:spPr>
        <p:txBody>
          <a:bodyPr>
            <a:normAutofit/>
          </a:bodyPr>
          <a:lstStyle/>
          <a:p>
            <a:pPr lvl="0"/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下痢の発症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10,231,049 people / day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約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割が水が原因と言われてる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腸チフスの発症</a:t>
            </a:r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ja-JP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1,062,446 people / day.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約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割が水が原因と言われている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歳児の死亡理由の約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13%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が下痢症状の由来と</a:t>
            </a:r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　されている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(as per the WHO, 2011). 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640" y="123478"/>
            <a:ext cx="6172200" cy="74295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インドと水</a:t>
            </a:r>
            <a:endParaRPr lang="en-I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8640" y="915566"/>
            <a:ext cx="6480720" cy="3703638"/>
          </a:xfrm>
        </p:spPr>
        <p:txBody>
          <a:bodyPr>
            <a:normAutofit lnSpcReduction="10000"/>
          </a:bodyPr>
          <a:lstStyle/>
          <a:p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水に対してお金を払う慣習がない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水はゲストを歓迎する意味で出しており、</a:t>
            </a:r>
            <a:r>
              <a:rPr lang="ja-JP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貴重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なもの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水がどうやって作られているか、それに伴うコスト等に</a:t>
            </a:r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ついての関心がない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水を生成する過程についての認知度が欠けている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生活に関する必需品のため、政府が生産コスト度外視で</a:t>
            </a:r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供給・流通調整をしている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農家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にとっても必要不可欠なアイテム</a:t>
            </a:r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バンガロールは平均で</a:t>
            </a:r>
            <a:r>
              <a:rPr lang="en-US" altLang="ja-JP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ja-JP" alt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時間しか上水道に水が流れていない</a:t>
            </a:r>
            <a:endParaRPr lang="en-US" altLang="ja-JP" sz="1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その</a:t>
            </a:r>
            <a:r>
              <a:rPr lang="ja-JP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間</a:t>
            </a:r>
            <a:r>
              <a:rPr lang="ja-JP" alt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に各家庭やビル、工場にて貯水をして使用している</a:t>
            </a:r>
            <a:endParaRPr lang="en-US" sz="1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632" y="51470"/>
            <a:ext cx="6172200" cy="57606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世界の水の割合</a:t>
            </a:r>
            <a:endParaRPr lang="en-IN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 descr="fresh water in the worl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36" y="627534"/>
            <a:ext cx="6879136" cy="381642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661248" y="1923678"/>
            <a:ext cx="93610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帯水層</a:t>
            </a:r>
            <a:endParaRPr kumimoji="1"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69160" y="3075806"/>
            <a:ext cx="93610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降雨</a:t>
            </a:r>
            <a:endParaRPr kumimoji="1"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85184" y="329183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池、湖、沼</a:t>
            </a:r>
            <a:endParaRPr kumimoji="1"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72816" y="915566"/>
            <a:ext cx="17281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湧き水等は</a:t>
            </a:r>
            <a:endParaRPr kumimoji="1"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全体の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0.5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％</a:t>
            </a:r>
            <a:endParaRPr kumimoji="1"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712" y="3291830"/>
            <a:ext cx="17281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海水が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97%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573016" y="411510"/>
            <a:ext cx="26642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Fresh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Water(0.5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％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の内訳</a:t>
            </a:r>
            <a:endParaRPr kumimoji="1"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347614"/>
            <a:ext cx="17281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2.5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％</a:t>
            </a:r>
            <a:endParaRPr kumimoji="1"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氷河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など</a:t>
            </a:r>
            <a:endParaRPr kumimoji="1"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"/>
            <a:ext cx="6172200" cy="742950"/>
          </a:xfrm>
        </p:spPr>
        <p:txBody>
          <a:bodyPr/>
          <a:lstStyle/>
          <a:p>
            <a:r>
              <a:rPr lang="en-US" dirty="0" smtClean="0"/>
              <a:t>Water Sources in India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131590"/>
            <a:ext cx="6408712" cy="302433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924944" y="2067694"/>
            <a:ext cx="17281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池や湖、河など</a:t>
            </a:r>
            <a:endParaRPr kumimoji="1" lang="en-US" altLang="ja-JP" sz="1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0728" y="2283718"/>
            <a:ext cx="17281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地下水など</a:t>
            </a:r>
            <a:endParaRPr kumimoji="1" lang="en-US" altLang="ja-JP" sz="1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6712" y="1635646"/>
            <a:ext cx="17281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ため池、ダム</a:t>
            </a:r>
            <a:endParaRPr kumimoji="1" lang="en-US" altLang="ja-JP" sz="1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貯水槽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など</a:t>
            </a:r>
            <a:endParaRPr kumimoji="1" lang="en-US" altLang="ja-JP" sz="1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6172200" cy="557212"/>
          </a:xfrm>
        </p:spPr>
        <p:txBody>
          <a:bodyPr/>
          <a:lstStyle/>
          <a:p>
            <a:r>
              <a:rPr lang="en-US" dirty="0" smtClean="0"/>
              <a:t>Currently Available Water in India</a:t>
            </a:r>
            <a:endParaRPr lang="en-IN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817203"/>
              </p:ext>
            </p:extLst>
          </p:nvPr>
        </p:nvGraphicFramePr>
        <p:xfrm>
          <a:off x="116632" y="771550"/>
          <a:ext cx="6336704" cy="345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36"/>
                <a:gridCol w="1982603"/>
                <a:gridCol w="3076465"/>
              </a:tblGrid>
              <a:tr h="6806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Population </a:t>
                      </a:r>
                    </a:p>
                    <a:p>
                      <a:r>
                        <a:rPr lang="en-US" sz="1200" dirty="0" smtClean="0"/>
                        <a:t>(Million)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 Capita Annual</a:t>
                      </a:r>
                    </a:p>
                    <a:p>
                      <a:r>
                        <a:rPr lang="en-US" sz="1200" baseline="0" dirty="0" smtClean="0"/>
                        <a:t>Availability (M3)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79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1951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361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5177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400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1955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395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4732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400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1991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846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2209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400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2001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1029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1816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400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2011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1210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1545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400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2025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1394 (</a:t>
                      </a:r>
                      <a:r>
                        <a:rPr lang="en-US" sz="1200" dirty="0" err="1" smtClean="0"/>
                        <a:t>Proj</a:t>
                      </a:r>
                      <a:r>
                        <a:rPr lang="en-US" sz="1200" dirty="0" smtClean="0"/>
                        <a:t>)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1340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  <a:tr h="3945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2050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1640 (</a:t>
                      </a:r>
                      <a:r>
                        <a:rPr lang="en-US" sz="1200" dirty="0" err="1" smtClean="0"/>
                        <a:t>Proj</a:t>
                      </a:r>
                      <a:r>
                        <a:rPr lang="en-US" sz="1200" dirty="0" smtClean="0"/>
                        <a:t>)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1140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656" y="42279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+mn-ea"/>
              </a:rPr>
              <a:t>1,000-1,700m3</a:t>
            </a:r>
            <a:r>
              <a:rPr lang="ja-JP" altLang="en-US" sz="1600" dirty="0" smtClean="0">
                <a:latin typeface="+mn-ea"/>
              </a:rPr>
              <a:t>の状態は、水が入手が入手しづらい状態</a:t>
            </a:r>
            <a:endParaRPr lang="en-US" sz="1600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1,000m3</a:t>
            </a:r>
            <a:r>
              <a:rPr lang="ja-JP" altLang="en-US" sz="1600" dirty="0" smtClean="0">
                <a:latin typeface="+mn-ea"/>
              </a:rPr>
              <a:t>以下は水不足の状態</a:t>
            </a:r>
            <a:endParaRPr lang="en-US" sz="1600" dirty="0">
              <a:latin typeface="+mn-ea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2996952" y="1563638"/>
            <a:ext cx="504056" cy="25922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人口増加の推移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5733256" y="1563638"/>
            <a:ext cx="504056" cy="25922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一人当たりの使用可能量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65104" y="2931790"/>
            <a:ext cx="1080120" cy="122413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capita water worl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1" y="987574"/>
            <a:ext cx="5940129" cy="3816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"/>
            <a:ext cx="61722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 Capita water usage (Liters/person day)</a:t>
            </a:r>
            <a:endParaRPr lang="en-IN" dirty="0"/>
          </a:p>
        </p:txBody>
      </p:sp>
      <p:pic>
        <p:nvPicPr>
          <p:cNvPr id="5" name="Content Placeholder 4" descr="percapita water.jpg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4552950" y="2066925"/>
            <a:ext cx="2305050" cy="2170113"/>
          </a:xfrm>
        </p:spPr>
      </p:pic>
      <p:sp>
        <p:nvSpPr>
          <p:cNvPr id="7" name="TextBox 6"/>
          <p:cNvSpPr txBox="1"/>
          <p:nvPr/>
        </p:nvSpPr>
        <p:spPr>
          <a:xfrm>
            <a:off x="2204864" y="31478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1208" y="16356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80" y="2787774"/>
            <a:ext cx="1512168" cy="179165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0" name="Rounded Rectangle 9"/>
          <p:cNvSpPr/>
          <p:nvPr/>
        </p:nvSpPr>
        <p:spPr>
          <a:xfrm>
            <a:off x="476672" y="1563638"/>
            <a:ext cx="3384376" cy="144016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正方形/長方形 2"/>
          <p:cNvSpPr/>
          <p:nvPr/>
        </p:nvSpPr>
        <p:spPr>
          <a:xfrm>
            <a:off x="1052736" y="3651870"/>
            <a:ext cx="338437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一人あたりの水の平均使用量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88840" y="2643758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135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リットル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/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日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89040" y="1419622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375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リットル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/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日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20" y="4568657"/>
            <a:ext cx="475863" cy="544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546</Words>
  <Application>Microsoft Office PowerPoint</Application>
  <PresentationFormat>Custom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メイリオ</vt:lpstr>
      <vt:lpstr>ＭＳ Ｐゴシック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PowerPoint Presentation</vt:lpstr>
      <vt:lpstr>講演議題 インドの水資源と水処理について  講演者 Dr. K. G. SURESH  東京工業大学にて博士号を取得 MD &amp; CEO, Katare Corporate Services Pvt Ltd Board Member &amp; EVP, Religent Global Ventures Pvt Ltd  日時：6月8日(月)　17時30分より　 　　　　JETRO様会議室にて </vt:lpstr>
      <vt:lpstr>“Per Drop More Crop”                      – Narenda Modi, Indian PM</vt:lpstr>
      <vt:lpstr>Small Contamination More Disease </vt:lpstr>
      <vt:lpstr>インドと水</vt:lpstr>
      <vt:lpstr>世界の水の割合</vt:lpstr>
      <vt:lpstr>Water Sources in India</vt:lpstr>
      <vt:lpstr>Currently Available Water in India</vt:lpstr>
      <vt:lpstr>Per Capita water usage (Liters/person day)</vt:lpstr>
      <vt:lpstr>How Natural Sharing is Happening?</vt:lpstr>
      <vt:lpstr>水中の不純物</vt:lpstr>
      <vt:lpstr>今後の課題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2010-02-12T03:07:56Z</dcterms:created>
  <dcterms:modified xsi:type="dcterms:W3CDTF">2015-07-06T06:26:52Z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