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7"/>
  </p:notesMasterIdLst>
  <p:sldIdLst>
    <p:sldId id="300" r:id="rId2"/>
    <p:sldId id="360" r:id="rId3"/>
    <p:sldId id="384" r:id="rId4"/>
    <p:sldId id="385" r:id="rId5"/>
    <p:sldId id="395" r:id="rId6"/>
    <p:sldId id="396" r:id="rId7"/>
    <p:sldId id="397" r:id="rId8"/>
    <p:sldId id="398" r:id="rId9"/>
    <p:sldId id="399" r:id="rId10"/>
    <p:sldId id="400" r:id="rId11"/>
    <p:sldId id="407" r:id="rId12"/>
    <p:sldId id="377" r:id="rId13"/>
    <p:sldId id="378" r:id="rId14"/>
    <p:sldId id="386" r:id="rId15"/>
    <p:sldId id="387" r:id="rId16"/>
    <p:sldId id="388" r:id="rId17"/>
    <p:sldId id="394" r:id="rId18"/>
    <p:sldId id="389" r:id="rId19"/>
    <p:sldId id="404" r:id="rId20"/>
    <p:sldId id="379" r:id="rId21"/>
    <p:sldId id="380" r:id="rId22"/>
    <p:sldId id="393" r:id="rId23"/>
    <p:sldId id="401" r:id="rId24"/>
    <p:sldId id="406" r:id="rId25"/>
    <p:sldId id="310" r:id="rId26"/>
  </p:sldIdLst>
  <p:sldSz cx="9144000" cy="6858000" type="screen4x3"/>
  <p:notesSz cx="6797675" cy="9926638"/>
  <p:defaultTextStyle>
    <a:defPPr>
      <a:defRPr lang="ja-JP"/>
    </a:defPPr>
    <a:lvl1pPr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5pPr>
    <a:lvl6pPr marL="2286000" algn="l" defTabSz="914400" rtl="0" eaLnBrk="1" latinLnBrk="0" hangingPunct="1">
      <a:defRPr kern="1200">
        <a:solidFill>
          <a:schemeClr val="tx1"/>
        </a:solidFill>
        <a:latin typeface="Arial" charset="0"/>
        <a:ea typeface="ＭＳ Ｐゴシック" pitchFamily="50" charset="-128"/>
        <a:cs typeface="+mn-cs"/>
      </a:defRPr>
    </a:lvl6pPr>
    <a:lvl7pPr marL="2743200" algn="l" defTabSz="914400" rtl="0" eaLnBrk="1" latinLnBrk="0" hangingPunct="1">
      <a:defRPr kern="1200">
        <a:solidFill>
          <a:schemeClr val="tx1"/>
        </a:solidFill>
        <a:latin typeface="Arial" charset="0"/>
        <a:ea typeface="ＭＳ Ｐゴシック" pitchFamily="50" charset="-128"/>
        <a:cs typeface="+mn-cs"/>
      </a:defRPr>
    </a:lvl7pPr>
    <a:lvl8pPr marL="3200400" algn="l" defTabSz="914400" rtl="0" eaLnBrk="1" latinLnBrk="0" hangingPunct="1">
      <a:defRPr kern="1200">
        <a:solidFill>
          <a:schemeClr val="tx1"/>
        </a:solidFill>
        <a:latin typeface="Arial" charset="0"/>
        <a:ea typeface="ＭＳ Ｐゴシック" pitchFamily="50" charset="-128"/>
        <a:cs typeface="+mn-cs"/>
      </a:defRPr>
    </a:lvl8pPr>
    <a:lvl9pPr marL="3657600" algn="l" defTabSz="914400" rtl="0" eaLnBrk="1" latinLnBrk="0" hangingPunct="1">
      <a:defRPr kern="1200">
        <a:solidFill>
          <a:schemeClr val="tx1"/>
        </a:solidFill>
        <a:latin typeface="Arial" charset="0"/>
        <a:ea typeface="ＭＳ Ｐゴシック" pitchFamily="50"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FF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18" autoAdjust="0"/>
    <p:restoredTop sz="92551" autoAdjust="0"/>
  </p:normalViewPr>
  <p:slideViewPr>
    <p:cSldViewPr>
      <p:cViewPr>
        <p:scale>
          <a:sx n="76" d="100"/>
          <a:sy n="76" d="100"/>
        </p:scale>
        <p:origin x="-1266" y="3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45659" cy="496332"/>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kumimoji="1" sz="1200">
                <a:latin typeface="Arial" charset="0"/>
                <a:cs typeface="+mn-cs"/>
              </a:defRPr>
            </a:lvl1pPr>
          </a:lstStyle>
          <a:p>
            <a:pPr>
              <a:defRPr/>
            </a:pPr>
            <a:endParaRPr lang="en-US" altLang="ja-JP"/>
          </a:p>
        </p:txBody>
      </p:sp>
      <p:sp>
        <p:nvSpPr>
          <p:cNvPr id="86019" name="Rectangle 3"/>
          <p:cNvSpPr>
            <a:spLocks noGrp="1" noChangeArrowheads="1"/>
          </p:cNvSpPr>
          <p:nvPr>
            <p:ph type="dt" idx="1"/>
          </p:nvPr>
        </p:nvSpPr>
        <p:spPr bwMode="auto">
          <a:xfrm>
            <a:off x="3850443" y="0"/>
            <a:ext cx="2945659" cy="496332"/>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kumimoji="1" sz="1200">
                <a:latin typeface="Arial" charset="0"/>
                <a:cs typeface="+mn-cs"/>
              </a:defRPr>
            </a:lvl1pPr>
          </a:lstStyle>
          <a:p>
            <a:pPr>
              <a:defRPr/>
            </a:pPr>
            <a:endParaRPr lang="en-US" altLang="ja-JP"/>
          </a:p>
        </p:txBody>
      </p:sp>
      <p:sp>
        <p:nvSpPr>
          <p:cNvPr id="21508"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1" name="Rectangle 5"/>
          <p:cNvSpPr>
            <a:spLocks noGrp="1" noChangeArrowheads="1"/>
          </p:cNvSpPr>
          <p:nvPr>
            <p:ph type="body" sz="quarter" idx="3"/>
          </p:nvPr>
        </p:nvSpPr>
        <p:spPr bwMode="auto">
          <a:xfrm>
            <a:off x="679768" y="4715153"/>
            <a:ext cx="5438140" cy="4466987"/>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86022" name="Rectangle 6"/>
          <p:cNvSpPr>
            <a:spLocks noGrp="1" noChangeArrowheads="1"/>
          </p:cNvSpPr>
          <p:nvPr>
            <p:ph type="ftr" sz="quarter" idx="4"/>
          </p:nvPr>
        </p:nvSpPr>
        <p:spPr bwMode="auto">
          <a:xfrm>
            <a:off x="0" y="9428583"/>
            <a:ext cx="2945659" cy="49633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kumimoji="1" sz="1200">
                <a:latin typeface="Arial" charset="0"/>
                <a:cs typeface="+mn-cs"/>
              </a:defRPr>
            </a:lvl1pPr>
          </a:lstStyle>
          <a:p>
            <a:pPr>
              <a:defRPr/>
            </a:pPr>
            <a:endParaRPr lang="en-US" altLang="ja-JP"/>
          </a:p>
        </p:txBody>
      </p:sp>
      <p:sp>
        <p:nvSpPr>
          <p:cNvPr id="86023" name="Rectangle 7"/>
          <p:cNvSpPr>
            <a:spLocks noGrp="1" noChangeArrowheads="1"/>
          </p:cNvSpPr>
          <p:nvPr>
            <p:ph type="sldNum" sz="quarter" idx="5"/>
          </p:nvPr>
        </p:nvSpPr>
        <p:spPr bwMode="auto">
          <a:xfrm>
            <a:off x="3850443" y="9428583"/>
            <a:ext cx="2945659" cy="49633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kumimoji="1" sz="1200">
                <a:cs typeface="Arial" charset="0"/>
              </a:defRPr>
            </a:lvl1pPr>
          </a:lstStyle>
          <a:p>
            <a:pPr>
              <a:defRPr/>
            </a:pPr>
            <a:fld id="{EB3BB173-8B10-40F5-ACA6-723FB46B8D00}" type="slidenum">
              <a:rPr lang="en-US" altLang="ja-JP"/>
              <a:pPr>
                <a:defRPr/>
              </a:pPr>
              <a:t>‹#›</a:t>
            </a:fld>
            <a:endParaRPr lang="en-US" altLang="ja-JP"/>
          </a:p>
        </p:txBody>
      </p:sp>
    </p:spTree>
    <p:extLst>
      <p:ext uri="{BB962C8B-B14F-4D97-AF65-F5344CB8AC3E}">
        <p14:creationId xmlns:p14="http://schemas.microsoft.com/office/powerpoint/2010/main" val="21664165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fld id="{9559EAB9-6F94-409E-AAB3-DB17C4D2B278}" type="slidenum">
              <a:rPr lang="en-US" altLang="ja-JP" smtClean="0"/>
              <a:pPr/>
              <a:t>1</a:t>
            </a:fld>
            <a:endParaRPr lang="en-US" altLang="ja-JP"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smtClean="0"/>
          </a:p>
        </p:txBody>
      </p:sp>
    </p:spTree>
    <p:extLst>
      <p:ext uri="{BB962C8B-B14F-4D97-AF65-F5344CB8AC3E}">
        <p14:creationId xmlns:p14="http://schemas.microsoft.com/office/powerpoint/2010/main" val="1495802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CBA68E3-8730-4120-A0C2-0E4A07FD73DA}" type="slidenum">
              <a:rPr lang="en-IN" altLang="ja-JP" smtClean="0"/>
              <a:pPr>
                <a:defRPr/>
              </a:pPr>
              <a:t>18</a:t>
            </a:fld>
            <a:endParaRPr lang="en-IN" altLang="ja-JP"/>
          </a:p>
        </p:txBody>
      </p:sp>
    </p:spTree>
    <p:extLst>
      <p:ext uri="{BB962C8B-B14F-4D97-AF65-F5344CB8AC3E}">
        <p14:creationId xmlns:p14="http://schemas.microsoft.com/office/powerpoint/2010/main" val="124365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EB3BB173-8B10-40F5-ACA6-723FB46B8D00}" type="slidenum">
              <a:rPr lang="en-US" altLang="ja-JP" smtClean="0"/>
              <a:pPr>
                <a:defRPr/>
              </a:pPr>
              <a:t>23</a:t>
            </a:fld>
            <a:endParaRPr lang="en-US" altLang="ja-JP"/>
          </a:p>
        </p:txBody>
      </p:sp>
    </p:spTree>
    <p:extLst>
      <p:ext uri="{BB962C8B-B14F-4D97-AF65-F5344CB8AC3E}">
        <p14:creationId xmlns:p14="http://schemas.microsoft.com/office/powerpoint/2010/main" val="4048846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fld id="{90A9921E-F103-4474-9907-8E1A6BEE6B4B}" type="slidenum">
              <a:rPr lang="en-US" altLang="ja-JP" smtClean="0"/>
              <a:pPr/>
              <a:t>24</a:t>
            </a:fld>
            <a:endParaRPr lang="en-US" altLang="ja-JP"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smtClean="0"/>
          </a:p>
        </p:txBody>
      </p:sp>
    </p:spTree>
    <p:extLst>
      <p:ext uri="{BB962C8B-B14F-4D97-AF65-F5344CB8AC3E}">
        <p14:creationId xmlns:p14="http://schemas.microsoft.com/office/powerpoint/2010/main" val="252639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fld id="{90A9921E-F103-4474-9907-8E1A6BEE6B4B}" type="slidenum">
              <a:rPr lang="en-US" altLang="ja-JP" smtClean="0"/>
              <a:pPr/>
              <a:t>25</a:t>
            </a:fld>
            <a:endParaRPr lang="en-US" altLang="ja-JP"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smtClean="0"/>
          </a:p>
        </p:txBody>
      </p:sp>
    </p:spTree>
    <p:extLst>
      <p:ext uri="{BB962C8B-B14F-4D97-AF65-F5344CB8AC3E}">
        <p14:creationId xmlns:p14="http://schemas.microsoft.com/office/powerpoint/2010/main" val="252639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algn="ct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grpSp>
      </p:grpSp>
      <p:sp>
        <p:nvSpPr>
          <p:cNvPr id="114707" name="Rectangle 19"/>
          <p:cNvSpPr>
            <a:spLocks noGrp="1" noChangeArrowheads="1"/>
          </p:cNvSpPr>
          <p:nvPr>
            <p:ph type="ctrTitle"/>
          </p:nvPr>
        </p:nvSpPr>
        <p:spPr>
          <a:xfrm>
            <a:off x="2971800" y="1828800"/>
            <a:ext cx="6019800" cy="2209800"/>
          </a:xfrm>
        </p:spPr>
        <p:txBody>
          <a:bodyPr/>
          <a:lstStyle>
            <a:lvl1pPr>
              <a:defRPr/>
            </a:lvl1pPr>
          </a:lstStyle>
          <a:p>
            <a:pPr lvl="0"/>
            <a:r>
              <a:rPr lang="en-US" altLang="ja-JP" noProof="0" smtClean="0"/>
              <a:t>Click to edit Master title style</a:t>
            </a:r>
          </a:p>
        </p:txBody>
      </p:sp>
      <p:sp>
        <p:nvSpPr>
          <p:cNvPr id="114708" name="Rectangle 20"/>
          <p:cNvSpPr>
            <a:spLocks noGrp="1" noChangeArrowheads="1"/>
          </p:cNvSpPr>
          <p:nvPr>
            <p:ph type="subTitle" idx="1"/>
          </p:nvPr>
        </p:nvSpPr>
        <p:spPr>
          <a:xfrm>
            <a:off x="2971800" y="4267200"/>
            <a:ext cx="6019800" cy="1752600"/>
          </a:xfrm>
        </p:spPr>
        <p:txBody>
          <a:bodyPr/>
          <a:lstStyle>
            <a:lvl1pPr marL="0" indent="0" algn="ctr">
              <a:buFont typeface="Wingdings" pitchFamily="2" charset="2"/>
              <a:buNone/>
              <a:defRPr/>
            </a:lvl1pPr>
          </a:lstStyle>
          <a:p>
            <a:pPr lvl="0"/>
            <a:r>
              <a:rPr lang="en-US" altLang="ja-JP" noProof="0" smtClean="0"/>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ja-JP"/>
          </a:p>
        </p:txBody>
      </p:sp>
      <p:sp>
        <p:nvSpPr>
          <p:cNvPr id="19" name="Rectangle 17"/>
          <p:cNvSpPr>
            <a:spLocks noGrp="1" noChangeArrowheads="1"/>
          </p:cNvSpPr>
          <p:nvPr>
            <p:ph type="ftr" sz="quarter" idx="11"/>
          </p:nvPr>
        </p:nvSpPr>
        <p:spPr/>
        <p:txBody>
          <a:bodyPr/>
          <a:lstStyle>
            <a:lvl1pPr>
              <a:defRPr/>
            </a:lvl1pPr>
          </a:lstStyle>
          <a:p>
            <a:pPr>
              <a:defRPr/>
            </a:pPr>
            <a:endParaRPr lang="en-US" altLang="ja-JP"/>
          </a:p>
        </p:txBody>
      </p:sp>
      <p:sp>
        <p:nvSpPr>
          <p:cNvPr id="20" name="Rectangle 18"/>
          <p:cNvSpPr>
            <a:spLocks noGrp="1" noChangeArrowheads="1"/>
          </p:cNvSpPr>
          <p:nvPr>
            <p:ph type="sldNum" sz="quarter" idx="12"/>
          </p:nvPr>
        </p:nvSpPr>
        <p:spPr/>
        <p:txBody>
          <a:bodyPr/>
          <a:lstStyle>
            <a:lvl1pPr>
              <a:defRPr/>
            </a:lvl1pPr>
          </a:lstStyle>
          <a:p>
            <a:pPr>
              <a:defRPr/>
            </a:pPr>
            <a:fld id="{EE7CF249-9CC7-4D28-9DA4-C4062F2951C7}" type="slidenum">
              <a:rPr lang="en-US" altLang="ja-JP"/>
              <a:pPr>
                <a:defRPr/>
              </a:pPr>
              <a:t>‹#›</a:t>
            </a:fld>
            <a:endParaRPr lang="en-US" altLang="ja-JP"/>
          </a:p>
        </p:txBody>
      </p:sp>
    </p:spTree>
    <p:extLst>
      <p:ext uri="{BB962C8B-B14F-4D97-AF65-F5344CB8AC3E}">
        <p14:creationId xmlns:p14="http://schemas.microsoft.com/office/powerpoint/2010/main" val="2656194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p:cNvSpPr>
            <a:spLocks noGrp="1" noChangeArrowheads="1"/>
          </p:cNvSpPr>
          <p:nvPr>
            <p:ph type="sldNum" sz="quarter" idx="11"/>
          </p:nvPr>
        </p:nvSpPr>
        <p:spPr>
          <a:ln/>
        </p:spPr>
        <p:txBody>
          <a:bodyPr/>
          <a:lstStyle>
            <a:lvl1pPr>
              <a:defRPr/>
            </a:lvl1pPr>
          </a:lstStyle>
          <a:p>
            <a:pPr>
              <a:defRPr/>
            </a:pPr>
            <a:fld id="{7C4606A1-1AFB-4461-86AF-E24933675A3A}" type="slidenum">
              <a:rPr lang="en-US" altLang="ja-JP"/>
              <a:pPr>
                <a:defRPr/>
              </a:pPr>
              <a:t>‹#›</a:t>
            </a:fld>
            <a:endParaRPr lang="en-US" altLang="ja-JP"/>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085860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p:cNvSpPr>
            <a:spLocks noGrp="1" noChangeArrowheads="1"/>
          </p:cNvSpPr>
          <p:nvPr>
            <p:ph type="sldNum" sz="quarter" idx="11"/>
          </p:nvPr>
        </p:nvSpPr>
        <p:spPr>
          <a:ln/>
        </p:spPr>
        <p:txBody>
          <a:bodyPr/>
          <a:lstStyle>
            <a:lvl1pPr>
              <a:defRPr/>
            </a:lvl1pPr>
          </a:lstStyle>
          <a:p>
            <a:pPr>
              <a:defRPr/>
            </a:pPr>
            <a:fld id="{CC8E36E6-2226-4BC1-BCAF-BDD3FB7E6974}" type="slidenum">
              <a:rPr lang="en-US" altLang="ja-JP"/>
              <a:pPr>
                <a:defRPr/>
              </a:pPr>
              <a:t>‹#›</a:t>
            </a:fld>
            <a:endParaRPr lang="en-US" altLang="ja-JP"/>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584545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p:cNvSpPr>
            <a:spLocks noGrp="1" noChangeArrowheads="1"/>
          </p:cNvSpPr>
          <p:nvPr>
            <p:ph type="sldNum" sz="quarter" idx="11"/>
          </p:nvPr>
        </p:nvSpPr>
        <p:spPr>
          <a:ln/>
        </p:spPr>
        <p:txBody>
          <a:bodyPr/>
          <a:lstStyle>
            <a:lvl1pPr>
              <a:defRPr/>
            </a:lvl1pPr>
          </a:lstStyle>
          <a:p>
            <a:pPr>
              <a:defRPr/>
            </a:pPr>
            <a:fld id="{63376AF2-FA5B-4119-8AF2-2CB053EEFEA5}" type="slidenum">
              <a:rPr lang="en-US" altLang="ja-JP"/>
              <a:pPr>
                <a:defRPr/>
              </a:pPr>
              <a:t>‹#›</a:t>
            </a:fld>
            <a:endParaRPr lang="en-US" altLang="ja-JP"/>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805410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標準">
    <p:spTree>
      <p:nvGrpSpPr>
        <p:cNvPr id="1" name=""/>
        <p:cNvGrpSpPr/>
        <p:nvPr/>
      </p:nvGrpSpPr>
      <p:grpSpPr>
        <a:xfrm>
          <a:off x="0" y="0"/>
          <a:ext cx="0" cy="0"/>
          <a:chOff x="0" y="0"/>
          <a:chExt cx="0" cy="0"/>
        </a:xfrm>
      </p:grpSpPr>
      <p:sp>
        <p:nvSpPr>
          <p:cNvPr id="8" name="タイトル 7"/>
          <p:cNvSpPr>
            <a:spLocks noGrp="1"/>
          </p:cNvSpPr>
          <p:nvPr>
            <p:ph type="title"/>
          </p:nvPr>
        </p:nvSpPr>
        <p:spPr>
          <a:xfrm>
            <a:off x="185051" y="188550"/>
            <a:ext cx="8773897" cy="360050"/>
          </a:xfrm>
        </p:spPr>
        <p:txBody>
          <a:bodyPr>
            <a:normAutofit/>
          </a:bodyPr>
          <a:lstStyle>
            <a:lvl1pPr>
              <a:defRPr sz="1400"/>
            </a:lvl1pPr>
          </a:lstStyle>
          <a:p>
            <a:r>
              <a:rPr kumimoji="1" lang="ja-JP" altLang="en-US" dirty="0" smtClean="0"/>
              <a:t>マスタ タイトルの書式設定</a:t>
            </a:r>
            <a:endParaRPr kumimoji="1" lang="ja-JP" altLang="en-US" dirty="0"/>
          </a:p>
        </p:txBody>
      </p:sp>
      <p:sp>
        <p:nvSpPr>
          <p:cNvPr id="21" name="テキスト プレースホルダ 20"/>
          <p:cNvSpPr>
            <a:spLocks noGrp="1"/>
          </p:cNvSpPr>
          <p:nvPr>
            <p:ph type="body" sz="quarter" idx="14"/>
          </p:nvPr>
        </p:nvSpPr>
        <p:spPr>
          <a:xfrm>
            <a:off x="184639" y="1556740"/>
            <a:ext cx="8774723" cy="4967884"/>
          </a:xfrm>
          <a:prstGeom prst="rect">
            <a:avLst/>
          </a:prstGeom>
        </p:spPr>
        <p:txBody>
          <a:bodyPr/>
          <a:lstStyle>
            <a:lvl1pPr>
              <a:defRPr sz="1400">
                <a:latin typeface="+mn-lt"/>
                <a:ea typeface="+mn-ea"/>
              </a:defRPr>
            </a:lvl1pPr>
            <a:lvl2pPr>
              <a:defRPr sz="1200">
                <a:latin typeface="+mn-lt"/>
                <a:ea typeface="+mn-ea"/>
              </a:defRPr>
            </a:lvl2pPr>
            <a:lvl3pPr>
              <a:defRPr sz="1200">
                <a:latin typeface="+mn-lt"/>
                <a:ea typeface="+mj-ea"/>
              </a:defRPr>
            </a:lvl3pPr>
            <a:lvl4pPr>
              <a:defRPr sz="1200">
                <a:latin typeface="+mn-lt"/>
                <a:ea typeface="+mn-ea"/>
              </a:defRPr>
            </a:lvl4pPr>
            <a:lvl5pPr>
              <a:defRPr sz="1200">
                <a:latin typeface="+mn-lt"/>
              </a:defRPr>
            </a:lvl5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Line 26"/>
          <p:cNvSpPr>
            <a:spLocks noChangeShapeType="1"/>
          </p:cNvSpPr>
          <p:nvPr userDrawn="1"/>
        </p:nvSpPr>
        <p:spPr bwMode="auto">
          <a:xfrm>
            <a:off x="185051" y="1340688"/>
            <a:ext cx="8774310" cy="0"/>
          </a:xfrm>
          <a:prstGeom prst="line">
            <a:avLst/>
          </a:prstGeom>
          <a:noFill/>
          <a:ln w="3175">
            <a:solidFill>
              <a:schemeClr val="bg2"/>
            </a:solidFill>
            <a:prstDash val="solid"/>
            <a:round/>
            <a:headEnd/>
            <a:tailEnd/>
          </a:ln>
          <a:effectLst/>
        </p:spPr>
        <p:txBody>
          <a:bodyPr/>
          <a:lstStyle/>
          <a:p>
            <a:pPr>
              <a:defRPr/>
            </a:pPr>
            <a:endParaRPr kumimoji="1" lang="ja-JP" altLang="en-US" dirty="0">
              <a:solidFill>
                <a:prstClr val="black"/>
              </a:solidFill>
            </a:endParaRPr>
          </a:p>
        </p:txBody>
      </p:sp>
      <p:sp>
        <p:nvSpPr>
          <p:cNvPr id="13" name="テキスト プレースホルダー 12"/>
          <p:cNvSpPr>
            <a:spLocks noGrp="1"/>
          </p:cNvSpPr>
          <p:nvPr>
            <p:ph type="body" sz="quarter" idx="15"/>
          </p:nvPr>
        </p:nvSpPr>
        <p:spPr>
          <a:xfrm>
            <a:off x="184639" y="549275"/>
            <a:ext cx="8774723" cy="719138"/>
          </a:xfrm>
        </p:spPr>
        <p:txBody>
          <a:bodyPr anchor="b" anchorCtr="0"/>
          <a:lstStyle>
            <a:lvl1pPr marL="0" indent="0">
              <a:spcBef>
                <a:spcPts val="0"/>
              </a:spcBef>
              <a:buNone/>
              <a:defRPr sz="2000">
                <a:latin typeface="HGP創英角ｺﾞｼｯｸUB" panose="020B0900000000000000" pitchFamily="50" charset="-128"/>
                <a:ea typeface="HGP創英角ｺﾞｼｯｸUB" panose="020B0900000000000000" pitchFamily="50" charset="-128"/>
              </a:defRPr>
            </a:lvl1pPr>
            <a:lvl2pPr marL="377825" indent="0">
              <a:spcBef>
                <a:spcPts val="0"/>
              </a:spcBef>
              <a:buNone/>
              <a:defRPr sz="2000">
                <a:latin typeface="HGP創英角ｺﾞｼｯｸUB" panose="020B0900000000000000" pitchFamily="50" charset="-128"/>
                <a:ea typeface="HGP創英角ｺﾞｼｯｸUB" panose="020B0900000000000000" pitchFamily="50" charset="-128"/>
              </a:defRPr>
            </a:lvl2pPr>
            <a:lvl3pPr marL="755650" indent="0">
              <a:spcBef>
                <a:spcPts val="0"/>
              </a:spcBef>
              <a:buNone/>
              <a:defRPr sz="2000">
                <a:latin typeface="HGP創英角ｺﾞｼｯｸUB" panose="020B0900000000000000" pitchFamily="50" charset="-128"/>
                <a:ea typeface="HGP創英角ｺﾞｼｯｸUB" panose="020B0900000000000000" pitchFamily="50" charset="-128"/>
              </a:defRPr>
            </a:lvl3pPr>
            <a:lvl4pPr marL="1143000" indent="0">
              <a:spcBef>
                <a:spcPts val="0"/>
              </a:spcBef>
              <a:buNone/>
              <a:defRPr sz="2000">
                <a:latin typeface="HGP創英角ｺﾞｼｯｸUB" panose="020B0900000000000000" pitchFamily="50" charset="-128"/>
                <a:ea typeface="HGP創英角ｺﾞｼｯｸUB" panose="020B0900000000000000" pitchFamily="50" charset="-128"/>
              </a:defRPr>
            </a:lvl4pPr>
            <a:lvl5pPr marL="1525587" indent="0">
              <a:spcBef>
                <a:spcPts val="0"/>
              </a:spcBef>
              <a:buNone/>
              <a:defRPr sz="2000">
                <a:latin typeface="HGP創英角ｺﾞｼｯｸUB" panose="020B0900000000000000" pitchFamily="50" charset="-128"/>
                <a:ea typeface="HGP創英角ｺﾞｼｯｸUB" panose="020B0900000000000000"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p:txBody>
      </p:sp>
    </p:spTree>
    <p:extLst>
      <p:ext uri="{BB962C8B-B14F-4D97-AF65-F5344CB8AC3E}">
        <p14:creationId xmlns:p14="http://schemas.microsoft.com/office/powerpoint/2010/main" val="425282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p:cNvSpPr>
            <a:spLocks noGrp="1" noChangeArrowheads="1"/>
          </p:cNvSpPr>
          <p:nvPr>
            <p:ph type="sldNum" sz="quarter" idx="11"/>
          </p:nvPr>
        </p:nvSpPr>
        <p:spPr>
          <a:ln/>
        </p:spPr>
        <p:txBody>
          <a:bodyPr/>
          <a:lstStyle>
            <a:lvl1pPr>
              <a:defRPr/>
            </a:lvl1pPr>
          </a:lstStyle>
          <a:p>
            <a:pPr>
              <a:defRPr/>
            </a:pPr>
            <a:fld id="{E80F9BF0-18CA-4A4F-8DEB-AA057025D59D}" type="slidenum">
              <a:rPr lang="en-US" altLang="ja-JP"/>
              <a:pPr>
                <a:defRPr/>
              </a:pPr>
              <a:t>‹#›</a:t>
            </a:fld>
            <a:endParaRPr lang="en-US" altLang="ja-JP"/>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49515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p:cNvSpPr>
            <a:spLocks noGrp="1" noChangeArrowheads="1"/>
          </p:cNvSpPr>
          <p:nvPr>
            <p:ph type="sldNum" sz="quarter" idx="11"/>
          </p:nvPr>
        </p:nvSpPr>
        <p:spPr>
          <a:ln/>
        </p:spPr>
        <p:txBody>
          <a:bodyPr/>
          <a:lstStyle>
            <a:lvl1pPr>
              <a:defRPr/>
            </a:lvl1pPr>
          </a:lstStyle>
          <a:p>
            <a:pPr>
              <a:defRPr/>
            </a:pPr>
            <a:fld id="{AA72828F-509E-46B4-92EA-85D640E4CFD3}" type="slidenum">
              <a:rPr lang="en-US" altLang="ja-JP"/>
              <a:pPr>
                <a:defRPr/>
              </a:pPr>
              <a:t>‹#›</a:t>
            </a:fld>
            <a:endParaRPr lang="en-US" altLang="ja-JP"/>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71763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p:cNvSpPr>
            <a:spLocks noGrp="1" noChangeArrowheads="1"/>
          </p:cNvSpPr>
          <p:nvPr>
            <p:ph type="sldNum" sz="quarter" idx="11"/>
          </p:nvPr>
        </p:nvSpPr>
        <p:spPr>
          <a:ln/>
        </p:spPr>
        <p:txBody>
          <a:bodyPr/>
          <a:lstStyle>
            <a:lvl1pPr>
              <a:defRPr/>
            </a:lvl1pPr>
          </a:lstStyle>
          <a:p>
            <a:pPr>
              <a:defRPr/>
            </a:pPr>
            <a:fld id="{CE6A2BA3-F2C5-4248-86A6-A027F7F5EE27}" type="slidenum">
              <a:rPr lang="en-US" altLang="ja-JP"/>
              <a:pPr>
                <a:defRPr/>
              </a:pPr>
              <a:t>‹#›</a:t>
            </a:fld>
            <a:endParaRPr lang="en-US" altLang="ja-JP"/>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334267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3"/>
          <p:cNvSpPr>
            <a:spLocks noGrp="1" noChangeArrowheads="1"/>
          </p:cNvSpPr>
          <p:nvPr>
            <p:ph type="sldNum" sz="quarter" idx="11"/>
          </p:nvPr>
        </p:nvSpPr>
        <p:spPr>
          <a:ln/>
        </p:spPr>
        <p:txBody>
          <a:bodyPr/>
          <a:lstStyle>
            <a:lvl1pPr>
              <a:defRPr/>
            </a:lvl1pPr>
          </a:lstStyle>
          <a:p>
            <a:pPr>
              <a:defRPr/>
            </a:pPr>
            <a:fld id="{80167F4B-2A68-4B74-947C-D8812854D75F}" type="slidenum">
              <a:rPr lang="en-US" altLang="ja-JP"/>
              <a:pPr>
                <a:defRPr/>
              </a:pPr>
              <a:t>‹#›</a:t>
            </a:fld>
            <a:endParaRPr lang="en-US" altLang="ja-JP"/>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980116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3"/>
          <p:cNvSpPr>
            <a:spLocks noGrp="1" noChangeArrowheads="1"/>
          </p:cNvSpPr>
          <p:nvPr>
            <p:ph type="sldNum" sz="quarter" idx="11"/>
          </p:nvPr>
        </p:nvSpPr>
        <p:spPr>
          <a:ln/>
        </p:spPr>
        <p:txBody>
          <a:bodyPr/>
          <a:lstStyle>
            <a:lvl1pPr>
              <a:defRPr/>
            </a:lvl1pPr>
          </a:lstStyle>
          <a:p>
            <a:pPr>
              <a:defRPr/>
            </a:pPr>
            <a:fld id="{EB078BE3-D10B-4519-BC84-9D1966B3966C}" type="slidenum">
              <a:rPr lang="en-US" altLang="ja-JP"/>
              <a:pPr>
                <a:defRPr/>
              </a:pPr>
              <a:t>‹#›</a:t>
            </a:fld>
            <a:endParaRPr lang="en-US" altLang="ja-JP"/>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473622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3"/>
          <p:cNvSpPr>
            <a:spLocks noGrp="1" noChangeArrowheads="1"/>
          </p:cNvSpPr>
          <p:nvPr>
            <p:ph type="sldNum" sz="quarter" idx="11"/>
          </p:nvPr>
        </p:nvSpPr>
        <p:spPr>
          <a:ln/>
        </p:spPr>
        <p:txBody>
          <a:bodyPr/>
          <a:lstStyle>
            <a:lvl1pPr>
              <a:defRPr/>
            </a:lvl1pPr>
          </a:lstStyle>
          <a:p>
            <a:pPr>
              <a:defRPr/>
            </a:pPr>
            <a:fld id="{962EBEE9-DBFA-481A-A3D0-92C82BAD542F}" type="slidenum">
              <a:rPr lang="en-US" altLang="ja-JP"/>
              <a:pPr>
                <a:defRPr/>
              </a:pPr>
              <a:t>‹#›</a:t>
            </a:fld>
            <a:endParaRPr lang="en-US" altLang="ja-JP"/>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887500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p:cNvSpPr>
            <a:spLocks noGrp="1" noChangeArrowheads="1"/>
          </p:cNvSpPr>
          <p:nvPr>
            <p:ph type="sldNum" sz="quarter" idx="11"/>
          </p:nvPr>
        </p:nvSpPr>
        <p:spPr>
          <a:ln/>
        </p:spPr>
        <p:txBody>
          <a:bodyPr/>
          <a:lstStyle>
            <a:lvl1pPr>
              <a:defRPr/>
            </a:lvl1pPr>
          </a:lstStyle>
          <a:p>
            <a:pPr>
              <a:defRPr/>
            </a:pPr>
            <a:fld id="{8AF25E9F-7C1F-4DE4-9106-C1D6175E33FB}" type="slidenum">
              <a:rPr lang="en-US" altLang="ja-JP"/>
              <a:pPr>
                <a:defRPr/>
              </a:pPr>
              <a:t>‹#›</a:t>
            </a:fld>
            <a:endParaRPr lang="en-US" altLang="ja-JP"/>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890153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p:cNvSpPr>
            <a:spLocks noGrp="1" noChangeArrowheads="1"/>
          </p:cNvSpPr>
          <p:nvPr>
            <p:ph type="sldNum" sz="quarter" idx="11"/>
          </p:nvPr>
        </p:nvSpPr>
        <p:spPr>
          <a:ln/>
        </p:spPr>
        <p:txBody>
          <a:bodyPr/>
          <a:lstStyle>
            <a:lvl1pPr>
              <a:defRPr/>
            </a:lvl1pPr>
          </a:lstStyle>
          <a:p>
            <a:pPr>
              <a:defRPr/>
            </a:pPr>
            <a:fld id="{05C16A33-3C4F-4A4F-899A-23BAF052B334}" type="slidenum">
              <a:rPr lang="en-US" altLang="ja-JP"/>
              <a:pPr>
                <a:defRPr/>
              </a:pPr>
              <a:t>‹#›</a:t>
            </a:fld>
            <a:endParaRPr lang="en-US" altLang="ja-JP"/>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011319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cs typeface="+mn-cs"/>
              </a:defRPr>
            </a:lvl1pPr>
          </a:lstStyle>
          <a:p>
            <a:pPr>
              <a:defRPr/>
            </a:pPr>
            <a:endParaRPr lang="en-US" altLang="ja-JP"/>
          </a:p>
        </p:txBody>
      </p:sp>
      <p:sp>
        <p:nvSpPr>
          <p:cNvPr id="113667" name="Rectangle 3"/>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cs typeface="Arial" charset="0"/>
              </a:defRPr>
            </a:lvl1pPr>
          </a:lstStyle>
          <a:p>
            <a:pPr>
              <a:defRPr/>
            </a:pPr>
            <a:fld id="{C1799E3E-9C1F-49B2-80FC-02AB2ADB9FA2}" type="slidenum">
              <a:rPr lang="en-US" altLang="ja-JP"/>
              <a:pPr>
                <a:defRPr/>
              </a:pPr>
              <a:t>‹#›</a:t>
            </a:fld>
            <a:endParaRPr lang="en-US" altLang="ja-JP"/>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algn="ct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mtClean="0">
                <a:solidFill>
                  <a:schemeClr val="hlink"/>
                </a:solidFill>
                <a:cs typeface="Arial" panose="020B0604020202020204" pitchFamily="34" charset="0"/>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mtClean="0">
                <a:solidFill>
                  <a:schemeClr val="hlink"/>
                </a:solidFill>
                <a:cs typeface="Arial" panose="020B0604020202020204" pitchFamily="34" charset="0"/>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mtClean="0">
                <a:solidFill>
                  <a:schemeClr val="accent2"/>
                </a:solidFill>
                <a:cs typeface="Arial" panose="020B0604020202020204" pitchFamily="34" charset="0"/>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mtClean="0">
                <a:solidFill>
                  <a:schemeClr val="hlink"/>
                </a:solidFill>
                <a:cs typeface="Arial" panose="020B0604020202020204" pitchFamily="34" charset="0"/>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mtClean="0">
                <a:solidFill>
                  <a:schemeClr val="accent2"/>
                </a:solidFill>
                <a:cs typeface="Arial" panose="020B0604020202020204" pitchFamily="34" charset="0"/>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mtClean="0">
                <a:solidFill>
                  <a:schemeClr val="accent2"/>
                </a:solidFill>
                <a:cs typeface="Arial" panose="020B0604020202020204" pitchFamily="34" charset="0"/>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113680" name="Rectangle 16"/>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en-US" altLang="ja-JP"/>
          </a:p>
        </p:txBody>
      </p:sp>
    </p:spTree>
  </p:cSld>
  <p:clrMap bg1="lt1" tx1="dk1" bg2="lt2" tx2="dk2" accent1="accent1" accent2="accent2" accent3="accent3" accent4="accent4" accent5="accent5" accent6="accent6" hlink="hlink" folHlink="folHlink"/>
  <p:sldLayoutIdLst>
    <p:sldLayoutId id="2147484140" r:id="rId1"/>
    <p:sldLayoutId id="2147484129" r:id="rId2"/>
    <p:sldLayoutId id="2147484130" r:id="rId3"/>
    <p:sldLayoutId id="2147484131" r:id="rId4"/>
    <p:sldLayoutId id="2147484132" r:id="rId5"/>
    <p:sldLayoutId id="2147484133" r:id="rId6"/>
    <p:sldLayoutId id="2147484134" r:id="rId7"/>
    <p:sldLayoutId id="2147484135" r:id="rId8"/>
    <p:sldLayoutId id="2147484136" r:id="rId9"/>
    <p:sldLayoutId id="2147484137" r:id="rId10"/>
    <p:sldLayoutId id="2147484138" r:id="rId11"/>
    <p:sldLayoutId id="2147484139" r:id="rId12"/>
    <p:sldLayoutId id="2147484141" r:id="rId13"/>
  </p:sldLayoutIdLst>
  <p:hf hdr="0" ftr="0" dt="0"/>
  <p:txStyles>
    <p:title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charset="0"/>
          <a:ea typeface="ＭＳ Ｐゴシック" pitchFamily="50" charset="-128"/>
        </a:defRPr>
      </a:lvl2pPr>
      <a:lvl3pPr algn="l" rtl="0" eaLnBrk="0" fontAlgn="base" hangingPunct="0">
        <a:spcBef>
          <a:spcPct val="0"/>
        </a:spcBef>
        <a:spcAft>
          <a:spcPct val="0"/>
        </a:spcAft>
        <a:defRPr kumimoji="1" sz="4400">
          <a:solidFill>
            <a:schemeClr val="tx1"/>
          </a:solidFill>
          <a:latin typeface="Arial" charset="0"/>
          <a:ea typeface="ＭＳ Ｐゴシック" pitchFamily="50" charset="-128"/>
        </a:defRPr>
      </a:lvl3pPr>
      <a:lvl4pPr algn="l" rtl="0" eaLnBrk="0" fontAlgn="base" hangingPunct="0">
        <a:spcBef>
          <a:spcPct val="0"/>
        </a:spcBef>
        <a:spcAft>
          <a:spcPct val="0"/>
        </a:spcAft>
        <a:defRPr kumimoji="1" sz="4400">
          <a:solidFill>
            <a:schemeClr val="tx1"/>
          </a:solidFill>
          <a:latin typeface="Arial" charset="0"/>
          <a:ea typeface="ＭＳ Ｐゴシック" pitchFamily="50" charset="-128"/>
        </a:defRPr>
      </a:lvl4pPr>
      <a:lvl5pPr algn="l" rtl="0" eaLnBrk="0" fontAlgn="base" hangingPunct="0">
        <a:spcBef>
          <a:spcPct val="0"/>
        </a:spcBef>
        <a:spcAft>
          <a:spcPct val="0"/>
        </a:spcAft>
        <a:defRPr kumimoji="1" sz="4400">
          <a:solidFill>
            <a:schemeClr val="tx1"/>
          </a:solidFill>
          <a:latin typeface="Arial" charset="0"/>
          <a:ea typeface="ＭＳ Ｐゴシック" pitchFamily="50" charset="-128"/>
        </a:defRPr>
      </a:lvl5pPr>
      <a:lvl6pPr marL="457200" algn="l" rtl="0" fontAlgn="base">
        <a:spcBef>
          <a:spcPct val="0"/>
        </a:spcBef>
        <a:spcAft>
          <a:spcPct val="0"/>
        </a:spcAft>
        <a:defRPr kumimoji="1" sz="4400">
          <a:solidFill>
            <a:schemeClr val="tx1"/>
          </a:solidFill>
          <a:latin typeface="Arial" charset="0"/>
          <a:ea typeface="ＭＳ Ｐゴシック" pitchFamily="50" charset="-128"/>
        </a:defRPr>
      </a:lvl6pPr>
      <a:lvl7pPr marL="914400" algn="l" rtl="0" fontAlgn="base">
        <a:spcBef>
          <a:spcPct val="0"/>
        </a:spcBef>
        <a:spcAft>
          <a:spcPct val="0"/>
        </a:spcAft>
        <a:defRPr kumimoji="1" sz="4400">
          <a:solidFill>
            <a:schemeClr val="tx1"/>
          </a:solidFill>
          <a:latin typeface="Arial" charset="0"/>
          <a:ea typeface="ＭＳ Ｐゴシック" pitchFamily="50" charset="-128"/>
        </a:defRPr>
      </a:lvl7pPr>
      <a:lvl8pPr marL="1371600" algn="l" rtl="0" fontAlgn="base">
        <a:spcBef>
          <a:spcPct val="0"/>
        </a:spcBef>
        <a:spcAft>
          <a:spcPct val="0"/>
        </a:spcAft>
        <a:defRPr kumimoji="1" sz="4400">
          <a:solidFill>
            <a:schemeClr val="tx1"/>
          </a:solidFill>
          <a:latin typeface="Arial" charset="0"/>
          <a:ea typeface="ＭＳ Ｐゴシック" pitchFamily="50" charset="-128"/>
        </a:defRPr>
      </a:lvl8pPr>
      <a:lvl9pPr marL="1828800" algn="l" rtl="0" fontAlgn="base">
        <a:spcBef>
          <a:spcPct val="0"/>
        </a:spcBef>
        <a:spcAft>
          <a:spcPct val="0"/>
        </a:spcAft>
        <a:defRPr kumimoji="1" sz="4400">
          <a:solidFill>
            <a:schemeClr val="tx1"/>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www.kiadb.in/index.php?option=com_content&amp;view=article&amp;id=90&amp;Itemid=63"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kum.karnataka.gov.in/KUM/PDFS/InvestorManualPhase2.pdf" TargetMode="External"/><Relationship Id="rId2" Type="http://schemas.openxmlformats.org/officeDocument/2006/relationships/hyperlink" Target="http://kum.karnataka.gov.in/"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kiadb.in/index.php?option=com_content&amp;view=article&amp;id=90&amp;Itemid=6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kiadb.in/index.php?option=com_content&amp;view=article&amp;id=90&amp;Itemid=6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164.100.133.65:8085/kiadb/index.php"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68313" y="2133600"/>
            <a:ext cx="8229600" cy="1371600"/>
          </a:xfrm>
        </p:spPr>
        <p:txBody>
          <a:bodyPr/>
          <a:lstStyle/>
          <a:p>
            <a:pPr algn="ctr" eaLnBrk="1" hangingPunct="1"/>
            <a:r>
              <a:rPr lang="ja-JP" altLang="en-US" smtClean="0"/>
              <a:t>建議書委員会報告</a:t>
            </a:r>
          </a:p>
        </p:txBody>
      </p:sp>
      <p:sp>
        <p:nvSpPr>
          <p:cNvPr id="3075" name="Rectangle 3"/>
          <p:cNvSpPr>
            <a:spLocks noGrp="1" noChangeArrowheads="1"/>
          </p:cNvSpPr>
          <p:nvPr>
            <p:ph type="body" idx="1"/>
          </p:nvPr>
        </p:nvSpPr>
        <p:spPr>
          <a:xfrm>
            <a:off x="457200" y="4868863"/>
            <a:ext cx="8229600" cy="1584325"/>
          </a:xfrm>
        </p:spPr>
        <p:txBody>
          <a:bodyPr/>
          <a:lstStyle/>
          <a:p>
            <a:pPr algn="ctr" eaLnBrk="1" hangingPunct="1">
              <a:buFont typeface="Wingdings" pitchFamily="2" charset="2"/>
              <a:buNone/>
            </a:pPr>
            <a:r>
              <a:rPr lang="en-US" altLang="ja-JP" dirty="0" smtClean="0"/>
              <a:t>2015</a:t>
            </a:r>
            <a:r>
              <a:rPr lang="ja-JP" altLang="en-US" dirty="0" smtClean="0"/>
              <a:t>年</a:t>
            </a:r>
            <a:r>
              <a:rPr lang="en-US" altLang="ja-JP" dirty="0" smtClean="0"/>
              <a:t>7</a:t>
            </a:r>
            <a:r>
              <a:rPr lang="ja-JP" altLang="en-US" dirty="0" smtClean="0"/>
              <a:t>月</a:t>
            </a:r>
            <a:r>
              <a:rPr lang="en-US" altLang="ja-JP" dirty="0" smtClean="0"/>
              <a:t>8</a:t>
            </a:r>
            <a:r>
              <a:rPr lang="ja-JP" altLang="en-US" dirty="0" smtClean="0"/>
              <a:t>日（水）</a:t>
            </a:r>
          </a:p>
          <a:p>
            <a:pPr algn="ctr" eaLnBrk="1" hangingPunct="1">
              <a:buFont typeface="Wingdings" pitchFamily="2" charset="2"/>
              <a:buNone/>
            </a:pPr>
            <a:r>
              <a:rPr lang="ja-JP" altLang="en-US" dirty="0" smtClean="0"/>
              <a:t>第</a:t>
            </a:r>
            <a:r>
              <a:rPr lang="en-US" altLang="ja-JP" dirty="0" smtClean="0"/>
              <a:t>34</a:t>
            </a:r>
            <a:r>
              <a:rPr lang="ja-JP" altLang="en-US" dirty="0" smtClean="0"/>
              <a:t>回二水会</a:t>
            </a:r>
          </a:p>
        </p:txBody>
      </p:sp>
      <p:pic>
        <p:nvPicPr>
          <p:cNvPr id="30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15888"/>
            <a:ext cx="3962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E80F9BF0-18CA-4A4F-8DEB-AA057025D59D}" type="slidenum">
              <a:rPr lang="en-US" altLang="ja-JP" smtClean="0"/>
              <a:pPr>
                <a:defRPr/>
              </a:pPr>
              <a:t>10</a:t>
            </a:fld>
            <a:endParaRPr lang="en-US" altLang="ja-JP"/>
          </a:p>
        </p:txBody>
      </p:sp>
      <p:sp>
        <p:nvSpPr>
          <p:cNvPr id="5" name="Title 1"/>
          <p:cNvSpPr txBox="1">
            <a:spLocks/>
          </p:cNvSpPr>
          <p:nvPr/>
        </p:nvSpPr>
        <p:spPr bwMode="auto">
          <a:xfrm>
            <a:off x="395536" y="351582"/>
            <a:ext cx="7610127" cy="654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charset="0"/>
                <a:ea typeface="ＭＳ Ｐゴシック" pitchFamily="50" charset="-128"/>
              </a:defRPr>
            </a:lvl2pPr>
            <a:lvl3pPr algn="l" rtl="0" eaLnBrk="0" fontAlgn="base" hangingPunct="0">
              <a:spcBef>
                <a:spcPct val="0"/>
              </a:spcBef>
              <a:spcAft>
                <a:spcPct val="0"/>
              </a:spcAft>
              <a:defRPr kumimoji="1" sz="4400">
                <a:solidFill>
                  <a:schemeClr val="tx1"/>
                </a:solidFill>
                <a:latin typeface="Arial" charset="0"/>
                <a:ea typeface="ＭＳ Ｐゴシック" pitchFamily="50" charset="-128"/>
              </a:defRPr>
            </a:lvl3pPr>
            <a:lvl4pPr algn="l" rtl="0" eaLnBrk="0" fontAlgn="base" hangingPunct="0">
              <a:spcBef>
                <a:spcPct val="0"/>
              </a:spcBef>
              <a:spcAft>
                <a:spcPct val="0"/>
              </a:spcAft>
              <a:defRPr kumimoji="1" sz="4400">
                <a:solidFill>
                  <a:schemeClr val="tx1"/>
                </a:solidFill>
                <a:latin typeface="Arial" charset="0"/>
                <a:ea typeface="ＭＳ Ｐゴシック" pitchFamily="50" charset="-128"/>
              </a:defRPr>
            </a:lvl4pPr>
            <a:lvl5pPr algn="l" rtl="0" eaLnBrk="0" fontAlgn="base" hangingPunct="0">
              <a:spcBef>
                <a:spcPct val="0"/>
              </a:spcBef>
              <a:spcAft>
                <a:spcPct val="0"/>
              </a:spcAft>
              <a:defRPr kumimoji="1" sz="4400">
                <a:solidFill>
                  <a:schemeClr val="tx1"/>
                </a:solidFill>
                <a:latin typeface="Arial" charset="0"/>
                <a:ea typeface="ＭＳ Ｐゴシック" pitchFamily="50" charset="-128"/>
              </a:defRPr>
            </a:lvl5pPr>
            <a:lvl6pPr marL="457200" algn="l" rtl="0" fontAlgn="base">
              <a:spcBef>
                <a:spcPct val="0"/>
              </a:spcBef>
              <a:spcAft>
                <a:spcPct val="0"/>
              </a:spcAft>
              <a:defRPr kumimoji="1" sz="4400">
                <a:solidFill>
                  <a:schemeClr val="tx1"/>
                </a:solidFill>
                <a:latin typeface="Arial" charset="0"/>
                <a:ea typeface="ＭＳ Ｐゴシック" pitchFamily="50" charset="-128"/>
              </a:defRPr>
            </a:lvl6pPr>
            <a:lvl7pPr marL="914400" algn="l" rtl="0" fontAlgn="base">
              <a:spcBef>
                <a:spcPct val="0"/>
              </a:spcBef>
              <a:spcAft>
                <a:spcPct val="0"/>
              </a:spcAft>
              <a:defRPr kumimoji="1" sz="4400">
                <a:solidFill>
                  <a:schemeClr val="tx1"/>
                </a:solidFill>
                <a:latin typeface="Arial" charset="0"/>
                <a:ea typeface="ＭＳ Ｐゴシック" pitchFamily="50" charset="-128"/>
              </a:defRPr>
            </a:lvl7pPr>
            <a:lvl8pPr marL="1371600" algn="l" rtl="0" fontAlgn="base">
              <a:spcBef>
                <a:spcPct val="0"/>
              </a:spcBef>
              <a:spcAft>
                <a:spcPct val="0"/>
              </a:spcAft>
              <a:defRPr kumimoji="1" sz="4400">
                <a:solidFill>
                  <a:schemeClr val="tx1"/>
                </a:solidFill>
                <a:latin typeface="Arial" charset="0"/>
                <a:ea typeface="ＭＳ Ｐゴシック" pitchFamily="50" charset="-128"/>
              </a:defRPr>
            </a:lvl8pPr>
            <a:lvl9pPr marL="1828800" algn="l" rtl="0" fontAlgn="base">
              <a:spcBef>
                <a:spcPct val="0"/>
              </a:spcBef>
              <a:spcAft>
                <a:spcPct val="0"/>
              </a:spcAft>
              <a:defRPr kumimoji="1" sz="4400">
                <a:solidFill>
                  <a:schemeClr val="tx1"/>
                </a:solidFill>
                <a:latin typeface="Arial" charset="0"/>
                <a:ea typeface="ＭＳ Ｐゴシック" pitchFamily="50" charset="-128"/>
              </a:defRPr>
            </a:lvl9pPr>
          </a:lstStyle>
          <a:p>
            <a:pPr algn="ctr"/>
            <a:r>
              <a:rPr lang="en-US" altLang="ja-JP" sz="2400" kern="0" dirty="0" smtClean="0"/>
              <a:t>KIADB</a:t>
            </a:r>
            <a:r>
              <a:rPr lang="ja-JP" altLang="ja-JP" sz="2400" kern="0" dirty="0" smtClean="0"/>
              <a:t>工業団地の情報アップデート</a:t>
            </a:r>
            <a:endParaRPr lang="en-IN" altLang="ja-JP" sz="2400" kern="0" dirty="0" smtClean="0"/>
          </a:p>
        </p:txBody>
      </p:sp>
      <p:pic>
        <p:nvPicPr>
          <p:cNvPr id="6" name="Picture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580112" y="116632"/>
            <a:ext cx="3312368" cy="469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a:spLocks/>
          </p:cNvSpPr>
          <p:nvPr/>
        </p:nvSpPr>
        <p:spPr bwMode="auto">
          <a:xfrm>
            <a:off x="145325" y="1268760"/>
            <a:ext cx="8519591"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charset="0"/>
                <a:ea typeface="ＭＳ Ｐゴシック" pitchFamily="50" charset="-128"/>
              </a:defRPr>
            </a:lvl2pPr>
            <a:lvl3pPr algn="l" rtl="0" eaLnBrk="0" fontAlgn="base" hangingPunct="0">
              <a:spcBef>
                <a:spcPct val="0"/>
              </a:spcBef>
              <a:spcAft>
                <a:spcPct val="0"/>
              </a:spcAft>
              <a:defRPr kumimoji="1" sz="4400">
                <a:solidFill>
                  <a:schemeClr val="tx1"/>
                </a:solidFill>
                <a:latin typeface="Arial" charset="0"/>
                <a:ea typeface="ＭＳ Ｐゴシック" pitchFamily="50" charset="-128"/>
              </a:defRPr>
            </a:lvl3pPr>
            <a:lvl4pPr algn="l" rtl="0" eaLnBrk="0" fontAlgn="base" hangingPunct="0">
              <a:spcBef>
                <a:spcPct val="0"/>
              </a:spcBef>
              <a:spcAft>
                <a:spcPct val="0"/>
              </a:spcAft>
              <a:defRPr kumimoji="1" sz="4400">
                <a:solidFill>
                  <a:schemeClr val="tx1"/>
                </a:solidFill>
                <a:latin typeface="Arial" charset="0"/>
                <a:ea typeface="ＭＳ Ｐゴシック" pitchFamily="50" charset="-128"/>
              </a:defRPr>
            </a:lvl4pPr>
            <a:lvl5pPr algn="l" rtl="0" eaLnBrk="0" fontAlgn="base" hangingPunct="0">
              <a:spcBef>
                <a:spcPct val="0"/>
              </a:spcBef>
              <a:spcAft>
                <a:spcPct val="0"/>
              </a:spcAft>
              <a:defRPr kumimoji="1" sz="4400">
                <a:solidFill>
                  <a:schemeClr val="tx1"/>
                </a:solidFill>
                <a:latin typeface="Arial" charset="0"/>
                <a:ea typeface="ＭＳ Ｐゴシック" pitchFamily="50" charset="-128"/>
              </a:defRPr>
            </a:lvl5pPr>
            <a:lvl6pPr marL="457200" algn="l" rtl="0" fontAlgn="base">
              <a:spcBef>
                <a:spcPct val="0"/>
              </a:spcBef>
              <a:spcAft>
                <a:spcPct val="0"/>
              </a:spcAft>
              <a:defRPr kumimoji="1" sz="4400">
                <a:solidFill>
                  <a:schemeClr val="tx1"/>
                </a:solidFill>
                <a:latin typeface="Arial" charset="0"/>
                <a:ea typeface="ＭＳ Ｐゴシック" pitchFamily="50" charset="-128"/>
              </a:defRPr>
            </a:lvl6pPr>
            <a:lvl7pPr marL="914400" algn="l" rtl="0" fontAlgn="base">
              <a:spcBef>
                <a:spcPct val="0"/>
              </a:spcBef>
              <a:spcAft>
                <a:spcPct val="0"/>
              </a:spcAft>
              <a:defRPr kumimoji="1" sz="4400">
                <a:solidFill>
                  <a:schemeClr val="tx1"/>
                </a:solidFill>
                <a:latin typeface="Arial" charset="0"/>
                <a:ea typeface="ＭＳ Ｐゴシック" pitchFamily="50" charset="-128"/>
              </a:defRPr>
            </a:lvl7pPr>
            <a:lvl8pPr marL="1371600" algn="l" rtl="0" fontAlgn="base">
              <a:spcBef>
                <a:spcPct val="0"/>
              </a:spcBef>
              <a:spcAft>
                <a:spcPct val="0"/>
              </a:spcAft>
              <a:defRPr kumimoji="1" sz="4400">
                <a:solidFill>
                  <a:schemeClr val="tx1"/>
                </a:solidFill>
                <a:latin typeface="Arial" charset="0"/>
                <a:ea typeface="ＭＳ Ｐゴシック" pitchFamily="50" charset="-128"/>
              </a:defRPr>
            </a:lvl8pPr>
            <a:lvl9pPr marL="1828800" algn="l" rtl="0" fontAlgn="base">
              <a:spcBef>
                <a:spcPct val="0"/>
              </a:spcBef>
              <a:spcAft>
                <a:spcPct val="0"/>
              </a:spcAft>
              <a:defRPr kumimoji="1" sz="4400">
                <a:solidFill>
                  <a:schemeClr val="tx1"/>
                </a:solidFill>
                <a:latin typeface="Arial" charset="0"/>
                <a:ea typeface="ＭＳ Ｐゴシック" pitchFamily="50" charset="-128"/>
              </a:defRPr>
            </a:lvl9pPr>
          </a:lstStyle>
          <a:p>
            <a:pPr marL="342900" indent="-342900">
              <a:buFont typeface="Wingdings" panose="05000000000000000000" pitchFamily="2" charset="2"/>
              <a:buChar char="u"/>
            </a:pPr>
            <a:r>
              <a:rPr lang="ja-JP" altLang="en-US" sz="2000" kern="0" dirty="0" smtClean="0"/>
              <a:t>空き地（プロット番号別に）情報の</a:t>
            </a:r>
            <a:r>
              <a:rPr lang="ja-JP" altLang="en-US" sz="2000" kern="0" dirty="0"/>
              <a:t>取得</a:t>
            </a:r>
            <a:r>
              <a:rPr lang="ja-JP" altLang="en-US" sz="2000" kern="0" dirty="0" smtClean="0"/>
              <a:t>方法</a:t>
            </a:r>
            <a:endParaRPr lang="en-US" altLang="ja-JP" sz="2000" kern="0" dirty="0" smtClean="0"/>
          </a:p>
          <a:p>
            <a:endParaRPr lang="en-IN" altLang="ja-JP" sz="2000" kern="0" dirty="0"/>
          </a:p>
          <a:p>
            <a:pPr marL="342900" indent="-342900">
              <a:buFont typeface="Wingdings" panose="05000000000000000000" pitchFamily="2" charset="2"/>
              <a:buChar char="Ø"/>
            </a:pPr>
            <a:r>
              <a:rPr lang="en-IN" altLang="ja-JP" sz="1600" kern="0" dirty="0" smtClean="0"/>
              <a:t>KIADB URL: KIADB </a:t>
            </a:r>
            <a:r>
              <a:rPr lang="ja-JP" altLang="en-US" sz="1600" kern="0" dirty="0" smtClean="0"/>
              <a:t>⇒ </a:t>
            </a:r>
            <a:r>
              <a:rPr lang="en-US" altLang="ja-JP" sz="1600" kern="0" dirty="0" smtClean="0"/>
              <a:t>Our Presence </a:t>
            </a:r>
            <a:r>
              <a:rPr lang="ja-JP" altLang="en-US" sz="1600" kern="0" dirty="0" smtClean="0"/>
              <a:t>⇒ </a:t>
            </a:r>
            <a:r>
              <a:rPr lang="en-US" altLang="ja-JP" sz="1600" kern="0" dirty="0" smtClean="0"/>
              <a:t>Availability of Land Details (District</a:t>
            </a:r>
            <a:r>
              <a:rPr lang="ja-JP" altLang="en-US" sz="1600" kern="0" dirty="0" smtClean="0"/>
              <a:t>別、工業団地別）</a:t>
            </a:r>
            <a:r>
              <a:rPr lang="en-IN" altLang="ja-JP" sz="1600" kern="0" dirty="0" smtClean="0"/>
              <a:t>      </a:t>
            </a:r>
            <a:r>
              <a:rPr lang="en-US" altLang="ja-JP" sz="1600" dirty="0" smtClean="0">
                <a:latin typeface="+mj-ea"/>
                <a:hlinkClick r:id="rId3"/>
              </a:rPr>
              <a:t>http</a:t>
            </a:r>
            <a:r>
              <a:rPr lang="en-US" altLang="ja-JP" sz="1600" dirty="0">
                <a:latin typeface="+mj-ea"/>
                <a:hlinkClick r:id="rId3"/>
              </a:rPr>
              <a:t>://</a:t>
            </a:r>
            <a:r>
              <a:rPr lang="en-US" altLang="ja-JP" sz="1600" dirty="0" smtClean="0">
                <a:latin typeface="+mj-ea"/>
                <a:hlinkClick r:id="rId3"/>
              </a:rPr>
              <a:t>www.kiadb.in/index.php?option=com_content&amp;view=article&amp;id=90&amp;Itemid=63</a:t>
            </a:r>
            <a:r>
              <a:rPr lang="en-US" altLang="ja-JP" sz="1600" dirty="0" smtClean="0">
                <a:latin typeface="+mj-ea"/>
              </a:rPr>
              <a:t> </a:t>
            </a:r>
            <a:r>
              <a:rPr lang="ja-JP" altLang="en-US" sz="1600" dirty="0" smtClean="0">
                <a:latin typeface="+mj-ea"/>
              </a:rPr>
              <a:t>にアクセスすれば、地区ごとに工業用地のアベイラビリティや工業団地ごとに空き地情報が入手可能。</a:t>
            </a:r>
            <a:r>
              <a:rPr lang="en-US" altLang="ja-JP" sz="1600" dirty="0" smtClean="0">
                <a:latin typeface="+mj-ea"/>
              </a:rPr>
              <a:t> </a:t>
            </a:r>
            <a:endParaRPr lang="en-IN" altLang="ja-JP" sz="1600" kern="0" dirty="0" smtClean="0"/>
          </a:p>
          <a:p>
            <a:endParaRPr lang="en-IN" altLang="ja-JP" sz="2000" kern="0" dirty="0"/>
          </a:p>
          <a:p>
            <a:endParaRPr lang="en-IN" altLang="ja-JP" sz="2000" kern="0" dirty="0" smtClean="0"/>
          </a:p>
        </p:txBody>
      </p:sp>
      <p:pic>
        <p:nvPicPr>
          <p:cNvPr id="9" name="Picture 8"/>
          <p:cNvPicPr>
            <a:picLocks noChangeAspect="1"/>
          </p:cNvPicPr>
          <p:nvPr/>
        </p:nvPicPr>
        <p:blipFill>
          <a:blip r:embed="rId4"/>
          <a:stretch>
            <a:fillRect/>
          </a:stretch>
        </p:blipFill>
        <p:spPr>
          <a:xfrm>
            <a:off x="611560" y="2348880"/>
            <a:ext cx="8136904" cy="4356720"/>
          </a:xfrm>
          <a:prstGeom prst="rect">
            <a:avLst/>
          </a:prstGeom>
        </p:spPr>
      </p:pic>
    </p:spTree>
    <p:extLst>
      <p:ext uri="{BB962C8B-B14F-4D97-AF65-F5344CB8AC3E}">
        <p14:creationId xmlns:p14="http://schemas.microsoft.com/office/powerpoint/2010/main" val="272675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E80F9BF0-18CA-4A4F-8DEB-AA057025D59D}" type="slidenum">
              <a:rPr lang="en-US" altLang="ja-JP" smtClean="0"/>
              <a:pPr>
                <a:defRPr/>
              </a:pPr>
              <a:t>11</a:t>
            </a:fld>
            <a:endParaRPr lang="en-US" altLang="ja-JP"/>
          </a:p>
        </p:txBody>
      </p:sp>
      <p:sp>
        <p:nvSpPr>
          <p:cNvPr id="5" name="Title 1"/>
          <p:cNvSpPr txBox="1">
            <a:spLocks/>
          </p:cNvSpPr>
          <p:nvPr/>
        </p:nvSpPr>
        <p:spPr bwMode="auto">
          <a:xfrm>
            <a:off x="395536" y="476672"/>
            <a:ext cx="7610127" cy="529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charset="0"/>
                <a:ea typeface="ＭＳ Ｐゴシック" pitchFamily="50" charset="-128"/>
              </a:defRPr>
            </a:lvl2pPr>
            <a:lvl3pPr algn="l" rtl="0" eaLnBrk="0" fontAlgn="base" hangingPunct="0">
              <a:spcBef>
                <a:spcPct val="0"/>
              </a:spcBef>
              <a:spcAft>
                <a:spcPct val="0"/>
              </a:spcAft>
              <a:defRPr kumimoji="1" sz="4400">
                <a:solidFill>
                  <a:schemeClr val="tx1"/>
                </a:solidFill>
                <a:latin typeface="Arial" charset="0"/>
                <a:ea typeface="ＭＳ Ｐゴシック" pitchFamily="50" charset="-128"/>
              </a:defRPr>
            </a:lvl3pPr>
            <a:lvl4pPr algn="l" rtl="0" eaLnBrk="0" fontAlgn="base" hangingPunct="0">
              <a:spcBef>
                <a:spcPct val="0"/>
              </a:spcBef>
              <a:spcAft>
                <a:spcPct val="0"/>
              </a:spcAft>
              <a:defRPr kumimoji="1" sz="4400">
                <a:solidFill>
                  <a:schemeClr val="tx1"/>
                </a:solidFill>
                <a:latin typeface="Arial" charset="0"/>
                <a:ea typeface="ＭＳ Ｐゴシック" pitchFamily="50" charset="-128"/>
              </a:defRPr>
            </a:lvl4pPr>
            <a:lvl5pPr algn="l" rtl="0" eaLnBrk="0" fontAlgn="base" hangingPunct="0">
              <a:spcBef>
                <a:spcPct val="0"/>
              </a:spcBef>
              <a:spcAft>
                <a:spcPct val="0"/>
              </a:spcAft>
              <a:defRPr kumimoji="1" sz="4400">
                <a:solidFill>
                  <a:schemeClr val="tx1"/>
                </a:solidFill>
                <a:latin typeface="Arial" charset="0"/>
                <a:ea typeface="ＭＳ Ｐゴシック" pitchFamily="50" charset="-128"/>
              </a:defRPr>
            </a:lvl5pPr>
            <a:lvl6pPr marL="457200" algn="l" rtl="0" fontAlgn="base">
              <a:spcBef>
                <a:spcPct val="0"/>
              </a:spcBef>
              <a:spcAft>
                <a:spcPct val="0"/>
              </a:spcAft>
              <a:defRPr kumimoji="1" sz="4400">
                <a:solidFill>
                  <a:schemeClr val="tx1"/>
                </a:solidFill>
                <a:latin typeface="Arial" charset="0"/>
                <a:ea typeface="ＭＳ Ｐゴシック" pitchFamily="50" charset="-128"/>
              </a:defRPr>
            </a:lvl6pPr>
            <a:lvl7pPr marL="914400" algn="l" rtl="0" fontAlgn="base">
              <a:spcBef>
                <a:spcPct val="0"/>
              </a:spcBef>
              <a:spcAft>
                <a:spcPct val="0"/>
              </a:spcAft>
              <a:defRPr kumimoji="1" sz="4400">
                <a:solidFill>
                  <a:schemeClr val="tx1"/>
                </a:solidFill>
                <a:latin typeface="Arial" charset="0"/>
                <a:ea typeface="ＭＳ Ｐゴシック" pitchFamily="50" charset="-128"/>
              </a:defRPr>
            </a:lvl7pPr>
            <a:lvl8pPr marL="1371600" algn="l" rtl="0" fontAlgn="base">
              <a:spcBef>
                <a:spcPct val="0"/>
              </a:spcBef>
              <a:spcAft>
                <a:spcPct val="0"/>
              </a:spcAft>
              <a:defRPr kumimoji="1" sz="4400">
                <a:solidFill>
                  <a:schemeClr val="tx1"/>
                </a:solidFill>
                <a:latin typeface="Arial" charset="0"/>
                <a:ea typeface="ＭＳ Ｐゴシック" pitchFamily="50" charset="-128"/>
              </a:defRPr>
            </a:lvl8pPr>
            <a:lvl9pPr marL="1828800" algn="l" rtl="0" fontAlgn="base">
              <a:spcBef>
                <a:spcPct val="0"/>
              </a:spcBef>
              <a:spcAft>
                <a:spcPct val="0"/>
              </a:spcAft>
              <a:defRPr kumimoji="1" sz="4400">
                <a:solidFill>
                  <a:schemeClr val="tx1"/>
                </a:solidFill>
                <a:latin typeface="Arial" charset="0"/>
                <a:ea typeface="ＭＳ Ｐゴシック" pitchFamily="50" charset="-128"/>
              </a:defRPr>
            </a:lvl9pPr>
          </a:lstStyle>
          <a:p>
            <a:pPr algn="ctr"/>
            <a:r>
              <a:rPr lang="en-IN" altLang="ja-JP" sz="2400" kern="0" dirty="0" smtClean="0"/>
              <a:t>E-</a:t>
            </a:r>
            <a:r>
              <a:rPr lang="en-IN" altLang="ja-JP" sz="2400" kern="0" dirty="0" err="1" smtClean="0"/>
              <a:t>Udyami</a:t>
            </a:r>
            <a:r>
              <a:rPr lang="en-IN" altLang="ja-JP" sz="2400" kern="0" dirty="0" smtClean="0"/>
              <a:t> </a:t>
            </a:r>
            <a:r>
              <a:rPr lang="ja-JP" altLang="en-US" sz="2400" kern="0" dirty="0" smtClean="0"/>
              <a:t>第</a:t>
            </a:r>
            <a:r>
              <a:rPr lang="en-US" altLang="ja-JP" sz="2400" kern="0" dirty="0" smtClean="0"/>
              <a:t>2</a:t>
            </a:r>
            <a:r>
              <a:rPr lang="ja-JP" altLang="en-US" sz="2400" kern="0" dirty="0" smtClean="0"/>
              <a:t>フェーズについて</a:t>
            </a:r>
            <a:r>
              <a:rPr lang="en-IN" altLang="ja-JP" sz="2400" kern="0" dirty="0" smtClean="0"/>
              <a:t> </a:t>
            </a:r>
          </a:p>
        </p:txBody>
      </p:sp>
      <p:sp>
        <p:nvSpPr>
          <p:cNvPr id="6" name="TextBox 5"/>
          <p:cNvSpPr txBox="1"/>
          <p:nvPr/>
        </p:nvSpPr>
        <p:spPr>
          <a:xfrm>
            <a:off x="107504" y="1006548"/>
            <a:ext cx="8928992" cy="5878532"/>
          </a:xfrm>
          <a:prstGeom prst="rect">
            <a:avLst/>
          </a:prstGeom>
          <a:noFill/>
        </p:spPr>
        <p:txBody>
          <a:bodyPr wrap="square" rtlCol="0">
            <a:spAutoFit/>
          </a:bodyPr>
          <a:lstStyle/>
          <a:p>
            <a:pPr marL="285750" indent="-285750">
              <a:buFont typeface="Wingdings" panose="05000000000000000000" pitchFamily="2" charset="2"/>
              <a:buChar char="u"/>
            </a:pPr>
            <a:r>
              <a:rPr lang="en-IN" altLang="ja-JP" kern="0" dirty="0" smtClean="0"/>
              <a:t>E-</a:t>
            </a:r>
            <a:r>
              <a:rPr lang="en-IN" altLang="ja-JP" kern="0" dirty="0" err="1" smtClean="0"/>
              <a:t>Udyami</a:t>
            </a:r>
            <a:r>
              <a:rPr lang="ja-JP" altLang="en-US" kern="0" dirty="0" smtClean="0"/>
              <a:t>（</a:t>
            </a:r>
            <a:r>
              <a:rPr lang="en-US" altLang="ja-JP" kern="0" dirty="0">
                <a:hlinkClick r:id="rId2"/>
              </a:rPr>
              <a:t>http://kum.karnataka.gov.in</a:t>
            </a:r>
            <a:r>
              <a:rPr lang="en-US" altLang="ja-JP" kern="0" dirty="0" smtClean="0">
                <a:hlinkClick r:id="rId2"/>
              </a:rPr>
              <a:t>/</a:t>
            </a:r>
            <a:r>
              <a:rPr lang="ja-JP" altLang="en-US" kern="0" dirty="0" smtClean="0"/>
              <a:t>）</a:t>
            </a:r>
            <a:r>
              <a:rPr lang="en-IN" altLang="ja-JP" kern="0" dirty="0" smtClean="0"/>
              <a:t> </a:t>
            </a:r>
            <a:r>
              <a:rPr lang="ja-JP" altLang="en-US" kern="0" dirty="0"/>
              <a:t>第</a:t>
            </a:r>
            <a:r>
              <a:rPr lang="en-US" altLang="ja-JP" kern="0" dirty="0"/>
              <a:t>2</a:t>
            </a:r>
            <a:r>
              <a:rPr lang="ja-JP" altLang="en-US" kern="0" dirty="0" smtClean="0"/>
              <a:t>フェーズとしては、プロジェクト許認可に係る</a:t>
            </a:r>
            <a:r>
              <a:rPr lang="en-US" altLang="ja-JP" kern="0" dirty="0" smtClean="0"/>
              <a:t>29</a:t>
            </a:r>
            <a:r>
              <a:rPr lang="ja-JP" altLang="en-US" kern="0" dirty="0" smtClean="0"/>
              <a:t>機関のうち、以下の</a:t>
            </a:r>
            <a:r>
              <a:rPr lang="en-US" altLang="ja-JP" kern="0" dirty="0" smtClean="0"/>
              <a:t>10</a:t>
            </a:r>
            <a:r>
              <a:rPr lang="ja-JP" altLang="en-US" kern="0" dirty="0" smtClean="0"/>
              <a:t>機関は同システムに統合された。</a:t>
            </a:r>
            <a:endParaRPr lang="en-US" altLang="ja-JP" kern="0" dirty="0" smtClean="0"/>
          </a:p>
          <a:p>
            <a:endParaRPr lang="en-US" altLang="ja-JP" sz="1200" kern="0" dirty="0" smtClean="0"/>
          </a:p>
          <a:p>
            <a:pPr indent="180975"/>
            <a:r>
              <a:rPr lang="en-US" altLang="ja-JP" kern="0" dirty="0" smtClean="0"/>
              <a:t>1</a:t>
            </a:r>
            <a:r>
              <a:rPr lang="en-US" altLang="ja-JP" sz="1600" kern="0" dirty="0" smtClean="0"/>
              <a:t>. </a:t>
            </a:r>
            <a:r>
              <a:rPr lang="en-US" altLang="ja-JP" sz="1600" dirty="0"/>
              <a:t>Karnataka Industrial Areas Development </a:t>
            </a:r>
            <a:r>
              <a:rPr lang="en-US" altLang="ja-JP" sz="1600" dirty="0" smtClean="0"/>
              <a:t>Board </a:t>
            </a:r>
          </a:p>
          <a:p>
            <a:pPr indent="180975"/>
            <a:r>
              <a:rPr lang="en-US" altLang="ja-JP" sz="1600" kern="0" dirty="0" smtClean="0"/>
              <a:t>2. </a:t>
            </a:r>
            <a:r>
              <a:rPr lang="en-US" altLang="ja-JP" sz="1600" dirty="0"/>
              <a:t>Karnataka Small Scale Industries Development </a:t>
            </a:r>
            <a:r>
              <a:rPr lang="en-US" altLang="ja-JP" sz="1600" dirty="0" smtClean="0"/>
              <a:t>Corporation</a:t>
            </a:r>
          </a:p>
          <a:p>
            <a:pPr indent="180975"/>
            <a:r>
              <a:rPr lang="en-US" altLang="ja-JP" sz="1600" kern="0" dirty="0" smtClean="0"/>
              <a:t>3. </a:t>
            </a:r>
            <a:r>
              <a:rPr lang="en-US" altLang="ja-JP" sz="1600" dirty="0"/>
              <a:t>Karnataka State Pollution Control </a:t>
            </a:r>
            <a:r>
              <a:rPr lang="en-US" altLang="ja-JP" sz="1600" dirty="0" smtClean="0"/>
              <a:t>Board </a:t>
            </a:r>
          </a:p>
          <a:p>
            <a:pPr indent="180975"/>
            <a:r>
              <a:rPr lang="en-US" altLang="ja-JP" sz="1600" kern="0" dirty="0" smtClean="0"/>
              <a:t>4. </a:t>
            </a:r>
            <a:r>
              <a:rPr lang="en-US" altLang="ja-JP" sz="1600" dirty="0"/>
              <a:t>Factories, Boilers, Industrial Safety &amp; Health </a:t>
            </a:r>
            <a:r>
              <a:rPr lang="en-US" altLang="ja-JP" sz="1600" dirty="0" smtClean="0"/>
              <a:t>Department</a:t>
            </a:r>
          </a:p>
          <a:p>
            <a:pPr indent="180975"/>
            <a:r>
              <a:rPr lang="en-US" altLang="ja-JP" sz="1600" kern="0" dirty="0" smtClean="0"/>
              <a:t>5. </a:t>
            </a:r>
            <a:r>
              <a:rPr lang="en-US" altLang="ja-JP" sz="1600" dirty="0"/>
              <a:t>Industries and Commerce Department </a:t>
            </a:r>
            <a:endParaRPr lang="en-US" altLang="ja-JP" sz="1600" dirty="0" smtClean="0"/>
          </a:p>
          <a:p>
            <a:pPr indent="180975"/>
            <a:r>
              <a:rPr lang="en-US" altLang="ja-JP" sz="1600" kern="0" dirty="0" smtClean="0"/>
              <a:t>6. </a:t>
            </a:r>
            <a:r>
              <a:rPr lang="en-US" altLang="ja-JP" sz="1600" dirty="0"/>
              <a:t>Town Planning Department and Local Planning </a:t>
            </a:r>
            <a:r>
              <a:rPr lang="en-US" altLang="ja-JP" sz="1600" dirty="0" smtClean="0"/>
              <a:t>Authorities</a:t>
            </a:r>
          </a:p>
          <a:p>
            <a:pPr indent="180975"/>
            <a:r>
              <a:rPr lang="en-US" altLang="ja-JP" sz="1600" kern="0" dirty="0" smtClean="0"/>
              <a:t>7. </a:t>
            </a:r>
            <a:r>
              <a:rPr lang="en-US" altLang="ja-JP" sz="1600" dirty="0"/>
              <a:t>Municipal Administration </a:t>
            </a:r>
            <a:r>
              <a:rPr lang="en-US" altLang="ja-JP" sz="1600" dirty="0" smtClean="0"/>
              <a:t>Department</a:t>
            </a:r>
          </a:p>
          <a:p>
            <a:pPr indent="180975"/>
            <a:r>
              <a:rPr lang="en-US" altLang="ja-JP" sz="1600" kern="0" dirty="0" smtClean="0"/>
              <a:t>8. </a:t>
            </a:r>
            <a:r>
              <a:rPr lang="en-US" altLang="ja-JP" sz="1600" dirty="0" smtClean="0"/>
              <a:t>BESCOM/GESCOM/HESCOM/CESCOM/MESCOM </a:t>
            </a:r>
          </a:p>
          <a:p>
            <a:pPr indent="180975"/>
            <a:r>
              <a:rPr lang="en-US" altLang="ja-JP" sz="1600" kern="0" dirty="0" smtClean="0"/>
              <a:t>9.</a:t>
            </a:r>
            <a:r>
              <a:rPr lang="en-US" altLang="ja-JP" sz="1600" dirty="0"/>
              <a:t> Karnataka State Fire and Emergency Services </a:t>
            </a:r>
            <a:r>
              <a:rPr lang="en-US" altLang="ja-JP" sz="1600" dirty="0" smtClean="0"/>
              <a:t>Department</a:t>
            </a:r>
          </a:p>
          <a:p>
            <a:pPr indent="180975"/>
            <a:r>
              <a:rPr lang="en-US" altLang="ja-JP" sz="1600" kern="0" dirty="0" smtClean="0"/>
              <a:t>10. </a:t>
            </a:r>
            <a:r>
              <a:rPr lang="en-US" altLang="ja-JP" sz="1600" dirty="0"/>
              <a:t>Water Resources </a:t>
            </a:r>
            <a:r>
              <a:rPr lang="en-US" altLang="ja-JP" sz="1600" dirty="0" smtClean="0"/>
              <a:t>Department </a:t>
            </a:r>
            <a:endParaRPr lang="en-IN" altLang="ja-JP" sz="1600" kern="0" dirty="0"/>
          </a:p>
          <a:p>
            <a:pPr marL="285750" indent="-285750">
              <a:buFont typeface="Wingdings" panose="05000000000000000000" pitchFamily="2" charset="2"/>
              <a:buChar char="u"/>
            </a:pPr>
            <a:endParaRPr lang="en-IN" altLang="ja-JP" sz="1600" kern="0" dirty="0" smtClean="0"/>
          </a:p>
          <a:p>
            <a:pPr marL="285750" indent="-285750">
              <a:buFont typeface="Wingdings" panose="05000000000000000000" pitchFamily="2" charset="2"/>
              <a:buChar char="u"/>
            </a:pPr>
            <a:r>
              <a:rPr lang="en-US" altLang="ja-JP" sz="1600" dirty="0" smtClean="0"/>
              <a:t>E-</a:t>
            </a:r>
            <a:r>
              <a:rPr lang="en-US" altLang="ja-JP" sz="1600" dirty="0" err="1" smtClean="0"/>
              <a:t>Udyami</a:t>
            </a:r>
            <a:r>
              <a:rPr lang="ja-JP" altLang="en-US" sz="1600" dirty="0" smtClean="0"/>
              <a:t>システム利用方法：</a:t>
            </a:r>
            <a:endParaRPr lang="en-US" altLang="ja-JP" sz="1600" dirty="0" smtClean="0"/>
          </a:p>
          <a:p>
            <a:pPr marL="442913" indent="-80963">
              <a:buFont typeface="Wingdings" panose="05000000000000000000" pitchFamily="2" charset="2"/>
              <a:buChar char="Ø"/>
            </a:pPr>
            <a:r>
              <a:rPr lang="ja-JP" altLang="en-US" sz="1600" dirty="0" smtClean="0"/>
              <a:t>ユーザープロファイルを作成してから、オンライン共通申請書（</a:t>
            </a:r>
            <a:r>
              <a:rPr lang="en-US" altLang="ja-JP" sz="1600" dirty="0" smtClean="0"/>
              <a:t>Online Common</a:t>
            </a:r>
            <a:r>
              <a:rPr lang="ja-JP" altLang="en-US" sz="1600" dirty="0" smtClean="0"/>
              <a:t> </a:t>
            </a:r>
            <a:r>
              <a:rPr lang="en-US" altLang="ja-JP" sz="1600" dirty="0" smtClean="0"/>
              <a:t>Application</a:t>
            </a:r>
            <a:r>
              <a:rPr lang="ja-JP" altLang="en-US" sz="1600" dirty="0" smtClean="0"/>
              <a:t> </a:t>
            </a:r>
            <a:r>
              <a:rPr lang="en-US" altLang="ja-JP" sz="1600" dirty="0" smtClean="0"/>
              <a:t>Form)</a:t>
            </a:r>
            <a:r>
              <a:rPr lang="ja-JP" altLang="en-US" sz="1600" dirty="0"/>
              <a:t>を</a:t>
            </a:r>
            <a:r>
              <a:rPr lang="ja-JP" altLang="en-US" sz="1600" dirty="0" smtClean="0"/>
              <a:t>記入して提出。シングルウィンドウで基本認可が下りたら、それぞれの機関宛の許認可手続きをオンライン</a:t>
            </a:r>
            <a:r>
              <a:rPr lang="ja-JP" altLang="en-US" sz="1600" smtClean="0"/>
              <a:t>で行う。</a:t>
            </a:r>
            <a:endParaRPr lang="en-US" altLang="ja-JP" sz="1600" dirty="0" smtClean="0"/>
          </a:p>
          <a:p>
            <a:pPr marL="361950"/>
            <a:endParaRPr lang="en-US" altLang="ja-JP" sz="1600" dirty="0" smtClean="0"/>
          </a:p>
          <a:p>
            <a:pPr marL="442913" indent="-80963">
              <a:buFont typeface="Wingdings" panose="05000000000000000000" pitchFamily="2" charset="2"/>
              <a:buChar char="Ø"/>
            </a:pPr>
            <a:r>
              <a:rPr lang="en-US" altLang="ja-JP" sz="1600" dirty="0" smtClean="0"/>
              <a:t>E-</a:t>
            </a:r>
            <a:r>
              <a:rPr lang="en-US" altLang="ja-JP" sz="1600" dirty="0" err="1" smtClean="0"/>
              <a:t>Udyami</a:t>
            </a:r>
            <a:r>
              <a:rPr lang="en-US" altLang="ja-JP" sz="1600" dirty="0" smtClean="0"/>
              <a:t> </a:t>
            </a:r>
            <a:r>
              <a:rPr lang="ja-JP" altLang="en-US" sz="1600" dirty="0" smtClean="0"/>
              <a:t>第</a:t>
            </a:r>
            <a:r>
              <a:rPr lang="en-US" altLang="ja-JP" sz="1600" dirty="0" smtClean="0"/>
              <a:t>2</a:t>
            </a:r>
            <a:r>
              <a:rPr lang="ja-JP" altLang="en-US" sz="1600" dirty="0" smtClean="0"/>
              <a:t>フェーズの使い方について以下のマニュアルをご参照。</a:t>
            </a:r>
            <a:endParaRPr lang="en-US" altLang="ja-JP" sz="1600" dirty="0" smtClean="0"/>
          </a:p>
          <a:p>
            <a:pPr marL="625475" indent="-182563"/>
            <a:r>
              <a:rPr lang="ja-JP" altLang="en-US" sz="1600" dirty="0" smtClean="0"/>
              <a:t>　</a:t>
            </a:r>
            <a:r>
              <a:rPr lang="en-US" altLang="ja-JP" sz="1600" dirty="0" smtClean="0"/>
              <a:t>E</a:t>
            </a:r>
            <a:r>
              <a:rPr lang="ja-JP" altLang="en-US" sz="1600" dirty="0" smtClean="0"/>
              <a:t>－</a:t>
            </a:r>
            <a:r>
              <a:rPr lang="en-US" altLang="ja-JP" sz="1600" dirty="0" err="1" smtClean="0"/>
              <a:t>Udyami</a:t>
            </a:r>
            <a:r>
              <a:rPr lang="ja-JP" altLang="en-US" sz="1600" dirty="0" smtClean="0"/>
              <a:t>ホームページ⇒</a:t>
            </a:r>
            <a:r>
              <a:rPr lang="en-US" altLang="ja-JP" sz="1600" dirty="0" smtClean="0"/>
              <a:t>Help/Manuals</a:t>
            </a:r>
            <a:r>
              <a:rPr lang="ja-JP" altLang="en-US" sz="1600" dirty="0" smtClean="0"/>
              <a:t>⇒</a:t>
            </a:r>
            <a:r>
              <a:rPr lang="en-US" altLang="ja-JP" sz="1600" dirty="0" smtClean="0"/>
              <a:t>Investor Manual For Obtaining </a:t>
            </a:r>
            <a:r>
              <a:rPr lang="en-US" altLang="ja-JP" sz="1600" dirty="0" err="1" smtClean="0"/>
              <a:t>NoC</a:t>
            </a:r>
            <a:r>
              <a:rPr lang="en-US" altLang="ja-JP" sz="1600" dirty="0" smtClean="0"/>
              <a:t> from  Various Department </a:t>
            </a:r>
          </a:p>
          <a:p>
            <a:pPr marL="361950"/>
            <a:r>
              <a:rPr lang="ja-JP" altLang="en-US" sz="1600" dirty="0" smtClean="0"/>
              <a:t>　</a:t>
            </a:r>
            <a:r>
              <a:rPr lang="en-US" altLang="ja-JP" sz="1600" dirty="0"/>
              <a:t> </a:t>
            </a:r>
            <a:r>
              <a:rPr lang="en-US" altLang="ja-JP" sz="1600" dirty="0" smtClean="0"/>
              <a:t>URL: </a:t>
            </a:r>
            <a:r>
              <a:rPr lang="en-US" altLang="ja-JP" sz="1600" dirty="0" smtClean="0">
                <a:hlinkClick r:id="rId3"/>
              </a:rPr>
              <a:t>http</a:t>
            </a:r>
            <a:r>
              <a:rPr lang="en-US" altLang="ja-JP" sz="1600" dirty="0">
                <a:hlinkClick r:id="rId3"/>
              </a:rPr>
              <a:t>://</a:t>
            </a:r>
            <a:r>
              <a:rPr lang="en-US" altLang="ja-JP" sz="1600" dirty="0" smtClean="0">
                <a:hlinkClick r:id="rId3"/>
              </a:rPr>
              <a:t>kum.karnataka.gov.in/KUM/PDFS/InvestorManualPhase2.pdf</a:t>
            </a:r>
            <a:r>
              <a:rPr lang="en-US" altLang="ja-JP" sz="1600" dirty="0" smtClean="0"/>
              <a:t> </a:t>
            </a:r>
            <a:endParaRPr lang="en-US" altLang="ja-JP" sz="1600" dirty="0"/>
          </a:p>
        </p:txBody>
      </p:sp>
      <p:pic>
        <p:nvPicPr>
          <p:cNvPr id="8" name="Picture 7"/>
          <p:cNvPicPr>
            <a:picLocks noChangeAspect="1"/>
          </p:cNvPicPr>
          <p:nvPr/>
        </p:nvPicPr>
        <p:blipFill>
          <a:blip r:embed="rId4"/>
          <a:stretch>
            <a:fillRect/>
          </a:stretch>
        </p:blipFill>
        <p:spPr>
          <a:xfrm>
            <a:off x="6012160" y="1628800"/>
            <a:ext cx="3024336" cy="2592288"/>
          </a:xfrm>
          <a:prstGeom prst="rect">
            <a:avLst/>
          </a:prstGeom>
        </p:spPr>
      </p:pic>
      <p:pic>
        <p:nvPicPr>
          <p:cNvPr id="9" name="Picture 3"/>
          <p:cNvPicPr>
            <a:picLocks noChangeAspect="1"/>
          </p:cNvPicPr>
          <p:nvPr/>
        </p:nvPicPr>
        <p:blipFill>
          <a:blip r:embed="rId5">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580112" y="62241"/>
            <a:ext cx="3312368" cy="469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51424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E80F9BF0-18CA-4A4F-8DEB-AA057025D59D}" type="slidenum">
              <a:rPr lang="en-US" altLang="ja-JP" smtClean="0"/>
              <a:pPr>
                <a:defRPr/>
              </a:pPr>
              <a:t>12</a:t>
            </a:fld>
            <a:endParaRPr lang="en-US" altLang="ja-JP"/>
          </a:p>
        </p:txBody>
      </p:sp>
      <p:sp>
        <p:nvSpPr>
          <p:cNvPr id="5" name="Rectangle 4"/>
          <p:cNvSpPr/>
          <p:nvPr/>
        </p:nvSpPr>
        <p:spPr>
          <a:xfrm>
            <a:off x="539552" y="476672"/>
            <a:ext cx="7560840" cy="523220"/>
          </a:xfrm>
          <a:prstGeom prst="rect">
            <a:avLst/>
          </a:prstGeom>
        </p:spPr>
        <p:txBody>
          <a:bodyPr wrap="square">
            <a:spAutoFit/>
          </a:bodyPr>
          <a:lstStyle/>
          <a:p>
            <a:r>
              <a:rPr lang="en-US" altLang="ja-JP" sz="2800" dirty="0" smtClean="0"/>
              <a:t>2</a:t>
            </a:r>
            <a:r>
              <a:rPr lang="ja-JP" altLang="en-US" sz="2800" dirty="0" err="1" smtClean="0"/>
              <a:t>．</a:t>
            </a:r>
            <a:r>
              <a:rPr lang="ja-JP" altLang="en-US" sz="2800" dirty="0" smtClean="0"/>
              <a:t>主要</a:t>
            </a:r>
            <a:r>
              <a:rPr lang="ja-JP" altLang="en-US" sz="2800" dirty="0"/>
              <a:t>な道路整備情況のアップデート</a:t>
            </a:r>
          </a:p>
        </p:txBody>
      </p:sp>
      <p:sp>
        <p:nvSpPr>
          <p:cNvPr id="6" name="Rectangle 5"/>
          <p:cNvSpPr/>
          <p:nvPr/>
        </p:nvSpPr>
        <p:spPr>
          <a:xfrm>
            <a:off x="526626" y="1268760"/>
            <a:ext cx="8365854" cy="4816703"/>
          </a:xfrm>
          <a:prstGeom prst="rect">
            <a:avLst/>
          </a:prstGeom>
        </p:spPr>
        <p:txBody>
          <a:bodyPr wrap="square">
            <a:spAutoFit/>
          </a:bodyPr>
          <a:lstStyle/>
          <a:p>
            <a:pPr marL="342900" lvl="0" indent="-342900" algn="just">
              <a:spcBef>
                <a:spcPts val="600"/>
              </a:spcBef>
              <a:spcAft>
                <a:spcPts val="0"/>
              </a:spcAft>
              <a:buFont typeface="+mj-lt"/>
              <a:buAutoNum type="arabicParenBoth"/>
            </a:pPr>
            <a:r>
              <a:rPr lang="en-US" altLang="ja-JP" sz="2400" kern="100" dirty="0">
                <a:latin typeface="Arial" panose="020B0604020202020204" pitchFamily="34" charset="0"/>
                <a:ea typeface="ＭＳ ゴシック" panose="020B0609070205080204" pitchFamily="49" charset="-128"/>
                <a:cs typeface="Times New Roman" panose="02020603050405020304" pitchFamily="18" charset="0"/>
              </a:rPr>
              <a:t>Satellite Town Ring Road (STRR) (</a:t>
            </a:r>
            <a:r>
              <a:rPr lang="ja-JP" altLang="ja-JP" sz="2400" kern="100" dirty="0">
                <a:latin typeface="Arial" panose="020B0604020202020204" pitchFamily="34" charset="0"/>
                <a:ea typeface="ＭＳ ゴシック" panose="020B0609070205080204" pitchFamily="49" charset="-128"/>
                <a:cs typeface="Arial" panose="020B0604020202020204" pitchFamily="34" charset="0"/>
              </a:rPr>
              <a:t>含む</a:t>
            </a:r>
            <a:r>
              <a:rPr lang="en-US" altLang="ja-JP" sz="2400" kern="100" dirty="0">
                <a:latin typeface="Arial" panose="020B0604020202020204" pitchFamily="34" charset="0"/>
                <a:ea typeface="ＭＳ ゴシック" panose="020B0609070205080204" pitchFamily="49" charset="-128"/>
                <a:cs typeface="Times New Roman" panose="02020603050405020304" pitchFamily="18" charset="0"/>
              </a:rPr>
              <a:t>NH207</a:t>
            </a:r>
            <a:r>
              <a:rPr lang="ja-JP" altLang="ja-JP" sz="2400" kern="100" dirty="0">
                <a:latin typeface="Arial" panose="020B0604020202020204" pitchFamily="34" charset="0"/>
                <a:ea typeface="ＭＳ ゴシック" panose="020B0609070205080204" pitchFamily="49" charset="-128"/>
                <a:cs typeface="Arial" panose="020B0604020202020204" pitchFamily="34" charset="0"/>
              </a:rPr>
              <a:t>号線拡張</a:t>
            </a:r>
            <a:r>
              <a:rPr lang="en-US" altLang="ja-JP" sz="2400" kern="100" dirty="0" smtClean="0">
                <a:latin typeface="Arial" panose="020B0604020202020204" pitchFamily="34" charset="0"/>
                <a:ea typeface="ＭＳ ゴシック" panose="020B0609070205080204" pitchFamily="49" charset="-128"/>
                <a:cs typeface="Times New Roman" panose="02020603050405020304" pitchFamily="18" charset="0"/>
              </a:rPr>
              <a:t>)</a:t>
            </a:r>
          </a:p>
          <a:p>
            <a:pPr lvl="0" algn="just">
              <a:spcBef>
                <a:spcPts val="600"/>
              </a:spcBef>
              <a:spcAft>
                <a:spcPts val="0"/>
              </a:spcAft>
            </a:pPr>
            <a:r>
              <a:rPr lang="en-US" altLang="ja-JP" sz="2400" kern="100" dirty="0">
                <a:latin typeface="Century" panose="02040604050505020304" pitchFamily="18" charset="0"/>
                <a:ea typeface="ＭＳ 明朝" panose="02020609040205080304" pitchFamily="17" charset="-128"/>
                <a:cs typeface="Times New Roman" panose="02020603050405020304" pitchFamily="18" charset="0"/>
              </a:rPr>
              <a:t> </a:t>
            </a:r>
            <a:r>
              <a:rPr lang="en-US" altLang="ja-JP" sz="2000" kern="100" dirty="0" err="1" smtClean="0">
                <a:latin typeface="+mn-lt"/>
                <a:ea typeface="ＭＳ ゴシック" panose="020B0609070205080204" pitchFamily="49" charset="-128"/>
                <a:cs typeface="Times New Roman" panose="02020603050405020304" pitchFamily="18" charset="0"/>
              </a:rPr>
              <a:t>Magadi</a:t>
            </a:r>
            <a:r>
              <a:rPr lang="en-US" altLang="ja-JP" sz="2000" kern="100" dirty="0" smtClean="0">
                <a:latin typeface="+mn-lt"/>
                <a:ea typeface="ＭＳ ゴシック" panose="020B0609070205080204" pitchFamily="49" charset="-128"/>
                <a:cs typeface="Times New Roman" panose="02020603050405020304" pitchFamily="18" charset="0"/>
              </a:rPr>
              <a:t> – </a:t>
            </a:r>
            <a:r>
              <a:rPr lang="en-US" altLang="ja-JP" sz="2000" kern="100" dirty="0" err="1" smtClean="0">
                <a:latin typeface="+mn-lt"/>
                <a:ea typeface="ＭＳ ゴシック" panose="020B0609070205080204" pitchFamily="49" charset="-128"/>
                <a:cs typeface="Times New Roman" panose="02020603050405020304" pitchFamily="18" charset="0"/>
              </a:rPr>
              <a:t>Tumkur</a:t>
            </a:r>
            <a:r>
              <a:rPr lang="en-US" altLang="ja-JP" sz="2000" kern="100" dirty="0" smtClean="0">
                <a:latin typeface="+mn-lt"/>
                <a:ea typeface="ＭＳ ゴシック" panose="020B0609070205080204" pitchFamily="49" charset="-128"/>
                <a:cs typeface="Times New Roman" panose="02020603050405020304" pitchFamily="18" charset="0"/>
              </a:rPr>
              <a:t> </a:t>
            </a:r>
            <a:r>
              <a:rPr lang="en-US" altLang="ja-JP" sz="2000" kern="100" dirty="0" smtClean="0">
                <a:latin typeface="+mn-lt"/>
                <a:ea typeface="ＭＳ ゴシック" panose="020B0609070205080204" pitchFamily="49" charset="-128"/>
                <a:cs typeface="Times New Roman" panose="02020603050405020304" pitchFamily="18" charset="0"/>
              </a:rPr>
              <a:t>Road: KSHIP</a:t>
            </a:r>
            <a:r>
              <a:rPr lang="ja-JP" altLang="en-US" sz="2000" kern="100" dirty="0" smtClean="0">
                <a:latin typeface="+mn-lt"/>
                <a:ea typeface="ＭＳ ゴシック" panose="020B0609070205080204" pitchFamily="49" charset="-128"/>
                <a:cs typeface="Times New Roman" panose="02020603050405020304" pitchFamily="18" charset="0"/>
              </a:rPr>
              <a:t>プロジェクトの一環で進展中。本年</a:t>
            </a:r>
            <a:r>
              <a:rPr lang="en-US" altLang="ja-JP" sz="2000" kern="100" dirty="0" smtClean="0">
                <a:latin typeface="+mn-lt"/>
                <a:ea typeface="ＭＳ ゴシック" panose="020B0609070205080204" pitchFamily="49" charset="-128"/>
                <a:cs typeface="Times New Roman" panose="02020603050405020304" pitchFamily="18" charset="0"/>
              </a:rPr>
              <a:t>12</a:t>
            </a:r>
            <a:r>
              <a:rPr lang="ja-JP" altLang="en-US" sz="2000" kern="100" dirty="0" smtClean="0">
                <a:latin typeface="+mn-lt"/>
                <a:ea typeface="ＭＳ ゴシック" panose="020B0609070205080204" pitchFamily="49" charset="-128"/>
                <a:cs typeface="Times New Roman" panose="02020603050405020304" pitchFamily="18" charset="0"/>
              </a:rPr>
              <a:t>月に完成予定。全長</a:t>
            </a:r>
            <a:r>
              <a:rPr lang="en-US" altLang="ja-JP" sz="2000" kern="100" dirty="0" smtClean="0">
                <a:latin typeface="+mn-lt"/>
                <a:ea typeface="ＭＳ ゴシック" panose="020B0609070205080204" pitchFamily="49" charset="-128"/>
                <a:cs typeface="Times New Roman" panose="02020603050405020304" pitchFamily="18" charset="0"/>
              </a:rPr>
              <a:t>360km</a:t>
            </a:r>
            <a:r>
              <a:rPr lang="ja-JP" altLang="en-US" sz="2000" kern="100" dirty="0" smtClean="0">
                <a:latin typeface="+mn-lt"/>
                <a:ea typeface="ＭＳ ゴシック" panose="020B0609070205080204" pitchFamily="49" charset="-128"/>
                <a:cs typeface="Times New Roman" panose="02020603050405020304" pitchFamily="18" charset="0"/>
              </a:rPr>
              <a:t>のうち</a:t>
            </a:r>
            <a:r>
              <a:rPr lang="en-US" altLang="ja-JP" sz="2000" kern="100" dirty="0" smtClean="0">
                <a:latin typeface="+mn-lt"/>
                <a:ea typeface="ＭＳ ゴシック" panose="020B0609070205080204" pitchFamily="49" charset="-128"/>
                <a:cs typeface="Times New Roman" panose="02020603050405020304" pitchFamily="18" charset="0"/>
              </a:rPr>
              <a:t>260km</a:t>
            </a:r>
            <a:r>
              <a:rPr lang="ja-JP" altLang="en-US" sz="2000" kern="100" dirty="0" smtClean="0">
                <a:latin typeface="+mn-lt"/>
                <a:ea typeface="ＭＳ ゴシック" panose="020B0609070205080204" pitchFamily="49" charset="-128"/>
                <a:cs typeface="Times New Roman" panose="02020603050405020304" pitchFamily="18" charset="0"/>
              </a:rPr>
              <a:t>分（</a:t>
            </a:r>
            <a:r>
              <a:rPr lang="en-US" altLang="ja-JP" sz="2000" kern="100" dirty="0" smtClean="0">
                <a:latin typeface="+mn-lt"/>
                <a:ea typeface="ＭＳ ゴシック" panose="020B0609070205080204" pitchFamily="49" charset="-128"/>
                <a:cs typeface="Times New Roman" panose="02020603050405020304" pitchFamily="18" charset="0"/>
              </a:rPr>
              <a:t>6000</a:t>
            </a:r>
            <a:r>
              <a:rPr lang="ja-JP" altLang="en-US" sz="2000" kern="100" dirty="0" smtClean="0">
                <a:latin typeface="+mn-lt"/>
                <a:ea typeface="ＭＳ ゴシック" panose="020B0609070205080204" pitchFamily="49" charset="-128"/>
                <a:cs typeface="Times New Roman" panose="02020603050405020304" pitchFamily="18" charset="0"/>
              </a:rPr>
              <a:t>エーカー）の用地取得が必要。</a:t>
            </a:r>
            <a:r>
              <a:rPr lang="en-US" altLang="ja-JP" sz="2000" kern="100" dirty="0" smtClean="0">
                <a:latin typeface="+mn-lt"/>
                <a:ea typeface="ＭＳ ゴシック" panose="020B0609070205080204" pitchFamily="49" charset="-128"/>
                <a:cs typeface="Times New Roman" panose="02020603050405020304" pitchFamily="18" charset="0"/>
              </a:rPr>
              <a:t>NH207</a:t>
            </a:r>
            <a:r>
              <a:rPr lang="ja-JP" altLang="en-US" sz="2000" kern="100" dirty="0" smtClean="0">
                <a:latin typeface="+mn-lt"/>
                <a:ea typeface="ＭＳ ゴシック" panose="020B0609070205080204" pitchFamily="49" charset="-128"/>
                <a:cs typeface="Times New Roman" panose="02020603050405020304" pitchFamily="18" charset="0"/>
              </a:rPr>
              <a:t>（</a:t>
            </a:r>
            <a:r>
              <a:rPr lang="en-US" altLang="ja-JP" sz="2000" kern="100" dirty="0" err="1" smtClean="0">
                <a:latin typeface="+mn-lt"/>
                <a:ea typeface="ＭＳ ゴシック" panose="020B0609070205080204" pitchFamily="49" charset="-128"/>
                <a:cs typeface="Times New Roman" panose="02020603050405020304" pitchFamily="18" charset="0"/>
              </a:rPr>
              <a:t>Tumkur</a:t>
            </a:r>
            <a:r>
              <a:rPr lang="en-US" altLang="ja-JP" sz="2000" kern="100" dirty="0" smtClean="0">
                <a:latin typeface="+mn-lt"/>
                <a:ea typeface="ＭＳ ゴシック" panose="020B0609070205080204" pitchFamily="49" charset="-128"/>
                <a:cs typeface="Times New Roman" panose="02020603050405020304" pitchFamily="18" charset="0"/>
              </a:rPr>
              <a:t> Road- </a:t>
            </a:r>
            <a:r>
              <a:rPr lang="en-US" altLang="ja-JP" sz="2000" kern="100" dirty="0" err="1" smtClean="0">
                <a:latin typeface="+mn-lt"/>
                <a:ea typeface="ＭＳ ゴシック" panose="020B0609070205080204" pitchFamily="49" charset="-128"/>
                <a:cs typeface="Times New Roman" panose="02020603050405020304" pitchFamily="18" charset="0"/>
              </a:rPr>
              <a:t>Hoskote</a:t>
            </a:r>
            <a:r>
              <a:rPr lang="en-US" altLang="ja-JP" sz="2000" kern="100" dirty="0" smtClean="0">
                <a:latin typeface="+mn-lt"/>
                <a:ea typeface="ＭＳ ゴシック" panose="020B0609070205080204" pitchFamily="49" charset="-128"/>
                <a:cs typeface="Times New Roman" panose="02020603050405020304" pitchFamily="18" charset="0"/>
              </a:rPr>
              <a:t>) </a:t>
            </a:r>
            <a:r>
              <a:rPr lang="ja-JP" altLang="en-US" sz="2000" kern="100" dirty="0" smtClean="0">
                <a:latin typeface="+mn-lt"/>
                <a:ea typeface="ＭＳ ゴシック" panose="020B0609070205080204" pitchFamily="49" charset="-128"/>
                <a:cs typeface="Times New Roman" panose="02020603050405020304" pitchFamily="18" charset="0"/>
              </a:rPr>
              <a:t>は、</a:t>
            </a:r>
            <a:r>
              <a:rPr lang="en-US" altLang="ja-JP" sz="2000" kern="100" dirty="0" smtClean="0">
                <a:latin typeface="+mn-lt"/>
                <a:ea typeface="ＭＳ ゴシック" panose="020B0609070205080204" pitchFamily="49" charset="-128"/>
                <a:cs typeface="Times New Roman" panose="02020603050405020304" pitchFamily="18" charset="0"/>
              </a:rPr>
              <a:t>60</a:t>
            </a:r>
            <a:r>
              <a:rPr lang="ja-JP" altLang="en-US" sz="2000" kern="100" dirty="0" smtClean="0">
                <a:latin typeface="+mn-lt"/>
                <a:ea typeface="ＭＳ ゴシック" panose="020B0609070205080204" pitchFamily="49" charset="-128"/>
                <a:cs typeface="Times New Roman" panose="02020603050405020304" pitchFamily="18" charset="0"/>
              </a:rPr>
              <a:t>％用地収用済み。</a:t>
            </a:r>
            <a:r>
              <a:rPr lang="en-US" altLang="ja-JP" sz="2000" kern="100" dirty="0" smtClean="0">
                <a:latin typeface="+mn-lt"/>
                <a:ea typeface="ＭＳ ゴシック" panose="020B0609070205080204" pitchFamily="49" charset="-128"/>
                <a:cs typeface="Times New Roman" panose="02020603050405020304" pitchFamily="18" charset="0"/>
              </a:rPr>
              <a:t>2</a:t>
            </a:r>
            <a:r>
              <a:rPr lang="ja-JP" altLang="en-US" sz="2000" kern="100" dirty="0" smtClean="0">
                <a:latin typeface="+mn-lt"/>
                <a:ea typeface="ＭＳ ゴシック" panose="020B0609070205080204" pitchFamily="49" charset="-128"/>
                <a:cs typeface="Times New Roman" panose="02020603050405020304" pitchFamily="18" charset="0"/>
              </a:rPr>
              <a:t>年後に完成見込み</a:t>
            </a:r>
            <a:r>
              <a:rPr lang="ja-JP" altLang="en-US" sz="2000" kern="100" dirty="0" smtClean="0">
                <a:latin typeface="+mn-lt"/>
                <a:ea typeface="ＭＳ 明朝" panose="02020609040205080304" pitchFamily="17" charset="-128"/>
                <a:cs typeface="Times New Roman" panose="02020603050405020304" pitchFamily="18" charset="0"/>
              </a:rPr>
              <a:t>。</a:t>
            </a:r>
            <a:endParaRPr lang="en-US" altLang="ja-JP" sz="2000" kern="100" dirty="0" smtClean="0">
              <a:latin typeface="Century" panose="02040604050505020304" pitchFamily="18" charset="0"/>
              <a:ea typeface="ＭＳ 明朝" panose="02020609040205080304" pitchFamily="17" charset="-128"/>
              <a:cs typeface="Times New Roman" panose="02020603050405020304" pitchFamily="18" charset="0"/>
            </a:endParaRPr>
          </a:p>
          <a:p>
            <a:pPr lvl="0" algn="just">
              <a:spcBef>
                <a:spcPts val="600"/>
              </a:spcBef>
              <a:spcAft>
                <a:spcPts val="0"/>
              </a:spcAft>
            </a:pPr>
            <a:r>
              <a:rPr lang="en-US" altLang="ja-JP" sz="2400" kern="100" dirty="0" smtClean="0">
                <a:latin typeface="Arial" panose="020B0604020202020204" pitchFamily="34" charset="0"/>
                <a:ea typeface="ＭＳ ゴシック" panose="020B0609070205080204" pitchFamily="49" charset="-128"/>
                <a:cs typeface="Times New Roman" panose="02020603050405020304" pitchFamily="18" charset="0"/>
              </a:rPr>
              <a:t>(2) Peripheral </a:t>
            </a:r>
            <a:r>
              <a:rPr lang="en-US" altLang="ja-JP" sz="2400" kern="100" dirty="0">
                <a:latin typeface="Arial" panose="020B0604020202020204" pitchFamily="34" charset="0"/>
                <a:ea typeface="ＭＳ ゴシック" panose="020B0609070205080204" pitchFamily="49" charset="-128"/>
                <a:cs typeface="Times New Roman" panose="02020603050405020304" pitchFamily="18" charset="0"/>
              </a:rPr>
              <a:t>Ring </a:t>
            </a:r>
            <a:r>
              <a:rPr lang="en-US" altLang="ja-JP" sz="2400" kern="100" dirty="0" smtClean="0">
                <a:latin typeface="Arial" panose="020B0604020202020204" pitchFamily="34" charset="0"/>
                <a:ea typeface="ＭＳ ゴシック" panose="020B0609070205080204" pitchFamily="49" charset="-128"/>
                <a:cs typeface="Times New Roman" panose="02020603050405020304" pitchFamily="18" charset="0"/>
              </a:rPr>
              <a:t>Road</a:t>
            </a:r>
            <a:r>
              <a:rPr lang="ja-JP" altLang="en-US" sz="2400" kern="100" dirty="0" smtClean="0">
                <a:latin typeface="Arial" panose="020B0604020202020204" pitchFamily="34" charset="0"/>
                <a:ea typeface="ＭＳ ゴシック" panose="020B0609070205080204" pitchFamily="49" charset="-128"/>
                <a:cs typeface="Times New Roman" panose="02020603050405020304" pitchFamily="18" charset="0"/>
              </a:rPr>
              <a:t>　（</a:t>
            </a:r>
            <a:r>
              <a:rPr lang="en-US" altLang="ja-JP" sz="2400" kern="100" dirty="0" smtClean="0">
                <a:latin typeface="Arial" panose="020B0604020202020204" pitchFamily="34" charset="0"/>
                <a:ea typeface="ＭＳ ゴシック" panose="020B0609070205080204" pitchFamily="49" charset="-128"/>
                <a:cs typeface="Times New Roman" panose="02020603050405020304" pitchFamily="18" charset="0"/>
              </a:rPr>
              <a:t>JICA</a:t>
            </a:r>
            <a:r>
              <a:rPr lang="ja-JP" altLang="en-US" sz="2400" kern="100" dirty="0" smtClean="0">
                <a:latin typeface="Arial" panose="020B0604020202020204" pitchFamily="34" charset="0"/>
                <a:ea typeface="ＭＳ ゴシック" panose="020B0609070205080204" pitchFamily="49" charset="-128"/>
                <a:cs typeface="Times New Roman" panose="02020603050405020304" pitchFamily="18" charset="0"/>
              </a:rPr>
              <a:t>支援案件）</a:t>
            </a:r>
            <a:endParaRPr lang="en-US" altLang="ja-JP" sz="2400" kern="100" dirty="0" smtClean="0">
              <a:latin typeface="Arial" panose="020B0604020202020204" pitchFamily="34" charset="0"/>
              <a:ea typeface="ＭＳ ゴシック" panose="020B0609070205080204" pitchFamily="49" charset="-128"/>
              <a:cs typeface="Times New Roman" panose="02020603050405020304" pitchFamily="18" charset="0"/>
            </a:endParaRPr>
          </a:p>
          <a:p>
            <a:pPr lvl="0" algn="just">
              <a:spcBef>
                <a:spcPts val="600"/>
              </a:spcBef>
              <a:spcAft>
                <a:spcPts val="0"/>
              </a:spcAft>
            </a:pPr>
            <a:r>
              <a:rPr lang="en-US" altLang="ja-JP" sz="2400" kern="100" dirty="0">
                <a:latin typeface="Century" panose="02040604050505020304" pitchFamily="18" charset="0"/>
                <a:ea typeface="ＭＳ 明朝" panose="02020609040205080304" pitchFamily="17" charset="-128"/>
                <a:cs typeface="Times New Roman" panose="02020603050405020304" pitchFamily="18" charset="0"/>
              </a:rPr>
              <a:t> </a:t>
            </a:r>
            <a:r>
              <a:rPr lang="ja-JP" altLang="en-US" sz="2000" kern="100" dirty="0" smtClean="0">
                <a:latin typeface="ＭＳ ゴシック" panose="020B0609070205080204" pitchFamily="49" charset="-128"/>
                <a:ea typeface="ＭＳ ゴシック" panose="020B0609070205080204" pitchFamily="49" charset="-128"/>
                <a:cs typeface="Times New Roman" panose="02020603050405020304" pitchFamily="18" charset="0"/>
              </a:rPr>
              <a:t>用地取得の費用負担について、州政府と中央政府間で協議中。</a:t>
            </a:r>
            <a:endParaRPr lang="ja-JP" altLang="ja-JP" sz="2000" kern="100" dirty="0">
              <a:latin typeface="ＭＳ ゴシック" panose="020B0609070205080204" pitchFamily="49" charset="-128"/>
              <a:ea typeface="ＭＳ ゴシック" panose="020B0609070205080204" pitchFamily="49" charset="-128"/>
              <a:cs typeface="Times New Roman" panose="02020603050405020304" pitchFamily="18" charset="0"/>
            </a:endParaRPr>
          </a:p>
          <a:p>
            <a:pPr lvl="0" algn="just">
              <a:spcBef>
                <a:spcPts val="600"/>
              </a:spcBef>
              <a:spcAft>
                <a:spcPts val="0"/>
              </a:spcAft>
            </a:pPr>
            <a:r>
              <a:rPr lang="en-US" altLang="ja-JP" sz="2400" kern="100" dirty="0" smtClean="0">
                <a:latin typeface="Arial" panose="020B0604020202020204" pitchFamily="34" charset="0"/>
                <a:ea typeface="ＭＳ ゴシック" panose="020B0609070205080204" pitchFamily="49" charset="-128"/>
                <a:cs typeface="Times New Roman" panose="02020603050405020304" pitchFamily="18" charset="0"/>
              </a:rPr>
              <a:t>(3) NH209 </a:t>
            </a:r>
            <a:r>
              <a:rPr lang="ja-JP" altLang="ja-JP" sz="2400" kern="100" dirty="0">
                <a:latin typeface="Arial" panose="020B0604020202020204" pitchFamily="34" charset="0"/>
                <a:ea typeface="ＭＳ ゴシック" panose="020B0609070205080204" pitchFamily="49" charset="-128"/>
                <a:cs typeface="Arial" panose="020B0604020202020204" pitchFamily="34" charset="0"/>
              </a:rPr>
              <a:t>拡張（</a:t>
            </a:r>
            <a:r>
              <a:rPr lang="en-US" altLang="ja-JP" sz="2400" kern="100" dirty="0">
                <a:latin typeface="Arial" panose="020B0604020202020204" pitchFamily="34" charset="0"/>
                <a:ea typeface="ＭＳ ゴシック" panose="020B0609070205080204" pitchFamily="49" charset="-128"/>
                <a:cs typeface="Times New Roman" panose="02020603050405020304" pitchFamily="18" charset="0"/>
              </a:rPr>
              <a:t>NICE</a:t>
            </a:r>
            <a:r>
              <a:rPr lang="ja-JP" altLang="ja-JP" sz="2400" kern="100" dirty="0">
                <a:latin typeface="Arial" panose="020B0604020202020204" pitchFamily="34" charset="0"/>
                <a:ea typeface="ＭＳ ゴシック" panose="020B0609070205080204" pitchFamily="49" charset="-128"/>
                <a:cs typeface="Arial" panose="020B0604020202020204" pitchFamily="34" charset="0"/>
              </a:rPr>
              <a:t>ロードか</a:t>
            </a:r>
            <a:r>
              <a:rPr lang="ja-JP" altLang="ja-JP" sz="2400" kern="100" dirty="0" smtClean="0">
                <a:latin typeface="Arial" panose="020B0604020202020204" pitchFamily="34" charset="0"/>
                <a:ea typeface="ＭＳ ゴシック" panose="020B0609070205080204" pitchFamily="49" charset="-128"/>
                <a:cs typeface="Arial" panose="020B0604020202020204" pitchFamily="34" charset="0"/>
              </a:rPr>
              <a:t>ら</a:t>
            </a:r>
            <a:r>
              <a:rPr lang="ja-JP" altLang="en-US" sz="2400" kern="100" dirty="0" smtClean="0">
                <a:latin typeface="Arial" panose="020B0604020202020204" pitchFamily="34" charset="0"/>
                <a:ea typeface="ＭＳ ゴシック" panose="020B0609070205080204" pitchFamily="49" charset="-128"/>
                <a:cs typeface="Arial" panose="020B0604020202020204" pitchFamily="34" charset="0"/>
              </a:rPr>
              <a:t>カナクプラ</a:t>
            </a:r>
            <a:r>
              <a:rPr lang="ja-JP" altLang="ja-JP" sz="2400" kern="100" dirty="0" smtClean="0">
                <a:latin typeface="Arial" panose="020B0604020202020204" pitchFamily="34" charset="0"/>
                <a:ea typeface="ＭＳ ゴシック" panose="020B0609070205080204" pitchFamily="49" charset="-128"/>
                <a:cs typeface="Arial" panose="020B0604020202020204" pitchFamily="34" charset="0"/>
              </a:rPr>
              <a:t>）</a:t>
            </a:r>
            <a:endParaRPr lang="en-US" altLang="ja-JP" sz="2400" kern="100" dirty="0" smtClean="0">
              <a:latin typeface="Arial" panose="020B0604020202020204" pitchFamily="34" charset="0"/>
              <a:ea typeface="ＭＳ ゴシック" panose="020B0609070205080204" pitchFamily="49" charset="-128"/>
              <a:cs typeface="Arial" panose="020B0604020202020204" pitchFamily="34" charset="0"/>
            </a:endParaRPr>
          </a:p>
          <a:p>
            <a:pPr lvl="0" algn="just">
              <a:spcBef>
                <a:spcPts val="600"/>
              </a:spcBef>
              <a:spcAft>
                <a:spcPts val="0"/>
              </a:spcAft>
            </a:pPr>
            <a:r>
              <a:rPr lang="en-US" altLang="ja-JP" sz="2400" kern="100" dirty="0" smtClean="0">
                <a:latin typeface="Century" panose="02040604050505020304" pitchFamily="18" charset="0"/>
                <a:ea typeface="ＭＳ 明朝" panose="02020609040205080304" pitchFamily="17" charset="-128"/>
                <a:cs typeface="Times New Roman" panose="02020603050405020304" pitchFamily="18" charset="0"/>
              </a:rPr>
              <a:t> </a:t>
            </a:r>
            <a:r>
              <a:rPr lang="ja-JP" altLang="en-US" sz="2000" kern="100" dirty="0" smtClean="0">
                <a:latin typeface="ＭＳ ゴシック" panose="020B0609070205080204" pitchFamily="49" charset="-128"/>
                <a:ea typeface="ＭＳ ゴシック" panose="020B0609070205080204" pitchFamily="49" charset="-128"/>
                <a:cs typeface="Times New Roman" panose="02020603050405020304" pitchFamily="18" charset="0"/>
              </a:rPr>
              <a:t>バンガロール市内からカナクプラまでの必要用地の</a:t>
            </a:r>
            <a:r>
              <a:rPr lang="en-US" altLang="ja-JP" sz="2000" kern="100" dirty="0" smtClean="0">
                <a:latin typeface="ＭＳ ゴシック" panose="020B0609070205080204" pitchFamily="49" charset="-128"/>
                <a:ea typeface="ＭＳ ゴシック" panose="020B0609070205080204" pitchFamily="49" charset="-128"/>
                <a:cs typeface="Times New Roman" panose="02020603050405020304" pitchFamily="18" charset="0"/>
              </a:rPr>
              <a:t>60</a:t>
            </a:r>
            <a:r>
              <a:rPr lang="ja-JP" altLang="en-US" sz="2000" kern="100" dirty="0" smtClean="0">
                <a:latin typeface="ＭＳ ゴシック" panose="020B0609070205080204" pitchFamily="49" charset="-128"/>
                <a:ea typeface="ＭＳ ゴシック" panose="020B0609070205080204" pitchFamily="49" charset="-128"/>
                <a:cs typeface="Times New Roman" panose="02020603050405020304" pitchFamily="18" charset="0"/>
              </a:rPr>
              <a:t>％を収用済み。</a:t>
            </a:r>
            <a:endParaRPr lang="ja-JP" altLang="ja-JP" sz="2000" kern="100" dirty="0">
              <a:latin typeface="ＭＳ ゴシック" panose="020B0609070205080204" pitchFamily="49" charset="-128"/>
              <a:ea typeface="ＭＳ ゴシック" panose="020B0609070205080204" pitchFamily="49" charset="-128"/>
              <a:cs typeface="Times New Roman" panose="02020603050405020304" pitchFamily="18" charset="0"/>
            </a:endParaRPr>
          </a:p>
          <a:p>
            <a:pPr lvl="0" algn="just">
              <a:spcBef>
                <a:spcPts val="600"/>
              </a:spcBef>
              <a:spcAft>
                <a:spcPts val="0"/>
              </a:spcAft>
            </a:pPr>
            <a:r>
              <a:rPr lang="en-US" altLang="ja-JP" sz="2400" kern="100" dirty="0" smtClean="0">
                <a:latin typeface="Arial" panose="020B0604020202020204" pitchFamily="34" charset="0"/>
                <a:ea typeface="ＭＳ ゴシック" panose="020B0609070205080204" pitchFamily="49" charset="-128"/>
                <a:cs typeface="Arial" panose="020B0604020202020204" pitchFamily="34" charset="0"/>
              </a:rPr>
              <a:t>(4) </a:t>
            </a:r>
            <a:r>
              <a:rPr lang="ja-JP" altLang="ja-JP" sz="2400" kern="100" dirty="0" smtClean="0">
                <a:latin typeface="Arial" panose="020B0604020202020204" pitchFamily="34" charset="0"/>
                <a:ea typeface="ＭＳ ゴシック" panose="020B0609070205080204" pitchFamily="49" charset="-128"/>
                <a:cs typeface="Arial" panose="020B0604020202020204" pitchFamily="34" charset="0"/>
              </a:rPr>
              <a:t>マ</a:t>
            </a:r>
            <a:r>
              <a:rPr lang="ja-JP" altLang="ja-JP" sz="2400" kern="100" dirty="0">
                <a:latin typeface="Arial" panose="020B0604020202020204" pitchFamily="34" charset="0"/>
                <a:ea typeface="ＭＳ ゴシック" panose="020B0609070205080204" pitchFamily="49" charset="-128"/>
                <a:cs typeface="Arial" panose="020B0604020202020204" pitchFamily="34" charset="0"/>
              </a:rPr>
              <a:t>ルール経由</a:t>
            </a:r>
            <a:r>
              <a:rPr lang="en-US" altLang="ja-JP" sz="2400" kern="100" dirty="0">
                <a:latin typeface="Arial" panose="020B0604020202020204" pitchFamily="34" charset="0"/>
                <a:ea typeface="ＭＳ ゴシック" panose="020B0609070205080204" pitchFamily="49" charset="-128"/>
                <a:cs typeface="Times New Roman" panose="02020603050405020304" pitchFamily="18" charset="0"/>
              </a:rPr>
              <a:t>NH4</a:t>
            </a:r>
            <a:r>
              <a:rPr lang="ja-JP" altLang="ja-JP" sz="2400" kern="100" dirty="0">
                <a:latin typeface="Arial" panose="020B0604020202020204" pitchFamily="34" charset="0"/>
                <a:ea typeface="ＭＳ ゴシック" panose="020B0609070205080204" pitchFamily="49" charset="-128"/>
                <a:cs typeface="Arial" panose="020B0604020202020204" pitchFamily="34" charset="0"/>
              </a:rPr>
              <a:t>号線、</a:t>
            </a:r>
            <a:r>
              <a:rPr lang="en-US" altLang="ja-JP" sz="2400" kern="100" dirty="0">
                <a:latin typeface="Arial" panose="020B0604020202020204" pitchFamily="34" charset="0"/>
                <a:ea typeface="ＭＳ ゴシック" panose="020B0609070205080204" pitchFamily="49" charset="-128"/>
                <a:cs typeface="Times New Roman" panose="02020603050405020304" pitchFamily="18" charset="0"/>
              </a:rPr>
              <a:t>NH7</a:t>
            </a:r>
            <a:r>
              <a:rPr lang="ja-JP" altLang="ja-JP" sz="2400" kern="100" dirty="0">
                <a:latin typeface="Arial" panose="020B0604020202020204" pitchFamily="34" charset="0"/>
                <a:ea typeface="ＭＳ ゴシック" panose="020B0609070205080204" pitchFamily="49" charset="-128"/>
                <a:cs typeface="Arial" panose="020B0604020202020204" pitchFamily="34" charset="0"/>
              </a:rPr>
              <a:t>号線の接</a:t>
            </a:r>
            <a:r>
              <a:rPr lang="ja-JP" altLang="ja-JP" sz="2400" kern="100" dirty="0" smtClean="0">
                <a:latin typeface="Arial" panose="020B0604020202020204" pitchFamily="34" charset="0"/>
                <a:ea typeface="ＭＳ ゴシック" panose="020B0609070205080204" pitchFamily="49" charset="-128"/>
                <a:cs typeface="Arial" panose="020B0604020202020204" pitchFamily="34" charset="0"/>
              </a:rPr>
              <a:t>続</a:t>
            </a:r>
            <a:endParaRPr lang="en-US" altLang="ja-JP" sz="2400" kern="100" dirty="0" smtClean="0">
              <a:latin typeface="Arial" panose="020B0604020202020204" pitchFamily="34" charset="0"/>
              <a:ea typeface="ＭＳ ゴシック" panose="020B0609070205080204" pitchFamily="49" charset="-128"/>
              <a:cs typeface="Arial" panose="020B0604020202020204" pitchFamily="34" charset="0"/>
            </a:endParaRPr>
          </a:p>
          <a:p>
            <a:pPr lvl="0" algn="just">
              <a:spcBef>
                <a:spcPts val="600"/>
              </a:spcBef>
              <a:spcAft>
                <a:spcPts val="0"/>
              </a:spcAft>
            </a:pPr>
            <a:r>
              <a:rPr lang="ja-JP" altLang="en-US" sz="2400" dirty="0"/>
              <a:t> </a:t>
            </a:r>
            <a:r>
              <a:rPr lang="ja-JP" altLang="en-US" sz="2000" dirty="0"/>
              <a:t>日</a:t>
            </a:r>
            <a:r>
              <a:rPr lang="ja-JP" altLang="en-US" sz="2000" dirty="0" smtClean="0"/>
              <a:t>本側より、州政府に改めて整備を要請。州政府として検討する旨回答あり。</a:t>
            </a:r>
            <a:endParaRPr lang="ja-JP" alt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p:txBody>
      </p:sp>
      <p:pic>
        <p:nvPicPr>
          <p:cNvPr id="7" name="Picture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0067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32658"/>
            <a:ext cx="8229600" cy="609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dirty="0" smtClean="0">
                <a:latin typeface="Arial" panose="020B0604020202020204" pitchFamily="34" charset="0"/>
                <a:cs typeface="Arial" panose="020B0604020202020204" pitchFamily="34" charset="0"/>
              </a:rPr>
              <a:t>STRR and Peripheral Ring Road</a:t>
            </a:r>
            <a:endParaRPr lang="en-IN" sz="2000" dirty="0">
              <a:latin typeface="Arial" panose="020B0604020202020204" pitchFamily="34" charset="0"/>
              <a:cs typeface="Arial" panose="020B0604020202020204" pitchFamily="34" charset="0"/>
            </a:endParaRPr>
          </a:p>
        </p:txBody>
      </p:sp>
      <p:cxnSp>
        <p:nvCxnSpPr>
          <p:cNvPr id="7" name="直線コネクタ 4"/>
          <p:cNvCxnSpPr/>
          <p:nvPr/>
        </p:nvCxnSpPr>
        <p:spPr>
          <a:xfrm>
            <a:off x="0" y="685800"/>
            <a:ext cx="9001944" cy="0"/>
          </a:xfrm>
          <a:prstGeom prst="line">
            <a:avLst/>
          </a:prstGeom>
        </p:spPr>
        <p:style>
          <a:lnRef idx="3">
            <a:schemeClr val="accent1"/>
          </a:lnRef>
          <a:fillRef idx="0">
            <a:schemeClr val="accent1"/>
          </a:fillRef>
          <a:effectRef idx="2">
            <a:schemeClr val="accent1"/>
          </a:effectRef>
          <a:fontRef idx="minor">
            <a:schemeClr val="tx1"/>
          </a:fontRef>
        </p:style>
      </p:cxnSp>
      <p:grpSp>
        <p:nvGrpSpPr>
          <p:cNvPr id="2" name="Group 1"/>
          <p:cNvGrpSpPr/>
          <p:nvPr/>
        </p:nvGrpSpPr>
        <p:grpSpPr>
          <a:xfrm>
            <a:off x="762000" y="816550"/>
            <a:ext cx="7620000" cy="5943601"/>
            <a:chOff x="228600" y="898359"/>
            <a:chExt cx="5435600" cy="5578641"/>
          </a:xfrm>
        </p:grpSpPr>
        <p:pic>
          <p:nvPicPr>
            <p:cNvPr id="10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48" b="-44"/>
            <a:stretch/>
          </p:blipFill>
          <p:spPr bwMode="auto">
            <a:xfrm>
              <a:off x="228600" y="898359"/>
              <a:ext cx="5435600" cy="55786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4" name="Freeform 3"/>
            <p:cNvSpPr/>
            <p:nvPr/>
          </p:nvSpPr>
          <p:spPr>
            <a:xfrm>
              <a:off x="1143887" y="2286000"/>
              <a:ext cx="2589243" cy="3506562"/>
            </a:xfrm>
            <a:custGeom>
              <a:avLst/>
              <a:gdLst>
                <a:gd name="connsiteX0" fmla="*/ 766039 w 2589243"/>
                <a:gd name="connsiteY0" fmla="*/ 3506562 h 3506562"/>
                <a:gd name="connsiteX1" fmla="*/ 585064 w 2589243"/>
                <a:gd name="connsiteY1" fmla="*/ 3173187 h 3506562"/>
                <a:gd name="connsiteX2" fmla="*/ 213589 w 2589243"/>
                <a:gd name="connsiteY2" fmla="*/ 2763612 h 3506562"/>
                <a:gd name="connsiteX3" fmla="*/ 175489 w 2589243"/>
                <a:gd name="connsiteY3" fmla="*/ 2449287 h 3506562"/>
                <a:gd name="connsiteX4" fmla="*/ 242164 w 2589243"/>
                <a:gd name="connsiteY4" fmla="*/ 2306412 h 3506562"/>
                <a:gd name="connsiteX5" fmla="*/ 242164 w 2589243"/>
                <a:gd name="connsiteY5" fmla="*/ 2068287 h 3506562"/>
                <a:gd name="connsiteX6" fmla="*/ 204064 w 2589243"/>
                <a:gd name="connsiteY6" fmla="*/ 1906362 h 3506562"/>
                <a:gd name="connsiteX7" fmla="*/ 80239 w 2589243"/>
                <a:gd name="connsiteY7" fmla="*/ 1725387 h 3506562"/>
                <a:gd name="connsiteX8" fmla="*/ 4039 w 2589243"/>
                <a:gd name="connsiteY8" fmla="*/ 1620612 h 3506562"/>
                <a:gd name="connsiteX9" fmla="*/ 204064 w 2589243"/>
                <a:gd name="connsiteY9" fmla="*/ 1296762 h 3506562"/>
                <a:gd name="connsiteX10" fmla="*/ 223114 w 2589243"/>
                <a:gd name="connsiteY10" fmla="*/ 1191987 h 3506562"/>
                <a:gd name="connsiteX11" fmla="*/ 89764 w 2589243"/>
                <a:gd name="connsiteY11" fmla="*/ 1039587 h 3506562"/>
                <a:gd name="connsiteX12" fmla="*/ 61189 w 2589243"/>
                <a:gd name="connsiteY12" fmla="*/ 858612 h 3506562"/>
                <a:gd name="connsiteX13" fmla="*/ 42139 w 2589243"/>
                <a:gd name="connsiteY13" fmla="*/ 610962 h 3506562"/>
                <a:gd name="connsiteX14" fmla="*/ 89764 w 2589243"/>
                <a:gd name="connsiteY14" fmla="*/ 468087 h 3506562"/>
                <a:gd name="connsiteX15" fmla="*/ 327889 w 2589243"/>
                <a:gd name="connsiteY15" fmla="*/ 287112 h 3506562"/>
                <a:gd name="connsiteX16" fmla="*/ 623164 w 2589243"/>
                <a:gd name="connsiteY16" fmla="*/ 144237 h 3506562"/>
                <a:gd name="connsiteX17" fmla="*/ 1061314 w 2589243"/>
                <a:gd name="connsiteY17" fmla="*/ 48987 h 3506562"/>
                <a:gd name="connsiteX18" fmla="*/ 1328014 w 2589243"/>
                <a:gd name="connsiteY18" fmla="*/ 20412 h 3506562"/>
                <a:gd name="connsiteX19" fmla="*/ 1518514 w 2589243"/>
                <a:gd name="connsiteY19" fmla="*/ 1362 h 3506562"/>
                <a:gd name="connsiteX20" fmla="*/ 1823314 w 2589243"/>
                <a:gd name="connsiteY20" fmla="*/ 58512 h 3506562"/>
                <a:gd name="connsiteX21" fmla="*/ 2118589 w 2589243"/>
                <a:gd name="connsiteY21" fmla="*/ 134712 h 3506562"/>
                <a:gd name="connsiteX22" fmla="*/ 2280514 w 2589243"/>
                <a:gd name="connsiteY22" fmla="*/ 334737 h 3506562"/>
                <a:gd name="connsiteX23" fmla="*/ 2375764 w 2589243"/>
                <a:gd name="connsiteY23" fmla="*/ 468087 h 3506562"/>
                <a:gd name="connsiteX24" fmla="*/ 2556739 w 2589243"/>
                <a:gd name="connsiteY24" fmla="*/ 572862 h 3506562"/>
                <a:gd name="connsiteX25" fmla="*/ 2585314 w 2589243"/>
                <a:gd name="connsiteY25" fmla="*/ 696687 h 3506562"/>
                <a:gd name="connsiteX26" fmla="*/ 2509114 w 2589243"/>
                <a:gd name="connsiteY26" fmla="*/ 810987 h 3506562"/>
                <a:gd name="connsiteX27" fmla="*/ 2499589 w 2589243"/>
                <a:gd name="connsiteY27" fmla="*/ 991962 h 3506562"/>
                <a:gd name="connsiteX28" fmla="*/ 2499589 w 2589243"/>
                <a:gd name="connsiteY28" fmla="*/ 991962 h 3506562"/>
                <a:gd name="connsiteX29" fmla="*/ 2537689 w 2589243"/>
                <a:gd name="connsiteY29" fmla="*/ 1220562 h 3506562"/>
                <a:gd name="connsiteX30" fmla="*/ 2490064 w 2589243"/>
                <a:gd name="connsiteY30" fmla="*/ 1372962 h 3506562"/>
                <a:gd name="connsiteX31" fmla="*/ 2394814 w 2589243"/>
                <a:gd name="connsiteY31" fmla="*/ 1601562 h 3506562"/>
                <a:gd name="connsiteX32" fmla="*/ 2299564 w 2589243"/>
                <a:gd name="connsiteY32" fmla="*/ 1773012 h 3506562"/>
                <a:gd name="connsiteX33" fmla="*/ 2204314 w 2589243"/>
                <a:gd name="connsiteY33" fmla="*/ 1915887 h 3506562"/>
                <a:gd name="connsiteX34" fmla="*/ 1966189 w 2589243"/>
                <a:gd name="connsiteY34" fmla="*/ 2239737 h 350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589243" h="3506562">
                  <a:moveTo>
                    <a:pt x="766039" y="3506562"/>
                  </a:moveTo>
                  <a:cubicBezTo>
                    <a:pt x="721589" y="3401787"/>
                    <a:pt x="677139" y="3297012"/>
                    <a:pt x="585064" y="3173187"/>
                  </a:cubicBezTo>
                  <a:cubicBezTo>
                    <a:pt x="492989" y="3049362"/>
                    <a:pt x="281851" y="2884262"/>
                    <a:pt x="213589" y="2763612"/>
                  </a:cubicBezTo>
                  <a:cubicBezTo>
                    <a:pt x="145326" y="2642962"/>
                    <a:pt x="170727" y="2525487"/>
                    <a:pt x="175489" y="2449287"/>
                  </a:cubicBezTo>
                  <a:cubicBezTo>
                    <a:pt x="180251" y="2373087"/>
                    <a:pt x="231051" y="2369912"/>
                    <a:pt x="242164" y="2306412"/>
                  </a:cubicBezTo>
                  <a:cubicBezTo>
                    <a:pt x="253276" y="2242912"/>
                    <a:pt x="248514" y="2134962"/>
                    <a:pt x="242164" y="2068287"/>
                  </a:cubicBezTo>
                  <a:cubicBezTo>
                    <a:pt x="235814" y="2001612"/>
                    <a:pt x="231051" y="1963512"/>
                    <a:pt x="204064" y="1906362"/>
                  </a:cubicBezTo>
                  <a:cubicBezTo>
                    <a:pt x="177077" y="1849212"/>
                    <a:pt x="113576" y="1773012"/>
                    <a:pt x="80239" y="1725387"/>
                  </a:cubicBezTo>
                  <a:cubicBezTo>
                    <a:pt x="46901" y="1677762"/>
                    <a:pt x="-16598" y="1692049"/>
                    <a:pt x="4039" y="1620612"/>
                  </a:cubicBezTo>
                  <a:cubicBezTo>
                    <a:pt x="24676" y="1549175"/>
                    <a:pt x="167551" y="1368200"/>
                    <a:pt x="204064" y="1296762"/>
                  </a:cubicBezTo>
                  <a:cubicBezTo>
                    <a:pt x="240577" y="1225324"/>
                    <a:pt x="242164" y="1234849"/>
                    <a:pt x="223114" y="1191987"/>
                  </a:cubicBezTo>
                  <a:cubicBezTo>
                    <a:pt x="204064" y="1149124"/>
                    <a:pt x="116751" y="1095149"/>
                    <a:pt x="89764" y="1039587"/>
                  </a:cubicBezTo>
                  <a:cubicBezTo>
                    <a:pt x="62777" y="984025"/>
                    <a:pt x="69126" y="930049"/>
                    <a:pt x="61189" y="858612"/>
                  </a:cubicBezTo>
                  <a:cubicBezTo>
                    <a:pt x="53251" y="787174"/>
                    <a:pt x="37377" y="676049"/>
                    <a:pt x="42139" y="610962"/>
                  </a:cubicBezTo>
                  <a:cubicBezTo>
                    <a:pt x="46901" y="545875"/>
                    <a:pt x="42139" y="522062"/>
                    <a:pt x="89764" y="468087"/>
                  </a:cubicBezTo>
                  <a:cubicBezTo>
                    <a:pt x="137389" y="414112"/>
                    <a:pt x="238989" y="341087"/>
                    <a:pt x="327889" y="287112"/>
                  </a:cubicBezTo>
                  <a:cubicBezTo>
                    <a:pt x="416789" y="233137"/>
                    <a:pt x="500927" y="183924"/>
                    <a:pt x="623164" y="144237"/>
                  </a:cubicBezTo>
                  <a:cubicBezTo>
                    <a:pt x="745401" y="104550"/>
                    <a:pt x="943839" y="69624"/>
                    <a:pt x="1061314" y="48987"/>
                  </a:cubicBezTo>
                  <a:cubicBezTo>
                    <a:pt x="1178789" y="28350"/>
                    <a:pt x="1328014" y="20412"/>
                    <a:pt x="1328014" y="20412"/>
                  </a:cubicBezTo>
                  <a:cubicBezTo>
                    <a:pt x="1404214" y="12475"/>
                    <a:pt x="1435964" y="-4988"/>
                    <a:pt x="1518514" y="1362"/>
                  </a:cubicBezTo>
                  <a:cubicBezTo>
                    <a:pt x="1601064" y="7712"/>
                    <a:pt x="1723302" y="36287"/>
                    <a:pt x="1823314" y="58512"/>
                  </a:cubicBezTo>
                  <a:cubicBezTo>
                    <a:pt x="1923326" y="80737"/>
                    <a:pt x="2042389" y="88674"/>
                    <a:pt x="2118589" y="134712"/>
                  </a:cubicBezTo>
                  <a:cubicBezTo>
                    <a:pt x="2194789" y="180749"/>
                    <a:pt x="2237652" y="279174"/>
                    <a:pt x="2280514" y="334737"/>
                  </a:cubicBezTo>
                  <a:cubicBezTo>
                    <a:pt x="2323377" y="390299"/>
                    <a:pt x="2329727" y="428400"/>
                    <a:pt x="2375764" y="468087"/>
                  </a:cubicBezTo>
                  <a:cubicBezTo>
                    <a:pt x="2421801" y="507774"/>
                    <a:pt x="2521814" y="534762"/>
                    <a:pt x="2556739" y="572862"/>
                  </a:cubicBezTo>
                  <a:cubicBezTo>
                    <a:pt x="2591664" y="610962"/>
                    <a:pt x="2593251" y="657000"/>
                    <a:pt x="2585314" y="696687"/>
                  </a:cubicBezTo>
                  <a:cubicBezTo>
                    <a:pt x="2577377" y="736374"/>
                    <a:pt x="2523402" y="761774"/>
                    <a:pt x="2509114" y="810987"/>
                  </a:cubicBezTo>
                  <a:cubicBezTo>
                    <a:pt x="2494827" y="860199"/>
                    <a:pt x="2499589" y="991962"/>
                    <a:pt x="2499589" y="991962"/>
                  </a:cubicBezTo>
                  <a:lnTo>
                    <a:pt x="2499589" y="991962"/>
                  </a:lnTo>
                  <a:cubicBezTo>
                    <a:pt x="2505939" y="1030062"/>
                    <a:pt x="2539276" y="1157062"/>
                    <a:pt x="2537689" y="1220562"/>
                  </a:cubicBezTo>
                  <a:cubicBezTo>
                    <a:pt x="2536102" y="1284062"/>
                    <a:pt x="2513876" y="1309462"/>
                    <a:pt x="2490064" y="1372962"/>
                  </a:cubicBezTo>
                  <a:cubicBezTo>
                    <a:pt x="2466252" y="1436462"/>
                    <a:pt x="2426564" y="1534887"/>
                    <a:pt x="2394814" y="1601562"/>
                  </a:cubicBezTo>
                  <a:cubicBezTo>
                    <a:pt x="2363064" y="1668237"/>
                    <a:pt x="2331314" y="1720625"/>
                    <a:pt x="2299564" y="1773012"/>
                  </a:cubicBezTo>
                  <a:cubicBezTo>
                    <a:pt x="2267814" y="1825399"/>
                    <a:pt x="2259877" y="1838099"/>
                    <a:pt x="2204314" y="1915887"/>
                  </a:cubicBezTo>
                  <a:cubicBezTo>
                    <a:pt x="2148752" y="1993674"/>
                    <a:pt x="2057470" y="2116705"/>
                    <a:pt x="1966189" y="2239737"/>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reeform 7"/>
            <p:cNvSpPr/>
            <p:nvPr/>
          </p:nvSpPr>
          <p:spPr>
            <a:xfrm>
              <a:off x="1914525" y="4562475"/>
              <a:ext cx="1171575" cy="1257300"/>
            </a:xfrm>
            <a:custGeom>
              <a:avLst/>
              <a:gdLst>
                <a:gd name="connsiteX0" fmla="*/ 1171575 w 1171575"/>
                <a:gd name="connsiteY0" fmla="*/ 0 h 1257300"/>
                <a:gd name="connsiteX1" fmla="*/ 771525 w 1171575"/>
                <a:gd name="connsiteY1" fmla="*/ 704850 h 1257300"/>
                <a:gd name="connsiteX2" fmla="*/ 0 w 1171575"/>
                <a:gd name="connsiteY2" fmla="*/ 1257300 h 1257300"/>
              </a:gdLst>
              <a:ahLst/>
              <a:cxnLst>
                <a:cxn ang="0">
                  <a:pos x="connsiteX0" y="connsiteY0"/>
                </a:cxn>
                <a:cxn ang="0">
                  <a:pos x="connsiteX1" y="connsiteY1"/>
                </a:cxn>
                <a:cxn ang="0">
                  <a:pos x="connsiteX2" y="connsiteY2"/>
                </a:cxn>
              </a:cxnLst>
              <a:rect l="l" t="t" r="r" b="b"/>
              <a:pathLst>
                <a:path w="1171575" h="1257300">
                  <a:moveTo>
                    <a:pt x="1171575" y="0"/>
                  </a:moveTo>
                  <a:cubicBezTo>
                    <a:pt x="1069181" y="247650"/>
                    <a:pt x="966787" y="495300"/>
                    <a:pt x="771525" y="704850"/>
                  </a:cubicBezTo>
                  <a:cubicBezTo>
                    <a:pt x="576263" y="914400"/>
                    <a:pt x="288131" y="1085850"/>
                    <a:pt x="0" y="1257300"/>
                  </a:cubicBezTo>
                </a:path>
              </a:pathLst>
            </a:custGeom>
            <a:noFill/>
            <a:ln w="762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8"/>
            <p:cNvSpPr/>
            <p:nvPr/>
          </p:nvSpPr>
          <p:spPr>
            <a:xfrm>
              <a:off x="2255162" y="3495675"/>
              <a:ext cx="762758" cy="971751"/>
            </a:xfrm>
            <a:custGeom>
              <a:avLst/>
              <a:gdLst>
                <a:gd name="connsiteX0" fmla="*/ 762758 w 762758"/>
                <a:gd name="connsiteY0" fmla="*/ 857250 h 971751"/>
                <a:gd name="connsiteX1" fmla="*/ 629408 w 762758"/>
                <a:gd name="connsiteY1" fmla="*/ 942975 h 971751"/>
                <a:gd name="connsiteX2" fmla="*/ 419858 w 762758"/>
                <a:gd name="connsiteY2" fmla="*/ 971550 h 971751"/>
                <a:gd name="connsiteX3" fmla="*/ 296033 w 762758"/>
                <a:gd name="connsiteY3" fmla="*/ 952500 h 971751"/>
                <a:gd name="connsiteX4" fmla="*/ 181733 w 762758"/>
                <a:gd name="connsiteY4" fmla="*/ 895350 h 971751"/>
                <a:gd name="connsiteX5" fmla="*/ 48383 w 762758"/>
                <a:gd name="connsiteY5" fmla="*/ 781050 h 971751"/>
                <a:gd name="connsiteX6" fmla="*/ 758 w 762758"/>
                <a:gd name="connsiteY6" fmla="*/ 514350 h 971751"/>
                <a:gd name="connsiteX7" fmla="*/ 19808 w 762758"/>
                <a:gd name="connsiteY7" fmla="*/ 342900 h 971751"/>
                <a:gd name="connsiteX8" fmla="*/ 29333 w 762758"/>
                <a:gd name="connsiteY8" fmla="*/ 190500 h 971751"/>
                <a:gd name="connsiteX9" fmla="*/ 57908 w 762758"/>
                <a:gd name="connsiteY9" fmla="*/ 66675 h 971751"/>
                <a:gd name="connsiteX10" fmla="*/ 67433 w 762758"/>
                <a:gd name="connsiteY10" fmla="*/ 0 h 971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2758" h="971751">
                  <a:moveTo>
                    <a:pt x="762758" y="857250"/>
                  </a:moveTo>
                  <a:cubicBezTo>
                    <a:pt x="724658" y="890587"/>
                    <a:pt x="686558" y="923925"/>
                    <a:pt x="629408" y="942975"/>
                  </a:cubicBezTo>
                  <a:cubicBezTo>
                    <a:pt x="572258" y="962025"/>
                    <a:pt x="475420" y="969963"/>
                    <a:pt x="419858" y="971550"/>
                  </a:cubicBezTo>
                  <a:cubicBezTo>
                    <a:pt x="364296" y="973137"/>
                    <a:pt x="335720" y="965200"/>
                    <a:pt x="296033" y="952500"/>
                  </a:cubicBezTo>
                  <a:cubicBezTo>
                    <a:pt x="256345" y="939800"/>
                    <a:pt x="223008" y="923925"/>
                    <a:pt x="181733" y="895350"/>
                  </a:cubicBezTo>
                  <a:cubicBezTo>
                    <a:pt x="140458" y="866775"/>
                    <a:pt x="78545" y="844550"/>
                    <a:pt x="48383" y="781050"/>
                  </a:cubicBezTo>
                  <a:cubicBezTo>
                    <a:pt x="18221" y="717550"/>
                    <a:pt x="5521" y="587375"/>
                    <a:pt x="758" y="514350"/>
                  </a:cubicBezTo>
                  <a:cubicBezTo>
                    <a:pt x="-4005" y="441325"/>
                    <a:pt x="15045" y="396875"/>
                    <a:pt x="19808" y="342900"/>
                  </a:cubicBezTo>
                  <a:cubicBezTo>
                    <a:pt x="24571" y="288925"/>
                    <a:pt x="22983" y="236538"/>
                    <a:pt x="29333" y="190500"/>
                  </a:cubicBezTo>
                  <a:cubicBezTo>
                    <a:pt x="35683" y="144462"/>
                    <a:pt x="51558" y="98425"/>
                    <a:pt x="57908" y="66675"/>
                  </a:cubicBezTo>
                  <a:cubicBezTo>
                    <a:pt x="64258" y="34925"/>
                    <a:pt x="65845" y="17462"/>
                    <a:pt x="67433" y="0"/>
                  </a:cubicBezTo>
                </a:path>
              </a:pathLst>
            </a:custGeom>
            <a:noFill/>
            <a:ln w="76200">
              <a:solidFill>
                <a:srgbClr val="0000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reeform 10"/>
            <p:cNvSpPr/>
            <p:nvPr/>
          </p:nvSpPr>
          <p:spPr>
            <a:xfrm>
              <a:off x="2295525" y="3282245"/>
              <a:ext cx="814616" cy="1099255"/>
            </a:xfrm>
            <a:custGeom>
              <a:avLst/>
              <a:gdLst>
                <a:gd name="connsiteX0" fmla="*/ 0 w 814616"/>
                <a:gd name="connsiteY0" fmla="*/ 203905 h 1099255"/>
                <a:gd name="connsiteX1" fmla="*/ 142875 w 814616"/>
                <a:gd name="connsiteY1" fmla="*/ 13405 h 1099255"/>
                <a:gd name="connsiteX2" fmla="*/ 485775 w 814616"/>
                <a:gd name="connsiteY2" fmla="*/ 32455 h 1099255"/>
                <a:gd name="connsiteX3" fmla="*/ 695325 w 814616"/>
                <a:gd name="connsiteY3" fmla="*/ 165805 h 1099255"/>
                <a:gd name="connsiteX4" fmla="*/ 781050 w 814616"/>
                <a:gd name="connsiteY4" fmla="*/ 451555 h 1099255"/>
                <a:gd name="connsiteX5" fmla="*/ 809625 w 814616"/>
                <a:gd name="connsiteY5" fmla="*/ 823030 h 1099255"/>
                <a:gd name="connsiteX6" fmla="*/ 685800 w 814616"/>
                <a:gd name="connsiteY6" fmla="*/ 1099255 h 1099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616" h="1099255">
                  <a:moveTo>
                    <a:pt x="0" y="203905"/>
                  </a:moveTo>
                  <a:cubicBezTo>
                    <a:pt x="30956" y="122942"/>
                    <a:pt x="61913" y="41980"/>
                    <a:pt x="142875" y="13405"/>
                  </a:cubicBezTo>
                  <a:cubicBezTo>
                    <a:pt x="223838" y="-15170"/>
                    <a:pt x="393700" y="7055"/>
                    <a:pt x="485775" y="32455"/>
                  </a:cubicBezTo>
                  <a:cubicBezTo>
                    <a:pt x="577850" y="57855"/>
                    <a:pt x="646113" y="95955"/>
                    <a:pt x="695325" y="165805"/>
                  </a:cubicBezTo>
                  <a:cubicBezTo>
                    <a:pt x="744537" y="235655"/>
                    <a:pt x="762000" y="342018"/>
                    <a:pt x="781050" y="451555"/>
                  </a:cubicBezTo>
                  <a:cubicBezTo>
                    <a:pt x="800100" y="561092"/>
                    <a:pt x="825500" y="715080"/>
                    <a:pt x="809625" y="823030"/>
                  </a:cubicBezTo>
                  <a:cubicBezTo>
                    <a:pt x="793750" y="930980"/>
                    <a:pt x="739775" y="1015117"/>
                    <a:pt x="685800" y="1099255"/>
                  </a:cubicBezTo>
                </a:path>
              </a:pathLst>
            </a:custGeom>
            <a:noFill/>
            <a:ln w="57150">
              <a:solidFill>
                <a:srgbClr val="0000F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Rounded Rectangle 2"/>
          <p:cNvSpPr/>
          <p:nvPr/>
        </p:nvSpPr>
        <p:spPr>
          <a:xfrm>
            <a:off x="2748000" y="2362200"/>
            <a:ext cx="754892" cy="228600"/>
          </a:xfrm>
          <a:prstGeom prst="round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b="1" dirty="0" smtClean="0"/>
              <a:t>NH207</a:t>
            </a:r>
            <a:endParaRPr lang="en-IN" sz="1400" b="1" dirty="0"/>
          </a:p>
        </p:txBody>
      </p:sp>
      <p:sp>
        <p:nvSpPr>
          <p:cNvPr id="12" name="Rounded Rectangle 11"/>
          <p:cNvSpPr/>
          <p:nvPr/>
        </p:nvSpPr>
        <p:spPr>
          <a:xfrm>
            <a:off x="1828800" y="3583785"/>
            <a:ext cx="754892" cy="228600"/>
          </a:xfrm>
          <a:prstGeom prst="round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b="1" dirty="0" smtClean="0"/>
              <a:t>SH3</a:t>
            </a:r>
            <a:endParaRPr lang="en-IN" sz="1400" b="1" dirty="0"/>
          </a:p>
        </p:txBody>
      </p:sp>
      <p:sp>
        <p:nvSpPr>
          <p:cNvPr id="13" name="Rounded Rectangle 12"/>
          <p:cNvSpPr/>
          <p:nvPr/>
        </p:nvSpPr>
        <p:spPr>
          <a:xfrm>
            <a:off x="5253182" y="3674050"/>
            <a:ext cx="754892" cy="228600"/>
          </a:xfrm>
          <a:prstGeom prst="round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b="1" dirty="0" smtClean="0"/>
              <a:t>SH35</a:t>
            </a:r>
            <a:endParaRPr lang="en-IN" sz="1400" b="1" dirty="0"/>
          </a:p>
        </p:txBody>
      </p:sp>
      <p:sp>
        <p:nvSpPr>
          <p:cNvPr id="16" name="Down Arrow Callout 15"/>
          <p:cNvSpPr/>
          <p:nvPr/>
        </p:nvSpPr>
        <p:spPr>
          <a:xfrm>
            <a:off x="3427223" y="1523999"/>
            <a:ext cx="2289554" cy="792621"/>
          </a:xfrm>
          <a:prstGeom prst="downArrowCallout">
            <a:avLst>
              <a:gd name="adj1" fmla="val 19048"/>
              <a:gd name="adj2" fmla="val 25000"/>
              <a:gd name="adj3" fmla="val 24136"/>
              <a:gd name="adj4" fmla="val 50691"/>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smtClean="0"/>
              <a:t>STRR</a:t>
            </a:r>
            <a:endParaRPr lang="en-IN" sz="2000" b="1" dirty="0"/>
          </a:p>
        </p:txBody>
      </p:sp>
      <p:sp>
        <p:nvSpPr>
          <p:cNvPr id="17" name="Down Arrow Callout 16"/>
          <p:cNvSpPr/>
          <p:nvPr/>
        </p:nvSpPr>
        <p:spPr>
          <a:xfrm>
            <a:off x="3273046" y="2781300"/>
            <a:ext cx="1756154" cy="571500"/>
          </a:xfrm>
          <a:prstGeom prst="downArrowCallout">
            <a:avLst>
              <a:gd name="adj1" fmla="val 19048"/>
              <a:gd name="adj2" fmla="val 25000"/>
              <a:gd name="adj3" fmla="val 24136"/>
              <a:gd name="adj4" fmla="val 59580"/>
            </a:avLst>
          </a:prstGeom>
          <a:ln w="38100">
            <a:solidFill>
              <a:srgbClr val="0000FD"/>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b="1" dirty="0" smtClean="0"/>
              <a:t>Peripheral Ring Road</a:t>
            </a:r>
            <a:endParaRPr lang="en-IN" sz="1400" b="1" dirty="0"/>
          </a:p>
        </p:txBody>
      </p:sp>
      <p:cxnSp>
        <p:nvCxnSpPr>
          <p:cNvPr id="18" name="Straight Connector 17"/>
          <p:cNvCxnSpPr/>
          <p:nvPr/>
        </p:nvCxnSpPr>
        <p:spPr>
          <a:xfrm flipV="1">
            <a:off x="5716777" y="3067050"/>
            <a:ext cx="1231487" cy="2065661"/>
          </a:xfrm>
          <a:prstGeom prst="line">
            <a:avLst/>
          </a:prstGeom>
          <a:ln/>
        </p:spPr>
        <p:style>
          <a:lnRef idx="3">
            <a:schemeClr val="dk1"/>
          </a:lnRef>
          <a:fillRef idx="0">
            <a:schemeClr val="dk1"/>
          </a:fillRef>
          <a:effectRef idx="2">
            <a:schemeClr val="dk1"/>
          </a:effectRef>
          <a:fontRef idx="minor">
            <a:schemeClr val="tx1"/>
          </a:fontRef>
        </p:style>
      </p:cxnSp>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3045" y="40988"/>
            <a:ext cx="3962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622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90550" y="476673"/>
            <a:ext cx="8229600" cy="576063"/>
          </a:xfrm>
        </p:spPr>
        <p:txBody>
          <a:bodyPr/>
          <a:lstStyle/>
          <a:p>
            <a:pPr algn="ctr"/>
            <a:r>
              <a:rPr lang="ja-JP" altLang="en-US" sz="2400" dirty="0" smtClean="0"/>
              <a:t>プ</a:t>
            </a:r>
            <a:r>
              <a:rPr lang="ja-JP" altLang="en-US" sz="2400" dirty="0"/>
              <a:t>ロジェクト支援と、投資申請手続きの簡素化</a:t>
            </a:r>
            <a:endParaRPr lang="en-IN" altLang="ja-JP" sz="2400" dirty="0" smtClean="0"/>
          </a:p>
        </p:txBody>
      </p:sp>
      <p:sp>
        <p:nvSpPr>
          <p:cNvPr id="3" name="Content Placeholder 2"/>
          <p:cNvSpPr>
            <a:spLocks noGrp="1"/>
          </p:cNvSpPr>
          <p:nvPr>
            <p:ph idx="1"/>
          </p:nvPr>
        </p:nvSpPr>
        <p:spPr>
          <a:xfrm>
            <a:off x="539552" y="1052736"/>
            <a:ext cx="8351837" cy="4968551"/>
          </a:xfrm>
        </p:spPr>
        <p:txBody>
          <a:bodyPr/>
          <a:lstStyle/>
          <a:p>
            <a:pPr marL="0" lvl="0" indent="0">
              <a:buNone/>
            </a:pPr>
            <a:r>
              <a:rPr lang="en-US" altLang="ja-JP" sz="2400" dirty="0" smtClean="0"/>
              <a:t>(1) KIADB</a:t>
            </a:r>
            <a:r>
              <a:rPr lang="ja-JP" altLang="en-US" sz="2400" dirty="0" smtClean="0"/>
              <a:t>からの用地取得契約：</a:t>
            </a:r>
            <a:endParaRPr lang="en-US" altLang="ja-JP" sz="2400" dirty="0" smtClean="0"/>
          </a:p>
          <a:p>
            <a:pPr marL="0" lvl="0" indent="0">
              <a:buNone/>
            </a:pPr>
            <a:r>
              <a:rPr lang="ja-JP" altLang="en-US" sz="2400" dirty="0" smtClean="0"/>
              <a:t>　　</a:t>
            </a:r>
            <a:r>
              <a:rPr lang="ja-JP" altLang="en-US" sz="2400" dirty="0" smtClean="0">
                <a:solidFill>
                  <a:srgbClr val="00B050"/>
                </a:solidFill>
              </a:rPr>
              <a:t>契約金額が暫</a:t>
            </a:r>
            <a:r>
              <a:rPr lang="ja-JP" altLang="en-US" sz="2400" dirty="0" smtClean="0">
                <a:solidFill>
                  <a:srgbClr val="00B050"/>
                </a:solidFill>
              </a:rPr>
              <a:t>定</a:t>
            </a:r>
            <a:r>
              <a:rPr lang="en-US" altLang="ja-JP" sz="2400" dirty="0" smtClean="0">
                <a:solidFill>
                  <a:srgbClr val="00B050"/>
                </a:solidFill>
              </a:rPr>
              <a:t>(tentative premium) </a:t>
            </a:r>
            <a:r>
              <a:rPr lang="ja-JP" altLang="en-US" sz="2400" dirty="0" smtClean="0">
                <a:solidFill>
                  <a:srgbClr val="00B050"/>
                </a:solidFill>
              </a:rPr>
              <a:t>で</a:t>
            </a:r>
            <a:r>
              <a:rPr lang="ja-JP" altLang="en-US" sz="2400" dirty="0" smtClean="0">
                <a:solidFill>
                  <a:srgbClr val="00B050"/>
                </a:solidFill>
              </a:rPr>
              <a:t>あることに対して</a:t>
            </a:r>
            <a:r>
              <a:rPr lang="ja-JP" altLang="en-US" sz="2400" dirty="0" smtClean="0">
                <a:solidFill>
                  <a:srgbClr val="00B050"/>
                </a:solidFill>
              </a:rPr>
              <a:t>、</a:t>
            </a:r>
            <a:endParaRPr lang="en-US" altLang="ja-JP" sz="2400" dirty="0" smtClean="0">
              <a:solidFill>
                <a:srgbClr val="00B050"/>
              </a:solidFill>
            </a:endParaRPr>
          </a:p>
          <a:p>
            <a:pPr marL="0" lvl="0" indent="0">
              <a:buNone/>
            </a:pPr>
            <a:r>
              <a:rPr lang="en-US" altLang="ja-JP" sz="2400" dirty="0">
                <a:solidFill>
                  <a:srgbClr val="00B050"/>
                </a:solidFill>
              </a:rPr>
              <a:t> </a:t>
            </a:r>
            <a:r>
              <a:rPr lang="en-US" altLang="ja-JP" sz="2400" dirty="0" smtClean="0">
                <a:solidFill>
                  <a:srgbClr val="00B050"/>
                </a:solidFill>
              </a:rPr>
              <a:t>    </a:t>
            </a:r>
            <a:r>
              <a:rPr lang="en-US" altLang="ja-JP" sz="2400" dirty="0" smtClean="0">
                <a:solidFill>
                  <a:srgbClr val="00B050"/>
                </a:solidFill>
              </a:rPr>
              <a:t>5-10</a:t>
            </a:r>
            <a:r>
              <a:rPr lang="en-US" altLang="ja-JP" sz="2400" dirty="0" smtClean="0">
                <a:solidFill>
                  <a:srgbClr val="00B050"/>
                </a:solidFill>
              </a:rPr>
              <a:t>%</a:t>
            </a:r>
            <a:r>
              <a:rPr lang="ja-JP" altLang="en-US" sz="2400" dirty="0" smtClean="0">
                <a:solidFill>
                  <a:srgbClr val="00B050"/>
                </a:solidFill>
              </a:rPr>
              <a:t>を上限とし</a:t>
            </a:r>
            <a:r>
              <a:rPr lang="ja-JP" altLang="en-US" sz="2400" dirty="0" smtClean="0">
                <a:solidFill>
                  <a:srgbClr val="00B050"/>
                </a:solidFill>
              </a:rPr>
              <a:t>、増</a:t>
            </a:r>
            <a:r>
              <a:rPr lang="ja-JP" altLang="en-US" sz="2400" dirty="0" smtClean="0">
                <a:solidFill>
                  <a:srgbClr val="00B050"/>
                </a:solidFill>
              </a:rPr>
              <a:t>額期限も設けることを検討中。</a:t>
            </a:r>
            <a:endParaRPr lang="en-US" altLang="ja-JP" sz="2400" dirty="0" smtClean="0">
              <a:solidFill>
                <a:srgbClr val="00B050"/>
              </a:solidFill>
            </a:endParaRPr>
          </a:p>
          <a:p>
            <a:pPr marL="0" lvl="0" indent="0">
              <a:buNone/>
            </a:pPr>
            <a:r>
              <a:rPr lang="ja-JP" altLang="en-US" sz="2400" dirty="0"/>
              <a:t>　</a:t>
            </a:r>
            <a:r>
              <a:rPr lang="ja-JP" altLang="en-US" sz="2400" dirty="0" smtClean="0"/>
              <a:t>　</a:t>
            </a:r>
            <a:endParaRPr lang="en-US" altLang="ja-JP" sz="2400" dirty="0" smtClean="0"/>
          </a:p>
          <a:p>
            <a:pPr marL="0" lvl="0" indent="0">
              <a:buNone/>
            </a:pPr>
            <a:r>
              <a:rPr lang="en-US" altLang="ja-JP" sz="2400" dirty="0" smtClean="0"/>
              <a:t>(2) </a:t>
            </a:r>
            <a:r>
              <a:rPr lang="ja-JP" altLang="ja-JP" sz="2400" dirty="0" smtClean="0"/>
              <a:t>工場</a:t>
            </a:r>
            <a:r>
              <a:rPr lang="ja-JP" altLang="ja-JP" sz="2400" dirty="0"/>
              <a:t>建設に対する消防省からの承認取得の廃止：</a:t>
            </a:r>
          </a:p>
          <a:p>
            <a:pPr marL="0" lvl="0" indent="0">
              <a:buNone/>
            </a:pPr>
            <a:r>
              <a:rPr lang="ja-JP" altLang="ja-JP" sz="2400" dirty="0" smtClean="0">
                <a:solidFill>
                  <a:srgbClr val="00B050"/>
                </a:solidFill>
              </a:rPr>
              <a:t>日</a:t>
            </a:r>
            <a:r>
              <a:rPr lang="ja-JP" altLang="ja-JP" sz="2400" dirty="0">
                <a:solidFill>
                  <a:srgbClr val="00B050"/>
                </a:solidFill>
              </a:rPr>
              <a:t>本側は、</a:t>
            </a:r>
            <a:r>
              <a:rPr lang="en-US" altLang="ja-JP" sz="2400" dirty="0">
                <a:solidFill>
                  <a:srgbClr val="00B050"/>
                </a:solidFill>
              </a:rPr>
              <a:t>KIADB</a:t>
            </a:r>
            <a:r>
              <a:rPr lang="ja-JP" altLang="ja-JP" sz="2400" dirty="0" err="1">
                <a:solidFill>
                  <a:srgbClr val="00B050"/>
                </a:solidFill>
              </a:rPr>
              <a:t>、</a:t>
            </a:r>
            <a:r>
              <a:rPr lang="en-US" altLang="ja-JP" sz="2400" dirty="0">
                <a:solidFill>
                  <a:srgbClr val="00B050"/>
                </a:solidFill>
              </a:rPr>
              <a:t>KSIIDC</a:t>
            </a:r>
            <a:r>
              <a:rPr lang="ja-JP" altLang="ja-JP" sz="2400" dirty="0">
                <a:solidFill>
                  <a:srgbClr val="00B050"/>
                </a:solidFill>
              </a:rPr>
              <a:t>などが開発する工業団地に入居する企</a:t>
            </a:r>
            <a:r>
              <a:rPr lang="ja-JP" altLang="ja-JP" sz="2400" dirty="0" smtClean="0">
                <a:solidFill>
                  <a:srgbClr val="00B050"/>
                </a:solidFill>
              </a:rPr>
              <a:t>業</a:t>
            </a:r>
            <a:r>
              <a:rPr lang="ja-JP" altLang="en-US" sz="2400" dirty="0" smtClean="0">
                <a:solidFill>
                  <a:srgbClr val="00B050"/>
                </a:solidFill>
              </a:rPr>
              <a:t>（建物の高</a:t>
            </a:r>
            <a:r>
              <a:rPr lang="ja-JP" altLang="en-US" sz="2400" dirty="0" smtClean="0">
                <a:solidFill>
                  <a:srgbClr val="00B050"/>
                </a:solidFill>
              </a:rPr>
              <a:t>さ</a:t>
            </a:r>
            <a:r>
              <a:rPr lang="en-US" altLang="ja-JP" sz="2400" dirty="0" smtClean="0">
                <a:solidFill>
                  <a:srgbClr val="00B050"/>
                </a:solidFill>
              </a:rPr>
              <a:t>15m</a:t>
            </a:r>
            <a:r>
              <a:rPr lang="ja-JP" altLang="en-US" sz="2400" dirty="0" smtClean="0">
                <a:solidFill>
                  <a:srgbClr val="00B050"/>
                </a:solidFill>
              </a:rPr>
              <a:t>以上）</a:t>
            </a:r>
            <a:r>
              <a:rPr lang="ja-JP" altLang="ja-JP" sz="2400" dirty="0" smtClean="0">
                <a:solidFill>
                  <a:srgbClr val="00B050"/>
                </a:solidFill>
              </a:rPr>
              <a:t>に</a:t>
            </a:r>
            <a:r>
              <a:rPr lang="ja-JP" altLang="ja-JP" sz="2400" dirty="0">
                <a:solidFill>
                  <a:srgbClr val="00B050"/>
                </a:solidFill>
              </a:rPr>
              <a:t>は、消防省からの</a:t>
            </a:r>
            <a:r>
              <a:rPr lang="en-US" altLang="ja-JP" sz="2400" dirty="0">
                <a:solidFill>
                  <a:srgbClr val="00B050"/>
                </a:solidFill>
              </a:rPr>
              <a:t>NOC</a:t>
            </a:r>
            <a:r>
              <a:rPr lang="ja-JP" altLang="ja-JP" sz="2400" dirty="0">
                <a:solidFill>
                  <a:srgbClr val="00B050"/>
                </a:solidFill>
              </a:rPr>
              <a:t>を不要とするよ</a:t>
            </a:r>
            <a:r>
              <a:rPr lang="ja-JP" altLang="ja-JP" sz="2400" dirty="0" smtClean="0">
                <a:solidFill>
                  <a:srgbClr val="00B050"/>
                </a:solidFill>
              </a:rPr>
              <a:t>う要</a:t>
            </a:r>
            <a:r>
              <a:rPr lang="ja-JP" altLang="ja-JP" sz="2400" dirty="0">
                <a:solidFill>
                  <a:srgbClr val="00B050"/>
                </a:solidFill>
              </a:rPr>
              <a:t>請</a:t>
            </a:r>
            <a:r>
              <a:rPr lang="ja-JP" altLang="ja-JP" sz="2400" dirty="0" smtClean="0">
                <a:solidFill>
                  <a:srgbClr val="00B050"/>
                </a:solidFill>
              </a:rPr>
              <a:t>。</a:t>
            </a:r>
            <a:r>
              <a:rPr lang="ja-JP" altLang="en-US" sz="2400" dirty="0" smtClean="0">
                <a:solidFill>
                  <a:srgbClr val="00B050"/>
                </a:solidFill>
              </a:rPr>
              <a:t>首席次官は、本措置を廃止するように、関係者に指示した。ただし、防火装置設置の遵守は、企業が責任を持って行うことになる。</a:t>
            </a:r>
            <a:endParaRPr lang="en-US" altLang="ja-JP" sz="2400" dirty="0"/>
          </a:p>
          <a:p>
            <a:pPr marL="0" indent="0">
              <a:buNone/>
            </a:pPr>
            <a:endParaRPr lang="en-US" altLang="ja-JP" sz="2400" dirty="0"/>
          </a:p>
          <a:p>
            <a:pPr marL="0" indent="0">
              <a:buNone/>
            </a:pPr>
            <a:endParaRPr lang="ja-JP" altLang="ja-JP" sz="2400" dirty="0">
              <a:solidFill>
                <a:srgbClr val="00B050"/>
              </a:solidFill>
            </a:endParaRPr>
          </a:p>
        </p:txBody>
      </p:sp>
      <p:pic>
        <p:nvPicPr>
          <p:cNvPr id="5124" name="Picture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43815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90550" y="476673"/>
            <a:ext cx="8229600" cy="576063"/>
          </a:xfrm>
        </p:spPr>
        <p:txBody>
          <a:bodyPr/>
          <a:lstStyle/>
          <a:p>
            <a:pPr algn="ctr"/>
            <a:r>
              <a:rPr lang="ja-JP" altLang="en-US" sz="2400" dirty="0" smtClean="0"/>
              <a:t>プ</a:t>
            </a:r>
            <a:r>
              <a:rPr lang="ja-JP" altLang="en-US" sz="2400" dirty="0"/>
              <a:t>ロジェクト支援と、投資申請手続きの簡素化</a:t>
            </a:r>
            <a:endParaRPr lang="en-IN" altLang="ja-JP" sz="2400" dirty="0" smtClean="0"/>
          </a:p>
        </p:txBody>
      </p:sp>
      <p:sp>
        <p:nvSpPr>
          <p:cNvPr id="3" name="Content Placeholder 2"/>
          <p:cNvSpPr>
            <a:spLocks noGrp="1"/>
          </p:cNvSpPr>
          <p:nvPr>
            <p:ph idx="1"/>
          </p:nvPr>
        </p:nvSpPr>
        <p:spPr>
          <a:xfrm>
            <a:off x="502077" y="1124744"/>
            <a:ext cx="8351837" cy="5328591"/>
          </a:xfrm>
        </p:spPr>
        <p:txBody>
          <a:bodyPr/>
          <a:lstStyle/>
          <a:p>
            <a:pPr marL="0" lvl="0" indent="0">
              <a:buNone/>
            </a:pPr>
            <a:r>
              <a:rPr lang="en-US" altLang="ja-JP" sz="2400" dirty="0" smtClean="0"/>
              <a:t>(3) </a:t>
            </a:r>
            <a:r>
              <a:rPr lang="ja-JP" altLang="ja-JP" sz="2400" dirty="0" smtClean="0"/>
              <a:t>工場建設に対する地方自治体（パンチ</a:t>
            </a:r>
            <a:r>
              <a:rPr lang="ja-JP" altLang="ja-JP" sz="2400" dirty="0" smtClean="0"/>
              <a:t>ャ</a:t>
            </a:r>
            <a:r>
              <a:rPr lang="ja-JP" altLang="en-US" sz="2400" dirty="0"/>
              <a:t>ヤッ</a:t>
            </a:r>
            <a:r>
              <a:rPr lang="ja-JP" altLang="en-US" sz="2400" dirty="0" smtClean="0"/>
              <a:t>ト</a:t>
            </a:r>
            <a:r>
              <a:rPr lang="ja-JP" altLang="ja-JP" sz="2400" dirty="0" smtClean="0"/>
              <a:t>）</a:t>
            </a:r>
            <a:r>
              <a:rPr lang="ja-JP" altLang="ja-JP" sz="2400" dirty="0" smtClean="0"/>
              <a:t>の認可の一元化：</a:t>
            </a:r>
          </a:p>
          <a:p>
            <a:pPr marL="0" indent="0">
              <a:buNone/>
            </a:pPr>
            <a:r>
              <a:rPr lang="ja-JP" altLang="ja-JP" sz="2400" dirty="0" smtClean="0">
                <a:solidFill>
                  <a:srgbClr val="00B050"/>
                </a:solidFill>
              </a:rPr>
              <a:t>カルナタカ州政府としては、パンチャヤット</a:t>
            </a:r>
            <a:r>
              <a:rPr lang="ja-JP" altLang="en-US" sz="2400" dirty="0" smtClean="0">
                <a:solidFill>
                  <a:srgbClr val="00B050"/>
                </a:solidFill>
              </a:rPr>
              <a:t>の認可権限を剥奪することは、困難であると回答。その代わりに、</a:t>
            </a:r>
            <a:r>
              <a:rPr lang="en-US" altLang="ja-JP" sz="2400" dirty="0" smtClean="0">
                <a:solidFill>
                  <a:srgbClr val="00B050"/>
                </a:solidFill>
              </a:rPr>
              <a:t>KIADB</a:t>
            </a:r>
            <a:r>
              <a:rPr lang="ja-JP" altLang="en-US" sz="2400" dirty="0" smtClean="0">
                <a:solidFill>
                  <a:srgbClr val="00B050"/>
                </a:solidFill>
              </a:rPr>
              <a:t>内に</a:t>
            </a:r>
            <a:r>
              <a:rPr lang="ja-JP" altLang="en-US" sz="2400" dirty="0">
                <a:solidFill>
                  <a:srgbClr val="00B050"/>
                </a:solidFill>
              </a:rPr>
              <a:t>パンチ</a:t>
            </a:r>
            <a:r>
              <a:rPr lang="ja-JP" altLang="en-US" sz="2400" dirty="0" smtClean="0">
                <a:solidFill>
                  <a:srgbClr val="00B050"/>
                </a:solidFill>
              </a:rPr>
              <a:t>ャヤ</a:t>
            </a:r>
            <a:r>
              <a:rPr lang="ja-JP" altLang="en-US" sz="2400" dirty="0">
                <a:solidFill>
                  <a:srgbClr val="00B050"/>
                </a:solidFill>
              </a:rPr>
              <a:t>ッ</a:t>
            </a:r>
            <a:r>
              <a:rPr lang="ja-JP" altLang="en-US" sz="2400" dirty="0" smtClean="0">
                <a:solidFill>
                  <a:srgbClr val="00B050"/>
                </a:solidFill>
              </a:rPr>
              <a:t>ト専任の担当者を配置を検討したい。</a:t>
            </a:r>
            <a:endParaRPr lang="en-US" altLang="ja-JP" sz="2400" dirty="0" smtClean="0">
              <a:solidFill>
                <a:srgbClr val="00B050"/>
              </a:solidFill>
            </a:endParaRPr>
          </a:p>
          <a:p>
            <a:pPr marL="0" indent="0">
              <a:buNone/>
            </a:pPr>
            <a:r>
              <a:rPr lang="en-US" altLang="ja-JP" sz="2400" dirty="0" smtClean="0"/>
              <a:t>(</a:t>
            </a:r>
            <a:r>
              <a:rPr lang="en-US" altLang="ja-JP" sz="2400" dirty="0"/>
              <a:t>4) </a:t>
            </a:r>
            <a:r>
              <a:rPr lang="ja-JP" altLang="ja-JP" sz="2400" dirty="0"/>
              <a:t>民間の工場用地、工業団地情報の一元管理：</a:t>
            </a:r>
            <a:r>
              <a:rPr lang="en-US" altLang="ja-JP" sz="2400" dirty="0"/>
              <a:t/>
            </a:r>
            <a:br>
              <a:rPr lang="en-US" altLang="ja-JP" sz="2400" dirty="0"/>
            </a:br>
            <a:r>
              <a:rPr lang="ja-JP" altLang="en-US" sz="2400" dirty="0">
                <a:solidFill>
                  <a:srgbClr val="00B050"/>
                </a:solidFill>
              </a:rPr>
              <a:t>民間の所有する不動産情報の一元管理は困</a:t>
            </a:r>
            <a:r>
              <a:rPr lang="ja-JP" altLang="en-US" sz="2400" dirty="0" smtClean="0">
                <a:solidFill>
                  <a:srgbClr val="00B050"/>
                </a:solidFill>
              </a:rPr>
              <a:t>難。</a:t>
            </a:r>
            <a:endParaRPr lang="en-US" altLang="ja-JP" sz="2400" dirty="0" smtClean="0">
              <a:solidFill>
                <a:srgbClr val="00B050"/>
              </a:solidFill>
            </a:endParaRPr>
          </a:p>
          <a:p>
            <a:pPr marL="0" lvl="0" indent="0">
              <a:buNone/>
            </a:pPr>
            <a:r>
              <a:rPr lang="en-US" altLang="ja-JP" sz="2400" dirty="0"/>
              <a:t>(5) </a:t>
            </a:r>
            <a:r>
              <a:rPr lang="ja-JP" altLang="ja-JP" sz="2400" dirty="0"/>
              <a:t>工業団地周辺の居住区の開発：</a:t>
            </a:r>
            <a:r>
              <a:rPr lang="en-US" altLang="ja-JP" sz="2400" dirty="0"/>
              <a:t/>
            </a:r>
            <a:br>
              <a:rPr lang="en-US" altLang="ja-JP" sz="2400" dirty="0"/>
            </a:br>
            <a:r>
              <a:rPr lang="ja-JP" altLang="en-US" sz="2400" dirty="0">
                <a:solidFill>
                  <a:srgbClr val="00B050"/>
                </a:solidFill>
              </a:rPr>
              <a:t>工業団地</a:t>
            </a:r>
            <a:r>
              <a:rPr lang="en-US" altLang="ja-JP" sz="2400" dirty="0">
                <a:solidFill>
                  <a:srgbClr val="00B050"/>
                </a:solidFill>
              </a:rPr>
              <a:t>1000</a:t>
            </a:r>
            <a:r>
              <a:rPr lang="ja-JP" altLang="en-US" sz="2400" dirty="0">
                <a:solidFill>
                  <a:srgbClr val="00B050"/>
                </a:solidFill>
              </a:rPr>
              <a:t>エーカーにつき、</a:t>
            </a:r>
            <a:r>
              <a:rPr lang="en-US" altLang="ja-JP" sz="2400" dirty="0">
                <a:solidFill>
                  <a:srgbClr val="00B050"/>
                </a:solidFill>
              </a:rPr>
              <a:t>10</a:t>
            </a:r>
            <a:r>
              <a:rPr lang="ja-JP" altLang="en-US" sz="2400" dirty="0">
                <a:solidFill>
                  <a:srgbClr val="00B050"/>
                </a:solidFill>
              </a:rPr>
              <a:t>％の居住用の用地を確保すると表明。</a:t>
            </a:r>
            <a:endParaRPr lang="en-US" altLang="ja-JP" sz="2400" dirty="0">
              <a:solidFill>
                <a:srgbClr val="00B050"/>
              </a:solidFill>
            </a:endParaRPr>
          </a:p>
          <a:p>
            <a:pPr marL="0" lvl="0" indent="0">
              <a:buNone/>
            </a:pPr>
            <a:r>
              <a:rPr lang="en-US" altLang="ja-JP" sz="2400" dirty="0"/>
              <a:t>(6) </a:t>
            </a:r>
            <a:r>
              <a:rPr lang="ja-JP" altLang="en-US" sz="2400" dirty="0"/>
              <a:t>建坪</a:t>
            </a:r>
            <a:r>
              <a:rPr lang="en-US" altLang="ja-JP" sz="2400" dirty="0"/>
              <a:t>2</a:t>
            </a:r>
            <a:r>
              <a:rPr lang="ja-JP" altLang="en-US" sz="2400" dirty="0"/>
              <a:t>万平方メートルの工場を建設する場合に必要な、</a:t>
            </a:r>
            <a:r>
              <a:rPr lang="en-US" altLang="ja-JP" sz="2400" dirty="0" smtClean="0"/>
              <a:t>SEIAA</a:t>
            </a:r>
            <a:r>
              <a:rPr lang="ja-JP" altLang="en-US" sz="2400" dirty="0" smtClean="0"/>
              <a:t>の</a:t>
            </a:r>
            <a:r>
              <a:rPr lang="ja-JP" altLang="en-US" sz="2400" dirty="0"/>
              <a:t>環境クリアランス承認の免除</a:t>
            </a:r>
            <a:r>
              <a:rPr lang="ja-JP" altLang="en-US" sz="2400" dirty="0" smtClean="0"/>
              <a:t>。</a:t>
            </a:r>
            <a:endParaRPr lang="en-US" altLang="ja-JP" sz="2400" dirty="0"/>
          </a:p>
          <a:p>
            <a:pPr marL="0" lvl="0" indent="0">
              <a:buNone/>
            </a:pPr>
            <a:r>
              <a:rPr lang="ja-JP" altLang="en-US" sz="2400" dirty="0">
                <a:solidFill>
                  <a:srgbClr val="00B050"/>
                </a:solidFill>
              </a:rPr>
              <a:t>本件管轄が中央政府ゆえ、州政府では解決できない。</a:t>
            </a:r>
            <a:endParaRPr lang="en-US" altLang="ja-JP" sz="2400" dirty="0">
              <a:solidFill>
                <a:srgbClr val="00B050"/>
              </a:solidFill>
            </a:endParaRPr>
          </a:p>
          <a:p>
            <a:pPr marL="0" indent="0">
              <a:buNone/>
            </a:pPr>
            <a:r>
              <a:rPr lang="ja-JP" altLang="en-US" sz="2400" dirty="0" smtClean="0">
                <a:solidFill>
                  <a:srgbClr val="00B050"/>
                </a:solidFill>
              </a:rPr>
              <a:t>　　</a:t>
            </a:r>
            <a:endParaRPr lang="ja-JP" altLang="ja-JP" sz="2400" dirty="0">
              <a:solidFill>
                <a:srgbClr val="00B050"/>
              </a:solidFill>
            </a:endParaRPr>
          </a:p>
        </p:txBody>
      </p:sp>
      <p:pic>
        <p:nvPicPr>
          <p:cNvPr id="5124" name="Picture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79631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90550" y="310133"/>
            <a:ext cx="8229600" cy="792087"/>
          </a:xfrm>
        </p:spPr>
        <p:txBody>
          <a:bodyPr/>
          <a:lstStyle/>
          <a:p>
            <a:pPr algn="ctr"/>
            <a:r>
              <a:rPr lang="ja-JP" altLang="en-US" sz="2400" dirty="0"/>
              <a:t>プロジェクト支援と、投資申請手続きの簡素化</a:t>
            </a:r>
            <a:endParaRPr lang="en-IN" altLang="ja-JP" sz="2400" dirty="0" smtClean="0"/>
          </a:p>
        </p:txBody>
      </p:sp>
      <p:sp>
        <p:nvSpPr>
          <p:cNvPr id="3" name="Content Placeholder 2"/>
          <p:cNvSpPr>
            <a:spLocks noGrp="1"/>
          </p:cNvSpPr>
          <p:nvPr>
            <p:ph idx="1"/>
          </p:nvPr>
        </p:nvSpPr>
        <p:spPr>
          <a:xfrm>
            <a:off x="481700" y="1052736"/>
            <a:ext cx="8351837" cy="5184576"/>
          </a:xfrm>
        </p:spPr>
        <p:txBody>
          <a:bodyPr/>
          <a:lstStyle/>
          <a:p>
            <a:pPr marL="0" lvl="0" indent="0">
              <a:buNone/>
            </a:pPr>
            <a:r>
              <a:rPr lang="en-US" altLang="ja-JP" sz="2400" dirty="0" smtClean="0"/>
              <a:t>(7) BOCW(Building and Other Construction Workers’ Welfare) </a:t>
            </a:r>
            <a:r>
              <a:rPr lang="en-US" altLang="ja-JP" sz="2400" dirty="0" err="1" smtClean="0"/>
              <a:t>Cess</a:t>
            </a:r>
            <a:r>
              <a:rPr lang="ja-JP" altLang="en-US" sz="2400" dirty="0" smtClean="0"/>
              <a:t>の適用：</a:t>
            </a:r>
            <a:r>
              <a:rPr lang="ja-JP" altLang="en-US" sz="2400" dirty="0" smtClean="0">
                <a:solidFill>
                  <a:srgbClr val="00B050"/>
                </a:solidFill>
              </a:rPr>
              <a:t>建物の建設に対して１％の目的税の支払いがあるが、工場法で認可された工場建設は、州の裁量で、課税しなくてもよいとされている。首席次官から、</a:t>
            </a:r>
            <a:r>
              <a:rPr lang="en-US" altLang="ja-JP" sz="2400" dirty="0" smtClean="0">
                <a:solidFill>
                  <a:srgbClr val="00B050"/>
                </a:solidFill>
              </a:rPr>
              <a:t>KIADB</a:t>
            </a:r>
            <a:r>
              <a:rPr lang="ja-JP" altLang="en-US" sz="2400" dirty="0" smtClean="0">
                <a:solidFill>
                  <a:srgbClr val="00B050"/>
                </a:solidFill>
              </a:rPr>
              <a:t>に対して検討を指示。</a:t>
            </a:r>
            <a:endParaRPr lang="en-US" altLang="ja-JP" sz="2400" dirty="0" smtClean="0">
              <a:solidFill>
                <a:srgbClr val="00B050"/>
              </a:solidFill>
            </a:endParaRPr>
          </a:p>
          <a:p>
            <a:pPr marL="0" lvl="0" indent="0">
              <a:buNone/>
            </a:pPr>
            <a:r>
              <a:rPr lang="en-US" altLang="ja-JP" sz="2400" dirty="0" smtClean="0">
                <a:solidFill>
                  <a:schemeClr val="tx2"/>
                </a:solidFill>
              </a:rPr>
              <a:t>(8) PESO(Petrol &amp; Explosives Safety Organization) </a:t>
            </a:r>
            <a:r>
              <a:rPr lang="ja-JP" altLang="en-US" sz="2400" dirty="0" smtClean="0">
                <a:solidFill>
                  <a:schemeClr val="tx2"/>
                </a:solidFill>
              </a:rPr>
              <a:t>認可：</a:t>
            </a:r>
            <a:endParaRPr lang="en-US" altLang="ja-JP" sz="2400" dirty="0" smtClean="0">
              <a:solidFill>
                <a:schemeClr val="tx2"/>
              </a:solidFill>
            </a:endParaRPr>
          </a:p>
          <a:p>
            <a:pPr marL="0" lvl="0" indent="0">
              <a:buNone/>
            </a:pPr>
            <a:r>
              <a:rPr lang="ja-JP" altLang="en-US" sz="2400" dirty="0" smtClean="0">
                <a:solidFill>
                  <a:srgbClr val="00B050"/>
                </a:solidFill>
              </a:rPr>
              <a:t>燃料貯蔵施設設置の</a:t>
            </a:r>
            <a:r>
              <a:rPr lang="en-US" altLang="ja-JP" sz="2400" dirty="0" smtClean="0">
                <a:solidFill>
                  <a:srgbClr val="00B050"/>
                </a:solidFill>
              </a:rPr>
              <a:t>NOC</a:t>
            </a:r>
            <a:r>
              <a:rPr lang="ja-JP" altLang="en-US" sz="2400" dirty="0" smtClean="0">
                <a:solidFill>
                  <a:srgbClr val="00B050"/>
                </a:solidFill>
              </a:rPr>
              <a:t>取得に時間がかかりすぎるので、改善を要請。具体的に問題があれば、個別に相談するよう回答。</a:t>
            </a:r>
            <a:endParaRPr lang="en-US" altLang="ja-JP" sz="2400" dirty="0">
              <a:solidFill>
                <a:srgbClr val="00B050"/>
              </a:solidFill>
            </a:endParaRPr>
          </a:p>
          <a:p>
            <a:pPr marL="0" lvl="0" indent="0">
              <a:buNone/>
            </a:pPr>
            <a:r>
              <a:rPr lang="en-US" altLang="ja-JP" sz="2400" dirty="0" smtClean="0"/>
              <a:t>(9) KIADB</a:t>
            </a:r>
            <a:r>
              <a:rPr lang="ja-JP" altLang="en-US" sz="2400" dirty="0" smtClean="0"/>
              <a:t>の土地割当手続きに関する手続きの簡素化を提案：</a:t>
            </a:r>
            <a:r>
              <a:rPr lang="ja-JP" altLang="en-US" sz="2400" dirty="0" smtClean="0">
                <a:solidFill>
                  <a:srgbClr val="00B050"/>
                </a:solidFill>
              </a:rPr>
              <a:t>首席次官は</a:t>
            </a:r>
            <a:r>
              <a:rPr lang="en-US" altLang="ja-JP" sz="2400" dirty="0" smtClean="0">
                <a:solidFill>
                  <a:srgbClr val="00B050"/>
                </a:solidFill>
              </a:rPr>
              <a:t>KSIIDC</a:t>
            </a:r>
            <a:r>
              <a:rPr lang="ja-JP" altLang="en-US" sz="2400" dirty="0" smtClean="0">
                <a:solidFill>
                  <a:srgbClr val="00B050"/>
                </a:solidFill>
              </a:rPr>
              <a:t>（</a:t>
            </a:r>
            <a:r>
              <a:rPr lang="en-US" altLang="ja-JP" sz="2400" dirty="0" smtClean="0">
                <a:solidFill>
                  <a:srgbClr val="00B050"/>
                </a:solidFill>
              </a:rPr>
              <a:t>Karnataka State </a:t>
            </a:r>
            <a:r>
              <a:rPr lang="en-IN" sz="2400" dirty="0" smtClean="0">
                <a:solidFill>
                  <a:srgbClr val="00B050"/>
                </a:solidFill>
              </a:rPr>
              <a:t>Industrial </a:t>
            </a:r>
            <a:r>
              <a:rPr lang="en-IN" sz="2400" dirty="0">
                <a:solidFill>
                  <a:srgbClr val="00B050"/>
                </a:solidFill>
              </a:rPr>
              <a:t>and Infrastructure Development </a:t>
            </a:r>
            <a:r>
              <a:rPr lang="en-IN" sz="2400" dirty="0" smtClean="0">
                <a:solidFill>
                  <a:srgbClr val="00B050"/>
                </a:solidFill>
              </a:rPr>
              <a:t>Corporation)</a:t>
            </a:r>
            <a:r>
              <a:rPr lang="ja-JP" altLang="en-US" sz="2400" dirty="0" smtClean="0">
                <a:solidFill>
                  <a:srgbClr val="00B050"/>
                </a:solidFill>
              </a:rPr>
              <a:t>社長に調査を指示</a:t>
            </a:r>
            <a:r>
              <a:rPr lang="ja-JP" altLang="en-US" sz="2400" dirty="0" smtClean="0"/>
              <a:t>。</a:t>
            </a:r>
            <a:r>
              <a:rPr lang="en-IN" sz="2400" dirty="0" smtClean="0"/>
              <a:t> </a:t>
            </a:r>
            <a:endParaRPr lang="en-US" altLang="ja-JP" sz="2400" dirty="0" smtClean="0"/>
          </a:p>
          <a:p>
            <a:pPr marL="0" indent="0">
              <a:buNone/>
              <a:defRPr/>
            </a:pPr>
            <a:endParaRPr lang="ja-JP" altLang="ja-JP" sz="1800" dirty="0">
              <a:solidFill>
                <a:srgbClr val="00B050"/>
              </a:solidFill>
            </a:endParaRPr>
          </a:p>
          <a:p>
            <a:pPr marL="0" indent="0">
              <a:buFont typeface="Wingdings" pitchFamily="2" charset="2"/>
              <a:buNone/>
              <a:defRPr/>
            </a:pPr>
            <a:endParaRPr lang="ja-JP" altLang="ja-JP" b="1" dirty="0">
              <a:latin typeface="+mj-ea"/>
            </a:endParaRPr>
          </a:p>
        </p:txBody>
      </p:sp>
      <p:pic>
        <p:nvPicPr>
          <p:cNvPr id="5124" name="Picture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3161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81422" y="476673"/>
            <a:ext cx="8229600" cy="576063"/>
          </a:xfrm>
        </p:spPr>
        <p:txBody>
          <a:bodyPr>
            <a:normAutofit fontScale="90000"/>
          </a:bodyPr>
          <a:lstStyle/>
          <a:p>
            <a:pPr algn="ctr"/>
            <a:r>
              <a:rPr lang="ja-JP" altLang="en-US" sz="2800" dirty="0" smtClean="0"/>
              <a:t>プロジェクト支援委員会</a:t>
            </a:r>
            <a:r>
              <a:rPr lang="en-US" altLang="ja-JP" sz="2800" dirty="0" smtClean="0"/>
              <a:t/>
            </a:r>
            <a:br>
              <a:rPr lang="en-US" altLang="ja-JP" sz="2800" dirty="0" smtClean="0"/>
            </a:br>
            <a:r>
              <a:rPr lang="ja-JP" altLang="en-US" sz="2800" dirty="0" smtClean="0"/>
              <a:t>（</a:t>
            </a:r>
            <a:r>
              <a:rPr lang="en-US" sz="2800" dirty="0" smtClean="0"/>
              <a:t>Project </a:t>
            </a:r>
            <a:r>
              <a:rPr lang="en-US" sz="2800" dirty="0"/>
              <a:t>Facilitation </a:t>
            </a:r>
            <a:r>
              <a:rPr lang="en-US" sz="2800" dirty="0" smtClean="0"/>
              <a:t>Committee</a:t>
            </a:r>
            <a:r>
              <a:rPr lang="ja-JP" altLang="en-US" sz="2800" dirty="0" smtClean="0"/>
              <a:t>）</a:t>
            </a:r>
            <a:endParaRPr lang="en-IN" altLang="ja-JP" sz="2800" dirty="0" smtClean="0"/>
          </a:p>
        </p:txBody>
      </p:sp>
      <p:sp>
        <p:nvSpPr>
          <p:cNvPr id="3" name="Content Placeholder 2"/>
          <p:cNvSpPr>
            <a:spLocks noGrp="1"/>
          </p:cNvSpPr>
          <p:nvPr>
            <p:ph idx="1"/>
          </p:nvPr>
        </p:nvSpPr>
        <p:spPr>
          <a:xfrm>
            <a:off x="468313" y="1124744"/>
            <a:ext cx="8351837" cy="5580856"/>
          </a:xfrm>
        </p:spPr>
        <p:txBody>
          <a:bodyPr/>
          <a:lstStyle/>
          <a:p>
            <a:pPr lvl="0" algn="just"/>
            <a:r>
              <a:rPr lang="en-US" altLang="ja-JP" sz="2400" dirty="0" smtClean="0"/>
              <a:t>2014</a:t>
            </a:r>
            <a:r>
              <a:rPr lang="ja-JP" altLang="en-US" sz="2400" dirty="0" smtClean="0"/>
              <a:t>年</a:t>
            </a:r>
            <a:r>
              <a:rPr lang="en-US" altLang="ja-JP" sz="2400" dirty="0" smtClean="0"/>
              <a:t>8</a:t>
            </a:r>
            <a:r>
              <a:rPr lang="ja-JP" altLang="en-US" sz="2400" dirty="0" smtClean="0"/>
              <a:t>月に</a:t>
            </a:r>
            <a:r>
              <a:rPr lang="ja-JP" altLang="en-US" sz="2400" dirty="0"/>
              <a:t>設</a:t>
            </a:r>
            <a:r>
              <a:rPr lang="ja-JP" altLang="en-US" sz="2400" dirty="0" smtClean="0"/>
              <a:t>置</a:t>
            </a:r>
            <a:r>
              <a:rPr lang="ja-JP" altLang="en-US" sz="2400" dirty="0"/>
              <a:t>され</a:t>
            </a:r>
            <a:r>
              <a:rPr lang="ja-JP" altLang="en-US" sz="2400" dirty="0" smtClean="0"/>
              <a:t>て以来、これまで</a:t>
            </a:r>
            <a:r>
              <a:rPr lang="en-US" altLang="ja-JP" sz="2400" dirty="0" smtClean="0"/>
              <a:t>7</a:t>
            </a:r>
            <a:r>
              <a:rPr lang="ja-JP" altLang="en-US" sz="2400" dirty="0" smtClean="0"/>
              <a:t>回の委員会が開催され、問題解決が図られたことに謝意を表明。</a:t>
            </a:r>
            <a:endParaRPr lang="en-US" altLang="ja-JP" sz="2400" dirty="0" smtClean="0"/>
          </a:p>
          <a:p>
            <a:pPr marL="0" indent="0">
              <a:buNone/>
            </a:pPr>
            <a:r>
              <a:rPr lang="ja-JP" altLang="en-US" sz="1600" b="1" dirty="0" smtClean="0"/>
              <a:t>　</a:t>
            </a:r>
            <a:r>
              <a:rPr lang="ja-JP" altLang="en-US" sz="1600" b="1" dirty="0"/>
              <a:t>　</a:t>
            </a:r>
            <a:r>
              <a:rPr lang="en-US" altLang="ja-JP" sz="1800" b="1" dirty="0" smtClean="0"/>
              <a:t>PFC</a:t>
            </a:r>
            <a:r>
              <a:rPr lang="ja-JP" altLang="en-US" sz="1800" b="1" dirty="0" smtClean="0"/>
              <a:t>に参加した日系企業</a:t>
            </a:r>
            <a:endParaRPr lang="en-US" altLang="ja-JP" sz="1800" b="1" dirty="0" smtClean="0"/>
          </a:p>
          <a:p>
            <a:pPr marL="0" indent="0">
              <a:buNone/>
            </a:pPr>
            <a:r>
              <a:rPr lang="en-US" altLang="ja-JP" sz="1600" dirty="0" smtClean="0">
                <a:ea typeface="+mj-ea"/>
              </a:rPr>
              <a:t>     (1)</a:t>
            </a:r>
            <a:r>
              <a:rPr lang="ja-JP" altLang="en-US" sz="1600" dirty="0" smtClean="0">
                <a:ea typeface="+mj-ea"/>
              </a:rPr>
              <a:t>　</a:t>
            </a:r>
            <a:r>
              <a:rPr lang="en-US" altLang="ja-JP" sz="1600" dirty="0" smtClean="0">
                <a:ea typeface="+mj-ea"/>
              </a:rPr>
              <a:t>Toyota </a:t>
            </a:r>
            <a:r>
              <a:rPr lang="en-US" altLang="ja-JP" sz="1600" dirty="0" err="1" smtClean="0">
                <a:ea typeface="+mj-ea"/>
              </a:rPr>
              <a:t>Kirloskar</a:t>
            </a:r>
            <a:r>
              <a:rPr lang="en-US" altLang="ja-JP" sz="1600" dirty="0" smtClean="0">
                <a:ea typeface="+mj-ea"/>
              </a:rPr>
              <a:t> Motor(</a:t>
            </a:r>
            <a:r>
              <a:rPr lang="en-US" altLang="ja-JP" sz="1600" dirty="0" err="1" smtClean="0">
                <a:ea typeface="+mj-ea"/>
              </a:rPr>
              <a:t>Bidadi</a:t>
            </a:r>
            <a:r>
              <a:rPr lang="en-US" altLang="ja-JP" sz="1600" dirty="0" smtClean="0">
                <a:ea typeface="+mj-ea"/>
              </a:rPr>
              <a:t> Industrial Association) </a:t>
            </a:r>
            <a:endParaRPr lang="en-US" altLang="ja-JP" sz="1600" dirty="0">
              <a:ea typeface="+mj-ea"/>
            </a:endParaRPr>
          </a:p>
          <a:p>
            <a:pPr marL="0" indent="0">
              <a:buNone/>
            </a:pPr>
            <a:r>
              <a:rPr lang="en-US" altLang="ja-JP" sz="1600" dirty="0" smtClean="0">
                <a:ea typeface="+mj-ea"/>
              </a:rPr>
              <a:t>     (2)  Honda Motorcycle &amp; Scooter India</a:t>
            </a:r>
          </a:p>
          <a:p>
            <a:pPr marL="0" indent="0">
              <a:buNone/>
            </a:pPr>
            <a:r>
              <a:rPr lang="en-US" altLang="ja-JP" sz="1600" dirty="0" smtClean="0">
                <a:ea typeface="+mj-ea"/>
                <a:cs typeface="ＭＳ Ｐゴシック" panose="020B0600070205080204" pitchFamily="50" charset="-128"/>
              </a:rPr>
              <a:t>     (3)</a:t>
            </a:r>
            <a:r>
              <a:rPr lang="ja-JP" altLang="en-US" sz="1600" dirty="0" smtClean="0">
                <a:ea typeface="+mj-ea"/>
                <a:cs typeface="ＭＳ Ｐゴシック" panose="020B0600070205080204" pitchFamily="50" charset="-128"/>
              </a:rPr>
              <a:t>　</a:t>
            </a:r>
            <a:r>
              <a:rPr lang="en-US" altLang="ja-JP" sz="1600" dirty="0" smtClean="0"/>
              <a:t>TMEIC </a:t>
            </a:r>
            <a:r>
              <a:rPr lang="en-US" altLang="ja-JP" sz="1600" dirty="0"/>
              <a:t>Industrial System India </a:t>
            </a:r>
            <a:endParaRPr lang="en-US" altLang="ja-JP" sz="1600" dirty="0" smtClean="0">
              <a:ea typeface="+mj-ea"/>
            </a:endParaRPr>
          </a:p>
          <a:p>
            <a:pPr marL="0" indent="0">
              <a:buNone/>
            </a:pPr>
            <a:r>
              <a:rPr lang="en-US" altLang="ja-JP" sz="1600" dirty="0" smtClean="0">
                <a:ea typeface="+mj-ea"/>
                <a:cs typeface="ＭＳ Ｐゴシック" panose="020B0600070205080204" pitchFamily="50" charset="-128"/>
              </a:rPr>
              <a:t>     (3)</a:t>
            </a:r>
            <a:r>
              <a:rPr lang="ja-JP" altLang="en-US" sz="1600" dirty="0" smtClean="0">
                <a:ea typeface="+mj-ea"/>
                <a:cs typeface="ＭＳ Ｐゴシック" panose="020B0600070205080204" pitchFamily="50" charset="-128"/>
              </a:rPr>
              <a:t>　</a:t>
            </a:r>
            <a:r>
              <a:rPr lang="en-US" altLang="ja-JP" sz="1600" dirty="0" smtClean="0"/>
              <a:t>Mitsubishi </a:t>
            </a:r>
            <a:r>
              <a:rPr lang="en-US" altLang="ja-JP" sz="1600" dirty="0"/>
              <a:t>Elevators </a:t>
            </a:r>
            <a:r>
              <a:rPr lang="en-US" altLang="ja-JP" sz="1600" dirty="0" smtClean="0"/>
              <a:t>India</a:t>
            </a:r>
            <a:endParaRPr lang="en-US" altLang="ja-JP" sz="1600" dirty="0"/>
          </a:p>
          <a:p>
            <a:pPr marL="0" indent="0">
              <a:buNone/>
            </a:pPr>
            <a:r>
              <a:rPr lang="en-US" altLang="ja-JP" sz="1600" dirty="0" smtClean="0">
                <a:ea typeface="+mj-ea"/>
                <a:cs typeface="ＭＳ Ｐゴシック" panose="020B0600070205080204" pitchFamily="50" charset="-128"/>
              </a:rPr>
              <a:t>     (4)</a:t>
            </a:r>
            <a:r>
              <a:rPr lang="en-US" altLang="ja-JP" sz="1600" dirty="0" smtClean="0">
                <a:ea typeface="+mj-ea"/>
              </a:rPr>
              <a:t>   </a:t>
            </a:r>
            <a:r>
              <a:rPr lang="en-US" altLang="ja-JP" sz="1600" dirty="0" smtClean="0"/>
              <a:t>WIPRO-Kawasaki </a:t>
            </a:r>
            <a:r>
              <a:rPr lang="en-US" altLang="ja-JP" sz="1600" dirty="0"/>
              <a:t>Precision </a:t>
            </a:r>
            <a:r>
              <a:rPr lang="en-US" altLang="ja-JP" sz="1600" dirty="0" smtClean="0"/>
              <a:t>Machinery</a:t>
            </a:r>
          </a:p>
          <a:p>
            <a:pPr marL="0" indent="0">
              <a:buNone/>
            </a:pPr>
            <a:r>
              <a:rPr lang="en-US" altLang="ja-JP" sz="1600" dirty="0"/>
              <a:t> </a:t>
            </a:r>
            <a:r>
              <a:rPr lang="en-US" altLang="ja-JP" sz="1600" dirty="0" smtClean="0"/>
              <a:t>    (5)   Nippon Piston Rings India</a:t>
            </a:r>
          </a:p>
          <a:p>
            <a:pPr marL="0" indent="0">
              <a:buNone/>
            </a:pPr>
            <a:r>
              <a:rPr lang="en-US" altLang="ja-JP" sz="1600" dirty="0">
                <a:ea typeface="+mj-ea"/>
              </a:rPr>
              <a:t> </a:t>
            </a:r>
            <a:r>
              <a:rPr lang="en-US" altLang="ja-JP" sz="1600" dirty="0" smtClean="0">
                <a:ea typeface="+mj-ea"/>
              </a:rPr>
              <a:t>    (6)   Sakata Seeds India </a:t>
            </a:r>
          </a:p>
          <a:p>
            <a:pPr marL="0" indent="0">
              <a:buNone/>
            </a:pPr>
            <a:r>
              <a:rPr lang="ja-JP" altLang="en-US" sz="1600" dirty="0">
                <a:ea typeface="+mj-ea"/>
                <a:cs typeface="ＭＳ Ｐゴシック" panose="020B0600070205080204" pitchFamily="50" charset="-128"/>
              </a:rPr>
              <a:t>　</a:t>
            </a:r>
            <a:r>
              <a:rPr lang="ja-JP" altLang="en-US" sz="1600" dirty="0" smtClean="0">
                <a:ea typeface="+mj-ea"/>
                <a:cs typeface="ＭＳ Ｐゴシック" panose="020B0600070205080204" pitchFamily="50" charset="-128"/>
              </a:rPr>
              <a:t>　</a:t>
            </a:r>
            <a:r>
              <a:rPr lang="en-US" altLang="ja-JP" sz="1600" dirty="0" smtClean="0">
                <a:ea typeface="+mj-ea"/>
                <a:cs typeface="ＭＳ Ｐゴシック" panose="020B0600070205080204" pitchFamily="50" charset="-128"/>
              </a:rPr>
              <a:t>(7)</a:t>
            </a:r>
            <a:r>
              <a:rPr lang="en-US" altLang="ja-JP" sz="1600" dirty="0" smtClean="0">
                <a:ea typeface="+mj-ea"/>
              </a:rPr>
              <a:t> </a:t>
            </a:r>
            <a:r>
              <a:rPr lang="ja-JP" altLang="en-US" sz="1600" dirty="0" smtClean="0">
                <a:ea typeface="+mj-ea"/>
              </a:rPr>
              <a:t>  </a:t>
            </a:r>
            <a:r>
              <a:rPr lang="en-US" altLang="ja-JP" sz="1600" dirty="0" err="1" smtClean="0"/>
              <a:t>Tsujikawa</a:t>
            </a:r>
            <a:r>
              <a:rPr lang="en-US" altLang="ja-JP" sz="1600" dirty="0" smtClean="0"/>
              <a:t> India</a:t>
            </a:r>
            <a:endParaRPr lang="ja-JP" altLang="ja-JP" sz="1600" dirty="0">
              <a:ea typeface="+mj-ea"/>
              <a:cs typeface="ＭＳ Ｐゴシック" panose="020B0600070205080204" pitchFamily="50" charset="-128"/>
            </a:endParaRPr>
          </a:p>
          <a:p>
            <a:pPr marL="0" indent="0">
              <a:buNone/>
            </a:pPr>
            <a:r>
              <a:rPr lang="ja-JP" altLang="en-US" sz="1600" b="1" dirty="0" smtClean="0">
                <a:ea typeface="ＭＳ ゴシック" panose="020B0609070205080204" pitchFamily="49" charset="-128"/>
                <a:cs typeface="ＭＳ Ｐゴシック" panose="020B0600070205080204" pitchFamily="50" charset="-128"/>
              </a:rPr>
              <a:t>　</a:t>
            </a:r>
            <a:r>
              <a:rPr lang="ja-JP" altLang="en-US" sz="1800" b="1" dirty="0" smtClean="0">
                <a:ea typeface="ＭＳ ゴシック" panose="020B0609070205080204" pitchFamily="49" charset="-128"/>
                <a:cs typeface="ＭＳ Ｐゴシック" panose="020B0600070205080204" pitchFamily="50" charset="-128"/>
              </a:rPr>
              <a:t>議論された主な問題点</a:t>
            </a:r>
            <a:r>
              <a:rPr lang="ja-JP" altLang="en-US" sz="1800" b="1" dirty="0" smtClean="0">
                <a:latin typeface="ＭＳ ゴシック" panose="020B0609070205080204" pitchFamily="49" charset="-128"/>
                <a:ea typeface="ＭＳ ゴシック" panose="020B0609070205080204" pitchFamily="49" charset="-128"/>
                <a:cs typeface="ＭＳ Ｐゴシック" panose="020B0600070205080204" pitchFamily="50" charset="-128"/>
              </a:rPr>
              <a:t>：</a:t>
            </a:r>
            <a:endParaRPr lang="en-US" altLang="ja-JP" sz="1800" b="1" dirty="0" smtClean="0">
              <a:latin typeface="ＭＳ ゴシック" panose="020B0609070205080204" pitchFamily="49" charset="-128"/>
              <a:ea typeface="ＭＳ ゴシック" panose="020B0609070205080204" pitchFamily="49" charset="-128"/>
              <a:cs typeface="ＭＳ Ｐゴシック" panose="020B0600070205080204" pitchFamily="50" charset="-128"/>
            </a:endParaRPr>
          </a:p>
          <a:p>
            <a:pPr marL="0" indent="0">
              <a:spcBef>
                <a:spcPts val="0"/>
              </a:spcBef>
              <a:buNone/>
            </a:pPr>
            <a:r>
              <a:rPr lang="en-US" altLang="ja-JP" sz="1800" dirty="0" smtClean="0">
                <a:latin typeface="ＭＳ ゴシック" panose="020B0609070205080204" pitchFamily="49" charset="-128"/>
                <a:ea typeface="ＭＳ ゴシック" panose="020B0609070205080204" pitchFamily="49" charset="-128"/>
                <a:cs typeface="ＭＳ Ｐゴシック" panose="020B0600070205080204" pitchFamily="50" charset="-128"/>
              </a:rPr>
              <a:t>  </a:t>
            </a:r>
            <a:r>
              <a:rPr lang="en-US" altLang="ja-JP" sz="1800" dirty="0" smtClean="0">
                <a:latin typeface="+mj-lt"/>
              </a:rPr>
              <a:t>(1)</a:t>
            </a:r>
            <a:r>
              <a:rPr lang="en-US" altLang="ja-JP" sz="1800" dirty="0">
                <a:latin typeface="ＭＳ ゴシック" panose="020B0609070205080204" pitchFamily="49" charset="-128"/>
                <a:ea typeface="ＭＳ ゴシック" panose="020B0609070205080204" pitchFamily="49" charset="-128"/>
              </a:rPr>
              <a:t> </a:t>
            </a:r>
            <a:r>
              <a:rPr lang="ja-JP" altLang="en-US" sz="1800" dirty="0" smtClean="0">
                <a:latin typeface="ＭＳ ゴシック" panose="020B0609070205080204" pitchFamily="49" charset="-128"/>
                <a:ea typeface="ＭＳ ゴシック" panose="020B0609070205080204" pitchFamily="49" charset="-128"/>
              </a:rPr>
              <a:t>土地割当問題</a:t>
            </a:r>
            <a:r>
              <a:rPr lang="en-US" altLang="ja-JP" sz="1800" dirty="0" smtClean="0">
                <a:latin typeface="+mj-lt"/>
                <a:ea typeface="ＭＳ ゴシック" panose="020B0609070205080204" pitchFamily="49" charset="-128"/>
              </a:rPr>
              <a:t>. </a:t>
            </a:r>
            <a:endParaRPr lang="en-US" altLang="ja-JP" sz="1800" dirty="0">
              <a:latin typeface="+mj-lt"/>
              <a:ea typeface="ＭＳ ゴシック" panose="020B0609070205080204" pitchFamily="49" charset="-128"/>
            </a:endParaRPr>
          </a:p>
          <a:p>
            <a:pPr marL="0" indent="0">
              <a:spcBef>
                <a:spcPts val="0"/>
              </a:spcBef>
              <a:buNone/>
            </a:pPr>
            <a:r>
              <a:rPr lang="en-US" altLang="ja-JP" sz="1800" dirty="0" smtClean="0">
                <a:cs typeface="ＭＳ Ｐゴシック" panose="020B0600070205080204" pitchFamily="50" charset="-128"/>
              </a:rPr>
              <a:t>    (2)  </a:t>
            </a:r>
            <a:r>
              <a:rPr lang="ja-JP" altLang="en-US" sz="1800" dirty="0" smtClean="0">
                <a:cs typeface="ＭＳ Ｐゴシック" panose="020B0600070205080204" pitchFamily="50" charset="-128"/>
              </a:rPr>
              <a:t>工業団地のインフラ整備</a:t>
            </a:r>
            <a:endParaRPr lang="en-US" altLang="ja-JP" sz="1800" dirty="0" smtClean="0">
              <a:cs typeface="ＭＳ Ｐゴシック" panose="020B0600070205080204" pitchFamily="50" charset="-128"/>
            </a:endParaRPr>
          </a:p>
          <a:p>
            <a:pPr marL="0" indent="0">
              <a:spcBef>
                <a:spcPts val="0"/>
              </a:spcBef>
              <a:buNone/>
            </a:pPr>
            <a:endParaRPr lang="en-US" altLang="ja-JP" sz="1600" dirty="0" smtClean="0">
              <a:cs typeface="ＭＳ Ｐゴシック" panose="020B0600070205080204" pitchFamily="50" charset="-128"/>
            </a:endParaRPr>
          </a:p>
          <a:p>
            <a:pPr marL="0" indent="0">
              <a:spcBef>
                <a:spcPts val="0"/>
              </a:spcBef>
              <a:buNone/>
            </a:pPr>
            <a:r>
              <a:rPr lang="en-US" altLang="ja-JP" sz="1600" b="1" dirty="0">
                <a:latin typeface="ＭＳ ゴシック" panose="020B0609070205080204" pitchFamily="49" charset="-128"/>
                <a:ea typeface="ＭＳ ゴシック" panose="020B0609070205080204" pitchFamily="49" charset="-128"/>
                <a:cs typeface="ＭＳ Ｐゴシック" panose="020B0600070205080204" pitchFamily="50" charset="-128"/>
              </a:rPr>
              <a:t> </a:t>
            </a:r>
            <a:r>
              <a:rPr lang="en-US" altLang="ja-JP" sz="1600" b="1" dirty="0" smtClean="0">
                <a:latin typeface="ＭＳ ゴシック" panose="020B0609070205080204" pitchFamily="49" charset="-128"/>
                <a:ea typeface="ＭＳ ゴシック" panose="020B0609070205080204" pitchFamily="49" charset="-128"/>
                <a:cs typeface="ＭＳ Ｐゴシック" panose="020B0600070205080204" pitchFamily="50" charset="-128"/>
              </a:rPr>
              <a:t> </a:t>
            </a:r>
            <a:r>
              <a:rPr lang="ja-JP" altLang="en-US" sz="1800" b="1" dirty="0" smtClean="0">
                <a:latin typeface="ＭＳ ゴシック" panose="020B0609070205080204" pitchFamily="49" charset="-128"/>
                <a:ea typeface="ＭＳ ゴシック" panose="020B0609070205080204" pitchFamily="49" charset="-128"/>
                <a:cs typeface="ＭＳ Ｐゴシック" panose="020B0600070205080204" pitchFamily="50" charset="-128"/>
              </a:rPr>
              <a:t>第</a:t>
            </a:r>
            <a:r>
              <a:rPr lang="en-US" altLang="ja-JP" sz="1800" b="1" dirty="0" smtClean="0">
                <a:latin typeface="Arial" panose="020B0604020202020204" pitchFamily="34" charset="0"/>
                <a:ea typeface="ＭＳ ゴシック" panose="020B0609070205080204" pitchFamily="49" charset="-128"/>
                <a:cs typeface="Arial" panose="020B0604020202020204" pitchFamily="34" charset="0"/>
              </a:rPr>
              <a:t>8</a:t>
            </a:r>
            <a:r>
              <a:rPr lang="ja-JP" altLang="en-US" sz="1800" b="1" dirty="0" smtClean="0">
                <a:latin typeface="ＭＳ ゴシック" panose="020B0609070205080204" pitchFamily="49" charset="-128"/>
                <a:ea typeface="ＭＳ ゴシック" panose="020B0609070205080204" pitchFamily="49" charset="-128"/>
                <a:cs typeface="ＭＳ Ｐゴシック" panose="020B0600070205080204" pitchFamily="50" charset="-128"/>
              </a:rPr>
              <a:t>回</a:t>
            </a:r>
            <a:r>
              <a:rPr lang="en-US" altLang="ja-JP" sz="1800" b="1" dirty="0" smtClean="0">
                <a:latin typeface="ＭＳ ゴシック" panose="020B0609070205080204" pitchFamily="49" charset="-128"/>
                <a:ea typeface="ＭＳ ゴシック" panose="020B0609070205080204" pitchFamily="49" charset="-128"/>
                <a:cs typeface="ＭＳ Ｐゴシック" panose="020B0600070205080204" pitchFamily="50" charset="-128"/>
              </a:rPr>
              <a:t> </a:t>
            </a:r>
            <a:r>
              <a:rPr lang="ja-JP" altLang="en-US" sz="1800" b="1" dirty="0" smtClean="0">
                <a:latin typeface="ＭＳ ゴシック" panose="020B0609070205080204" pitchFamily="49" charset="-128"/>
                <a:ea typeface="ＭＳ ゴシック" panose="020B0609070205080204" pitchFamily="49" charset="-128"/>
                <a:cs typeface="ＭＳ Ｐゴシック" panose="020B0600070205080204" pitchFamily="50" charset="-128"/>
              </a:rPr>
              <a:t>プロジェクト支援委員会開催決定</a:t>
            </a:r>
            <a:endParaRPr lang="en-US" altLang="ja-JP" sz="1800" b="1" dirty="0" smtClean="0">
              <a:latin typeface="ＭＳ ゴシック" panose="020B0609070205080204" pitchFamily="49" charset="-128"/>
              <a:ea typeface="ＭＳ ゴシック" panose="020B0609070205080204" pitchFamily="49" charset="-128"/>
              <a:cs typeface="ＭＳ Ｐゴシック" panose="020B0600070205080204" pitchFamily="50" charset="-128"/>
            </a:endParaRPr>
          </a:p>
          <a:p>
            <a:pPr marL="0" indent="0">
              <a:spcBef>
                <a:spcPts val="0"/>
              </a:spcBef>
              <a:buNone/>
            </a:pPr>
            <a:r>
              <a:rPr lang="ja-JP" altLang="en-US" sz="1800" b="1" dirty="0">
                <a:latin typeface="ＭＳ ゴシック" panose="020B0609070205080204" pitchFamily="49" charset="-128"/>
                <a:ea typeface="ＭＳ ゴシック" panose="020B0609070205080204" pitchFamily="49" charset="-128"/>
                <a:cs typeface="ＭＳ Ｐゴシック" panose="020B0600070205080204" pitchFamily="50" charset="-128"/>
              </a:rPr>
              <a:t>　</a:t>
            </a:r>
            <a:r>
              <a:rPr lang="ja-JP" altLang="en-US" sz="1800" b="1" dirty="0" smtClean="0">
                <a:latin typeface="ＭＳ ゴシック" panose="020B0609070205080204" pitchFamily="49" charset="-128"/>
                <a:ea typeface="ＭＳ ゴシック" panose="020B0609070205080204" pitchFamily="49" charset="-128"/>
                <a:cs typeface="ＭＳ Ｐゴシック" panose="020B0600070205080204" pitchFamily="50" charset="-128"/>
              </a:rPr>
              <a:t>日時：</a:t>
            </a:r>
            <a:r>
              <a:rPr lang="en-US" altLang="ja-JP" sz="1800" b="1" dirty="0" smtClean="0">
                <a:latin typeface="ＭＳ ゴシック" panose="020B0609070205080204" pitchFamily="49" charset="-128"/>
                <a:ea typeface="ＭＳ ゴシック" panose="020B0609070205080204" pitchFamily="49" charset="-128"/>
                <a:cs typeface="ＭＳ Ｐゴシック" panose="020B0600070205080204" pitchFamily="50" charset="-128"/>
              </a:rPr>
              <a:t>7</a:t>
            </a:r>
            <a:r>
              <a:rPr lang="ja-JP" altLang="en-US" sz="1800" b="1" dirty="0" smtClean="0">
                <a:latin typeface="ＭＳ ゴシック" panose="020B0609070205080204" pitchFamily="49" charset="-128"/>
                <a:ea typeface="ＭＳ ゴシック" panose="020B0609070205080204" pitchFamily="49" charset="-128"/>
                <a:cs typeface="ＭＳ Ｐゴシック" panose="020B0600070205080204" pitchFamily="50" charset="-128"/>
              </a:rPr>
              <a:t>月</a:t>
            </a:r>
            <a:r>
              <a:rPr lang="en-US" altLang="ja-JP" sz="1800" b="1" dirty="0" smtClean="0">
                <a:latin typeface="ＭＳ ゴシック" panose="020B0609070205080204" pitchFamily="49" charset="-128"/>
                <a:ea typeface="ＭＳ ゴシック" panose="020B0609070205080204" pitchFamily="49" charset="-128"/>
                <a:cs typeface="ＭＳ Ｐゴシック" panose="020B0600070205080204" pitchFamily="50" charset="-128"/>
              </a:rPr>
              <a:t>15</a:t>
            </a:r>
            <a:r>
              <a:rPr lang="ja-JP" altLang="en-US" sz="1800" b="1" dirty="0" smtClean="0">
                <a:latin typeface="ＭＳ ゴシック" panose="020B0609070205080204" pitchFamily="49" charset="-128"/>
                <a:ea typeface="ＭＳ ゴシック" panose="020B0609070205080204" pitchFamily="49" charset="-128"/>
                <a:cs typeface="ＭＳ Ｐゴシック" panose="020B0600070205080204" pitchFamily="50" charset="-128"/>
              </a:rPr>
              <a:t>日（水）</a:t>
            </a:r>
            <a:r>
              <a:rPr lang="en-US" altLang="ja-JP" sz="1800" b="1" dirty="0" smtClean="0">
                <a:latin typeface="ＭＳ ゴシック" panose="020B0609070205080204" pitchFamily="49" charset="-128"/>
                <a:ea typeface="ＭＳ ゴシック" panose="020B0609070205080204" pitchFamily="49" charset="-128"/>
                <a:cs typeface="ＭＳ Ｐゴシック" panose="020B0600070205080204" pitchFamily="50" charset="-128"/>
              </a:rPr>
              <a:t>15:30 </a:t>
            </a:r>
            <a:r>
              <a:rPr lang="ja-JP" altLang="en-US" sz="1800" b="1" dirty="0" smtClean="0">
                <a:latin typeface="ＭＳ ゴシック" panose="020B0609070205080204" pitchFamily="49" charset="-128"/>
                <a:ea typeface="ＭＳ ゴシック" panose="020B0609070205080204" pitchFamily="49" charset="-128"/>
                <a:cs typeface="ＭＳ Ｐゴシック" panose="020B0600070205080204" pitchFamily="50" charset="-128"/>
              </a:rPr>
              <a:t>　場所：</a:t>
            </a:r>
            <a:r>
              <a:rPr lang="en-US" altLang="ja-JP" sz="1800" b="1" dirty="0" smtClean="0">
                <a:latin typeface="ＭＳ ゴシック" panose="020B0609070205080204" pitchFamily="49" charset="-128"/>
                <a:ea typeface="ＭＳ ゴシック" panose="020B0609070205080204" pitchFamily="49" charset="-128"/>
                <a:cs typeface="ＭＳ Ｐゴシック" panose="020B0600070205080204" pitchFamily="50" charset="-128"/>
              </a:rPr>
              <a:t>KUM</a:t>
            </a:r>
            <a:r>
              <a:rPr lang="ja-JP" altLang="en-US" sz="1800" b="1" dirty="0" smtClean="0">
                <a:latin typeface="ＭＳ ゴシック" panose="020B0609070205080204" pitchFamily="49" charset="-128"/>
                <a:ea typeface="ＭＳ ゴシック" panose="020B0609070205080204" pitchFamily="49" charset="-128"/>
                <a:cs typeface="ＭＳ Ｐゴシック" panose="020B0600070205080204" pitchFamily="50" charset="-128"/>
              </a:rPr>
              <a:t>会議室</a:t>
            </a:r>
            <a:endParaRPr lang="en-US" altLang="ja-JP" sz="1800" dirty="0">
              <a:ea typeface="ＭＳ ゴシック" panose="020B0609070205080204" pitchFamily="49" charset="-128"/>
              <a:cs typeface="ＭＳ Ｐゴシック" panose="020B0600070205080204" pitchFamily="50" charset="-128"/>
            </a:endParaRPr>
          </a:p>
          <a:p>
            <a:pPr marL="0" indent="0">
              <a:spcBef>
                <a:spcPts val="0"/>
              </a:spcBef>
              <a:buNone/>
            </a:pPr>
            <a:r>
              <a:rPr lang="ja-JP" altLang="en-US" sz="1600" dirty="0" smtClean="0">
                <a:latin typeface="ＭＳ ゴシック" panose="020B0609070205080204" pitchFamily="49" charset="-128"/>
                <a:ea typeface="ＭＳ ゴシック" panose="020B0609070205080204" pitchFamily="49" charset="-128"/>
                <a:cs typeface="ＭＳ Ｐゴシック" panose="020B0600070205080204" pitchFamily="50" charset="-128"/>
              </a:rPr>
              <a:t>　　</a:t>
            </a:r>
            <a:endParaRPr lang="ja-JP" altLang="ja-JP" sz="1600" dirty="0">
              <a:latin typeface="ＭＳ ゴシック" panose="020B0609070205080204" pitchFamily="49" charset="-128"/>
              <a:ea typeface="ＭＳ ゴシック" panose="020B0609070205080204" pitchFamily="49" charset="-128"/>
              <a:cs typeface="ＭＳ Ｐゴシック" panose="020B0600070205080204" pitchFamily="50" charset="-128"/>
            </a:endParaRPr>
          </a:p>
          <a:p>
            <a:pPr marL="0" indent="0">
              <a:buNone/>
            </a:pPr>
            <a:endParaRPr lang="en-US" altLang="ja-JP" sz="1600" dirty="0" smtClean="0"/>
          </a:p>
          <a:p>
            <a:pPr marL="0" lvl="0" indent="0">
              <a:buNone/>
            </a:pPr>
            <a:endParaRPr lang="en-IN" sz="1600" dirty="0"/>
          </a:p>
          <a:p>
            <a:pPr marL="0" lvl="0" indent="0">
              <a:buNone/>
            </a:pPr>
            <a:r>
              <a:rPr lang="en-US" sz="1600" dirty="0" smtClean="0"/>
              <a:t/>
            </a:r>
            <a:br>
              <a:rPr lang="en-US" sz="1600" dirty="0" smtClean="0"/>
            </a:br>
            <a:endParaRPr lang="en-US" altLang="ja-JP" sz="1600" dirty="0" smtClean="0"/>
          </a:p>
          <a:p>
            <a:pPr marL="271463" indent="0">
              <a:spcBef>
                <a:spcPts val="0"/>
              </a:spcBef>
              <a:spcAft>
                <a:spcPts val="1200"/>
              </a:spcAft>
              <a:buFont typeface="Wingdings" pitchFamily="2" charset="2"/>
              <a:buNone/>
              <a:defRPr/>
            </a:pPr>
            <a:endParaRPr lang="en-US" altLang="ja-JP" sz="1600" dirty="0" smtClean="0">
              <a:latin typeface="ＭＳ Ｐゴシック" pitchFamily="50" charset="-128"/>
            </a:endParaRPr>
          </a:p>
          <a:p>
            <a:pPr marL="0" indent="0">
              <a:buFont typeface="Wingdings" pitchFamily="2" charset="2"/>
              <a:buNone/>
              <a:defRPr/>
            </a:pPr>
            <a:endParaRPr lang="en-US" altLang="ja-JP" sz="1600" b="1" dirty="0" smtClean="0">
              <a:latin typeface="ＭＳ Ｐゴシック" pitchFamily="50" charset="-128"/>
            </a:endParaRPr>
          </a:p>
          <a:p>
            <a:pPr marL="0" indent="0">
              <a:buFont typeface="Wingdings" pitchFamily="2" charset="2"/>
              <a:buNone/>
              <a:defRPr/>
            </a:pPr>
            <a:endParaRPr lang="ja-JP" altLang="ja-JP" sz="1600" b="1" dirty="0">
              <a:latin typeface="+mj-ea"/>
            </a:endParaRPr>
          </a:p>
        </p:txBody>
      </p:sp>
      <p:pic>
        <p:nvPicPr>
          <p:cNvPr id="5124" name="Picture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12388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90550" y="476673"/>
            <a:ext cx="8229600" cy="864095"/>
          </a:xfrm>
        </p:spPr>
        <p:txBody>
          <a:bodyPr/>
          <a:lstStyle/>
          <a:p>
            <a:pPr algn="ctr"/>
            <a:r>
              <a:rPr lang="ja-JP" altLang="ja-JP" sz="2800" dirty="0" smtClean="0"/>
              <a:t>ナ</a:t>
            </a:r>
            <a:r>
              <a:rPr lang="ja-JP" altLang="ja-JP" sz="2800" dirty="0"/>
              <a:t>ルサプラ工業団地に関する</a:t>
            </a:r>
            <a:r>
              <a:rPr lang="ja-JP" altLang="ja-JP" sz="2800" dirty="0" smtClean="0"/>
              <a:t>問題</a:t>
            </a:r>
            <a:r>
              <a:rPr lang="ja-JP" altLang="en-US" sz="2800" dirty="0" smtClean="0"/>
              <a:t>の改善</a:t>
            </a:r>
            <a:endParaRPr lang="en-IN" altLang="ja-JP" sz="2800" dirty="0" smtClean="0"/>
          </a:p>
        </p:txBody>
      </p:sp>
      <p:sp>
        <p:nvSpPr>
          <p:cNvPr id="3" name="Content Placeholder 2"/>
          <p:cNvSpPr>
            <a:spLocks noGrp="1"/>
          </p:cNvSpPr>
          <p:nvPr>
            <p:ph idx="1"/>
          </p:nvPr>
        </p:nvSpPr>
        <p:spPr>
          <a:xfrm>
            <a:off x="468313" y="1196752"/>
            <a:ext cx="8351837" cy="4968551"/>
          </a:xfrm>
        </p:spPr>
        <p:txBody>
          <a:bodyPr/>
          <a:lstStyle/>
          <a:p>
            <a:pPr marL="457200" lvl="0" indent="-457200">
              <a:buAutoNum type="arabicParenBoth"/>
            </a:pPr>
            <a:endParaRPr lang="en-US" altLang="ja-JP" sz="1800" dirty="0" smtClean="0">
              <a:latin typeface="+mj-ea"/>
              <a:ea typeface="+mj-ea"/>
            </a:endParaRPr>
          </a:p>
          <a:p>
            <a:pPr marL="457200" lvl="0" indent="-457200">
              <a:buAutoNum type="arabicParenBoth"/>
            </a:pPr>
            <a:r>
              <a:rPr lang="ja-JP" altLang="ja-JP" sz="2400" dirty="0" smtClean="0">
                <a:latin typeface="+mj-ea"/>
                <a:ea typeface="+mj-ea"/>
              </a:rPr>
              <a:t>道路</a:t>
            </a:r>
            <a:r>
              <a:rPr lang="ja-JP" altLang="en-US" sz="2400" dirty="0" smtClean="0">
                <a:latin typeface="+mj-ea"/>
                <a:ea typeface="+mj-ea"/>
              </a:rPr>
              <a:t>、電気、交番、トラックヤード、熟練工供給、通勤バスの増便などの諸問題は州政府への建議、折衝により、解決。</a:t>
            </a:r>
            <a:endParaRPr lang="en-US" altLang="ja-JP" sz="2400" dirty="0" smtClean="0">
              <a:latin typeface="+mj-ea"/>
              <a:ea typeface="+mj-ea"/>
            </a:endParaRPr>
          </a:p>
          <a:p>
            <a:pPr marL="0" lvl="0" indent="0">
              <a:buNone/>
            </a:pPr>
            <a:endParaRPr lang="en-US" altLang="ja-JP" sz="1800" dirty="0" smtClean="0">
              <a:latin typeface="+mj-ea"/>
              <a:ea typeface="+mj-ea"/>
            </a:endParaRPr>
          </a:p>
          <a:p>
            <a:pPr lvl="0">
              <a:buAutoNum type="arabicParenBoth" startAt="2"/>
            </a:pPr>
            <a:r>
              <a:rPr lang="ja-JP" altLang="en-US" sz="2400" dirty="0" smtClean="0">
                <a:latin typeface="+mj-ea"/>
                <a:ea typeface="+mj-ea"/>
              </a:rPr>
              <a:t>未解決の問題：　</a:t>
            </a:r>
            <a:endParaRPr lang="en-US" altLang="ja-JP" sz="2400" dirty="0" smtClean="0">
              <a:latin typeface="+mj-ea"/>
              <a:ea typeface="+mj-ea"/>
            </a:endParaRPr>
          </a:p>
          <a:p>
            <a:pPr marL="0" indent="0">
              <a:buNone/>
            </a:pPr>
            <a:r>
              <a:rPr lang="ja-JP" altLang="en-US" sz="1800" dirty="0" smtClean="0">
                <a:latin typeface="+mj-ea"/>
                <a:ea typeface="+mj-ea"/>
              </a:rPr>
              <a:t>　　  </a:t>
            </a:r>
            <a:r>
              <a:rPr lang="en-US" altLang="ja-JP" sz="2400" dirty="0" smtClean="0">
                <a:latin typeface="+mj-ea"/>
                <a:ea typeface="+mj-ea"/>
              </a:rPr>
              <a:t>a.  </a:t>
            </a:r>
            <a:r>
              <a:rPr lang="ja-JP" altLang="ja-JP" sz="2400" dirty="0" smtClean="0"/>
              <a:t>４０</a:t>
            </a:r>
            <a:r>
              <a:rPr lang="en-US" altLang="ja-JP" sz="2400" dirty="0" smtClean="0"/>
              <a:t>MLD</a:t>
            </a:r>
            <a:r>
              <a:rPr lang="ja-JP" altLang="ja-JP" sz="2400" dirty="0" smtClean="0"/>
              <a:t>の</a:t>
            </a:r>
            <a:r>
              <a:rPr lang="ja-JP" altLang="ja-JP" sz="2400" dirty="0"/>
              <a:t>第</a:t>
            </a:r>
            <a:r>
              <a:rPr lang="en-US" altLang="ja-JP" sz="2400" dirty="0"/>
              <a:t>3</a:t>
            </a:r>
            <a:r>
              <a:rPr lang="ja-JP" altLang="ja-JP" sz="2400" dirty="0"/>
              <a:t>次処理水設備計</a:t>
            </a:r>
            <a:r>
              <a:rPr lang="ja-JP" altLang="ja-JP" sz="2400" dirty="0" smtClean="0"/>
              <a:t>画</a:t>
            </a:r>
            <a:r>
              <a:rPr lang="ja-JP" altLang="en-US" sz="2400" dirty="0" smtClean="0"/>
              <a:t>の早期実施。</a:t>
            </a:r>
            <a:endParaRPr lang="en-US" altLang="ja-JP" sz="2400" dirty="0" smtClean="0"/>
          </a:p>
          <a:p>
            <a:pPr marL="0" indent="0">
              <a:buNone/>
            </a:pPr>
            <a:r>
              <a:rPr lang="en-US" altLang="ja-JP" sz="2400" dirty="0"/>
              <a:t> </a:t>
            </a:r>
            <a:r>
              <a:rPr lang="en-US" altLang="ja-JP" sz="2400" dirty="0" smtClean="0"/>
              <a:t>    b.  ESI</a:t>
            </a:r>
            <a:r>
              <a:rPr lang="ja-JP" altLang="ja-JP" sz="2400" dirty="0"/>
              <a:t>診療所の設</a:t>
            </a:r>
            <a:r>
              <a:rPr lang="ja-JP" altLang="ja-JP" sz="2400" dirty="0" smtClean="0"/>
              <a:t>立</a:t>
            </a:r>
            <a:endParaRPr lang="en-US" altLang="ja-JP" sz="2400" dirty="0" smtClean="0"/>
          </a:p>
          <a:p>
            <a:pPr marL="0" indent="0">
              <a:buNone/>
            </a:pPr>
            <a:r>
              <a:rPr lang="en-US" altLang="ja-JP" sz="2400" dirty="0"/>
              <a:t> </a:t>
            </a:r>
            <a:r>
              <a:rPr lang="en-US" altLang="ja-JP" sz="2400" dirty="0" smtClean="0"/>
              <a:t>    c.  </a:t>
            </a:r>
            <a:r>
              <a:rPr lang="ja-JP" altLang="ja-JP" sz="2400" dirty="0" smtClean="0"/>
              <a:t>消</a:t>
            </a:r>
            <a:r>
              <a:rPr lang="ja-JP" altLang="ja-JP" sz="2400" dirty="0"/>
              <a:t>防署の建設</a:t>
            </a:r>
            <a:endParaRPr lang="en-US" altLang="ja-JP" sz="2400" dirty="0"/>
          </a:p>
          <a:p>
            <a:pPr marL="0" lvl="0" indent="0">
              <a:buNone/>
            </a:pPr>
            <a:endParaRPr lang="en-US" altLang="ja-JP" sz="1800" dirty="0">
              <a:latin typeface="+mj-ea"/>
              <a:ea typeface="+mj-ea"/>
            </a:endParaRPr>
          </a:p>
        </p:txBody>
      </p:sp>
      <p:pic>
        <p:nvPicPr>
          <p:cNvPr id="5124" name="Picture 3"/>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66185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533400"/>
            <a:ext cx="7848600" cy="685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400" dirty="0" smtClean="0"/>
              <a:t>世界水準工業団地建設プロジェクト</a:t>
            </a:r>
            <a:endParaRPr lang="en-US" sz="2400" dirty="0"/>
          </a:p>
        </p:txBody>
      </p:sp>
      <p:sp>
        <p:nvSpPr>
          <p:cNvPr id="5" name="Rounded Rectangle 4"/>
          <p:cNvSpPr/>
          <p:nvPr/>
        </p:nvSpPr>
        <p:spPr>
          <a:xfrm>
            <a:off x="463285" y="1351992"/>
            <a:ext cx="2667000" cy="6096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t>Recent Progress</a:t>
            </a:r>
            <a:endParaRPr lang="en-US" sz="2400" dirty="0"/>
          </a:p>
        </p:txBody>
      </p:sp>
      <p:sp>
        <p:nvSpPr>
          <p:cNvPr id="6" name="TextBox 5"/>
          <p:cNvSpPr txBox="1"/>
          <p:nvPr/>
        </p:nvSpPr>
        <p:spPr>
          <a:xfrm>
            <a:off x="470326" y="2096921"/>
            <a:ext cx="8570640" cy="4524315"/>
          </a:xfrm>
          <a:prstGeom prst="rect">
            <a:avLst/>
          </a:prstGeom>
          <a:solidFill>
            <a:schemeClr val="bg1"/>
          </a:solidFill>
        </p:spPr>
        <p:txBody>
          <a:bodyPr wrap="square" rtlCol="0">
            <a:spAutoFit/>
          </a:bodyPr>
          <a:lstStyle/>
          <a:p>
            <a:r>
              <a:rPr lang="en-US" u="sng" dirty="0" smtClean="0"/>
              <a:t>Feb 2015</a:t>
            </a:r>
            <a:r>
              <a:rPr lang="en-US" dirty="0" smtClean="0"/>
              <a:t>       </a:t>
            </a:r>
          </a:p>
          <a:p>
            <a:r>
              <a:rPr lang="en-US" dirty="0" smtClean="0"/>
              <a:t>Signed MOC (Memorandum of cooperation) between the government of Karnataka (</a:t>
            </a:r>
            <a:r>
              <a:rPr lang="en-US" dirty="0" err="1" smtClean="0"/>
              <a:t>GoK</a:t>
            </a:r>
            <a:r>
              <a:rPr lang="en-US" dirty="0" smtClean="0"/>
              <a:t>) and Ministry of Economy, Trade and Industry, Japan (METI)</a:t>
            </a:r>
          </a:p>
          <a:p>
            <a:endParaRPr lang="en-US" dirty="0" smtClean="0"/>
          </a:p>
          <a:p>
            <a:r>
              <a:rPr lang="en-US" u="sng" dirty="0" smtClean="0"/>
              <a:t>Mar 2015</a:t>
            </a:r>
            <a:endParaRPr lang="en-US" u="sng" dirty="0"/>
          </a:p>
          <a:p>
            <a:r>
              <a:rPr lang="en-US" dirty="0" smtClean="0"/>
              <a:t>Decided by </a:t>
            </a:r>
            <a:r>
              <a:rPr lang="en-US" dirty="0" err="1" smtClean="0"/>
              <a:t>GoK</a:t>
            </a:r>
            <a:r>
              <a:rPr lang="en-US" dirty="0" smtClean="0"/>
              <a:t> that “</a:t>
            </a:r>
            <a:r>
              <a:rPr lang="en-US" dirty="0" err="1" smtClean="0"/>
              <a:t>Tumkur</a:t>
            </a:r>
            <a:r>
              <a:rPr lang="en-US" dirty="0" smtClean="0"/>
              <a:t>” is the candidate site for developing World Class industrial park in cooperation with Japanese government</a:t>
            </a:r>
          </a:p>
          <a:p>
            <a:endParaRPr lang="en-US" dirty="0"/>
          </a:p>
          <a:p>
            <a:r>
              <a:rPr lang="en-US" u="sng" dirty="0" smtClean="0"/>
              <a:t>April 2015</a:t>
            </a:r>
          </a:p>
          <a:p>
            <a:r>
              <a:rPr lang="en-US" dirty="0" smtClean="0"/>
              <a:t>Agreed between Minister for Ministry of commerce and industry, India and Minister of METI that </a:t>
            </a:r>
            <a:r>
              <a:rPr lang="en-US" dirty="0" err="1" smtClean="0"/>
              <a:t>Tumkur</a:t>
            </a:r>
            <a:r>
              <a:rPr lang="en-US" dirty="0" smtClean="0"/>
              <a:t> is identified as one of the candidate site to develop “Japan Industrial township”</a:t>
            </a:r>
          </a:p>
          <a:p>
            <a:endParaRPr lang="en-US" b="1" u="sng" dirty="0" smtClean="0"/>
          </a:p>
          <a:p>
            <a:r>
              <a:rPr lang="en-US" u="sng" dirty="0" smtClean="0"/>
              <a:t>20</a:t>
            </a:r>
            <a:r>
              <a:rPr lang="en-US" u="sng" baseline="30000" dirty="0" smtClean="0"/>
              <a:t>th</a:t>
            </a:r>
            <a:r>
              <a:rPr lang="en-US" u="sng" dirty="0" smtClean="0"/>
              <a:t> July, 2015</a:t>
            </a:r>
          </a:p>
          <a:p>
            <a:r>
              <a:rPr lang="en-US" dirty="0" smtClean="0"/>
              <a:t>First round of Technical Committee. Members from Japanese side: METI, </a:t>
            </a:r>
          </a:p>
          <a:p>
            <a:r>
              <a:rPr lang="en-US" dirty="0" smtClean="0"/>
              <a:t>Consulate of Japan in Bengaluru,  </a:t>
            </a:r>
            <a:r>
              <a:rPr lang="en-US" dirty="0" smtClean="0"/>
              <a:t>JICA, JCCIB</a:t>
            </a:r>
            <a:r>
              <a:rPr lang="en-US" dirty="0" smtClean="0"/>
              <a:t>,  JETRO Bangalore</a:t>
            </a:r>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3941" y="0"/>
            <a:ext cx="3962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4676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p:nvPr>
        </p:nvSpPr>
        <p:spPr>
          <a:xfrm>
            <a:off x="457200" y="332581"/>
            <a:ext cx="8229600" cy="1080195"/>
          </a:xfrm>
        </p:spPr>
        <p:txBody>
          <a:bodyPr/>
          <a:lstStyle/>
          <a:p>
            <a:r>
              <a:rPr lang="ja-JP" altLang="en-US" sz="3200" dirty="0" smtClean="0"/>
              <a:t>　第</a:t>
            </a:r>
            <a:r>
              <a:rPr lang="ja-JP" altLang="en-US" sz="2800" dirty="0" smtClean="0"/>
              <a:t>７回</a:t>
            </a:r>
            <a:r>
              <a:rPr lang="ja-JP" altLang="en-US" sz="2800" dirty="0"/>
              <a:t>ダイヤログ・モニタリング委員</a:t>
            </a:r>
            <a:r>
              <a:rPr lang="ja-JP" altLang="en-US" sz="2800" dirty="0" smtClean="0"/>
              <a:t>会　開催</a:t>
            </a:r>
          </a:p>
        </p:txBody>
      </p:sp>
      <p:sp>
        <p:nvSpPr>
          <p:cNvPr id="4099" name="コンテンツ プレースホルダー 2"/>
          <p:cNvSpPr>
            <a:spLocks noGrp="1"/>
          </p:cNvSpPr>
          <p:nvPr>
            <p:ph idx="1"/>
          </p:nvPr>
        </p:nvSpPr>
        <p:spPr>
          <a:xfrm>
            <a:off x="457200" y="1268760"/>
            <a:ext cx="8363272" cy="5255865"/>
          </a:xfrm>
        </p:spPr>
        <p:txBody>
          <a:bodyPr/>
          <a:lstStyle/>
          <a:p>
            <a:pPr marL="457200" indent="-457200">
              <a:buAutoNum type="arabicPeriod"/>
            </a:pPr>
            <a:r>
              <a:rPr lang="ja-JP" altLang="en-US" sz="2400" dirty="0" smtClean="0"/>
              <a:t>日時：</a:t>
            </a:r>
            <a:r>
              <a:rPr lang="en-US" altLang="ja-JP" sz="2400" dirty="0" smtClean="0"/>
              <a:t>5</a:t>
            </a:r>
            <a:r>
              <a:rPr lang="ja-JP" altLang="en-US" sz="2400" dirty="0" smtClean="0"/>
              <a:t>月</a:t>
            </a:r>
            <a:r>
              <a:rPr lang="en-US" altLang="ja-JP" sz="2400" dirty="0" smtClean="0"/>
              <a:t>20 </a:t>
            </a:r>
            <a:r>
              <a:rPr lang="ja-JP" altLang="en-US" sz="2400" dirty="0" smtClean="0"/>
              <a:t>日（水） </a:t>
            </a:r>
            <a:r>
              <a:rPr lang="en-US" altLang="ja-JP" sz="2400" dirty="0" smtClean="0"/>
              <a:t>16:30  </a:t>
            </a:r>
            <a:r>
              <a:rPr lang="ja-JP" altLang="en-US" sz="2400" dirty="0" smtClean="0"/>
              <a:t>場所：州政府（</a:t>
            </a:r>
            <a:r>
              <a:rPr lang="en-US" altLang="ja-JP" sz="2400" dirty="0" err="1" smtClean="0"/>
              <a:t>Vidhan</a:t>
            </a:r>
            <a:r>
              <a:rPr lang="en-US" altLang="ja-JP" sz="2400" dirty="0" smtClean="0"/>
              <a:t> </a:t>
            </a:r>
            <a:r>
              <a:rPr lang="en-US" altLang="ja-JP" sz="2400" dirty="0" err="1" smtClean="0"/>
              <a:t>Soudha</a:t>
            </a:r>
            <a:r>
              <a:rPr lang="en-US" altLang="ja-JP" sz="2400" dirty="0" smtClean="0"/>
              <a:t>)</a:t>
            </a:r>
          </a:p>
          <a:p>
            <a:pPr marL="457200" indent="-457200">
              <a:buAutoNum type="arabicPeriod"/>
            </a:pPr>
            <a:r>
              <a:rPr lang="ja-JP" altLang="en-US" sz="2400" dirty="0" smtClean="0"/>
              <a:t>出席者（敬称略）：</a:t>
            </a:r>
            <a:endParaRPr lang="en-US" altLang="ja-JP" sz="2400" dirty="0" smtClean="0"/>
          </a:p>
          <a:p>
            <a:pPr marL="457200" indent="-457200">
              <a:buFont typeface="Arial" charset="0"/>
              <a:buAutoNum type="arabicParenR"/>
            </a:pPr>
            <a:r>
              <a:rPr lang="ja-JP" altLang="en-US" sz="2400" dirty="0" smtClean="0"/>
              <a:t>カルナタカ州側：　</a:t>
            </a:r>
            <a:r>
              <a:rPr lang="en-US" altLang="ja-JP" sz="2400" dirty="0" smtClean="0"/>
              <a:t>K</a:t>
            </a:r>
            <a:r>
              <a:rPr lang="ja-JP" altLang="en-US" sz="2400" dirty="0" smtClean="0"/>
              <a:t>・ムカジー州首席</a:t>
            </a:r>
            <a:r>
              <a:rPr lang="ja-JP" altLang="en-US" sz="2400" dirty="0"/>
              <a:t>次</a:t>
            </a:r>
            <a:r>
              <a:rPr lang="ja-JP" altLang="en-US" sz="2400" dirty="0" smtClean="0"/>
              <a:t>官、ラトナ・プラバ副首席次官（工業担当）、ヴァンディタ・シャルマ　インフラ開発省次官、カンブレ </a:t>
            </a:r>
            <a:r>
              <a:rPr lang="ja-JP" altLang="en-US" sz="2400" dirty="0"/>
              <a:t>公</a:t>
            </a:r>
            <a:r>
              <a:rPr lang="ja-JP" altLang="en-US" sz="2400" dirty="0" smtClean="0"/>
              <a:t>共</a:t>
            </a:r>
            <a:r>
              <a:rPr lang="ja-JP" altLang="en-US" sz="2400" dirty="0"/>
              <a:t>事</a:t>
            </a:r>
            <a:r>
              <a:rPr lang="ja-JP" altLang="en-US" sz="2400" dirty="0" smtClean="0"/>
              <a:t>業省次官、ガウラブ・グプタ産業コミッショナー、</a:t>
            </a:r>
            <a:r>
              <a:rPr lang="en-US" altLang="ja-JP" sz="2400" dirty="0" smtClean="0"/>
              <a:t>N.R.</a:t>
            </a:r>
            <a:r>
              <a:rPr lang="ja-JP" altLang="en-US" sz="2400" dirty="0" smtClean="0"/>
              <a:t>シン カルナタカ産業インフラ開発公社、サリーム バンガロール交通警察、他財務省、</a:t>
            </a:r>
            <a:r>
              <a:rPr lang="en-US" altLang="ja-JP" sz="2400" dirty="0" smtClean="0"/>
              <a:t>IT&amp;BT</a:t>
            </a:r>
            <a:r>
              <a:rPr lang="ja-JP" altLang="en-US" sz="2400" dirty="0" smtClean="0"/>
              <a:t>科学技術省、交通省、</a:t>
            </a:r>
            <a:r>
              <a:rPr lang="en-US" altLang="ja-JP" sz="2400" dirty="0" smtClean="0"/>
              <a:t>NHAI</a:t>
            </a:r>
            <a:r>
              <a:rPr lang="ja-JP" altLang="en-US" sz="2400" dirty="0" smtClean="0"/>
              <a:t>、</a:t>
            </a:r>
            <a:r>
              <a:rPr lang="en-US" altLang="ja-JP" sz="2400" dirty="0" smtClean="0"/>
              <a:t>KAIDB</a:t>
            </a:r>
            <a:r>
              <a:rPr lang="ja-JP" altLang="en-US" sz="2400" dirty="0" smtClean="0"/>
              <a:t>、</a:t>
            </a:r>
            <a:r>
              <a:rPr lang="en-US" altLang="ja-JP" sz="2400" dirty="0" smtClean="0"/>
              <a:t>KUM</a:t>
            </a:r>
            <a:r>
              <a:rPr lang="ja-JP" altLang="en-US" sz="2400" dirty="0" smtClean="0"/>
              <a:t>、</a:t>
            </a:r>
            <a:r>
              <a:rPr lang="en-US" altLang="ja-JP" sz="2400" dirty="0" smtClean="0"/>
              <a:t>BDA</a:t>
            </a:r>
            <a:r>
              <a:rPr lang="ja-JP" altLang="en-US" sz="2400" dirty="0" smtClean="0"/>
              <a:t>、</a:t>
            </a:r>
            <a:r>
              <a:rPr lang="en-US" altLang="ja-JP" sz="2400" dirty="0" err="1" smtClean="0"/>
              <a:t>IDeCK</a:t>
            </a:r>
            <a:endParaRPr lang="en-US" altLang="ja-JP" sz="2400" dirty="0" smtClean="0"/>
          </a:p>
          <a:p>
            <a:pPr marL="457200" indent="-457200">
              <a:buFont typeface="Arial" charset="0"/>
              <a:buAutoNum type="arabicParenR"/>
            </a:pPr>
            <a:r>
              <a:rPr lang="ja-JP" altLang="en-US" sz="2400" dirty="0" smtClean="0"/>
              <a:t>日本側： 河上ベンガルール領事事務所所長、村田日本人会長（当時）、吉儀商工会副会長、武鑓同副会長、田代</a:t>
            </a:r>
            <a:r>
              <a:rPr lang="en-US" altLang="ja-JP" sz="2400" dirty="0" smtClean="0"/>
              <a:t>JETRO</a:t>
            </a:r>
            <a:r>
              <a:rPr lang="ja-JP" altLang="en-US" sz="2400" dirty="0" smtClean="0"/>
              <a:t>バンガロール所長、</a:t>
            </a:r>
            <a:r>
              <a:rPr lang="en-US" altLang="ja-JP" sz="2400" dirty="0" smtClean="0"/>
              <a:t>JETRO</a:t>
            </a:r>
            <a:r>
              <a:rPr lang="ja-JP" altLang="en-US" sz="2400" dirty="0" smtClean="0"/>
              <a:t>（長尾、</a:t>
            </a:r>
            <a:r>
              <a:rPr lang="ja-JP" altLang="en-US" sz="2400" dirty="0"/>
              <a:t>ディーパ</a:t>
            </a:r>
            <a:r>
              <a:rPr lang="ja-JP" altLang="en-US" sz="2400" dirty="0" smtClean="0"/>
              <a:t>ク）、</a:t>
            </a:r>
            <a:r>
              <a:rPr lang="en-US" altLang="ja-JP" sz="2400" dirty="0" smtClean="0"/>
              <a:t>TKM</a:t>
            </a:r>
            <a:r>
              <a:rPr lang="ja-JP" altLang="en-US" sz="2400" dirty="0" smtClean="0"/>
              <a:t>（佐藤、ディネーシュ）、</a:t>
            </a:r>
            <a:r>
              <a:rPr lang="en-US" altLang="ja-JP" sz="2400" dirty="0" smtClean="0"/>
              <a:t>HMSI</a:t>
            </a:r>
            <a:r>
              <a:rPr lang="ja-JP" altLang="en-US" sz="2400" dirty="0" smtClean="0"/>
              <a:t>（下村、セルヴァラジ、ヨゲシュ）、</a:t>
            </a:r>
            <a:r>
              <a:rPr lang="en-US" altLang="ja-JP" sz="2400" dirty="0" smtClean="0"/>
              <a:t>TTIPL</a:t>
            </a:r>
            <a:r>
              <a:rPr lang="ja-JP" altLang="en-US" sz="2400" dirty="0" smtClean="0"/>
              <a:t>（ムラリ）、　カラント</a:t>
            </a:r>
            <a:r>
              <a:rPr lang="en-US" altLang="ja-JP" sz="2400" dirty="0" smtClean="0"/>
              <a:t>IJCCI</a:t>
            </a:r>
            <a:r>
              <a:rPr lang="ja-JP" altLang="en-US" sz="2400" dirty="0" smtClean="0"/>
              <a:t>事務局長、久保木</a:t>
            </a:r>
            <a:endParaRPr lang="en-US" altLang="ja-JP" sz="2400" dirty="0" smtClean="0"/>
          </a:p>
          <a:p>
            <a:pPr marL="457200" indent="-457200">
              <a:buFont typeface="Arial" charset="0"/>
              <a:buAutoNum type="arabicParenR"/>
            </a:pPr>
            <a:endParaRPr lang="en-US" altLang="ja-JP" sz="2400" dirty="0" smtClean="0"/>
          </a:p>
          <a:p>
            <a:pPr marL="0" indent="0">
              <a:buNone/>
            </a:pPr>
            <a:r>
              <a:rPr lang="ja-JP" altLang="en-US" sz="2400" dirty="0" smtClean="0"/>
              <a:t>　</a:t>
            </a:r>
            <a:endParaRPr lang="en-US" altLang="ja-JP" sz="2400" dirty="0" smtClean="0"/>
          </a:p>
          <a:p>
            <a:pPr marL="0" indent="0">
              <a:buNone/>
            </a:pPr>
            <a:endParaRPr lang="en-IN" altLang="ja-JP" sz="2400" dirty="0" smtClean="0"/>
          </a:p>
        </p:txBody>
      </p:sp>
      <p:pic>
        <p:nvPicPr>
          <p:cNvPr id="4" name="Picture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74832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プレースホルダ 3"/>
          <p:cNvSpPr>
            <a:spLocks noGrp="1"/>
          </p:cNvSpPr>
          <p:nvPr>
            <p:ph type="body" sz="quarter" idx="14"/>
          </p:nvPr>
        </p:nvSpPr>
        <p:spPr>
          <a:xfrm>
            <a:off x="134496" y="2195131"/>
            <a:ext cx="8774723" cy="4162424"/>
          </a:xfrm>
        </p:spPr>
        <p:txBody>
          <a:bodyPr/>
          <a:lstStyle/>
          <a:p>
            <a:pPr marL="0" indent="0">
              <a:buNone/>
            </a:pPr>
            <a:endParaRPr lang="en-US" altLang="ja-JP" sz="1800" dirty="0" smtClean="0"/>
          </a:p>
        </p:txBody>
      </p:sp>
      <p:sp>
        <p:nvSpPr>
          <p:cNvPr id="8" name="正方形/長方形 7"/>
          <p:cNvSpPr/>
          <p:nvPr/>
        </p:nvSpPr>
        <p:spPr>
          <a:xfrm>
            <a:off x="243684" y="2590800"/>
            <a:ext cx="2060537" cy="3192640"/>
          </a:xfrm>
          <a:prstGeom prst="rect">
            <a:avLst/>
          </a:prstGeom>
          <a:solidFill>
            <a:schemeClr val="accent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000" b="1" dirty="0">
                <a:solidFill>
                  <a:srgbClr val="FFFFFF"/>
                </a:solidFill>
                <a:cs typeface="Arial" panose="020B0604020202020204" pitchFamily="34" charset="0"/>
              </a:rPr>
              <a:t>First step towards </a:t>
            </a:r>
            <a:r>
              <a:rPr kumimoji="1" lang="ja-JP" altLang="en-US" sz="2000" b="1" dirty="0">
                <a:solidFill>
                  <a:srgbClr val="FFFFFF"/>
                </a:solidFill>
                <a:cs typeface="Arial" panose="020B0604020202020204" pitchFamily="34" charset="0"/>
              </a:rPr>
              <a:t>　</a:t>
            </a:r>
            <a:r>
              <a:rPr kumimoji="1" lang="en-US" altLang="ja-JP" sz="2000" b="1" dirty="0">
                <a:solidFill>
                  <a:srgbClr val="FFFFFF"/>
                </a:solidFill>
                <a:cs typeface="Arial" panose="020B0604020202020204" pitchFamily="34" charset="0"/>
              </a:rPr>
              <a:t>Success and prosperity</a:t>
            </a:r>
          </a:p>
          <a:p>
            <a:pPr algn="ctr"/>
            <a:r>
              <a:rPr kumimoji="1" lang="en-US" altLang="ja-JP" sz="1600" dirty="0">
                <a:solidFill>
                  <a:srgbClr val="FFFFFF"/>
                </a:solidFill>
                <a:cs typeface="Arial" panose="020B0604020202020204" pitchFamily="34" charset="0"/>
              </a:rPr>
              <a:t>(Apr to Dec 2015)</a:t>
            </a:r>
            <a:r>
              <a:rPr kumimoji="1" lang="en-US" altLang="ja-JP" sz="2400" b="1" dirty="0">
                <a:solidFill>
                  <a:srgbClr val="FFFFFF"/>
                </a:solidFill>
                <a:cs typeface="Arial" panose="020B0604020202020204" pitchFamily="34" charset="0"/>
              </a:rPr>
              <a:t> </a:t>
            </a:r>
            <a:endParaRPr kumimoji="1" lang="ja-JP" altLang="en-US" sz="2400" b="1" dirty="0">
              <a:solidFill>
                <a:srgbClr val="FFFFFF"/>
              </a:solidFill>
              <a:cs typeface="Arial" panose="020B0604020202020204" pitchFamily="34" charset="0"/>
            </a:endParaRPr>
          </a:p>
        </p:txBody>
      </p:sp>
      <p:sp>
        <p:nvSpPr>
          <p:cNvPr id="10" name="正方形/長方形 9"/>
          <p:cNvSpPr/>
          <p:nvPr/>
        </p:nvSpPr>
        <p:spPr>
          <a:xfrm>
            <a:off x="2358084" y="2590800"/>
            <a:ext cx="4652825" cy="3192640"/>
          </a:xfrm>
          <a:prstGeom prst="rect">
            <a:avLst/>
          </a:prstGeom>
          <a:solidFill>
            <a:schemeClr val="accent2"/>
          </a:solidFill>
          <a:ln w="9525">
            <a:noFill/>
          </a:ln>
        </p:spPr>
        <p:style>
          <a:lnRef idx="2">
            <a:schemeClr val="accent6"/>
          </a:lnRef>
          <a:fillRef idx="1">
            <a:schemeClr val="lt1"/>
          </a:fillRef>
          <a:effectRef idx="0">
            <a:schemeClr val="accent6"/>
          </a:effectRef>
          <a:fontRef idx="minor">
            <a:schemeClr val="dk1"/>
          </a:fontRef>
        </p:style>
        <p:txBody>
          <a:bodyPr lIns="36000" rIns="36000" rtlCol="0" anchor="ctr"/>
          <a:lstStyle/>
          <a:p>
            <a:pPr marL="174625" indent="-174625" algn="ctr">
              <a:buClr>
                <a:srgbClr val="40647F"/>
              </a:buClr>
            </a:pPr>
            <a:r>
              <a:rPr kumimoji="1" lang="ja-JP" altLang="en-US" sz="2000" dirty="0">
                <a:solidFill>
                  <a:srgbClr val="000000"/>
                </a:solidFill>
                <a:cs typeface="Arial" panose="020B0604020202020204" pitchFamily="34" charset="0"/>
              </a:rPr>
              <a:t>＜</a:t>
            </a:r>
            <a:r>
              <a:rPr kumimoji="1" lang="en-US" altLang="ja-JP" sz="2000" dirty="0">
                <a:solidFill>
                  <a:srgbClr val="000000"/>
                </a:solidFill>
                <a:cs typeface="Arial" panose="020B0604020202020204" pitchFamily="34" charset="0"/>
              </a:rPr>
              <a:t>India Tasks</a:t>
            </a:r>
            <a:r>
              <a:rPr kumimoji="1" lang="ja-JP" altLang="en-US" sz="2000" dirty="0">
                <a:solidFill>
                  <a:srgbClr val="000000"/>
                </a:solidFill>
                <a:cs typeface="Arial" panose="020B0604020202020204" pitchFamily="34" charset="0"/>
              </a:rPr>
              <a:t>＞</a:t>
            </a:r>
            <a:endParaRPr kumimoji="1" lang="en-US" altLang="ja-JP" sz="2000" dirty="0">
              <a:solidFill>
                <a:srgbClr val="000000"/>
              </a:solidFill>
              <a:cs typeface="Arial" panose="020B0604020202020204" pitchFamily="34" charset="0"/>
            </a:endParaRPr>
          </a:p>
          <a:p>
            <a:pPr marL="273050" indent="-273050">
              <a:buClr>
                <a:srgbClr val="40647F"/>
              </a:buClr>
              <a:buFont typeface="Wingdings" pitchFamily="2" charset="2"/>
              <a:buChar char="l"/>
            </a:pPr>
            <a:r>
              <a:rPr kumimoji="1" lang="en-US" altLang="ja-JP" dirty="0">
                <a:solidFill>
                  <a:srgbClr val="000000"/>
                </a:solidFill>
                <a:ea typeface="HGP創英角ｺﾞｼｯｸUB" pitchFamily="50" charset="-128"/>
                <a:cs typeface="Arial" panose="020B0604020202020204" pitchFamily="34" charset="0"/>
              </a:rPr>
              <a:t>Land acquisition</a:t>
            </a:r>
          </a:p>
          <a:p>
            <a:pPr marL="273050" indent="-273050">
              <a:buClr>
                <a:srgbClr val="40647F"/>
              </a:buClr>
              <a:buFont typeface="Wingdings" pitchFamily="2" charset="2"/>
              <a:buChar char="l"/>
            </a:pPr>
            <a:r>
              <a:rPr kumimoji="1" lang="en-US" altLang="ja-JP" dirty="0">
                <a:solidFill>
                  <a:srgbClr val="000000"/>
                </a:solidFill>
                <a:ea typeface="HGP創英角ｺﾞｼｯｸUB" pitchFamily="50" charset="-128"/>
                <a:cs typeface="Arial" panose="020B0604020202020204" pitchFamily="34" charset="0"/>
              </a:rPr>
              <a:t>Clarification items for the required infrastructure</a:t>
            </a:r>
          </a:p>
          <a:p>
            <a:pPr marL="363538" lvl="1" indent="-174625">
              <a:buClr>
                <a:srgbClr val="40647F"/>
              </a:buClr>
              <a:buFont typeface="Arial" pitchFamily="34" charset="0"/>
              <a:buChar char="•"/>
            </a:pPr>
            <a:r>
              <a:rPr kumimoji="1" lang="en-US" altLang="ja-JP" dirty="0">
                <a:solidFill>
                  <a:srgbClr val="000000"/>
                </a:solidFill>
                <a:ea typeface="HGP創英角ｺﾞｼｯｸUB" pitchFamily="50" charset="-128"/>
                <a:cs typeface="Arial" panose="020B0604020202020204" pitchFamily="34" charset="0"/>
              </a:rPr>
              <a:t>scale and quality / introduction timing / necessary funding</a:t>
            </a:r>
          </a:p>
          <a:p>
            <a:pPr marL="273050" indent="-273050">
              <a:buClr>
                <a:srgbClr val="40647F"/>
              </a:buClr>
              <a:buFont typeface="Wingdings" pitchFamily="2" charset="2"/>
              <a:buChar char="l"/>
            </a:pPr>
            <a:r>
              <a:rPr kumimoji="1" lang="en-US" altLang="ja-JP" dirty="0">
                <a:solidFill>
                  <a:srgbClr val="000000"/>
                </a:solidFill>
                <a:ea typeface="HGP創英角ｺﾞｼｯｸUB" pitchFamily="50" charset="-128"/>
                <a:cs typeface="Arial" panose="020B0604020202020204" pitchFamily="34" charset="0"/>
              </a:rPr>
              <a:t>Simplification of the various procedures</a:t>
            </a:r>
          </a:p>
          <a:p>
            <a:pPr marL="273050" indent="-273050">
              <a:buClr>
                <a:srgbClr val="40647F"/>
              </a:buClr>
              <a:buFont typeface="Wingdings" pitchFamily="2" charset="2"/>
              <a:buChar char="l"/>
            </a:pPr>
            <a:r>
              <a:rPr kumimoji="1" lang="en-US" altLang="ja-JP" dirty="0">
                <a:solidFill>
                  <a:srgbClr val="000000"/>
                </a:solidFill>
                <a:ea typeface="HGP創英角ｺﾞｼｯｸUB" pitchFamily="50" charset="-128"/>
                <a:cs typeface="Arial" panose="020B0604020202020204" pitchFamily="34" charset="0"/>
              </a:rPr>
              <a:t>Development of investment incentives</a:t>
            </a:r>
          </a:p>
          <a:p>
            <a:pPr marL="273050" indent="-273050">
              <a:buClr>
                <a:srgbClr val="40647F"/>
              </a:buClr>
              <a:buFont typeface="Wingdings" pitchFamily="2" charset="2"/>
              <a:buChar char="l"/>
            </a:pPr>
            <a:r>
              <a:rPr kumimoji="1" lang="en-US" altLang="ja-JP" b="1" u="sng" dirty="0">
                <a:solidFill>
                  <a:srgbClr val="000000"/>
                </a:solidFill>
                <a:ea typeface="HGP創英角ｺﾞｼｯｸUB" pitchFamily="50" charset="-128"/>
                <a:cs typeface="Arial" panose="020B0604020202020204" pitchFamily="34" charset="0"/>
              </a:rPr>
              <a:t>Establish a certain time schedule to achieve all requirements mentioned above</a:t>
            </a:r>
          </a:p>
        </p:txBody>
      </p:sp>
      <p:sp>
        <p:nvSpPr>
          <p:cNvPr id="11" name="正方形/長方形 10"/>
          <p:cNvSpPr/>
          <p:nvPr/>
        </p:nvSpPr>
        <p:spPr>
          <a:xfrm>
            <a:off x="243685" y="6074967"/>
            <a:ext cx="2060537" cy="756000"/>
          </a:xfrm>
          <a:prstGeom prst="rect">
            <a:avLst/>
          </a:prstGeom>
          <a:solidFill>
            <a:schemeClr val="accent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b="1" dirty="0">
                <a:solidFill>
                  <a:srgbClr val="FFFFFF"/>
                </a:solidFill>
                <a:cs typeface="Arial" panose="020B0604020202020204" pitchFamily="34" charset="0"/>
              </a:rPr>
              <a:t>For development of infrastructure</a:t>
            </a:r>
          </a:p>
        </p:txBody>
      </p:sp>
      <p:sp>
        <p:nvSpPr>
          <p:cNvPr id="12" name="正方形/長方形 11"/>
          <p:cNvSpPr/>
          <p:nvPr/>
        </p:nvSpPr>
        <p:spPr>
          <a:xfrm>
            <a:off x="2312056" y="6073571"/>
            <a:ext cx="6433130" cy="756000"/>
          </a:xfrm>
          <a:prstGeom prst="rect">
            <a:avLst/>
          </a:prstGeom>
          <a:solidFill>
            <a:schemeClr val="accent2"/>
          </a:solidFill>
          <a:ln w="9525">
            <a:noFill/>
          </a:ln>
        </p:spPr>
        <p:style>
          <a:lnRef idx="2">
            <a:schemeClr val="accent6"/>
          </a:lnRef>
          <a:fillRef idx="1">
            <a:schemeClr val="lt1"/>
          </a:fillRef>
          <a:effectRef idx="0">
            <a:schemeClr val="accent6"/>
          </a:effectRef>
          <a:fontRef idx="minor">
            <a:schemeClr val="dk1"/>
          </a:fontRef>
        </p:style>
        <p:txBody>
          <a:bodyPr lIns="36000" rIns="36000" rtlCol="0" anchor="ctr"/>
          <a:lstStyle/>
          <a:p>
            <a:pPr marL="273050" indent="-273050">
              <a:buClr>
                <a:srgbClr val="40647F"/>
              </a:buClr>
              <a:buFont typeface="Wingdings" pitchFamily="2" charset="2"/>
              <a:buChar char="l"/>
            </a:pPr>
            <a:r>
              <a:rPr kumimoji="1" lang="en-US" altLang="ja-JP" sz="2000" dirty="0">
                <a:solidFill>
                  <a:srgbClr val="000000"/>
                </a:solidFill>
                <a:ea typeface="HGP創英角ｺﾞｼｯｸUB" pitchFamily="50" charset="-128"/>
                <a:cs typeface="Arial" panose="020B0604020202020204" pitchFamily="34" charset="0"/>
              </a:rPr>
              <a:t>Japanese Financing program</a:t>
            </a:r>
          </a:p>
          <a:p>
            <a:pPr marL="273050" indent="-273050">
              <a:buClr>
                <a:srgbClr val="40647F"/>
              </a:buClr>
              <a:buFont typeface="Wingdings" pitchFamily="2" charset="2"/>
              <a:buChar char="l"/>
            </a:pPr>
            <a:r>
              <a:rPr kumimoji="1" lang="en-US" altLang="ja-JP" sz="2000" dirty="0">
                <a:solidFill>
                  <a:srgbClr val="000000"/>
                </a:solidFill>
                <a:ea typeface="HGP創英角ｺﾞｼｯｸUB" pitchFamily="50" charset="-128"/>
                <a:cs typeface="Arial" panose="020B0604020202020204" pitchFamily="34" charset="0"/>
              </a:rPr>
              <a:t>Japanese Technical Assistance</a:t>
            </a:r>
          </a:p>
        </p:txBody>
      </p:sp>
      <p:sp>
        <p:nvSpPr>
          <p:cNvPr id="17" name="正方形/長方形 16"/>
          <p:cNvSpPr/>
          <p:nvPr/>
        </p:nvSpPr>
        <p:spPr>
          <a:xfrm>
            <a:off x="7266375" y="2590800"/>
            <a:ext cx="1642844" cy="3192640"/>
          </a:xfrm>
          <a:prstGeom prst="rect">
            <a:avLst/>
          </a:prstGeom>
          <a:solidFill>
            <a:schemeClr val="accent1"/>
          </a:solidFill>
          <a:ln w="9525">
            <a:noFill/>
          </a:ln>
        </p:spPr>
        <p:style>
          <a:lnRef idx="2">
            <a:schemeClr val="accent6"/>
          </a:lnRef>
          <a:fillRef idx="1">
            <a:schemeClr val="lt1"/>
          </a:fillRef>
          <a:effectRef idx="0">
            <a:schemeClr val="accent6"/>
          </a:effectRef>
          <a:fontRef idx="minor">
            <a:schemeClr val="dk1"/>
          </a:fontRef>
        </p:style>
        <p:txBody>
          <a:bodyPr rtlCol="0" anchor="ctr"/>
          <a:lstStyle/>
          <a:p>
            <a:pPr marL="174625" indent="-174625" algn="ctr">
              <a:buClr>
                <a:srgbClr val="40647F"/>
              </a:buClr>
            </a:pPr>
            <a:r>
              <a:rPr kumimoji="1" lang="en-US" altLang="ja-JP" sz="2000" b="1" dirty="0">
                <a:solidFill>
                  <a:srgbClr val="FFFFFF"/>
                </a:solidFill>
                <a:cs typeface="Arial" panose="020B0604020202020204" pitchFamily="34" charset="0"/>
              </a:rPr>
              <a:t>Support</a:t>
            </a:r>
          </a:p>
          <a:p>
            <a:pPr marL="174625" indent="-174625" algn="ctr">
              <a:buClr>
                <a:srgbClr val="40647F"/>
              </a:buClr>
            </a:pPr>
            <a:r>
              <a:rPr kumimoji="1" lang="en-US" altLang="ja-JP" sz="2000" b="1" dirty="0">
                <a:solidFill>
                  <a:srgbClr val="FFFFFF"/>
                </a:solidFill>
                <a:cs typeface="Arial" panose="020B0604020202020204" pitchFamily="34" charset="0"/>
              </a:rPr>
              <a:t>by </a:t>
            </a:r>
            <a:r>
              <a:rPr kumimoji="1" lang="en-US" altLang="ja-JP" sz="2000" b="1" u="sng" dirty="0" smtClean="0">
                <a:solidFill>
                  <a:srgbClr val="FFFFFF"/>
                </a:solidFill>
                <a:cs typeface="Arial" panose="020B0604020202020204" pitchFamily="34" charset="0"/>
              </a:rPr>
              <a:t>Japanese members and experts</a:t>
            </a:r>
            <a:endParaRPr kumimoji="1" lang="en-US" altLang="ja-JP" sz="2000" u="sng" dirty="0">
              <a:solidFill>
                <a:srgbClr val="000000"/>
              </a:solidFill>
              <a:ea typeface="HGP創英角ｺﾞｼｯｸUB" pitchFamily="50" charset="-128"/>
              <a:cs typeface="Arial" panose="020B0604020202020204" pitchFamily="34" charset="0"/>
            </a:endParaRPr>
          </a:p>
        </p:txBody>
      </p:sp>
      <p:cxnSp>
        <p:nvCxnSpPr>
          <p:cNvPr id="20" name="直線矢印コネクタ 19"/>
          <p:cNvCxnSpPr>
            <a:stCxn id="17" idx="1"/>
            <a:endCxn id="10" idx="3"/>
          </p:cNvCxnSpPr>
          <p:nvPr/>
        </p:nvCxnSpPr>
        <p:spPr>
          <a:xfrm flipH="1">
            <a:off x="7010909" y="4187120"/>
            <a:ext cx="25546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a:off x="4519768" y="5783440"/>
            <a:ext cx="0" cy="2879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210120" y="960684"/>
            <a:ext cx="2667000" cy="40663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dirty="0" smtClean="0"/>
              <a:t>Next Step</a:t>
            </a:r>
            <a:endParaRPr lang="en-US" sz="2400" dirty="0"/>
          </a:p>
        </p:txBody>
      </p:sp>
      <p:sp>
        <p:nvSpPr>
          <p:cNvPr id="6" name="Rounded Rectangle 5"/>
          <p:cNvSpPr/>
          <p:nvPr/>
        </p:nvSpPr>
        <p:spPr>
          <a:xfrm>
            <a:off x="150708" y="76200"/>
            <a:ext cx="8840892" cy="685800"/>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世界水準工業団地建設プロジェクト</a:t>
            </a:r>
            <a:endParaRPr lang="en-US" sz="2400" dirty="0"/>
          </a:p>
        </p:txBody>
      </p:sp>
      <p:sp>
        <p:nvSpPr>
          <p:cNvPr id="7" name="Rounded Rectangle 6"/>
          <p:cNvSpPr/>
          <p:nvPr/>
        </p:nvSpPr>
        <p:spPr>
          <a:xfrm>
            <a:off x="159531" y="1447800"/>
            <a:ext cx="8840892" cy="457200"/>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sz="20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Establishing “Technical committee” to advance this project</a:t>
            </a:r>
          </a:p>
        </p:txBody>
      </p:sp>
      <p:sp>
        <p:nvSpPr>
          <p:cNvPr id="23" name="TextBox 22"/>
          <p:cNvSpPr txBox="1"/>
          <p:nvPr/>
        </p:nvSpPr>
        <p:spPr>
          <a:xfrm>
            <a:off x="247210" y="1905000"/>
            <a:ext cx="8665534" cy="338554"/>
          </a:xfrm>
          <a:prstGeom prst="rect">
            <a:avLst/>
          </a:prstGeom>
          <a:noFill/>
        </p:spPr>
        <p:txBody>
          <a:bodyPr wrap="square" rtlCol="0">
            <a:spAutoFit/>
          </a:bodyPr>
          <a:lstStyle/>
          <a:p>
            <a:pPr algn="ctr"/>
            <a:r>
              <a:rPr kumimoji="1" lang="en-US" altLang="ja-JP"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 </a:t>
            </a:r>
            <a:endParaRPr kumimoji="1" lang="en-US"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spTree>
    <p:extLst>
      <p:ext uri="{BB962C8B-B14F-4D97-AF65-F5344CB8AC3E}">
        <p14:creationId xmlns:p14="http://schemas.microsoft.com/office/powerpoint/2010/main" val="22819526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628800"/>
            <a:ext cx="8208912" cy="4231928"/>
          </a:xfrm>
          <a:prstGeom prst="rect">
            <a:avLst/>
          </a:prstGeom>
        </p:spPr>
        <p:txBody>
          <a:bodyPr wrap="square">
            <a:spAutoFit/>
          </a:bodyPr>
          <a:lstStyle/>
          <a:p>
            <a:pPr marL="285750" indent="-285750" algn="just">
              <a:spcBef>
                <a:spcPts val="1200"/>
              </a:spcBef>
              <a:buFont typeface="Wingdings" panose="05000000000000000000" pitchFamily="2" charset="2"/>
              <a:buChar char="Ø"/>
            </a:pPr>
            <a:r>
              <a:rPr lang="en-US" altLang="ja-JP" dirty="0" smtClean="0"/>
              <a:t>Indian &amp; Japanese Government have agreed to develop following 11 sites across India to develop as Japanese Industrial Townships: </a:t>
            </a:r>
          </a:p>
          <a:p>
            <a:pPr algn="just">
              <a:spcBef>
                <a:spcPts val="600"/>
              </a:spcBef>
            </a:pPr>
            <a:r>
              <a:rPr lang="en-US" altLang="ja-JP" dirty="0" smtClean="0"/>
              <a:t>    </a:t>
            </a:r>
            <a:r>
              <a:rPr lang="en-US" altLang="ja-JP" sz="1600" dirty="0" smtClean="0"/>
              <a:t>1. Areas between the south border &amp; </a:t>
            </a:r>
            <a:r>
              <a:rPr lang="en-US" altLang="ja-JP" sz="1600" dirty="0" err="1" smtClean="0"/>
              <a:t>Krishanpatnam</a:t>
            </a:r>
            <a:r>
              <a:rPr lang="en-US" altLang="ja-JP" sz="1600" dirty="0" smtClean="0"/>
              <a:t> </a:t>
            </a:r>
            <a:r>
              <a:rPr lang="en-US" altLang="ja-JP" sz="1600" dirty="0" err="1" smtClean="0"/>
              <a:t>Port,Andhra</a:t>
            </a:r>
            <a:r>
              <a:rPr lang="en-US" altLang="ja-JP" sz="1600" dirty="0" smtClean="0"/>
              <a:t> </a:t>
            </a:r>
            <a:r>
              <a:rPr lang="en-US" altLang="ja-JP" sz="1600" dirty="0"/>
              <a:t>Pradesh</a:t>
            </a:r>
            <a:r>
              <a:rPr lang="en-US" altLang="ja-JP" sz="1600" dirty="0" smtClean="0"/>
              <a:t>,</a:t>
            </a:r>
          </a:p>
          <a:p>
            <a:pPr algn="just">
              <a:spcBef>
                <a:spcPts val="600"/>
              </a:spcBef>
            </a:pPr>
            <a:r>
              <a:rPr lang="en-US" altLang="ja-JP" sz="1600" dirty="0"/>
              <a:t> </a:t>
            </a:r>
            <a:r>
              <a:rPr lang="en-US" altLang="ja-JP" sz="1600" dirty="0" smtClean="0"/>
              <a:t>   2. </a:t>
            </a:r>
            <a:r>
              <a:rPr lang="en-US" altLang="ja-JP" sz="1600" b="1" dirty="0" err="1" smtClean="0"/>
              <a:t>Tumkur</a:t>
            </a:r>
            <a:r>
              <a:rPr lang="en-US" altLang="ja-JP" sz="1600" b="1" dirty="0" smtClean="0"/>
              <a:t>, Karnataka</a:t>
            </a:r>
          </a:p>
          <a:p>
            <a:pPr algn="just">
              <a:spcBef>
                <a:spcPts val="600"/>
              </a:spcBef>
            </a:pPr>
            <a:r>
              <a:rPr lang="en-US" altLang="ja-JP" sz="1600" dirty="0"/>
              <a:t> </a:t>
            </a:r>
            <a:r>
              <a:rPr lang="en-US" altLang="ja-JP" sz="1600" dirty="0" smtClean="0"/>
              <a:t>   3. </a:t>
            </a:r>
            <a:r>
              <a:rPr lang="en-US" altLang="ja-JP" sz="1600" dirty="0" err="1" smtClean="0"/>
              <a:t>Ponneri</a:t>
            </a:r>
            <a:r>
              <a:rPr lang="en-US" altLang="ja-JP" sz="1600" dirty="0"/>
              <a:t>, </a:t>
            </a:r>
            <a:r>
              <a:rPr lang="en-US" altLang="ja-JP" sz="1600" dirty="0" smtClean="0"/>
              <a:t>Tamil Nadu</a:t>
            </a:r>
          </a:p>
          <a:p>
            <a:pPr algn="just">
              <a:spcBef>
                <a:spcPts val="600"/>
              </a:spcBef>
            </a:pPr>
            <a:r>
              <a:rPr lang="en-US" altLang="ja-JP" sz="1600" dirty="0"/>
              <a:t> </a:t>
            </a:r>
            <a:r>
              <a:rPr lang="en-US" altLang="ja-JP" sz="1600" dirty="0" smtClean="0"/>
              <a:t>   4. One Hub Chennai, Tamil Nadu </a:t>
            </a:r>
          </a:p>
          <a:p>
            <a:pPr algn="just">
              <a:spcBef>
                <a:spcPts val="600"/>
              </a:spcBef>
            </a:pPr>
            <a:r>
              <a:rPr lang="en-US" altLang="ja-JP" sz="1600" dirty="0"/>
              <a:t> </a:t>
            </a:r>
            <a:r>
              <a:rPr lang="en-US" altLang="ja-JP" sz="1600" dirty="0" smtClean="0"/>
              <a:t>   5. </a:t>
            </a:r>
            <a:r>
              <a:rPr lang="en-US" altLang="ja-JP" sz="1600" dirty="0" err="1" smtClean="0"/>
              <a:t>Sojitz-Motherson</a:t>
            </a:r>
            <a:r>
              <a:rPr lang="en-US" altLang="ja-JP" sz="1600" dirty="0" smtClean="0"/>
              <a:t>, Tamil Nadu</a:t>
            </a:r>
          </a:p>
          <a:p>
            <a:pPr algn="just">
              <a:spcBef>
                <a:spcPts val="600"/>
              </a:spcBef>
            </a:pPr>
            <a:r>
              <a:rPr lang="en-US" altLang="ja-JP" sz="1600" dirty="0"/>
              <a:t> </a:t>
            </a:r>
            <a:r>
              <a:rPr lang="en-US" altLang="ja-JP" sz="1600" dirty="0" smtClean="0"/>
              <a:t>   6. </a:t>
            </a:r>
            <a:r>
              <a:rPr lang="en-US" altLang="ja-JP" sz="1600" dirty="0" err="1" smtClean="0"/>
              <a:t>Jhajjar,Haryana</a:t>
            </a:r>
            <a:r>
              <a:rPr lang="en-US" altLang="ja-JP" sz="1600" dirty="0" smtClean="0"/>
              <a:t> </a:t>
            </a:r>
          </a:p>
          <a:p>
            <a:pPr algn="just">
              <a:spcBef>
                <a:spcPts val="600"/>
              </a:spcBef>
            </a:pPr>
            <a:r>
              <a:rPr lang="en-US" altLang="ja-JP" sz="1600" dirty="0"/>
              <a:t> </a:t>
            </a:r>
            <a:r>
              <a:rPr lang="en-US" altLang="ja-JP" sz="1600" dirty="0" smtClean="0"/>
              <a:t>   7. </a:t>
            </a:r>
            <a:r>
              <a:rPr lang="en-US" altLang="ja-JP" sz="1600" dirty="0" err="1" smtClean="0"/>
              <a:t>Supa,Maharashtra</a:t>
            </a:r>
            <a:endParaRPr lang="en-US" altLang="ja-JP" sz="1600" dirty="0" smtClean="0"/>
          </a:p>
          <a:p>
            <a:pPr algn="just">
              <a:spcBef>
                <a:spcPts val="600"/>
              </a:spcBef>
            </a:pPr>
            <a:r>
              <a:rPr lang="en-US" altLang="ja-JP" sz="1600" dirty="0"/>
              <a:t> </a:t>
            </a:r>
            <a:r>
              <a:rPr lang="en-US" altLang="ja-JP" sz="1600" dirty="0" smtClean="0"/>
              <a:t>   8. </a:t>
            </a:r>
            <a:r>
              <a:rPr lang="en-US" altLang="ja-JP" sz="1600" dirty="0" err="1" smtClean="0"/>
              <a:t>Neemrana</a:t>
            </a:r>
            <a:r>
              <a:rPr lang="en-US" altLang="ja-JP" sz="1600" dirty="0" smtClean="0"/>
              <a:t>, Rajasthan</a:t>
            </a:r>
            <a:r>
              <a:rPr lang="en-US" altLang="ja-JP" sz="1600" dirty="0"/>
              <a:t>, </a:t>
            </a:r>
            <a:endParaRPr lang="en-US" altLang="ja-JP" sz="1600" dirty="0" smtClean="0"/>
          </a:p>
          <a:p>
            <a:pPr algn="just">
              <a:spcBef>
                <a:spcPts val="600"/>
              </a:spcBef>
            </a:pPr>
            <a:r>
              <a:rPr lang="en-US" altLang="ja-JP" sz="1600" dirty="0"/>
              <a:t> </a:t>
            </a:r>
            <a:r>
              <a:rPr lang="en-US" altLang="ja-JP" sz="1600" dirty="0" smtClean="0"/>
              <a:t>   9. </a:t>
            </a:r>
            <a:r>
              <a:rPr lang="en-US" altLang="ja-JP" sz="1600" dirty="0" err="1" smtClean="0"/>
              <a:t>Gilhot</a:t>
            </a:r>
            <a:r>
              <a:rPr lang="en-US" altLang="ja-JP" sz="1600" dirty="0" smtClean="0"/>
              <a:t>, Rajasthan </a:t>
            </a:r>
          </a:p>
          <a:p>
            <a:pPr algn="just">
              <a:spcBef>
                <a:spcPts val="600"/>
              </a:spcBef>
            </a:pPr>
            <a:r>
              <a:rPr lang="en-US" altLang="ja-JP" sz="1600" dirty="0"/>
              <a:t> </a:t>
            </a:r>
            <a:r>
              <a:rPr lang="en-US" altLang="ja-JP" sz="1600" dirty="0" smtClean="0"/>
              <a:t>  10.Mandal, Gujarat </a:t>
            </a:r>
          </a:p>
          <a:p>
            <a:pPr algn="just">
              <a:spcBef>
                <a:spcPts val="600"/>
              </a:spcBef>
            </a:pPr>
            <a:r>
              <a:rPr lang="en-US" altLang="ja-JP" sz="1600" dirty="0"/>
              <a:t> </a:t>
            </a:r>
            <a:r>
              <a:rPr lang="en-US" altLang="ja-JP" sz="1600" dirty="0" smtClean="0"/>
              <a:t>  11</a:t>
            </a:r>
            <a:r>
              <a:rPr lang="en-US" altLang="ja-JP" sz="1600" dirty="0" smtClean="0"/>
              <a:t>. Integrated </a:t>
            </a:r>
            <a:r>
              <a:rPr lang="en-US" altLang="ja-JP" sz="1600" dirty="0" smtClean="0"/>
              <a:t>Industrial Township, Greater Noida </a:t>
            </a:r>
            <a:endParaRPr lang="en-US" altLang="ja-JP" sz="1600" dirty="0"/>
          </a:p>
        </p:txBody>
      </p:sp>
      <p:sp>
        <p:nvSpPr>
          <p:cNvPr id="5" name="Title 1"/>
          <p:cNvSpPr>
            <a:spLocks noGrp="1"/>
          </p:cNvSpPr>
          <p:nvPr>
            <p:ph type="title"/>
          </p:nvPr>
        </p:nvSpPr>
        <p:spPr>
          <a:xfrm>
            <a:off x="529431" y="332656"/>
            <a:ext cx="8229600" cy="1152128"/>
          </a:xfrm>
        </p:spPr>
        <p:txBody>
          <a:bodyPr>
            <a:normAutofit/>
          </a:bodyPr>
          <a:lstStyle/>
          <a:p>
            <a:pPr algn="ctr"/>
            <a:r>
              <a:rPr lang="en-US" altLang="ja-JP" sz="2800" dirty="0" smtClean="0"/>
              <a:t>Candidate Sites for Japanese Industrial Townships in India </a:t>
            </a:r>
            <a:endParaRPr lang="en-IN" altLang="ja-JP" sz="2800" dirty="0" smtClean="0"/>
          </a:p>
        </p:txBody>
      </p:sp>
      <p:pic>
        <p:nvPicPr>
          <p:cNvPr id="6" name="Picture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11929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29431" y="476672"/>
            <a:ext cx="8229600" cy="576039"/>
          </a:xfrm>
        </p:spPr>
        <p:txBody>
          <a:bodyPr/>
          <a:lstStyle/>
          <a:p>
            <a:pPr algn="ctr"/>
            <a:r>
              <a:rPr lang="en-US" altLang="ja-JP" sz="2800" dirty="0"/>
              <a:t> </a:t>
            </a:r>
            <a:r>
              <a:rPr lang="ja-JP" altLang="en-US" sz="2800" dirty="0"/>
              <a:t>バンガロー</a:t>
            </a:r>
            <a:r>
              <a:rPr lang="ja-JP" altLang="en-US" sz="2800" dirty="0" smtClean="0"/>
              <a:t>ル</a:t>
            </a:r>
            <a:r>
              <a:rPr lang="ja-JP" altLang="en-US" sz="2800" dirty="0"/>
              <a:t>市</a:t>
            </a:r>
            <a:r>
              <a:rPr lang="ja-JP" altLang="en-US" sz="2800" dirty="0" smtClean="0"/>
              <a:t>内</a:t>
            </a:r>
            <a:r>
              <a:rPr lang="ja-JP" altLang="en-US" sz="2800" dirty="0"/>
              <a:t>道</a:t>
            </a:r>
            <a:r>
              <a:rPr lang="ja-JP" altLang="en-US" sz="2800" dirty="0" smtClean="0"/>
              <a:t>路</a:t>
            </a:r>
            <a:r>
              <a:rPr lang="ja-JP" altLang="en-US" sz="2800" dirty="0"/>
              <a:t>混</a:t>
            </a:r>
            <a:r>
              <a:rPr lang="ja-JP" altLang="en-US" sz="2800" dirty="0" smtClean="0"/>
              <a:t>雑</a:t>
            </a:r>
            <a:r>
              <a:rPr lang="ja-JP" altLang="en-US" sz="2800" dirty="0"/>
              <a:t>緩和</a:t>
            </a:r>
            <a:endParaRPr lang="en-IN" altLang="ja-JP" sz="2800" dirty="0" smtClean="0"/>
          </a:p>
        </p:txBody>
      </p:sp>
      <p:sp>
        <p:nvSpPr>
          <p:cNvPr id="3" name="Content Placeholder 2"/>
          <p:cNvSpPr>
            <a:spLocks noGrp="1"/>
          </p:cNvSpPr>
          <p:nvPr>
            <p:ph sz="quarter" idx="1"/>
          </p:nvPr>
        </p:nvSpPr>
        <p:spPr>
          <a:xfrm>
            <a:off x="468313" y="1196752"/>
            <a:ext cx="8351837" cy="5328592"/>
          </a:xfrm>
        </p:spPr>
        <p:txBody>
          <a:bodyPr>
            <a:normAutofit lnSpcReduction="10000"/>
          </a:bodyPr>
          <a:lstStyle/>
          <a:p>
            <a:pPr lvl="0" algn="just">
              <a:buFont typeface="Wingdings" panose="05000000000000000000" pitchFamily="2" charset="2"/>
              <a:buChar char="Ø"/>
            </a:pPr>
            <a:r>
              <a:rPr lang="en-US" altLang="ja-JP" sz="2000" dirty="0" smtClean="0">
                <a:latin typeface="+mj-lt"/>
              </a:rPr>
              <a:t>Following segment of the roads are having heavy traffic congestion, and Japanese side proposes for KIPP(Karnataka Investment Promotion Program) &amp; ITS(Intelligent Transportation system) programs as solution.  </a:t>
            </a:r>
            <a:endParaRPr lang="en-US" altLang="ja-JP" sz="2000" dirty="0">
              <a:latin typeface="+mj-lt"/>
            </a:endParaRPr>
          </a:p>
          <a:p>
            <a:pPr marL="452438" lvl="0" indent="-76200"/>
            <a:r>
              <a:rPr lang="en-US" altLang="ja-JP" sz="1800" dirty="0" err="1" smtClean="0">
                <a:latin typeface="+mj-lt"/>
                <a:ea typeface="+mj-ea"/>
              </a:rPr>
              <a:t>K.R.Puram</a:t>
            </a:r>
            <a:r>
              <a:rPr lang="en-US" altLang="ja-JP" sz="1800" dirty="0" smtClean="0">
                <a:latin typeface="+mj-lt"/>
                <a:ea typeface="+mj-ea"/>
              </a:rPr>
              <a:t> </a:t>
            </a:r>
            <a:r>
              <a:rPr lang="en-US" altLang="ja-JP" sz="1800" dirty="0">
                <a:latin typeface="+mj-lt"/>
                <a:ea typeface="+mj-ea"/>
              </a:rPr>
              <a:t>– Hanging </a:t>
            </a:r>
            <a:r>
              <a:rPr lang="en-US" altLang="ja-JP" sz="1800" dirty="0" smtClean="0">
                <a:latin typeface="+mj-lt"/>
                <a:ea typeface="+mj-ea"/>
              </a:rPr>
              <a:t>Bridge  </a:t>
            </a:r>
          </a:p>
          <a:p>
            <a:pPr marL="452438" lvl="0" indent="-76200"/>
            <a:r>
              <a:rPr lang="en-US" altLang="ja-JP" sz="1800" dirty="0" smtClean="0">
                <a:latin typeface="+mj-lt"/>
                <a:ea typeface="+mj-ea"/>
              </a:rPr>
              <a:t>White Field, ITPL Main Road</a:t>
            </a:r>
            <a:endParaRPr lang="ja-JP" altLang="ja-JP" sz="1800" dirty="0" smtClean="0">
              <a:latin typeface="+mj-lt"/>
              <a:ea typeface="+mj-ea"/>
            </a:endParaRPr>
          </a:p>
          <a:p>
            <a:pPr marL="452438" lvl="0" indent="-76200"/>
            <a:r>
              <a:rPr lang="en-US" altLang="ja-JP" sz="1800" dirty="0" err="1" smtClean="0">
                <a:latin typeface="+mj-lt"/>
                <a:ea typeface="+mj-ea"/>
              </a:rPr>
              <a:t>Nrupathunga</a:t>
            </a:r>
            <a:r>
              <a:rPr lang="en-US" altLang="ja-JP" sz="1800" dirty="0" smtClean="0">
                <a:latin typeface="+mj-lt"/>
                <a:ea typeface="+mj-ea"/>
              </a:rPr>
              <a:t> Road, K.R. Circle</a:t>
            </a:r>
            <a:endParaRPr lang="ja-JP" altLang="ja-JP" sz="1800" dirty="0" smtClean="0">
              <a:latin typeface="+mj-lt"/>
              <a:ea typeface="+mj-ea"/>
            </a:endParaRPr>
          </a:p>
          <a:p>
            <a:pPr marL="452438" lvl="0" indent="-76200"/>
            <a:r>
              <a:rPr lang="en-US" altLang="ja-JP" sz="1800" dirty="0" smtClean="0">
                <a:latin typeface="+mj-lt"/>
                <a:ea typeface="+mj-ea"/>
              </a:rPr>
              <a:t>Bannerghatta </a:t>
            </a:r>
            <a:r>
              <a:rPr lang="en-US" altLang="ja-JP" sz="1800" dirty="0">
                <a:latin typeface="+mj-lt"/>
                <a:ea typeface="+mj-ea"/>
              </a:rPr>
              <a:t>Road, Dairy </a:t>
            </a:r>
            <a:r>
              <a:rPr lang="en-US" altLang="ja-JP" sz="1800" dirty="0" smtClean="0">
                <a:latin typeface="+mj-lt"/>
                <a:ea typeface="+mj-ea"/>
              </a:rPr>
              <a:t>Circle</a:t>
            </a:r>
          </a:p>
          <a:p>
            <a:pPr marL="452438" lvl="0" indent="-76200"/>
            <a:r>
              <a:rPr lang="en-US" altLang="ja-JP" sz="1800" dirty="0" smtClean="0">
                <a:latin typeface="+mj-lt"/>
                <a:ea typeface="+mj-ea"/>
              </a:rPr>
              <a:t>Indira </a:t>
            </a:r>
            <a:r>
              <a:rPr lang="en-US" altLang="ja-JP" sz="1800" dirty="0">
                <a:latin typeface="+mj-lt"/>
                <a:ea typeface="+mj-ea"/>
              </a:rPr>
              <a:t>Nagar 100 </a:t>
            </a:r>
            <a:r>
              <a:rPr lang="en-US" altLang="ja-JP" sz="1800" dirty="0" err="1">
                <a:latin typeface="+mj-lt"/>
                <a:ea typeface="+mj-ea"/>
              </a:rPr>
              <a:t>ft</a:t>
            </a:r>
            <a:r>
              <a:rPr lang="en-US" altLang="ja-JP" sz="1800" dirty="0">
                <a:latin typeface="+mj-lt"/>
                <a:ea typeface="+mj-ea"/>
              </a:rPr>
              <a:t> Road</a:t>
            </a:r>
            <a:endParaRPr lang="ja-JP" altLang="ja-JP" sz="1800" dirty="0">
              <a:latin typeface="+mj-lt"/>
              <a:ea typeface="+mj-ea"/>
            </a:endParaRPr>
          </a:p>
          <a:p>
            <a:pPr marL="452438" lvl="0" indent="-76200"/>
            <a:r>
              <a:rPr lang="en-US" altLang="ja-JP" sz="1800" dirty="0">
                <a:latin typeface="+mj-lt"/>
                <a:ea typeface="+mj-ea"/>
              </a:rPr>
              <a:t>Electronic City Toll Gate Area</a:t>
            </a:r>
            <a:endParaRPr lang="ja-JP" altLang="ja-JP" sz="1800" dirty="0">
              <a:latin typeface="+mj-lt"/>
              <a:ea typeface="+mj-ea"/>
            </a:endParaRPr>
          </a:p>
          <a:p>
            <a:pPr marL="452438" lvl="0" indent="-76200"/>
            <a:r>
              <a:rPr lang="en-US" altLang="ja-JP" sz="1800" dirty="0">
                <a:latin typeface="+mj-lt"/>
                <a:ea typeface="+mj-ea"/>
              </a:rPr>
              <a:t>Outer Ring Road/Old Airport Road – </a:t>
            </a:r>
            <a:r>
              <a:rPr lang="en-US" altLang="ja-JP" sz="1800" dirty="0" err="1">
                <a:latin typeface="+mj-lt"/>
                <a:ea typeface="+mj-ea"/>
              </a:rPr>
              <a:t>Marathahalli</a:t>
            </a:r>
            <a:r>
              <a:rPr lang="en-US" altLang="ja-JP" sz="1800" dirty="0">
                <a:latin typeface="+mj-lt"/>
                <a:ea typeface="+mj-ea"/>
              </a:rPr>
              <a:t> </a:t>
            </a:r>
            <a:r>
              <a:rPr lang="en-US" altLang="ja-JP" sz="1800" dirty="0" smtClean="0">
                <a:latin typeface="+mj-lt"/>
                <a:ea typeface="+mj-ea"/>
              </a:rPr>
              <a:t>Crossing</a:t>
            </a:r>
          </a:p>
          <a:p>
            <a:pPr marL="0" lvl="0" indent="0">
              <a:buNone/>
            </a:pPr>
            <a:r>
              <a:rPr lang="en-US" altLang="ja-JP" sz="2000" b="1" dirty="0" smtClean="0">
                <a:latin typeface="+mj-lt"/>
                <a:ea typeface="+mj-ea"/>
              </a:rPr>
              <a:t>Request to </a:t>
            </a:r>
            <a:r>
              <a:rPr lang="en-US" altLang="ja-JP" sz="2000" b="1" dirty="0" err="1" smtClean="0">
                <a:latin typeface="+mj-lt"/>
                <a:ea typeface="+mj-ea"/>
              </a:rPr>
              <a:t>GoK</a:t>
            </a:r>
            <a:r>
              <a:rPr lang="en-US" altLang="ja-JP" sz="2000" b="1" dirty="0" smtClean="0">
                <a:latin typeface="+mj-lt"/>
                <a:ea typeface="+mj-ea"/>
              </a:rPr>
              <a:t>: </a:t>
            </a:r>
            <a:endParaRPr lang="ja-JP" altLang="ja-JP" sz="2000" b="1" dirty="0">
              <a:latin typeface="+mj-lt"/>
              <a:ea typeface="+mj-ea"/>
            </a:endParaRPr>
          </a:p>
          <a:p>
            <a:pPr>
              <a:buFont typeface="Wingdings" panose="05000000000000000000" pitchFamily="2" charset="2"/>
              <a:buChar char="Ø"/>
              <a:defRPr/>
            </a:pPr>
            <a:r>
              <a:rPr lang="en-US" altLang="ja-JP" sz="2000" dirty="0" smtClean="0">
                <a:latin typeface="+mj-lt"/>
              </a:rPr>
              <a:t>Status of KIPP approval with Central Government.</a:t>
            </a:r>
          </a:p>
          <a:p>
            <a:pPr>
              <a:buFont typeface="Wingdings" panose="05000000000000000000" pitchFamily="2" charset="2"/>
              <a:buChar char="Ø"/>
              <a:defRPr/>
            </a:pPr>
            <a:r>
              <a:rPr lang="en-US" altLang="ja-JP" sz="2000" dirty="0" smtClean="0">
                <a:latin typeface="+mj-lt"/>
              </a:rPr>
              <a:t>Target to implement ITS by 2018 </a:t>
            </a:r>
          </a:p>
          <a:p>
            <a:pPr>
              <a:buFont typeface="Wingdings" panose="05000000000000000000" pitchFamily="2" charset="2"/>
              <a:buChar char="Ø"/>
              <a:defRPr/>
            </a:pPr>
            <a:r>
              <a:rPr lang="en-US" altLang="ja-JP" sz="2000" dirty="0" smtClean="0">
                <a:latin typeface="+mj-lt"/>
              </a:rPr>
              <a:t>KIPP as key to the solution for improving the Existing Industrial &amp; Road infrastructure, so implementation needs to be expedited.  </a:t>
            </a:r>
          </a:p>
          <a:p>
            <a:pPr>
              <a:buFont typeface="Wingdings" panose="05000000000000000000" pitchFamily="2" charset="2"/>
              <a:buChar char="Ø"/>
              <a:defRPr/>
            </a:pPr>
            <a:endParaRPr lang="ja-JP" altLang="ja-JP" sz="2000" dirty="0">
              <a:latin typeface="+mj-ea"/>
            </a:endParaRPr>
          </a:p>
        </p:txBody>
      </p:sp>
      <p:pic>
        <p:nvPicPr>
          <p:cNvPr id="5124" name="Picture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42972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E80F9BF0-18CA-4A4F-8DEB-AA057025D59D}" type="slidenum">
              <a:rPr lang="en-US" altLang="ja-JP" smtClean="0"/>
              <a:pPr>
                <a:defRPr/>
              </a:pPr>
              <a:t>23</a:t>
            </a:fld>
            <a:endParaRPr lang="en-US" altLang="ja-JP"/>
          </a:p>
        </p:txBody>
      </p:sp>
      <p:graphicFrame>
        <p:nvGraphicFramePr>
          <p:cNvPr id="8" name="Table 7"/>
          <p:cNvGraphicFramePr>
            <a:graphicFrameLocks noGrp="1"/>
          </p:cNvGraphicFramePr>
          <p:nvPr>
            <p:extLst>
              <p:ext uri="{D42A27DB-BD31-4B8C-83A1-F6EECF244321}">
                <p14:modId xmlns:p14="http://schemas.microsoft.com/office/powerpoint/2010/main" val="181568504"/>
              </p:ext>
            </p:extLst>
          </p:nvPr>
        </p:nvGraphicFramePr>
        <p:xfrm>
          <a:off x="385191" y="1196752"/>
          <a:ext cx="8435281" cy="4117848"/>
        </p:xfrm>
        <a:graphic>
          <a:graphicData uri="http://schemas.openxmlformats.org/drawingml/2006/table">
            <a:tbl>
              <a:tblPr firstRow="1" firstCol="1" bandRow="1">
                <a:tableStyleId>{5C22544A-7EE6-4342-B048-85BDC9FD1C3A}</a:tableStyleId>
              </a:tblPr>
              <a:tblGrid>
                <a:gridCol w="620603"/>
                <a:gridCol w="2412509"/>
                <a:gridCol w="5402169"/>
              </a:tblGrid>
              <a:tr h="0">
                <a:tc>
                  <a:txBody>
                    <a:bodyPr/>
                    <a:lstStyle/>
                    <a:p>
                      <a:pPr>
                        <a:spcAft>
                          <a:spcPts val="0"/>
                        </a:spcAft>
                      </a:pPr>
                      <a:r>
                        <a:rPr lang="en-US" sz="1400" dirty="0" err="1">
                          <a:effectLst/>
                        </a:rPr>
                        <a:t>S.No</a:t>
                      </a:r>
                      <a:r>
                        <a:rPr lang="en-US" sz="1400" dirty="0">
                          <a:effectLst/>
                        </a:rPr>
                        <a:t>.</a:t>
                      </a:r>
                      <a:endParaRPr lang="ja-JP" sz="1400" dirty="0">
                        <a:effectLst/>
                        <a:latin typeface="Calibri" panose="020F0502020204030204" pitchFamily="34" charset="0"/>
                      </a:endParaRPr>
                    </a:p>
                  </a:txBody>
                  <a:tcPr marL="68580" marR="68580" marT="0" marB="0"/>
                </a:tc>
                <a:tc>
                  <a:txBody>
                    <a:bodyPr/>
                    <a:lstStyle/>
                    <a:p>
                      <a:pPr algn="ctr">
                        <a:spcAft>
                          <a:spcPts val="0"/>
                        </a:spcAft>
                      </a:pPr>
                      <a:r>
                        <a:rPr lang="en-US" sz="1400">
                          <a:effectLst/>
                        </a:rPr>
                        <a:t>Name</a:t>
                      </a:r>
                      <a:endParaRPr lang="ja-JP" sz="1400">
                        <a:effectLst/>
                        <a:latin typeface="Calibri" panose="020F0502020204030204" pitchFamily="34" charset="0"/>
                      </a:endParaRPr>
                    </a:p>
                  </a:txBody>
                  <a:tcPr marL="68580" marR="68580" marT="0" marB="0"/>
                </a:tc>
                <a:tc>
                  <a:txBody>
                    <a:bodyPr/>
                    <a:lstStyle/>
                    <a:p>
                      <a:pPr algn="ctr">
                        <a:spcAft>
                          <a:spcPts val="0"/>
                        </a:spcAft>
                      </a:pPr>
                      <a:r>
                        <a:rPr lang="en-US" sz="1400">
                          <a:effectLst/>
                        </a:rPr>
                        <a:t>Designation &amp; Company/Organization</a:t>
                      </a:r>
                      <a:endParaRPr lang="ja-JP" sz="1400">
                        <a:effectLst/>
                        <a:latin typeface="Calibri" panose="020F0502020204030204" pitchFamily="34" charset="0"/>
                      </a:endParaRPr>
                    </a:p>
                  </a:txBody>
                  <a:tcPr marL="68580" marR="68580" marT="0" marB="0"/>
                </a:tc>
              </a:tr>
              <a:tr h="0">
                <a:tc>
                  <a:txBody>
                    <a:bodyPr/>
                    <a:lstStyle/>
                    <a:p>
                      <a:pPr>
                        <a:spcAft>
                          <a:spcPts val="0"/>
                        </a:spcAft>
                      </a:pPr>
                      <a:r>
                        <a:rPr lang="en-US" sz="1400">
                          <a:effectLst/>
                        </a:rPr>
                        <a:t>1.</a:t>
                      </a:r>
                      <a:endParaRPr lang="ja-JP" sz="1400">
                        <a:effectLst/>
                        <a:latin typeface="Calibri" panose="020F0502020204030204" pitchFamily="34" charset="0"/>
                      </a:endParaRPr>
                    </a:p>
                  </a:txBody>
                  <a:tcPr marL="68580" marR="68580" marT="0" marB="0"/>
                </a:tc>
                <a:tc>
                  <a:txBody>
                    <a:bodyPr/>
                    <a:lstStyle/>
                    <a:p>
                      <a:pPr>
                        <a:spcAft>
                          <a:spcPts val="0"/>
                        </a:spcAft>
                      </a:pPr>
                      <a:r>
                        <a:rPr lang="en-US" sz="1400">
                          <a:effectLst/>
                        </a:rPr>
                        <a:t>Mr. Junichi Kawaue </a:t>
                      </a:r>
                      <a:endParaRPr lang="ja-JP" sz="1400">
                        <a:effectLst/>
                        <a:latin typeface="Calibri" panose="020F0502020204030204" pitchFamily="34" charset="0"/>
                      </a:endParaRPr>
                    </a:p>
                  </a:txBody>
                  <a:tcPr marL="68580" marR="68580" marT="0" marB="0"/>
                </a:tc>
                <a:tc>
                  <a:txBody>
                    <a:bodyPr/>
                    <a:lstStyle/>
                    <a:p>
                      <a:pPr>
                        <a:lnSpc>
                          <a:spcPct val="115000"/>
                        </a:lnSpc>
                        <a:spcAft>
                          <a:spcPts val="1000"/>
                        </a:spcAft>
                      </a:pPr>
                      <a:r>
                        <a:rPr lang="en-US" sz="1400" dirty="0">
                          <a:effectLst/>
                        </a:rPr>
                        <a:t>Consul and Head of the Consulate, Consulate of Japan in Bengaluru</a:t>
                      </a:r>
                      <a:endParaRPr lang="ja-JP" sz="1400" dirty="0">
                        <a:effectLst/>
                        <a:latin typeface="Calibri" panose="020F0502020204030204" pitchFamily="34" charset="0"/>
                        <a:ea typeface="ＭＳ 明朝" panose="02020609040205080304" pitchFamily="17" charset="-128"/>
                        <a:cs typeface="Times New Roman" panose="02020603050405020304" pitchFamily="18" charset="0"/>
                      </a:endParaRPr>
                    </a:p>
                  </a:txBody>
                  <a:tcPr marL="68580" marR="68580" marT="0" marB="0"/>
                </a:tc>
              </a:tr>
              <a:tr h="0">
                <a:tc>
                  <a:txBody>
                    <a:bodyPr/>
                    <a:lstStyle/>
                    <a:p>
                      <a:pPr>
                        <a:spcAft>
                          <a:spcPts val="0"/>
                        </a:spcAft>
                      </a:pPr>
                      <a:r>
                        <a:rPr lang="en-US" sz="1400">
                          <a:effectLst/>
                        </a:rPr>
                        <a:t>2.</a:t>
                      </a:r>
                      <a:endParaRPr lang="ja-JP" sz="1400">
                        <a:effectLst/>
                        <a:latin typeface="Calibri" panose="020F0502020204030204" pitchFamily="34" charset="0"/>
                      </a:endParaRPr>
                    </a:p>
                  </a:txBody>
                  <a:tcPr marL="68580" marR="68580" marT="0" marB="0"/>
                </a:tc>
                <a:tc>
                  <a:txBody>
                    <a:bodyPr/>
                    <a:lstStyle/>
                    <a:p>
                      <a:pPr>
                        <a:spcAft>
                          <a:spcPts val="0"/>
                        </a:spcAft>
                      </a:pPr>
                      <a:r>
                        <a:rPr lang="en-US" sz="1400">
                          <a:effectLst/>
                        </a:rPr>
                        <a:t>Mr. Yoichi Yasui</a:t>
                      </a:r>
                      <a:endParaRPr lang="ja-JP" sz="1400">
                        <a:effectLst/>
                        <a:latin typeface="Calibri" panose="020F0502020204030204" pitchFamily="34" charset="0"/>
                      </a:endParaRPr>
                    </a:p>
                  </a:txBody>
                  <a:tcPr marL="68580" marR="68580" marT="0" marB="0"/>
                </a:tc>
                <a:tc>
                  <a:txBody>
                    <a:bodyPr/>
                    <a:lstStyle/>
                    <a:p>
                      <a:pPr>
                        <a:spcAft>
                          <a:spcPts val="0"/>
                        </a:spcAft>
                      </a:pPr>
                      <a:r>
                        <a:rPr lang="en-US" sz="1400">
                          <a:effectLst/>
                        </a:rPr>
                        <a:t>General Manager, Bank of Tokyo Mitsubishi UFJ. Bangalore Br. &amp; </a:t>
                      </a:r>
                      <a:endParaRPr lang="ja-JP" sz="1400">
                        <a:effectLst/>
                      </a:endParaRPr>
                    </a:p>
                    <a:p>
                      <a:pPr>
                        <a:spcAft>
                          <a:spcPts val="0"/>
                        </a:spcAft>
                      </a:pPr>
                      <a:r>
                        <a:rPr lang="en-US" sz="1400">
                          <a:effectLst/>
                        </a:rPr>
                        <a:t>Chairman, Japanese Association of Bangalore</a:t>
                      </a:r>
                      <a:endParaRPr lang="ja-JP" sz="1400">
                        <a:effectLst/>
                        <a:latin typeface="Calibri" panose="020F0502020204030204" pitchFamily="34" charset="0"/>
                      </a:endParaRPr>
                    </a:p>
                  </a:txBody>
                  <a:tcPr marL="68580" marR="68580" marT="0" marB="0"/>
                </a:tc>
              </a:tr>
              <a:tr h="309352">
                <a:tc>
                  <a:txBody>
                    <a:bodyPr/>
                    <a:lstStyle/>
                    <a:p>
                      <a:pPr>
                        <a:spcAft>
                          <a:spcPts val="0"/>
                        </a:spcAft>
                      </a:pPr>
                      <a:r>
                        <a:rPr lang="en-US" sz="1400">
                          <a:effectLst/>
                        </a:rPr>
                        <a:t>3.</a:t>
                      </a:r>
                      <a:endParaRPr lang="ja-JP" sz="1400">
                        <a:effectLst/>
                      </a:endParaRPr>
                    </a:p>
                    <a:p>
                      <a:pPr>
                        <a:spcAft>
                          <a:spcPts val="0"/>
                        </a:spcAft>
                      </a:pPr>
                      <a:r>
                        <a:rPr lang="en-US" sz="1400">
                          <a:effectLst/>
                        </a:rPr>
                        <a:t> </a:t>
                      </a:r>
                      <a:endParaRPr lang="ja-JP" sz="1400">
                        <a:effectLst/>
                        <a:latin typeface="Calibri" panose="020F0502020204030204" pitchFamily="34" charset="0"/>
                      </a:endParaRPr>
                    </a:p>
                  </a:txBody>
                  <a:tcPr marL="68580" marR="68580" marT="0" marB="0"/>
                </a:tc>
                <a:tc>
                  <a:txBody>
                    <a:bodyPr/>
                    <a:lstStyle/>
                    <a:p>
                      <a:pPr>
                        <a:spcAft>
                          <a:spcPts val="0"/>
                        </a:spcAft>
                      </a:pPr>
                      <a:r>
                        <a:rPr lang="en-US" sz="1400" dirty="0">
                          <a:effectLst/>
                        </a:rPr>
                        <a:t>Mr. Naomi Ishii </a:t>
                      </a:r>
                      <a:endParaRPr lang="ja-JP" sz="1400" dirty="0">
                        <a:effectLst/>
                        <a:latin typeface="Calibri" panose="020F0502020204030204" pitchFamily="34" charset="0"/>
                      </a:endParaRPr>
                    </a:p>
                  </a:txBody>
                  <a:tcPr marL="68580" marR="68580" marT="0" marB="0"/>
                </a:tc>
                <a:tc>
                  <a:txBody>
                    <a:bodyPr/>
                    <a:lstStyle/>
                    <a:p>
                      <a:pPr>
                        <a:spcAft>
                          <a:spcPts val="0"/>
                        </a:spcAft>
                      </a:pPr>
                      <a:r>
                        <a:rPr lang="en-US" sz="1400">
                          <a:effectLst/>
                        </a:rPr>
                        <a:t>Managing Director, Toyota Kirloskar Motor Pvt. Ltd.</a:t>
                      </a:r>
                      <a:endParaRPr lang="ja-JP" sz="1400">
                        <a:effectLst/>
                        <a:latin typeface="Calibri" panose="020F0502020204030204" pitchFamily="34" charset="0"/>
                      </a:endParaRPr>
                    </a:p>
                  </a:txBody>
                  <a:tcPr marL="68580" marR="68580" marT="0" marB="0"/>
                </a:tc>
              </a:tr>
              <a:tr h="0">
                <a:tc>
                  <a:txBody>
                    <a:bodyPr/>
                    <a:lstStyle/>
                    <a:p>
                      <a:pPr>
                        <a:spcAft>
                          <a:spcPts val="0"/>
                        </a:spcAft>
                      </a:pPr>
                      <a:r>
                        <a:rPr lang="en-US" sz="1400">
                          <a:effectLst/>
                        </a:rPr>
                        <a:t>4.</a:t>
                      </a:r>
                      <a:endParaRPr lang="ja-JP" sz="1400">
                        <a:effectLst/>
                        <a:latin typeface="Calibri" panose="020F0502020204030204" pitchFamily="34" charset="0"/>
                      </a:endParaRPr>
                    </a:p>
                  </a:txBody>
                  <a:tcPr marL="68580" marR="68580" marT="0" marB="0"/>
                </a:tc>
                <a:tc>
                  <a:txBody>
                    <a:bodyPr/>
                    <a:lstStyle/>
                    <a:p>
                      <a:pPr>
                        <a:spcAft>
                          <a:spcPts val="0"/>
                        </a:spcAft>
                      </a:pPr>
                      <a:r>
                        <a:rPr lang="en-US" sz="1400">
                          <a:effectLst/>
                        </a:rPr>
                        <a:t>Mr. Shizuka Hayashi</a:t>
                      </a:r>
                      <a:endParaRPr lang="ja-JP" sz="1400">
                        <a:effectLst/>
                        <a:latin typeface="Calibri" panose="020F0502020204030204" pitchFamily="34" charset="0"/>
                      </a:endParaRPr>
                    </a:p>
                  </a:txBody>
                  <a:tcPr marL="68580" marR="68580" marT="0" marB="0"/>
                </a:tc>
                <a:tc>
                  <a:txBody>
                    <a:bodyPr/>
                    <a:lstStyle/>
                    <a:p>
                      <a:pPr>
                        <a:spcAft>
                          <a:spcPts val="0"/>
                        </a:spcAft>
                      </a:pPr>
                      <a:r>
                        <a:rPr lang="en-US" sz="1400">
                          <a:effectLst/>
                        </a:rPr>
                        <a:t>Managing Director, Toyota Tsusho India Pvt. Ltd. &amp; </a:t>
                      </a:r>
                      <a:endParaRPr lang="ja-JP" sz="1400">
                        <a:effectLst/>
                      </a:endParaRPr>
                    </a:p>
                    <a:p>
                      <a:pPr>
                        <a:spcAft>
                          <a:spcPts val="0"/>
                        </a:spcAft>
                      </a:pPr>
                      <a:r>
                        <a:rPr lang="en-US" sz="1400">
                          <a:effectLst/>
                        </a:rPr>
                        <a:t>Chairman, JCCIB</a:t>
                      </a:r>
                      <a:endParaRPr lang="ja-JP" sz="1400">
                        <a:effectLst/>
                        <a:latin typeface="Calibri" panose="020F0502020204030204" pitchFamily="34" charset="0"/>
                      </a:endParaRPr>
                    </a:p>
                  </a:txBody>
                  <a:tcPr marL="68580" marR="68580" marT="0" marB="0"/>
                </a:tc>
              </a:tr>
              <a:tr h="0">
                <a:tc>
                  <a:txBody>
                    <a:bodyPr/>
                    <a:lstStyle/>
                    <a:p>
                      <a:pPr>
                        <a:spcAft>
                          <a:spcPts val="0"/>
                        </a:spcAft>
                      </a:pPr>
                      <a:r>
                        <a:rPr lang="en-US" sz="1400">
                          <a:effectLst/>
                        </a:rPr>
                        <a:t>5.</a:t>
                      </a:r>
                      <a:endParaRPr lang="ja-JP" sz="1400">
                        <a:effectLst/>
                        <a:latin typeface="Calibri" panose="020F0502020204030204" pitchFamily="34" charset="0"/>
                      </a:endParaRPr>
                    </a:p>
                  </a:txBody>
                  <a:tcPr marL="68580" marR="68580" marT="0" marB="0"/>
                </a:tc>
                <a:tc>
                  <a:txBody>
                    <a:bodyPr/>
                    <a:lstStyle/>
                    <a:p>
                      <a:pPr>
                        <a:spcAft>
                          <a:spcPts val="0"/>
                        </a:spcAft>
                      </a:pPr>
                      <a:r>
                        <a:rPr lang="en-US" sz="1400">
                          <a:effectLst/>
                        </a:rPr>
                        <a:t>Mr. Takeo Yoshigi</a:t>
                      </a:r>
                      <a:endParaRPr lang="ja-JP" sz="1400">
                        <a:effectLst/>
                        <a:latin typeface="Calibri" panose="020F0502020204030204" pitchFamily="34" charset="0"/>
                      </a:endParaRPr>
                    </a:p>
                  </a:txBody>
                  <a:tcPr marL="68580" marR="68580" marT="0" marB="0"/>
                </a:tc>
                <a:tc>
                  <a:txBody>
                    <a:bodyPr/>
                    <a:lstStyle/>
                    <a:p>
                      <a:pPr>
                        <a:spcAft>
                          <a:spcPts val="0"/>
                        </a:spcAft>
                      </a:pPr>
                      <a:r>
                        <a:rPr lang="en-US" sz="1400" dirty="0">
                          <a:effectLst/>
                        </a:rPr>
                        <a:t>Managing Director &amp; CEO, Shimizu Corporation India Pvt. Ltd. &amp; </a:t>
                      </a:r>
                      <a:endParaRPr lang="ja-JP" sz="1400" dirty="0">
                        <a:effectLst/>
                      </a:endParaRPr>
                    </a:p>
                    <a:p>
                      <a:pPr>
                        <a:spcAft>
                          <a:spcPts val="0"/>
                        </a:spcAft>
                      </a:pPr>
                      <a:r>
                        <a:rPr lang="en-US" sz="1400" dirty="0">
                          <a:effectLst/>
                        </a:rPr>
                        <a:t>Vice Chairman, JCCIB</a:t>
                      </a:r>
                      <a:endParaRPr lang="ja-JP" sz="1400" dirty="0">
                        <a:effectLst/>
                        <a:latin typeface="Calibri" panose="020F0502020204030204" pitchFamily="34" charset="0"/>
                      </a:endParaRPr>
                    </a:p>
                  </a:txBody>
                  <a:tcPr marL="68580" marR="68580" marT="0" marB="0"/>
                </a:tc>
              </a:tr>
              <a:tr h="0">
                <a:tc>
                  <a:txBody>
                    <a:bodyPr/>
                    <a:lstStyle/>
                    <a:p>
                      <a:pPr>
                        <a:spcAft>
                          <a:spcPts val="0"/>
                        </a:spcAft>
                      </a:pPr>
                      <a:r>
                        <a:rPr lang="en-US" sz="1400">
                          <a:effectLst/>
                        </a:rPr>
                        <a:t>6.</a:t>
                      </a:r>
                      <a:endParaRPr lang="ja-JP" sz="1400">
                        <a:effectLst/>
                        <a:latin typeface="Calibri" panose="020F0502020204030204" pitchFamily="34" charset="0"/>
                      </a:endParaRPr>
                    </a:p>
                  </a:txBody>
                  <a:tcPr marL="68580" marR="68580" marT="0" marB="0"/>
                </a:tc>
                <a:tc>
                  <a:txBody>
                    <a:bodyPr/>
                    <a:lstStyle/>
                    <a:p>
                      <a:pPr>
                        <a:spcAft>
                          <a:spcPts val="0"/>
                        </a:spcAft>
                      </a:pPr>
                      <a:r>
                        <a:rPr lang="en-US" sz="1400">
                          <a:effectLst/>
                        </a:rPr>
                        <a:t>Mr. Yukio Takeyari</a:t>
                      </a:r>
                      <a:endParaRPr lang="ja-JP" sz="1400">
                        <a:effectLst/>
                        <a:latin typeface="Calibri" panose="020F0502020204030204" pitchFamily="34" charset="0"/>
                      </a:endParaRPr>
                    </a:p>
                  </a:txBody>
                  <a:tcPr marL="68580" marR="68580" marT="0" marB="0"/>
                </a:tc>
                <a:tc>
                  <a:txBody>
                    <a:bodyPr/>
                    <a:lstStyle/>
                    <a:p>
                      <a:pPr>
                        <a:spcAft>
                          <a:spcPts val="0"/>
                        </a:spcAft>
                      </a:pPr>
                      <a:r>
                        <a:rPr lang="en-US" sz="1400">
                          <a:effectLst/>
                        </a:rPr>
                        <a:t>Chairman , Sony India Software Centre Pvt. Ltd. &amp; </a:t>
                      </a:r>
                      <a:br>
                        <a:rPr lang="en-US" sz="1400">
                          <a:effectLst/>
                        </a:rPr>
                      </a:br>
                      <a:r>
                        <a:rPr lang="en-US" sz="1400">
                          <a:effectLst/>
                        </a:rPr>
                        <a:t>Vice Chairman, JCCIB</a:t>
                      </a:r>
                      <a:endParaRPr lang="ja-JP" sz="1400">
                        <a:effectLst/>
                        <a:latin typeface="Calibri" panose="020F0502020204030204" pitchFamily="34" charset="0"/>
                      </a:endParaRPr>
                    </a:p>
                  </a:txBody>
                  <a:tcPr marL="68580" marR="68580" marT="0" marB="0"/>
                </a:tc>
              </a:tr>
              <a:tr h="0">
                <a:tc>
                  <a:txBody>
                    <a:bodyPr/>
                    <a:lstStyle/>
                    <a:p>
                      <a:pPr>
                        <a:spcAft>
                          <a:spcPts val="0"/>
                        </a:spcAft>
                      </a:pPr>
                      <a:r>
                        <a:rPr lang="en-US" sz="1400">
                          <a:effectLst/>
                        </a:rPr>
                        <a:t>7.</a:t>
                      </a:r>
                      <a:endParaRPr lang="ja-JP" sz="1400">
                        <a:effectLst/>
                        <a:latin typeface="Calibri" panose="020F0502020204030204" pitchFamily="34" charset="0"/>
                      </a:endParaRPr>
                    </a:p>
                  </a:txBody>
                  <a:tcPr marL="68580" marR="68580" marT="0" marB="0"/>
                </a:tc>
                <a:tc>
                  <a:txBody>
                    <a:bodyPr/>
                    <a:lstStyle/>
                    <a:p>
                      <a:pPr>
                        <a:spcAft>
                          <a:spcPts val="0"/>
                        </a:spcAft>
                      </a:pPr>
                      <a:r>
                        <a:rPr lang="en-US" sz="1400">
                          <a:effectLst/>
                        </a:rPr>
                        <a:t>Mr. Mao Saka</a:t>
                      </a:r>
                      <a:endParaRPr lang="ja-JP" sz="1400">
                        <a:effectLst/>
                        <a:latin typeface="Calibri" panose="020F0502020204030204" pitchFamily="34" charset="0"/>
                      </a:endParaRPr>
                    </a:p>
                  </a:txBody>
                  <a:tcPr marL="68580" marR="68580" marT="0" marB="0"/>
                </a:tc>
                <a:tc>
                  <a:txBody>
                    <a:bodyPr/>
                    <a:lstStyle/>
                    <a:p>
                      <a:pPr>
                        <a:spcAft>
                          <a:spcPts val="0"/>
                        </a:spcAft>
                      </a:pPr>
                      <a:r>
                        <a:rPr lang="en-US" sz="1400">
                          <a:effectLst/>
                        </a:rPr>
                        <a:t>Director, Toyota Kirloskar Motor Pvt. Ltd.  &amp;</a:t>
                      </a:r>
                      <a:endParaRPr lang="ja-JP" sz="1400">
                        <a:effectLst/>
                      </a:endParaRPr>
                    </a:p>
                    <a:p>
                      <a:pPr>
                        <a:spcAft>
                          <a:spcPts val="0"/>
                        </a:spcAft>
                      </a:pPr>
                      <a:r>
                        <a:rPr lang="en-US" sz="1400">
                          <a:effectLst/>
                        </a:rPr>
                        <a:t>Vice Chairman, JCCIB</a:t>
                      </a:r>
                      <a:endParaRPr lang="ja-JP" sz="1400">
                        <a:effectLst/>
                        <a:latin typeface="Calibri" panose="020F0502020204030204" pitchFamily="34" charset="0"/>
                      </a:endParaRPr>
                    </a:p>
                  </a:txBody>
                  <a:tcPr marL="68580" marR="68580" marT="0" marB="0"/>
                </a:tc>
              </a:tr>
              <a:tr h="0">
                <a:tc>
                  <a:txBody>
                    <a:bodyPr/>
                    <a:lstStyle/>
                    <a:p>
                      <a:pPr>
                        <a:spcAft>
                          <a:spcPts val="0"/>
                        </a:spcAft>
                      </a:pPr>
                      <a:r>
                        <a:rPr lang="en-US" sz="1400">
                          <a:effectLst/>
                        </a:rPr>
                        <a:t>8.</a:t>
                      </a:r>
                      <a:endParaRPr lang="ja-JP" sz="1400">
                        <a:effectLst/>
                      </a:endParaRPr>
                    </a:p>
                    <a:p>
                      <a:pPr>
                        <a:spcAft>
                          <a:spcPts val="0"/>
                        </a:spcAft>
                      </a:pPr>
                      <a:r>
                        <a:rPr lang="en-US" sz="1400">
                          <a:effectLst/>
                        </a:rPr>
                        <a:t> </a:t>
                      </a:r>
                      <a:endParaRPr lang="ja-JP" sz="1400">
                        <a:effectLst/>
                        <a:latin typeface="Calibri" panose="020F0502020204030204" pitchFamily="34" charset="0"/>
                      </a:endParaRPr>
                    </a:p>
                  </a:txBody>
                  <a:tcPr marL="68580" marR="68580" marT="0" marB="0"/>
                </a:tc>
                <a:tc>
                  <a:txBody>
                    <a:bodyPr/>
                    <a:lstStyle/>
                    <a:p>
                      <a:pPr>
                        <a:spcAft>
                          <a:spcPts val="0"/>
                        </a:spcAft>
                      </a:pPr>
                      <a:r>
                        <a:rPr lang="en-US" sz="1400">
                          <a:effectLst/>
                        </a:rPr>
                        <a:t>Mr. Junya Tashiro</a:t>
                      </a:r>
                      <a:endParaRPr lang="ja-JP" sz="1400">
                        <a:effectLst/>
                        <a:latin typeface="Calibri" panose="020F0502020204030204" pitchFamily="34" charset="0"/>
                      </a:endParaRPr>
                    </a:p>
                  </a:txBody>
                  <a:tcPr marL="68580" marR="68580" marT="0" marB="0"/>
                </a:tc>
                <a:tc>
                  <a:txBody>
                    <a:bodyPr/>
                    <a:lstStyle/>
                    <a:p>
                      <a:pPr>
                        <a:spcAft>
                          <a:spcPts val="0"/>
                        </a:spcAft>
                      </a:pPr>
                      <a:r>
                        <a:rPr lang="en-US" sz="1400">
                          <a:effectLst/>
                        </a:rPr>
                        <a:t>Director General, Japan External Trade Organization (JETRO),  </a:t>
                      </a:r>
                      <a:endParaRPr lang="ja-JP" sz="1400">
                        <a:effectLst/>
                      </a:endParaRPr>
                    </a:p>
                    <a:p>
                      <a:pPr>
                        <a:spcAft>
                          <a:spcPts val="0"/>
                        </a:spcAft>
                      </a:pPr>
                      <a:r>
                        <a:rPr lang="en-US" sz="1400">
                          <a:effectLst/>
                        </a:rPr>
                        <a:t>Bangalore</a:t>
                      </a:r>
                      <a:endParaRPr lang="ja-JP" sz="1400">
                        <a:effectLst/>
                        <a:latin typeface="Calibri" panose="020F0502020204030204" pitchFamily="34" charset="0"/>
                      </a:endParaRPr>
                    </a:p>
                  </a:txBody>
                  <a:tcPr marL="68580" marR="68580" marT="0" marB="0"/>
                </a:tc>
              </a:tr>
              <a:tr h="0">
                <a:tc>
                  <a:txBody>
                    <a:bodyPr/>
                    <a:lstStyle/>
                    <a:p>
                      <a:pPr>
                        <a:spcAft>
                          <a:spcPts val="0"/>
                        </a:spcAft>
                      </a:pPr>
                      <a:r>
                        <a:rPr lang="en-US" sz="1400">
                          <a:effectLst/>
                        </a:rPr>
                        <a:t>9.</a:t>
                      </a:r>
                      <a:endParaRPr lang="ja-JP" sz="1400">
                        <a:effectLst/>
                        <a:latin typeface="Calibri" panose="020F0502020204030204" pitchFamily="34" charset="0"/>
                      </a:endParaRPr>
                    </a:p>
                  </a:txBody>
                  <a:tcPr marL="68580" marR="68580" marT="0" marB="0"/>
                </a:tc>
                <a:tc>
                  <a:txBody>
                    <a:bodyPr/>
                    <a:lstStyle/>
                    <a:p>
                      <a:pPr>
                        <a:spcAft>
                          <a:spcPts val="0"/>
                        </a:spcAft>
                      </a:pPr>
                      <a:r>
                        <a:rPr lang="en-US" sz="1400">
                          <a:effectLst/>
                        </a:rPr>
                        <a:t>Mr. Kazumasa Kuboki</a:t>
                      </a:r>
                      <a:endParaRPr lang="ja-JP" sz="1400">
                        <a:effectLst/>
                        <a:latin typeface="Calibri" panose="020F0502020204030204" pitchFamily="34" charset="0"/>
                      </a:endParaRPr>
                    </a:p>
                  </a:txBody>
                  <a:tcPr marL="68580" marR="68580" marT="0" marB="0"/>
                </a:tc>
                <a:tc>
                  <a:txBody>
                    <a:bodyPr/>
                    <a:lstStyle/>
                    <a:p>
                      <a:pPr>
                        <a:spcAft>
                          <a:spcPts val="0"/>
                        </a:spcAft>
                      </a:pPr>
                      <a:r>
                        <a:rPr lang="en-US" sz="1400" dirty="0">
                          <a:effectLst/>
                        </a:rPr>
                        <a:t>Head-Japan Desk, JCSS Consulting Pvt. Ltd.  &amp; </a:t>
                      </a:r>
                      <a:endParaRPr lang="ja-JP" sz="1400" dirty="0">
                        <a:effectLst/>
                      </a:endParaRPr>
                    </a:p>
                    <a:p>
                      <a:pPr>
                        <a:spcAft>
                          <a:spcPts val="0"/>
                        </a:spcAft>
                      </a:pPr>
                      <a:r>
                        <a:rPr lang="en-US" sz="1400" dirty="0">
                          <a:effectLst/>
                        </a:rPr>
                        <a:t>Chairman, Proposal Committee, JCCIB</a:t>
                      </a:r>
                      <a:endParaRPr lang="ja-JP" sz="1400" dirty="0">
                        <a:effectLst/>
                        <a:latin typeface="Calibri" panose="020F0502020204030204" pitchFamily="34" charset="0"/>
                      </a:endParaRPr>
                    </a:p>
                  </a:txBody>
                  <a:tcPr marL="68580" marR="68580" marT="0" marB="0"/>
                </a:tc>
              </a:tr>
            </a:tbl>
          </a:graphicData>
        </a:graphic>
      </p:graphicFrame>
      <p:sp>
        <p:nvSpPr>
          <p:cNvPr id="9" name="TextBox 8"/>
          <p:cNvSpPr txBox="1"/>
          <p:nvPr/>
        </p:nvSpPr>
        <p:spPr>
          <a:xfrm>
            <a:off x="395536" y="5157192"/>
            <a:ext cx="8424936" cy="923330"/>
          </a:xfrm>
          <a:prstGeom prst="rect">
            <a:avLst/>
          </a:prstGeom>
          <a:noFill/>
        </p:spPr>
        <p:txBody>
          <a:bodyPr wrap="square" rtlCol="0">
            <a:spAutoFit/>
          </a:bodyPr>
          <a:lstStyle/>
          <a:p>
            <a:endParaRPr lang="en-US" altLang="ja-JP" dirty="0" smtClean="0"/>
          </a:p>
          <a:p>
            <a:r>
              <a:rPr lang="en-US" altLang="ja-JP" dirty="0" smtClean="0"/>
              <a:t>Mr</a:t>
            </a:r>
            <a:r>
              <a:rPr lang="en-US" altLang="ja-JP" dirty="0"/>
              <a:t>. P.N. Karanth, Honorary Secretary, Indo-Japanese Chamber of Commerce &amp; Industries – Karnataka as Special Invitee</a:t>
            </a:r>
            <a:endParaRPr kumimoji="1" lang="ja-JP" altLang="en-US" dirty="0"/>
          </a:p>
        </p:txBody>
      </p:sp>
      <p:sp>
        <p:nvSpPr>
          <p:cNvPr id="2" name="Rectangle 1"/>
          <p:cNvSpPr/>
          <p:nvPr/>
        </p:nvSpPr>
        <p:spPr>
          <a:xfrm>
            <a:off x="755576" y="404664"/>
            <a:ext cx="7776864" cy="461665"/>
          </a:xfrm>
          <a:prstGeom prst="rect">
            <a:avLst/>
          </a:prstGeom>
        </p:spPr>
        <p:txBody>
          <a:bodyPr wrap="square">
            <a:spAutoFit/>
          </a:bodyPr>
          <a:lstStyle/>
          <a:p>
            <a:r>
              <a:rPr lang="ja-JP" altLang="en-US" sz="2400" dirty="0"/>
              <a:t>ダイヤログ・モニタリング委員会日本側委員</a:t>
            </a:r>
            <a:r>
              <a:rPr lang="ja-JP" altLang="en-US" sz="2400" dirty="0" smtClean="0"/>
              <a:t>リストの変更</a:t>
            </a:r>
            <a:endParaRPr lang="ja-JP" altLang="en-US" sz="2400" dirty="0"/>
          </a:p>
        </p:txBody>
      </p:sp>
    </p:spTree>
    <p:extLst>
      <p:ext uri="{BB962C8B-B14F-4D97-AF65-F5344CB8AC3E}">
        <p14:creationId xmlns:p14="http://schemas.microsoft.com/office/powerpoint/2010/main" val="41899440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68313" y="2349500"/>
            <a:ext cx="8229600" cy="1371600"/>
          </a:xfrm>
        </p:spPr>
        <p:txBody>
          <a:bodyPr/>
          <a:lstStyle/>
          <a:p>
            <a:pPr eaLnBrk="1" hangingPunct="1"/>
            <a:r>
              <a:rPr lang="en-US" altLang="ja-JP" sz="3200" dirty="0" smtClean="0"/>
              <a:t>Invest Karnataka 2015</a:t>
            </a:r>
            <a:br>
              <a:rPr lang="en-US" altLang="ja-JP" sz="3200" dirty="0" smtClean="0"/>
            </a:br>
            <a:r>
              <a:rPr lang="en-US" altLang="ja-JP" sz="3200" dirty="0" smtClean="0"/>
              <a:t>From 23</a:t>
            </a:r>
            <a:r>
              <a:rPr lang="en-US" altLang="ja-JP" sz="3200" baseline="30000" dirty="0" smtClean="0"/>
              <a:t>rd</a:t>
            </a:r>
            <a:r>
              <a:rPr lang="en-US" altLang="ja-JP" sz="3200" dirty="0" smtClean="0"/>
              <a:t> to 25</a:t>
            </a:r>
            <a:r>
              <a:rPr lang="en-US" altLang="ja-JP" sz="3200" baseline="30000" dirty="0" smtClean="0"/>
              <a:t>th</a:t>
            </a:r>
            <a:r>
              <a:rPr lang="en-US" altLang="ja-JP" sz="3200" dirty="0" smtClean="0"/>
              <a:t> November, 2015</a:t>
            </a:r>
            <a:endParaRPr lang="ja-JP" altLang="en-US" sz="3200" dirty="0" smtClean="0"/>
          </a:p>
        </p:txBody>
      </p:sp>
      <p:pic>
        <p:nvPicPr>
          <p:cNvPr id="20483" name="Picture 7"/>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12086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68313" y="2349500"/>
            <a:ext cx="8229600" cy="1371600"/>
          </a:xfrm>
        </p:spPr>
        <p:txBody>
          <a:bodyPr/>
          <a:lstStyle/>
          <a:p>
            <a:pPr eaLnBrk="1" hangingPunct="1"/>
            <a:r>
              <a:rPr lang="ja-JP" altLang="en-US" sz="3200" dirty="0" smtClean="0"/>
              <a:t>建議事項を、建議書委員にお寄せ下さい。</a:t>
            </a:r>
            <a:r>
              <a:rPr lang="en-US" altLang="ja-JP" sz="3200" dirty="0" smtClean="0"/>
              <a:t/>
            </a:r>
            <a:br>
              <a:rPr lang="en-US" altLang="ja-JP" sz="3200" dirty="0" smtClean="0"/>
            </a:br>
            <a:r>
              <a:rPr lang="ja-JP" altLang="en-US" sz="3200" dirty="0" smtClean="0"/>
              <a:t>プロジェクト支援委員会で、問題提起をお願いします。</a:t>
            </a:r>
            <a:r>
              <a:rPr lang="en-US" altLang="ja-JP" sz="3200" dirty="0" smtClean="0"/>
              <a:t/>
            </a:r>
            <a:br>
              <a:rPr lang="en-US" altLang="ja-JP" sz="3200" dirty="0" smtClean="0"/>
            </a:br>
            <a:r>
              <a:rPr lang="en-US" altLang="ja-JP" sz="3200" dirty="0" smtClean="0"/>
              <a:t/>
            </a:r>
            <a:br>
              <a:rPr lang="en-US" altLang="ja-JP" sz="3200" dirty="0" smtClean="0"/>
            </a:br>
            <a:r>
              <a:rPr lang="ja-JP" altLang="en-US" sz="3200" dirty="0" smtClean="0"/>
              <a:t>ご清聴ありがとうございました</a:t>
            </a:r>
          </a:p>
        </p:txBody>
      </p:sp>
      <p:pic>
        <p:nvPicPr>
          <p:cNvPr id="20483" name="Picture 7"/>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p:nvPr>
        </p:nvSpPr>
        <p:spPr/>
        <p:txBody>
          <a:bodyPr/>
          <a:lstStyle/>
          <a:p>
            <a:r>
              <a:rPr lang="ja-JP" altLang="en-US" sz="3200" dirty="0" smtClean="0"/>
              <a:t>　第</a:t>
            </a:r>
            <a:r>
              <a:rPr lang="ja-JP" altLang="en-US" sz="2800" dirty="0" smtClean="0"/>
              <a:t>７回</a:t>
            </a:r>
            <a:r>
              <a:rPr lang="ja-JP" altLang="en-US" sz="2800" dirty="0"/>
              <a:t>ダイヤログ・モニタリング委員</a:t>
            </a:r>
            <a:r>
              <a:rPr lang="ja-JP" altLang="en-US" sz="2800" dirty="0" smtClean="0"/>
              <a:t>会</a:t>
            </a:r>
          </a:p>
        </p:txBody>
      </p:sp>
      <p:sp>
        <p:nvSpPr>
          <p:cNvPr id="4099" name="コンテンツ プレースホルダー 2"/>
          <p:cNvSpPr>
            <a:spLocks noGrp="1"/>
          </p:cNvSpPr>
          <p:nvPr>
            <p:ph idx="1"/>
          </p:nvPr>
        </p:nvSpPr>
        <p:spPr>
          <a:xfrm>
            <a:off x="457200" y="1628775"/>
            <a:ext cx="8363272" cy="4895850"/>
          </a:xfrm>
        </p:spPr>
        <p:txBody>
          <a:bodyPr/>
          <a:lstStyle/>
          <a:p>
            <a:pPr marL="0" indent="0">
              <a:buNone/>
            </a:pPr>
            <a:r>
              <a:rPr lang="en-US" altLang="ja-JP" sz="2400" dirty="0" smtClean="0"/>
              <a:t>3. </a:t>
            </a:r>
            <a:r>
              <a:rPr lang="ja-JP" altLang="en-US" sz="2400" dirty="0" smtClean="0"/>
              <a:t>議題</a:t>
            </a:r>
            <a:endParaRPr lang="en-US" altLang="ja-JP" sz="2400" dirty="0" smtClean="0"/>
          </a:p>
          <a:p>
            <a:pPr marL="457200" indent="-457200">
              <a:buFont typeface="Arial" charset="0"/>
              <a:buAutoNum type="arabicParenR"/>
            </a:pPr>
            <a:r>
              <a:rPr lang="ja-JP" altLang="en-US" sz="2400" dirty="0" smtClean="0"/>
              <a:t>最近のカルナタカ向けの日系企業の投資動向</a:t>
            </a:r>
            <a:endParaRPr lang="en-US" altLang="ja-JP" sz="2400" dirty="0" smtClean="0"/>
          </a:p>
          <a:p>
            <a:pPr marL="457200" indent="-457200">
              <a:buFont typeface="Arial" charset="0"/>
              <a:buAutoNum type="arabicParenR"/>
            </a:pPr>
            <a:r>
              <a:rPr lang="ja-JP" altLang="en-US" sz="2400" dirty="0"/>
              <a:t>工</a:t>
            </a:r>
            <a:r>
              <a:rPr lang="ja-JP" altLang="en-US" sz="2400" dirty="0" smtClean="0"/>
              <a:t>業</a:t>
            </a:r>
            <a:r>
              <a:rPr lang="ja-JP" altLang="en-US" sz="2400" dirty="0"/>
              <a:t>団</a:t>
            </a:r>
            <a:r>
              <a:rPr lang="ja-JP" altLang="en-US" sz="2400" dirty="0" smtClean="0"/>
              <a:t>地</a:t>
            </a:r>
            <a:r>
              <a:rPr lang="ja-JP" altLang="en-US" sz="2400" dirty="0"/>
              <a:t>情</a:t>
            </a:r>
            <a:r>
              <a:rPr lang="ja-JP" altLang="en-US" sz="2400" dirty="0" smtClean="0"/>
              <a:t>報の収集と</a:t>
            </a:r>
            <a:r>
              <a:rPr lang="ja-JP" altLang="en-US" sz="2400" dirty="0"/>
              <a:t>アッ</a:t>
            </a:r>
            <a:r>
              <a:rPr lang="ja-JP" altLang="en-US" sz="2400" dirty="0" smtClean="0"/>
              <a:t>プ</a:t>
            </a:r>
            <a:r>
              <a:rPr lang="ja-JP" altLang="en-US" sz="2400" dirty="0"/>
              <a:t>デート</a:t>
            </a:r>
            <a:endParaRPr lang="en-IN" altLang="ja-JP" sz="2400" dirty="0" smtClean="0"/>
          </a:p>
          <a:p>
            <a:pPr marL="457200" indent="-457200">
              <a:buFont typeface="Arial" charset="0"/>
              <a:buAutoNum type="arabicParenR"/>
            </a:pPr>
            <a:r>
              <a:rPr lang="ja-JP" altLang="en-US" sz="2400" dirty="0" smtClean="0"/>
              <a:t>主要な道路整備情況のアップデート </a:t>
            </a:r>
            <a:endParaRPr lang="en-US" altLang="ja-JP" sz="2400" dirty="0" smtClean="0"/>
          </a:p>
          <a:p>
            <a:pPr marL="457200" indent="-457200">
              <a:buFont typeface="Arial" charset="0"/>
              <a:buAutoNum type="arabicParenR"/>
            </a:pPr>
            <a:r>
              <a:rPr lang="ja-JP" altLang="en-US" sz="2400" dirty="0" smtClean="0"/>
              <a:t>プロジェクト支援と、投資環境改善</a:t>
            </a:r>
            <a:endParaRPr lang="en-US" altLang="ja-JP" sz="2400" dirty="0" smtClean="0"/>
          </a:p>
          <a:p>
            <a:pPr marL="457200" indent="-457200">
              <a:buFont typeface="Arial" charset="0"/>
              <a:buAutoNum type="arabicParenR"/>
            </a:pPr>
            <a:r>
              <a:rPr lang="ja-JP" altLang="en-US" sz="2400" dirty="0" smtClean="0"/>
              <a:t>ナルサプル工業団地に</a:t>
            </a:r>
            <a:r>
              <a:rPr lang="ja-JP" altLang="ja-JP" sz="2400" dirty="0" smtClean="0"/>
              <a:t>関する問題と</a:t>
            </a:r>
            <a:r>
              <a:rPr lang="ja-JP" altLang="en-US" sz="2400" dirty="0" smtClean="0"/>
              <a:t>改善</a:t>
            </a:r>
            <a:endParaRPr lang="en-US" altLang="ja-JP" sz="2400" dirty="0" smtClean="0"/>
          </a:p>
          <a:p>
            <a:pPr marL="457200" indent="-457200">
              <a:buFont typeface="Arial" charset="0"/>
              <a:buAutoNum type="arabicParenR"/>
            </a:pPr>
            <a:r>
              <a:rPr lang="ja-JP" altLang="en-US" sz="2400" dirty="0" smtClean="0"/>
              <a:t>世界水準工業団地造成に向けた日本政府（経産省）、カルナタカ州政府の合同調査</a:t>
            </a:r>
            <a:endParaRPr lang="en-IN" altLang="ja-JP" sz="2400" dirty="0" smtClean="0"/>
          </a:p>
          <a:p>
            <a:pPr marL="457200" indent="-457200">
              <a:buFont typeface="Arial" charset="0"/>
              <a:buAutoNum type="arabicParenR"/>
            </a:pPr>
            <a:r>
              <a:rPr lang="ja-JP" altLang="en-US" sz="2400" dirty="0" smtClean="0"/>
              <a:t>バンガロール市内交通渋滞の緩和と</a:t>
            </a:r>
            <a:r>
              <a:rPr lang="en-US" altLang="ja-JP" sz="2400" dirty="0" smtClean="0"/>
              <a:t>ITS</a:t>
            </a:r>
            <a:r>
              <a:rPr lang="ja-JP" altLang="en-US" sz="2400" dirty="0" smtClean="0"/>
              <a:t>および</a:t>
            </a:r>
            <a:r>
              <a:rPr lang="en-US" altLang="ja-JP" sz="2400" dirty="0" smtClean="0"/>
              <a:t>KIPP</a:t>
            </a:r>
            <a:r>
              <a:rPr lang="ja-JP" altLang="en-US" sz="2400" dirty="0" smtClean="0"/>
              <a:t>の提案</a:t>
            </a:r>
            <a:endParaRPr lang="en-US" altLang="ja-JP" sz="2400" dirty="0" smtClean="0"/>
          </a:p>
          <a:p>
            <a:pPr marL="457200" indent="-457200">
              <a:buFont typeface="Arial" charset="0"/>
              <a:buAutoNum type="arabicParenR"/>
            </a:pPr>
            <a:r>
              <a:rPr lang="ja-JP" altLang="en-US" sz="2400" dirty="0" smtClean="0"/>
              <a:t>その他</a:t>
            </a:r>
            <a:endParaRPr lang="en-US" altLang="ja-JP" sz="2400" dirty="0" smtClean="0"/>
          </a:p>
          <a:p>
            <a:pPr marL="0" indent="0">
              <a:buNone/>
            </a:pPr>
            <a:endParaRPr lang="en-IN" altLang="ja-JP" sz="2400" dirty="0" smtClean="0"/>
          </a:p>
        </p:txBody>
      </p:sp>
      <p:pic>
        <p:nvPicPr>
          <p:cNvPr id="4" name="Picture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9527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251520" y="476672"/>
            <a:ext cx="8712968" cy="878160"/>
          </a:xfrm>
        </p:spPr>
        <p:txBody>
          <a:bodyPr>
            <a:normAutofit fontScale="90000"/>
          </a:bodyPr>
          <a:lstStyle/>
          <a:p>
            <a:pPr algn="ctr" eaLnBrk="1" fontAlgn="auto" hangingPunct="1">
              <a:spcAft>
                <a:spcPts val="0"/>
              </a:spcAft>
              <a:defRPr/>
            </a:pPr>
            <a:r>
              <a:rPr lang="en-US" altLang="ja-JP" sz="3600" dirty="0" smtClean="0">
                <a:solidFill>
                  <a:schemeClr val="tx1"/>
                </a:solidFill>
              </a:rPr>
              <a:t>Trend of Japanese Investment in </a:t>
            </a:r>
            <a:r>
              <a:rPr lang="en-US" altLang="ja-JP" sz="3100" dirty="0" smtClean="0">
                <a:solidFill>
                  <a:schemeClr val="tx1"/>
                </a:solidFill>
              </a:rPr>
              <a:t>Karnataka</a:t>
            </a:r>
            <a:endParaRPr lang="ja-JP" altLang="en-US" sz="3100"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346615682"/>
              </p:ext>
            </p:extLst>
          </p:nvPr>
        </p:nvGraphicFramePr>
        <p:xfrm>
          <a:off x="179512" y="1340768"/>
          <a:ext cx="8604240" cy="1772920"/>
        </p:xfrm>
        <a:graphic>
          <a:graphicData uri="http://schemas.openxmlformats.org/drawingml/2006/table">
            <a:tbl>
              <a:tblPr firstRow="1" bandRow="1">
                <a:tableStyleId>{5C22544A-7EE6-4342-B048-85BDC9FD1C3A}</a:tableStyleId>
              </a:tblPr>
              <a:tblGrid>
                <a:gridCol w="2879616"/>
                <a:gridCol w="691410"/>
                <a:gridCol w="844601"/>
                <a:gridCol w="844601"/>
                <a:gridCol w="844601"/>
                <a:gridCol w="844601"/>
                <a:gridCol w="827405"/>
                <a:gridCol w="827405"/>
              </a:tblGrid>
              <a:tr h="370840">
                <a:tc>
                  <a:txBody>
                    <a:bodyPr/>
                    <a:lstStyle/>
                    <a:p>
                      <a:endParaRPr kumimoji="1" lang="ja-JP" altLang="en-US" sz="1600" dirty="0"/>
                    </a:p>
                  </a:txBody>
                  <a:tcPr/>
                </a:tc>
                <a:tc>
                  <a:txBody>
                    <a:bodyPr/>
                    <a:lstStyle/>
                    <a:p>
                      <a:r>
                        <a:rPr kumimoji="1" lang="en-US" altLang="ja-JP" sz="1600" dirty="0" smtClean="0"/>
                        <a:t>Oct.</a:t>
                      </a:r>
                    </a:p>
                    <a:p>
                      <a:r>
                        <a:rPr kumimoji="1" lang="en-US" altLang="ja-JP" sz="1600" dirty="0" smtClean="0"/>
                        <a:t>2008</a:t>
                      </a:r>
                      <a:endParaRPr kumimoji="1" lang="ja-JP" altLang="en-US" sz="1600" dirty="0"/>
                    </a:p>
                  </a:txBody>
                  <a:tcPr/>
                </a:tc>
                <a:tc>
                  <a:txBody>
                    <a:bodyPr/>
                    <a:lstStyle/>
                    <a:p>
                      <a:r>
                        <a:rPr kumimoji="1" lang="en-US" altLang="ja-JP" sz="1600" dirty="0" smtClean="0"/>
                        <a:t>Oct.</a:t>
                      </a:r>
                    </a:p>
                    <a:p>
                      <a:r>
                        <a:rPr kumimoji="1" lang="en-US" altLang="ja-JP" sz="1600" dirty="0" smtClean="0"/>
                        <a:t>2009</a:t>
                      </a:r>
                      <a:endParaRPr kumimoji="1" lang="ja-JP" altLang="en-US" sz="1600" dirty="0"/>
                    </a:p>
                  </a:txBody>
                  <a:tcPr/>
                </a:tc>
                <a:tc>
                  <a:txBody>
                    <a:bodyPr/>
                    <a:lstStyle/>
                    <a:p>
                      <a:r>
                        <a:rPr kumimoji="1" lang="en-US" altLang="ja-JP" sz="1600" dirty="0" smtClean="0"/>
                        <a:t>Oct. </a:t>
                      </a:r>
                    </a:p>
                    <a:p>
                      <a:r>
                        <a:rPr kumimoji="1" lang="en-US" altLang="ja-JP" sz="1600" dirty="0" smtClean="0"/>
                        <a:t>2010</a:t>
                      </a:r>
                      <a:endParaRPr kumimoji="1" lang="ja-JP" altLang="en-US" sz="1600" dirty="0"/>
                    </a:p>
                  </a:txBody>
                  <a:tcPr/>
                </a:tc>
                <a:tc>
                  <a:txBody>
                    <a:bodyPr/>
                    <a:lstStyle/>
                    <a:p>
                      <a:r>
                        <a:rPr kumimoji="1" lang="en-US" altLang="ja-JP" sz="1600" dirty="0" smtClean="0"/>
                        <a:t>Oct.</a:t>
                      </a:r>
                    </a:p>
                    <a:p>
                      <a:r>
                        <a:rPr kumimoji="1" lang="en-US" altLang="ja-JP" sz="1600" dirty="0" smtClean="0"/>
                        <a:t>2011</a:t>
                      </a:r>
                      <a:endParaRPr kumimoji="1" lang="ja-JP" altLang="en-US" sz="1600" dirty="0"/>
                    </a:p>
                  </a:txBody>
                  <a:tcPr/>
                </a:tc>
                <a:tc>
                  <a:txBody>
                    <a:bodyPr/>
                    <a:lstStyle/>
                    <a:p>
                      <a:r>
                        <a:rPr kumimoji="1" lang="en-US" altLang="ja-JP" sz="1600" dirty="0" smtClean="0"/>
                        <a:t>Oct.</a:t>
                      </a:r>
                    </a:p>
                    <a:p>
                      <a:r>
                        <a:rPr kumimoji="1" lang="en-US" altLang="ja-JP" sz="1600" dirty="0" smtClean="0"/>
                        <a:t>2012</a:t>
                      </a:r>
                      <a:endParaRPr kumimoji="1" lang="ja-JP" altLang="en-US" sz="1600" dirty="0"/>
                    </a:p>
                  </a:txBody>
                  <a:tcPr/>
                </a:tc>
                <a:tc>
                  <a:txBody>
                    <a:bodyPr/>
                    <a:lstStyle/>
                    <a:p>
                      <a:r>
                        <a:rPr kumimoji="1" lang="en-US" altLang="ja-JP" sz="1600" dirty="0" smtClean="0"/>
                        <a:t>Oct.</a:t>
                      </a:r>
                    </a:p>
                    <a:p>
                      <a:r>
                        <a:rPr kumimoji="1" lang="en-US" altLang="ja-JP" sz="1600" dirty="0" smtClean="0"/>
                        <a:t>2013</a:t>
                      </a:r>
                      <a:endParaRPr kumimoji="1" lang="ja-JP" altLang="en-US" sz="1600" dirty="0"/>
                    </a:p>
                  </a:txBody>
                  <a:tcPr/>
                </a:tc>
                <a:tc>
                  <a:txBody>
                    <a:bodyPr/>
                    <a:lstStyle/>
                    <a:p>
                      <a:r>
                        <a:rPr kumimoji="1" lang="en-US" altLang="ja-JP" sz="1600" dirty="0" smtClean="0"/>
                        <a:t>Oct.</a:t>
                      </a:r>
                    </a:p>
                    <a:p>
                      <a:r>
                        <a:rPr kumimoji="1" lang="en-US" altLang="ja-JP" sz="1600" dirty="0" smtClean="0"/>
                        <a:t>2014</a:t>
                      </a:r>
                      <a:endParaRPr kumimoji="1" lang="ja-JP" altLang="en-US" sz="1600" dirty="0"/>
                    </a:p>
                  </a:txBody>
                  <a:tcPr/>
                </a:tc>
              </a:tr>
              <a:tr h="6450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Calibri" pitchFamily="34" charset="0"/>
                          <a:ea typeface="+mn-ea"/>
                        </a:rPr>
                        <a:t>No. of Japanese Establishments</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Calibri" pitchFamily="34" charset="0"/>
                          <a:ea typeface="+mn-ea"/>
                        </a:rPr>
                        <a:t>(Karnataka/All India)</a:t>
                      </a:r>
                    </a:p>
                    <a:p>
                      <a:endParaRPr kumimoji="1" lang="ja-JP" altLang="en-US" sz="1600" dirty="0"/>
                    </a:p>
                  </a:txBody>
                  <a:tcPr/>
                </a:tc>
                <a:tc>
                  <a:txBody>
                    <a:bodyPr/>
                    <a:lstStyle/>
                    <a:p>
                      <a:r>
                        <a:rPr kumimoji="1" lang="en-US" altLang="ja-JP" sz="1600" dirty="0" smtClean="0"/>
                        <a:t>104</a:t>
                      </a:r>
                    </a:p>
                    <a:p>
                      <a:r>
                        <a:rPr kumimoji="1" lang="en-US" altLang="ja-JP" sz="1600" dirty="0" smtClean="0"/>
                        <a:t>(838)</a:t>
                      </a:r>
                      <a:endParaRPr kumimoji="1" lang="ja-JP" altLang="en-US" sz="1600" dirty="0"/>
                    </a:p>
                  </a:txBody>
                  <a:tcPr/>
                </a:tc>
                <a:tc>
                  <a:txBody>
                    <a:bodyPr/>
                    <a:lstStyle/>
                    <a:p>
                      <a:r>
                        <a:rPr kumimoji="1" lang="en-US" altLang="ja-JP" sz="1600" dirty="0" smtClean="0"/>
                        <a:t>123</a:t>
                      </a:r>
                    </a:p>
                    <a:p>
                      <a:r>
                        <a:rPr kumimoji="1" lang="en-US" altLang="ja-JP" sz="1600" dirty="0" smtClean="0"/>
                        <a:t>(1049)</a:t>
                      </a:r>
                      <a:endParaRPr kumimoji="1" lang="ja-JP" altLang="en-US" sz="1600" dirty="0"/>
                    </a:p>
                  </a:txBody>
                  <a:tcPr/>
                </a:tc>
                <a:tc>
                  <a:txBody>
                    <a:bodyPr/>
                    <a:lstStyle/>
                    <a:p>
                      <a:r>
                        <a:rPr kumimoji="1" lang="en-US" altLang="ja-JP" sz="1600" dirty="0" smtClean="0"/>
                        <a:t>155</a:t>
                      </a:r>
                    </a:p>
                    <a:p>
                      <a:r>
                        <a:rPr kumimoji="1" lang="en-US" altLang="ja-JP" sz="1600" dirty="0" smtClean="0"/>
                        <a:t>(1236)</a:t>
                      </a:r>
                      <a:endParaRPr kumimoji="1" lang="ja-JP" altLang="en-US" sz="1600" dirty="0"/>
                    </a:p>
                  </a:txBody>
                  <a:tcPr/>
                </a:tc>
                <a:tc>
                  <a:txBody>
                    <a:bodyPr/>
                    <a:lstStyle/>
                    <a:p>
                      <a:r>
                        <a:rPr kumimoji="1" lang="en-US" altLang="ja-JP" sz="1600" dirty="0" smtClean="0"/>
                        <a:t>182</a:t>
                      </a:r>
                    </a:p>
                    <a:p>
                      <a:r>
                        <a:rPr kumimoji="1" lang="en-US" altLang="ja-JP" sz="1600" dirty="0" smtClean="0"/>
                        <a:t>(1422)</a:t>
                      </a:r>
                      <a:endParaRPr kumimoji="1" lang="ja-JP" altLang="en-US" sz="1600" dirty="0"/>
                    </a:p>
                  </a:txBody>
                  <a:tcPr/>
                </a:tc>
                <a:tc>
                  <a:txBody>
                    <a:bodyPr/>
                    <a:lstStyle/>
                    <a:p>
                      <a:r>
                        <a:rPr kumimoji="1" lang="en-US" altLang="ja-JP" sz="1600" dirty="0" smtClean="0"/>
                        <a:t>228</a:t>
                      </a:r>
                    </a:p>
                    <a:p>
                      <a:r>
                        <a:rPr kumimoji="1" lang="en-US" altLang="ja-JP" sz="1600" dirty="0" smtClean="0"/>
                        <a:t>(1804)</a:t>
                      </a:r>
                      <a:endParaRPr kumimoji="1" lang="ja-JP" altLang="en-US" sz="1600" dirty="0"/>
                    </a:p>
                  </a:txBody>
                  <a:tcPr/>
                </a:tc>
                <a:tc>
                  <a:txBody>
                    <a:bodyPr/>
                    <a:lstStyle/>
                    <a:p>
                      <a:r>
                        <a:rPr kumimoji="1" lang="en-US" altLang="ja-JP" sz="1600" dirty="0" smtClean="0"/>
                        <a:t>299</a:t>
                      </a:r>
                    </a:p>
                    <a:p>
                      <a:r>
                        <a:rPr kumimoji="1" lang="en-US" altLang="ja-JP" sz="1600" dirty="0" smtClean="0"/>
                        <a:t>(2541)</a:t>
                      </a:r>
                      <a:endParaRPr kumimoji="1" lang="ja-JP" altLang="en-US" sz="1600" dirty="0"/>
                    </a:p>
                  </a:txBody>
                  <a:tcPr/>
                </a:tc>
                <a:tc>
                  <a:txBody>
                    <a:bodyPr/>
                    <a:lstStyle/>
                    <a:p>
                      <a:r>
                        <a:rPr kumimoji="1" lang="en-US" altLang="ja-JP" sz="1600" dirty="0" smtClean="0"/>
                        <a:t>395</a:t>
                      </a:r>
                    </a:p>
                    <a:p>
                      <a:r>
                        <a:rPr kumimoji="1" lang="en-US" altLang="ja-JP" sz="1600" dirty="0" smtClean="0"/>
                        <a:t>(3961)</a:t>
                      </a:r>
                    </a:p>
                    <a:p>
                      <a:endParaRPr kumimoji="1" lang="ja-JP" altLang="en-US" sz="1600" dirty="0"/>
                    </a:p>
                  </a:txBody>
                  <a:tcPr/>
                </a:tc>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Calibri" pitchFamily="34" charset="0"/>
                          <a:ea typeface="+mn-ea"/>
                        </a:rPr>
                        <a:t>No. of Japanese residents</a:t>
                      </a:r>
                    </a:p>
                  </a:txBody>
                  <a:tcPr/>
                </a:tc>
                <a:tc>
                  <a:txBody>
                    <a:bodyPr/>
                    <a:lstStyle/>
                    <a:p>
                      <a:r>
                        <a:rPr kumimoji="1" lang="en-US" altLang="ja-JP" sz="1600" dirty="0" smtClean="0"/>
                        <a:t>340</a:t>
                      </a:r>
                    </a:p>
                  </a:txBody>
                  <a:tcPr/>
                </a:tc>
                <a:tc>
                  <a:txBody>
                    <a:bodyPr/>
                    <a:lstStyle/>
                    <a:p>
                      <a:r>
                        <a:rPr kumimoji="1" lang="en-US" altLang="ja-JP" sz="1600" dirty="0" smtClean="0"/>
                        <a:t>480</a:t>
                      </a:r>
                      <a:endParaRPr kumimoji="1" lang="ja-JP" altLang="en-US" sz="1600" dirty="0"/>
                    </a:p>
                  </a:txBody>
                  <a:tcPr/>
                </a:tc>
                <a:tc>
                  <a:txBody>
                    <a:bodyPr/>
                    <a:lstStyle/>
                    <a:p>
                      <a:r>
                        <a:rPr kumimoji="1" lang="en-US" altLang="ja-JP" sz="1600" dirty="0" smtClean="0"/>
                        <a:t>614</a:t>
                      </a:r>
                      <a:endParaRPr kumimoji="1" lang="ja-JP" altLang="en-US" sz="1600" dirty="0"/>
                    </a:p>
                  </a:txBody>
                  <a:tcPr/>
                </a:tc>
                <a:tc>
                  <a:txBody>
                    <a:bodyPr/>
                    <a:lstStyle/>
                    <a:p>
                      <a:r>
                        <a:rPr kumimoji="1" lang="en-US" altLang="ja-JP" sz="1600" dirty="0" smtClean="0"/>
                        <a:t>639</a:t>
                      </a:r>
                      <a:endParaRPr kumimoji="1" lang="ja-JP" altLang="en-US" sz="1600" dirty="0"/>
                    </a:p>
                  </a:txBody>
                  <a:tcPr/>
                </a:tc>
                <a:tc>
                  <a:txBody>
                    <a:bodyPr/>
                    <a:lstStyle/>
                    <a:p>
                      <a:r>
                        <a:rPr kumimoji="1" lang="en-US" altLang="ja-JP" sz="1600" dirty="0" smtClean="0"/>
                        <a:t>833</a:t>
                      </a:r>
                      <a:endParaRPr kumimoji="1" lang="ja-JP" altLang="en-US" sz="1600" dirty="0"/>
                    </a:p>
                  </a:txBody>
                  <a:tcPr/>
                </a:tc>
                <a:tc>
                  <a:txBody>
                    <a:bodyPr/>
                    <a:lstStyle/>
                    <a:p>
                      <a:r>
                        <a:rPr kumimoji="1" lang="en-US" altLang="ja-JP" sz="1600" dirty="0" smtClean="0"/>
                        <a:t>1072</a:t>
                      </a:r>
                      <a:endParaRPr kumimoji="1" lang="ja-JP" altLang="en-US" sz="1600" dirty="0"/>
                    </a:p>
                  </a:txBody>
                  <a:tcPr/>
                </a:tc>
                <a:tc>
                  <a:txBody>
                    <a:bodyPr/>
                    <a:lstStyle/>
                    <a:p>
                      <a:r>
                        <a:rPr kumimoji="1" lang="en-US" altLang="ja-JP" sz="1600" dirty="0" smtClean="0"/>
                        <a:t>1154</a:t>
                      </a:r>
                      <a:endParaRPr kumimoji="1" lang="ja-JP" altLang="en-US" sz="1600" dirty="0"/>
                    </a:p>
                  </a:txBody>
                  <a:tcPr/>
                </a:tc>
              </a:tr>
            </a:tbl>
          </a:graphicData>
        </a:graphic>
      </p:graphicFrame>
      <p:sp>
        <p:nvSpPr>
          <p:cNvPr id="7" name="TextBox 6"/>
          <p:cNvSpPr txBox="1"/>
          <p:nvPr/>
        </p:nvSpPr>
        <p:spPr>
          <a:xfrm>
            <a:off x="719572" y="3284984"/>
            <a:ext cx="7776864" cy="3400931"/>
          </a:xfrm>
          <a:prstGeom prst="rect">
            <a:avLst/>
          </a:prstGeom>
          <a:noFill/>
        </p:spPr>
        <p:txBody>
          <a:bodyPr wrap="square" rtlCol="0">
            <a:spAutoFit/>
          </a:bodyPr>
          <a:lstStyle/>
          <a:p>
            <a:pPr marL="285750" indent="-285750">
              <a:spcBef>
                <a:spcPts val="600"/>
              </a:spcBef>
              <a:buFont typeface="Wingdings" panose="05000000000000000000" pitchFamily="2" charset="2"/>
              <a:buChar char="u"/>
            </a:pPr>
            <a:r>
              <a:rPr kumimoji="1" lang="en-US" altLang="ja-JP" dirty="0" smtClean="0"/>
              <a:t>No. of Japanese establishments in Karnataka is increasing with a CAGR of around 21% in past 7 years. </a:t>
            </a:r>
          </a:p>
          <a:p>
            <a:pPr marL="285750" indent="-285750">
              <a:spcBef>
                <a:spcPts val="600"/>
              </a:spcBef>
              <a:buFont typeface="Wingdings" panose="05000000000000000000" pitchFamily="2" charset="2"/>
              <a:buChar char="u"/>
            </a:pPr>
            <a:r>
              <a:rPr lang="en-US" altLang="ja-JP" dirty="0" smtClean="0"/>
              <a:t>No. of Japanese companies has doubled in last 4 years.</a:t>
            </a:r>
          </a:p>
          <a:p>
            <a:pPr marL="285750" indent="-285750">
              <a:spcBef>
                <a:spcPts val="600"/>
              </a:spcBef>
              <a:buFont typeface="Wingdings" panose="05000000000000000000" pitchFamily="2" charset="2"/>
              <a:buChar char="u"/>
            </a:pPr>
            <a:r>
              <a:rPr kumimoji="1" lang="en-US" altLang="ja-JP" dirty="0" smtClean="0"/>
              <a:t>No. of Japanese residents is second highest in India after Delhi.</a:t>
            </a:r>
          </a:p>
          <a:p>
            <a:pPr marL="285750" indent="-285750">
              <a:spcBef>
                <a:spcPts val="600"/>
              </a:spcBef>
              <a:buFont typeface="Wingdings" panose="05000000000000000000" pitchFamily="2" charset="2"/>
              <a:buChar char="u"/>
            </a:pPr>
            <a:r>
              <a:rPr kumimoji="1" lang="en-US" altLang="ja-JP" dirty="0" smtClean="0"/>
              <a:t>Some New Japanese Projects:</a:t>
            </a:r>
          </a:p>
          <a:p>
            <a:pPr>
              <a:spcBef>
                <a:spcPts val="600"/>
              </a:spcBef>
            </a:pPr>
            <a:r>
              <a:rPr kumimoji="1" lang="ja-JP" altLang="en-US" dirty="0"/>
              <a:t>　</a:t>
            </a:r>
            <a:r>
              <a:rPr kumimoji="1" lang="ja-JP" altLang="en-US" dirty="0" smtClean="0"/>
              <a:t>　</a:t>
            </a:r>
            <a:r>
              <a:rPr kumimoji="1" lang="en-US" altLang="ja-JP" dirty="0" smtClean="0"/>
              <a:t>HMSI</a:t>
            </a:r>
            <a:r>
              <a:rPr kumimoji="1" lang="ja-JP" altLang="en-US" dirty="0" smtClean="0"/>
              <a:t>（拡張）</a:t>
            </a:r>
            <a:r>
              <a:rPr kumimoji="1" lang="en-US" altLang="ja-JP" dirty="0" smtClean="0"/>
              <a:t>, </a:t>
            </a:r>
            <a:r>
              <a:rPr kumimoji="1" lang="en-US" altLang="ja-JP" dirty="0" smtClean="0"/>
              <a:t>TMEIC, Mitsubishi </a:t>
            </a:r>
            <a:r>
              <a:rPr kumimoji="1" lang="en-US" altLang="ja-JP" dirty="0" smtClean="0"/>
              <a:t>Elevators,  TKAP(</a:t>
            </a:r>
            <a:r>
              <a:rPr kumimoji="1" lang="ja-JP" altLang="en-US" dirty="0" smtClean="0"/>
              <a:t>拡張）</a:t>
            </a:r>
            <a:r>
              <a:rPr kumimoji="1" lang="en-US" altLang="ja-JP" dirty="0" smtClean="0"/>
              <a:t>, </a:t>
            </a:r>
            <a:r>
              <a:rPr kumimoji="1" lang="ja-JP" altLang="en-US" dirty="0" smtClean="0"/>
              <a:t> </a:t>
            </a:r>
            <a:r>
              <a:rPr kumimoji="1" lang="en-US" altLang="ja-JP" dirty="0" err="1" smtClean="0"/>
              <a:t>Cataler</a:t>
            </a:r>
            <a:r>
              <a:rPr kumimoji="1" lang="en-US" altLang="ja-JP" dirty="0" smtClean="0"/>
              <a:t> India, </a:t>
            </a:r>
          </a:p>
          <a:p>
            <a:pPr>
              <a:spcBef>
                <a:spcPts val="600"/>
              </a:spcBef>
            </a:pPr>
            <a:r>
              <a:rPr kumimoji="1" lang="en-US" altLang="ja-JP" dirty="0"/>
              <a:t> </a:t>
            </a:r>
            <a:r>
              <a:rPr kumimoji="1" lang="en-US" altLang="ja-JP" dirty="0" smtClean="0"/>
              <a:t>    Nippon Piston Ring, </a:t>
            </a:r>
            <a:r>
              <a:rPr kumimoji="1" lang="en-US" altLang="ja-JP" dirty="0" err="1" smtClean="0"/>
              <a:t>Tsujikawa</a:t>
            </a:r>
            <a:r>
              <a:rPr kumimoji="1" lang="en-US" altLang="ja-JP" dirty="0" smtClean="0"/>
              <a:t>, Wipro-Kawasaki, </a:t>
            </a:r>
          </a:p>
          <a:p>
            <a:pPr>
              <a:spcBef>
                <a:spcPts val="600"/>
              </a:spcBef>
            </a:pPr>
            <a:r>
              <a:rPr kumimoji="1" lang="en-US" altLang="ja-JP" dirty="0"/>
              <a:t> </a:t>
            </a:r>
            <a:r>
              <a:rPr kumimoji="1" lang="en-US" altLang="ja-JP" dirty="0" smtClean="0"/>
              <a:t>    Simplex Naigai Casting, Mitsubishi Electric, Sakata Seed etc.    </a:t>
            </a:r>
            <a:endParaRPr kumimoji="1" lang="en-US" altLang="ja-JP" dirty="0" smtClean="0"/>
          </a:p>
          <a:p>
            <a:pPr>
              <a:spcBef>
                <a:spcPts val="600"/>
              </a:spcBef>
            </a:pPr>
            <a:r>
              <a:rPr kumimoji="1" lang="en-US" altLang="ja-JP" dirty="0"/>
              <a:t> </a:t>
            </a:r>
            <a:r>
              <a:rPr kumimoji="1" lang="en-US" altLang="ja-JP" dirty="0" smtClean="0"/>
              <a:t>    </a:t>
            </a:r>
            <a:r>
              <a:rPr kumimoji="1" lang="en-US" altLang="ja-JP" dirty="0" smtClean="0"/>
              <a:t>Total  : About </a:t>
            </a:r>
            <a:r>
              <a:rPr kumimoji="1" lang="en-US" altLang="ja-JP" dirty="0" err="1" smtClean="0"/>
              <a:t>Rs</a:t>
            </a:r>
            <a:r>
              <a:rPr kumimoji="1" lang="en-US" altLang="ja-JP" dirty="0" smtClean="0"/>
              <a:t> 2000crore</a:t>
            </a:r>
            <a:endParaRPr kumimoji="1" lang="en-US" altLang="ja-JP" dirty="0" smtClean="0"/>
          </a:p>
          <a:p>
            <a:r>
              <a:rPr kumimoji="1" lang="ja-JP" altLang="en-US" dirty="0" smtClean="0"/>
              <a:t>  </a:t>
            </a:r>
            <a:endParaRPr kumimoji="1" lang="ja-JP"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0"/>
            <a:ext cx="3962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267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90550" y="260648"/>
            <a:ext cx="8229600" cy="797632"/>
          </a:xfrm>
        </p:spPr>
        <p:txBody>
          <a:bodyPr/>
          <a:lstStyle/>
          <a:p>
            <a:pPr algn="ctr"/>
            <a:r>
              <a:rPr lang="en-US" altLang="ja-JP" sz="2800" dirty="0" smtClean="0"/>
              <a:t>KIADB</a:t>
            </a:r>
            <a:r>
              <a:rPr lang="ja-JP" altLang="ja-JP" sz="2800" dirty="0" smtClean="0"/>
              <a:t>工業団地の</a:t>
            </a:r>
            <a:r>
              <a:rPr lang="ja-JP" altLang="ja-JP" sz="2800" dirty="0"/>
              <a:t>情報アップデート</a:t>
            </a:r>
            <a:endParaRPr lang="en-IN" altLang="ja-JP" sz="2800" dirty="0" smtClean="0"/>
          </a:p>
        </p:txBody>
      </p:sp>
      <p:sp>
        <p:nvSpPr>
          <p:cNvPr id="3" name="Content Placeholder 2"/>
          <p:cNvSpPr>
            <a:spLocks noGrp="1"/>
          </p:cNvSpPr>
          <p:nvPr>
            <p:ph idx="1"/>
          </p:nvPr>
        </p:nvSpPr>
        <p:spPr>
          <a:xfrm>
            <a:off x="467544" y="1058280"/>
            <a:ext cx="8424936" cy="5467064"/>
          </a:xfrm>
        </p:spPr>
        <p:txBody>
          <a:bodyPr/>
          <a:lstStyle/>
          <a:p>
            <a:pPr lvl="0">
              <a:spcBef>
                <a:spcPts val="1200"/>
              </a:spcBef>
            </a:pPr>
            <a:r>
              <a:rPr lang="ja-JP" altLang="ja-JP" sz="1700" dirty="0" smtClean="0">
                <a:latin typeface="+mj-ea"/>
                <a:ea typeface="+mj-ea"/>
              </a:rPr>
              <a:t>ヴァサンタナラサプラ工業団地　第</a:t>
            </a:r>
            <a:r>
              <a:rPr lang="en-US" altLang="ja-JP" sz="1700" dirty="0" smtClean="0">
                <a:latin typeface="+mj-ea"/>
                <a:ea typeface="+mj-ea"/>
              </a:rPr>
              <a:t>2</a:t>
            </a:r>
            <a:r>
              <a:rPr lang="ja-JP" altLang="ja-JP" sz="1700" dirty="0" smtClean="0">
                <a:latin typeface="+mj-ea"/>
                <a:ea typeface="+mj-ea"/>
              </a:rPr>
              <a:t>フェーズ（</a:t>
            </a:r>
            <a:r>
              <a:rPr lang="en-US" altLang="ja-JP" sz="1700" dirty="0" smtClean="0">
                <a:latin typeface="+mj-ea"/>
                <a:ea typeface="+mj-ea"/>
              </a:rPr>
              <a:t>1264</a:t>
            </a:r>
            <a:r>
              <a:rPr lang="ja-JP" altLang="ja-JP" sz="1700" dirty="0" smtClean="0">
                <a:latin typeface="+mj-ea"/>
                <a:ea typeface="+mj-ea"/>
              </a:rPr>
              <a:t>エーカー） 土地収用済、開発進展中、第</a:t>
            </a:r>
            <a:r>
              <a:rPr lang="en-US" altLang="ja-JP" sz="1700" dirty="0" smtClean="0">
                <a:latin typeface="+mj-ea"/>
                <a:ea typeface="+mj-ea"/>
              </a:rPr>
              <a:t>3</a:t>
            </a:r>
            <a:r>
              <a:rPr lang="ja-JP" altLang="ja-JP" sz="1700" dirty="0" smtClean="0">
                <a:latin typeface="+mj-ea"/>
                <a:ea typeface="+mj-ea"/>
              </a:rPr>
              <a:t>フェーズ（</a:t>
            </a:r>
            <a:r>
              <a:rPr lang="en-US" altLang="ja-JP" sz="1700" dirty="0" smtClean="0">
                <a:latin typeface="+mj-ea"/>
                <a:ea typeface="+mj-ea"/>
              </a:rPr>
              <a:t>1568</a:t>
            </a:r>
            <a:r>
              <a:rPr lang="ja-JP" altLang="ja-JP" sz="1700" dirty="0" smtClean="0">
                <a:latin typeface="+mj-ea"/>
                <a:ea typeface="+mj-ea"/>
              </a:rPr>
              <a:t>エーカー）土地収用中、第</a:t>
            </a:r>
            <a:r>
              <a:rPr lang="en-US" altLang="ja-JP" sz="1700" dirty="0" smtClean="0">
                <a:latin typeface="+mj-ea"/>
                <a:ea typeface="+mj-ea"/>
              </a:rPr>
              <a:t>4</a:t>
            </a:r>
            <a:r>
              <a:rPr lang="ja-JP" altLang="ja-JP" sz="1700" dirty="0" smtClean="0">
                <a:latin typeface="+mj-ea"/>
                <a:ea typeface="+mj-ea"/>
              </a:rPr>
              <a:t>フェーズ（</a:t>
            </a:r>
            <a:r>
              <a:rPr lang="en-US" altLang="ja-JP" sz="1700" dirty="0" smtClean="0">
                <a:latin typeface="+mj-ea"/>
                <a:ea typeface="+mj-ea"/>
              </a:rPr>
              <a:t>1726</a:t>
            </a:r>
            <a:r>
              <a:rPr lang="ja-JP" altLang="ja-JP" sz="1700" dirty="0" smtClean="0">
                <a:latin typeface="+mj-ea"/>
                <a:ea typeface="+mj-ea"/>
              </a:rPr>
              <a:t>エーカー）</a:t>
            </a:r>
            <a:r>
              <a:rPr lang="en-US" altLang="ja-JP" sz="1700" dirty="0" smtClean="0">
                <a:latin typeface="+mj-ea"/>
                <a:ea typeface="+mj-ea"/>
              </a:rPr>
              <a:t>28</a:t>
            </a:r>
            <a:r>
              <a:rPr lang="ja-JP" altLang="ja-JP" sz="1700" dirty="0" smtClean="0">
                <a:latin typeface="+mj-ea"/>
                <a:ea typeface="+mj-ea"/>
              </a:rPr>
              <a:t>条（</a:t>
            </a:r>
            <a:r>
              <a:rPr lang="en-US" altLang="ja-JP" sz="1700" dirty="0" smtClean="0">
                <a:latin typeface="+mj-ea"/>
                <a:ea typeface="+mj-ea"/>
              </a:rPr>
              <a:t>1</a:t>
            </a:r>
            <a:r>
              <a:rPr lang="ja-JP" altLang="ja-JP" sz="1700" dirty="0" smtClean="0">
                <a:latin typeface="+mj-ea"/>
                <a:ea typeface="+mj-ea"/>
              </a:rPr>
              <a:t>）発出済。</a:t>
            </a:r>
            <a:r>
              <a:rPr lang="ja-JP" altLang="en-US" sz="1700" dirty="0" smtClean="0">
                <a:latin typeface="+mj-ea"/>
                <a:ea typeface="+mj-ea"/>
              </a:rPr>
              <a:t>空き地は第</a:t>
            </a:r>
            <a:r>
              <a:rPr lang="en-US" altLang="ja-JP" sz="1700" dirty="0" smtClean="0">
                <a:latin typeface="+mj-ea"/>
                <a:ea typeface="+mj-ea"/>
              </a:rPr>
              <a:t>2</a:t>
            </a:r>
            <a:r>
              <a:rPr lang="ja-JP" altLang="en-US" sz="1700" dirty="0" smtClean="0">
                <a:latin typeface="+mj-ea"/>
                <a:ea typeface="+mj-ea"/>
              </a:rPr>
              <a:t>フェーズでは約</a:t>
            </a:r>
            <a:r>
              <a:rPr lang="en-US" altLang="ja-JP" sz="1700" dirty="0" smtClean="0">
                <a:latin typeface="+mj-ea"/>
                <a:ea typeface="+mj-ea"/>
              </a:rPr>
              <a:t>144</a:t>
            </a:r>
            <a:r>
              <a:rPr lang="ja-JP" altLang="en-US" sz="1700" dirty="0" smtClean="0">
                <a:latin typeface="+mj-ea"/>
                <a:ea typeface="+mj-ea"/>
              </a:rPr>
              <a:t>エーカー、第</a:t>
            </a:r>
            <a:r>
              <a:rPr lang="en-US" altLang="ja-JP" sz="1700" dirty="0" smtClean="0">
                <a:latin typeface="+mj-ea"/>
                <a:ea typeface="+mj-ea"/>
              </a:rPr>
              <a:t>3</a:t>
            </a:r>
            <a:r>
              <a:rPr lang="ja-JP" altLang="en-US" sz="1700" dirty="0" smtClean="0">
                <a:latin typeface="+mj-ea"/>
                <a:ea typeface="+mj-ea"/>
              </a:rPr>
              <a:t>フェーズでは約</a:t>
            </a:r>
            <a:r>
              <a:rPr lang="en-US" altLang="ja-JP" sz="1700" dirty="0" smtClean="0">
                <a:latin typeface="+mj-ea"/>
                <a:ea typeface="+mj-ea"/>
              </a:rPr>
              <a:t>434</a:t>
            </a:r>
            <a:r>
              <a:rPr lang="ja-JP" altLang="en-US" sz="1700" dirty="0" smtClean="0">
                <a:latin typeface="+mj-ea"/>
                <a:ea typeface="+mj-ea"/>
              </a:rPr>
              <a:t>エーカー。</a:t>
            </a:r>
            <a:endParaRPr lang="ja-JP" altLang="ja-JP" sz="1700" dirty="0" smtClean="0">
              <a:latin typeface="+mj-ea"/>
              <a:ea typeface="+mj-ea"/>
            </a:endParaRPr>
          </a:p>
          <a:p>
            <a:pPr lvl="0">
              <a:spcBef>
                <a:spcPts val="1200"/>
              </a:spcBef>
            </a:pPr>
            <a:r>
              <a:rPr lang="ja-JP" altLang="ja-JP" sz="1700" dirty="0" smtClean="0">
                <a:latin typeface="+mj-ea"/>
                <a:ea typeface="+mj-ea"/>
              </a:rPr>
              <a:t>ダッバスペット工業団地　第</a:t>
            </a:r>
            <a:r>
              <a:rPr lang="en-US" altLang="ja-JP" sz="1700" dirty="0" smtClean="0">
                <a:latin typeface="+mj-ea"/>
                <a:ea typeface="+mj-ea"/>
              </a:rPr>
              <a:t>5</a:t>
            </a:r>
            <a:r>
              <a:rPr lang="ja-JP" altLang="ja-JP" sz="1700" dirty="0" smtClean="0">
                <a:latin typeface="+mj-ea"/>
                <a:ea typeface="+mj-ea"/>
              </a:rPr>
              <a:t>フェーズ（</a:t>
            </a:r>
            <a:r>
              <a:rPr lang="en-US" altLang="ja-JP" sz="1700" dirty="0" smtClean="0">
                <a:latin typeface="+mj-ea"/>
                <a:ea typeface="+mj-ea"/>
              </a:rPr>
              <a:t>890</a:t>
            </a:r>
            <a:r>
              <a:rPr lang="ja-JP" altLang="ja-JP" sz="1700" dirty="0" smtClean="0">
                <a:latin typeface="+mj-ea"/>
                <a:ea typeface="+mj-ea"/>
              </a:rPr>
              <a:t>エーカー）土地収用</a:t>
            </a:r>
            <a:r>
              <a:rPr lang="ja-JP" altLang="en-US" sz="1700" dirty="0" smtClean="0">
                <a:latin typeface="+mj-ea"/>
                <a:ea typeface="+mj-ea"/>
              </a:rPr>
              <a:t>済。空き地は約</a:t>
            </a:r>
            <a:r>
              <a:rPr lang="en-US" altLang="ja-JP" sz="1700" dirty="0" smtClean="0">
                <a:latin typeface="+mj-ea"/>
                <a:ea typeface="+mj-ea"/>
              </a:rPr>
              <a:t>40</a:t>
            </a:r>
            <a:r>
              <a:rPr lang="ja-JP" altLang="en-US" sz="1700" dirty="0" smtClean="0">
                <a:latin typeface="+mj-ea"/>
                <a:ea typeface="+mj-ea"/>
              </a:rPr>
              <a:t>エーカー。</a:t>
            </a:r>
            <a:endParaRPr lang="ja-JP" altLang="ja-JP" sz="1700" dirty="0" smtClean="0">
              <a:latin typeface="+mj-ea"/>
              <a:ea typeface="+mj-ea"/>
            </a:endParaRPr>
          </a:p>
          <a:p>
            <a:pPr lvl="0">
              <a:spcBef>
                <a:spcPts val="1200"/>
              </a:spcBef>
            </a:pPr>
            <a:r>
              <a:rPr lang="ja-JP" altLang="ja-JP" sz="1700" dirty="0" smtClean="0">
                <a:latin typeface="+mj-ea"/>
                <a:ea typeface="+mj-ea"/>
              </a:rPr>
              <a:t>ドッダバラプル工業団地　第</a:t>
            </a:r>
            <a:r>
              <a:rPr lang="en-US" altLang="ja-JP" sz="1700" dirty="0" smtClean="0">
                <a:latin typeface="+mj-ea"/>
                <a:ea typeface="+mj-ea"/>
              </a:rPr>
              <a:t>3</a:t>
            </a:r>
            <a:r>
              <a:rPr lang="ja-JP" altLang="ja-JP" sz="1700" dirty="0" smtClean="0">
                <a:latin typeface="+mj-ea"/>
                <a:ea typeface="+mj-ea"/>
              </a:rPr>
              <a:t>フェーズ（</a:t>
            </a:r>
            <a:r>
              <a:rPr lang="en-US" altLang="ja-JP" sz="1700" dirty="0" smtClean="0">
                <a:latin typeface="+mj-ea"/>
                <a:ea typeface="+mj-ea"/>
              </a:rPr>
              <a:t>1526</a:t>
            </a:r>
            <a:r>
              <a:rPr lang="ja-JP" altLang="ja-JP" sz="1700" dirty="0" smtClean="0">
                <a:latin typeface="+mj-ea"/>
                <a:ea typeface="+mj-ea"/>
              </a:rPr>
              <a:t>エーカー）土地収用</a:t>
            </a:r>
            <a:r>
              <a:rPr lang="ja-JP" altLang="en-US" sz="1700" dirty="0" smtClean="0">
                <a:latin typeface="+mj-ea"/>
                <a:ea typeface="+mj-ea"/>
              </a:rPr>
              <a:t>済み。このうち、空き地は約</a:t>
            </a:r>
            <a:r>
              <a:rPr lang="en-US" altLang="ja-JP" sz="1700" dirty="0" smtClean="0">
                <a:latin typeface="+mj-ea"/>
                <a:ea typeface="+mj-ea"/>
              </a:rPr>
              <a:t>187</a:t>
            </a:r>
            <a:r>
              <a:rPr lang="ja-JP" altLang="en-US" sz="1700" dirty="0" smtClean="0">
                <a:latin typeface="+mj-ea"/>
                <a:ea typeface="+mj-ea"/>
              </a:rPr>
              <a:t>エーカー。</a:t>
            </a:r>
            <a:endParaRPr lang="ja-JP" altLang="ja-JP" sz="1700" dirty="0" smtClean="0">
              <a:latin typeface="+mj-ea"/>
              <a:ea typeface="+mj-ea"/>
            </a:endParaRPr>
          </a:p>
          <a:p>
            <a:pPr lvl="0">
              <a:spcBef>
                <a:spcPts val="1200"/>
              </a:spcBef>
            </a:pPr>
            <a:r>
              <a:rPr lang="ja-JP" altLang="ja-JP" sz="1700" dirty="0" smtClean="0">
                <a:latin typeface="+mj-ea"/>
                <a:ea typeface="+mj-ea"/>
              </a:rPr>
              <a:t>ガウリビダヌール工業団地　第</a:t>
            </a:r>
            <a:r>
              <a:rPr lang="en-US" altLang="ja-JP" sz="1700" dirty="0" smtClean="0">
                <a:latin typeface="+mj-ea"/>
                <a:ea typeface="+mj-ea"/>
              </a:rPr>
              <a:t>1</a:t>
            </a:r>
            <a:r>
              <a:rPr lang="ja-JP" altLang="ja-JP" sz="1700" dirty="0" smtClean="0">
                <a:latin typeface="+mj-ea"/>
                <a:ea typeface="+mj-ea"/>
              </a:rPr>
              <a:t>フェーズ（</a:t>
            </a:r>
            <a:r>
              <a:rPr lang="en-US" altLang="ja-JP" sz="1700" dirty="0" smtClean="0">
                <a:latin typeface="+mj-ea"/>
                <a:ea typeface="+mj-ea"/>
              </a:rPr>
              <a:t>299</a:t>
            </a:r>
            <a:r>
              <a:rPr lang="ja-JP" altLang="ja-JP" sz="1700" dirty="0" smtClean="0">
                <a:latin typeface="+mj-ea"/>
                <a:ea typeface="+mj-ea"/>
              </a:rPr>
              <a:t>エーカー）用地割当済、第</a:t>
            </a:r>
            <a:r>
              <a:rPr lang="en-US" altLang="ja-JP" sz="1700" dirty="0" smtClean="0">
                <a:latin typeface="+mj-ea"/>
                <a:ea typeface="+mj-ea"/>
              </a:rPr>
              <a:t>2</a:t>
            </a:r>
            <a:r>
              <a:rPr lang="ja-JP" altLang="ja-JP" sz="1700" dirty="0" smtClean="0">
                <a:latin typeface="+mj-ea"/>
                <a:ea typeface="+mj-ea"/>
              </a:rPr>
              <a:t>フェーズ（</a:t>
            </a:r>
            <a:r>
              <a:rPr lang="en-US" altLang="ja-JP" sz="1700" dirty="0" smtClean="0">
                <a:latin typeface="+mj-ea"/>
                <a:ea typeface="+mj-ea"/>
              </a:rPr>
              <a:t>367</a:t>
            </a:r>
            <a:r>
              <a:rPr lang="ja-JP" altLang="ja-JP" sz="1700" dirty="0" smtClean="0">
                <a:latin typeface="+mj-ea"/>
                <a:ea typeface="+mj-ea"/>
              </a:rPr>
              <a:t>エーカー）開発終了</a:t>
            </a:r>
            <a:r>
              <a:rPr lang="ja-JP" altLang="en-US" sz="1700" dirty="0" smtClean="0">
                <a:latin typeface="+mj-ea"/>
                <a:ea typeface="+mj-ea"/>
              </a:rPr>
              <a:t>。</a:t>
            </a:r>
            <a:endParaRPr lang="ja-JP" altLang="ja-JP" sz="1700" dirty="0" smtClean="0">
              <a:latin typeface="+mj-ea"/>
              <a:ea typeface="+mj-ea"/>
            </a:endParaRPr>
          </a:p>
          <a:p>
            <a:pPr lvl="0">
              <a:spcBef>
                <a:spcPts val="1200"/>
              </a:spcBef>
            </a:pPr>
            <a:r>
              <a:rPr lang="ja-JP" altLang="ja-JP" sz="1700" dirty="0" smtClean="0">
                <a:latin typeface="+mj-ea"/>
                <a:ea typeface="+mj-ea"/>
              </a:rPr>
              <a:t>ナラサプラ工業団地　第</a:t>
            </a:r>
            <a:r>
              <a:rPr lang="en-US" altLang="ja-JP" sz="1700" dirty="0" smtClean="0">
                <a:latin typeface="+mj-ea"/>
                <a:ea typeface="+mj-ea"/>
              </a:rPr>
              <a:t>2</a:t>
            </a:r>
            <a:r>
              <a:rPr lang="ja-JP" altLang="ja-JP" sz="1700" dirty="0" smtClean="0">
                <a:latin typeface="+mj-ea"/>
                <a:ea typeface="+mj-ea"/>
              </a:rPr>
              <a:t>フェーズ（ジャッカサンドラ工業団地</a:t>
            </a:r>
            <a:r>
              <a:rPr lang="en-US" altLang="ja-JP" sz="1700" dirty="0" smtClean="0">
                <a:latin typeface="+mj-ea"/>
                <a:ea typeface="+mj-ea"/>
              </a:rPr>
              <a:t>628</a:t>
            </a:r>
            <a:r>
              <a:rPr lang="ja-JP" altLang="ja-JP" sz="1700" dirty="0" smtClean="0">
                <a:latin typeface="+mj-ea"/>
                <a:ea typeface="+mj-ea"/>
              </a:rPr>
              <a:t>エーカー）</a:t>
            </a:r>
            <a:r>
              <a:rPr lang="ja-JP" altLang="ja-JP" sz="1700" dirty="0" smtClean="0">
                <a:latin typeface="+mj-ea"/>
              </a:rPr>
              <a:t>用地割当済</a:t>
            </a:r>
            <a:r>
              <a:rPr lang="ja-JP" altLang="en-US" sz="1700" dirty="0" smtClean="0">
                <a:latin typeface="+mj-ea"/>
              </a:rPr>
              <a:t>。</a:t>
            </a:r>
            <a:endParaRPr lang="ja-JP" altLang="ja-JP" sz="1700" dirty="0" smtClean="0">
              <a:latin typeface="+mj-ea"/>
              <a:ea typeface="+mj-ea"/>
            </a:endParaRPr>
          </a:p>
          <a:p>
            <a:pPr>
              <a:spcBef>
                <a:spcPts val="1200"/>
              </a:spcBef>
            </a:pPr>
            <a:r>
              <a:rPr lang="ja-JP" altLang="ja-JP" sz="1700" dirty="0" smtClean="0">
                <a:latin typeface="+mj-ea"/>
                <a:ea typeface="+mj-ea"/>
              </a:rPr>
              <a:t>ヴェームガル工業団地　第</a:t>
            </a:r>
            <a:r>
              <a:rPr lang="en-US" altLang="ja-JP" sz="1700" dirty="0" smtClean="0">
                <a:latin typeface="+mj-ea"/>
                <a:ea typeface="+mj-ea"/>
              </a:rPr>
              <a:t>1</a:t>
            </a:r>
            <a:r>
              <a:rPr lang="ja-JP" altLang="ja-JP" sz="1700" dirty="0" smtClean="0">
                <a:latin typeface="+mj-ea"/>
                <a:ea typeface="+mj-ea"/>
              </a:rPr>
              <a:t>フェーズ（</a:t>
            </a:r>
            <a:r>
              <a:rPr lang="en-US" altLang="ja-JP" sz="1700" dirty="0" smtClean="0">
                <a:latin typeface="+mj-ea"/>
                <a:ea typeface="+mj-ea"/>
              </a:rPr>
              <a:t>666</a:t>
            </a:r>
            <a:r>
              <a:rPr lang="ja-JP" altLang="ja-JP" sz="1700" dirty="0" smtClean="0">
                <a:latin typeface="+mj-ea"/>
                <a:ea typeface="+mj-ea"/>
              </a:rPr>
              <a:t>エーカー）</a:t>
            </a:r>
            <a:r>
              <a:rPr lang="ja-JP" altLang="en-US" sz="1700" dirty="0" smtClean="0">
                <a:latin typeface="+mj-ea"/>
                <a:ea typeface="+mj-ea"/>
              </a:rPr>
              <a:t>申請受付中</a:t>
            </a:r>
            <a:r>
              <a:rPr lang="ja-JP" altLang="ja-JP" sz="1700" dirty="0" smtClean="0">
                <a:latin typeface="+mj-ea"/>
                <a:ea typeface="+mj-ea"/>
              </a:rPr>
              <a:t>。</a:t>
            </a:r>
            <a:r>
              <a:rPr lang="ja-JP" altLang="en-US" sz="1700" dirty="0" smtClean="0">
                <a:latin typeface="+mj-ea"/>
                <a:ea typeface="+mj-ea"/>
              </a:rPr>
              <a:t>空き地は約</a:t>
            </a:r>
            <a:r>
              <a:rPr lang="en-US" altLang="ja-JP" sz="1700" dirty="0" smtClean="0">
                <a:latin typeface="+mj-ea"/>
                <a:ea typeface="+mj-ea"/>
              </a:rPr>
              <a:t>158</a:t>
            </a:r>
            <a:r>
              <a:rPr lang="ja-JP" altLang="en-US" sz="1700" dirty="0" smtClean="0">
                <a:latin typeface="+mj-ea"/>
                <a:ea typeface="+mj-ea"/>
              </a:rPr>
              <a:t>エーカー。</a:t>
            </a:r>
            <a:r>
              <a:rPr lang="ja-JP" altLang="ja-JP" sz="1700" dirty="0" smtClean="0">
                <a:latin typeface="+mj-ea"/>
                <a:ea typeface="+mj-ea"/>
              </a:rPr>
              <a:t>第</a:t>
            </a:r>
            <a:r>
              <a:rPr lang="en-US" altLang="ja-JP" sz="1700" dirty="0" smtClean="0">
                <a:latin typeface="+mj-ea"/>
                <a:ea typeface="+mj-ea"/>
              </a:rPr>
              <a:t>2</a:t>
            </a:r>
            <a:r>
              <a:rPr lang="ja-JP" altLang="ja-JP" sz="1700" dirty="0" smtClean="0">
                <a:latin typeface="+mj-ea"/>
                <a:ea typeface="+mj-ea"/>
              </a:rPr>
              <a:t>フェーズ（</a:t>
            </a:r>
            <a:r>
              <a:rPr lang="en-US" altLang="ja-JP" sz="1700" dirty="0" smtClean="0">
                <a:latin typeface="+mj-ea"/>
                <a:ea typeface="+mj-ea"/>
              </a:rPr>
              <a:t>1200</a:t>
            </a:r>
            <a:r>
              <a:rPr lang="ja-JP" altLang="ja-JP" sz="1700" dirty="0" smtClean="0">
                <a:latin typeface="+mj-ea"/>
                <a:ea typeface="+mj-ea"/>
              </a:rPr>
              <a:t>エーカー）収用用地確定済</a:t>
            </a:r>
            <a:r>
              <a:rPr lang="ja-JP" altLang="en-US" sz="1700" dirty="0" smtClean="0">
                <a:latin typeface="+mj-ea"/>
                <a:ea typeface="+mj-ea"/>
              </a:rPr>
              <a:t>。</a:t>
            </a:r>
            <a:endParaRPr lang="en-US" altLang="ja-JP" sz="1700" dirty="0" smtClean="0">
              <a:latin typeface="+mj-ea"/>
              <a:ea typeface="+mj-ea"/>
            </a:endParaRPr>
          </a:p>
          <a:p>
            <a:pPr>
              <a:spcBef>
                <a:spcPts val="1200"/>
              </a:spcBef>
            </a:pPr>
            <a:r>
              <a:rPr lang="ja-JP" altLang="en-US" sz="1700" dirty="0" smtClean="0">
                <a:latin typeface="+mj-ea"/>
                <a:ea typeface="+mj-ea"/>
              </a:rPr>
              <a:t>デバナハ</a:t>
            </a:r>
            <a:r>
              <a:rPr lang="ja-JP" altLang="en-US" sz="1700" dirty="0" smtClean="0">
                <a:latin typeface="+mj-ea"/>
                <a:ea typeface="+mj-ea"/>
              </a:rPr>
              <a:t>リで</a:t>
            </a:r>
            <a:r>
              <a:rPr lang="ja-JP" altLang="en-US" sz="1700" dirty="0" smtClean="0">
                <a:latin typeface="+mj-ea"/>
                <a:ea typeface="+mj-ea"/>
              </a:rPr>
              <a:t>の</a:t>
            </a:r>
            <a:r>
              <a:rPr lang="en-US" altLang="ja-JP" sz="1700" dirty="0" smtClean="0">
                <a:latin typeface="+mj-ea"/>
                <a:ea typeface="+mj-ea"/>
              </a:rPr>
              <a:t>IT/BT,</a:t>
            </a:r>
            <a:r>
              <a:rPr lang="ja-JP" altLang="en-US" sz="1700" dirty="0" smtClean="0">
                <a:latin typeface="+mj-ea"/>
              </a:rPr>
              <a:t>エアロスペース</a:t>
            </a:r>
            <a:r>
              <a:rPr lang="en-US" altLang="ja-JP" sz="1700" dirty="0" smtClean="0">
                <a:latin typeface="+mj-ea"/>
              </a:rPr>
              <a:t>,</a:t>
            </a:r>
            <a:r>
              <a:rPr lang="ja-JP" altLang="en-US" sz="1700" dirty="0" smtClean="0">
                <a:latin typeface="+mj-ea"/>
              </a:rPr>
              <a:t>ハードウェアパー</a:t>
            </a:r>
            <a:r>
              <a:rPr lang="ja-JP" altLang="en-US" sz="1700" dirty="0" smtClean="0">
                <a:latin typeface="+mj-ea"/>
              </a:rPr>
              <a:t>ク</a:t>
            </a:r>
            <a:r>
              <a:rPr lang="en-US" altLang="ja-JP" sz="1700" dirty="0" smtClean="0">
                <a:latin typeface="+mj-ea"/>
              </a:rPr>
              <a:t>: </a:t>
            </a:r>
            <a:r>
              <a:rPr lang="ja-JP" altLang="en-US" sz="1700" dirty="0" smtClean="0">
                <a:latin typeface="+mj-ea"/>
              </a:rPr>
              <a:t>空</a:t>
            </a:r>
            <a:r>
              <a:rPr lang="ja-JP" altLang="en-US" sz="1700" dirty="0" smtClean="0">
                <a:latin typeface="+mj-ea"/>
              </a:rPr>
              <a:t>き地は約</a:t>
            </a:r>
            <a:r>
              <a:rPr lang="en-US" altLang="ja-JP" sz="1700" dirty="0" smtClean="0">
                <a:latin typeface="+mj-ea"/>
              </a:rPr>
              <a:t>290</a:t>
            </a:r>
            <a:r>
              <a:rPr lang="ja-JP" altLang="en-US" sz="1700" dirty="0" smtClean="0">
                <a:latin typeface="+mj-ea"/>
              </a:rPr>
              <a:t>エーカー。</a:t>
            </a:r>
            <a:endParaRPr lang="en-US" altLang="ja-JP" sz="1700" dirty="0" smtClean="0">
              <a:latin typeface="+mj-ea"/>
              <a:ea typeface="+mj-ea"/>
            </a:endParaRPr>
          </a:p>
          <a:p>
            <a:pPr marL="271463" indent="-180975">
              <a:spcBef>
                <a:spcPts val="0"/>
              </a:spcBef>
              <a:spcAft>
                <a:spcPts val="600"/>
              </a:spcAft>
              <a:buNone/>
              <a:defRPr/>
            </a:pPr>
            <a:endParaRPr lang="en-US" altLang="ja-JP" sz="900" dirty="0" smtClean="0"/>
          </a:p>
          <a:p>
            <a:pPr marL="0" lvl="0" indent="0">
              <a:buNone/>
            </a:pPr>
            <a:endParaRPr lang="en-US" altLang="ja-JP" sz="1800" b="1" dirty="0" smtClean="0">
              <a:latin typeface="ＭＳ Ｐゴシック" pitchFamily="50" charset="-128"/>
            </a:endParaRPr>
          </a:p>
          <a:p>
            <a:pPr marL="0" indent="0">
              <a:buFont typeface="Wingdings" pitchFamily="2" charset="2"/>
              <a:buNone/>
              <a:defRPr/>
            </a:pPr>
            <a:endParaRPr lang="ja-JP" altLang="ja-JP" b="1" dirty="0">
              <a:latin typeface="+mj-ea"/>
            </a:endParaRPr>
          </a:p>
        </p:txBody>
      </p:sp>
      <p:pic>
        <p:nvPicPr>
          <p:cNvPr id="5124" name="Picture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Slide Number Placeholder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fld id="{0E3C1A88-4A74-4B3C-A713-86D769320C08}" type="slidenum">
              <a:rPr lang="en-US" altLang="ja-JP" smtClean="0">
                <a:latin typeface="Arial Black" pitchFamily="34" charset="0"/>
              </a:rPr>
              <a:pPr/>
              <a:t>5</a:t>
            </a:fld>
            <a:endParaRPr lang="en-US" altLang="ja-JP" smtClean="0">
              <a:latin typeface="Arial Black" pitchFamily="34" charset="0"/>
            </a:endParaRPr>
          </a:p>
        </p:txBody>
      </p:sp>
    </p:spTree>
    <p:extLst>
      <p:ext uri="{BB962C8B-B14F-4D97-AF65-F5344CB8AC3E}">
        <p14:creationId xmlns:p14="http://schemas.microsoft.com/office/powerpoint/2010/main" val="892392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E80F9BF0-18CA-4A4F-8DEB-AA057025D59D}" type="slidenum">
              <a:rPr lang="en-US" altLang="ja-JP" smtClean="0"/>
              <a:pPr>
                <a:defRPr/>
              </a:pPr>
              <a:t>6</a:t>
            </a:fld>
            <a:endParaRPr lang="en-US" altLang="ja-JP"/>
          </a:p>
        </p:txBody>
      </p:sp>
      <p:sp>
        <p:nvSpPr>
          <p:cNvPr id="5" name="タイトル 1"/>
          <p:cNvSpPr>
            <a:spLocks noGrp="1"/>
          </p:cNvSpPr>
          <p:nvPr>
            <p:ph type="title"/>
          </p:nvPr>
        </p:nvSpPr>
        <p:spPr>
          <a:xfrm>
            <a:off x="471488" y="244475"/>
            <a:ext cx="8229600" cy="739775"/>
          </a:xfrm>
        </p:spPr>
        <p:txBody>
          <a:bodyPr/>
          <a:lstStyle/>
          <a:p>
            <a:r>
              <a:rPr lang="ja-JP" altLang="en-US" sz="2800" dirty="0" smtClean="0">
                <a:latin typeface="ＭＳ Ｐゴシック" panose="020B0600070205080204" pitchFamily="50" charset="-128"/>
              </a:rPr>
              <a:t>最新工業団地情報</a:t>
            </a:r>
            <a:endParaRPr lang="ja-JP" altLang="en-US" sz="2800" dirty="0" smtClean="0"/>
          </a:p>
        </p:txBody>
      </p:sp>
      <p:sp>
        <p:nvSpPr>
          <p:cNvPr id="6" name="コンテンツ プレースホルダー 2"/>
          <p:cNvSpPr>
            <a:spLocks noGrp="1"/>
          </p:cNvSpPr>
          <p:nvPr>
            <p:ph idx="1"/>
          </p:nvPr>
        </p:nvSpPr>
        <p:spPr>
          <a:xfrm>
            <a:off x="485817" y="811237"/>
            <a:ext cx="8229600" cy="404812"/>
          </a:xfrm>
        </p:spPr>
        <p:txBody>
          <a:bodyPr/>
          <a:lstStyle/>
          <a:p>
            <a:pPr>
              <a:defRPr/>
            </a:pPr>
            <a:r>
              <a:rPr lang="en-US" altLang="ja-JP" sz="2400" dirty="0"/>
              <a:t>KIADB</a:t>
            </a:r>
            <a:r>
              <a:rPr lang="ja-JP" altLang="ja-JP" sz="2400" dirty="0"/>
              <a:t>　バンガロール周辺工業団地</a:t>
            </a:r>
            <a:r>
              <a:rPr lang="en-US" altLang="ja-JP" sz="2400" dirty="0" smtClean="0"/>
              <a:t>(</a:t>
            </a:r>
            <a:r>
              <a:rPr lang="en-US" altLang="ja-JP" sz="2400" dirty="0"/>
              <a:t>9</a:t>
            </a:r>
            <a:r>
              <a:rPr lang="ja-JP" altLang="ja-JP" sz="2400" dirty="0" smtClean="0"/>
              <a:t>件</a:t>
            </a:r>
            <a:r>
              <a:rPr lang="en-US" altLang="ja-JP" sz="2400" dirty="0"/>
              <a:t>)</a:t>
            </a:r>
            <a:endParaRPr lang="ja-JP" altLang="ja-JP" sz="2400" dirty="0"/>
          </a:p>
          <a:p>
            <a:pPr eaLnBrk="1" hangingPunct="1">
              <a:defRPr/>
            </a:pPr>
            <a:endParaRPr lang="ja-JP" altLang="en-US" sz="2000" b="1" dirty="0">
              <a:latin typeface="+mj-ea"/>
              <a:ea typeface="+mj-ea"/>
            </a:endParaRPr>
          </a:p>
        </p:txBody>
      </p:sp>
      <p:pic>
        <p:nvPicPr>
          <p:cNvPr id="7"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063" y="1146820"/>
            <a:ext cx="8625433" cy="551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772399" y="2402681"/>
            <a:ext cx="11414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lvl1pPr defTabSz="915988">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defTabSz="915988">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defTabSz="915988">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defTabSz="915988">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915988">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50000"/>
              </a:spcBef>
              <a:buClrTx/>
              <a:buSzTx/>
              <a:buFontTx/>
              <a:buNone/>
            </a:pPr>
            <a:r>
              <a:rPr kumimoji="0" lang="en-IN" altLang="ja-JP" sz="1000" b="1" dirty="0">
                <a:solidFill>
                  <a:srgbClr val="990000"/>
                </a:solidFill>
                <a:latin typeface="Verdana" panose="020B0604030504040204" pitchFamily="34" charset="0"/>
                <a:cs typeface="Arial" panose="020B0604020202020204" pitchFamily="34" charset="0"/>
              </a:rPr>
              <a:t>VASANTHA NARSAPURA</a:t>
            </a:r>
          </a:p>
        </p:txBody>
      </p:sp>
      <p:sp>
        <p:nvSpPr>
          <p:cNvPr id="9" name="Text Box 5"/>
          <p:cNvSpPr txBox="1">
            <a:spLocks noChangeArrowheads="1"/>
          </p:cNvSpPr>
          <p:nvPr/>
        </p:nvSpPr>
        <p:spPr bwMode="auto">
          <a:xfrm>
            <a:off x="2447627" y="1806500"/>
            <a:ext cx="1368425" cy="2460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lvl1pPr defTabSz="915988">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defTabSz="915988">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defTabSz="915988">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defTabSz="915988">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915988">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50000"/>
              </a:spcBef>
              <a:buClrTx/>
              <a:buSzTx/>
              <a:buFontTx/>
              <a:buNone/>
            </a:pPr>
            <a:r>
              <a:rPr kumimoji="0" lang="en-IN" altLang="ja-JP" sz="1000" b="1" dirty="0">
                <a:solidFill>
                  <a:srgbClr val="990000"/>
                </a:solidFill>
                <a:latin typeface="Verdana" panose="020B0604030504040204" pitchFamily="34" charset="0"/>
                <a:cs typeface="Arial" panose="020B0604020202020204" pitchFamily="34" charset="0"/>
              </a:rPr>
              <a:t>GAURIBIDANUR</a:t>
            </a:r>
          </a:p>
        </p:txBody>
      </p:sp>
      <p:sp>
        <p:nvSpPr>
          <p:cNvPr id="10" name="TextBox 16"/>
          <p:cNvSpPr txBox="1">
            <a:spLocks noChangeArrowheads="1"/>
          </p:cNvSpPr>
          <p:nvPr/>
        </p:nvSpPr>
        <p:spPr bwMode="auto">
          <a:xfrm>
            <a:off x="2682875" y="2011363"/>
            <a:ext cx="560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800" b="1" dirty="0" smtClean="0">
                <a:cs typeface="Arial" panose="020B0604020202020204" pitchFamily="34" charset="0"/>
              </a:rPr>
              <a:t>(6)</a:t>
            </a:r>
            <a:endParaRPr kumimoji="0" lang="en-US" altLang="ja-JP" sz="1800" b="1" dirty="0">
              <a:cs typeface="Arial" panose="020B0604020202020204" pitchFamily="34" charset="0"/>
            </a:endParaRPr>
          </a:p>
        </p:txBody>
      </p:sp>
      <p:sp>
        <p:nvSpPr>
          <p:cNvPr id="15" name="TextBox 16"/>
          <p:cNvSpPr txBox="1">
            <a:spLocks noChangeArrowheads="1"/>
          </p:cNvSpPr>
          <p:nvPr/>
        </p:nvSpPr>
        <p:spPr bwMode="auto">
          <a:xfrm>
            <a:off x="1020476" y="2653012"/>
            <a:ext cx="560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800" b="1" dirty="0" smtClean="0">
                <a:cs typeface="Arial" panose="020B0604020202020204" pitchFamily="34" charset="0"/>
              </a:rPr>
              <a:t>(5)</a:t>
            </a:r>
            <a:endParaRPr kumimoji="0" lang="en-US" altLang="ja-JP" sz="1800" b="1" dirty="0">
              <a:cs typeface="Arial" panose="020B0604020202020204" pitchFamily="34" charset="0"/>
            </a:endParaRPr>
          </a:p>
        </p:txBody>
      </p:sp>
      <p:sp>
        <p:nvSpPr>
          <p:cNvPr id="17" name="Text Box 5"/>
          <p:cNvSpPr txBox="1">
            <a:spLocks noChangeArrowheads="1"/>
          </p:cNvSpPr>
          <p:nvPr/>
        </p:nvSpPr>
        <p:spPr bwMode="auto">
          <a:xfrm>
            <a:off x="5868144" y="4007469"/>
            <a:ext cx="1230105" cy="24621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4" tIns="45717" rIns="91434" bIns="45717">
            <a:spAutoFit/>
          </a:bodyPr>
          <a:lstStyle>
            <a:lvl1pPr defTabSz="915988">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defTabSz="915988">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defTabSz="915988">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defTabSz="915988">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915988">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50000"/>
              </a:spcBef>
              <a:buClrTx/>
              <a:buSzTx/>
              <a:buFontTx/>
              <a:buNone/>
            </a:pPr>
            <a:r>
              <a:rPr kumimoji="0" lang="en-IN" altLang="ja-JP" sz="1000" b="1" dirty="0" smtClean="0">
                <a:solidFill>
                  <a:srgbClr val="990000"/>
                </a:solidFill>
                <a:latin typeface="Verdana" panose="020B0604030504040204" pitchFamily="34" charset="0"/>
                <a:cs typeface="Arial" panose="020B0604020202020204" pitchFamily="34" charset="0"/>
              </a:rPr>
              <a:t>NARASAPURA</a:t>
            </a:r>
            <a:endParaRPr kumimoji="0" lang="en-IN" altLang="ja-JP" sz="1000" b="1" dirty="0">
              <a:solidFill>
                <a:srgbClr val="990000"/>
              </a:solidFill>
              <a:latin typeface="Verdana" panose="020B0604030504040204" pitchFamily="34" charset="0"/>
              <a:cs typeface="Arial" panose="020B0604020202020204" pitchFamily="34" charset="0"/>
            </a:endParaRPr>
          </a:p>
        </p:txBody>
      </p:sp>
      <p:sp>
        <p:nvSpPr>
          <p:cNvPr id="18" name="TextBox 16"/>
          <p:cNvSpPr txBox="1">
            <a:spLocks noChangeArrowheads="1"/>
          </p:cNvSpPr>
          <p:nvPr/>
        </p:nvSpPr>
        <p:spPr bwMode="auto">
          <a:xfrm>
            <a:off x="5476952" y="3885384"/>
            <a:ext cx="560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800" b="1" dirty="0" smtClean="0">
                <a:cs typeface="Arial" panose="020B0604020202020204" pitchFamily="34" charset="0"/>
              </a:rPr>
              <a:t>(1)</a:t>
            </a:r>
            <a:endParaRPr kumimoji="0" lang="en-US" altLang="ja-JP" sz="1800" b="1" dirty="0">
              <a:cs typeface="Arial" panose="020B0604020202020204" pitchFamily="34" charset="0"/>
            </a:endParaRPr>
          </a:p>
        </p:txBody>
      </p:sp>
      <p:sp>
        <p:nvSpPr>
          <p:cNvPr id="19" name="Text Box 5"/>
          <p:cNvSpPr txBox="1">
            <a:spLocks noChangeArrowheads="1"/>
          </p:cNvSpPr>
          <p:nvPr/>
        </p:nvSpPr>
        <p:spPr bwMode="auto">
          <a:xfrm>
            <a:off x="5325098" y="3313885"/>
            <a:ext cx="864096" cy="2460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4" tIns="45717" rIns="91434" bIns="45717">
            <a:spAutoFit/>
          </a:bodyPr>
          <a:lstStyle>
            <a:lvl1pPr defTabSz="915988">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defTabSz="915988">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defTabSz="915988">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defTabSz="915988">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915988">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50000"/>
              </a:spcBef>
              <a:buClrTx/>
              <a:buSzTx/>
              <a:buFontTx/>
              <a:buNone/>
            </a:pPr>
            <a:r>
              <a:rPr kumimoji="0" lang="en-IN" altLang="ja-JP" sz="1000" b="1" dirty="0" smtClean="0">
                <a:solidFill>
                  <a:srgbClr val="990000"/>
                </a:solidFill>
                <a:latin typeface="Verdana" panose="020B0604030504040204" pitchFamily="34" charset="0"/>
                <a:cs typeface="Arial" panose="020B0604020202020204" pitchFamily="34" charset="0"/>
              </a:rPr>
              <a:t> VEMGAL</a:t>
            </a:r>
            <a:endParaRPr kumimoji="0" lang="en-IN" altLang="ja-JP" sz="1000" b="1" dirty="0">
              <a:solidFill>
                <a:srgbClr val="990000"/>
              </a:solidFill>
              <a:latin typeface="Verdana" panose="020B0604030504040204" pitchFamily="34" charset="0"/>
              <a:cs typeface="Arial" panose="020B0604020202020204" pitchFamily="34" charset="0"/>
            </a:endParaRPr>
          </a:p>
        </p:txBody>
      </p:sp>
      <p:sp>
        <p:nvSpPr>
          <p:cNvPr id="20" name="TextBox 16"/>
          <p:cNvSpPr txBox="1">
            <a:spLocks noChangeArrowheads="1"/>
          </p:cNvSpPr>
          <p:nvPr/>
        </p:nvSpPr>
        <p:spPr bwMode="auto">
          <a:xfrm>
            <a:off x="5476952" y="3484483"/>
            <a:ext cx="560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800" b="1" dirty="0" smtClean="0">
                <a:cs typeface="Arial" panose="020B0604020202020204" pitchFamily="34" charset="0"/>
              </a:rPr>
              <a:t>(2)</a:t>
            </a:r>
            <a:endParaRPr kumimoji="0" lang="en-US" altLang="ja-JP" sz="1800" b="1" dirty="0">
              <a:cs typeface="Arial" panose="020B0604020202020204" pitchFamily="34" charset="0"/>
            </a:endParaRPr>
          </a:p>
        </p:txBody>
      </p:sp>
      <p:sp>
        <p:nvSpPr>
          <p:cNvPr id="22" name="Text Box 5"/>
          <p:cNvSpPr txBox="1">
            <a:spLocks noChangeArrowheads="1"/>
          </p:cNvSpPr>
          <p:nvPr/>
        </p:nvSpPr>
        <p:spPr bwMode="auto">
          <a:xfrm>
            <a:off x="2295636" y="2737448"/>
            <a:ext cx="1484202" cy="24621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4" tIns="45717" rIns="91434" bIns="45717">
            <a:spAutoFit/>
          </a:bodyPr>
          <a:lstStyle>
            <a:lvl1pPr defTabSz="915988">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defTabSz="915988">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defTabSz="915988">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defTabSz="915988">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915988">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50000"/>
              </a:spcBef>
              <a:buClrTx/>
              <a:buSzTx/>
              <a:buFontTx/>
              <a:buNone/>
            </a:pPr>
            <a:r>
              <a:rPr kumimoji="0" lang="en-IN" altLang="ja-JP" sz="1000" b="1" dirty="0" smtClean="0">
                <a:solidFill>
                  <a:srgbClr val="990000"/>
                </a:solidFill>
                <a:latin typeface="Verdana" panose="020B0604030504040204" pitchFamily="34" charset="0"/>
                <a:cs typeface="Arial" panose="020B0604020202020204" pitchFamily="34" charset="0"/>
              </a:rPr>
              <a:t>DODDABALLAPUR</a:t>
            </a:r>
            <a:endParaRPr kumimoji="0" lang="en-IN" altLang="ja-JP" sz="1000" b="1" dirty="0">
              <a:solidFill>
                <a:srgbClr val="990000"/>
              </a:solidFill>
              <a:latin typeface="Verdana" panose="020B0604030504040204" pitchFamily="34" charset="0"/>
              <a:cs typeface="Arial" panose="020B0604020202020204" pitchFamily="34" charset="0"/>
            </a:endParaRPr>
          </a:p>
        </p:txBody>
      </p:sp>
      <p:sp>
        <p:nvSpPr>
          <p:cNvPr id="23" name="TextBox 16"/>
          <p:cNvSpPr txBox="1">
            <a:spLocks noChangeArrowheads="1"/>
          </p:cNvSpPr>
          <p:nvPr/>
        </p:nvSpPr>
        <p:spPr bwMode="auto">
          <a:xfrm>
            <a:off x="2716113" y="2874731"/>
            <a:ext cx="560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800" b="1" dirty="0" smtClean="0">
                <a:cs typeface="Arial" panose="020B0604020202020204" pitchFamily="34" charset="0"/>
              </a:rPr>
              <a:t>(3)</a:t>
            </a:r>
            <a:endParaRPr kumimoji="0" lang="en-US" altLang="ja-JP" sz="1800" b="1" dirty="0">
              <a:cs typeface="Arial" panose="020B0604020202020204" pitchFamily="34" charset="0"/>
            </a:endParaRPr>
          </a:p>
        </p:txBody>
      </p:sp>
      <p:sp>
        <p:nvSpPr>
          <p:cNvPr id="24" name="Text Box 5"/>
          <p:cNvSpPr txBox="1">
            <a:spLocks noChangeArrowheads="1"/>
          </p:cNvSpPr>
          <p:nvPr/>
        </p:nvSpPr>
        <p:spPr bwMode="auto">
          <a:xfrm>
            <a:off x="2051720" y="5517232"/>
            <a:ext cx="1080120" cy="24621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4" tIns="45717" rIns="91434" bIns="45717">
            <a:spAutoFit/>
          </a:bodyPr>
          <a:lstStyle>
            <a:lvl1pPr defTabSz="915988">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defTabSz="915988">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defTabSz="915988">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defTabSz="915988">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915988">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50000"/>
              </a:spcBef>
              <a:buClrTx/>
              <a:buSzTx/>
              <a:buFontTx/>
              <a:buNone/>
            </a:pPr>
            <a:r>
              <a:rPr kumimoji="0" lang="en-IN" altLang="ja-JP" sz="1000" b="1" dirty="0" smtClean="0">
                <a:solidFill>
                  <a:srgbClr val="990000"/>
                </a:solidFill>
                <a:latin typeface="Verdana" panose="020B0604030504040204" pitchFamily="34" charset="0"/>
                <a:cs typeface="Arial" panose="020B0604020202020204" pitchFamily="34" charset="0"/>
              </a:rPr>
              <a:t>HAROHALLI</a:t>
            </a:r>
            <a:endParaRPr kumimoji="0" lang="en-IN" altLang="ja-JP" sz="1000" b="1" dirty="0">
              <a:solidFill>
                <a:srgbClr val="990000"/>
              </a:solidFill>
              <a:latin typeface="Verdana" panose="020B0604030504040204" pitchFamily="34" charset="0"/>
              <a:cs typeface="Arial" panose="020B0604020202020204" pitchFamily="34" charset="0"/>
            </a:endParaRPr>
          </a:p>
        </p:txBody>
      </p:sp>
      <p:sp>
        <p:nvSpPr>
          <p:cNvPr id="25" name="TextBox 16"/>
          <p:cNvSpPr txBox="1">
            <a:spLocks noChangeArrowheads="1"/>
          </p:cNvSpPr>
          <p:nvPr/>
        </p:nvSpPr>
        <p:spPr bwMode="auto">
          <a:xfrm>
            <a:off x="2286656" y="5680897"/>
            <a:ext cx="560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800" b="1" dirty="0" smtClean="0">
                <a:cs typeface="Arial" panose="020B0604020202020204" pitchFamily="34" charset="0"/>
              </a:rPr>
              <a:t>(7)</a:t>
            </a:r>
            <a:endParaRPr kumimoji="0" lang="en-US" altLang="ja-JP" sz="1800" b="1" dirty="0">
              <a:cs typeface="Arial" panose="020B0604020202020204" pitchFamily="34" charset="0"/>
            </a:endParaRPr>
          </a:p>
        </p:txBody>
      </p:sp>
      <p:sp>
        <p:nvSpPr>
          <p:cNvPr id="26" name="Text Box 5"/>
          <p:cNvSpPr txBox="1">
            <a:spLocks noChangeArrowheads="1"/>
          </p:cNvSpPr>
          <p:nvPr/>
        </p:nvSpPr>
        <p:spPr bwMode="auto">
          <a:xfrm>
            <a:off x="1088737" y="3308444"/>
            <a:ext cx="1097249" cy="246215"/>
          </a:xfrm>
          <a:prstGeom prst="rect">
            <a:avLst/>
          </a:prstGeom>
          <a:solidFill>
            <a:schemeClr val="bg1"/>
          </a:solidFill>
          <a:ln>
            <a:noFill/>
          </a:ln>
        </p:spPr>
        <p:txBody>
          <a:bodyPr wrap="square" lIns="91434" tIns="45717" rIns="91434" bIns="45717">
            <a:spAutoFit/>
          </a:bodyPr>
          <a:lstStyle>
            <a:lvl1pPr defTabSz="915988">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defTabSz="915988">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defTabSz="915988">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defTabSz="915988">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915988">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50000"/>
              </a:spcBef>
              <a:buClrTx/>
              <a:buSzTx/>
              <a:buFontTx/>
              <a:buNone/>
            </a:pPr>
            <a:r>
              <a:rPr kumimoji="0" lang="en-IN" altLang="ja-JP" sz="1000" b="1" dirty="0" smtClean="0">
                <a:solidFill>
                  <a:srgbClr val="990000"/>
                </a:solidFill>
                <a:latin typeface="Verdana" panose="020B0604030504040204" pitchFamily="34" charset="0"/>
                <a:cs typeface="Arial" panose="020B0604020202020204" pitchFamily="34" charset="0"/>
              </a:rPr>
              <a:t>DABASPETE</a:t>
            </a:r>
            <a:endParaRPr kumimoji="0" lang="en-IN" altLang="ja-JP" sz="1000" b="1" dirty="0">
              <a:solidFill>
                <a:srgbClr val="990000"/>
              </a:solidFill>
              <a:latin typeface="Verdana" panose="020B0604030504040204" pitchFamily="34" charset="0"/>
              <a:cs typeface="Arial" panose="020B0604020202020204" pitchFamily="34" charset="0"/>
            </a:endParaRPr>
          </a:p>
        </p:txBody>
      </p:sp>
      <p:sp>
        <p:nvSpPr>
          <p:cNvPr id="27" name="TextBox 16"/>
          <p:cNvSpPr txBox="1">
            <a:spLocks noChangeArrowheads="1"/>
          </p:cNvSpPr>
          <p:nvPr/>
        </p:nvSpPr>
        <p:spPr bwMode="auto">
          <a:xfrm>
            <a:off x="1340128" y="3450148"/>
            <a:ext cx="560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800" b="1" dirty="0" smtClean="0">
                <a:cs typeface="Arial" panose="020B0604020202020204" pitchFamily="34" charset="0"/>
              </a:rPr>
              <a:t>(4)</a:t>
            </a:r>
            <a:endParaRPr kumimoji="0" lang="en-US" altLang="ja-JP" sz="1800" b="1" dirty="0">
              <a:cs typeface="Arial" panose="020B0604020202020204" pitchFamily="34" charset="0"/>
            </a:endParaRPr>
          </a:p>
        </p:txBody>
      </p:sp>
      <p:sp>
        <p:nvSpPr>
          <p:cNvPr id="21" name="TextBox 16"/>
          <p:cNvSpPr txBox="1">
            <a:spLocks noChangeArrowheads="1"/>
          </p:cNvSpPr>
          <p:nvPr/>
        </p:nvSpPr>
        <p:spPr bwMode="auto">
          <a:xfrm>
            <a:off x="4720968" y="4069534"/>
            <a:ext cx="5603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800" b="1" dirty="0" smtClean="0">
                <a:cs typeface="Arial" panose="020B0604020202020204" pitchFamily="34" charset="0"/>
              </a:rPr>
              <a:t>(</a:t>
            </a:r>
            <a:r>
              <a:rPr kumimoji="0" lang="en-US" altLang="ja-JP" sz="1800" b="1" dirty="0">
                <a:cs typeface="Arial" panose="020B0604020202020204" pitchFamily="34" charset="0"/>
              </a:rPr>
              <a:t>9</a:t>
            </a:r>
            <a:r>
              <a:rPr kumimoji="0" lang="en-US" altLang="ja-JP" sz="1800" b="1" dirty="0" smtClean="0">
                <a:cs typeface="Arial" panose="020B0604020202020204" pitchFamily="34" charset="0"/>
              </a:rPr>
              <a:t>)</a:t>
            </a:r>
            <a:endParaRPr kumimoji="0" lang="en-US" altLang="ja-JP" sz="1800" b="1" dirty="0">
              <a:cs typeface="Arial" panose="020B0604020202020204" pitchFamily="34" charset="0"/>
            </a:endParaRPr>
          </a:p>
        </p:txBody>
      </p:sp>
      <p:sp>
        <p:nvSpPr>
          <p:cNvPr id="28" name="Text Box 5"/>
          <p:cNvSpPr txBox="1">
            <a:spLocks noChangeArrowheads="1"/>
          </p:cNvSpPr>
          <p:nvPr/>
        </p:nvSpPr>
        <p:spPr bwMode="auto">
          <a:xfrm>
            <a:off x="5093634" y="4203848"/>
            <a:ext cx="687059" cy="24621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4" tIns="45717" rIns="91434" bIns="45717">
            <a:spAutoFit/>
          </a:bodyPr>
          <a:lstStyle>
            <a:lvl1pPr defTabSz="915988">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defTabSz="915988">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defTabSz="915988">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defTabSz="915988">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915988">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50000"/>
              </a:spcBef>
              <a:buClrTx/>
              <a:buSzTx/>
              <a:buFontTx/>
              <a:buNone/>
            </a:pPr>
            <a:r>
              <a:rPr kumimoji="0" lang="en-IN" altLang="ja-JP" sz="1000" b="1" dirty="0" err="1" smtClean="0">
                <a:solidFill>
                  <a:srgbClr val="990000"/>
                </a:solidFill>
                <a:latin typeface="Verdana" panose="020B0604030504040204" pitchFamily="34" charset="0"/>
                <a:cs typeface="Arial" panose="020B0604020202020204" pitchFamily="34" charset="0"/>
              </a:rPr>
              <a:t>Malur</a:t>
            </a:r>
            <a:endParaRPr kumimoji="0" lang="en-IN" altLang="ja-JP" sz="1000" b="1" dirty="0">
              <a:solidFill>
                <a:srgbClr val="990000"/>
              </a:solidFill>
              <a:latin typeface="Verdana" panose="020B0604030504040204" pitchFamily="34" charset="0"/>
              <a:cs typeface="Arial" panose="020B0604020202020204" pitchFamily="34" charset="0"/>
            </a:endParaRPr>
          </a:p>
        </p:txBody>
      </p:sp>
      <p:sp>
        <p:nvSpPr>
          <p:cNvPr id="29" name="TextBox 16"/>
          <p:cNvSpPr txBox="1">
            <a:spLocks noChangeArrowheads="1"/>
          </p:cNvSpPr>
          <p:nvPr/>
        </p:nvSpPr>
        <p:spPr bwMode="auto">
          <a:xfrm>
            <a:off x="3863206" y="3501492"/>
            <a:ext cx="5603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800" b="1" dirty="0" smtClean="0">
                <a:cs typeface="Arial" panose="020B0604020202020204" pitchFamily="34" charset="0"/>
              </a:rPr>
              <a:t>(8)</a:t>
            </a:r>
            <a:endParaRPr kumimoji="0" lang="en-US" altLang="ja-JP" sz="1800" b="1" dirty="0">
              <a:cs typeface="Arial" panose="020B0604020202020204" pitchFamily="34" charset="0"/>
            </a:endParaRPr>
          </a:p>
        </p:txBody>
      </p:sp>
      <p:sp>
        <p:nvSpPr>
          <p:cNvPr id="30" name="Text Box 5"/>
          <p:cNvSpPr txBox="1">
            <a:spLocks noChangeArrowheads="1"/>
          </p:cNvSpPr>
          <p:nvPr/>
        </p:nvSpPr>
        <p:spPr bwMode="auto">
          <a:xfrm>
            <a:off x="4208793" y="3528037"/>
            <a:ext cx="1188582" cy="461659"/>
          </a:xfrm>
          <a:prstGeom prst="rect">
            <a:avLst/>
          </a:prstGeom>
          <a:solidFill>
            <a:schemeClr val="bg1"/>
          </a:solidFill>
          <a:ln>
            <a:noFill/>
          </a:ln>
          <a:extLst/>
        </p:spPr>
        <p:txBody>
          <a:bodyPr wrap="square" lIns="91434" tIns="45717" rIns="91434" bIns="45717">
            <a:spAutoFit/>
          </a:bodyPr>
          <a:lstStyle>
            <a:lvl1pPr defTabSz="915988">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defTabSz="915988">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defTabSz="915988">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defTabSz="915988">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915988">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50000"/>
              </a:spcBef>
              <a:buClrTx/>
              <a:buSzTx/>
              <a:buFontTx/>
              <a:buNone/>
            </a:pPr>
            <a:r>
              <a:rPr kumimoji="0" lang="en-IN" altLang="ja-JP" sz="800" b="1" dirty="0" err="1" smtClean="0">
                <a:solidFill>
                  <a:srgbClr val="990000"/>
                </a:solidFill>
                <a:latin typeface="Verdana" panose="020B0604030504040204" pitchFamily="34" charset="0"/>
                <a:cs typeface="Arial" panose="020B0604020202020204" pitchFamily="34" charset="0"/>
              </a:rPr>
              <a:t>Devanahalli</a:t>
            </a:r>
            <a:r>
              <a:rPr kumimoji="0" lang="en-IN" altLang="ja-JP" sz="800" b="1" dirty="0" smtClean="0">
                <a:solidFill>
                  <a:srgbClr val="990000"/>
                </a:solidFill>
                <a:latin typeface="Verdana" panose="020B0604030504040204" pitchFamily="34" charset="0"/>
                <a:cs typeface="Arial" panose="020B0604020202020204" pitchFamily="34" charset="0"/>
              </a:rPr>
              <a:t> IT/</a:t>
            </a:r>
            <a:r>
              <a:rPr kumimoji="0" lang="en-IN" altLang="ja-JP" sz="800" b="1" dirty="0" err="1" smtClean="0">
                <a:solidFill>
                  <a:srgbClr val="990000"/>
                </a:solidFill>
                <a:latin typeface="Verdana" panose="020B0604030504040204" pitchFamily="34" charset="0"/>
                <a:cs typeface="Arial" panose="020B0604020202020204" pitchFamily="34" charset="0"/>
              </a:rPr>
              <a:t>BT,Aerospace</a:t>
            </a:r>
            <a:r>
              <a:rPr kumimoji="0" lang="en-IN" altLang="ja-JP" sz="800" b="1" dirty="0" smtClean="0">
                <a:solidFill>
                  <a:srgbClr val="990000"/>
                </a:solidFill>
                <a:latin typeface="Verdana" panose="020B0604030504040204" pitchFamily="34" charset="0"/>
                <a:cs typeface="Arial" panose="020B0604020202020204" pitchFamily="34" charset="0"/>
              </a:rPr>
              <a:t> &amp; Hardware Park</a:t>
            </a:r>
            <a:endParaRPr kumimoji="0" lang="en-IN" altLang="ja-JP" sz="800" b="1" dirty="0">
              <a:solidFill>
                <a:srgbClr val="990000"/>
              </a:solidFill>
              <a:latin typeface="Verdana" panose="020B0604030504040204" pitchFamily="34" charset="0"/>
              <a:cs typeface="Arial" panose="020B0604020202020204" pitchFamily="34" charset="0"/>
            </a:endParaRPr>
          </a:p>
        </p:txBody>
      </p:sp>
      <p:pic>
        <p:nvPicPr>
          <p:cNvPr id="31" name="Picture 3"/>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0470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E80F9BF0-18CA-4A4F-8DEB-AA057025D59D}" type="slidenum">
              <a:rPr lang="en-US" altLang="ja-JP" smtClean="0"/>
              <a:pPr>
                <a:defRPr/>
              </a:pPr>
              <a:t>7</a:t>
            </a:fld>
            <a:endParaRPr lang="en-US" altLang="ja-JP"/>
          </a:p>
        </p:txBody>
      </p:sp>
      <p:sp>
        <p:nvSpPr>
          <p:cNvPr id="5" name="タイトル 1"/>
          <p:cNvSpPr>
            <a:spLocks noGrp="1"/>
          </p:cNvSpPr>
          <p:nvPr>
            <p:ph type="title"/>
          </p:nvPr>
        </p:nvSpPr>
        <p:spPr>
          <a:xfrm>
            <a:off x="457200" y="457200"/>
            <a:ext cx="8229600" cy="739775"/>
          </a:xfrm>
        </p:spPr>
        <p:txBody>
          <a:bodyPr/>
          <a:lstStyle/>
          <a:p>
            <a:r>
              <a:rPr lang="ja-JP" altLang="en-US" sz="2800" dirty="0" smtClean="0">
                <a:latin typeface="ＭＳ Ｐゴシック" panose="020B0600070205080204" pitchFamily="50" charset="-128"/>
              </a:rPr>
              <a:t>最新工業団地情報</a:t>
            </a:r>
            <a:endParaRPr lang="ja-JP" altLang="en-US" sz="2800" dirty="0" smtClean="0"/>
          </a:p>
        </p:txBody>
      </p:sp>
      <p:sp>
        <p:nvSpPr>
          <p:cNvPr id="7" name="コンテンツ プレースホルダー 2"/>
          <p:cNvSpPr>
            <a:spLocks noGrp="1"/>
          </p:cNvSpPr>
          <p:nvPr>
            <p:ph idx="1"/>
          </p:nvPr>
        </p:nvSpPr>
        <p:spPr>
          <a:xfrm>
            <a:off x="457200" y="1010113"/>
            <a:ext cx="8229600" cy="373724"/>
          </a:xfrm>
        </p:spPr>
        <p:txBody>
          <a:bodyPr/>
          <a:lstStyle/>
          <a:p>
            <a:pPr>
              <a:defRPr/>
            </a:pPr>
            <a:r>
              <a:rPr lang="en-US" altLang="ja-JP" sz="2400" dirty="0"/>
              <a:t>KIADB</a:t>
            </a:r>
            <a:r>
              <a:rPr lang="ja-JP" altLang="ja-JP" sz="2400" dirty="0"/>
              <a:t>　バンガロール周辺工業団地</a:t>
            </a:r>
            <a:r>
              <a:rPr lang="en-US" altLang="ja-JP" sz="2400" dirty="0"/>
              <a:t>(</a:t>
            </a:r>
            <a:r>
              <a:rPr lang="ja-JP" altLang="ja-JP" sz="2400" dirty="0"/>
              <a:t>７件</a:t>
            </a:r>
            <a:r>
              <a:rPr lang="en-US" altLang="ja-JP" sz="2400" dirty="0"/>
              <a:t>)</a:t>
            </a:r>
            <a:endParaRPr lang="ja-JP" altLang="ja-JP" sz="2400" dirty="0"/>
          </a:p>
          <a:p>
            <a:pPr eaLnBrk="1" hangingPunct="1">
              <a:defRPr/>
            </a:pPr>
            <a:endParaRPr lang="ja-JP" altLang="en-US" sz="2000" b="1" dirty="0">
              <a:latin typeface="+mj-ea"/>
              <a:ea typeface="+mj-ea"/>
            </a:endParaRPr>
          </a:p>
        </p:txBody>
      </p:sp>
      <p:graphicFrame>
        <p:nvGraphicFramePr>
          <p:cNvPr id="9" name="Table 8"/>
          <p:cNvGraphicFramePr>
            <a:graphicFrameLocks noGrp="1"/>
          </p:cNvGraphicFramePr>
          <p:nvPr>
            <p:extLst>
              <p:ext uri="{D42A27DB-BD31-4B8C-83A1-F6EECF244321}">
                <p14:modId xmlns:p14="http://schemas.microsoft.com/office/powerpoint/2010/main" val="302562857"/>
              </p:ext>
            </p:extLst>
          </p:nvPr>
        </p:nvGraphicFramePr>
        <p:xfrm>
          <a:off x="232993" y="1484784"/>
          <a:ext cx="8784974" cy="4530086"/>
        </p:xfrm>
        <a:graphic>
          <a:graphicData uri="http://schemas.openxmlformats.org/drawingml/2006/table">
            <a:tbl>
              <a:tblPr>
                <a:tableStyleId>{5C22544A-7EE6-4342-B048-85BDC9FD1C3A}</a:tableStyleId>
              </a:tblPr>
              <a:tblGrid>
                <a:gridCol w="1368151"/>
                <a:gridCol w="1066533"/>
                <a:gridCol w="1217342"/>
                <a:gridCol w="1130390"/>
                <a:gridCol w="1130390"/>
                <a:gridCol w="927953"/>
                <a:gridCol w="1096423"/>
                <a:gridCol w="847792"/>
              </a:tblGrid>
              <a:tr h="556534">
                <a:tc>
                  <a:txBody>
                    <a:bodyPr/>
                    <a:lstStyle/>
                    <a:p>
                      <a:pPr algn="just" rtl="0" fontAlgn="ctr"/>
                      <a:r>
                        <a:rPr lang="ja-JP" altLang="en-US" sz="1050" b="1" u="none" strike="noStrike" dirty="0">
                          <a:effectLst/>
                          <a:latin typeface="+mj-ea"/>
                          <a:ea typeface="+mj-ea"/>
                        </a:rPr>
                        <a:t>工業団地名</a:t>
                      </a:r>
                      <a:endParaRPr lang="ja-JP" altLang="en-US" sz="1050" b="1" i="0" u="none" strike="noStrike" dirty="0">
                        <a:solidFill>
                          <a:srgbClr val="FFFFFF"/>
                        </a:solidFill>
                        <a:effectLst/>
                        <a:latin typeface="+mj-ea"/>
                        <a:ea typeface="+mj-ea"/>
                      </a:endParaRPr>
                    </a:p>
                  </a:txBody>
                  <a:tcPr marL="7954" marR="7954" marT="7954" marB="0" anchor="ctr">
                    <a:lnB w="12700" cap="flat" cmpd="sng" algn="ctr">
                      <a:solidFill>
                        <a:schemeClr val="tx1"/>
                      </a:solidFill>
                      <a:prstDash val="solid"/>
                      <a:round/>
                      <a:headEnd type="none" w="med" len="med"/>
                      <a:tailEnd type="none" w="med" len="med"/>
                    </a:lnB>
                    <a:solidFill>
                      <a:schemeClr val="accent1"/>
                    </a:solidFill>
                  </a:tcPr>
                </a:tc>
                <a:tc>
                  <a:txBody>
                    <a:bodyPr/>
                    <a:lstStyle/>
                    <a:p>
                      <a:pPr algn="just" rtl="0" fontAlgn="ctr"/>
                      <a:r>
                        <a:rPr lang="ja-JP" altLang="en-US" sz="1050" b="1" u="none" strike="noStrike" dirty="0">
                          <a:effectLst/>
                          <a:latin typeface="+mj-ea"/>
                          <a:ea typeface="+mj-ea"/>
                        </a:rPr>
                        <a:t>ナルサプル第</a:t>
                      </a:r>
                      <a:r>
                        <a:rPr lang="en-US" altLang="ja-JP" sz="1050" b="1" u="none" strike="noStrike" dirty="0">
                          <a:effectLst/>
                          <a:latin typeface="+mj-ea"/>
                          <a:ea typeface="+mj-ea"/>
                        </a:rPr>
                        <a:t>2</a:t>
                      </a:r>
                      <a:r>
                        <a:rPr lang="ja-JP" altLang="en-US" sz="1050" b="1" u="none" strike="noStrike" dirty="0">
                          <a:effectLst/>
                          <a:latin typeface="+mj-ea"/>
                          <a:ea typeface="+mj-ea"/>
                        </a:rPr>
                        <a:t>フェーズ</a:t>
                      </a:r>
                      <a:endParaRPr lang="ja-JP" altLang="en-US" sz="1050" b="1" i="0" u="none" strike="noStrike" dirty="0">
                        <a:solidFill>
                          <a:srgbClr val="FFFFFF"/>
                        </a:solidFill>
                        <a:effectLst/>
                        <a:latin typeface="+mj-ea"/>
                        <a:ea typeface="+mj-ea"/>
                      </a:endParaRPr>
                    </a:p>
                  </a:txBody>
                  <a:tcPr marL="7954" marR="7954" marT="7954" marB="0" anchor="ctr">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ja-JP" altLang="en-US" sz="1050" b="1" u="none" strike="noStrike" dirty="0" smtClean="0">
                          <a:effectLst/>
                          <a:latin typeface="+mj-ea"/>
                          <a:ea typeface="+mj-ea"/>
                        </a:rPr>
                        <a:t>ヴェームガル</a:t>
                      </a:r>
                      <a:r>
                        <a:rPr lang="ja-JP" altLang="en-US" sz="1050" b="1" u="none" strike="noStrike" kern="1200" dirty="0" smtClean="0">
                          <a:solidFill>
                            <a:schemeClr val="dk1"/>
                          </a:solidFill>
                          <a:effectLst/>
                          <a:latin typeface="+mj-ea"/>
                          <a:ea typeface="+mn-ea"/>
                          <a:cs typeface="+mn-cs"/>
                        </a:rPr>
                        <a:t>第</a:t>
                      </a:r>
                      <a:r>
                        <a:rPr lang="en-US" altLang="ja-JP" sz="1050" b="1" u="none" strike="noStrike" kern="1200" dirty="0" smtClean="0">
                          <a:solidFill>
                            <a:schemeClr val="dk1"/>
                          </a:solidFill>
                          <a:effectLst/>
                          <a:latin typeface="+mj-ea"/>
                          <a:ea typeface="+mn-ea"/>
                          <a:cs typeface="+mn-cs"/>
                        </a:rPr>
                        <a:t>1&amp;</a:t>
                      </a:r>
                      <a:r>
                        <a:rPr lang="ja-JP" altLang="en-US" sz="1050" b="1" u="none" strike="noStrike" kern="1200" dirty="0" smtClean="0">
                          <a:solidFill>
                            <a:schemeClr val="dk1"/>
                          </a:solidFill>
                          <a:effectLst/>
                          <a:latin typeface="+mj-ea"/>
                          <a:ea typeface="+mn-ea"/>
                          <a:cs typeface="+mn-cs"/>
                        </a:rPr>
                        <a:t>第</a:t>
                      </a:r>
                      <a:r>
                        <a:rPr lang="en-US" altLang="ja-JP" sz="1050" b="1" u="none" strike="noStrike" kern="1200" dirty="0" smtClean="0">
                          <a:solidFill>
                            <a:schemeClr val="dk1"/>
                          </a:solidFill>
                          <a:effectLst/>
                          <a:latin typeface="+mj-ea"/>
                          <a:ea typeface="+mn-ea"/>
                          <a:cs typeface="+mn-cs"/>
                        </a:rPr>
                        <a:t>2</a:t>
                      </a:r>
                      <a:r>
                        <a:rPr lang="ja-JP" altLang="en-US" sz="1050" b="1" u="none" strike="noStrike" kern="1200" dirty="0" smtClean="0">
                          <a:solidFill>
                            <a:schemeClr val="dk1"/>
                          </a:solidFill>
                          <a:effectLst/>
                          <a:latin typeface="+mj-ea"/>
                          <a:ea typeface="+mn-ea"/>
                          <a:cs typeface="+mn-cs"/>
                        </a:rPr>
                        <a:t>フェーズ</a:t>
                      </a:r>
                      <a:endParaRPr lang="ja-JP" altLang="en-US" sz="1050" b="1" i="0" u="none" strike="noStrike" kern="1200" dirty="0" smtClean="0">
                        <a:solidFill>
                          <a:srgbClr val="FFFFFF"/>
                        </a:solidFill>
                        <a:effectLst/>
                        <a:latin typeface="+mj-ea"/>
                        <a:ea typeface="+mn-ea"/>
                        <a:cs typeface="+mn-cs"/>
                      </a:endParaRPr>
                    </a:p>
                    <a:p>
                      <a:pPr algn="ctr" rtl="0" fontAlgn="ctr"/>
                      <a:endParaRPr lang="ja-JP" altLang="en-US" sz="1050" b="1" i="0" u="none" strike="noStrike" dirty="0">
                        <a:solidFill>
                          <a:srgbClr val="FFFFFF"/>
                        </a:solidFill>
                        <a:effectLst/>
                        <a:latin typeface="+mj-ea"/>
                        <a:ea typeface="+mj-ea"/>
                      </a:endParaRPr>
                    </a:p>
                  </a:txBody>
                  <a:tcPr marL="7954" marR="7954" marT="7954" marB="0" anchor="ctr">
                    <a:lnB w="12700" cap="flat" cmpd="sng" algn="ctr">
                      <a:solidFill>
                        <a:schemeClr val="tx1"/>
                      </a:solidFill>
                      <a:prstDash val="solid"/>
                      <a:round/>
                      <a:headEnd type="none" w="med" len="med"/>
                      <a:tailEnd type="none" w="med" len="med"/>
                    </a:lnB>
                    <a:solidFill>
                      <a:schemeClr val="accent1"/>
                    </a:solidFill>
                  </a:tcPr>
                </a:tc>
                <a:tc>
                  <a:txBody>
                    <a:bodyPr/>
                    <a:lstStyle/>
                    <a:p>
                      <a:pPr algn="just" rtl="0" fontAlgn="ctr"/>
                      <a:r>
                        <a:rPr lang="ja-JP" altLang="en-US" sz="1050" b="1" u="none" strike="noStrike" dirty="0">
                          <a:effectLst/>
                          <a:latin typeface="+mj-ea"/>
                          <a:ea typeface="+mj-ea"/>
                        </a:rPr>
                        <a:t>ドッダバラプル第</a:t>
                      </a:r>
                      <a:r>
                        <a:rPr lang="en-US" altLang="ja-JP" sz="1050" b="1" u="none" strike="noStrike" dirty="0">
                          <a:effectLst/>
                          <a:latin typeface="+mj-ea"/>
                          <a:ea typeface="+mj-ea"/>
                        </a:rPr>
                        <a:t>3</a:t>
                      </a:r>
                      <a:r>
                        <a:rPr lang="ja-JP" altLang="en-US" sz="1050" b="1" u="none" strike="noStrike" dirty="0">
                          <a:effectLst/>
                          <a:latin typeface="+mj-ea"/>
                          <a:ea typeface="+mj-ea"/>
                        </a:rPr>
                        <a:t>フェーズ</a:t>
                      </a:r>
                      <a:endParaRPr lang="ja-JP" altLang="en-US" sz="1050" b="1" i="0" u="none" strike="noStrike" dirty="0">
                        <a:solidFill>
                          <a:srgbClr val="FFFFFF"/>
                        </a:solidFill>
                        <a:effectLst/>
                        <a:latin typeface="+mj-ea"/>
                        <a:ea typeface="+mj-ea"/>
                      </a:endParaRPr>
                    </a:p>
                  </a:txBody>
                  <a:tcPr marL="7954" marR="7954" marT="7954" marB="0" anchor="ctr">
                    <a:lnB w="12700" cap="flat" cmpd="sng" algn="ctr">
                      <a:solidFill>
                        <a:schemeClr val="tx1"/>
                      </a:solidFill>
                      <a:prstDash val="solid"/>
                      <a:round/>
                      <a:headEnd type="none" w="med" len="med"/>
                      <a:tailEnd type="none" w="med" len="med"/>
                    </a:lnB>
                    <a:solidFill>
                      <a:schemeClr val="accent1"/>
                    </a:solidFill>
                  </a:tcPr>
                </a:tc>
                <a:tc>
                  <a:txBody>
                    <a:bodyPr/>
                    <a:lstStyle/>
                    <a:p>
                      <a:pPr algn="just" rtl="0" fontAlgn="ctr"/>
                      <a:r>
                        <a:rPr lang="ja-JP" altLang="en-US" sz="1050" b="1" u="none" strike="noStrike" dirty="0">
                          <a:effectLst/>
                          <a:latin typeface="+mj-ea"/>
                          <a:ea typeface="+mj-ea"/>
                        </a:rPr>
                        <a:t>ドバスペット第</a:t>
                      </a:r>
                      <a:r>
                        <a:rPr lang="en-US" altLang="ja-JP" sz="1050" b="1" u="none" strike="noStrike" dirty="0">
                          <a:effectLst/>
                          <a:latin typeface="+mj-ea"/>
                          <a:ea typeface="+mj-ea"/>
                        </a:rPr>
                        <a:t>5</a:t>
                      </a:r>
                      <a:r>
                        <a:rPr lang="ja-JP" altLang="en-US" sz="1050" b="1" u="none" strike="noStrike" dirty="0">
                          <a:effectLst/>
                          <a:latin typeface="+mj-ea"/>
                          <a:ea typeface="+mj-ea"/>
                        </a:rPr>
                        <a:t>フェーズ</a:t>
                      </a:r>
                      <a:endParaRPr lang="ja-JP" altLang="en-US" sz="1050" b="1" i="0" u="none" strike="noStrike" dirty="0">
                        <a:solidFill>
                          <a:srgbClr val="FFFFFF"/>
                        </a:solidFill>
                        <a:effectLst/>
                        <a:latin typeface="+mj-ea"/>
                        <a:ea typeface="+mj-ea"/>
                      </a:endParaRPr>
                    </a:p>
                  </a:txBody>
                  <a:tcPr marL="7954" marR="7954" marT="7954" marB="0" anchor="ctr">
                    <a:lnB w="12700" cap="flat" cmpd="sng" algn="ctr">
                      <a:solidFill>
                        <a:schemeClr val="tx1"/>
                      </a:solidFill>
                      <a:prstDash val="solid"/>
                      <a:round/>
                      <a:headEnd type="none" w="med" len="med"/>
                      <a:tailEnd type="none" w="med" len="med"/>
                    </a:lnB>
                    <a:solidFill>
                      <a:schemeClr val="accent1"/>
                    </a:solidFill>
                  </a:tcPr>
                </a:tc>
                <a:tc>
                  <a:txBody>
                    <a:bodyPr/>
                    <a:lstStyle/>
                    <a:p>
                      <a:pPr algn="just" rtl="0" fontAlgn="ctr"/>
                      <a:r>
                        <a:rPr lang="ja-JP" altLang="en-US" sz="1050" b="1" u="none" strike="noStrike" dirty="0">
                          <a:effectLst/>
                          <a:latin typeface="+mj-ea"/>
                          <a:ea typeface="+mj-ea"/>
                        </a:rPr>
                        <a:t>ヴァサンタ・ナラサプラ第</a:t>
                      </a:r>
                      <a:r>
                        <a:rPr lang="en-US" altLang="ja-JP" sz="1050" b="1" u="none" strike="noStrike" dirty="0">
                          <a:effectLst/>
                          <a:latin typeface="+mj-ea"/>
                          <a:ea typeface="+mj-ea"/>
                        </a:rPr>
                        <a:t>2,3,&amp; 4</a:t>
                      </a:r>
                      <a:r>
                        <a:rPr lang="ja-JP" altLang="en-US" sz="1050" b="1" u="none" strike="noStrike" dirty="0">
                          <a:effectLst/>
                          <a:latin typeface="+mj-ea"/>
                          <a:ea typeface="+mj-ea"/>
                        </a:rPr>
                        <a:t>フェーズ</a:t>
                      </a:r>
                      <a:endParaRPr lang="ja-JP" altLang="en-US" sz="1050" b="1" i="0" u="none" strike="noStrike" dirty="0">
                        <a:solidFill>
                          <a:srgbClr val="FFFFFF"/>
                        </a:solidFill>
                        <a:effectLst/>
                        <a:latin typeface="+mj-ea"/>
                        <a:ea typeface="+mj-ea"/>
                      </a:endParaRPr>
                    </a:p>
                  </a:txBody>
                  <a:tcPr marL="7954" marR="7954" marT="7954" marB="0" anchor="ctr">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just" defTabSz="914400" rtl="0" eaLnBrk="1" fontAlgn="ctr" latinLnBrk="0" hangingPunct="1">
                        <a:lnSpc>
                          <a:spcPct val="100000"/>
                        </a:lnSpc>
                        <a:spcBef>
                          <a:spcPts val="0"/>
                        </a:spcBef>
                        <a:spcAft>
                          <a:spcPts val="0"/>
                        </a:spcAft>
                        <a:buClrTx/>
                        <a:buSzTx/>
                        <a:buFontTx/>
                        <a:buNone/>
                        <a:tabLst/>
                        <a:defRPr/>
                      </a:pPr>
                      <a:r>
                        <a:rPr lang="ja-JP" altLang="en-US" sz="1050" b="1" u="none" strike="noStrike" dirty="0" smtClean="0">
                          <a:effectLst/>
                          <a:latin typeface="+mj-ea"/>
                          <a:ea typeface="+mj-ea"/>
                        </a:rPr>
                        <a:t>ガウリビダヌール</a:t>
                      </a:r>
                      <a:r>
                        <a:rPr lang="ja-JP" altLang="en-US" sz="1050" b="1" u="none" strike="noStrike" kern="1200" dirty="0" smtClean="0">
                          <a:solidFill>
                            <a:schemeClr val="dk1"/>
                          </a:solidFill>
                          <a:effectLst/>
                          <a:latin typeface="+mj-ea"/>
                          <a:ea typeface="+mn-ea"/>
                          <a:cs typeface="+mn-cs"/>
                        </a:rPr>
                        <a:t>第</a:t>
                      </a:r>
                      <a:r>
                        <a:rPr lang="en-US" altLang="ja-JP" sz="1050" b="1" u="none" strike="noStrike" kern="1200" dirty="0" smtClean="0">
                          <a:solidFill>
                            <a:schemeClr val="dk1"/>
                          </a:solidFill>
                          <a:effectLst/>
                          <a:latin typeface="+mj-ea"/>
                          <a:ea typeface="+mn-ea"/>
                          <a:cs typeface="+mn-cs"/>
                        </a:rPr>
                        <a:t>1&amp;</a:t>
                      </a:r>
                      <a:r>
                        <a:rPr lang="ja-JP" altLang="en-US" sz="1050" b="1" u="none" strike="noStrike" kern="1200" dirty="0" smtClean="0">
                          <a:solidFill>
                            <a:schemeClr val="dk1"/>
                          </a:solidFill>
                          <a:effectLst/>
                          <a:latin typeface="+mj-ea"/>
                          <a:ea typeface="+mn-ea"/>
                          <a:cs typeface="+mn-cs"/>
                        </a:rPr>
                        <a:t>第</a:t>
                      </a:r>
                      <a:r>
                        <a:rPr lang="en-US" altLang="ja-JP" sz="1050" b="1" u="none" strike="noStrike" kern="1200" dirty="0" smtClean="0">
                          <a:solidFill>
                            <a:schemeClr val="dk1"/>
                          </a:solidFill>
                          <a:effectLst/>
                          <a:latin typeface="+mj-ea"/>
                          <a:ea typeface="+mn-ea"/>
                          <a:cs typeface="+mn-cs"/>
                        </a:rPr>
                        <a:t>2</a:t>
                      </a:r>
                      <a:r>
                        <a:rPr lang="ja-JP" altLang="en-US" sz="1050" b="1" u="none" strike="noStrike" kern="1200" dirty="0" smtClean="0">
                          <a:solidFill>
                            <a:schemeClr val="dk1"/>
                          </a:solidFill>
                          <a:effectLst/>
                          <a:latin typeface="+mj-ea"/>
                          <a:ea typeface="+mn-ea"/>
                          <a:cs typeface="+mn-cs"/>
                        </a:rPr>
                        <a:t>フェーズ</a:t>
                      </a:r>
                      <a:endParaRPr lang="ja-JP" altLang="en-US" sz="1050" b="1" i="0" u="none" strike="noStrike" kern="1200" dirty="0" smtClean="0">
                        <a:solidFill>
                          <a:srgbClr val="FFFFFF"/>
                        </a:solidFill>
                        <a:effectLst/>
                        <a:latin typeface="+mj-ea"/>
                        <a:ea typeface="+mn-ea"/>
                        <a:cs typeface="+mn-cs"/>
                      </a:endParaRPr>
                    </a:p>
                    <a:p>
                      <a:pPr algn="just" rtl="0" fontAlgn="ctr"/>
                      <a:endParaRPr lang="ja-JP" altLang="en-US" sz="1050" b="1" i="0" u="none" strike="noStrike" dirty="0">
                        <a:solidFill>
                          <a:srgbClr val="FFFFFF"/>
                        </a:solidFill>
                        <a:effectLst/>
                        <a:latin typeface="+mj-ea"/>
                        <a:ea typeface="+mj-ea"/>
                      </a:endParaRPr>
                    </a:p>
                  </a:txBody>
                  <a:tcPr marL="7954" marR="7954" marT="7954" marB="0" anchor="ctr">
                    <a:lnB w="12700" cap="flat" cmpd="sng" algn="ctr">
                      <a:solidFill>
                        <a:schemeClr val="tx1"/>
                      </a:solidFill>
                      <a:prstDash val="solid"/>
                      <a:round/>
                      <a:headEnd type="none" w="med" len="med"/>
                      <a:tailEnd type="none" w="med" len="med"/>
                    </a:lnB>
                    <a:solidFill>
                      <a:schemeClr val="accent1"/>
                    </a:solidFill>
                  </a:tcPr>
                </a:tc>
                <a:tc>
                  <a:txBody>
                    <a:bodyPr/>
                    <a:lstStyle/>
                    <a:p>
                      <a:pPr algn="just" rtl="0" fontAlgn="ctr"/>
                      <a:r>
                        <a:rPr lang="ja-JP" altLang="en-US" sz="1050" b="1" u="none" strike="noStrike" dirty="0">
                          <a:effectLst/>
                          <a:latin typeface="+mj-ea"/>
                          <a:ea typeface="+mj-ea"/>
                        </a:rPr>
                        <a:t>ハロハッリ第</a:t>
                      </a:r>
                      <a:r>
                        <a:rPr lang="en-US" altLang="ja-JP" sz="1050" b="1" u="none" strike="noStrike" dirty="0">
                          <a:effectLst/>
                          <a:latin typeface="+mj-ea"/>
                          <a:ea typeface="+mj-ea"/>
                        </a:rPr>
                        <a:t>3</a:t>
                      </a:r>
                      <a:r>
                        <a:rPr lang="ja-JP" altLang="en-US" sz="1050" b="1" u="none" strike="noStrike" dirty="0">
                          <a:effectLst/>
                          <a:latin typeface="+mj-ea"/>
                          <a:ea typeface="+mj-ea"/>
                        </a:rPr>
                        <a:t>フェーズ</a:t>
                      </a:r>
                      <a:endParaRPr lang="ja-JP" altLang="en-US" sz="1050" b="1" i="0" u="none" strike="noStrike" dirty="0">
                        <a:solidFill>
                          <a:srgbClr val="FFFFFF"/>
                        </a:solidFill>
                        <a:effectLst/>
                        <a:latin typeface="+mj-ea"/>
                        <a:ea typeface="+mj-ea"/>
                      </a:endParaRPr>
                    </a:p>
                  </a:txBody>
                  <a:tcPr marL="7954" marR="7954" marT="7954" marB="0" anchor="ctr">
                    <a:lnB w="12700" cap="flat" cmpd="sng" algn="ctr">
                      <a:solidFill>
                        <a:schemeClr val="tx1"/>
                      </a:solidFill>
                      <a:prstDash val="solid"/>
                      <a:round/>
                      <a:headEnd type="none" w="med" len="med"/>
                      <a:tailEnd type="none" w="med" len="med"/>
                    </a:lnB>
                    <a:solidFill>
                      <a:schemeClr val="accent1"/>
                    </a:solidFill>
                  </a:tcPr>
                </a:tc>
              </a:tr>
              <a:tr h="236822">
                <a:tc>
                  <a:txBody>
                    <a:bodyPr/>
                    <a:lstStyle/>
                    <a:p>
                      <a:pPr algn="l" rtl="0" fontAlgn="ctr">
                        <a:tabLst>
                          <a:tab pos="0" algn="l"/>
                          <a:tab pos="361950" algn="l"/>
                          <a:tab pos="442913" algn="l"/>
                          <a:tab pos="533400" algn="l"/>
                        </a:tabLst>
                      </a:pPr>
                      <a:r>
                        <a:rPr lang="ja-JP" altLang="en-US" sz="1050" b="1" u="none" strike="noStrike" kern="1200" dirty="0" smtClean="0">
                          <a:solidFill>
                            <a:schemeClr val="dk1"/>
                          </a:solidFill>
                          <a:effectLst/>
                          <a:latin typeface="+mj-ea"/>
                          <a:ea typeface="+mn-ea"/>
                          <a:cs typeface="+mn-cs"/>
                        </a:rPr>
                        <a:t>地図上番号</a:t>
                      </a:r>
                      <a:endParaRPr lang="ja-JP" altLang="en-US" sz="1050" b="1" i="0" u="none" strike="noStrike" kern="1200" dirty="0">
                        <a:solidFill>
                          <a:srgbClr val="FFFFFF"/>
                        </a:solidFill>
                        <a:effectLst/>
                        <a:latin typeface="+mj-ea"/>
                        <a:ea typeface="+mn-ea"/>
                        <a:cs typeface="+mn-cs"/>
                      </a:endParaRPr>
                    </a:p>
                  </a:txBody>
                  <a:tcPr marL="7954" marR="7954" marT="7954"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rtl="0" fontAlgn="ctr"/>
                      <a:r>
                        <a:rPr lang="ja-JP" altLang="en-US" sz="900" u="none" strike="noStrike" dirty="0">
                          <a:effectLst/>
                          <a:latin typeface="+mj-ea"/>
                          <a:ea typeface="+mj-ea"/>
                        </a:rPr>
                        <a:t>①</a:t>
                      </a:r>
                      <a:endParaRPr lang="ja-JP" altLang="en-US" sz="900" b="0" i="0" u="none" strike="noStrike" dirty="0">
                        <a:solidFill>
                          <a:srgbClr val="000000"/>
                        </a:solidFill>
                        <a:effectLst/>
                        <a:latin typeface="+mj-ea"/>
                        <a:ea typeface="+mj-ea"/>
                      </a:endParaRPr>
                    </a:p>
                  </a:txBody>
                  <a:tcPr marL="7954" marR="7954" marT="7954" marB="0" anchor="ctr">
                    <a:lnT w="12700" cap="flat" cmpd="sng" algn="ctr">
                      <a:solidFill>
                        <a:schemeClr val="tx1"/>
                      </a:solidFill>
                      <a:prstDash val="solid"/>
                      <a:round/>
                      <a:headEnd type="none" w="med" len="med"/>
                      <a:tailEnd type="none" w="med" len="med"/>
                    </a:lnT>
                  </a:tcPr>
                </a:tc>
                <a:tc>
                  <a:txBody>
                    <a:bodyPr/>
                    <a:lstStyle/>
                    <a:p>
                      <a:pPr algn="ctr" rtl="0" fontAlgn="ctr"/>
                      <a:r>
                        <a:rPr lang="ja-JP" altLang="en-US" sz="900" u="none" strike="noStrike" dirty="0">
                          <a:effectLst/>
                          <a:latin typeface="+mj-ea"/>
                          <a:ea typeface="+mj-ea"/>
                        </a:rPr>
                        <a:t>②</a:t>
                      </a:r>
                      <a:endParaRPr lang="ja-JP" altLang="en-US" sz="900" b="0" i="0" u="none" strike="noStrike" dirty="0">
                        <a:solidFill>
                          <a:srgbClr val="000000"/>
                        </a:solidFill>
                        <a:effectLst/>
                        <a:latin typeface="+mj-ea"/>
                        <a:ea typeface="+mj-ea"/>
                      </a:endParaRPr>
                    </a:p>
                  </a:txBody>
                  <a:tcPr marL="7954" marR="7954" marT="7954" marB="0" anchor="ctr">
                    <a:lnT w="12700" cap="flat" cmpd="sng" algn="ctr">
                      <a:solidFill>
                        <a:schemeClr val="tx1"/>
                      </a:solidFill>
                      <a:prstDash val="solid"/>
                      <a:round/>
                      <a:headEnd type="none" w="med" len="med"/>
                      <a:tailEnd type="none" w="med" len="med"/>
                    </a:lnT>
                  </a:tcPr>
                </a:tc>
                <a:tc>
                  <a:txBody>
                    <a:bodyPr/>
                    <a:lstStyle/>
                    <a:p>
                      <a:pPr algn="ctr" rtl="0" fontAlgn="ctr"/>
                      <a:r>
                        <a:rPr lang="ja-JP" altLang="en-US" sz="900" u="none" strike="noStrike" dirty="0">
                          <a:effectLst/>
                          <a:latin typeface="+mj-ea"/>
                          <a:ea typeface="+mj-ea"/>
                        </a:rPr>
                        <a:t>③</a:t>
                      </a:r>
                      <a:endParaRPr lang="ja-JP" altLang="en-US" sz="900" b="0" i="0" u="none" strike="noStrike" dirty="0">
                        <a:solidFill>
                          <a:srgbClr val="000000"/>
                        </a:solidFill>
                        <a:effectLst/>
                        <a:latin typeface="+mj-ea"/>
                        <a:ea typeface="+mj-ea"/>
                      </a:endParaRPr>
                    </a:p>
                  </a:txBody>
                  <a:tcPr marL="7954" marR="7954" marT="7954" marB="0" anchor="ctr">
                    <a:lnT w="12700" cap="flat" cmpd="sng" algn="ctr">
                      <a:solidFill>
                        <a:schemeClr val="tx1"/>
                      </a:solidFill>
                      <a:prstDash val="solid"/>
                      <a:round/>
                      <a:headEnd type="none" w="med" len="med"/>
                      <a:tailEnd type="none" w="med" len="med"/>
                    </a:lnT>
                  </a:tcPr>
                </a:tc>
                <a:tc>
                  <a:txBody>
                    <a:bodyPr/>
                    <a:lstStyle/>
                    <a:p>
                      <a:pPr algn="ctr" rtl="0" fontAlgn="ctr"/>
                      <a:r>
                        <a:rPr lang="ja-JP" altLang="en-US" sz="900" u="none" strike="noStrike" dirty="0">
                          <a:effectLst/>
                          <a:latin typeface="+mj-ea"/>
                          <a:ea typeface="+mj-ea"/>
                        </a:rPr>
                        <a:t>④</a:t>
                      </a:r>
                      <a:endParaRPr lang="ja-JP" altLang="en-US" sz="900" b="0" i="0" u="none" strike="noStrike" dirty="0">
                        <a:solidFill>
                          <a:srgbClr val="000000"/>
                        </a:solidFill>
                        <a:effectLst/>
                        <a:latin typeface="+mj-ea"/>
                        <a:ea typeface="+mj-ea"/>
                      </a:endParaRPr>
                    </a:p>
                  </a:txBody>
                  <a:tcPr marL="7954" marR="7954" marT="7954" marB="0" anchor="ctr">
                    <a:lnT w="12700" cap="flat" cmpd="sng" algn="ctr">
                      <a:solidFill>
                        <a:schemeClr val="tx1"/>
                      </a:solidFill>
                      <a:prstDash val="solid"/>
                      <a:round/>
                      <a:headEnd type="none" w="med" len="med"/>
                      <a:tailEnd type="none" w="med" len="med"/>
                    </a:lnT>
                  </a:tcPr>
                </a:tc>
                <a:tc>
                  <a:txBody>
                    <a:bodyPr/>
                    <a:lstStyle/>
                    <a:p>
                      <a:pPr algn="ctr" rtl="0" fontAlgn="ctr"/>
                      <a:r>
                        <a:rPr lang="ja-JP" altLang="en-US" sz="900" u="none" strike="noStrike" dirty="0">
                          <a:effectLst/>
                          <a:latin typeface="+mj-ea"/>
                          <a:ea typeface="+mj-ea"/>
                        </a:rPr>
                        <a:t>⑤</a:t>
                      </a:r>
                      <a:endParaRPr lang="ja-JP" altLang="en-US" sz="900" b="0" i="0" u="none" strike="noStrike" dirty="0">
                        <a:solidFill>
                          <a:srgbClr val="000000"/>
                        </a:solidFill>
                        <a:effectLst/>
                        <a:latin typeface="+mj-ea"/>
                        <a:ea typeface="+mj-ea"/>
                      </a:endParaRPr>
                    </a:p>
                  </a:txBody>
                  <a:tcPr marL="7954" marR="7954" marT="7954" marB="0" anchor="ctr">
                    <a:lnT w="12700" cap="flat" cmpd="sng" algn="ctr">
                      <a:solidFill>
                        <a:schemeClr val="tx1"/>
                      </a:solidFill>
                      <a:prstDash val="solid"/>
                      <a:round/>
                      <a:headEnd type="none" w="med" len="med"/>
                      <a:tailEnd type="none" w="med" len="med"/>
                    </a:lnT>
                  </a:tcPr>
                </a:tc>
                <a:tc>
                  <a:txBody>
                    <a:bodyPr/>
                    <a:lstStyle/>
                    <a:p>
                      <a:pPr algn="ctr" rtl="0" fontAlgn="ctr"/>
                      <a:r>
                        <a:rPr lang="ja-JP" altLang="en-US" sz="900" u="none" strike="noStrike" dirty="0">
                          <a:effectLst/>
                          <a:latin typeface="+mj-ea"/>
                          <a:ea typeface="+mj-ea"/>
                        </a:rPr>
                        <a:t>⑥</a:t>
                      </a:r>
                      <a:endParaRPr lang="ja-JP" altLang="en-US" sz="900" b="0" i="0" u="none" strike="noStrike" dirty="0">
                        <a:solidFill>
                          <a:srgbClr val="000000"/>
                        </a:solidFill>
                        <a:effectLst/>
                        <a:latin typeface="+mj-ea"/>
                        <a:ea typeface="+mj-ea"/>
                      </a:endParaRPr>
                    </a:p>
                  </a:txBody>
                  <a:tcPr marL="7954" marR="7954" marT="7954" marB="0" anchor="ctr">
                    <a:lnT w="12700" cap="flat" cmpd="sng" algn="ctr">
                      <a:solidFill>
                        <a:schemeClr val="tx1"/>
                      </a:solidFill>
                      <a:prstDash val="solid"/>
                      <a:round/>
                      <a:headEnd type="none" w="med" len="med"/>
                      <a:tailEnd type="none" w="med" len="med"/>
                    </a:lnT>
                  </a:tcPr>
                </a:tc>
                <a:tc>
                  <a:txBody>
                    <a:bodyPr/>
                    <a:lstStyle/>
                    <a:p>
                      <a:pPr algn="ctr" rtl="0" fontAlgn="ctr"/>
                      <a:r>
                        <a:rPr lang="ja-JP" altLang="en-US" sz="900" u="none" strike="noStrike" dirty="0">
                          <a:effectLst/>
                          <a:latin typeface="+mj-ea"/>
                          <a:ea typeface="+mj-ea"/>
                        </a:rPr>
                        <a:t>⑦</a:t>
                      </a:r>
                      <a:endParaRPr lang="ja-JP" altLang="en-US" sz="900" b="0" i="0" u="none" strike="noStrike" dirty="0">
                        <a:solidFill>
                          <a:srgbClr val="000000"/>
                        </a:solidFill>
                        <a:effectLst/>
                        <a:latin typeface="+mj-ea"/>
                        <a:ea typeface="+mj-ea"/>
                      </a:endParaRPr>
                    </a:p>
                  </a:txBody>
                  <a:tcPr marL="7954" marR="7954" marT="7954"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67074">
                <a:tc>
                  <a:txBody>
                    <a:bodyPr/>
                    <a:lstStyle/>
                    <a:p>
                      <a:pPr algn="l" rtl="0" fontAlgn="ctr"/>
                      <a:r>
                        <a:rPr lang="ja-JP" altLang="en-US" sz="1050" b="1" u="none" strike="noStrike" dirty="0">
                          <a:effectLst/>
                          <a:latin typeface="+mj-ea"/>
                          <a:ea typeface="+mj-ea"/>
                        </a:rPr>
                        <a:t>市内中心部からの</a:t>
                      </a:r>
                      <a:r>
                        <a:rPr lang="ja-JP" altLang="en-US" sz="1050" b="1" u="none" strike="noStrike" dirty="0" smtClean="0">
                          <a:effectLst/>
                          <a:latin typeface="+mj-ea"/>
                          <a:ea typeface="+mj-ea"/>
                        </a:rPr>
                        <a:t>距離</a:t>
                      </a:r>
                      <a:endParaRPr lang="en-US" altLang="ja-JP" sz="1050" b="1" u="none" strike="noStrike" dirty="0" smtClean="0">
                        <a:effectLst/>
                        <a:latin typeface="+mj-ea"/>
                        <a:ea typeface="+mj-ea"/>
                      </a:endParaRPr>
                    </a:p>
                    <a:p>
                      <a:pPr algn="l" rtl="0" fontAlgn="ctr"/>
                      <a:r>
                        <a:rPr lang="en-US" altLang="ja-JP" sz="1050" b="1" i="0" u="none" strike="noStrike" dirty="0" smtClean="0">
                          <a:solidFill>
                            <a:srgbClr val="FFFFFF"/>
                          </a:solidFill>
                          <a:effectLst/>
                          <a:latin typeface="+mj-ea"/>
                          <a:ea typeface="+mj-ea"/>
                        </a:rPr>
                        <a:t>(</a:t>
                      </a:r>
                      <a:r>
                        <a:rPr lang="en-US" altLang="ja-JP" sz="1050" b="1" i="0" u="none" strike="noStrike" dirty="0" smtClean="0">
                          <a:solidFill>
                            <a:schemeClr val="tx1"/>
                          </a:solidFill>
                          <a:effectLst/>
                          <a:latin typeface="+mj-ea"/>
                          <a:ea typeface="+mj-ea"/>
                        </a:rPr>
                        <a:t>km)</a:t>
                      </a:r>
                      <a:endParaRPr lang="ja-JP" altLang="en-US" sz="1050" b="1" i="0" u="none" strike="noStrike" dirty="0">
                        <a:solidFill>
                          <a:schemeClr val="tx1"/>
                        </a:solidFill>
                        <a:effectLst/>
                        <a:latin typeface="+mj-ea"/>
                        <a:ea typeface="+mj-ea"/>
                      </a:endParaRPr>
                    </a:p>
                  </a:txBody>
                  <a:tcPr marL="7954" marR="7954" marT="7954" marB="0" anchor="ctr">
                    <a:lnL w="12700" cap="flat" cmpd="sng" algn="ctr">
                      <a:solidFill>
                        <a:schemeClr val="tx1"/>
                      </a:solidFill>
                      <a:prstDash val="solid"/>
                      <a:round/>
                      <a:headEnd type="none" w="med" len="med"/>
                      <a:tailEnd type="none" w="med" len="med"/>
                    </a:lnL>
                  </a:tcPr>
                </a:tc>
                <a:tc>
                  <a:txBody>
                    <a:bodyPr/>
                    <a:lstStyle/>
                    <a:p>
                      <a:pPr algn="ctr" rtl="0" fontAlgn="ctr"/>
                      <a:r>
                        <a:rPr lang="en-US" sz="900" u="none" strike="noStrike" dirty="0" smtClean="0">
                          <a:effectLst/>
                          <a:latin typeface="+mj-ea"/>
                          <a:ea typeface="+mj-ea"/>
                        </a:rPr>
                        <a:t>55</a:t>
                      </a:r>
                      <a:endParaRPr lang="en-US" sz="900" b="0" i="0" u="none" strike="noStrike" dirty="0">
                        <a:solidFill>
                          <a:srgbClr val="000000"/>
                        </a:solidFill>
                        <a:effectLst/>
                        <a:latin typeface="+mj-ea"/>
                        <a:ea typeface="+mj-ea"/>
                      </a:endParaRPr>
                    </a:p>
                  </a:txBody>
                  <a:tcPr marL="7954" marR="7954" marT="7954" marB="0" anchor="ctr"/>
                </a:tc>
                <a:tc>
                  <a:txBody>
                    <a:bodyPr/>
                    <a:lstStyle/>
                    <a:p>
                      <a:pPr algn="ctr" rtl="0" fontAlgn="ctr"/>
                      <a:r>
                        <a:rPr lang="en-US" sz="900" u="none" strike="noStrike" dirty="0" smtClean="0">
                          <a:effectLst/>
                          <a:latin typeface="+mj-ea"/>
                          <a:ea typeface="+mj-ea"/>
                        </a:rPr>
                        <a:t>55</a:t>
                      </a:r>
                      <a:endParaRPr lang="en-US" sz="900" b="0" i="0" u="none" strike="noStrike" dirty="0">
                        <a:solidFill>
                          <a:srgbClr val="000000"/>
                        </a:solidFill>
                        <a:effectLst/>
                        <a:latin typeface="+mj-ea"/>
                        <a:ea typeface="+mj-ea"/>
                      </a:endParaRPr>
                    </a:p>
                  </a:txBody>
                  <a:tcPr marL="7954" marR="7954" marT="7954" marB="0" anchor="ctr"/>
                </a:tc>
                <a:tc>
                  <a:txBody>
                    <a:bodyPr/>
                    <a:lstStyle/>
                    <a:p>
                      <a:pPr algn="ctr" rtl="0" fontAlgn="ctr"/>
                      <a:r>
                        <a:rPr lang="en-US" sz="900" u="none" strike="noStrike" dirty="0" smtClean="0">
                          <a:effectLst/>
                          <a:latin typeface="+mj-ea"/>
                          <a:ea typeface="+mj-ea"/>
                        </a:rPr>
                        <a:t>36</a:t>
                      </a:r>
                      <a:endParaRPr lang="en-US" sz="900" b="0" i="0" u="none" strike="noStrike" dirty="0">
                        <a:solidFill>
                          <a:srgbClr val="000000"/>
                        </a:solidFill>
                        <a:effectLst/>
                        <a:latin typeface="+mj-ea"/>
                        <a:ea typeface="+mj-ea"/>
                      </a:endParaRPr>
                    </a:p>
                  </a:txBody>
                  <a:tcPr marL="7954" marR="7954" marT="7954" marB="0" anchor="ctr"/>
                </a:tc>
                <a:tc>
                  <a:txBody>
                    <a:bodyPr/>
                    <a:lstStyle/>
                    <a:p>
                      <a:pPr algn="ctr" rtl="0" fontAlgn="ctr"/>
                      <a:r>
                        <a:rPr lang="en-US" sz="900" u="none" strike="noStrike" dirty="0" smtClean="0">
                          <a:effectLst/>
                          <a:latin typeface="+mj-ea"/>
                          <a:ea typeface="+mj-ea"/>
                        </a:rPr>
                        <a:t>45</a:t>
                      </a:r>
                      <a:endParaRPr lang="en-US" sz="900" b="0" i="0" u="none" strike="noStrike" dirty="0">
                        <a:solidFill>
                          <a:srgbClr val="000000"/>
                        </a:solidFill>
                        <a:effectLst/>
                        <a:latin typeface="+mj-ea"/>
                        <a:ea typeface="+mj-ea"/>
                      </a:endParaRPr>
                    </a:p>
                  </a:txBody>
                  <a:tcPr marL="7954" marR="7954" marT="7954" marB="0" anchor="ctr"/>
                </a:tc>
                <a:tc>
                  <a:txBody>
                    <a:bodyPr/>
                    <a:lstStyle/>
                    <a:p>
                      <a:pPr algn="ctr" rtl="0" fontAlgn="ctr"/>
                      <a:r>
                        <a:rPr lang="en-US" sz="900" u="none" strike="noStrike" dirty="0" smtClean="0">
                          <a:effectLst/>
                          <a:latin typeface="+mj-ea"/>
                          <a:ea typeface="+mj-ea"/>
                        </a:rPr>
                        <a:t>85</a:t>
                      </a:r>
                      <a:endParaRPr lang="en-US" sz="900" b="0" i="0" u="none" strike="noStrike" dirty="0">
                        <a:solidFill>
                          <a:srgbClr val="000000"/>
                        </a:solidFill>
                        <a:effectLst/>
                        <a:latin typeface="+mj-ea"/>
                        <a:ea typeface="+mj-ea"/>
                      </a:endParaRPr>
                    </a:p>
                  </a:txBody>
                  <a:tcPr marL="7954" marR="7954" marT="7954" marB="0" anchor="ctr"/>
                </a:tc>
                <a:tc>
                  <a:txBody>
                    <a:bodyPr/>
                    <a:lstStyle/>
                    <a:p>
                      <a:pPr algn="ctr" rtl="0" fontAlgn="ctr"/>
                      <a:r>
                        <a:rPr lang="en-US" sz="900" u="none" strike="noStrike" dirty="0" smtClean="0">
                          <a:effectLst/>
                          <a:latin typeface="+mj-ea"/>
                          <a:ea typeface="+mj-ea"/>
                        </a:rPr>
                        <a:t>70</a:t>
                      </a:r>
                      <a:endParaRPr lang="en-US" sz="900" b="0" i="0" u="none" strike="noStrike" dirty="0">
                        <a:solidFill>
                          <a:srgbClr val="000000"/>
                        </a:solidFill>
                        <a:effectLst/>
                        <a:latin typeface="+mj-ea"/>
                        <a:ea typeface="+mj-ea"/>
                      </a:endParaRPr>
                    </a:p>
                  </a:txBody>
                  <a:tcPr marL="7954" marR="7954" marT="7954" marB="0" anchor="ctr"/>
                </a:tc>
                <a:tc>
                  <a:txBody>
                    <a:bodyPr/>
                    <a:lstStyle/>
                    <a:p>
                      <a:pPr algn="ctr" rtl="0" fontAlgn="ctr"/>
                      <a:r>
                        <a:rPr lang="en-US" sz="900" u="none" strike="noStrike" dirty="0" smtClean="0">
                          <a:effectLst/>
                          <a:latin typeface="+mj-ea"/>
                          <a:ea typeface="+mj-ea"/>
                        </a:rPr>
                        <a:t>45</a:t>
                      </a:r>
                      <a:endParaRPr lang="en-US" sz="900" b="0" i="0" u="none" strike="noStrike" dirty="0">
                        <a:solidFill>
                          <a:srgbClr val="000000"/>
                        </a:solidFill>
                        <a:effectLst/>
                        <a:latin typeface="+mj-ea"/>
                        <a:ea typeface="+mj-ea"/>
                      </a:endParaRPr>
                    </a:p>
                  </a:txBody>
                  <a:tcPr marL="7954" marR="7954" marT="7954" marB="0" anchor="ctr">
                    <a:lnR w="12700" cap="flat" cmpd="sng" algn="ctr">
                      <a:solidFill>
                        <a:schemeClr val="tx1"/>
                      </a:solidFill>
                      <a:prstDash val="solid"/>
                      <a:round/>
                      <a:headEnd type="none" w="med" len="med"/>
                      <a:tailEnd type="none" w="med" len="med"/>
                    </a:lnR>
                  </a:tcPr>
                </a:tc>
              </a:tr>
              <a:tr h="512677">
                <a:tc>
                  <a:txBody>
                    <a:bodyPr/>
                    <a:lstStyle/>
                    <a:p>
                      <a:pPr algn="l" rtl="0" fontAlgn="ctr"/>
                      <a:r>
                        <a:rPr lang="ja-JP" altLang="en-US" sz="1050" b="1" u="none" strike="noStrike" dirty="0">
                          <a:effectLst/>
                          <a:latin typeface="+mj-ea"/>
                          <a:ea typeface="+mj-ea"/>
                        </a:rPr>
                        <a:t>アクセス方法</a:t>
                      </a:r>
                      <a:endParaRPr lang="ja-JP" altLang="en-US" sz="1050" b="1" i="0" u="none" strike="noStrike" dirty="0">
                        <a:solidFill>
                          <a:srgbClr val="FFFFFF"/>
                        </a:solidFill>
                        <a:effectLst/>
                        <a:latin typeface="+mj-ea"/>
                        <a:ea typeface="+mj-ea"/>
                      </a:endParaRPr>
                    </a:p>
                  </a:txBody>
                  <a:tcPr marL="7954" marR="7954" marT="7954" marB="0" anchor="ctr">
                    <a:lnL w="12700" cap="flat" cmpd="sng" algn="ctr">
                      <a:solidFill>
                        <a:schemeClr val="tx1"/>
                      </a:solidFill>
                      <a:prstDash val="solid"/>
                      <a:round/>
                      <a:headEnd type="none" w="med" len="med"/>
                      <a:tailEnd type="none" w="med" len="med"/>
                    </a:lnL>
                  </a:tcPr>
                </a:tc>
                <a:tc>
                  <a:txBody>
                    <a:bodyPr/>
                    <a:lstStyle/>
                    <a:p>
                      <a:pPr algn="just" rtl="0" fontAlgn="ctr"/>
                      <a:r>
                        <a:rPr lang="ja-JP" altLang="en-US" sz="900" u="none" strike="noStrike" dirty="0">
                          <a:effectLst/>
                          <a:latin typeface="+mj-ea"/>
                          <a:ea typeface="+mj-ea"/>
                        </a:rPr>
                        <a:t>チェンナイ行国道</a:t>
                      </a:r>
                      <a:r>
                        <a:rPr lang="en-US" altLang="ja-JP" sz="900" u="none" strike="noStrike" dirty="0">
                          <a:effectLst/>
                          <a:latin typeface="+mj-ea"/>
                          <a:ea typeface="+mj-ea"/>
                        </a:rPr>
                        <a:t>4</a:t>
                      </a:r>
                      <a:r>
                        <a:rPr lang="ja-JP" altLang="en-US" sz="900" u="none" strike="noStrike" dirty="0">
                          <a:effectLst/>
                          <a:latin typeface="+mj-ea"/>
                          <a:ea typeface="+mj-ea"/>
                        </a:rPr>
                        <a:t>号線沿い</a:t>
                      </a:r>
                      <a:endParaRPr lang="ja-JP" altLang="en-US" sz="900" b="0" i="0" u="none" strike="noStrike" dirty="0">
                        <a:solidFill>
                          <a:srgbClr val="000000"/>
                        </a:solidFill>
                        <a:effectLst/>
                        <a:latin typeface="+mj-ea"/>
                        <a:ea typeface="+mj-ea"/>
                      </a:endParaRPr>
                    </a:p>
                  </a:txBody>
                  <a:tcPr marL="7954" marR="7954" marT="7954" marB="0" anchor="ctr"/>
                </a:tc>
                <a:tc>
                  <a:txBody>
                    <a:bodyPr/>
                    <a:lstStyle/>
                    <a:p>
                      <a:pPr algn="just" rtl="0" fontAlgn="ctr"/>
                      <a:r>
                        <a:rPr lang="ja-JP" altLang="en-US" sz="900" u="none" strike="noStrike" dirty="0">
                          <a:effectLst/>
                          <a:latin typeface="+mj-ea"/>
                          <a:ea typeface="+mj-ea"/>
                        </a:rPr>
                        <a:t>チェンナイ行国道</a:t>
                      </a:r>
                      <a:r>
                        <a:rPr lang="en-US" altLang="ja-JP" sz="900" u="none" strike="noStrike" dirty="0">
                          <a:effectLst/>
                          <a:latin typeface="+mj-ea"/>
                          <a:ea typeface="+mj-ea"/>
                        </a:rPr>
                        <a:t>4</a:t>
                      </a:r>
                      <a:r>
                        <a:rPr lang="ja-JP" altLang="en-US" sz="900" u="none" strike="noStrike" dirty="0">
                          <a:effectLst/>
                          <a:latin typeface="+mj-ea"/>
                          <a:ea typeface="+mj-ea"/>
                        </a:rPr>
                        <a:t>号線</a:t>
                      </a:r>
                      <a:r>
                        <a:rPr lang="en-US" altLang="ja-JP" sz="900" u="none" strike="noStrike" dirty="0">
                          <a:effectLst/>
                          <a:latin typeface="+mj-ea"/>
                          <a:ea typeface="+mj-ea"/>
                        </a:rPr>
                        <a:t>,</a:t>
                      </a:r>
                      <a:r>
                        <a:rPr lang="ja-JP" altLang="en-US" sz="900" u="none" strike="noStrike" dirty="0">
                          <a:effectLst/>
                          <a:latin typeface="+mj-ea"/>
                          <a:ea typeface="+mj-ea"/>
                        </a:rPr>
                        <a:t>ナルサプル近く</a:t>
                      </a:r>
                      <a:endParaRPr lang="ja-JP" altLang="en-US" sz="900" b="0" i="0" u="none" strike="noStrike" dirty="0">
                        <a:solidFill>
                          <a:srgbClr val="000000"/>
                        </a:solidFill>
                        <a:effectLst/>
                        <a:latin typeface="+mj-ea"/>
                        <a:ea typeface="+mj-ea"/>
                      </a:endParaRPr>
                    </a:p>
                  </a:txBody>
                  <a:tcPr marL="7954" marR="7954" marT="7954" marB="0" anchor="ctr"/>
                </a:tc>
                <a:tc>
                  <a:txBody>
                    <a:bodyPr/>
                    <a:lstStyle/>
                    <a:p>
                      <a:pPr algn="just" rtl="0" fontAlgn="ctr"/>
                      <a:r>
                        <a:rPr lang="zh-CN" altLang="en-US" sz="900" u="none" strike="noStrike" dirty="0">
                          <a:effectLst/>
                          <a:latin typeface="+mj-ea"/>
                          <a:ea typeface="+mj-ea"/>
                        </a:rPr>
                        <a:t>国道</a:t>
                      </a:r>
                      <a:r>
                        <a:rPr lang="en-US" altLang="zh-CN" sz="900" u="none" strike="noStrike" dirty="0">
                          <a:effectLst/>
                          <a:latin typeface="+mj-ea"/>
                          <a:ea typeface="+mj-ea"/>
                        </a:rPr>
                        <a:t>4</a:t>
                      </a:r>
                      <a:r>
                        <a:rPr lang="zh-CN" altLang="en-US" sz="900" u="none" strike="noStrike" dirty="0">
                          <a:effectLst/>
                          <a:latin typeface="+mj-ea"/>
                          <a:ea typeface="+mj-ea"/>
                        </a:rPr>
                        <a:t>号線、国道</a:t>
                      </a:r>
                      <a:r>
                        <a:rPr lang="en-US" altLang="zh-CN" sz="900" u="none" strike="noStrike" dirty="0">
                          <a:effectLst/>
                          <a:latin typeface="+mj-ea"/>
                          <a:ea typeface="+mj-ea"/>
                        </a:rPr>
                        <a:t>207</a:t>
                      </a:r>
                      <a:r>
                        <a:rPr lang="zh-CN" altLang="en-US" sz="900" u="none" strike="noStrike" dirty="0">
                          <a:effectLst/>
                          <a:latin typeface="+mj-ea"/>
                          <a:ea typeface="+mj-ea"/>
                        </a:rPr>
                        <a:t>号線合流点付近</a:t>
                      </a:r>
                      <a:endParaRPr lang="zh-CN" altLang="en-US" sz="900" b="0" i="0" u="none" strike="noStrike" dirty="0">
                        <a:solidFill>
                          <a:srgbClr val="000000"/>
                        </a:solidFill>
                        <a:effectLst/>
                        <a:latin typeface="+mj-ea"/>
                        <a:ea typeface="+mj-ea"/>
                      </a:endParaRPr>
                    </a:p>
                  </a:txBody>
                  <a:tcPr marL="7954" marR="7954" marT="7954" marB="0" anchor="ctr"/>
                </a:tc>
                <a:tc>
                  <a:txBody>
                    <a:bodyPr/>
                    <a:lstStyle/>
                    <a:p>
                      <a:pPr algn="just" rtl="0" fontAlgn="ctr"/>
                      <a:r>
                        <a:rPr lang="ja-JP" altLang="en-US" sz="900" u="none" strike="noStrike" dirty="0">
                          <a:effectLst/>
                          <a:latin typeface="+mj-ea"/>
                          <a:ea typeface="+mj-ea"/>
                        </a:rPr>
                        <a:t>国道</a:t>
                      </a:r>
                      <a:r>
                        <a:rPr lang="en-US" altLang="ja-JP" sz="900" u="none" strike="noStrike" dirty="0">
                          <a:effectLst/>
                          <a:latin typeface="+mj-ea"/>
                          <a:ea typeface="+mj-ea"/>
                        </a:rPr>
                        <a:t>4</a:t>
                      </a:r>
                      <a:r>
                        <a:rPr lang="ja-JP" altLang="en-US" sz="900" u="none" strike="noStrike" dirty="0">
                          <a:effectLst/>
                          <a:latin typeface="+mj-ea"/>
                          <a:ea typeface="+mj-ea"/>
                        </a:rPr>
                        <a:t>号線沿い</a:t>
                      </a:r>
                      <a:endParaRPr lang="ja-JP" altLang="en-US" sz="900" b="0" i="0" u="none" strike="noStrike" dirty="0">
                        <a:solidFill>
                          <a:srgbClr val="000000"/>
                        </a:solidFill>
                        <a:effectLst/>
                        <a:latin typeface="+mj-ea"/>
                        <a:ea typeface="+mj-ea"/>
                      </a:endParaRPr>
                    </a:p>
                  </a:txBody>
                  <a:tcPr marL="7954" marR="7954" marT="7954" marB="0" anchor="ctr"/>
                </a:tc>
                <a:tc>
                  <a:txBody>
                    <a:bodyPr/>
                    <a:lstStyle/>
                    <a:p>
                      <a:pPr algn="just" rtl="0" fontAlgn="ctr"/>
                      <a:r>
                        <a:rPr lang="ja-JP" altLang="en-US" sz="900" u="none" strike="noStrike" dirty="0">
                          <a:effectLst/>
                          <a:latin typeface="+mj-ea"/>
                          <a:ea typeface="+mj-ea"/>
                        </a:rPr>
                        <a:t>トゥムクル市より</a:t>
                      </a:r>
                      <a:r>
                        <a:rPr lang="en-US" altLang="ja-JP" sz="900" u="none" strike="noStrike" dirty="0">
                          <a:effectLst/>
                          <a:latin typeface="+mj-ea"/>
                          <a:ea typeface="+mj-ea"/>
                        </a:rPr>
                        <a:t>15</a:t>
                      </a:r>
                      <a:r>
                        <a:rPr lang="ja-JP" altLang="en-US" sz="900" u="none" strike="noStrike" dirty="0">
                          <a:effectLst/>
                          <a:latin typeface="+mj-ea"/>
                          <a:ea typeface="+mj-ea"/>
                        </a:rPr>
                        <a:t>㎞、国道</a:t>
                      </a:r>
                      <a:r>
                        <a:rPr lang="en-US" altLang="ja-JP" sz="900" u="none" strike="noStrike" dirty="0">
                          <a:effectLst/>
                          <a:latin typeface="+mj-ea"/>
                          <a:ea typeface="+mj-ea"/>
                        </a:rPr>
                        <a:t>4</a:t>
                      </a:r>
                      <a:r>
                        <a:rPr lang="ja-JP" altLang="en-US" sz="900" u="none" strike="noStrike" dirty="0">
                          <a:effectLst/>
                          <a:latin typeface="+mj-ea"/>
                          <a:ea typeface="+mj-ea"/>
                        </a:rPr>
                        <a:t>号線沿い</a:t>
                      </a:r>
                      <a:endParaRPr lang="ja-JP" altLang="en-US" sz="900" b="0" i="0" u="none" strike="noStrike" dirty="0">
                        <a:solidFill>
                          <a:srgbClr val="000000"/>
                        </a:solidFill>
                        <a:effectLst/>
                        <a:latin typeface="+mj-ea"/>
                        <a:ea typeface="+mj-ea"/>
                      </a:endParaRPr>
                    </a:p>
                  </a:txBody>
                  <a:tcPr marL="7954" marR="7954" marT="7954" marB="0" anchor="ctr"/>
                </a:tc>
                <a:tc>
                  <a:txBody>
                    <a:bodyPr/>
                    <a:lstStyle/>
                    <a:p>
                      <a:pPr algn="just" rtl="0" fontAlgn="ctr"/>
                      <a:r>
                        <a:rPr lang="ja-JP" altLang="en-US" sz="900" u="none" strike="noStrike" dirty="0">
                          <a:effectLst/>
                          <a:latin typeface="+mj-ea"/>
                          <a:ea typeface="+mj-ea"/>
                        </a:rPr>
                        <a:t>ドッダバラプル北部方面。州道</a:t>
                      </a:r>
                      <a:r>
                        <a:rPr lang="en-US" altLang="ja-JP" sz="900" u="none" strike="noStrike" dirty="0">
                          <a:effectLst/>
                          <a:latin typeface="+mj-ea"/>
                          <a:ea typeface="+mj-ea"/>
                        </a:rPr>
                        <a:t>7</a:t>
                      </a:r>
                      <a:r>
                        <a:rPr lang="ja-JP" altLang="en-US" sz="900" u="none" strike="noStrike" dirty="0">
                          <a:effectLst/>
                          <a:latin typeface="+mj-ea"/>
                          <a:ea typeface="+mj-ea"/>
                        </a:rPr>
                        <a:t>号線沿い</a:t>
                      </a:r>
                      <a:endParaRPr lang="ja-JP" altLang="en-US" sz="900" b="0" i="0" u="none" strike="noStrike" dirty="0">
                        <a:solidFill>
                          <a:srgbClr val="000000"/>
                        </a:solidFill>
                        <a:effectLst/>
                        <a:latin typeface="+mj-ea"/>
                        <a:ea typeface="+mj-ea"/>
                      </a:endParaRPr>
                    </a:p>
                  </a:txBody>
                  <a:tcPr marL="7954" marR="7954" marT="7954" marB="0" anchor="ctr"/>
                </a:tc>
                <a:tc>
                  <a:txBody>
                    <a:bodyPr/>
                    <a:lstStyle/>
                    <a:p>
                      <a:pPr algn="just" rtl="0" fontAlgn="ctr"/>
                      <a:r>
                        <a:rPr lang="ja-JP" altLang="en-US" sz="900" u="none" strike="noStrike" dirty="0">
                          <a:effectLst/>
                          <a:latin typeface="+mj-ea"/>
                          <a:ea typeface="+mj-ea"/>
                        </a:rPr>
                        <a:t>カナクプラ行国道</a:t>
                      </a:r>
                      <a:r>
                        <a:rPr lang="en-US" altLang="ja-JP" sz="900" u="none" strike="noStrike" dirty="0">
                          <a:effectLst/>
                          <a:latin typeface="+mj-ea"/>
                          <a:ea typeface="+mj-ea"/>
                        </a:rPr>
                        <a:t>209</a:t>
                      </a:r>
                      <a:r>
                        <a:rPr lang="ja-JP" altLang="en-US" sz="900" u="none" strike="noStrike" dirty="0">
                          <a:effectLst/>
                          <a:latin typeface="+mj-ea"/>
                          <a:ea typeface="+mj-ea"/>
                        </a:rPr>
                        <a:t>号線沿い</a:t>
                      </a:r>
                      <a:endParaRPr lang="ja-JP" altLang="en-US" sz="900" b="0" i="0" u="none" strike="noStrike" dirty="0">
                        <a:solidFill>
                          <a:srgbClr val="000000"/>
                        </a:solidFill>
                        <a:effectLst/>
                        <a:latin typeface="+mj-ea"/>
                        <a:ea typeface="+mj-ea"/>
                      </a:endParaRPr>
                    </a:p>
                  </a:txBody>
                  <a:tcPr marL="7954" marR="7954" marT="7954" marB="0" anchor="ctr">
                    <a:lnR w="12700" cap="flat" cmpd="sng" algn="ctr">
                      <a:solidFill>
                        <a:schemeClr val="tx1"/>
                      </a:solidFill>
                      <a:prstDash val="solid"/>
                      <a:round/>
                      <a:headEnd type="none" w="med" len="med"/>
                      <a:tailEnd type="none" w="med" len="med"/>
                    </a:lnR>
                  </a:tcPr>
                </a:tc>
              </a:tr>
              <a:tr h="1135206">
                <a:tc>
                  <a:txBody>
                    <a:bodyPr/>
                    <a:lstStyle/>
                    <a:p>
                      <a:pPr algn="l" rtl="0" fontAlgn="ctr"/>
                      <a:r>
                        <a:rPr lang="ja-JP" altLang="en-US" sz="1050" b="1" u="none" strike="noStrike" dirty="0" smtClean="0">
                          <a:effectLst/>
                          <a:latin typeface="+mj-ea"/>
                          <a:ea typeface="+mj-ea"/>
                        </a:rPr>
                        <a:t>面積（エーカー）</a:t>
                      </a:r>
                      <a:endParaRPr lang="ja-JP" altLang="en-US" sz="1050" b="1" i="0" u="none" strike="noStrike" dirty="0">
                        <a:solidFill>
                          <a:srgbClr val="FFFFFF"/>
                        </a:solidFill>
                        <a:effectLst/>
                        <a:latin typeface="+mj-ea"/>
                        <a:ea typeface="+mj-ea"/>
                      </a:endParaRPr>
                    </a:p>
                  </a:txBody>
                  <a:tcPr marL="7954" marR="7954" marT="7954" marB="0" anchor="ctr">
                    <a:lnL w="12700" cap="flat" cmpd="sng" algn="ctr">
                      <a:solidFill>
                        <a:schemeClr val="tx1"/>
                      </a:solidFill>
                      <a:prstDash val="solid"/>
                      <a:round/>
                      <a:headEnd type="none" w="med" len="med"/>
                      <a:tailEnd type="none" w="med" len="med"/>
                    </a:lnL>
                  </a:tcPr>
                </a:tc>
                <a:tc>
                  <a:txBody>
                    <a:bodyPr/>
                    <a:lstStyle/>
                    <a:p>
                      <a:pPr algn="l" rtl="0" fontAlgn="ctr"/>
                      <a:r>
                        <a:rPr lang="ja-JP" altLang="en-US" sz="900" u="none" strike="noStrike" dirty="0">
                          <a:effectLst/>
                          <a:latin typeface="+mj-ea"/>
                          <a:ea typeface="+mj-ea"/>
                        </a:rPr>
                        <a:t>第</a:t>
                      </a:r>
                      <a:r>
                        <a:rPr lang="en-US" altLang="ja-JP" sz="900" u="none" strike="noStrike" dirty="0">
                          <a:effectLst/>
                          <a:latin typeface="+mj-ea"/>
                          <a:ea typeface="+mj-ea"/>
                        </a:rPr>
                        <a:t>2</a:t>
                      </a:r>
                      <a:r>
                        <a:rPr lang="ja-JP" altLang="en-US" sz="900" u="none" strike="noStrike" dirty="0">
                          <a:effectLst/>
                          <a:latin typeface="+mj-ea"/>
                          <a:ea typeface="+mj-ea"/>
                        </a:rPr>
                        <a:t>：</a:t>
                      </a:r>
                      <a:r>
                        <a:rPr lang="en-US" altLang="ja-JP" sz="900" u="none" strike="noStrike" dirty="0" smtClean="0">
                          <a:effectLst/>
                          <a:latin typeface="+mj-ea"/>
                          <a:ea typeface="+mj-ea"/>
                        </a:rPr>
                        <a:t>628</a:t>
                      </a:r>
                      <a:r>
                        <a:rPr lang="ja-JP" altLang="en-US" sz="900" u="none" strike="noStrike" dirty="0">
                          <a:effectLst/>
                          <a:latin typeface="+mj-ea"/>
                          <a:ea typeface="+mj-ea"/>
                        </a:rPr>
                        <a:t/>
                      </a:r>
                      <a:br>
                        <a:rPr lang="ja-JP" altLang="en-US" sz="900" u="none" strike="noStrike" dirty="0">
                          <a:effectLst/>
                          <a:latin typeface="+mj-ea"/>
                          <a:ea typeface="+mj-ea"/>
                        </a:rPr>
                      </a:br>
                      <a:endParaRPr lang="ja-JP" altLang="en-US" sz="900" b="0" i="0" u="none" strike="noStrike" dirty="0">
                        <a:solidFill>
                          <a:srgbClr val="000000"/>
                        </a:solidFill>
                        <a:effectLst/>
                        <a:latin typeface="+mj-ea"/>
                        <a:ea typeface="+mj-ea"/>
                      </a:endParaRPr>
                    </a:p>
                    <a:p>
                      <a:pPr algn="just" rtl="0" fontAlgn="ctr"/>
                      <a:r>
                        <a:rPr lang="ja-JP" altLang="en-US" sz="900" u="none" strike="noStrike" dirty="0">
                          <a:effectLst/>
                          <a:latin typeface="+mj-ea"/>
                          <a:ea typeface="+mj-ea"/>
                        </a:rPr>
                        <a:t>　</a:t>
                      </a:r>
                      <a:endParaRPr lang="ja-JP" altLang="en-US" sz="900" b="0" i="0" u="none" strike="noStrike" dirty="0">
                        <a:solidFill>
                          <a:srgbClr val="000000"/>
                        </a:solidFill>
                        <a:effectLst/>
                        <a:latin typeface="+mj-ea"/>
                        <a:ea typeface="+mj-ea"/>
                      </a:endParaRPr>
                    </a:p>
                  </a:txBody>
                  <a:tcPr marL="7954" marR="7954" marT="7954" marB="0" anchor="ctr"/>
                </a:tc>
                <a:tc>
                  <a:txBody>
                    <a:bodyPr/>
                    <a:lstStyle/>
                    <a:p>
                      <a:pPr algn="l" rtl="0" fontAlgn="ctr"/>
                      <a:r>
                        <a:rPr lang="ja-JP" altLang="en-US" sz="900" u="none" strike="noStrike" dirty="0" smtClean="0">
                          <a:effectLst/>
                          <a:latin typeface="+mj-ea"/>
                          <a:ea typeface="+mj-ea"/>
                        </a:rPr>
                        <a:t>第</a:t>
                      </a:r>
                      <a:r>
                        <a:rPr lang="en-US" altLang="ja-JP" sz="900" u="none" strike="noStrike" dirty="0" smtClean="0">
                          <a:effectLst/>
                          <a:latin typeface="+mj-ea"/>
                          <a:ea typeface="+mj-ea"/>
                        </a:rPr>
                        <a:t>1</a:t>
                      </a:r>
                      <a:r>
                        <a:rPr lang="ja-JP" altLang="en-US" sz="900" u="none" strike="noStrike" dirty="0" smtClean="0">
                          <a:effectLst/>
                          <a:latin typeface="+mj-ea"/>
                          <a:ea typeface="+mj-ea"/>
                        </a:rPr>
                        <a:t>：</a:t>
                      </a:r>
                      <a:r>
                        <a:rPr lang="en-US" altLang="ja-JP" sz="900" u="none" strike="noStrike" dirty="0" smtClean="0">
                          <a:effectLst/>
                          <a:latin typeface="+mj-ea"/>
                          <a:ea typeface="+mj-ea"/>
                        </a:rPr>
                        <a:t>666 (</a:t>
                      </a:r>
                      <a:r>
                        <a:rPr lang="ja-JP" altLang="en-US" sz="900" u="none" strike="noStrike" dirty="0" smtClean="0">
                          <a:effectLst/>
                          <a:latin typeface="+mj-ea"/>
                          <a:ea typeface="+mj-ea"/>
                        </a:rPr>
                        <a:t>空き地：</a:t>
                      </a:r>
                      <a:r>
                        <a:rPr lang="en-US" altLang="ja-JP" sz="900" u="none" strike="noStrike" dirty="0" smtClean="0">
                          <a:effectLst/>
                          <a:latin typeface="+mj-ea"/>
                          <a:ea typeface="+mj-ea"/>
                        </a:rPr>
                        <a:t>158</a:t>
                      </a:r>
                      <a:r>
                        <a:rPr lang="ja-JP" altLang="en-US" sz="900" u="none" strike="noStrike" dirty="0" smtClean="0">
                          <a:effectLst/>
                          <a:latin typeface="+mj-ea"/>
                          <a:ea typeface="+mj-ea"/>
                        </a:rPr>
                        <a:t>）</a:t>
                      </a:r>
                      <a:r>
                        <a:rPr lang="ja-JP" altLang="en-US" sz="900" u="none" strike="noStrike" dirty="0">
                          <a:effectLst/>
                          <a:latin typeface="+mj-ea"/>
                          <a:ea typeface="+mj-ea"/>
                        </a:rPr>
                        <a:t/>
                      </a:r>
                      <a:br>
                        <a:rPr lang="ja-JP" altLang="en-US" sz="900" u="none" strike="noStrike" dirty="0">
                          <a:effectLst/>
                          <a:latin typeface="+mj-ea"/>
                          <a:ea typeface="+mj-ea"/>
                        </a:rPr>
                      </a:br>
                      <a:r>
                        <a:rPr lang="ja-JP" altLang="en-US" sz="900" u="none" strike="noStrike" dirty="0" smtClean="0">
                          <a:effectLst/>
                          <a:latin typeface="+mj-ea"/>
                          <a:ea typeface="+mj-ea"/>
                        </a:rPr>
                        <a:t>第 </a:t>
                      </a:r>
                      <a:r>
                        <a:rPr lang="en-US" altLang="ja-JP" sz="900" u="none" strike="noStrike" dirty="0" smtClean="0">
                          <a:effectLst/>
                          <a:latin typeface="+mj-ea"/>
                          <a:ea typeface="+mj-ea"/>
                        </a:rPr>
                        <a:t>2 </a:t>
                      </a:r>
                      <a:r>
                        <a:rPr lang="ja-JP" altLang="en-US" sz="900" u="none" strike="noStrike" dirty="0" smtClean="0">
                          <a:effectLst/>
                          <a:latin typeface="+mj-ea"/>
                          <a:ea typeface="+mj-ea"/>
                        </a:rPr>
                        <a:t>：  </a:t>
                      </a:r>
                      <a:r>
                        <a:rPr lang="en-US" altLang="ja-JP" sz="900" u="none" strike="noStrike" dirty="0" smtClean="0">
                          <a:effectLst/>
                          <a:latin typeface="+mj-ea"/>
                          <a:ea typeface="+mj-ea"/>
                        </a:rPr>
                        <a:t>1200</a:t>
                      </a:r>
                      <a:endParaRPr lang="ja-JP" altLang="en-US" sz="900" b="0" i="0" u="none" strike="noStrike" dirty="0">
                        <a:solidFill>
                          <a:srgbClr val="000000"/>
                        </a:solidFill>
                        <a:effectLst/>
                        <a:latin typeface="+mj-ea"/>
                        <a:ea typeface="+mj-ea"/>
                      </a:endParaRPr>
                    </a:p>
                  </a:txBody>
                  <a:tcPr marL="7954" marR="7954" marT="7954" marB="0" anchor="ctr"/>
                </a:tc>
                <a:tc>
                  <a:txBody>
                    <a:bodyPr/>
                    <a:lstStyle/>
                    <a:p>
                      <a:pPr algn="just" rtl="0" fontAlgn="ctr"/>
                      <a:r>
                        <a:rPr lang="en-US" altLang="ja-JP" sz="900" u="none" strike="noStrike" dirty="0" smtClean="0">
                          <a:effectLst/>
                          <a:latin typeface="+mj-ea"/>
                          <a:ea typeface="+mj-ea"/>
                        </a:rPr>
                        <a:t>1526</a:t>
                      </a:r>
                    </a:p>
                    <a:p>
                      <a:pPr algn="just" rtl="0" fontAlgn="ctr"/>
                      <a:r>
                        <a:rPr lang="ja-JP" altLang="en-US" sz="900" b="0" i="0" u="none" strike="noStrike" dirty="0" smtClean="0">
                          <a:solidFill>
                            <a:srgbClr val="000000"/>
                          </a:solidFill>
                          <a:effectLst/>
                          <a:latin typeface="+mj-ea"/>
                          <a:ea typeface="+mj-ea"/>
                        </a:rPr>
                        <a:t>空き地：</a:t>
                      </a:r>
                      <a:r>
                        <a:rPr lang="en-US" altLang="ja-JP" sz="900" b="0" i="0" u="none" strike="noStrike" dirty="0" smtClean="0">
                          <a:solidFill>
                            <a:srgbClr val="000000"/>
                          </a:solidFill>
                          <a:effectLst/>
                          <a:latin typeface="+mj-ea"/>
                          <a:ea typeface="+mj-ea"/>
                        </a:rPr>
                        <a:t>187</a:t>
                      </a:r>
                      <a:endParaRPr lang="ja-JP" altLang="en-US" sz="900" b="0" i="0" u="none" strike="noStrike" dirty="0">
                        <a:solidFill>
                          <a:srgbClr val="000000"/>
                        </a:solidFill>
                        <a:effectLst/>
                        <a:latin typeface="+mj-ea"/>
                        <a:ea typeface="+mj-ea"/>
                      </a:endParaRPr>
                    </a:p>
                  </a:txBody>
                  <a:tcPr marL="7954" marR="7954" marT="7954" marB="0" anchor="ctr"/>
                </a:tc>
                <a:tc>
                  <a:txBody>
                    <a:bodyPr/>
                    <a:lstStyle/>
                    <a:p>
                      <a:pPr algn="just" rtl="0" fontAlgn="ctr"/>
                      <a:r>
                        <a:rPr lang="en-US" altLang="ja-JP" sz="900" u="none" strike="noStrike" dirty="0" smtClean="0">
                          <a:effectLst/>
                          <a:latin typeface="+mj-ea"/>
                          <a:ea typeface="+mj-ea"/>
                        </a:rPr>
                        <a:t>890</a:t>
                      </a:r>
                    </a:p>
                    <a:p>
                      <a:pPr algn="just" rtl="0" fontAlgn="ctr"/>
                      <a:r>
                        <a:rPr lang="ja-JP" altLang="en-US" sz="900" b="0" i="0" u="none" strike="noStrike" dirty="0" smtClean="0">
                          <a:solidFill>
                            <a:srgbClr val="000000"/>
                          </a:solidFill>
                          <a:effectLst/>
                          <a:latin typeface="+mj-ea"/>
                          <a:ea typeface="+mj-ea"/>
                        </a:rPr>
                        <a:t>空き地：</a:t>
                      </a:r>
                      <a:r>
                        <a:rPr lang="en-US" altLang="ja-JP" sz="900" b="0" i="0" u="none" strike="noStrike" dirty="0" smtClean="0">
                          <a:solidFill>
                            <a:srgbClr val="000000"/>
                          </a:solidFill>
                          <a:effectLst/>
                          <a:latin typeface="+mj-ea"/>
                          <a:ea typeface="+mj-ea"/>
                        </a:rPr>
                        <a:t>40</a:t>
                      </a:r>
                      <a:r>
                        <a:rPr lang="ja-JP" altLang="en-US" sz="900" b="0" i="0" u="none" strike="noStrike" dirty="0" smtClean="0">
                          <a:solidFill>
                            <a:srgbClr val="000000"/>
                          </a:solidFill>
                          <a:effectLst/>
                          <a:latin typeface="+mj-ea"/>
                          <a:ea typeface="+mj-ea"/>
                        </a:rPr>
                        <a:t>エーカー</a:t>
                      </a:r>
                      <a:endParaRPr lang="ja-JP" altLang="en-US" sz="900" b="0" i="0" u="none" strike="noStrike" dirty="0">
                        <a:solidFill>
                          <a:srgbClr val="000000"/>
                        </a:solidFill>
                        <a:effectLst/>
                        <a:latin typeface="+mj-ea"/>
                        <a:ea typeface="+mj-ea"/>
                      </a:endParaRPr>
                    </a:p>
                  </a:txBody>
                  <a:tcPr marL="7954" marR="7954" marT="7954" marB="0" anchor="ctr"/>
                </a:tc>
                <a:tc>
                  <a:txBody>
                    <a:bodyPr/>
                    <a:lstStyle/>
                    <a:p>
                      <a:pPr algn="l" rtl="0" fontAlgn="ctr"/>
                      <a:r>
                        <a:rPr lang="ja-JP" altLang="en-US" sz="900" u="none" strike="noStrike" dirty="0">
                          <a:effectLst/>
                          <a:latin typeface="+mj-ea"/>
                          <a:ea typeface="+mj-ea"/>
                        </a:rPr>
                        <a:t>第</a:t>
                      </a:r>
                      <a:r>
                        <a:rPr lang="en-US" altLang="ja-JP" sz="900" u="none" strike="noStrike" dirty="0">
                          <a:effectLst/>
                          <a:latin typeface="+mj-ea"/>
                          <a:ea typeface="+mj-ea"/>
                        </a:rPr>
                        <a:t>2</a:t>
                      </a:r>
                      <a:r>
                        <a:rPr lang="ja-JP" altLang="en-US" sz="900" u="none" strike="noStrike" dirty="0">
                          <a:effectLst/>
                          <a:latin typeface="+mj-ea"/>
                          <a:ea typeface="+mj-ea"/>
                        </a:rPr>
                        <a:t>：</a:t>
                      </a:r>
                      <a:r>
                        <a:rPr lang="en-US" altLang="ja-JP" sz="900" u="none" strike="noStrike" dirty="0" smtClean="0">
                          <a:effectLst/>
                          <a:latin typeface="+mj-ea"/>
                          <a:ea typeface="+mj-ea"/>
                        </a:rPr>
                        <a:t>1264</a:t>
                      </a:r>
                      <a:r>
                        <a:rPr lang="ja-JP" altLang="en-US" sz="900" u="none" strike="noStrike" dirty="0" smtClean="0">
                          <a:effectLst/>
                          <a:latin typeface="+mj-ea"/>
                          <a:ea typeface="+mj-ea"/>
                        </a:rPr>
                        <a:t>（空き地：</a:t>
                      </a:r>
                      <a:r>
                        <a:rPr lang="en-US" altLang="ja-JP" sz="900" u="none" strike="noStrike" dirty="0" smtClean="0">
                          <a:effectLst/>
                          <a:latin typeface="+mj-ea"/>
                          <a:ea typeface="+mj-ea"/>
                        </a:rPr>
                        <a:t>144</a:t>
                      </a:r>
                      <a:r>
                        <a:rPr lang="ja-JP" altLang="en-US" sz="900" u="none" strike="noStrike" dirty="0" smtClean="0">
                          <a:effectLst/>
                          <a:latin typeface="+mj-ea"/>
                          <a:ea typeface="+mj-ea"/>
                        </a:rPr>
                        <a:t>）</a:t>
                      </a:r>
                      <a:r>
                        <a:rPr lang="ja-JP" altLang="en-US" sz="900" u="none" strike="noStrike" dirty="0">
                          <a:effectLst/>
                          <a:latin typeface="+mj-ea"/>
                          <a:ea typeface="+mj-ea"/>
                        </a:rPr>
                        <a:t/>
                      </a:r>
                      <a:br>
                        <a:rPr lang="ja-JP" altLang="en-US" sz="900" u="none" strike="noStrike" dirty="0">
                          <a:effectLst/>
                          <a:latin typeface="+mj-ea"/>
                          <a:ea typeface="+mj-ea"/>
                        </a:rPr>
                      </a:br>
                      <a:r>
                        <a:rPr lang="ja-JP" altLang="en-US" sz="900" u="none" strike="noStrike" dirty="0">
                          <a:effectLst/>
                          <a:latin typeface="+mj-ea"/>
                          <a:ea typeface="+mj-ea"/>
                        </a:rPr>
                        <a:t>第</a:t>
                      </a:r>
                      <a:r>
                        <a:rPr lang="en-US" altLang="ja-JP" sz="900" u="none" strike="noStrike" dirty="0">
                          <a:effectLst/>
                          <a:latin typeface="+mj-ea"/>
                          <a:ea typeface="+mj-ea"/>
                        </a:rPr>
                        <a:t>3</a:t>
                      </a:r>
                      <a:r>
                        <a:rPr lang="ja-JP" altLang="en-US" sz="900" u="none" strike="noStrike" dirty="0">
                          <a:effectLst/>
                          <a:latin typeface="+mj-ea"/>
                          <a:ea typeface="+mj-ea"/>
                        </a:rPr>
                        <a:t>：</a:t>
                      </a:r>
                      <a:r>
                        <a:rPr lang="en-US" altLang="ja-JP" sz="900" u="none" strike="noStrike" dirty="0" smtClean="0">
                          <a:effectLst/>
                          <a:latin typeface="+mj-ea"/>
                          <a:ea typeface="+mj-ea"/>
                        </a:rPr>
                        <a:t>1568</a:t>
                      </a:r>
                      <a:r>
                        <a:rPr lang="ja-JP" altLang="en-US" sz="900" u="none" strike="noStrike" dirty="0" smtClean="0">
                          <a:effectLst/>
                          <a:latin typeface="+mj-ea"/>
                          <a:ea typeface="+mj-ea"/>
                        </a:rPr>
                        <a:t>（空き地：</a:t>
                      </a:r>
                      <a:r>
                        <a:rPr lang="en-US" altLang="ja-JP" sz="900" u="none" strike="noStrike" dirty="0" smtClean="0">
                          <a:effectLst/>
                          <a:latin typeface="+mj-ea"/>
                          <a:ea typeface="+mj-ea"/>
                        </a:rPr>
                        <a:t>434)</a:t>
                      </a:r>
                      <a:r>
                        <a:rPr lang="ja-JP" altLang="en-US" sz="900" u="none" strike="noStrike" dirty="0">
                          <a:effectLst/>
                          <a:latin typeface="+mj-ea"/>
                          <a:ea typeface="+mj-ea"/>
                        </a:rPr>
                        <a:t/>
                      </a:r>
                      <a:br>
                        <a:rPr lang="ja-JP" altLang="en-US" sz="900" u="none" strike="noStrike" dirty="0">
                          <a:effectLst/>
                          <a:latin typeface="+mj-ea"/>
                          <a:ea typeface="+mj-ea"/>
                        </a:rPr>
                      </a:br>
                      <a:r>
                        <a:rPr lang="ja-JP" altLang="en-US" sz="900" u="none" strike="noStrike" dirty="0">
                          <a:effectLst/>
                          <a:latin typeface="+mj-ea"/>
                          <a:ea typeface="+mj-ea"/>
                        </a:rPr>
                        <a:t>第</a:t>
                      </a:r>
                      <a:r>
                        <a:rPr lang="en-US" altLang="ja-JP" sz="900" u="none" strike="noStrike" dirty="0">
                          <a:effectLst/>
                          <a:latin typeface="+mj-ea"/>
                          <a:ea typeface="+mj-ea"/>
                        </a:rPr>
                        <a:t>4: </a:t>
                      </a:r>
                      <a:r>
                        <a:rPr lang="en-US" altLang="ja-JP" sz="900" u="none" strike="noStrike" dirty="0" smtClean="0">
                          <a:effectLst/>
                          <a:latin typeface="+mj-ea"/>
                          <a:ea typeface="+mj-ea"/>
                        </a:rPr>
                        <a:t>1726</a:t>
                      </a:r>
                      <a:endParaRPr lang="ja-JP" altLang="en-US" sz="900" b="0" i="0" u="none" strike="noStrike" dirty="0">
                        <a:solidFill>
                          <a:srgbClr val="000000"/>
                        </a:solidFill>
                        <a:effectLst/>
                        <a:latin typeface="+mj-ea"/>
                        <a:ea typeface="+mj-ea"/>
                      </a:endParaRPr>
                    </a:p>
                  </a:txBody>
                  <a:tcPr marL="7954" marR="7954" marT="7954" marB="0" anchor="ctr"/>
                </a:tc>
                <a:tc>
                  <a:txBody>
                    <a:bodyPr/>
                    <a:lstStyle/>
                    <a:p>
                      <a:pPr algn="l" rtl="0" fontAlgn="ctr"/>
                      <a:r>
                        <a:rPr lang="ja-JP" altLang="en-US" sz="900" u="none" strike="noStrike" dirty="0">
                          <a:effectLst/>
                          <a:latin typeface="+mj-ea"/>
                          <a:ea typeface="+mj-ea"/>
                        </a:rPr>
                        <a:t>第</a:t>
                      </a:r>
                      <a:r>
                        <a:rPr lang="en-US" altLang="ja-JP" sz="900" u="none" strike="noStrike" dirty="0">
                          <a:effectLst/>
                          <a:latin typeface="+mj-ea"/>
                          <a:ea typeface="+mj-ea"/>
                        </a:rPr>
                        <a:t>1</a:t>
                      </a:r>
                      <a:r>
                        <a:rPr lang="ja-JP" altLang="en-US" sz="900" u="none" strike="noStrike" dirty="0">
                          <a:effectLst/>
                          <a:latin typeface="+mj-ea"/>
                          <a:ea typeface="+mj-ea"/>
                        </a:rPr>
                        <a:t>：</a:t>
                      </a:r>
                      <a:r>
                        <a:rPr lang="en-US" altLang="ja-JP" sz="900" u="none" strike="noStrike" dirty="0" smtClean="0">
                          <a:effectLst/>
                          <a:latin typeface="+mj-ea"/>
                          <a:ea typeface="+mj-ea"/>
                        </a:rPr>
                        <a:t>299</a:t>
                      </a:r>
                      <a:r>
                        <a:rPr lang="ja-JP" altLang="en-US" sz="900" u="none" strike="noStrike" dirty="0">
                          <a:effectLst/>
                          <a:latin typeface="+mj-ea"/>
                          <a:ea typeface="+mj-ea"/>
                        </a:rPr>
                        <a:t/>
                      </a:r>
                      <a:br>
                        <a:rPr lang="ja-JP" altLang="en-US" sz="900" u="none" strike="noStrike" dirty="0">
                          <a:effectLst/>
                          <a:latin typeface="+mj-ea"/>
                          <a:ea typeface="+mj-ea"/>
                        </a:rPr>
                      </a:br>
                      <a:r>
                        <a:rPr lang="ja-JP" altLang="en-US" sz="900" u="none" strike="noStrike" dirty="0" smtClean="0">
                          <a:effectLst/>
                          <a:latin typeface="+mj-ea"/>
                          <a:ea typeface="+mj-ea"/>
                        </a:rPr>
                        <a:t>第 </a:t>
                      </a:r>
                      <a:r>
                        <a:rPr lang="en-US" altLang="ja-JP" sz="900" u="none" strike="noStrike" dirty="0" smtClean="0">
                          <a:effectLst/>
                          <a:latin typeface="+mj-ea"/>
                          <a:ea typeface="+mj-ea"/>
                        </a:rPr>
                        <a:t>2 </a:t>
                      </a:r>
                      <a:r>
                        <a:rPr lang="ja-JP" altLang="en-US" sz="900" u="none" strike="noStrike" dirty="0" smtClean="0">
                          <a:effectLst/>
                          <a:latin typeface="+mj-ea"/>
                          <a:ea typeface="+mj-ea"/>
                        </a:rPr>
                        <a:t>： </a:t>
                      </a:r>
                      <a:r>
                        <a:rPr lang="en-US" altLang="ja-JP" sz="900" u="none" strike="noStrike" dirty="0" smtClean="0">
                          <a:effectLst/>
                          <a:latin typeface="+mj-ea"/>
                          <a:ea typeface="+mj-ea"/>
                        </a:rPr>
                        <a:t>367</a:t>
                      </a:r>
                      <a:endParaRPr lang="ja-JP" altLang="en-US" sz="900" b="0" i="0" u="none" strike="noStrike" dirty="0">
                        <a:solidFill>
                          <a:srgbClr val="000000"/>
                        </a:solidFill>
                        <a:effectLst/>
                        <a:latin typeface="+mj-ea"/>
                        <a:ea typeface="+mj-ea"/>
                      </a:endParaRPr>
                    </a:p>
                  </a:txBody>
                  <a:tcPr marL="7954" marR="7954" marT="7954" marB="0" anchor="ctr"/>
                </a:tc>
                <a:tc>
                  <a:txBody>
                    <a:bodyPr/>
                    <a:lstStyle/>
                    <a:p>
                      <a:pPr algn="just" rtl="0" fontAlgn="ctr"/>
                      <a:r>
                        <a:rPr lang="en-US" altLang="ja-JP" sz="900" u="none" strike="noStrike" dirty="0" smtClean="0">
                          <a:effectLst/>
                          <a:latin typeface="+mj-ea"/>
                          <a:ea typeface="+mj-ea"/>
                        </a:rPr>
                        <a:t>1367</a:t>
                      </a:r>
                      <a:endParaRPr lang="ja-JP" altLang="en-US" sz="900" b="0" i="0" u="none" strike="noStrike" dirty="0">
                        <a:solidFill>
                          <a:srgbClr val="000000"/>
                        </a:solidFill>
                        <a:effectLst/>
                        <a:latin typeface="+mj-ea"/>
                        <a:ea typeface="+mj-ea"/>
                      </a:endParaRPr>
                    </a:p>
                  </a:txBody>
                  <a:tcPr marL="7954" marR="7954" marT="7954" marB="0" anchor="ctr">
                    <a:lnR w="12700" cap="flat" cmpd="sng" algn="ctr">
                      <a:solidFill>
                        <a:schemeClr val="tx1"/>
                      </a:solidFill>
                      <a:prstDash val="solid"/>
                      <a:round/>
                      <a:headEnd type="none" w="med" len="med"/>
                      <a:tailEnd type="none" w="med" len="med"/>
                    </a:lnR>
                  </a:tcPr>
                </a:tc>
              </a:tr>
              <a:tr h="258726">
                <a:tc>
                  <a:txBody>
                    <a:bodyPr/>
                    <a:lstStyle/>
                    <a:p>
                      <a:pPr algn="l" rtl="0" fontAlgn="ctr"/>
                      <a:r>
                        <a:rPr lang="ja-JP" altLang="en-US" sz="1050" b="1" u="none" strike="noStrike" dirty="0">
                          <a:effectLst/>
                          <a:latin typeface="+mj-ea"/>
                          <a:ea typeface="+mj-ea"/>
                        </a:rPr>
                        <a:t>土地</a:t>
                      </a:r>
                      <a:r>
                        <a:rPr lang="ja-JP" altLang="en-US" sz="1050" b="1" u="none" strike="noStrike" dirty="0" smtClean="0">
                          <a:effectLst/>
                          <a:latin typeface="+mj-ea"/>
                          <a:ea typeface="+mj-ea"/>
                        </a:rPr>
                        <a:t>価格</a:t>
                      </a:r>
                      <a:r>
                        <a:rPr lang="en-US" altLang="ja-JP" sz="1050" b="1" u="none" strike="noStrike" dirty="0" smtClean="0">
                          <a:effectLst/>
                          <a:latin typeface="+mj-ea"/>
                          <a:ea typeface="+mj-ea"/>
                        </a:rPr>
                        <a:t>(</a:t>
                      </a:r>
                      <a:r>
                        <a:rPr lang="ja-JP" altLang="en-US" sz="1050" b="1" u="none" strike="noStrike" dirty="0" smtClean="0">
                          <a:effectLst/>
                          <a:latin typeface="+mj-ea"/>
                          <a:ea typeface="+mj-ea"/>
                        </a:rPr>
                        <a:t>ルピー</a:t>
                      </a:r>
                      <a:r>
                        <a:rPr lang="en-US" altLang="ja-JP" sz="1050" b="1" u="none" strike="noStrike" dirty="0" smtClean="0">
                          <a:effectLst/>
                          <a:latin typeface="+mj-ea"/>
                          <a:ea typeface="+mj-ea"/>
                        </a:rPr>
                        <a:t>)</a:t>
                      </a:r>
                    </a:p>
                    <a:p>
                      <a:pPr algn="l" rtl="0" fontAlgn="ctr"/>
                      <a:r>
                        <a:rPr lang="ja-JP" altLang="en-US" sz="1050" b="1" u="none" strike="noStrike" dirty="0" smtClean="0">
                          <a:effectLst/>
                          <a:latin typeface="+mj-ea"/>
                          <a:ea typeface="+mj-ea"/>
                        </a:rPr>
                        <a:t>（</a:t>
                      </a:r>
                      <a:r>
                        <a:rPr lang="ja-JP" altLang="en-US" sz="1050" b="1" u="none" strike="noStrike" dirty="0">
                          <a:effectLst/>
                          <a:latin typeface="+mj-ea"/>
                          <a:ea typeface="+mj-ea"/>
                        </a:rPr>
                        <a:t>１平米当たり）</a:t>
                      </a:r>
                      <a:endParaRPr lang="ja-JP" altLang="en-US" sz="1050" b="1" i="0" u="none" strike="noStrike" dirty="0">
                        <a:solidFill>
                          <a:srgbClr val="FFFFFF"/>
                        </a:solidFill>
                        <a:effectLst/>
                        <a:latin typeface="+mj-ea"/>
                        <a:ea typeface="+mj-ea"/>
                      </a:endParaRPr>
                    </a:p>
                  </a:txBody>
                  <a:tcPr marL="7954" marR="7954" marT="7954" marB="0" anchor="ctr">
                    <a:lnL w="12700" cap="flat" cmpd="sng" algn="ctr">
                      <a:solidFill>
                        <a:schemeClr val="tx1"/>
                      </a:solidFill>
                      <a:prstDash val="solid"/>
                      <a:round/>
                      <a:headEnd type="none" w="med" len="med"/>
                      <a:tailEnd type="none" w="med" len="med"/>
                    </a:lnL>
                  </a:tcPr>
                </a:tc>
                <a:tc>
                  <a:txBody>
                    <a:bodyPr/>
                    <a:lstStyle/>
                    <a:p>
                      <a:pPr algn="just" rtl="0" fontAlgn="ctr"/>
                      <a:r>
                        <a:rPr lang="en-US" altLang="ja-JP" sz="900" u="none" strike="noStrike" dirty="0" smtClean="0">
                          <a:effectLst/>
                          <a:latin typeface="+mj-ea"/>
                          <a:ea typeface="+mj-ea"/>
                        </a:rPr>
                        <a:t>3,595</a:t>
                      </a:r>
                      <a:r>
                        <a:rPr lang="ja-JP" altLang="en-US" sz="900" u="none" strike="noStrike" dirty="0" smtClean="0">
                          <a:effectLst/>
                          <a:latin typeface="+mj-ea"/>
                          <a:ea typeface="+mj-ea"/>
                        </a:rPr>
                        <a:t>（</a:t>
                      </a:r>
                      <a:r>
                        <a:rPr lang="ja-JP" altLang="en-US" sz="900" u="none" strike="noStrike" dirty="0">
                          <a:effectLst/>
                          <a:latin typeface="+mj-ea"/>
                          <a:ea typeface="+mj-ea"/>
                        </a:rPr>
                        <a:t>予定）</a:t>
                      </a:r>
                      <a:endParaRPr lang="ja-JP" altLang="en-US" sz="900" b="0" i="0" u="none" strike="noStrike" dirty="0">
                        <a:solidFill>
                          <a:srgbClr val="000000"/>
                        </a:solidFill>
                        <a:effectLst/>
                        <a:latin typeface="+mj-ea"/>
                        <a:ea typeface="+mj-ea"/>
                      </a:endParaRPr>
                    </a:p>
                  </a:txBody>
                  <a:tcPr marL="7954" marR="7954" marT="7954" marB="0" anchor="ctr"/>
                </a:tc>
                <a:tc>
                  <a:txBody>
                    <a:bodyPr/>
                    <a:lstStyle/>
                    <a:p>
                      <a:pPr algn="just" rtl="0" fontAlgn="ctr"/>
                      <a:r>
                        <a:rPr lang="en-US" altLang="ja-JP" sz="900" u="none" strike="noStrike" dirty="0" smtClean="0">
                          <a:effectLst/>
                          <a:latin typeface="+mj-ea"/>
                          <a:ea typeface="+mj-ea"/>
                        </a:rPr>
                        <a:t>3,385</a:t>
                      </a:r>
                      <a:r>
                        <a:rPr lang="ja-JP" altLang="en-US" sz="900" u="none" strike="noStrike" dirty="0" smtClean="0">
                          <a:effectLst/>
                          <a:latin typeface="+mj-ea"/>
                          <a:ea typeface="+mj-ea"/>
                        </a:rPr>
                        <a:t>（</a:t>
                      </a:r>
                      <a:r>
                        <a:rPr lang="ja-JP" altLang="en-US" sz="900" u="none" strike="noStrike" dirty="0">
                          <a:effectLst/>
                          <a:latin typeface="+mj-ea"/>
                          <a:ea typeface="+mj-ea"/>
                        </a:rPr>
                        <a:t>予定）</a:t>
                      </a:r>
                      <a:endParaRPr lang="ja-JP" altLang="en-US" sz="900" b="0" i="0" u="none" strike="noStrike" dirty="0">
                        <a:solidFill>
                          <a:srgbClr val="000000"/>
                        </a:solidFill>
                        <a:effectLst/>
                        <a:latin typeface="+mj-ea"/>
                        <a:ea typeface="+mj-ea"/>
                      </a:endParaRPr>
                    </a:p>
                  </a:txBody>
                  <a:tcPr marL="7954" marR="7954" marT="7954" marB="0" anchor="ctr"/>
                </a:tc>
                <a:tc>
                  <a:txBody>
                    <a:bodyPr/>
                    <a:lstStyle/>
                    <a:p>
                      <a:pPr algn="just" rtl="0" fontAlgn="ctr"/>
                      <a:r>
                        <a:rPr lang="ja-JP" altLang="en-US" sz="900" u="none" strike="noStrike" dirty="0" smtClean="0">
                          <a:effectLst/>
                          <a:latin typeface="+mj-ea"/>
                          <a:ea typeface="+mj-ea"/>
                        </a:rPr>
                        <a:t>３</a:t>
                      </a:r>
                      <a:r>
                        <a:rPr lang="en-US" altLang="ja-JP" sz="900" u="none" strike="noStrike" dirty="0" smtClean="0">
                          <a:effectLst/>
                          <a:latin typeface="+mj-ea"/>
                          <a:ea typeface="+mj-ea"/>
                        </a:rPr>
                        <a:t>,187</a:t>
                      </a:r>
                      <a:r>
                        <a:rPr lang="ja-JP" altLang="en-US" sz="900" u="none" strike="noStrike" dirty="0" smtClean="0">
                          <a:effectLst/>
                          <a:latin typeface="+mj-ea"/>
                          <a:ea typeface="+mj-ea"/>
                        </a:rPr>
                        <a:t>ルピー</a:t>
                      </a:r>
                      <a:endParaRPr lang="ja-JP" altLang="en-US" sz="900" b="0" i="0" u="none" strike="noStrike" dirty="0">
                        <a:solidFill>
                          <a:srgbClr val="000000"/>
                        </a:solidFill>
                        <a:effectLst/>
                        <a:latin typeface="+mj-ea"/>
                        <a:ea typeface="+mj-ea"/>
                      </a:endParaRPr>
                    </a:p>
                  </a:txBody>
                  <a:tcPr marL="7954" marR="7954" marT="7954" marB="0" anchor="ctr"/>
                </a:tc>
                <a:tc>
                  <a:txBody>
                    <a:bodyPr/>
                    <a:lstStyle/>
                    <a:p>
                      <a:pPr algn="just" rtl="0" fontAlgn="ctr"/>
                      <a:r>
                        <a:rPr lang="en-US" altLang="ja-JP" sz="900" u="none" strike="noStrike" dirty="0" smtClean="0">
                          <a:effectLst/>
                          <a:latin typeface="+mj-ea"/>
                          <a:ea typeface="+mj-ea"/>
                        </a:rPr>
                        <a:t>3,706</a:t>
                      </a:r>
                      <a:r>
                        <a:rPr lang="ja-JP" altLang="en-US" sz="900" u="none" strike="noStrike" dirty="0" smtClean="0">
                          <a:effectLst/>
                          <a:latin typeface="+mj-ea"/>
                          <a:ea typeface="+mj-ea"/>
                        </a:rPr>
                        <a:t>ルピー</a:t>
                      </a:r>
                      <a:endParaRPr lang="ja-JP" altLang="en-US" sz="900" b="0" i="0" u="none" strike="noStrike" dirty="0">
                        <a:solidFill>
                          <a:srgbClr val="000000"/>
                        </a:solidFill>
                        <a:effectLst/>
                        <a:latin typeface="+mj-ea"/>
                        <a:ea typeface="+mj-ea"/>
                      </a:endParaRPr>
                    </a:p>
                  </a:txBody>
                  <a:tcPr marL="7954" marR="7954" marT="7954" marB="0" anchor="ctr"/>
                </a:tc>
                <a:tc>
                  <a:txBody>
                    <a:bodyPr/>
                    <a:lstStyle/>
                    <a:p>
                      <a:pPr algn="just" rtl="0" fontAlgn="ctr"/>
                      <a:r>
                        <a:rPr lang="en-US" altLang="ja-JP" sz="900" u="none" strike="noStrike" dirty="0">
                          <a:effectLst/>
                          <a:latin typeface="+mj-ea"/>
                          <a:ea typeface="+mj-ea"/>
                        </a:rPr>
                        <a:t>1,700</a:t>
                      </a:r>
                      <a:r>
                        <a:rPr lang="ja-JP" altLang="en-US" sz="900" u="none" strike="noStrike" dirty="0" smtClean="0">
                          <a:effectLst/>
                          <a:latin typeface="+mj-ea"/>
                          <a:ea typeface="+mj-ea"/>
                        </a:rPr>
                        <a:t>ルピー</a:t>
                      </a:r>
                      <a:endParaRPr lang="ja-JP" altLang="en-US" sz="900" b="0" i="0" u="none" strike="noStrike" dirty="0">
                        <a:solidFill>
                          <a:srgbClr val="000000"/>
                        </a:solidFill>
                        <a:effectLst/>
                        <a:latin typeface="+mj-ea"/>
                        <a:ea typeface="+mj-ea"/>
                      </a:endParaRPr>
                    </a:p>
                  </a:txBody>
                  <a:tcPr marL="7954" marR="7954" marT="7954" marB="0" anchor="ctr"/>
                </a:tc>
                <a:tc>
                  <a:txBody>
                    <a:bodyPr/>
                    <a:lstStyle/>
                    <a:p>
                      <a:pPr algn="just" rtl="0" fontAlgn="ctr"/>
                      <a:r>
                        <a:rPr lang="en-US" altLang="ja-JP" sz="900" u="none" strike="noStrike" dirty="0">
                          <a:effectLst/>
                          <a:latin typeface="+mj-ea"/>
                          <a:ea typeface="+mj-ea"/>
                        </a:rPr>
                        <a:t>3,088</a:t>
                      </a:r>
                      <a:r>
                        <a:rPr lang="ja-JP" altLang="en-US" sz="900" u="none" strike="noStrike" dirty="0" smtClean="0">
                          <a:effectLst/>
                          <a:latin typeface="+mj-ea"/>
                          <a:ea typeface="+mj-ea"/>
                        </a:rPr>
                        <a:t>ルピー</a:t>
                      </a:r>
                      <a:endParaRPr lang="ja-JP" altLang="en-US" sz="900" b="0" i="0" u="none" strike="noStrike" dirty="0">
                        <a:solidFill>
                          <a:srgbClr val="000000"/>
                        </a:solidFill>
                        <a:effectLst/>
                        <a:latin typeface="+mj-ea"/>
                        <a:ea typeface="+mj-ea"/>
                      </a:endParaRPr>
                    </a:p>
                  </a:txBody>
                  <a:tcPr marL="7954" marR="7954" marT="7954" marB="0" anchor="ctr"/>
                </a:tc>
                <a:tc>
                  <a:txBody>
                    <a:bodyPr/>
                    <a:lstStyle/>
                    <a:p>
                      <a:pPr algn="just" rtl="0" fontAlgn="ctr"/>
                      <a:r>
                        <a:rPr lang="en-US" altLang="ja-JP" sz="900" u="none" strike="noStrike" dirty="0" smtClean="0">
                          <a:effectLst/>
                          <a:latin typeface="+mj-ea"/>
                          <a:ea typeface="+mj-ea"/>
                        </a:rPr>
                        <a:t>3,088</a:t>
                      </a:r>
                      <a:r>
                        <a:rPr lang="ja-JP" altLang="en-US" sz="900" u="none" strike="noStrike" dirty="0" smtClean="0">
                          <a:effectLst/>
                          <a:latin typeface="+mj-ea"/>
                          <a:ea typeface="+mj-ea"/>
                        </a:rPr>
                        <a:t>ルピー</a:t>
                      </a:r>
                      <a:endParaRPr lang="ja-JP" altLang="en-US" sz="900" b="0" i="0" u="none" strike="noStrike" dirty="0">
                        <a:solidFill>
                          <a:srgbClr val="000000"/>
                        </a:solidFill>
                        <a:effectLst/>
                        <a:latin typeface="+mj-ea"/>
                        <a:ea typeface="+mj-ea"/>
                      </a:endParaRPr>
                    </a:p>
                  </a:txBody>
                  <a:tcPr marL="7954" marR="7954" marT="7954" marB="0" anchor="ctr">
                    <a:lnR w="12700" cap="flat" cmpd="sng" algn="ctr">
                      <a:solidFill>
                        <a:schemeClr val="tx1"/>
                      </a:solidFill>
                      <a:prstDash val="solid"/>
                      <a:round/>
                      <a:headEnd type="none" w="med" len="med"/>
                      <a:tailEnd type="none" w="med" len="med"/>
                    </a:lnR>
                  </a:tcPr>
                </a:tc>
              </a:tr>
              <a:tr h="189458">
                <a:tc>
                  <a:txBody>
                    <a:bodyPr/>
                    <a:lstStyle/>
                    <a:p>
                      <a:pPr algn="l" rtl="0" fontAlgn="ctr"/>
                      <a:r>
                        <a:rPr lang="ja-JP" altLang="en-US" sz="1050" b="1" i="0" u="none" strike="noStrike" dirty="0" smtClean="0">
                          <a:solidFill>
                            <a:schemeClr val="tx1"/>
                          </a:solidFill>
                          <a:effectLst/>
                          <a:latin typeface="+mj-ea"/>
                          <a:ea typeface="+mj-ea"/>
                        </a:rPr>
                        <a:t>基本インフラ整備計画</a:t>
                      </a:r>
                      <a:endParaRPr lang="ja-JP" altLang="en-US" sz="1050" b="1" i="0" u="none" strike="noStrike" dirty="0">
                        <a:solidFill>
                          <a:schemeClr val="tx1"/>
                        </a:solidFill>
                        <a:effectLst/>
                        <a:latin typeface="+mj-ea"/>
                        <a:ea typeface="+mj-ea"/>
                      </a:endParaRPr>
                    </a:p>
                  </a:txBody>
                  <a:tcPr marL="7954" marR="7954" marT="7954" marB="0" anchor="ctr">
                    <a:lnL w="12700" cap="flat" cmpd="sng" algn="ctr">
                      <a:solidFill>
                        <a:schemeClr val="tx1"/>
                      </a:solidFill>
                      <a:prstDash val="solid"/>
                      <a:round/>
                      <a:headEnd type="none" w="med" len="med"/>
                      <a:tailEnd type="none" w="med" len="med"/>
                    </a:lnL>
                  </a:tcPr>
                </a:tc>
                <a:tc>
                  <a:txBody>
                    <a:bodyPr/>
                    <a:lstStyle/>
                    <a:p>
                      <a:r>
                        <a:rPr kumimoji="1" lang="ja-JP" altLang="en-US" sz="1050" dirty="0" smtClean="0"/>
                        <a:t>電気：</a:t>
                      </a:r>
                      <a:r>
                        <a:rPr kumimoji="1" lang="en-US" altLang="ja-JP" sz="1050" dirty="0" smtClean="0"/>
                        <a:t>11KV/66KV</a:t>
                      </a:r>
                    </a:p>
                    <a:p>
                      <a:r>
                        <a:rPr kumimoji="1" lang="ja-JP" altLang="en-US" sz="1050" dirty="0" smtClean="0"/>
                        <a:t>水：</a:t>
                      </a:r>
                      <a:r>
                        <a:rPr kumimoji="1" lang="en-US" altLang="ja-JP" sz="1050" dirty="0" smtClean="0"/>
                        <a:t>40MLD(</a:t>
                      </a:r>
                      <a:r>
                        <a:rPr kumimoji="1" lang="ja-JP" altLang="en-US" sz="1050" dirty="0" smtClean="0"/>
                        <a:t>処理水供給）</a:t>
                      </a:r>
                      <a:endParaRPr kumimoji="1" lang="ja-JP" altLang="en-US" sz="1050" dirty="0"/>
                    </a:p>
                  </a:txBody>
                  <a:tcPr marL="7954" marR="7954" marT="7954"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t>電気：</a:t>
                      </a:r>
                      <a:r>
                        <a:rPr kumimoji="1" lang="en-US" altLang="ja-JP" sz="900" dirty="0" smtClean="0"/>
                        <a:t>11KV/66KV</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t>水：</a:t>
                      </a:r>
                      <a:r>
                        <a:rPr kumimoji="1" lang="en-US" altLang="ja-JP" sz="900" dirty="0" smtClean="0"/>
                        <a:t>40MLD(</a:t>
                      </a:r>
                      <a:r>
                        <a:rPr kumimoji="1" lang="ja-JP" altLang="en-US" sz="900" dirty="0" smtClean="0"/>
                        <a:t>処理水供給）</a:t>
                      </a:r>
                    </a:p>
                  </a:txBody>
                  <a:tcPr marL="7954" marR="7954" marT="7954"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t>電気：</a:t>
                      </a:r>
                      <a:r>
                        <a:rPr kumimoji="1" lang="en-US" altLang="ja-JP" sz="900" dirty="0" smtClean="0"/>
                        <a:t>11KV/66KV</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t>水：</a:t>
                      </a:r>
                      <a:r>
                        <a:rPr kumimoji="1" lang="en-US" altLang="ja-JP" sz="900" dirty="0" smtClean="0"/>
                        <a:t>40MLD(</a:t>
                      </a:r>
                      <a:r>
                        <a:rPr kumimoji="1" lang="ja-JP" altLang="en-US" sz="900" dirty="0" smtClean="0"/>
                        <a:t>処理水供給）</a:t>
                      </a:r>
                    </a:p>
                  </a:txBody>
                  <a:tcPr marL="7954" marR="7954" marT="7954" marB="0" anchor="ctr"/>
                </a:tc>
                <a:tc>
                  <a:txBody>
                    <a:bodyPr/>
                    <a:lstStyle/>
                    <a:p>
                      <a:r>
                        <a:rPr kumimoji="1" lang="ja-JP" altLang="en-US" sz="900" dirty="0" smtClean="0"/>
                        <a:t>電気：</a:t>
                      </a:r>
                      <a:r>
                        <a:rPr kumimoji="1" lang="en-US" altLang="ja-JP" sz="900" dirty="0" smtClean="0"/>
                        <a:t>11KV</a:t>
                      </a:r>
                    </a:p>
                    <a:p>
                      <a:r>
                        <a:rPr kumimoji="1" lang="ja-JP" altLang="en-US" sz="900" dirty="0" smtClean="0"/>
                        <a:t>水：井戸水</a:t>
                      </a:r>
                    </a:p>
                  </a:txBody>
                  <a:tcPr marL="7954" marR="7954" marT="7954" marB="0" anchor="ctr"/>
                </a:tc>
                <a:tc>
                  <a:txBody>
                    <a:bodyPr/>
                    <a:lstStyle/>
                    <a:p>
                      <a:r>
                        <a:rPr kumimoji="1" lang="ja-JP" altLang="en-US" sz="900" dirty="0" smtClean="0"/>
                        <a:t>電気：</a:t>
                      </a:r>
                      <a:r>
                        <a:rPr kumimoji="1" lang="en-US" altLang="ja-JP" sz="900" dirty="0" smtClean="0"/>
                        <a:t>11KV/66KV</a:t>
                      </a:r>
                    </a:p>
                    <a:p>
                      <a:r>
                        <a:rPr kumimoji="1" lang="ja-JP" altLang="en-US" sz="900" dirty="0" smtClean="0"/>
                        <a:t>水：</a:t>
                      </a:r>
                      <a:r>
                        <a:rPr kumimoji="1" lang="en-US" altLang="ja-JP" sz="900" dirty="0" smtClean="0"/>
                        <a:t>10MLD</a:t>
                      </a:r>
                      <a:r>
                        <a:rPr kumimoji="1" lang="ja-JP" altLang="en-US" sz="900" dirty="0" smtClean="0"/>
                        <a:t>処理水供給</a:t>
                      </a:r>
                    </a:p>
                  </a:txBody>
                  <a:tcPr marL="7954" marR="7954" marT="7954"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t>電気：</a:t>
                      </a:r>
                      <a:r>
                        <a:rPr kumimoji="1" lang="en-US" altLang="ja-JP" sz="900" dirty="0" smtClean="0"/>
                        <a:t>11KV/66KV</a:t>
                      </a:r>
                    </a:p>
                    <a:p>
                      <a:r>
                        <a:rPr kumimoji="1" lang="ja-JP" altLang="en-US" sz="900" dirty="0" smtClean="0"/>
                        <a:t>水：処理水供給</a:t>
                      </a:r>
                    </a:p>
                  </a:txBody>
                  <a:tcPr marL="7954" marR="7954" marT="7954"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t>電気：</a:t>
                      </a:r>
                      <a:r>
                        <a:rPr kumimoji="1" lang="en-US" altLang="ja-JP" sz="900" dirty="0" smtClean="0"/>
                        <a:t>11KV/66KV</a:t>
                      </a:r>
                    </a:p>
                    <a:p>
                      <a:r>
                        <a:rPr kumimoji="1" lang="ja-JP" altLang="en-US" sz="900" dirty="0" smtClean="0"/>
                        <a:t>水：</a:t>
                      </a:r>
                      <a:r>
                        <a:rPr kumimoji="1" lang="en-US" altLang="ja-JP" sz="900" dirty="0" smtClean="0"/>
                        <a:t>10MLD</a:t>
                      </a:r>
                      <a:endParaRPr kumimoji="1" lang="ja-JP" altLang="en-US" sz="900" dirty="0" smtClean="0"/>
                    </a:p>
                  </a:txBody>
                  <a:tcPr marL="7954" marR="7954" marT="7954" marB="0" anchor="ctr">
                    <a:lnR w="12700" cap="flat" cmpd="sng" algn="ctr">
                      <a:solidFill>
                        <a:schemeClr val="tx1"/>
                      </a:solidFill>
                      <a:prstDash val="solid"/>
                      <a:round/>
                      <a:headEnd type="none" w="med" len="med"/>
                      <a:tailEnd type="none" w="med" len="med"/>
                    </a:lnR>
                  </a:tcPr>
                </a:tc>
              </a:tr>
              <a:tr h="224981">
                <a:tc>
                  <a:txBody>
                    <a:bodyPr/>
                    <a:lstStyle/>
                    <a:p>
                      <a:pPr algn="l" rtl="0" fontAlgn="ctr"/>
                      <a:r>
                        <a:rPr lang="zh-TW" altLang="en-US" sz="1050" b="1" u="none" strike="noStrike" dirty="0">
                          <a:effectLst/>
                          <a:latin typeface="+mj-ea"/>
                          <a:ea typeface="+mj-ea"/>
                        </a:rPr>
                        <a:t>現状進出余地</a:t>
                      </a:r>
                      <a:endParaRPr lang="zh-TW" altLang="en-US" sz="1050" b="1" i="0" u="none" strike="noStrike" dirty="0">
                        <a:solidFill>
                          <a:srgbClr val="FFFFFF"/>
                        </a:solidFill>
                        <a:effectLst/>
                        <a:latin typeface="+mj-ea"/>
                        <a:ea typeface="+mj-ea"/>
                      </a:endParaRPr>
                    </a:p>
                  </a:txBody>
                  <a:tcPr marL="7954" marR="7954" marT="7954" marB="0" anchor="ctr">
                    <a:lnL w="12700" cap="flat" cmpd="sng" algn="ctr">
                      <a:solidFill>
                        <a:schemeClr val="tx1"/>
                      </a:solidFill>
                      <a:prstDash val="solid"/>
                      <a:round/>
                      <a:headEnd type="none" w="med" len="med"/>
                      <a:tailEnd type="none" w="med" len="med"/>
                    </a:lnL>
                  </a:tcPr>
                </a:tc>
                <a:tc>
                  <a:txBody>
                    <a:bodyPr/>
                    <a:lstStyle/>
                    <a:p>
                      <a:pPr algn="l" rtl="0" fontAlgn="ctr"/>
                      <a:r>
                        <a:rPr lang="ja-JP" altLang="ja-JP" sz="900" dirty="0" smtClean="0">
                          <a:latin typeface="+mj-ea"/>
                        </a:rPr>
                        <a:t>用地割当済</a:t>
                      </a:r>
                      <a:endParaRPr lang="ja-JP" altLang="en-US" sz="900" b="0" i="0" u="none" strike="noStrike" dirty="0">
                        <a:solidFill>
                          <a:srgbClr val="000000"/>
                        </a:solidFill>
                        <a:effectLst/>
                        <a:latin typeface="+mj-ea"/>
                        <a:ea typeface="+mj-ea"/>
                      </a:endParaRPr>
                    </a:p>
                  </a:txBody>
                  <a:tcPr marL="7954" marR="7954" marT="7954" marB="0" anchor="ctr"/>
                </a:tc>
                <a:tc>
                  <a:txBody>
                    <a:bodyPr/>
                    <a:lstStyle/>
                    <a:p>
                      <a:pPr algn="l" rtl="0" fontAlgn="ctr"/>
                      <a:r>
                        <a:rPr lang="ja-JP" altLang="en-US" sz="900" u="none" strike="noStrike" dirty="0">
                          <a:effectLst/>
                          <a:latin typeface="+mj-ea"/>
                          <a:ea typeface="+mj-ea"/>
                        </a:rPr>
                        <a:t>申請受付中</a:t>
                      </a:r>
                      <a:endParaRPr lang="ja-JP" altLang="en-US" sz="900" b="0" i="0" u="none" strike="noStrike" dirty="0">
                        <a:solidFill>
                          <a:srgbClr val="000000"/>
                        </a:solidFill>
                        <a:effectLst/>
                        <a:latin typeface="+mj-ea"/>
                        <a:ea typeface="+mj-ea"/>
                      </a:endParaRPr>
                    </a:p>
                  </a:txBody>
                  <a:tcPr marL="7954" marR="7954" marT="7954" marB="0" anchor="ctr"/>
                </a:tc>
                <a:tc>
                  <a:txBody>
                    <a:bodyPr/>
                    <a:lstStyle/>
                    <a:p>
                      <a:pPr algn="l" rtl="0" fontAlgn="ctr"/>
                      <a:r>
                        <a:rPr lang="ja-JP" altLang="en-US" sz="900" u="none" strike="noStrike" dirty="0">
                          <a:effectLst/>
                          <a:latin typeface="+mj-ea"/>
                          <a:ea typeface="+mj-ea"/>
                        </a:rPr>
                        <a:t>申請受付中</a:t>
                      </a:r>
                      <a:endParaRPr lang="ja-JP" altLang="en-US" sz="900" b="0" i="0" u="none" strike="noStrike" dirty="0">
                        <a:solidFill>
                          <a:srgbClr val="000000"/>
                        </a:solidFill>
                        <a:effectLst/>
                        <a:latin typeface="+mj-ea"/>
                        <a:ea typeface="+mj-ea"/>
                      </a:endParaRPr>
                    </a:p>
                  </a:txBody>
                  <a:tcPr marL="7954" marR="7954" marT="7954" marB="0" anchor="ctr"/>
                </a:tc>
                <a:tc>
                  <a:txBody>
                    <a:bodyPr/>
                    <a:lstStyle/>
                    <a:p>
                      <a:pPr algn="l" rtl="0" fontAlgn="ctr"/>
                      <a:r>
                        <a:rPr lang="ja-JP" altLang="en-US" sz="900" u="none" strike="noStrike" kern="1200" dirty="0" smtClean="0">
                          <a:solidFill>
                            <a:schemeClr val="dk1"/>
                          </a:solidFill>
                          <a:effectLst/>
                          <a:latin typeface="+mj-ea"/>
                          <a:ea typeface="+mn-ea"/>
                          <a:cs typeface="+mn-cs"/>
                        </a:rPr>
                        <a:t>申請受付中</a:t>
                      </a:r>
                      <a:endParaRPr lang="ja-JP" altLang="en-US" sz="900" b="0" i="0" u="none" strike="noStrike" kern="1200" dirty="0">
                        <a:solidFill>
                          <a:srgbClr val="000000"/>
                        </a:solidFill>
                        <a:effectLst/>
                        <a:latin typeface="+mj-ea"/>
                        <a:ea typeface="+mn-ea"/>
                        <a:cs typeface="+mn-cs"/>
                      </a:endParaRPr>
                    </a:p>
                  </a:txBody>
                  <a:tcPr marL="7954" marR="7954" marT="7954" marB="0" anchor="ctr"/>
                </a:tc>
                <a:tc>
                  <a:txBody>
                    <a:bodyPr/>
                    <a:lstStyle/>
                    <a:p>
                      <a:pPr algn="l" rtl="0" fontAlgn="ctr"/>
                      <a:r>
                        <a:rPr lang="ja-JP" altLang="en-US" sz="900" u="none" strike="noStrike" dirty="0">
                          <a:effectLst/>
                          <a:latin typeface="+mj-ea"/>
                          <a:ea typeface="+mj-ea"/>
                        </a:rPr>
                        <a:t>申請受付中</a:t>
                      </a:r>
                      <a:endParaRPr lang="ja-JP" altLang="en-US" sz="900" b="0" i="0" u="none" strike="noStrike" dirty="0">
                        <a:solidFill>
                          <a:srgbClr val="000000"/>
                        </a:solidFill>
                        <a:effectLst/>
                        <a:latin typeface="+mj-ea"/>
                        <a:ea typeface="+mj-ea"/>
                      </a:endParaRPr>
                    </a:p>
                  </a:txBody>
                  <a:tcPr marL="7954" marR="7954" marT="7954" marB="0" anchor="ctr"/>
                </a:tc>
                <a:tc>
                  <a:txBody>
                    <a:bodyPr/>
                    <a:lstStyle/>
                    <a:p>
                      <a:pPr algn="l" rtl="0" fontAlgn="ctr"/>
                      <a:r>
                        <a:rPr lang="ja-JP" altLang="en-US" sz="900" u="none" strike="noStrike" kern="1200" dirty="0" smtClean="0">
                          <a:solidFill>
                            <a:schemeClr val="dk1"/>
                          </a:solidFill>
                          <a:effectLst/>
                          <a:latin typeface="+mj-ea"/>
                          <a:ea typeface="+mn-ea"/>
                          <a:cs typeface="+mn-cs"/>
                        </a:rPr>
                        <a:t>申請受付中</a:t>
                      </a:r>
                      <a:endParaRPr lang="ja-JP" altLang="en-US" sz="900" b="0" i="0" u="none" strike="noStrike" kern="1200" dirty="0">
                        <a:solidFill>
                          <a:srgbClr val="000000"/>
                        </a:solidFill>
                        <a:effectLst/>
                        <a:latin typeface="+mj-ea"/>
                        <a:ea typeface="+mn-ea"/>
                        <a:cs typeface="+mn-cs"/>
                      </a:endParaRPr>
                    </a:p>
                  </a:txBody>
                  <a:tcPr marL="7954" marR="7954" marT="7954" marB="0" anchor="ctr"/>
                </a:tc>
                <a:tc>
                  <a:txBody>
                    <a:bodyPr/>
                    <a:lstStyle/>
                    <a:p>
                      <a:pPr algn="l" rtl="0" fontAlgn="ctr"/>
                      <a:r>
                        <a:rPr lang="ja-JP" altLang="en-US" sz="900" u="none" strike="noStrike" dirty="0">
                          <a:effectLst/>
                          <a:latin typeface="+mj-ea"/>
                          <a:ea typeface="+mj-ea"/>
                        </a:rPr>
                        <a:t>申請受付中</a:t>
                      </a:r>
                      <a:endParaRPr lang="ja-JP" altLang="en-US" sz="900" b="0" i="0" u="none" strike="noStrike" dirty="0">
                        <a:solidFill>
                          <a:srgbClr val="000000"/>
                        </a:solidFill>
                        <a:effectLst/>
                        <a:latin typeface="+mj-ea"/>
                        <a:ea typeface="+mj-ea"/>
                      </a:endParaRPr>
                    </a:p>
                  </a:txBody>
                  <a:tcPr marL="7954" marR="7954" marT="7954" marB="0" anchor="ctr">
                    <a:lnR w="12700" cap="flat" cmpd="sng" algn="ctr">
                      <a:solidFill>
                        <a:schemeClr val="tx1"/>
                      </a:solidFill>
                      <a:prstDash val="solid"/>
                      <a:round/>
                      <a:headEnd type="none" w="med" len="med"/>
                      <a:tailEnd type="none" w="med" len="med"/>
                    </a:lnR>
                  </a:tcPr>
                </a:tc>
              </a:tr>
              <a:tr h="680784">
                <a:tc>
                  <a:txBody>
                    <a:bodyPr/>
                    <a:lstStyle/>
                    <a:p>
                      <a:pPr algn="l" rtl="0" fontAlgn="ctr"/>
                      <a:r>
                        <a:rPr lang="zh-TW" altLang="en-US" sz="1050" b="1" u="none" strike="noStrike" dirty="0">
                          <a:effectLst/>
                          <a:latin typeface="+mj-ea"/>
                          <a:ea typeface="+mj-ea"/>
                        </a:rPr>
                        <a:t>進出済主要日系企業</a:t>
                      </a:r>
                      <a:endParaRPr lang="zh-TW" altLang="en-US" sz="1050" b="1" i="0" u="none" strike="noStrike" dirty="0">
                        <a:solidFill>
                          <a:srgbClr val="FFFFFF"/>
                        </a:solidFill>
                        <a:effectLst/>
                        <a:latin typeface="+mj-ea"/>
                        <a:ea typeface="+mj-ea"/>
                      </a:endParaRPr>
                    </a:p>
                  </a:txBody>
                  <a:tcPr marL="7954" marR="7954" marT="7954"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just" rtl="0" fontAlgn="ctr"/>
                      <a:r>
                        <a:rPr lang="ja-JP" altLang="en-US" sz="900" u="none" strike="noStrike" dirty="0">
                          <a:effectLst/>
                          <a:latin typeface="+mj-ea"/>
                          <a:ea typeface="+mj-ea"/>
                        </a:rPr>
                        <a:t>第</a:t>
                      </a:r>
                      <a:r>
                        <a:rPr lang="en-US" altLang="ja-JP" sz="900" u="none" strike="noStrike" dirty="0">
                          <a:effectLst/>
                          <a:latin typeface="+mj-ea"/>
                          <a:ea typeface="+mj-ea"/>
                        </a:rPr>
                        <a:t>1</a:t>
                      </a:r>
                      <a:r>
                        <a:rPr lang="ja-JP" altLang="en-US" sz="900" u="none" strike="noStrike" dirty="0">
                          <a:effectLst/>
                          <a:latin typeface="+mj-ea"/>
                          <a:ea typeface="+mj-ea"/>
                        </a:rPr>
                        <a:t>にホンダ、バンドー化学、アイシン、エクセディ</a:t>
                      </a:r>
                      <a:endParaRPr lang="ja-JP" altLang="en-US" sz="900" b="0" i="0" u="none" strike="noStrike" dirty="0">
                        <a:solidFill>
                          <a:srgbClr val="000000"/>
                        </a:solidFill>
                        <a:effectLst/>
                        <a:latin typeface="+mj-ea"/>
                        <a:ea typeface="+mj-ea"/>
                      </a:endParaRPr>
                    </a:p>
                  </a:txBody>
                  <a:tcPr marL="7954" marR="7954" marT="7954" marB="0" anchor="ctr">
                    <a:lnB w="12700" cap="flat" cmpd="sng" algn="ctr">
                      <a:solidFill>
                        <a:schemeClr val="tx1"/>
                      </a:solidFill>
                      <a:prstDash val="solid"/>
                      <a:round/>
                      <a:headEnd type="none" w="med" len="med"/>
                      <a:tailEnd type="none" w="med" len="med"/>
                    </a:lnB>
                  </a:tcPr>
                </a:tc>
                <a:tc>
                  <a:txBody>
                    <a:bodyPr/>
                    <a:lstStyle/>
                    <a:p>
                      <a:pPr algn="ctr" rtl="0" fontAlgn="ctr"/>
                      <a:r>
                        <a:rPr lang="ja-JP" altLang="en-US" sz="900" u="none" strike="noStrike" dirty="0" smtClean="0">
                          <a:effectLst/>
                          <a:latin typeface="+mj-ea"/>
                          <a:ea typeface="+mj-ea"/>
                        </a:rPr>
                        <a:t>三菱電機</a:t>
                      </a:r>
                      <a:endParaRPr lang="ja-JP" altLang="en-US" sz="900" b="0" i="0" u="none" strike="noStrike" dirty="0">
                        <a:solidFill>
                          <a:srgbClr val="000000"/>
                        </a:solidFill>
                        <a:effectLst/>
                        <a:latin typeface="+mj-ea"/>
                        <a:ea typeface="+mj-ea"/>
                      </a:endParaRPr>
                    </a:p>
                  </a:txBody>
                  <a:tcPr marL="7954" marR="7954" marT="7954" marB="0" anchor="ctr">
                    <a:lnB w="12700" cap="flat" cmpd="sng" algn="ctr">
                      <a:solidFill>
                        <a:schemeClr val="tx1"/>
                      </a:solidFill>
                      <a:prstDash val="solid"/>
                      <a:round/>
                      <a:headEnd type="none" w="med" len="med"/>
                      <a:tailEnd type="none" w="med" len="med"/>
                    </a:lnB>
                  </a:tcPr>
                </a:tc>
                <a:tc>
                  <a:txBody>
                    <a:bodyPr/>
                    <a:lstStyle/>
                    <a:p>
                      <a:pPr algn="ctr" rtl="0" fontAlgn="ctr"/>
                      <a:r>
                        <a:rPr lang="ja-JP" altLang="en-US" sz="900" u="none" strike="noStrike" dirty="0">
                          <a:effectLst/>
                          <a:latin typeface="+mj-ea"/>
                          <a:ea typeface="+mj-ea"/>
                        </a:rPr>
                        <a:t>武蔵精密</a:t>
                      </a:r>
                      <a:r>
                        <a:rPr lang="ja-JP" altLang="en-US" sz="900" u="none" strike="noStrike" dirty="0" smtClean="0">
                          <a:effectLst/>
                          <a:latin typeface="+mj-ea"/>
                          <a:ea typeface="+mj-ea"/>
                        </a:rPr>
                        <a:t>、ケーヒン</a:t>
                      </a:r>
                      <a:endParaRPr lang="ja-JP" altLang="en-US" sz="900" b="0" i="0" u="none" strike="noStrike" dirty="0">
                        <a:solidFill>
                          <a:srgbClr val="000000"/>
                        </a:solidFill>
                        <a:effectLst/>
                        <a:latin typeface="+mj-ea"/>
                        <a:ea typeface="+mj-ea"/>
                      </a:endParaRPr>
                    </a:p>
                  </a:txBody>
                  <a:tcPr marL="7954" marR="7954" marT="7954" marB="0" anchor="ctr">
                    <a:lnB w="12700" cap="flat" cmpd="sng" algn="ctr">
                      <a:solidFill>
                        <a:schemeClr val="tx1"/>
                      </a:solidFill>
                      <a:prstDash val="solid"/>
                      <a:round/>
                      <a:headEnd type="none" w="med" len="med"/>
                      <a:tailEnd type="none" w="med" len="med"/>
                    </a:lnB>
                  </a:tcPr>
                </a:tc>
                <a:tc>
                  <a:txBody>
                    <a:bodyPr/>
                    <a:lstStyle/>
                    <a:p>
                      <a:pPr algn="just" rtl="0" fontAlgn="ctr"/>
                      <a:r>
                        <a:rPr lang="zh-TW" altLang="en-US" sz="900" u="none" strike="noStrike">
                          <a:effectLst/>
                          <a:latin typeface="+mj-ea"/>
                          <a:ea typeface="+mj-ea"/>
                        </a:rPr>
                        <a:t>東洋電機、東海理化</a:t>
                      </a:r>
                      <a:endParaRPr lang="zh-TW" altLang="en-US" sz="900" b="0" i="0" u="none" strike="noStrike">
                        <a:solidFill>
                          <a:srgbClr val="000000"/>
                        </a:solidFill>
                        <a:effectLst/>
                        <a:latin typeface="+mj-ea"/>
                        <a:ea typeface="+mj-ea"/>
                      </a:endParaRPr>
                    </a:p>
                  </a:txBody>
                  <a:tcPr marL="7954" marR="7954" marT="7954" marB="0" anchor="ctr">
                    <a:lnB w="12700" cap="flat" cmpd="sng" algn="ctr">
                      <a:solidFill>
                        <a:schemeClr val="tx1"/>
                      </a:solidFill>
                      <a:prstDash val="solid"/>
                      <a:round/>
                      <a:headEnd type="none" w="med" len="med"/>
                      <a:tailEnd type="none" w="med" len="med"/>
                    </a:lnB>
                  </a:tcPr>
                </a:tc>
                <a:tc>
                  <a:txBody>
                    <a:bodyPr/>
                    <a:lstStyle/>
                    <a:p>
                      <a:pPr algn="ctr" rtl="0" fontAlgn="ctr"/>
                      <a:r>
                        <a:rPr lang="en-US" sz="900" u="none" strike="noStrike" dirty="0">
                          <a:effectLst/>
                          <a:latin typeface="+mj-ea"/>
                          <a:ea typeface="+mj-ea"/>
                        </a:rPr>
                        <a:t>TMEIC</a:t>
                      </a:r>
                      <a:endParaRPr lang="en-US" sz="900" b="0" i="0" u="none" strike="noStrike" dirty="0">
                        <a:solidFill>
                          <a:srgbClr val="000000"/>
                        </a:solidFill>
                        <a:effectLst/>
                        <a:latin typeface="+mj-ea"/>
                        <a:ea typeface="+mj-ea"/>
                      </a:endParaRPr>
                    </a:p>
                  </a:txBody>
                  <a:tcPr marL="7954" marR="7954" marT="7954" marB="0" anchor="ctr">
                    <a:lnB w="12700" cap="flat" cmpd="sng" algn="ctr">
                      <a:solidFill>
                        <a:schemeClr val="tx1"/>
                      </a:solidFill>
                      <a:prstDash val="solid"/>
                      <a:round/>
                      <a:headEnd type="none" w="med" len="med"/>
                      <a:tailEnd type="none" w="med" len="med"/>
                    </a:lnB>
                  </a:tcPr>
                </a:tc>
                <a:tc>
                  <a:txBody>
                    <a:bodyPr/>
                    <a:lstStyle/>
                    <a:p>
                      <a:pPr algn="ctr" rtl="0" fontAlgn="ctr"/>
                      <a:r>
                        <a:rPr lang="en-US" altLang="ja-JP" sz="900" u="none" strike="noStrike" dirty="0">
                          <a:effectLst/>
                          <a:latin typeface="+mj-ea"/>
                          <a:ea typeface="+mj-ea"/>
                        </a:rPr>
                        <a:t>-</a:t>
                      </a:r>
                      <a:endParaRPr lang="en-US" altLang="ja-JP" sz="900" b="0" i="0" u="none" strike="noStrike" dirty="0">
                        <a:solidFill>
                          <a:srgbClr val="000000"/>
                        </a:solidFill>
                        <a:effectLst/>
                        <a:latin typeface="+mj-ea"/>
                        <a:ea typeface="+mj-ea"/>
                      </a:endParaRPr>
                    </a:p>
                  </a:txBody>
                  <a:tcPr marL="7954" marR="7954" marT="7954" marB="0" anchor="ctr">
                    <a:lnB w="12700" cap="flat" cmpd="sng" algn="ctr">
                      <a:solidFill>
                        <a:schemeClr val="tx1"/>
                      </a:solidFill>
                      <a:prstDash val="solid"/>
                      <a:round/>
                      <a:headEnd type="none" w="med" len="med"/>
                      <a:tailEnd type="none" w="med" len="med"/>
                    </a:lnB>
                  </a:tcPr>
                </a:tc>
                <a:tc>
                  <a:txBody>
                    <a:bodyPr/>
                    <a:lstStyle/>
                    <a:p>
                      <a:pPr algn="just" rtl="0" fontAlgn="ctr"/>
                      <a:r>
                        <a:rPr lang="ja-JP" altLang="en-US" sz="900" u="none" strike="noStrike" dirty="0">
                          <a:effectLst/>
                          <a:latin typeface="+mj-ea"/>
                          <a:ea typeface="+mj-ea"/>
                        </a:rPr>
                        <a:t>東海ゴム（第</a:t>
                      </a:r>
                      <a:r>
                        <a:rPr lang="en-US" altLang="ja-JP" sz="900" u="none" strike="noStrike" dirty="0">
                          <a:effectLst/>
                          <a:latin typeface="+mj-ea"/>
                          <a:ea typeface="+mj-ea"/>
                        </a:rPr>
                        <a:t>2</a:t>
                      </a:r>
                      <a:r>
                        <a:rPr lang="ja-JP" altLang="en-US" sz="900" u="none" strike="noStrike" dirty="0">
                          <a:effectLst/>
                          <a:latin typeface="+mj-ea"/>
                          <a:ea typeface="+mj-ea"/>
                        </a:rPr>
                        <a:t>フェーズ）、川崎工業（第</a:t>
                      </a:r>
                      <a:r>
                        <a:rPr lang="en-US" altLang="ja-JP" sz="900" u="none" strike="noStrike" dirty="0">
                          <a:effectLst/>
                          <a:latin typeface="+mj-ea"/>
                          <a:ea typeface="+mj-ea"/>
                        </a:rPr>
                        <a:t>2</a:t>
                      </a:r>
                      <a:r>
                        <a:rPr lang="ja-JP" altLang="en-US" sz="900" u="none" strike="noStrike" dirty="0">
                          <a:effectLst/>
                          <a:latin typeface="+mj-ea"/>
                          <a:ea typeface="+mj-ea"/>
                        </a:rPr>
                        <a:t>フェーズ）</a:t>
                      </a:r>
                      <a:endParaRPr lang="ja-JP" altLang="en-US" sz="900" b="0" i="0" u="none" strike="noStrike" dirty="0">
                        <a:solidFill>
                          <a:srgbClr val="000000"/>
                        </a:solidFill>
                        <a:effectLst/>
                        <a:latin typeface="+mj-ea"/>
                        <a:ea typeface="+mj-ea"/>
                      </a:endParaRPr>
                    </a:p>
                  </a:txBody>
                  <a:tcPr marL="7954" marR="7954" marT="7954"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179512" y="6121442"/>
            <a:ext cx="8712968" cy="415498"/>
          </a:xfrm>
          <a:prstGeom prst="rect">
            <a:avLst/>
          </a:prstGeom>
          <a:noFill/>
        </p:spPr>
        <p:txBody>
          <a:bodyPr wrap="square" rtlCol="0">
            <a:spAutoFit/>
          </a:bodyPr>
          <a:lstStyle/>
          <a:p>
            <a:r>
              <a:rPr kumimoji="1" lang="ja-JP" altLang="en-US" sz="1050" dirty="0" smtClean="0">
                <a:latin typeface="+mj-ea"/>
                <a:ea typeface="+mj-ea"/>
              </a:rPr>
              <a:t>出所</a:t>
            </a:r>
            <a:r>
              <a:rPr kumimoji="1" lang="en-US" altLang="ja-JP" sz="1050" dirty="0" smtClean="0">
                <a:latin typeface="+mj-ea"/>
                <a:ea typeface="+mj-ea"/>
              </a:rPr>
              <a:t>: KIADB</a:t>
            </a:r>
            <a:r>
              <a:rPr kumimoji="1" lang="ja-JP" altLang="en-US" sz="1050" dirty="0" smtClean="0">
                <a:latin typeface="+mj-ea"/>
                <a:ea typeface="+mj-ea"/>
              </a:rPr>
              <a:t>　</a:t>
            </a:r>
            <a:endParaRPr kumimoji="1" lang="en-US" altLang="ja-JP" sz="1050" dirty="0" smtClean="0">
              <a:latin typeface="+mj-ea"/>
              <a:ea typeface="+mj-ea"/>
            </a:endParaRPr>
          </a:p>
          <a:p>
            <a:r>
              <a:rPr kumimoji="1" lang="en-US" altLang="ja-JP" sz="1050" dirty="0">
                <a:latin typeface="+mj-ea"/>
                <a:ea typeface="+mj-ea"/>
              </a:rPr>
              <a:t>URL: </a:t>
            </a:r>
            <a:r>
              <a:rPr kumimoji="1" lang="en-US" altLang="ja-JP" sz="1050" dirty="0">
                <a:latin typeface="+mj-ea"/>
                <a:ea typeface="+mj-ea"/>
                <a:hlinkClick r:id="rId2"/>
              </a:rPr>
              <a:t>http://</a:t>
            </a:r>
            <a:r>
              <a:rPr kumimoji="1" lang="en-US" altLang="ja-JP" sz="1050" dirty="0" smtClean="0">
                <a:latin typeface="+mj-ea"/>
                <a:ea typeface="+mj-ea"/>
                <a:hlinkClick r:id="rId2"/>
              </a:rPr>
              <a:t>www.kiadb.in/index.php?option=com_content&amp;view=article&amp;id=90&amp;Itemid=63</a:t>
            </a:r>
            <a:r>
              <a:rPr kumimoji="1" lang="en-US" altLang="ja-JP" sz="1050" dirty="0" smtClean="0">
                <a:latin typeface="+mj-ea"/>
                <a:ea typeface="+mj-ea"/>
              </a:rPr>
              <a:t> </a:t>
            </a:r>
            <a:endParaRPr kumimoji="1" lang="ja-JP" altLang="en-US" sz="1050" dirty="0">
              <a:latin typeface="+mj-ea"/>
              <a:ea typeface="+mj-ea"/>
            </a:endParaRPr>
          </a:p>
        </p:txBody>
      </p:sp>
      <p:pic>
        <p:nvPicPr>
          <p:cNvPr id="8" name="Picture 3"/>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9371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E80F9BF0-18CA-4A4F-8DEB-AA057025D59D}" type="slidenum">
              <a:rPr lang="en-US" altLang="ja-JP" smtClean="0"/>
              <a:pPr>
                <a:defRPr/>
              </a:pPr>
              <a:t>8</a:t>
            </a:fld>
            <a:endParaRPr lang="en-US" altLang="ja-JP"/>
          </a:p>
        </p:txBody>
      </p:sp>
      <p:sp>
        <p:nvSpPr>
          <p:cNvPr id="5" name="タイトル 1"/>
          <p:cNvSpPr>
            <a:spLocks noGrp="1"/>
          </p:cNvSpPr>
          <p:nvPr>
            <p:ph type="title"/>
          </p:nvPr>
        </p:nvSpPr>
        <p:spPr>
          <a:xfrm>
            <a:off x="457200" y="457200"/>
            <a:ext cx="8229600" cy="739775"/>
          </a:xfrm>
        </p:spPr>
        <p:txBody>
          <a:bodyPr/>
          <a:lstStyle/>
          <a:p>
            <a:r>
              <a:rPr lang="ja-JP" altLang="en-US" sz="2800" dirty="0" smtClean="0">
                <a:latin typeface="ＭＳ Ｐゴシック" panose="020B0600070205080204" pitchFamily="50" charset="-128"/>
              </a:rPr>
              <a:t>最新工業団地情報</a:t>
            </a:r>
            <a:endParaRPr lang="ja-JP" altLang="en-US" sz="2800" dirty="0" smtClean="0"/>
          </a:p>
        </p:txBody>
      </p:sp>
      <p:sp>
        <p:nvSpPr>
          <p:cNvPr id="7" name="コンテンツ プレースホルダー 2"/>
          <p:cNvSpPr>
            <a:spLocks noGrp="1"/>
          </p:cNvSpPr>
          <p:nvPr>
            <p:ph idx="1"/>
          </p:nvPr>
        </p:nvSpPr>
        <p:spPr>
          <a:xfrm>
            <a:off x="457200" y="1010113"/>
            <a:ext cx="8229600" cy="373724"/>
          </a:xfrm>
        </p:spPr>
        <p:txBody>
          <a:bodyPr/>
          <a:lstStyle/>
          <a:p>
            <a:pPr>
              <a:defRPr/>
            </a:pPr>
            <a:r>
              <a:rPr lang="en-US" altLang="ja-JP" sz="2400" dirty="0"/>
              <a:t>KIADB</a:t>
            </a:r>
            <a:r>
              <a:rPr lang="ja-JP" altLang="ja-JP" sz="2400" dirty="0"/>
              <a:t>　バンガロール周辺工業団地</a:t>
            </a:r>
            <a:r>
              <a:rPr lang="en-US" altLang="ja-JP" sz="2400" dirty="0" smtClean="0"/>
              <a:t>(5</a:t>
            </a:r>
            <a:r>
              <a:rPr lang="ja-JP" altLang="ja-JP" sz="2400" dirty="0" smtClean="0"/>
              <a:t>件</a:t>
            </a:r>
            <a:r>
              <a:rPr lang="en-US" altLang="ja-JP" sz="2400" dirty="0"/>
              <a:t>)</a:t>
            </a:r>
            <a:endParaRPr lang="ja-JP" altLang="ja-JP" sz="2400" dirty="0"/>
          </a:p>
          <a:p>
            <a:pPr eaLnBrk="1" hangingPunct="1">
              <a:defRPr/>
            </a:pPr>
            <a:endParaRPr lang="ja-JP" altLang="en-US" sz="2000" b="1" dirty="0">
              <a:latin typeface="+mj-ea"/>
              <a:ea typeface="+mj-ea"/>
            </a:endParaRPr>
          </a:p>
        </p:txBody>
      </p:sp>
      <p:graphicFrame>
        <p:nvGraphicFramePr>
          <p:cNvPr id="9" name="Table 8"/>
          <p:cNvGraphicFramePr>
            <a:graphicFrameLocks noGrp="1"/>
          </p:cNvGraphicFramePr>
          <p:nvPr>
            <p:extLst>
              <p:ext uri="{D42A27DB-BD31-4B8C-83A1-F6EECF244321}">
                <p14:modId xmlns:p14="http://schemas.microsoft.com/office/powerpoint/2010/main" val="2635568754"/>
              </p:ext>
            </p:extLst>
          </p:nvPr>
        </p:nvGraphicFramePr>
        <p:xfrm>
          <a:off x="438073" y="1478859"/>
          <a:ext cx="8083423" cy="4642583"/>
        </p:xfrm>
        <a:graphic>
          <a:graphicData uri="http://schemas.openxmlformats.org/drawingml/2006/table">
            <a:tbl>
              <a:tblPr>
                <a:tableStyleId>{5C22544A-7EE6-4342-B048-85BDC9FD1C3A}</a:tableStyleId>
              </a:tblPr>
              <a:tblGrid>
                <a:gridCol w="1586006"/>
                <a:gridCol w="1690961"/>
                <a:gridCol w="1252111"/>
                <a:gridCol w="1085163"/>
                <a:gridCol w="1335586"/>
                <a:gridCol w="1133596"/>
              </a:tblGrid>
              <a:tr h="556534">
                <a:tc>
                  <a:txBody>
                    <a:bodyPr/>
                    <a:lstStyle/>
                    <a:p>
                      <a:pPr algn="just" rtl="0" fontAlgn="ctr"/>
                      <a:r>
                        <a:rPr lang="ja-JP" altLang="en-US" sz="1050" b="1" u="none" strike="noStrike" dirty="0">
                          <a:effectLst/>
                          <a:latin typeface="+mj-ea"/>
                          <a:ea typeface="+mj-ea"/>
                        </a:rPr>
                        <a:t>工業団地名</a:t>
                      </a:r>
                      <a:endParaRPr lang="ja-JP" altLang="en-US" sz="1050" b="1" i="0" u="none" strike="noStrike" dirty="0">
                        <a:solidFill>
                          <a:srgbClr val="FFFFFF"/>
                        </a:solidFill>
                        <a:effectLst/>
                        <a:latin typeface="+mj-ea"/>
                        <a:ea typeface="+mj-ea"/>
                      </a:endParaRPr>
                    </a:p>
                  </a:txBody>
                  <a:tcPr marL="7954" marR="7954" marT="7954" marB="0" anchor="ctr">
                    <a:lnB w="12700" cap="flat" cmpd="sng" algn="ctr">
                      <a:solidFill>
                        <a:schemeClr val="tx1"/>
                      </a:solidFill>
                      <a:prstDash val="solid"/>
                      <a:round/>
                      <a:headEnd type="none" w="med" len="med"/>
                      <a:tailEnd type="none" w="med" len="med"/>
                    </a:lnB>
                    <a:solidFill>
                      <a:schemeClr val="accent1"/>
                    </a:solidFill>
                  </a:tcPr>
                </a:tc>
                <a:tc>
                  <a:txBody>
                    <a:bodyPr/>
                    <a:lstStyle/>
                    <a:p>
                      <a:pPr algn="just" rtl="0" fontAlgn="ctr"/>
                      <a:r>
                        <a:rPr lang="ja-JP" altLang="en-US" sz="1050" b="1" i="0" u="none" strike="noStrike" dirty="0" smtClean="0">
                          <a:solidFill>
                            <a:srgbClr val="FFFFFF"/>
                          </a:solidFill>
                          <a:effectLst/>
                          <a:latin typeface="+mj-ea"/>
                          <a:ea typeface="+mj-ea"/>
                        </a:rPr>
                        <a:t>バンガロール</a:t>
                      </a:r>
                      <a:endParaRPr lang="en-US" altLang="ja-JP" sz="1050" b="1" i="0" u="none" strike="noStrike" dirty="0" smtClean="0">
                        <a:solidFill>
                          <a:srgbClr val="FFFFFF"/>
                        </a:solidFill>
                        <a:effectLst/>
                        <a:latin typeface="+mj-ea"/>
                        <a:ea typeface="+mj-ea"/>
                      </a:endParaRPr>
                    </a:p>
                    <a:p>
                      <a:pPr algn="just" rtl="0" fontAlgn="ctr"/>
                      <a:r>
                        <a:rPr lang="ja-JP" altLang="en-US" sz="1050" b="1" i="0" u="none" strike="noStrike" dirty="0" smtClean="0">
                          <a:solidFill>
                            <a:srgbClr val="FFFFFF"/>
                          </a:solidFill>
                          <a:effectLst/>
                          <a:latin typeface="+mj-ea"/>
                          <a:ea typeface="+mj-ea"/>
                        </a:rPr>
                        <a:t>エアロスペースパーク</a:t>
                      </a:r>
                      <a:endParaRPr lang="ja-JP" altLang="en-US" sz="1050" b="1" i="0" u="none" strike="noStrike" dirty="0">
                        <a:solidFill>
                          <a:srgbClr val="FFFFFF"/>
                        </a:solidFill>
                        <a:effectLst/>
                        <a:latin typeface="+mj-ea"/>
                        <a:ea typeface="+mj-ea"/>
                      </a:endParaRPr>
                    </a:p>
                  </a:txBody>
                  <a:tcPr marL="7954" marR="7954" marT="7954" marB="0" anchor="ctr">
                    <a:lnB w="12700" cap="flat" cmpd="sng" algn="ctr">
                      <a:solidFill>
                        <a:schemeClr val="tx1"/>
                      </a:solidFill>
                      <a:prstDash val="solid"/>
                      <a:round/>
                      <a:headEnd type="none" w="med" len="med"/>
                      <a:tailEnd type="none" w="med" len="med"/>
                    </a:lnB>
                    <a:solidFill>
                      <a:schemeClr val="accent1"/>
                    </a:solidFill>
                  </a:tcPr>
                </a:tc>
                <a:tc>
                  <a:txBody>
                    <a:bodyPr/>
                    <a:lstStyle/>
                    <a:p>
                      <a:pPr algn="just" rtl="0" fontAlgn="ctr"/>
                      <a:r>
                        <a:rPr lang="ja-JP" altLang="en-US" sz="1050" b="1" i="0" u="none" strike="noStrike" kern="1200" dirty="0" smtClean="0">
                          <a:solidFill>
                            <a:srgbClr val="FFFFFF"/>
                          </a:solidFill>
                          <a:effectLst/>
                          <a:latin typeface="+mj-ea"/>
                          <a:ea typeface="+mn-ea"/>
                          <a:cs typeface="+mn-cs"/>
                        </a:rPr>
                        <a:t>バンガロール</a:t>
                      </a:r>
                      <a:endParaRPr lang="en-US" altLang="ja-JP" sz="1050" b="1" i="0" u="none" strike="noStrike" kern="1200" dirty="0" smtClean="0">
                        <a:solidFill>
                          <a:srgbClr val="FFFFFF"/>
                        </a:solidFill>
                        <a:effectLst/>
                        <a:latin typeface="+mj-ea"/>
                        <a:ea typeface="+mn-ea"/>
                        <a:cs typeface="+mn-cs"/>
                      </a:endParaRPr>
                    </a:p>
                    <a:p>
                      <a:pPr algn="just" rtl="0" fontAlgn="ctr"/>
                      <a:r>
                        <a:rPr lang="ja-JP" altLang="en-US" sz="1050" b="1" i="0" u="none" strike="noStrike" kern="1200" dirty="0" smtClean="0">
                          <a:solidFill>
                            <a:srgbClr val="FFFFFF"/>
                          </a:solidFill>
                          <a:effectLst/>
                          <a:latin typeface="+mj-ea"/>
                          <a:ea typeface="+mn-ea"/>
                          <a:cs typeface="+mn-cs"/>
                        </a:rPr>
                        <a:t>エアロスペース　</a:t>
                      </a:r>
                      <a:r>
                        <a:rPr lang="en-US" altLang="ja-JP" sz="1050" b="1" i="0" u="none" strike="noStrike" kern="1200" dirty="0" smtClean="0">
                          <a:solidFill>
                            <a:srgbClr val="FFFFFF"/>
                          </a:solidFill>
                          <a:effectLst/>
                          <a:latin typeface="+mj-ea"/>
                          <a:ea typeface="+mn-ea"/>
                          <a:cs typeface="+mn-cs"/>
                        </a:rPr>
                        <a:t>SEZ</a:t>
                      </a:r>
                      <a:endParaRPr lang="ja-JP" altLang="en-US" sz="1050" b="1" i="0" u="none" strike="noStrike" dirty="0">
                        <a:solidFill>
                          <a:srgbClr val="FFFFFF"/>
                        </a:solidFill>
                        <a:effectLst/>
                        <a:latin typeface="+mj-ea"/>
                        <a:ea typeface="+mj-ea"/>
                      </a:endParaRPr>
                    </a:p>
                  </a:txBody>
                  <a:tcPr marL="7954" marR="7954" marT="7954" marB="0" anchor="ctr">
                    <a:lnB w="12700" cap="flat" cmpd="sng" algn="ctr">
                      <a:solidFill>
                        <a:schemeClr val="tx1"/>
                      </a:solidFill>
                      <a:prstDash val="solid"/>
                      <a:round/>
                      <a:headEnd type="none" w="med" len="med"/>
                      <a:tailEnd type="none" w="med" len="med"/>
                    </a:lnB>
                    <a:solidFill>
                      <a:schemeClr val="accent1"/>
                    </a:solidFill>
                  </a:tcPr>
                </a:tc>
                <a:tc>
                  <a:txBody>
                    <a:bodyPr/>
                    <a:lstStyle/>
                    <a:p>
                      <a:pPr algn="just" rtl="0" fontAlgn="ctr"/>
                      <a:r>
                        <a:rPr lang="ja-JP" altLang="en-US" sz="1050" b="1" i="0" u="none" strike="noStrike" dirty="0" smtClean="0">
                          <a:solidFill>
                            <a:srgbClr val="FFFFFF"/>
                          </a:solidFill>
                          <a:effectLst/>
                          <a:latin typeface="+mj-ea"/>
                          <a:ea typeface="+mj-ea"/>
                        </a:rPr>
                        <a:t>バンガロール</a:t>
                      </a:r>
                      <a:r>
                        <a:rPr lang="en-US" altLang="ja-JP" sz="1050" b="1" i="0" u="none" strike="noStrike" dirty="0" smtClean="0">
                          <a:solidFill>
                            <a:srgbClr val="FFFFFF"/>
                          </a:solidFill>
                          <a:effectLst/>
                          <a:latin typeface="+mj-ea"/>
                          <a:ea typeface="+mj-ea"/>
                        </a:rPr>
                        <a:t>IT/BT</a:t>
                      </a:r>
                      <a:r>
                        <a:rPr lang="ja-JP" altLang="en-US" sz="1050" b="1" i="0" u="none" strike="noStrike" dirty="0" smtClean="0">
                          <a:solidFill>
                            <a:srgbClr val="FFFFFF"/>
                          </a:solidFill>
                          <a:effectLst/>
                          <a:latin typeface="+mj-ea"/>
                          <a:ea typeface="+mj-ea"/>
                        </a:rPr>
                        <a:t>パーク</a:t>
                      </a:r>
                      <a:endParaRPr lang="ja-JP" altLang="en-US" sz="1050" b="1" i="0" u="none" strike="noStrike" dirty="0">
                        <a:solidFill>
                          <a:srgbClr val="FFFFFF"/>
                        </a:solidFill>
                        <a:effectLst/>
                        <a:latin typeface="+mj-ea"/>
                        <a:ea typeface="+mj-ea"/>
                      </a:endParaRPr>
                    </a:p>
                  </a:txBody>
                  <a:tcPr marL="7954" marR="7954" marT="7954" marB="0" anchor="ctr">
                    <a:lnB w="12700" cap="flat" cmpd="sng" algn="ctr">
                      <a:solidFill>
                        <a:schemeClr val="tx1"/>
                      </a:solidFill>
                      <a:prstDash val="solid"/>
                      <a:round/>
                      <a:headEnd type="none" w="med" len="med"/>
                      <a:tailEnd type="none" w="med" len="med"/>
                    </a:lnB>
                    <a:solidFill>
                      <a:schemeClr val="accent1"/>
                    </a:solidFill>
                  </a:tcPr>
                </a:tc>
                <a:tc>
                  <a:txBody>
                    <a:bodyPr/>
                    <a:lstStyle/>
                    <a:p>
                      <a:pPr algn="just" rtl="0" fontAlgn="ctr"/>
                      <a:r>
                        <a:rPr lang="ja-JP" altLang="en-US" sz="1050" b="1" i="0" u="none" strike="noStrike" dirty="0" smtClean="0">
                          <a:solidFill>
                            <a:srgbClr val="FFFFFF"/>
                          </a:solidFill>
                          <a:effectLst/>
                          <a:latin typeface="+mj-ea"/>
                          <a:ea typeface="+mj-ea"/>
                        </a:rPr>
                        <a:t>バンガロールハードウェアパーク</a:t>
                      </a:r>
                      <a:endParaRPr lang="ja-JP" altLang="en-US" sz="1050" b="1" i="0" u="none" strike="noStrike" dirty="0">
                        <a:solidFill>
                          <a:srgbClr val="FFFFFF"/>
                        </a:solidFill>
                        <a:effectLst/>
                        <a:latin typeface="+mj-ea"/>
                        <a:ea typeface="+mj-ea"/>
                      </a:endParaRPr>
                    </a:p>
                  </a:txBody>
                  <a:tcPr marL="7954" marR="7954" marT="7954" marB="0" anchor="ctr">
                    <a:lnB w="12700" cap="flat" cmpd="sng" algn="ctr">
                      <a:solidFill>
                        <a:schemeClr val="tx1"/>
                      </a:solidFill>
                      <a:prstDash val="solid"/>
                      <a:round/>
                      <a:headEnd type="none" w="med" len="med"/>
                      <a:tailEnd type="none" w="med" len="med"/>
                    </a:lnB>
                    <a:solidFill>
                      <a:schemeClr val="accent1"/>
                    </a:solidFill>
                  </a:tcPr>
                </a:tc>
                <a:tc>
                  <a:txBody>
                    <a:bodyPr/>
                    <a:lstStyle/>
                    <a:p>
                      <a:pPr algn="just" rtl="0" fontAlgn="ctr"/>
                      <a:r>
                        <a:rPr lang="ja-JP" altLang="en-US" sz="1050" b="1" i="0" u="none" strike="noStrike" dirty="0" smtClean="0">
                          <a:solidFill>
                            <a:srgbClr val="FFFFFF"/>
                          </a:solidFill>
                          <a:effectLst/>
                          <a:latin typeface="+mj-ea"/>
                          <a:ea typeface="+mj-ea"/>
                        </a:rPr>
                        <a:t>マルール第</a:t>
                      </a:r>
                      <a:r>
                        <a:rPr lang="en-US" altLang="ja-JP" sz="1050" b="1" i="0" u="none" strike="noStrike" dirty="0" smtClean="0">
                          <a:solidFill>
                            <a:srgbClr val="FFFFFF"/>
                          </a:solidFill>
                          <a:effectLst/>
                          <a:latin typeface="+mj-ea"/>
                          <a:ea typeface="+mj-ea"/>
                        </a:rPr>
                        <a:t>4</a:t>
                      </a:r>
                      <a:r>
                        <a:rPr lang="ja-JP" altLang="en-US" sz="1050" b="1" i="0" u="none" strike="noStrike" dirty="0" smtClean="0">
                          <a:solidFill>
                            <a:srgbClr val="FFFFFF"/>
                          </a:solidFill>
                          <a:effectLst/>
                          <a:latin typeface="+mj-ea"/>
                          <a:ea typeface="+mj-ea"/>
                        </a:rPr>
                        <a:t>フェーズ</a:t>
                      </a:r>
                      <a:endParaRPr lang="ja-JP" altLang="en-US" sz="1050" b="1" i="0" u="none" strike="noStrike" dirty="0">
                        <a:solidFill>
                          <a:srgbClr val="FFFFFF"/>
                        </a:solidFill>
                        <a:effectLst/>
                        <a:latin typeface="+mj-ea"/>
                        <a:ea typeface="+mj-ea"/>
                      </a:endParaRPr>
                    </a:p>
                  </a:txBody>
                  <a:tcPr marL="7954" marR="7954" marT="7954" marB="0" anchor="ctr">
                    <a:lnB w="12700" cap="flat" cmpd="sng" algn="ctr">
                      <a:solidFill>
                        <a:schemeClr val="tx1"/>
                      </a:solidFill>
                      <a:prstDash val="solid"/>
                      <a:round/>
                      <a:headEnd type="none" w="med" len="med"/>
                      <a:tailEnd type="none" w="med" len="med"/>
                    </a:lnB>
                    <a:solidFill>
                      <a:schemeClr val="accent1"/>
                    </a:solidFill>
                  </a:tcPr>
                </a:tc>
              </a:tr>
              <a:tr h="236822">
                <a:tc>
                  <a:txBody>
                    <a:bodyPr/>
                    <a:lstStyle/>
                    <a:p>
                      <a:pPr algn="l" rtl="0" fontAlgn="ctr">
                        <a:tabLst>
                          <a:tab pos="0" algn="l"/>
                          <a:tab pos="361950" algn="l"/>
                          <a:tab pos="442913" algn="l"/>
                          <a:tab pos="533400" algn="l"/>
                        </a:tabLst>
                      </a:pPr>
                      <a:r>
                        <a:rPr lang="ja-JP" altLang="en-US" sz="1050" b="1" u="none" strike="noStrike" kern="1200" dirty="0" smtClean="0">
                          <a:solidFill>
                            <a:schemeClr val="dk1"/>
                          </a:solidFill>
                          <a:effectLst/>
                          <a:latin typeface="+mj-ea"/>
                          <a:ea typeface="+mn-ea"/>
                          <a:cs typeface="+mn-cs"/>
                        </a:rPr>
                        <a:t>地図上番号</a:t>
                      </a:r>
                      <a:endParaRPr lang="ja-JP" altLang="en-US" sz="1050" b="1" i="0" u="none" strike="noStrike" kern="1200" dirty="0">
                        <a:solidFill>
                          <a:srgbClr val="FFFFFF"/>
                        </a:solidFill>
                        <a:effectLst/>
                        <a:latin typeface="+mj-ea"/>
                        <a:ea typeface="+mn-ea"/>
                        <a:cs typeface="+mn-cs"/>
                      </a:endParaRPr>
                    </a:p>
                  </a:txBody>
                  <a:tcPr marL="7954" marR="7954" marT="7954"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rtl="0" fontAlgn="ctr"/>
                      <a:r>
                        <a:rPr lang="ja-JP" altLang="en-US" sz="900" b="0" i="0" u="none" strike="noStrike" dirty="0" smtClean="0">
                          <a:solidFill>
                            <a:srgbClr val="000000"/>
                          </a:solidFill>
                          <a:effectLst/>
                          <a:latin typeface="+mj-ea"/>
                          <a:ea typeface="+mj-ea"/>
                        </a:rPr>
                        <a:t>⑧</a:t>
                      </a:r>
                      <a:endParaRPr lang="ja-JP" altLang="en-US" sz="900" b="0" i="0" u="none" strike="noStrike" dirty="0">
                        <a:solidFill>
                          <a:srgbClr val="000000"/>
                        </a:solidFill>
                        <a:effectLst/>
                        <a:latin typeface="+mj-ea"/>
                        <a:ea typeface="+mj-ea"/>
                      </a:endParaRPr>
                    </a:p>
                  </a:txBody>
                  <a:tcPr marL="7954" marR="7954" marT="7954" marB="0" anchor="ctr">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ja-JP" altLang="en-US" sz="900" b="0" i="0" u="none" strike="noStrike" kern="1200" dirty="0" smtClean="0">
                          <a:solidFill>
                            <a:srgbClr val="000000"/>
                          </a:solidFill>
                          <a:effectLst/>
                          <a:latin typeface="+mj-ea"/>
                          <a:ea typeface="+mn-ea"/>
                          <a:cs typeface="+mn-cs"/>
                        </a:rPr>
                        <a:t>⑧</a:t>
                      </a:r>
                    </a:p>
                  </a:txBody>
                  <a:tcPr marL="7954" marR="7954" marT="7954" marB="0" anchor="ctr">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ja-JP" altLang="en-US" sz="900" b="0" i="0" u="none" strike="noStrike" kern="1200" dirty="0" smtClean="0">
                          <a:solidFill>
                            <a:srgbClr val="000000"/>
                          </a:solidFill>
                          <a:effectLst/>
                          <a:latin typeface="+mj-ea"/>
                          <a:ea typeface="+mn-ea"/>
                          <a:cs typeface="+mn-cs"/>
                        </a:rPr>
                        <a:t>⑧</a:t>
                      </a:r>
                    </a:p>
                  </a:txBody>
                  <a:tcPr marL="7954" marR="7954" marT="7954" marB="0" anchor="ctr">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ja-JP" altLang="en-US" sz="900" b="0" i="0" u="none" strike="noStrike" kern="1200" dirty="0" smtClean="0">
                          <a:solidFill>
                            <a:srgbClr val="000000"/>
                          </a:solidFill>
                          <a:effectLst/>
                          <a:latin typeface="+mj-ea"/>
                          <a:ea typeface="+mn-ea"/>
                          <a:cs typeface="+mn-cs"/>
                        </a:rPr>
                        <a:t>⑧</a:t>
                      </a:r>
                    </a:p>
                  </a:txBody>
                  <a:tcPr marL="7954" marR="7954" marT="7954" marB="0" anchor="ctr">
                    <a:lnT w="12700" cap="flat" cmpd="sng" algn="ctr">
                      <a:solidFill>
                        <a:schemeClr val="tx1"/>
                      </a:solidFill>
                      <a:prstDash val="solid"/>
                      <a:round/>
                      <a:headEnd type="none" w="med" len="med"/>
                      <a:tailEnd type="none" w="med" len="med"/>
                    </a:lnT>
                  </a:tcPr>
                </a:tc>
                <a:tc>
                  <a:txBody>
                    <a:bodyPr/>
                    <a:lstStyle/>
                    <a:p>
                      <a:pPr algn="ctr" rtl="0" fontAlgn="ctr"/>
                      <a:r>
                        <a:rPr lang="ja-JP" altLang="en-US" sz="900" b="0" i="0" u="none" strike="noStrike" dirty="0" smtClean="0">
                          <a:solidFill>
                            <a:srgbClr val="000000"/>
                          </a:solidFill>
                          <a:effectLst/>
                          <a:latin typeface="+mj-ea"/>
                          <a:ea typeface="+mj-ea"/>
                        </a:rPr>
                        <a:t>⑨</a:t>
                      </a:r>
                      <a:endParaRPr lang="ja-JP" altLang="en-US" sz="900" b="0" i="0" u="none" strike="noStrike" dirty="0">
                        <a:solidFill>
                          <a:srgbClr val="000000"/>
                        </a:solidFill>
                        <a:effectLst/>
                        <a:latin typeface="+mj-ea"/>
                        <a:ea typeface="+mj-ea"/>
                      </a:endParaRPr>
                    </a:p>
                  </a:txBody>
                  <a:tcPr marL="7954" marR="7954" marT="7954" marB="0" anchor="ctr">
                    <a:lnT w="12700" cap="flat" cmpd="sng" algn="ctr">
                      <a:solidFill>
                        <a:schemeClr val="tx1"/>
                      </a:solidFill>
                      <a:prstDash val="solid"/>
                      <a:round/>
                      <a:headEnd type="none" w="med" len="med"/>
                      <a:tailEnd type="none" w="med" len="med"/>
                    </a:lnT>
                  </a:tcPr>
                </a:tc>
              </a:tr>
              <a:tr h="367074">
                <a:tc>
                  <a:txBody>
                    <a:bodyPr/>
                    <a:lstStyle/>
                    <a:p>
                      <a:pPr algn="l" rtl="0" fontAlgn="ctr"/>
                      <a:r>
                        <a:rPr lang="ja-JP" altLang="en-US" sz="1050" b="1" u="none" strike="noStrike" dirty="0">
                          <a:effectLst/>
                          <a:latin typeface="+mj-ea"/>
                          <a:ea typeface="+mj-ea"/>
                        </a:rPr>
                        <a:t>市内中心部からの</a:t>
                      </a:r>
                      <a:r>
                        <a:rPr lang="ja-JP" altLang="en-US" sz="1050" b="1" u="none" strike="noStrike" dirty="0" smtClean="0">
                          <a:effectLst/>
                          <a:latin typeface="+mj-ea"/>
                          <a:ea typeface="+mj-ea"/>
                        </a:rPr>
                        <a:t>距離</a:t>
                      </a:r>
                      <a:endParaRPr lang="en-US" altLang="ja-JP" sz="1050" b="1" u="none" strike="noStrike" dirty="0" smtClean="0">
                        <a:effectLst/>
                        <a:latin typeface="+mj-ea"/>
                        <a:ea typeface="+mj-ea"/>
                      </a:endParaRPr>
                    </a:p>
                    <a:p>
                      <a:pPr algn="l" rtl="0" fontAlgn="ctr"/>
                      <a:r>
                        <a:rPr lang="en-US" altLang="ja-JP" sz="1050" b="1" i="0" u="none" strike="noStrike" dirty="0" smtClean="0">
                          <a:solidFill>
                            <a:srgbClr val="FFFFFF"/>
                          </a:solidFill>
                          <a:effectLst/>
                          <a:latin typeface="+mj-ea"/>
                          <a:ea typeface="+mj-ea"/>
                        </a:rPr>
                        <a:t>(</a:t>
                      </a:r>
                      <a:r>
                        <a:rPr lang="en-US" altLang="ja-JP" sz="1050" b="1" i="0" u="none" strike="noStrike" dirty="0" smtClean="0">
                          <a:solidFill>
                            <a:schemeClr val="tx1"/>
                          </a:solidFill>
                          <a:effectLst/>
                          <a:latin typeface="+mj-ea"/>
                          <a:ea typeface="+mj-ea"/>
                        </a:rPr>
                        <a:t>km)</a:t>
                      </a:r>
                      <a:endParaRPr lang="ja-JP" altLang="en-US" sz="1050" b="1" i="0" u="none" strike="noStrike" dirty="0">
                        <a:solidFill>
                          <a:schemeClr val="tx1"/>
                        </a:solidFill>
                        <a:effectLst/>
                        <a:latin typeface="+mj-ea"/>
                        <a:ea typeface="+mj-ea"/>
                      </a:endParaRPr>
                    </a:p>
                  </a:txBody>
                  <a:tcPr marL="7954" marR="7954" marT="7954" marB="0" anchor="ctr">
                    <a:lnL w="12700" cap="flat" cmpd="sng" algn="ctr">
                      <a:solidFill>
                        <a:schemeClr val="tx1"/>
                      </a:solidFill>
                      <a:prstDash val="solid"/>
                      <a:round/>
                      <a:headEnd type="none" w="med" len="med"/>
                      <a:tailEnd type="none" w="med" len="med"/>
                    </a:lnL>
                  </a:tcPr>
                </a:tc>
                <a:tc>
                  <a:txBody>
                    <a:bodyPr/>
                    <a:lstStyle/>
                    <a:p>
                      <a:pPr algn="ctr" rtl="0" fontAlgn="ctr"/>
                      <a:r>
                        <a:rPr lang="en-US" sz="900" b="0" i="0" u="none" strike="noStrike" dirty="0" smtClean="0">
                          <a:solidFill>
                            <a:srgbClr val="000000"/>
                          </a:solidFill>
                          <a:effectLst/>
                          <a:latin typeface="+mj-ea"/>
                          <a:ea typeface="+mj-ea"/>
                        </a:rPr>
                        <a:t>35</a:t>
                      </a:r>
                      <a:endParaRPr lang="en-US" sz="900" b="0" i="0" u="none" strike="noStrike" dirty="0">
                        <a:solidFill>
                          <a:srgbClr val="000000"/>
                        </a:solidFill>
                        <a:effectLst/>
                        <a:latin typeface="+mj-ea"/>
                        <a:ea typeface="+mj-ea"/>
                      </a:endParaRPr>
                    </a:p>
                  </a:txBody>
                  <a:tcPr marL="7954" marR="7954" marT="7954" marB="0" anchor="ctr"/>
                </a:tc>
                <a:tc>
                  <a:txBody>
                    <a:bodyPr/>
                    <a:lstStyle/>
                    <a:p>
                      <a:pPr algn="ctr" rtl="0" fontAlgn="ctr"/>
                      <a:r>
                        <a:rPr lang="en-US" sz="900" b="0" i="0" u="none" strike="noStrike" dirty="0" smtClean="0">
                          <a:solidFill>
                            <a:srgbClr val="000000"/>
                          </a:solidFill>
                          <a:effectLst/>
                          <a:latin typeface="+mj-ea"/>
                          <a:ea typeface="+mj-ea"/>
                        </a:rPr>
                        <a:t>35</a:t>
                      </a:r>
                      <a:endParaRPr lang="en-US" sz="900" b="0" i="0" u="none" strike="noStrike" dirty="0">
                        <a:solidFill>
                          <a:srgbClr val="000000"/>
                        </a:solidFill>
                        <a:effectLst/>
                        <a:latin typeface="+mj-ea"/>
                        <a:ea typeface="+mj-ea"/>
                      </a:endParaRPr>
                    </a:p>
                  </a:txBody>
                  <a:tcPr marL="7954" marR="7954" marT="7954" marB="0" anchor="ctr"/>
                </a:tc>
                <a:tc>
                  <a:txBody>
                    <a:bodyPr/>
                    <a:lstStyle/>
                    <a:p>
                      <a:pPr algn="ctr" rtl="0" fontAlgn="ctr"/>
                      <a:r>
                        <a:rPr lang="en-US" sz="900" b="0" i="0" u="none" strike="noStrike" dirty="0" smtClean="0">
                          <a:solidFill>
                            <a:srgbClr val="000000"/>
                          </a:solidFill>
                          <a:effectLst/>
                          <a:latin typeface="+mj-ea"/>
                          <a:ea typeface="+mj-ea"/>
                        </a:rPr>
                        <a:t>35</a:t>
                      </a:r>
                      <a:endParaRPr lang="en-US" sz="900" b="0" i="0" u="none" strike="noStrike" dirty="0">
                        <a:solidFill>
                          <a:srgbClr val="000000"/>
                        </a:solidFill>
                        <a:effectLst/>
                        <a:latin typeface="+mj-ea"/>
                        <a:ea typeface="+mj-ea"/>
                      </a:endParaRPr>
                    </a:p>
                  </a:txBody>
                  <a:tcPr marL="7954" marR="7954" marT="7954" marB="0" anchor="ctr"/>
                </a:tc>
                <a:tc>
                  <a:txBody>
                    <a:bodyPr/>
                    <a:lstStyle/>
                    <a:p>
                      <a:pPr algn="ctr" rtl="0" fontAlgn="ctr"/>
                      <a:r>
                        <a:rPr lang="en-US" sz="900" b="0" i="0" u="none" strike="noStrike" dirty="0" smtClean="0">
                          <a:solidFill>
                            <a:srgbClr val="000000"/>
                          </a:solidFill>
                          <a:effectLst/>
                          <a:latin typeface="+mj-ea"/>
                          <a:ea typeface="+mj-ea"/>
                        </a:rPr>
                        <a:t>35</a:t>
                      </a:r>
                      <a:endParaRPr lang="en-US" sz="900" b="0" i="0" u="none" strike="noStrike" dirty="0">
                        <a:solidFill>
                          <a:srgbClr val="000000"/>
                        </a:solidFill>
                        <a:effectLst/>
                        <a:latin typeface="+mj-ea"/>
                        <a:ea typeface="+mj-ea"/>
                      </a:endParaRPr>
                    </a:p>
                  </a:txBody>
                  <a:tcPr marL="7954" marR="7954" marT="7954" marB="0" anchor="ctr"/>
                </a:tc>
                <a:tc>
                  <a:txBody>
                    <a:bodyPr/>
                    <a:lstStyle/>
                    <a:p>
                      <a:pPr algn="ctr" rtl="0" fontAlgn="ctr"/>
                      <a:r>
                        <a:rPr lang="en-US" sz="900" b="0" i="0" u="none" strike="noStrike" dirty="0" smtClean="0">
                          <a:solidFill>
                            <a:srgbClr val="000000"/>
                          </a:solidFill>
                          <a:effectLst/>
                          <a:latin typeface="+mj-ea"/>
                          <a:ea typeface="+mj-ea"/>
                        </a:rPr>
                        <a:t>45</a:t>
                      </a:r>
                      <a:endParaRPr lang="en-US" sz="900" b="0" i="0" u="none" strike="noStrike" dirty="0">
                        <a:solidFill>
                          <a:srgbClr val="000000"/>
                        </a:solidFill>
                        <a:effectLst/>
                        <a:latin typeface="+mj-ea"/>
                        <a:ea typeface="+mj-ea"/>
                      </a:endParaRPr>
                    </a:p>
                  </a:txBody>
                  <a:tcPr marL="7954" marR="7954" marT="7954" marB="0" anchor="ctr"/>
                </a:tc>
              </a:tr>
              <a:tr h="495754">
                <a:tc>
                  <a:txBody>
                    <a:bodyPr/>
                    <a:lstStyle/>
                    <a:p>
                      <a:pPr algn="l" rtl="0" fontAlgn="ctr"/>
                      <a:r>
                        <a:rPr lang="ja-JP" altLang="en-US" sz="1050" b="1" u="none" strike="noStrike" dirty="0">
                          <a:effectLst/>
                          <a:latin typeface="+mj-ea"/>
                          <a:ea typeface="+mj-ea"/>
                        </a:rPr>
                        <a:t>アクセス方法</a:t>
                      </a:r>
                      <a:endParaRPr lang="ja-JP" altLang="en-US" sz="1050" b="1" i="0" u="none" strike="noStrike" dirty="0">
                        <a:solidFill>
                          <a:srgbClr val="FFFFFF"/>
                        </a:solidFill>
                        <a:effectLst/>
                        <a:latin typeface="+mj-ea"/>
                        <a:ea typeface="+mj-ea"/>
                      </a:endParaRPr>
                    </a:p>
                  </a:txBody>
                  <a:tcPr marL="7954" marR="7954" marT="7954" marB="0" anchor="ctr">
                    <a:lnL w="12700" cap="flat" cmpd="sng" algn="ctr">
                      <a:solidFill>
                        <a:schemeClr val="tx1"/>
                      </a:solidFill>
                      <a:prstDash val="solid"/>
                      <a:round/>
                      <a:headEnd type="none" w="med" len="med"/>
                      <a:tailEnd type="none" w="med" len="med"/>
                    </a:lnL>
                  </a:tcPr>
                </a:tc>
                <a:tc>
                  <a:txBody>
                    <a:bodyPr/>
                    <a:lstStyle/>
                    <a:p>
                      <a:pPr marL="0" marR="0" indent="0" algn="just" defTabSz="914400" rtl="0" eaLnBrk="1" fontAlgn="ctr" latinLnBrk="0" hangingPunct="1">
                        <a:lnSpc>
                          <a:spcPct val="100000"/>
                        </a:lnSpc>
                        <a:spcBef>
                          <a:spcPts val="0"/>
                        </a:spcBef>
                        <a:spcAft>
                          <a:spcPts val="0"/>
                        </a:spcAft>
                        <a:buClrTx/>
                        <a:buSzTx/>
                        <a:buFontTx/>
                        <a:buNone/>
                        <a:tabLst/>
                        <a:defRPr/>
                      </a:pPr>
                      <a:r>
                        <a:rPr lang="ja-JP" altLang="en-US" sz="900" b="0" i="0" u="none" strike="noStrike" kern="1200" dirty="0" smtClean="0">
                          <a:solidFill>
                            <a:srgbClr val="000000"/>
                          </a:solidFill>
                          <a:effectLst/>
                          <a:latin typeface="+mj-ea"/>
                          <a:ea typeface="+mn-ea"/>
                          <a:cs typeface="+mn-cs"/>
                        </a:rPr>
                        <a:t>ハイデラバード行</a:t>
                      </a:r>
                      <a:r>
                        <a:rPr lang="ja-JP" altLang="en-US" sz="900" u="none" strike="noStrike" kern="1200" dirty="0" smtClean="0">
                          <a:solidFill>
                            <a:schemeClr val="dk1"/>
                          </a:solidFill>
                          <a:effectLst/>
                          <a:latin typeface="+mj-ea"/>
                          <a:ea typeface="+mn-ea"/>
                          <a:cs typeface="+mn-cs"/>
                        </a:rPr>
                        <a:t>国道</a:t>
                      </a:r>
                      <a:r>
                        <a:rPr lang="en-US" altLang="ja-JP" sz="900" u="none" strike="noStrike" kern="1200" dirty="0" smtClean="0">
                          <a:solidFill>
                            <a:schemeClr val="dk1"/>
                          </a:solidFill>
                          <a:effectLst/>
                          <a:latin typeface="+mj-ea"/>
                          <a:ea typeface="+mn-ea"/>
                          <a:cs typeface="+mn-cs"/>
                        </a:rPr>
                        <a:t>7</a:t>
                      </a:r>
                      <a:r>
                        <a:rPr lang="ja-JP" altLang="en-US" sz="900" u="none" strike="noStrike" kern="1200" dirty="0" smtClean="0">
                          <a:solidFill>
                            <a:schemeClr val="dk1"/>
                          </a:solidFill>
                          <a:effectLst/>
                          <a:latin typeface="+mj-ea"/>
                          <a:ea typeface="+mn-ea"/>
                          <a:cs typeface="+mn-cs"/>
                        </a:rPr>
                        <a:t>号線、国道</a:t>
                      </a:r>
                      <a:r>
                        <a:rPr lang="en-US" altLang="ja-JP" sz="900" u="none" strike="noStrike" kern="1200" dirty="0" smtClean="0">
                          <a:solidFill>
                            <a:schemeClr val="dk1"/>
                          </a:solidFill>
                          <a:effectLst/>
                          <a:latin typeface="+mj-ea"/>
                          <a:ea typeface="+mn-ea"/>
                          <a:cs typeface="+mn-cs"/>
                        </a:rPr>
                        <a:t>207</a:t>
                      </a:r>
                      <a:r>
                        <a:rPr lang="ja-JP" altLang="en-US" sz="900" u="none" strike="noStrike" kern="1200" dirty="0" smtClean="0">
                          <a:solidFill>
                            <a:schemeClr val="dk1"/>
                          </a:solidFill>
                          <a:effectLst/>
                          <a:latin typeface="+mj-ea"/>
                          <a:ea typeface="+mn-ea"/>
                          <a:cs typeface="+mn-cs"/>
                        </a:rPr>
                        <a:t>号線近く。デバナハリー地域。</a:t>
                      </a:r>
                      <a:endParaRPr lang="ja-JP" altLang="en-US" sz="900" b="0" i="0" u="none" strike="noStrike" kern="1200" dirty="0" smtClean="0">
                        <a:solidFill>
                          <a:srgbClr val="000000"/>
                        </a:solidFill>
                        <a:effectLst/>
                        <a:latin typeface="+mj-ea"/>
                        <a:ea typeface="+mn-ea"/>
                        <a:cs typeface="+mn-cs"/>
                      </a:endParaRPr>
                    </a:p>
                    <a:p>
                      <a:pPr algn="just" rtl="0" fontAlgn="ctr"/>
                      <a:endParaRPr lang="ja-JP" altLang="en-US" sz="900" b="0" i="0" u="none" strike="noStrike" dirty="0">
                        <a:solidFill>
                          <a:srgbClr val="000000"/>
                        </a:solidFill>
                        <a:effectLst/>
                        <a:latin typeface="+mj-ea"/>
                        <a:ea typeface="+mj-ea"/>
                      </a:endParaRPr>
                    </a:p>
                  </a:txBody>
                  <a:tcPr marL="7954" marR="7954" marT="7954" marB="0" anchor="ctr"/>
                </a:tc>
                <a:tc>
                  <a:txBody>
                    <a:bodyPr/>
                    <a:lstStyle/>
                    <a:p>
                      <a:pPr marL="0" marR="0" indent="0" algn="just" defTabSz="914400" rtl="0" eaLnBrk="1" fontAlgn="ctr" latinLnBrk="0" hangingPunct="1">
                        <a:lnSpc>
                          <a:spcPct val="100000"/>
                        </a:lnSpc>
                        <a:spcBef>
                          <a:spcPts val="0"/>
                        </a:spcBef>
                        <a:spcAft>
                          <a:spcPts val="0"/>
                        </a:spcAft>
                        <a:buClrTx/>
                        <a:buSzTx/>
                        <a:buFontTx/>
                        <a:buNone/>
                        <a:tabLst/>
                        <a:defRPr/>
                      </a:pPr>
                      <a:r>
                        <a:rPr lang="ja-JP" altLang="en-US" sz="900" b="0" i="0" u="none" strike="noStrike" kern="1200" dirty="0" smtClean="0">
                          <a:solidFill>
                            <a:srgbClr val="000000"/>
                          </a:solidFill>
                          <a:effectLst/>
                          <a:latin typeface="+mj-ea"/>
                          <a:ea typeface="+mn-ea"/>
                          <a:cs typeface="+mn-cs"/>
                        </a:rPr>
                        <a:t>ハイデラバード行</a:t>
                      </a:r>
                      <a:r>
                        <a:rPr lang="ja-JP" altLang="en-US" sz="900" u="none" strike="noStrike" kern="1200" dirty="0" smtClean="0">
                          <a:solidFill>
                            <a:schemeClr val="dk1"/>
                          </a:solidFill>
                          <a:effectLst/>
                          <a:latin typeface="+mj-ea"/>
                          <a:ea typeface="+mn-ea"/>
                          <a:cs typeface="+mn-cs"/>
                        </a:rPr>
                        <a:t>国道</a:t>
                      </a:r>
                      <a:r>
                        <a:rPr lang="en-US" altLang="ja-JP" sz="900" u="none" strike="noStrike" kern="1200" dirty="0" smtClean="0">
                          <a:solidFill>
                            <a:schemeClr val="dk1"/>
                          </a:solidFill>
                          <a:effectLst/>
                          <a:latin typeface="+mj-ea"/>
                          <a:ea typeface="+mn-ea"/>
                          <a:cs typeface="+mn-cs"/>
                        </a:rPr>
                        <a:t>7</a:t>
                      </a:r>
                      <a:r>
                        <a:rPr lang="ja-JP" altLang="en-US" sz="900" u="none" strike="noStrike" kern="1200" dirty="0" smtClean="0">
                          <a:solidFill>
                            <a:schemeClr val="dk1"/>
                          </a:solidFill>
                          <a:effectLst/>
                          <a:latin typeface="+mj-ea"/>
                          <a:ea typeface="+mn-ea"/>
                          <a:cs typeface="+mn-cs"/>
                        </a:rPr>
                        <a:t>号線、国道</a:t>
                      </a:r>
                      <a:r>
                        <a:rPr lang="en-US" altLang="ja-JP" sz="900" u="none" strike="noStrike" kern="1200" dirty="0" smtClean="0">
                          <a:solidFill>
                            <a:schemeClr val="dk1"/>
                          </a:solidFill>
                          <a:effectLst/>
                          <a:latin typeface="+mj-ea"/>
                          <a:ea typeface="+mn-ea"/>
                          <a:cs typeface="+mn-cs"/>
                        </a:rPr>
                        <a:t>207</a:t>
                      </a:r>
                      <a:r>
                        <a:rPr lang="ja-JP" altLang="en-US" sz="900" u="none" strike="noStrike" kern="1200" dirty="0" smtClean="0">
                          <a:solidFill>
                            <a:schemeClr val="dk1"/>
                          </a:solidFill>
                          <a:effectLst/>
                          <a:latin typeface="+mj-ea"/>
                          <a:ea typeface="+mn-ea"/>
                          <a:cs typeface="+mn-cs"/>
                        </a:rPr>
                        <a:t>号線近く。デバナハリー地域。</a:t>
                      </a:r>
                      <a:endParaRPr lang="ja-JP" altLang="en-US" sz="900" b="0" i="0" u="none" strike="noStrike" kern="1200" dirty="0" smtClean="0">
                        <a:solidFill>
                          <a:srgbClr val="000000"/>
                        </a:solidFill>
                        <a:effectLst/>
                        <a:latin typeface="+mj-ea"/>
                        <a:ea typeface="+mn-ea"/>
                        <a:cs typeface="+mn-cs"/>
                      </a:endParaRPr>
                    </a:p>
                    <a:p>
                      <a:pPr algn="just" rtl="0" fontAlgn="ctr"/>
                      <a:endParaRPr lang="ja-JP" altLang="en-US" sz="900" b="0" i="0" u="none" strike="noStrike" dirty="0">
                        <a:solidFill>
                          <a:srgbClr val="000000"/>
                        </a:solidFill>
                        <a:effectLst/>
                        <a:latin typeface="+mj-ea"/>
                        <a:ea typeface="+mj-ea"/>
                      </a:endParaRPr>
                    </a:p>
                  </a:txBody>
                  <a:tcPr marL="7954" marR="7954" marT="7954" marB="0" anchor="ctr"/>
                </a:tc>
                <a:tc>
                  <a:txBody>
                    <a:bodyPr/>
                    <a:lstStyle/>
                    <a:p>
                      <a:pPr marL="0" marR="0" indent="0" algn="just" defTabSz="914400" rtl="0" eaLnBrk="1" fontAlgn="ctr" latinLnBrk="0" hangingPunct="1">
                        <a:lnSpc>
                          <a:spcPct val="100000"/>
                        </a:lnSpc>
                        <a:spcBef>
                          <a:spcPts val="0"/>
                        </a:spcBef>
                        <a:spcAft>
                          <a:spcPts val="0"/>
                        </a:spcAft>
                        <a:buClrTx/>
                        <a:buSzTx/>
                        <a:buFontTx/>
                        <a:buNone/>
                        <a:tabLst/>
                        <a:defRPr/>
                      </a:pPr>
                      <a:r>
                        <a:rPr lang="ja-JP" altLang="en-US" sz="900" b="0" i="0" u="none" strike="noStrike" kern="1200" dirty="0" smtClean="0">
                          <a:solidFill>
                            <a:srgbClr val="000000"/>
                          </a:solidFill>
                          <a:effectLst/>
                          <a:latin typeface="+mj-ea"/>
                          <a:ea typeface="+mn-ea"/>
                          <a:cs typeface="+mn-cs"/>
                        </a:rPr>
                        <a:t>ハイデラバード行</a:t>
                      </a:r>
                      <a:r>
                        <a:rPr lang="ja-JP" altLang="en-US" sz="900" u="none" strike="noStrike" kern="1200" dirty="0" smtClean="0">
                          <a:solidFill>
                            <a:schemeClr val="dk1"/>
                          </a:solidFill>
                          <a:effectLst/>
                          <a:latin typeface="+mj-ea"/>
                          <a:ea typeface="+mn-ea"/>
                          <a:cs typeface="+mn-cs"/>
                        </a:rPr>
                        <a:t>国道</a:t>
                      </a:r>
                      <a:r>
                        <a:rPr lang="en-US" altLang="ja-JP" sz="900" u="none" strike="noStrike" kern="1200" dirty="0" smtClean="0">
                          <a:solidFill>
                            <a:schemeClr val="dk1"/>
                          </a:solidFill>
                          <a:effectLst/>
                          <a:latin typeface="+mj-ea"/>
                          <a:ea typeface="+mn-ea"/>
                          <a:cs typeface="+mn-cs"/>
                        </a:rPr>
                        <a:t>7</a:t>
                      </a:r>
                      <a:r>
                        <a:rPr lang="ja-JP" altLang="en-US" sz="900" u="none" strike="noStrike" kern="1200" dirty="0" smtClean="0">
                          <a:solidFill>
                            <a:schemeClr val="dk1"/>
                          </a:solidFill>
                          <a:effectLst/>
                          <a:latin typeface="+mj-ea"/>
                          <a:ea typeface="+mn-ea"/>
                          <a:cs typeface="+mn-cs"/>
                        </a:rPr>
                        <a:t>号線、国道</a:t>
                      </a:r>
                      <a:r>
                        <a:rPr lang="en-US" altLang="ja-JP" sz="900" u="none" strike="noStrike" kern="1200" dirty="0" smtClean="0">
                          <a:solidFill>
                            <a:schemeClr val="dk1"/>
                          </a:solidFill>
                          <a:effectLst/>
                          <a:latin typeface="+mj-ea"/>
                          <a:ea typeface="+mn-ea"/>
                          <a:cs typeface="+mn-cs"/>
                        </a:rPr>
                        <a:t>207</a:t>
                      </a:r>
                      <a:r>
                        <a:rPr lang="ja-JP" altLang="en-US" sz="900" u="none" strike="noStrike" kern="1200" dirty="0" smtClean="0">
                          <a:solidFill>
                            <a:schemeClr val="dk1"/>
                          </a:solidFill>
                          <a:effectLst/>
                          <a:latin typeface="+mj-ea"/>
                          <a:ea typeface="+mn-ea"/>
                          <a:cs typeface="+mn-cs"/>
                        </a:rPr>
                        <a:t>号線近く。デバナハリー地域。</a:t>
                      </a:r>
                      <a:endParaRPr lang="ja-JP" altLang="en-US" sz="900" b="0" i="0" u="none" strike="noStrike" kern="1200" dirty="0" smtClean="0">
                        <a:solidFill>
                          <a:srgbClr val="000000"/>
                        </a:solidFill>
                        <a:effectLst/>
                        <a:latin typeface="+mj-ea"/>
                        <a:ea typeface="+mn-ea"/>
                        <a:cs typeface="+mn-cs"/>
                      </a:endParaRPr>
                    </a:p>
                    <a:p>
                      <a:pPr algn="just" rtl="0" fontAlgn="ctr"/>
                      <a:endParaRPr lang="zh-CN" altLang="en-US" sz="900" b="0" i="0" u="none" strike="noStrike" dirty="0">
                        <a:solidFill>
                          <a:srgbClr val="000000"/>
                        </a:solidFill>
                        <a:effectLst/>
                        <a:latin typeface="+mj-ea"/>
                        <a:ea typeface="+mj-ea"/>
                      </a:endParaRPr>
                    </a:p>
                  </a:txBody>
                  <a:tcPr marL="7954" marR="7954" marT="7954" marB="0" anchor="ctr"/>
                </a:tc>
                <a:tc>
                  <a:txBody>
                    <a:bodyPr/>
                    <a:lstStyle/>
                    <a:p>
                      <a:pPr marL="0" marR="0" indent="0" algn="just" defTabSz="914400" rtl="0" eaLnBrk="1" fontAlgn="ctr" latinLnBrk="0" hangingPunct="1">
                        <a:lnSpc>
                          <a:spcPct val="100000"/>
                        </a:lnSpc>
                        <a:spcBef>
                          <a:spcPts val="0"/>
                        </a:spcBef>
                        <a:spcAft>
                          <a:spcPts val="0"/>
                        </a:spcAft>
                        <a:buClrTx/>
                        <a:buSzTx/>
                        <a:buFontTx/>
                        <a:buNone/>
                        <a:tabLst/>
                        <a:defRPr/>
                      </a:pPr>
                      <a:r>
                        <a:rPr lang="ja-JP" altLang="en-US" sz="900" b="0" i="0" u="none" strike="noStrike" kern="1200" dirty="0" smtClean="0">
                          <a:solidFill>
                            <a:srgbClr val="000000"/>
                          </a:solidFill>
                          <a:effectLst/>
                          <a:latin typeface="+mj-ea"/>
                          <a:ea typeface="+mn-ea"/>
                          <a:cs typeface="+mn-cs"/>
                        </a:rPr>
                        <a:t>ハイデラバード行</a:t>
                      </a:r>
                      <a:r>
                        <a:rPr lang="ja-JP" altLang="en-US" sz="900" u="none" strike="noStrike" kern="1200" dirty="0" smtClean="0">
                          <a:solidFill>
                            <a:schemeClr val="dk1"/>
                          </a:solidFill>
                          <a:effectLst/>
                          <a:latin typeface="+mj-ea"/>
                          <a:ea typeface="+mn-ea"/>
                          <a:cs typeface="+mn-cs"/>
                        </a:rPr>
                        <a:t>国道</a:t>
                      </a:r>
                      <a:r>
                        <a:rPr lang="en-US" altLang="ja-JP" sz="900" u="none" strike="noStrike" kern="1200" dirty="0" smtClean="0">
                          <a:solidFill>
                            <a:schemeClr val="dk1"/>
                          </a:solidFill>
                          <a:effectLst/>
                          <a:latin typeface="+mj-ea"/>
                          <a:ea typeface="+mn-ea"/>
                          <a:cs typeface="+mn-cs"/>
                        </a:rPr>
                        <a:t>7</a:t>
                      </a:r>
                      <a:r>
                        <a:rPr lang="ja-JP" altLang="en-US" sz="900" u="none" strike="noStrike" kern="1200" dirty="0" smtClean="0">
                          <a:solidFill>
                            <a:schemeClr val="dk1"/>
                          </a:solidFill>
                          <a:effectLst/>
                          <a:latin typeface="+mj-ea"/>
                          <a:ea typeface="+mn-ea"/>
                          <a:cs typeface="+mn-cs"/>
                        </a:rPr>
                        <a:t>号線、国道</a:t>
                      </a:r>
                      <a:r>
                        <a:rPr lang="en-US" altLang="ja-JP" sz="900" u="none" strike="noStrike" kern="1200" dirty="0" smtClean="0">
                          <a:solidFill>
                            <a:schemeClr val="dk1"/>
                          </a:solidFill>
                          <a:effectLst/>
                          <a:latin typeface="+mj-ea"/>
                          <a:ea typeface="+mn-ea"/>
                          <a:cs typeface="+mn-cs"/>
                        </a:rPr>
                        <a:t>207</a:t>
                      </a:r>
                      <a:r>
                        <a:rPr lang="ja-JP" altLang="en-US" sz="900" u="none" strike="noStrike" kern="1200" dirty="0" smtClean="0">
                          <a:solidFill>
                            <a:schemeClr val="dk1"/>
                          </a:solidFill>
                          <a:effectLst/>
                          <a:latin typeface="+mj-ea"/>
                          <a:ea typeface="+mn-ea"/>
                          <a:cs typeface="+mn-cs"/>
                        </a:rPr>
                        <a:t>号線近く。デバナハリー地域。</a:t>
                      </a:r>
                      <a:endParaRPr lang="ja-JP" altLang="en-US" sz="900" b="0" i="0" u="none" strike="noStrike" kern="1200" dirty="0" smtClean="0">
                        <a:solidFill>
                          <a:srgbClr val="000000"/>
                        </a:solidFill>
                        <a:effectLst/>
                        <a:latin typeface="+mj-ea"/>
                        <a:ea typeface="+mn-ea"/>
                        <a:cs typeface="+mn-cs"/>
                      </a:endParaRPr>
                    </a:p>
                  </a:txBody>
                  <a:tcPr marL="7954" marR="7954" marT="7954" marB="0" anchor="ctr"/>
                </a:tc>
                <a:tc>
                  <a:txBody>
                    <a:bodyPr/>
                    <a:lstStyle/>
                    <a:p>
                      <a:pPr algn="just" rtl="0" fontAlgn="ctr"/>
                      <a:r>
                        <a:rPr lang="en-US" altLang="ja-JP" sz="900" b="0" i="0" u="none" strike="noStrike" dirty="0" smtClean="0">
                          <a:solidFill>
                            <a:srgbClr val="000000"/>
                          </a:solidFill>
                          <a:effectLst/>
                          <a:latin typeface="+mj-ea"/>
                          <a:ea typeface="+mj-ea"/>
                        </a:rPr>
                        <a:t>SH96</a:t>
                      </a:r>
                      <a:r>
                        <a:rPr lang="ja-JP" altLang="en-US" sz="900" b="0" i="0" u="none" strike="noStrike" dirty="0" smtClean="0">
                          <a:solidFill>
                            <a:srgbClr val="000000"/>
                          </a:solidFill>
                          <a:effectLst/>
                          <a:latin typeface="+mj-ea"/>
                          <a:ea typeface="+mj-ea"/>
                        </a:rPr>
                        <a:t>沿い。</a:t>
                      </a:r>
                      <a:endParaRPr lang="ja-JP" altLang="en-US" sz="900" b="0" i="0" u="none" strike="noStrike" dirty="0">
                        <a:solidFill>
                          <a:srgbClr val="000000"/>
                        </a:solidFill>
                        <a:effectLst/>
                        <a:latin typeface="+mj-ea"/>
                        <a:ea typeface="+mj-ea"/>
                      </a:endParaRPr>
                    </a:p>
                  </a:txBody>
                  <a:tcPr marL="7954" marR="7954" marT="7954" marB="0" anchor="ctr"/>
                </a:tc>
              </a:tr>
              <a:tr h="1135206">
                <a:tc>
                  <a:txBody>
                    <a:bodyPr/>
                    <a:lstStyle/>
                    <a:p>
                      <a:pPr algn="l" rtl="0" fontAlgn="ctr"/>
                      <a:r>
                        <a:rPr lang="ja-JP" altLang="en-US" sz="1050" b="1" u="none" strike="noStrike" dirty="0" smtClean="0">
                          <a:effectLst/>
                          <a:latin typeface="+mj-ea"/>
                          <a:ea typeface="+mj-ea"/>
                        </a:rPr>
                        <a:t>面積（エーカー）</a:t>
                      </a:r>
                      <a:endParaRPr lang="ja-JP" altLang="en-US" sz="1050" b="1" i="0" u="none" strike="noStrike" dirty="0">
                        <a:solidFill>
                          <a:srgbClr val="FFFFFF"/>
                        </a:solidFill>
                        <a:effectLst/>
                        <a:latin typeface="+mj-ea"/>
                        <a:ea typeface="+mj-ea"/>
                      </a:endParaRPr>
                    </a:p>
                  </a:txBody>
                  <a:tcPr marL="7954" marR="7954" marT="7954" marB="0" anchor="ctr">
                    <a:lnL w="12700" cap="flat" cmpd="sng" algn="ctr">
                      <a:solidFill>
                        <a:schemeClr val="tx1"/>
                      </a:solidFill>
                      <a:prstDash val="solid"/>
                      <a:round/>
                      <a:headEnd type="none" w="med" len="med"/>
                      <a:tailEnd type="none" w="med" len="med"/>
                    </a:lnL>
                  </a:tcPr>
                </a:tc>
                <a:tc>
                  <a:txBody>
                    <a:bodyPr/>
                    <a:lstStyle/>
                    <a:p>
                      <a:pPr algn="l" rtl="0" fontAlgn="ctr"/>
                      <a:r>
                        <a:rPr lang="en-US" altLang="ja-JP" sz="900" u="none" strike="noStrike" dirty="0" smtClean="0">
                          <a:effectLst/>
                          <a:latin typeface="+mj-ea"/>
                          <a:ea typeface="+mj-ea"/>
                        </a:rPr>
                        <a:t>984</a:t>
                      </a:r>
                    </a:p>
                    <a:p>
                      <a:pPr algn="l" rtl="0" fontAlgn="ctr"/>
                      <a:r>
                        <a:rPr lang="ja-JP" altLang="en-US" sz="900" u="none" strike="noStrike" dirty="0" smtClean="0">
                          <a:effectLst/>
                          <a:latin typeface="+mj-ea"/>
                          <a:ea typeface="+mj-ea"/>
                        </a:rPr>
                        <a:t>空き地：約</a:t>
                      </a:r>
                      <a:r>
                        <a:rPr lang="en-US" altLang="ja-JP" sz="900" u="none" strike="noStrike" dirty="0" smtClean="0">
                          <a:effectLst/>
                          <a:latin typeface="+mj-ea"/>
                          <a:ea typeface="+mj-ea"/>
                        </a:rPr>
                        <a:t>100</a:t>
                      </a:r>
                      <a:r>
                        <a:rPr lang="ja-JP" altLang="en-US" sz="900" u="none" strike="noStrike" dirty="0">
                          <a:effectLst/>
                          <a:latin typeface="+mj-ea"/>
                          <a:ea typeface="+mj-ea"/>
                        </a:rPr>
                        <a:t/>
                      </a:r>
                      <a:br>
                        <a:rPr lang="ja-JP" altLang="en-US" sz="900" u="none" strike="noStrike" dirty="0">
                          <a:effectLst/>
                          <a:latin typeface="+mj-ea"/>
                          <a:ea typeface="+mj-ea"/>
                        </a:rPr>
                      </a:br>
                      <a:endParaRPr lang="ja-JP" altLang="en-US" sz="900" b="0" i="0" u="none" strike="noStrike" dirty="0">
                        <a:solidFill>
                          <a:srgbClr val="000000"/>
                        </a:solidFill>
                        <a:effectLst/>
                        <a:latin typeface="+mj-ea"/>
                        <a:ea typeface="+mj-ea"/>
                      </a:endParaRPr>
                    </a:p>
                    <a:p>
                      <a:pPr algn="just" rtl="0" fontAlgn="ctr"/>
                      <a:r>
                        <a:rPr lang="ja-JP" altLang="en-US" sz="900" u="none" strike="noStrike" dirty="0">
                          <a:effectLst/>
                          <a:latin typeface="+mj-ea"/>
                          <a:ea typeface="+mj-ea"/>
                        </a:rPr>
                        <a:t>　</a:t>
                      </a:r>
                      <a:endParaRPr lang="ja-JP" altLang="en-US" sz="900" b="0" i="0" u="none" strike="noStrike" dirty="0">
                        <a:solidFill>
                          <a:srgbClr val="000000"/>
                        </a:solidFill>
                        <a:effectLst/>
                        <a:latin typeface="+mj-ea"/>
                        <a:ea typeface="+mj-ea"/>
                      </a:endParaRPr>
                    </a:p>
                  </a:txBody>
                  <a:tcPr marL="7954" marR="7954" marT="7954" marB="0" anchor="ctr"/>
                </a:tc>
                <a:tc>
                  <a:txBody>
                    <a:bodyPr/>
                    <a:lstStyle/>
                    <a:p>
                      <a:pPr algn="l" rtl="0" fontAlgn="ctr"/>
                      <a:r>
                        <a:rPr lang="en-US" altLang="ja-JP" sz="900" u="none" strike="noStrike" dirty="0" smtClean="0">
                          <a:effectLst/>
                          <a:latin typeface="+mj-ea"/>
                          <a:ea typeface="+mj-ea"/>
                        </a:rPr>
                        <a:t>250</a:t>
                      </a:r>
                    </a:p>
                    <a:p>
                      <a:pPr algn="l" rtl="0" fontAlgn="ctr"/>
                      <a:r>
                        <a:rPr lang="ja-JP" altLang="en-US" sz="900" u="none" strike="noStrike" dirty="0" smtClean="0">
                          <a:effectLst/>
                          <a:latin typeface="+mj-ea"/>
                          <a:ea typeface="+mj-ea"/>
                        </a:rPr>
                        <a:t>空き地：約</a:t>
                      </a:r>
                      <a:r>
                        <a:rPr lang="en-US" altLang="ja-JP" sz="900" u="none" strike="noStrike" dirty="0" smtClean="0">
                          <a:effectLst/>
                          <a:latin typeface="+mj-ea"/>
                          <a:ea typeface="+mj-ea"/>
                        </a:rPr>
                        <a:t>128</a:t>
                      </a:r>
                      <a:endParaRPr lang="ja-JP" altLang="en-US" sz="900" b="0" i="0" u="none" strike="noStrike" dirty="0">
                        <a:solidFill>
                          <a:srgbClr val="000000"/>
                        </a:solidFill>
                        <a:effectLst/>
                        <a:latin typeface="+mj-ea"/>
                        <a:ea typeface="+mj-ea"/>
                      </a:endParaRPr>
                    </a:p>
                  </a:txBody>
                  <a:tcPr marL="7954" marR="7954" marT="7954" marB="0" anchor="ctr"/>
                </a:tc>
                <a:tc>
                  <a:txBody>
                    <a:bodyPr/>
                    <a:lstStyle/>
                    <a:p>
                      <a:pPr algn="just" rtl="0" fontAlgn="ctr"/>
                      <a:r>
                        <a:rPr lang="en-US" altLang="ja-JP" sz="900" u="none" strike="noStrike" dirty="0" smtClean="0">
                          <a:effectLst/>
                          <a:latin typeface="+mj-ea"/>
                          <a:ea typeface="+mj-ea"/>
                        </a:rPr>
                        <a:t>1156</a:t>
                      </a:r>
                    </a:p>
                    <a:p>
                      <a:pPr algn="just" rtl="0" fontAlgn="ctr"/>
                      <a:r>
                        <a:rPr lang="ja-JP" altLang="en-US" sz="900" b="0" i="0" u="none" strike="noStrike" dirty="0" smtClean="0">
                          <a:solidFill>
                            <a:srgbClr val="000000"/>
                          </a:solidFill>
                          <a:effectLst/>
                          <a:latin typeface="+mj-ea"/>
                          <a:ea typeface="+mj-ea"/>
                        </a:rPr>
                        <a:t>空き地：</a:t>
                      </a:r>
                      <a:r>
                        <a:rPr lang="en-US" altLang="ja-JP" sz="900" b="0" i="0" u="none" strike="noStrike" dirty="0" smtClean="0">
                          <a:solidFill>
                            <a:srgbClr val="000000"/>
                          </a:solidFill>
                          <a:effectLst/>
                          <a:latin typeface="+mj-ea"/>
                          <a:ea typeface="+mj-ea"/>
                        </a:rPr>
                        <a:t>50</a:t>
                      </a:r>
                      <a:endParaRPr lang="ja-JP" altLang="en-US" sz="900" b="0" i="0" u="none" strike="noStrike" dirty="0">
                        <a:solidFill>
                          <a:srgbClr val="000000"/>
                        </a:solidFill>
                        <a:effectLst/>
                        <a:latin typeface="+mj-ea"/>
                        <a:ea typeface="+mj-ea"/>
                      </a:endParaRPr>
                    </a:p>
                  </a:txBody>
                  <a:tcPr marL="7954" marR="7954" marT="7954" marB="0" anchor="ctr"/>
                </a:tc>
                <a:tc>
                  <a:txBody>
                    <a:bodyPr/>
                    <a:lstStyle/>
                    <a:p>
                      <a:pPr algn="just" rtl="0" fontAlgn="ctr"/>
                      <a:r>
                        <a:rPr lang="en-US" altLang="ja-JP" sz="900" u="none" strike="noStrike" kern="1200" dirty="0" smtClean="0">
                          <a:solidFill>
                            <a:schemeClr val="dk1"/>
                          </a:solidFill>
                          <a:effectLst/>
                          <a:latin typeface="+mj-ea"/>
                          <a:ea typeface="+mn-ea"/>
                          <a:cs typeface="+mn-cs"/>
                        </a:rPr>
                        <a:t>600</a:t>
                      </a:r>
                    </a:p>
                    <a:p>
                      <a:pPr algn="just" rtl="0" fontAlgn="ctr"/>
                      <a:r>
                        <a:rPr lang="ja-JP" altLang="en-US" sz="900" b="0" i="0" u="none" strike="noStrike" kern="1200" dirty="0" smtClean="0">
                          <a:solidFill>
                            <a:srgbClr val="000000"/>
                          </a:solidFill>
                          <a:effectLst/>
                          <a:latin typeface="+mj-ea"/>
                          <a:ea typeface="+mn-ea"/>
                          <a:cs typeface="+mn-cs"/>
                        </a:rPr>
                        <a:t>空き地：</a:t>
                      </a:r>
                      <a:r>
                        <a:rPr lang="en-US" altLang="ja-JP" sz="900" b="0" i="0" u="none" strike="noStrike" kern="1200" dirty="0" smtClean="0">
                          <a:solidFill>
                            <a:srgbClr val="000000"/>
                          </a:solidFill>
                          <a:effectLst/>
                          <a:latin typeface="+mj-ea"/>
                          <a:ea typeface="+mn-ea"/>
                          <a:cs typeface="+mn-cs"/>
                        </a:rPr>
                        <a:t>12.7</a:t>
                      </a:r>
                      <a:endParaRPr lang="ja-JP" altLang="en-US" sz="900" b="0" i="0" u="none" strike="noStrike" kern="1200" dirty="0" smtClean="0">
                        <a:solidFill>
                          <a:srgbClr val="000000"/>
                        </a:solidFill>
                        <a:effectLst/>
                        <a:latin typeface="+mj-ea"/>
                        <a:ea typeface="+mn-ea"/>
                        <a:cs typeface="+mn-cs"/>
                      </a:endParaRPr>
                    </a:p>
                    <a:p>
                      <a:pPr algn="just" rtl="0" fontAlgn="ctr"/>
                      <a:endParaRPr lang="ja-JP" altLang="en-US" sz="900" b="0" i="0" u="none" strike="noStrike" dirty="0">
                        <a:solidFill>
                          <a:srgbClr val="000000"/>
                        </a:solidFill>
                        <a:effectLst/>
                        <a:latin typeface="+mj-ea"/>
                        <a:ea typeface="+mj-ea"/>
                      </a:endParaRPr>
                    </a:p>
                  </a:txBody>
                  <a:tcPr marL="7954" marR="7954" marT="7954" marB="0" anchor="ctr"/>
                </a:tc>
                <a:tc>
                  <a:txBody>
                    <a:bodyPr/>
                    <a:lstStyle/>
                    <a:p>
                      <a:pPr algn="l" rtl="0" fontAlgn="ctr"/>
                      <a:r>
                        <a:rPr lang="en-US" altLang="ja-JP" sz="900" b="0" i="0" u="none" strike="noStrike" dirty="0" smtClean="0">
                          <a:solidFill>
                            <a:srgbClr val="000000"/>
                          </a:solidFill>
                          <a:effectLst/>
                          <a:latin typeface="+mj-ea"/>
                          <a:ea typeface="+mj-ea"/>
                        </a:rPr>
                        <a:t>417</a:t>
                      </a:r>
                    </a:p>
                    <a:p>
                      <a:pPr algn="l" rtl="0" fontAlgn="ctr"/>
                      <a:r>
                        <a:rPr lang="ja-JP" altLang="en-US" sz="900" b="0" i="0" u="none" strike="noStrike" dirty="0" smtClean="0">
                          <a:solidFill>
                            <a:srgbClr val="000000"/>
                          </a:solidFill>
                          <a:effectLst/>
                          <a:latin typeface="+mj-ea"/>
                          <a:ea typeface="+mj-ea"/>
                        </a:rPr>
                        <a:t>空き地：約</a:t>
                      </a:r>
                      <a:r>
                        <a:rPr lang="en-US" altLang="ja-JP" sz="900" b="0" i="0" u="none" strike="noStrike" dirty="0" smtClean="0">
                          <a:solidFill>
                            <a:srgbClr val="000000"/>
                          </a:solidFill>
                          <a:effectLst/>
                          <a:latin typeface="+mj-ea"/>
                          <a:ea typeface="+mj-ea"/>
                        </a:rPr>
                        <a:t>31</a:t>
                      </a:r>
                      <a:endParaRPr lang="ja-JP" altLang="en-US" sz="900" b="0" i="0" u="none" strike="noStrike" dirty="0">
                        <a:solidFill>
                          <a:srgbClr val="000000"/>
                        </a:solidFill>
                        <a:effectLst/>
                        <a:latin typeface="+mj-ea"/>
                        <a:ea typeface="+mj-ea"/>
                      </a:endParaRPr>
                    </a:p>
                  </a:txBody>
                  <a:tcPr marL="7954" marR="7954" marT="7954" marB="0" anchor="ctr"/>
                </a:tc>
              </a:tr>
              <a:tr h="258726">
                <a:tc>
                  <a:txBody>
                    <a:bodyPr/>
                    <a:lstStyle/>
                    <a:p>
                      <a:pPr algn="l" rtl="0" fontAlgn="ctr"/>
                      <a:r>
                        <a:rPr lang="ja-JP" altLang="en-US" sz="1050" b="1" u="none" strike="noStrike" dirty="0">
                          <a:effectLst/>
                          <a:latin typeface="+mj-ea"/>
                          <a:ea typeface="+mj-ea"/>
                        </a:rPr>
                        <a:t>土地</a:t>
                      </a:r>
                      <a:r>
                        <a:rPr lang="ja-JP" altLang="en-US" sz="1050" b="1" u="none" strike="noStrike" dirty="0" smtClean="0">
                          <a:effectLst/>
                          <a:latin typeface="+mj-ea"/>
                          <a:ea typeface="+mj-ea"/>
                        </a:rPr>
                        <a:t>価格</a:t>
                      </a:r>
                      <a:r>
                        <a:rPr lang="en-US" altLang="ja-JP" sz="1050" b="1" u="none" strike="noStrike" dirty="0" smtClean="0">
                          <a:effectLst/>
                          <a:latin typeface="+mj-ea"/>
                          <a:ea typeface="+mj-ea"/>
                        </a:rPr>
                        <a:t>(</a:t>
                      </a:r>
                      <a:r>
                        <a:rPr lang="ja-JP" altLang="en-US" sz="1050" b="1" u="none" strike="noStrike" dirty="0" smtClean="0">
                          <a:effectLst/>
                          <a:latin typeface="+mj-ea"/>
                          <a:ea typeface="+mj-ea"/>
                        </a:rPr>
                        <a:t>ルピー</a:t>
                      </a:r>
                      <a:r>
                        <a:rPr lang="en-US" altLang="ja-JP" sz="1050" b="1" u="none" strike="noStrike" dirty="0" smtClean="0">
                          <a:effectLst/>
                          <a:latin typeface="+mj-ea"/>
                          <a:ea typeface="+mj-ea"/>
                        </a:rPr>
                        <a:t>)</a:t>
                      </a:r>
                    </a:p>
                    <a:p>
                      <a:pPr algn="l" rtl="0" fontAlgn="ctr"/>
                      <a:r>
                        <a:rPr lang="ja-JP" altLang="en-US" sz="1050" b="1" u="none" strike="noStrike" dirty="0" smtClean="0">
                          <a:effectLst/>
                          <a:latin typeface="+mj-ea"/>
                          <a:ea typeface="+mj-ea"/>
                        </a:rPr>
                        <a:t>（</a:t>
                      </a:r>
                      <a:r>
                        <a:rPr lang="ja-JP" altLang="en-US" sz="1050" b="1" u="none" strike="noStrike" dirty="0">
                          <a:effectLst/>
                          <a:latin typeface="+mj-ea"/>
                          <a:ea typeface="+mj-ea"/>
                        </a:rPr>
                        <a:t>１平米当たり）</a:t>
                      </a:r>
                      <a:endParaRPr lang="ja-JP" altLang="en-US" sz="1050" b="1" i="0" u="none" strike="noStrike" dirty="0">
                        <a:solidFill>
                          <a:srgbClr val="FFFFFF"/>
                        </a:solidFill>
                        <a:effectLst/>
                        <a:latin typeface="+mj-ea"/>
                        <a:ea typeface="+mj-ea"/>
                      </a:endParaRPr>
                    </a:p>
                  </a:txBody>
                  <a:tcPr marL="7954" marR="7954" marT="7954" marB="0" anchor="ctr">
                    <a:lnL w="12700" cap="flat" cmpd="sng" algn="ctr">
                      <a:solidFill>
                        <a:schemeClr val="tx1"/>
                      </a:solidFill>
                      <a:prstDash val="solid"/>
                      <a:round/>
                      <a:headEnd type="none" w="med" len="med"/>
                      <a:tailEnd type="none" w="med" len="med"/>
                    </a:lnL>
                  </a:tcPr>
                </a:tc>
                <a:tc>
                  <a:txBody>
                    <a:bodyPr/>
                    <a:lstStyle/>
                    <a:p>
                      <a:pPr algn="just" rtl="0" fontAlgn="ctr"/>
                      <a:r>
                        <a:rPr lang="en-US" altLang="ja-JP" sz="900" u="none" strike="noStrike" dirty="0" smtClean="0">
                          <a:effectLst/>
                          <a:latin typeface="+mj-ea"/>
                          <a:ea typeface="+mj-ea"/>
                        </a:rPr>
                        <a:t>6,178</a:t>
                      </a:r>
                      <a:r>
                        <a:rPr lang="ja-JP" altLang="en-US" sz="900" u="none" strike="noStrike" dirty="0" smtClean="0">
                          <a:effectLst/>
                          <a:latin typeface="+mj-ea"/>
                          <a:ea typeface="+mj-ea"/>
                        </a:rPr>
                        <a:t>（</a:t>
                      </a:r>
                      <a:r>
                        <a:rPr lang="ja-JP" altLang="en-US" sz="900" u="none" strike="noStrike" dirty="0">
                          <a:effectLst/>
                          <a:latin typeface="+mj-ea"/>
                          <a:ea typeface="+mj-ea"/>
                        </a:rPr>
                        <a:t>予定）</a:t>
                      </a:r>
                      <a:endParaRPr lang="ja-JP" altLang="en-US" sz="900" b="0" i="0" u="none" strike="noStrike" dirty="0">
                        <a:solidFill>
                          <a:srgbClr val="000000"/>
                        </a:solidFill>
                        <a:effectLst/>
                        <a:latin typeface="+mj-ea"/>
                        <a:ea typeface="+mj-ea"/>
                      </a:endParaRPr>
                    </a:p>
                  </a:txBody>
                  <a:tcPr marL="7954" marR="7954" marT="7954" marB="0" anchor="ctr"/>
                </a:tc>
                <a:tc>
                  <a:txBody>
                    <a:bodyPr/>
                    <a:lstStyle/>
                    <a:p>
                      <a:pPr algn="just" rtl="0" fontAlgn="ctr"/>
                      <a:r>
                        <a:rPr lang="en-US" altLang="ja-JP" sz="900" u="none" strike="noStrike" kern="1200" dirty="0" smtClean="0">
                          <a:solidFill>
                            <a:schemeClr val="dk1"/>
                          </a:solidFill>
                          <a:effectLst/>
                          <a:latin typeface="+mj-ea"/>
                          <a:ea typeface="+mn-ea"/>
                          <a:cs typeface="+mn-cs"/>
                        </a:rPr>
                        <a:t>6,178</a:t>
                      </a:r>
                      <a:r>
                        <a:rPr lang="ja-JP" altLang="en-US" sz="900" u="none" strike="noStrike" kern="1200" dirty="0" smtClean="0">
                          <a:solidFill>
                            <a:schemeClr val="dk1"/>
                          </a:solidFill>
                          <a:effectLst/>
                          <a:latin typeface="+mj-ea"/>
                          <a:ea typeface="+mn-ea"/>
                          <a:cs typeface="+mn-cs"/>
                        </a:rPr>
                        <a:t>（予定）</a:t>
                      </a:r>
                      <a:endParaRPr lang="ja-JP" altLang="en-US" sz="900" b="0" i="0" u="none" strike="noStrike" kern="1200" dirty="0">
                        <a:solidFill>
                          <a:srgbClr val="000000"/>
                        </a:solidFill>
                        <a:effectLst/>
                        <a:latin typeface="+mj-ea"/>
                        <a:ea typeface="+mn-ea"/>
                        <a:cs typeface="+mn-cs"/>
                      </a:endParaRPr>
                    </a:p>
                  </a:txBody>
                  <a:tcPr marL="7954" marR="7954" marT="7954" marB="0" anchor="ctr"/>
                </a:tc>
                <a:tc>
                  <a:txBody>
                    <a:bodyPr/>
                    <a:lstStyle/>
                    <a:p>
                      <a:pPr algn="just" rtl="0" fontAlgn="ctr"/>
                      <a:r>
                        <a:rPr lang="en-US" altLang="ja-JP" sz="900" u="none" strike="noStrike" kern="1200" dirty="0" smtClean="0">
                          <a:solidFill>
                            <a:schemeClr val="dk1"/>
                          </a:solidFill>
                          <a:effectLst/>
                          <a:latin typeface="+mj-ea"/>
                          <a:ea typeface="+mn-ea"/>
                          <a:cs typeface="+mn-cs"/>
                        </a:rPr>
                        <a:t>6,178</a:t>
                      </a:r>
                      <a:r>
                        <a:rPr lang="ja-JP" altLang="en-US" sz="900" u="none" strike="noStrike" kern="1200" dirty="0" smtClean="0">
                          <a:solidFill>
                            <a:schemeClr val="dk1"/>
                          </a:solidFill>
                          <a:effectLst/>
                          <a:latin typeface="+mj-ea"/>
                          <a:ea typeface="+mn-ea"/>
                          <a:cs typeface="+mn-cs"/>
                        </a:rPr>
                        <a:t>（予定）</a:t>
                      </a:r>
                      <a:endParaRPr lang="ja-JP" altLang="en-US" sz="900" b="0" i="0" u="none" strike="noStrike" kern="1200" dirty="0">
                        <a:solidFill>
                          <a:srgbClr val="000000"/>
                        </a:solidFill>
                        <a:effectLst/>
                        <a:latin typeface="+mj-ea"/>
                        <a:ea typeface="+mn-ea"/>
                        <a:cs typeface="+mn-cs"/>
                      </a:endParaRPr>
                    </a:p>
                  </a:txBody>
                  <a:tcPr marL="7954" marR="7954" marT="7954" marB="0" anchor="ctr"/>
                </a:tc>
                <a:tc>
                  <a:txBody>
                    <a:bodyPr/>
                    <a:lstStyle/>
                    <a:p>
                      <a:pPr algn="just" rtl="0" fontAlgn="ctr"/>
                      <a:r>
                        <a:rPr lang="en-US" altLang="ja-JP" sz="900" u="none" strike="noStrike" kern="1200" dirty="0" smtClean="0">
                          <a:solidFill>
                            <a:schemeClr val="dk1"/>
                          </a:solidFill>
                          <a:effectLst/>
                          <a:latin typeface="+mj-ea"/>
                          <a:ea typeface="+mn-ea"/>
                          <a:cs typeface="+mn-cs"/>
                        </a:rPr>
                        <a:t>6,178</a:t>
                      </a:r>
                      <a:r>
                        <a:rPr lang="ja-JP" altLang="en-US" sz="900" u="none" strike="noStrike" kern="1200" dirty="0" smtClean="0">
                          <a:solidFill>
                            <a:schemeClr val="dk1"/>
                          </a:solidFill>
                          <a:effectLst/>
                          <a:latin typeface="+mj-ea"/>
                          <a:ea typeface="+mn-ea"/>
                          <a:cs typeface="+mn-cs"/>
                        </a:rPr>
                        <a:t>（予定）</a:t>
                      </a:r>
                      <a:endParaRPr lang="ja-JP" altLang="en-US" sz="900" b="0" i="0" u="none" strike="noStrike" kern="1200" dirty="0">
                        <a:solidFill>
                          <a:srgbClr val="000000"/>
                        </a:solidFill>
                        <a:effectLst/>
                        <a:latin typeface="+mj-ea"/>
                        <a:ea typeface="+mn-ea"/>
                        <a:cs typeface="+mn-cs"/>
                      </a:endParaRPr>
                    </a:p>
                  </a:txBody>
                  <a:tcPr marL="7954" marR="7954" marT="7954" marB="0" anchor="ctr"/>
                </a:tc>
                <a:tc>
                  <a:txBody>
                    <a:bodyPr/>
                    <a:lstStyle/>
                    <a:p>
                      <a:pPr algn="just" rtl="0" fontAlgn="ctr"/>
                      <a:r>
                        <a:rPr lang="en-US" altLang="ja-JP" sz="900" u="none" strike="noStrike" dirty="0" smtClean="0">
                          <a:effectLst/>
                          <a:latin typeface="+mj-ea"/>
                          <a:ea typeface="+mj-ea"/>
                        </a:rPr>
                        <a:t>2,903</a:t>
                      </a:r>
                      <a:r>
                        <a:rPr lang="ja-JP" altLang="en-US" sz="900" u="none" strike="noStrike" dirty="0" smtClean="0">
                          <a:effectLst/>
                          <a:latin typeface="+mj-ea"/>
                          <a:ea typeface="+mj-ea"/>
                        </a:rPr>
                        <a:t>ルピー</a:t>
                      </a:r>
                      <a:endParaRPr lang="ja-JP" altLang="en-US" sz="900" b="0" i="0" u="none" strike="noStrike" dirty="0">
                        <a:solidFill>
                          <a:srgbClr val="000000"/>
                        </a:solidFill>
                        <a:effectLst/>
                        <a:latin typeface="+mj-ea"/>
                        <a:ea typeface="+mj-ea"/>
                      </a:endParaRPr>
                    </a:p>
                  </a:txBody>
                  <a:tcPr marL="7954" marR="7954" marT="7954" marB="0" anchor="ctr"/>
                </a:tc>
              </a:tr>
              <a:tr h="189458">
                <a:tc>
                  <a:txBody>
                    <a:bodyPr/>
                    <a:lstStyle/>
                    <a:p>
                      <a:pPr algn="l" rtl="0" fontAlgn="ctr"/>
                      <a:r>
                        <a:rPr lang="ja-JP" altLang="en-US" sz="1050" b="1" i="0" u="none" strike="noStrike" dirty="0" smtClean="0">
                          <a:solidFill>
                            <a:schemeClr val="tx1"/>
                          </a:solidFill>
                          <a:effectLst/>
                          <a:latin typeface="+mj-ea"/>
                          <a:ea typeface="+mj-ea"/>
                        </a:rPr>
                        <a:t>基本インフラ整備計画</a:t>
                      </a:r>
                      <a:endParaRPr lang="ja-JP" altLang="en-US" sz="1050" b="1" i="0" u="none" strike="noStrike" dirty="0">
                        <a:solidFill>
                          <a:schemeClr val="tx1"/>
                        </a:solidFill>
                        <a:effectLst/>
                        <a:latin typeface="+mj-ea"/>
                        <a:ea typeface="+mj-ea"/>
                      </a:endParaRPr>
                    </a:p>
                  </a:txBody>
                  <a:tcPr marL="7954" marR="7954" marT="7954" marB="0" anchor="ctr">
                    <a:lnL w="12700" cap="flat" cmpd="sng" algn="ctr">
                      <a:solidFill>
                        <a:schemeClr val="tx1"/>
                      </a:solidFill>
                      <a:prstDash val="solid"/>
                      <a:round/>
                      <a:headEnd type="none" w="med" len="med"/>
                      <a:tailEnd type="none" w="med" len="med"/>
                    </a:lnL>
                  </a:tcPr>
                </a:tc>
                <a:tc>
                  <a:txBody>
                    <a:bodyPr/>
                    <a:lstStyle/>
                    <a:p>
                      <a:r>
                        <a:rPr kumimoji="1" lang="ja-JP" altLang="en-US" sz="1050" dirty="0" smtClean="0"/>
                        <a:t>電気：</a:t>
                      </a:r>
                      <a:r>
                        <a:rPr kumimoji="1" lang="en-US" altLang="ja-JP" sz="1050" dirty="0" smtClean="0"/>
                        <a:t>11KV/66KV</a:t>
                      </a:r>
                    </a:p>
                    <a:p>
                      <a:r>
                        <a:rPr kumimoji="1" lang="ja-JP" altLang="en-US" sz="1050" dirty="0" smtClean="0"/>
                        <a:t>水：</a:t>
                      </a:r>
                      <a:r>
                        <a:rPr kumimoji="1" lang="en-US" altLang="ja-JP" sz="1050" dirty="0" smtClean="0"/>
                        <a:t>45MLD(</a:t>
                      </a:r>
                      <a:r>
                        <a:rPr kumimoji="1" lang="ja-JP" altLang="en-US" sz="1050" dirty="0" smtClean="0"/>
                        <a:t>処理水供給）</a:t>
                      </a:r>
                      <a:endParaRPr kumimoji="1" lang="ja-JP" altLang="en-US" sz="1050" dirty="0"/>
                    </a:p>
                  </a:txBody>
                  <a:tcPr marL="7954" marR="7954" marT="7954"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t>電気：</a:t>
                      </a:r>
                      <a:r>
                        <a:rPr kumimoji="1" lang="en-US" altLang="ja-JP" sz="900" dirty="0" smtClean="0"/>
                        <a:t>11KV/66KV</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t>水：</a:t>
                      </a:r>
                      <a:r>
                        <a:rPr kumimoji="1" lang="en-US" altLang="ja-JP" sz="900" dirty="0" smtClean="0"/>
                        <a:t>45MLD(</a:t>
                      </a:r>
                      <a:r>
                        <a:rPr kumimoji="1" lang="ja-JP" altLang="en-US" sz="900" dirty="0" smtClean="0"/>
                        <a:t>処理水供給）</a:t>
                      </a:r>
                    </a:p>
                  </a:txBody>
                  <a:tcPr marL="7954" marR="7954" marT="7954"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t>電気：</a:t>
                      </a:r>
                      <a:r>
                        <a:rPr kumimoji="1" lang="en-US" altLang="ja-JP" sz="900" dirty="0" smtClean="0"/>
                        <a:t>11KV/66KV</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t>水：</a:t>
                      </a:r>
                      <a:r>
                        <a:rPr kumimoji="1" lang="en-US" altLang="ja-JP" sz="900" dirty="0" smtClean="0"/>
                        <a:t>45MLD(</a:t>
                      </a:r>
                      <a:r>
                        <a:rPr kumimoji="1" lang="ja-JP" altLang="en-US" sz="900" dirty="0" smtClean="0"/>
                        <a:t>処理水供給）</a:t>
                      </a:r>
                    </a:p>
                  </a:txBody>
                  <a:tcPr marL="7954" marR="7954" marT="7954"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t>電気：</a:t>
                      </a:r>
                      <a:r>
                        <a:rPr kumimoji="1" lang="en-US" altLang="ja-JP" sz="900" dirty="0" smtClean="0"/>
                        <a:t>11KV/66KV</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t>水：</a:t>
                      </a:r>
                      <a:r>
                        <a:rPr kumimoji="1" lang="en-US" altLang="ja-JP" sz="900" dirty="0" smtClean="0"/>
                        <a:t>45MLD(</a:t>
                      </a:r>
                      <a:r>
                        <a:rPr kumimoji="1" lang="ja-JP" altLang="en-US" sz="900" dirty="0" smtClean="0"/>
                        <a:t>処理水供給）</a:t>
                      </a:r>
                    </a:p>
                  </a:txBody>
                  <a:tcPr marL="7954" marR="7954" marT="7954" marB="0" anchor="ctr"/>
                </a:tc>
                <a:tc>
                  <a:txBody>
                    <a:bodyPr/>
                    <a:lstStyle/>
                    <a:p>
                      <a:r>
                        <a:rPr kumimoji="1" lang="ja-JP" altLang="en-US" sz="900" dirty="0" smtClean="0"/>
                        <a:t>電気：</a:t>
                      </a:r>
                      <a:r>
                        <a:rPr kumimoji="1" lang="en-US" altLang="ja-JP" sz="900" dirty="0" smtClean="0"/>
                        <a:t>11KV/66KV</a:t>
                      </a:r>
                    </a:p>
                    <a:p>
                      <a:r>
                        <a:rPr kumimoji="1" lang="ja-JP" altLang="en-US" sz="900" dirty="0" smtClean="0"/>
                        <a:t>水：</a:t>
                      </a:r>
                      <a:r>
                        <a:rPr kumimoji="1" lang="en-US" altLang="ja-JP" sz="900" dirty="0" smtClean="0"/>
                        <a:t>40MLD</a:t>
                      </a:r>
                      <a:r>
                        <a:rPr kumimoji="1" lang="ja-JP" altLang="en-US" sz="900" dirty="0" smtClean="0"/>
                        <a:t>処理水供給</a:t>
                      </a:r>
                    </a:p>
                  </a:txBody>
                  <a:tcPr marL="7954" marR="7954" marT="7954" marB="0" anchor="ctr"/>
                </a:tc>
              </a:tr>
              <a:tr h="224981">
                <a:tc>
                  <a:txBody>
                    <a:bodyPr/>
                    <a:lstStyle/>
                    <a:p>
                      <a:pPr algn="l" rtl="0" fontAlgn="ctr"/>
                      <a:r>
                        <a:rPr lang="zh-TW" altLang="en-US" sz="1050" b="1" u="none" strike="noStrike" dirty="0">
                          <a:effectLst/>
                          <a:latin typeface="+mj-ea"/>
                          <a:ea typeface="+mj-ea"/>
                        </a:rPr>
                        <a:t>現状進出余地</a:t>
                      </a:r>
                      <a:endParaRPr lang="zh-TW" altLang="en-US" sz="1050" b="1" i="0" u="none" strike="noStrike" dirty="0">
                        <a:solidFill>
                          <a:srgbClr val="FFFFFF"/>
                        </a:solidFill>
                        <a:effectLst/>
                        <a:latin typeface="+mj-ea"/>
                        <a:ea typeface="+mj-ea"/>
                      </a:endParaRPr>
                    </a:p>
                  </a:txBody>
                  <a:tcPr marL="7954" marR="7954" marT="7954" marB="0" anchor="ctr">
                    <a:lnL w="12700" cap="flat" cmpd="sng" algn="ctr">
                      <a:solidFill>
                        <a:schemeClr val="tx1"/>
                      </a:solidFill>
                      <a:prstDash val="solid"/>
                      <a:round/>
                      <a:headEnd type="none" w="med" len="med"/>
                      <a:tailEnd type="none" w="med" len="med"/>
                    </a:lnL>
                  </a:tcPr>
                </a:tc>
                <a:tc>
                  <a:txBody>
                    <a:bodyPr/>
                    <a:lstStyle/>
                    <a:p>
                      <a:pPr algn="l" rtl="0" fontAlgn="ctr"/>
                      <a:r>
                        <a:rPr lang="ja-JP" altLang="en-US" sz="900" u="none" strike="noStrike" kern="1200" dirty="0" smtClean="0">
                          <a:solidFill>
                            <a:schemeClr val="dk1"/>
                          </a:solidFill>
                          <a:effectLst/>
                          <a:latin typeface="+mj-ea"/>
                          <a:ea typeface="+mn-ea"/>
                          <a:cs typeface="+mn-cs"/>
                        </a:rPr>
                        <a:t>申請受付中</a:t>
                      </a:r>
                      <a:endParaRPr lang="ja-JP" altLang="en-US" sz="900" b="0" i="0" u="none" strike="noStrike" kern="1200" dirty="0">
                        <a:solidFill>
                          <a:srgbClr val="000000"/>
                        </a:solidFill>
                        <a:effectLst/>
                        <a:latin typeface="+mj-ea"/>
                        <a:ea typeface="+mn-ea"/>
                        <a:cs typeface="+mn-cs"/>
                      </a:endParaRPr>
                    </a:p>
                  </a:txBody>
                  <a:tcPr marL="7954" marR="7954" marT="7954" marB="0" anchor="ctr"/>
                </a:tc>
                <a:tc>
                  <a:txBody>
                    <a:bodyPr/>
                    <a:lstStyle/>
                    <a:p>
                      <a:pPr algn="l" rtl="0" fontAlgn="ctr"/>
                      <a:r>
                        <a:rPr lang="ja-JP" altLang="en-US" sz="900" u="none" strike="noStrike" dirty="0">
                          <a:effectLst/>
                          <a:latin typeface="+mj-ea"/>
                          <a:ea typeface="+mj-ea"/>
                        </a:rPr>
                        <a:t>申請受付中</a:t>
                      </a:r>
                      <a:endParaRPr lang="ja-JP" altLang="en-US" sz="900" b="0" i="0" u="none" strike="noStrike" dirty="0">
                        <a:solidFill>
                          <a:srgbClr val="000000"/>
                        </a:solidFill>
                        <a:effectLst/>
                        <a:latin typeface="+mj-ea"/>
                        <a:ea typeface="+mj-ea"/>
                      </a:endParaRPr>
                    </a:p>
                  </a:txBody>
                  <a:tcPr marL="7954" marR="7954" marT="7954" marB="0" anchor="ctr"/>
                </a:tc>
                <a:tc>
                  <a:txBody>
                    <a:bodyPr/>
                    <a:lstStyle/>
                    <a:p>
                      <a:pPr algn="l" rtl="0" fontAlgn="ctr"/>
                      <a:r>
                        <a:rPr lang="ja-JP" altLang="en-US" sz="900" u="none" strike="noStrike" dirty="0">
                          <a:effectLst/>
                          <a:latin typeface="+mj-ea"/>
                          <a:ea typeface="+mj-ea"/>
                        </a:rPr>
                        <a:t>申請受付中</a:t>
                      </a:r>
                      <a:endParaRPr lang="ja-JP" altLang="en-US" sz="900" b="0" i="0" u="none" strike="noStrike" dirty="0">
                        <a:solidFill>
                          <a:srgbClr val="000000"/>
                        </a:solidFill>
                        <a:effectLst/>
                        <a:latin typeface="+mj-ea"/>
                        <a:ea typeface="+mj-ea"/>
                      </a:endParaRPr>
                    </a:p>
                  </a:txBody>
                  <a:tcPr marL="7954" marR="7954" marT="7954" marB="0" anchor="ctr"/>
                </a:tc>
                <a:tc>
                  <a:txBody>
                    <a:bodyPr/>
                    <a:lstStyle/>
                    <a:p>
                      <a:pPr algn="l" rtl="0" fontAlgn="ctr"/>
                      <a:r>
                        <a:rPr lang="ja-JP" altLang="en-US" sz="900" u="none" strike="noStrike" kern="1200" dirty="0" smtClean="0">
                          <a:solidFill>
                            <a:schemeClr val="dk1"/>
                          </a:solidFill>
                          <a:effectLst/>
                          <a:latin typeface="+mj-ea"/>
                          <a:ea typeface="+mn-ea"/>
                          <a:cs typeface="+mn-cs"/>
                        </a:rPr>
                        <a:t>申請受付中</a:t>
                      </a:r>
                      <a:endParaRPr lang="ja-JP" altLang="en-US" sz="900" b="0" i="0" u="none" strike="noStrike" kern="1200" dirty="0">
                        <a:solidFill>
                          <a:srgbClr val="000000"/>
                        </a:solidFill>
                        <a:effectLst/>
                        <a:latin typeface="+mj-ea"/>
                        <a:ea typeface="+mn-ea"/>
                        <a:cs typeface="+mn-cs"/>
                      </a:endParaRPr>
                    </a:p>
                  </a:txBody>
                  <a:tcPr marL="7954" marR="7954" marT="7954" marB="0" anchor="ctr"/>
                </a:tc>
                <a:tc>
                  <a:txBody>
                    <a:bodyPr/>
                    <a:lstStyle/>
                    <a:p>
                      <a:pPr algn="l" rtl="0" fontAlgn="ctr"/>
                      <a:r>
                        <a:rPr lang="ja-JP" altLang="en-US" sz="900" u="none" strike="noStrike" dirty="0">
                          <a:effectLst/>
                          <a:latin typeface="+mj-ea"/>
                          <a:ea typeface="+mj-ea"/>
                        </a:rPr>
                        <a:t>申請受付中</a:t>
                      </a:r>
                      <a:endParaRPr lang="ja-JP" altLang="en-US" sz="900" b="0" i="0" u="none" strike="noStrike" dirty="0">
                        <a:solidFill>
                          <a:srgbClr val="000000"/>
                        </a:solidFill>
                        <a:effectLst/>
                        <a:latin typeface="+mj-ea"/>
                        <a:ea typeface="+mj-ea"/>
                      </a:endParaRPr>
                    </a:p>
                  </a:txBody>
                  <a:tcPr marL="7954" marR="7954" marT="7954" marB="0" anchor="ctr"/>
                </a:tc>
              </a:tr>
              <a:tr h="680784">
                <a:tc>
                  <a:txBody>
                    <a:bodyPr/>
                    <a:lstStyle/>
                    <a:p>
                      <a:pPr algn="l" rtl="0" fontAlgn="ctr"/>
                      <a:r>
                        <a:rPr lang="zh-TW" altLang="en-US" sz="1050" b="1" u="none" strike="noStrike" dirty="0">
                          <a:effectLst/>
                          <a:latin typeface="+mj-ea"/>
                          <a:ea typeface="+mj-ea"/>
                        </a:rPr>
                        <a:t>進出済主要日系企業</a:t>
                      </a:r>
                      <a:endParaRPr lang="zh-TW" altLang="en-US" sz="1050" b="1" i="0" u="none" strike="noStrike" dirty="0">
                        <a:solidFill>
                          <a:srgbClr val="FFFFFF"/>
                        </a:solidFill>
                        <a:effectLst/>
                        <a:latin typeface="+mj-ea"/>
                        <a:ea typeface="+mj-ea"/>
                      </a:endParaRPr>
                    </a:p>
                  </a:txBody>
                  <a:tcPr marL="7954" marR="7954" marT="7954"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just" rtl="0" fontAlgn="ctr"/>
                      <a:r>
                        <a:rPr lang="ja-JP" altLang="en-US" sz="900" b="0" i="0" u="none" strike="noStrike" dirty="0" smtClean="0">
                          <a:solidFill>
                            <a:srgbClr val="000000"/>
                          </a:solidFill>
                          <a:effectLst/>
                          <a:latin typeface="+mj-ea"/>
                          <a:ea typeface="+mj-ea"/>
                        </a:rPr>
                        <a:t>アマダ</a:t>
                      </a:r>
                      <a:endParaRPr lang="ja-JP" altLang="en-US" sz="900" b="0" i="0" u="none" strike="noStrike" dirty="0">
                        <a:solidFill>
                          <a:srgbClr val="000000"/>
                        </a:solidFill>
                        <a:effectLst/>
                        <a:latin typeface="+mj-ea"/>
                        <a:ea typeface="+mj-ea"/>
                      </a:endParaRPr>
                    </a:p>
                  </a:txBody>
                  <a:tcPr marL="7954" marR="7954" marT="7954" marB="0" anchor="ctr">
                    <a:lnB w="12700" cap="flat" cmpd="sng" algn="ctr">
                      <a:solidFill>
                        <a:schemeClr val="tx1"/>
                      </a:solidFill>
                      <a:prstDash val="solid"/>
                      <a:round/>
                      <a:headEnd type="none" w="med" len="med"/>
                      <a:tailEnd type="none" w="med" len="med"/>
                    </a:lnB>
                  </a:tcPr>
                </a:tc>
                <a:tc>
                  <a:txBody>
                    <a:bodyPr/>
                    <a:lstStyle/>
                    <a:p>
                      <a:pPr algn="r" rtl="0" fontAlgn="ctr"/>
                      <a:r>
                        <a:rPr lang="en-US" altLang="ja-JP" sz="900" b="0" i="0" u="none" strike="noStrike" dirty="0" smtClean="0">
                          <a:solidFill>
                            <a:srgbClr val="000000"/>
                          </a:solidFill>
                          <a:effectLst/>
                          <a:latin typeface="+mj-ea"/>
                          <a:ea typeface="+mj-ea"/>
                        </a:rPr>
                        <a:t>-</a:t>
                      </a:r>
                      <a:endParaRPr lang="ja-JP" altLang="en-US" sz="900" b="0" i="0" u="none" strike="noStrike" dirty="0">
                        <a:solidFill>
                          <a:srgbClr val="000000"/>
                        </a:solidFill>
                        <a:effectLst/>
                        <a:latin typeface="+mj-ea"/>
                        <a:ea typeface="+mj-ea"/>
                      </a:endParaRPr>
                    </a:p>
                  </a:txBody>
                  <a:tcPr marL="7954" marR="7954" marT="7954" marB="0" anchor="ctr">
                    <a:lnB w="12700" cap="flat" cmpd="sng" algn="ctr">
                      <a:solidFill>
                        <a:schemeClr val="tx1"/>
                      </a:solidFill>
                      <a:prstDash val="solid"/>
                      <a:round/>
                      <a:headEnd type="none" w="med" len="med"/>
                      <a:tailEnd type="none" w="med" len="med"/>
                    </a:lnB>
                  </a:tcPr>
                </a:tc>
                <a:tc>
                  <a:txBody>
                    <a:bodyPr/>
                    <a:lstStyle/>
                    <a:p>
                      <a:pPr algn="r" rtl="0" fontAlgn="ctr"/>
                      <a:r>
                        <a:rPr lang="en-US" altLang="ja-JP" sz="900" b="0" i="0" u="none" strike="noStrike" dirty="0" smtClean="0">
                          <a:solidFill>
                            <a:srgbClr val="000000"/>
                          </a:solidFill>
                          <a:effectLst/>
                          <a:latin typeface="+mj-ea"/>
                          <a:ea typeface="+mj-ea"/>
                        </a:rPr>
                        <a:t>-</a:t>
                      </a:r>
                      <a:endParaRPr lang="ja-JP" altLang="en-US" sz="900" b="0" i="0" u="none" strike="noStrike" dirty="0">
                        <a:solidFill>
                          <a:srgbClr val="000000"/>
                        </a:solidFill>
                        <a:effectLst/>
                        <a:latin typeface="+mj-ea"/>
                        <a:ea typeface="+mj-ea"/>
                      </a:endParaRPr>
                    </a:p>
                  </a:txBody>
                  <a:tcPr marL="7954" marR="7954" marT="7954" marB="0" anchor="ctr">
                    <a:lnB w="12700" cap="flat" cmpd="sng" algn="ctr">
                      <a:solidFill>
                        <a:schemeClr val="tx1"/>
                      </a:solidFill>
                      <a:prstDash val="solid"/>
                      <a:round/>
                      <a:headEnd type="none" w="med" len="med"/>
                      <a:tailEnd type="none" w="med" len="med"/>
                    </a:lnB>
                  </a:tcPr>
                </a:tc>
                <a:tc>
                  <a:txBody>
                    <a:bodyPr/>
                    <a:lstStyle/>
                    <a:p>
                      <a:pPr algn="r" rtl="0" fontAlgn="ctr"/>
                      <a:r>
                        <a:rPr lang="en-US" altLang="zh-TW" sz="900" b="0" i="0" u="none" strike="noStrike" dirty="0" smtClean="0">
                          <a:solidFill>
                            <a:srgbClr val="000000"/>
                          </a:solidFill>
                          <a:effectLst/>
                          <a:latin typeface="+mj-ea"/>
                          <a:ea typeface="+mj-ea"/>
                        </a:rPr>
                        <a:t>-</a:t>
                      </a:r>
                      <a:endParaRPr lang="zh-TW" altLang="en-US" sz="900" b="0" i="0" u="none" strike="noStrike" dirty="0">
                        <a:solidFill>
                          <a:srgbClr val="000000"/>
                        </a:solidFill>
                        <a:effectLst/>
                        <a:latin typeface="+mj-ea"/>
                        <a:ea typeface="+mj-ea"/>
                      </a:endParaRPr>
                    </a:p>
                  </a:txBody>
                  <a:tcPr marL="7954" marR="7954" marT="7954" marB="0" anchor="ctr">
                    <a:lnB w="12700" cap="flat" cmpd="sng" algn="ctr">
                      <a:solidFill>
                        <a:schemeClr val="tx1"/>
                      </a:solidFill>
                      <a:prstDash val="solid"/>
                      <a:round/>
                      <a:headEnd type="none" w="med" len="med"/>
                      <a:tailEnd type="none" w="med" len="med"/>
                    </a:lnB>
                  </a:tcPr>
                </a:tc>
                <a:tc>
                  <a:txBody>
                    <a:bodyPr/>
                    <a:lstStyle/>
                    <a:p>
                      <a:pPr algn="ctr" rtl="0" fontAlgn="ctr"/>
                      <a:r>
                        <a:rPr lang="ja-JP" altLang="en-US" sz="900" b="0" i="0" u="none" strike="noStrike" dirty="0" smtClean="0">
                          <a:solidFill>
                            <a:srgbClr val="000000"/>
                          </a:solidFill>
                          <a:effectLst/>
                          <a:latin typeface="+mj-ea"/>
                          <a:ea typeface="+mj-ea"/>
                        </a:rPr>
                        <a:t>日本ピストンリング、ツジカワ</a:t>
                      </a:r>
                      <a:endParaRPr lang="en-US" sz="900" b="0" i="0" u="none" strike="noStrike" dirty="0">
                        <a:solidFill>
                          <a:srgbClr val="000000"/>
                        </a:solidFill>
                        <a:effectLst/>
                        <a:latin typeface="+mj-ea"/>
                        <a:ea typeface="+mj-ea"/>
                      </a:endParaRPr>
                    </a:p>
                  </a:txBody>
                  <a:tcPr marL="7954" marR="7954" marT="7954" marB="0" anchor="ct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457200" y="6165304"/>
            <a:ext cx="8003232" cy="415498"/>
          </a:xfrm>
          <a:prstGeom prst="rect">
            <a:avLst/>
          </a:prstGeom>
          <a:noFill/>
        </p:spPr>
        <p:txBody>
          <a:bodyPr wrap="square" rtlCol="0">
            <a:spAutoFit/>
          </a:bodyPr>
          <a:lstStyle/>
          <a:p>
            <a:r>
              <a:rPr kumimoji="1" lang="ja-JP" altLang="en-US" sz="1050" dirty="0" smtClean="0">
                <a:latin typeface="+mj-ea"/>
                <a:ea typeface="+mj-ea"/>
              </a:rPr>
              <a:t>出所</a:t>
            </a:r>
            <a:r>
              <a:rPr kumimoji="1" lang="en-US" altLang="ja-JP" sz="1050" dirty="0" smtClean="0">
                <a:latin typeface="+mj-ea"/>
                <a:ea typeface="+mj-ea"/>
              </a:rPr>
              <a:t>: KIADB</a:t>
            </a:r>
            <a:r>
              <a:rPr kumimoji="1" lang="ja-JP" altLang="en-US" sz="1050" dirty="0" smtClean="0">
                <a:latin typeface="+mj-ea"/>
                <a:ea typeface="+mj-ea"/>
              </a:rPr>
              <a:t>　</a:t>
            </a:r>
            <a:endParaRPr kumimoji="1" lang="en-US" altLang="ja-JP" sz="1050" dirty="0" smtClean="0">
              <a:latin typeface="+mj-ea"/>
              <a:ea typeface="+mj-ea"/>
            </a:endParaRPr>
          </a:p>
          <a:p>
            <a:r>
              <a:rPr kumimoji="1" lang="en-US" altLang="ja-JP" sz="1050" dirty="0">
                <a:latin typeface="+mj-ea"/>
                <a:ea typeface="+mj-ea"/>
              </a:rPr>
              <a:t>URL: </a:t>
            </a:r>
            <a:r>
              <a:rPr kumimoji="1" lang="en-US" altLang="ja-JP" sz="1050" dirty="0">
                <a:latin typeface="+mj-ea"/>
                <a:ea typeface="+mj-ea"/>
                <a:hlinkClick r:id="rId2"/>
              </a:rPr>
              <a:t>http://</a:t>
            </a:r>
            <a:r>
              <a:rPr kumimoji="1" lang="en-US" altLang="ja-JP" sz="1050" dirty="0" smtClean="0">
                <a:latin typeface="+mj-ea"/>
                <a:ea typeface="+mj-ea"/>
                <a:hlinkClick r:id="rId2"/>
              </a:rPr>
              <a:t>www.kiadb.in/index.php?option=com_content&amp;view=article&amp;id=90&amp;Itemid=63</a:t>
            </a:r>
            <a:r>
              <a:rPr kumimoji="1" lang="en-US" altLang="ja-JP" sz="1050" dirty="0" smtClean="0">
                <a:latin typeface="+mj-ea"/>
                <a:ea typeface="+mj-ea"/>
              </a:rPr>
              <a:t> </a:t>
            </a:r>
            <a:endParaRPr kumimoji="1" lang="ja-JP" altLang="en-US" sz="1050" dirty="0">
              <a:latin typeface="+mj-ea"/>
              <a:ea typeface="+mj-ea"/>
            </a:endParaRPr>
          </a:p>
        </p:txBody>
      </p:sp>
      <p:pic>
        <p:nvPicPr>
          <p:cNvPr id="10" name="Picture 3"/>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0737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E7CF249-9CC7-4D28-9DA4-C4062F2951C7}" type="slidenum">
              <a:rPr lang="en-US" altLang="ja-JP" smtClean="0"/>
              <a:pPr>
                <a:defRPr/>
              </a:pPr>
              <a:t>9</a:t>
            </a:fld>
            <a:endParaRPr lang="en-US" altLang="ja-JP"/>
          </a:p>
        </p:txBody>
      </p:sp>
      <p:sp>
        <p:nvSpPr>
          <p:cNvPr id="5" name="Title 1"/>
          <p:cNvSpPr txBox="1">
            <a:spLocks/>
          </p:cNvSpPr>
          <p:nvPr/>
        </p:nvSpPr>
        <p:spPr bwMode="auto">
          <a:xfrm>
            <a:off x="-9893" y="186239"/>
            <a:ext cx="7610127" cy="529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charset="0"/>
                <a:ea typeface="ＭＳ Ｐゴシック" pitchFamily="50" charset="-128"/>
              </a:defRPr>
            </a:lvl2pPr>
            <a:lvl3pPr algn="l" rtl="0" eaLnBrk="0" fontAlgn="base" hangingPunct="0">
              <a:spcBef>
                <a:spcPct val="0"/>
              </a:spcBef>
              <a:spcAft>
                <a:spcPct val="0"/>
              </a:spcAft>
              <a:defRPr kumimoji="1" sz="4400">
                <a:solidFill>
                  <a:schemeClr val="tx1"/>
                </a:solidFill>
                <a:latin typeface="Arial" charset="0"/>
                <a:ea typeface="ＭＳ Ｐゴシック" pitchFamily="50" charset="-128"/>
              </a:defRPr>
            </a:lvl3pPr>
            <a:lvl4pPr algn="l" rtl="0" eaLnBrk="0" fontAlgn="base" hangingPunct="0">
              <a:spcBef>
                <a:spcPct val="0"/>
              </a:spcBef>
              <a:spcAft>
                <a:spcPct val="0"/>
              </a:spcAft>
              <a:defRPr kumimoji="1" sz="4400">
                <a:solidFill>
                  <a:schemeClr val="tx1"/>
                </a:solidFill>
                <a:latin typeface="Arial" charset="0"/>
                <a:ea typeface="ＭＳ Ｐゴシック" pitchFamily="50" charset="-128"/>
              </a:defRPr>
            </a:lvl4pPr>
            <a:lvl5pPr algn="l" rtl="0" eaLnBrk="0" fontAlgn="base" hangingPunct="0">
              <a:spcBef>
                <a:spcPct val="0"/>
              </a:spcBef>
              <a:spcAft>
                <a:spcPct val="0"/>
              </a:spcAft>
              <a:defRPr kumimoji="1" sz="4400">
                <a:solidFill>
                  <a:schemeClr val="tx1"/>
                </a:solidFill>
                <a:latin typeface="Arial" charset="0"/>
                <a:ea typeface="ＭＳ Ｐゴシック" pitchFamily="50" charset="-128"/>
              </a:defRPr>
            </a:lvl5pPr>
            <a:lvl6pPr marL="457200" algn="l" rtl="0" fontAlgn="base">
              <a:spcBef>
                <a:spcPct val="0"/>
              </a:spcBef>
              <a:spcAft>
                <a:spcPct val="0"/>
              </a:spcAft>
              <a:defRPr kumimoji="1" sz="4400">
                <a:solidFill>
                  <a:schemeClr val="tx1"/>
                </a:solidFill>
                <a:latin typeface="Arial" charset="0"/>
                <a:ea typeface="ＭＳ Ｐゴシック" pitchFamily="50" charset="-128"/>
              </a:defRPr>
            </a:lvl6pPr>
            <a:lvl7pPr marL="914400" algn="l" rtl="0" fontAlgn="base">
              <a:spcBef>
                <a:spcPct val="0"/>
              </a:spcBef>
              <a:spcAft>
                <a:spcPct val="0"/>
              </a:spcAft>
              <a:defRPr kumimoji="1" sz="4400">
                <a:solidFill>
                  <a:schemeClr val="tx1"/>
                </a:solidFill>
                <a:latin typeface="Arial" charset="0"/>
                <a:ea typeface="ＭＳ Ｐゴシック" pitchFamily="50" charset="-128"/>
              </a:defRPr>
            </a:lvl7pPr>
            <a:lvl8pPr marL="1371600" algn="l" rtl="0" fontAlgn="base">
              <a:spcBef>
                <a:spcPct val="0"/>
              </a:spcBef>
              <a:spcAft>
                <a:spcPct val="0"/>
              </a:spcAft>
              <a:defRPr kumimoji="1" sz="4400">
                <a:solidFill>
                  <a:schemeClr val="tx1"/>
                </a:solidFill>
                <a:latin typeface="Arial" charset="0"/>
                <a:ea typeface="ＭＳ Ｐゴシック" pitchFamily="50" charset="-128"/>
              </a:defRPr>
            </a:lvl8pPr>
            <a:lvl9pPr marL="1828800" algn="l" rtl="0" fontAlgn="base">
              <a:spcBef>
                <a:spcPct val="0"/>
              </a:spcBef>
              <a:spcAft>
                <a:spcPct val="0"/>
              </a:spcAft>
              <a:defRPr kumimoji="1" sz="4400">
                <a:solidFill>
                  <a:schemeClr val="tx1"/>
                </a:solidFill>
                <a:latin typeface="Arial" charset="0"/>
                <a:ea typeface="ＭＳ Ｐゴシック" pitchFamily="50" charset="-128"/>
              </a:defRPr>
            </a:lvl9pPr>
          </a:lstStyle>
          <a:p>
            <a:pPr algn="ctr"/>
            <a:r>
              <a:rPr lang="en-US" altLang="ja-JP" sz="2400" kern="0" dirty="0" smtClean="0"/>
              <a:t>KIADB</a:t>
            </a:r>
            <a:r>
              <a:rPr lang="ja-JP" altLang="ja-JP" sz="2400" kern="0" dirty="0" smtClean="0"/>
              <a:t>工業団地の情報アップデート</a:t>
            </a:r>
            <a:endParaRPr lang="en-IN" altLang="ja-JP" sz="2400" kern="0" dirty="0" smtClean="0"/>
          </a:p>
        </p:txBody>
      </p:sp>
      <p:pic>
        <p:nvPicPr>
          <p:cNvPr id="6" name="Picture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436096" y="6771"/>
            <a:ext cx="3312368" cy="469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151560" y="645698"/>
            <a:ext cx="8535240" cy="1107996"/>
          </a:xfrm>
          <a:prstGeom prst="rect">
            <a:avLst/>
          </a:prstGeom>
          <a:noFill/>
        </p:spPr>
        <p:txBody>
          <a:bodyPr wrap="square" rtlCol="0">
            <a:spAutoFit/>
          </a:bodyPr>
          <a:lstStyle/>
          <a:p>
            <a:pPr marL="171450" indent="-171450">
              <a:buFont typeface="Wingdings" panose="05000000000000000000" pitchFamily="2" charset="2"/>
              <a:buChar char="u"/>
            </a:pPr>
            <a:r>
              <a:rPr kumimoji="1" lang="ja-JP" altLang="en-US" sz="1200" dirty="0" smtClean="0"/>
              <a:t>カイガリカ・ブーミ</a:t>
            </a:r>
            <a:r>
              <a:rPr kumimoji="1" lang="en-US" altLang="ja-JP" sz="1200" dirty="0" smtClean="0"/>
              <a:t>(</a:t>
            </a:r>
            <a:r>
              <a:rPr kumimoji="1" lang="en-US" altLang="ja-JP" sz="1200" dirty="0" err="1" smtClean="0"/>
              <a:t>Kaigarika</a:t>
            </a:r>
            <a:r>
              <a:rPr kumimoji="1" lang="en-US" altLang="ja-JP" sz="1200" dirty="0" smtClean="0"/>
              <a:t> </a:t>
            </a:r>
            <a:r>
              <a:rPr kumimoji="1" lang="en-US" altLang="ja-JP" sz="1200" dirty="0" err="1" smtClean="0"/>
              <a:t>Bhoomi</a:t>
            </a:r>
            <a:r>
              <a:rPr kumimoji="1" lang="en-US" altLang="ja-JP" sz="1200" dirty="0" smtClean="0"/>
              <a:t>) :GIS</a:t>
            </a:r>
            <a:r>
              <a:rPr kumimoji="1" lang="ja-JP" altLang="en-US" sz="1200" dirty="0" smtClean="0"/>
              <a:t>（</a:t>
            </a:r>
            <a:r>
              <a:rPr kumimoji="1" lang="en-US" altLang="ja-JP" sz="1200" dirty="0" smtClean="0"/>
              <a:t>Geographic</a:t>
            </a:r>
            <a:r>
              <a:rPr kumimoji="1" lang="ja-JP" altLang="en-US" sz="1200" dirty="0"/>
              <a:t> </a:t>
            </a:r>
            <a:r>
              <a:rPr kumimoji="1" lang="en-US" altLang="ja-JP" sz="1200" dirty="0" smtClean="0"/>
              <a:t>Information</a:t>
            </a:r>
            <a:r>
              <a:rPr kumimoji="1" lang="ja-JP" altLang="en-US" sz="1200" dirty="0"/>
              <a:t> </a:t>
            </a:r>
            <a:r>
              <a:rPr kumimoji="1" lang="en-US" altLang="ja-JP" sz="1200" dirty="0" smtClean="0"/>
              <a:t>System)</a:t>
            </a:r>
            <a:r>
              <a:rPr kumimoji="1" lang="ja-JP" altLang="en-US" sz="1200" dirty="0" smtClean="0"/>
              <a:t>に基づいた工業団地情報管理システム</a:t>
            </a:r>
            <a:endParaRPr kumimoji="1" lang="en-US" altLang="ja-JP" sz="1200" dirty="0"/>
          </a:p>
          <a:p>
            <a:endParaRPr kumimoji="1" lang="en-US" altLang="ja-JP" sz="1200" dirty="0" smtClean="0"/>
          </a:p>
          <a:p>
            <a:pPr marL="171450" indent="-171450">
              <a:buFont typeface="Wingdings" panose="05000000000000000000" pitchFamily="2" charset="2"/>
              <a:buChar char="Ø"/>
            </a:pPr>
            <a:r>
              <a:rPr kumimoji="1" lang="en-US" altLang="ja-JP" sz="1200" dirty="0" smtClean="0"/>
              <a:t>URL:</a:t>
            </a:r>
            <a:r>
              <a:rPr kumimoji="1" lang="ja-JP" altLang="en-US" sz="1200" dirty="0"/>
              <a:t> </a:t>
            </a:r>
            <a:r>
              <a:rPr kumimoji="1" lang="en-US" altLang="ja-JP" sz="1200" dirty="0" smtClean="0"/>
              <a:t>KIADB </a:t>
            </a:r>
            <a:r>
              <a:rPr kumimoji="1" lang="ja-JP" altLang="en-US" sz="1200" dirty="0" smtClean="0"/>
              <a:t>⇒　</a:t>
            </a:r>
            <a:r>
              <a:rPr kumimoji="1" lang="en-US" altLang="ja-JP" sz="1200" dirty="0" smtClean="0"/>
              <a:t>New </a:t>
            </a:r>
            <a:r>
              <a:rPr kumimoji="1" lang="en-US" altLang="ja-JP" sz="1200" dirty="0" err="1" smtClean="0"/>
              <a:t>Kaigarika</a:t>
            </a:r>
            <a:r>
              <a:rPr kumimoji="1" lang="en-US" altLang="ja-JP" sz="1200" dirty="0" smtClean="0"/>
              <a:t> </a:t>
            </a:r>
            <a:r>
              <a:rPr kumimoji="1" lang="en-US" altLang="ja-JP" sz="1200" dirty="0" err="1" smtClean="0"/>
              <a:t>Bhoomi</a:t>
            </a:r>
            <a:r>
              <a:rPr kumimoji="1" lang="en-US" altLang="ja-JP" sz="1200" dirty="0" smtClean="0"/>
              <a:t>  </a:t>
            </a:r>
            <a:r>
              <a:rPr kumimoji="1" lang="en-US" altLang="ja-JP" sz="1200" dirty="0" smtClean="0">
                <a:hlinkClick r:id="rId3"/>
              </a:rPr>
              <a:t>http</a:t>
            </a:r>
            <a:r>
              <a:rPr kumimoji="1" lang="en-US" altLang="ja-JP" sz="1200" dirty="0">
                <a:hlinkClick r:id="rId3"/>
              </a:rPr>
              <a:t>://</a:t>
            </a:r>
            <a:r>
              <a:rPr kumimoji="1" lang="en-US" altLang="ja-JP" sz="1200" dirty="0" smtClean="0">
                <a:hlinkClick r:id="rId3"/>
              </a:rPr>
              <a:t>164.100.133.65:8085/kiadb/index.php</a:t>
            </a:r>
            <a:r>
              <a:rPr kumimoji="1" lang="ja-JP" altLang="en-US" sz="1200" dirty="0" smtClean="0"/>
              <a:t>　</a:t>
            </a:r>
            <a:r>
              <a:rPr kumimoji="1" lang="ja-JP" altLang="en-US" sz="1200" dirty="0"/>
              <a:t>に</a:t>
            </a:r>
            <a:r>
              <a:rPr kumimoji="1" lang="ja-JP" altLang="en-US" sz="1200" dirty="0" smtClean="0"/>
              <a:t>アクセスすれば、地区ごとに工業団地の情報</a:t>
            </a:r>
            <a:r>
              <a:rPr kumimoji="1" lang="ja-JP" altLang="en-US" sz="1200" dirty="0"/>
              <a:t>を</a:t>
            </a:r>
            <a:r>
              <a:rPr kumimoji="1" lang="ja-JP" altLang="en-US" sz="1200" dirty="0" smtClean="0"/>
              <a:t>フィルターできる。</a:t>
            </a:r>
            <a:endParaRPr kumimoji="1" lang="en-US" altLang="ja-JP" sz="1200" dirty="0" smtClean="0"/>
          </a:p>
          <a:p>
            <a:r>
              <a:rPr kumimoji="1" lang="en-US" altLang="ja-JP" dirty="0" smtClean="0"/>
              <a:t> </a:t>
            </a:r>
            <a:endParaRPr kumimoji="1" lang="ja-JP" altLang="en-US" dirty="0"/>
          </a:p>
        </p:txBody>
      </p:sp>
      <p:sp>
        <p:nvSpPr>
          <p:cNvPr id="9" name="TextBox 8"/>
          <p:cNvSpPr txBox="1"/>
          <p:nvPr/>
        </p:nvSpPr>
        <p:spPr>
          <a:xfrm>
            <a:off x="-9893" y="1412776"/>
            <a:ext cx="9153893" cy="5184576"/>
          </a:xfrm>
          <a:prstGeom prst="rect">
            <a:avLst/>
          </a:prstGeom>
          <a:solidFill>
            <a:schemeClr val="bg1"/>
          </a:solidFill>
        </p:spPr>
        <p:txBody>
          <a:bodyPr wrap="square" rtlCol="0">
            <a:spAutoFit/>
          </a:bodyPr>
          <a:lstStyle/>
          <a:p>
            <a:endParaRPr kumimoji="1" lang="ja-JP" altLang="en-US" dirty="0"/>
          </a:p>
        </p:txBody>
      </p:sp>
      <p:pic>
        <p:nvPicPr>
          <p:cNvPr id="10" name="Picture 9"/>
          <p:cNvPicPr>
            <a:picLocks noChangeAspect="1"/>
          </p:cNvPicPr>
          <p:nvPr/>
        </p:nvPicPr>
        <p:blipFill>
          <a:blip r:embed="rId4"/>
          <a:stretch>
            <a:fillRect/>
          </a:stretch>
        </p:blipFill>
        <p:spPr>
          <a:xfrm>
            <a:off x="107503" y="1556792"/>
            <a:ext cx="9012991" cy="5148808"/>
          </a:xfrm>
          <a:prstGeom prst="rect">
            <a:avLst/>
          </a:prstGeom>
        </p:spPr>
      </p:pic>
    </p:spTree>
    <p:extLst>
      <p:ext uri="{BB962C8B-B14F-4D97-AF65-F5344CB8AC3E}">
        <p14:creationId xmlns:p14="http://schemas.microsoft.com/office/powerpoint/2010/main" val="300867024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default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defaul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default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default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default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default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default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default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default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5606</TotalTime>
  <Words>3274</Words>
  <Application>Microsoft Office PowerPoint</Application>
  <PresentationFormat>On-screen Show (4:3)</PresentationFormat>
  <Paragraphs>467</Paragraphs>
  <Slides>25</Slides>
  <Notes>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default</vt:lpstr>
      <vt:lpstr>建議書委員会報告</vt:lpstr>
      <vt:lpstr>　第７回ダイヤログ・モニタリング委員会　開催</vt:lpstr>
      <vt:lpstr>　第７回ダイヤログ・モニタリング委員会</vt:lpstr>
      <vt:lpstr>Trend of Japanese Investment in Karnataka</vt:lpstr>
      <vt:lpstr>KIADB工業団地の情報アップデート</vt:lpstr>
      <vt:lpstr>最新工業団地情報</vt:lpstr>
      <vt:lpstr>最新工業団地情報</vt:lpstr>
      <vt:lpstr>最新工業団地情報</vt:lpstr>
      <vt:lpstr>PowerPoint Presentation</vt:lpstr>
      <vt:lpstr>PowerPoint Presentation</vt:lpstr>
      <vt:lpstr>PowerPoint Presentation</vt:lpstr>
      <vt:lpstr>PowerPoint Presentation</vt:lpstr>
      <vt:lpstr>PowerPoint Presentation</vt:lpstr>
      <vt:lpstr>プロジェクト支援と、投資申請手続きの簡素化</vt:lpstr>
      <vt:lpstr>プロジェクト支援と、投資申請手続きの簡素化</vt:lpstr>
      <vt:lpstr>プロジェクト支援と、投資申請手続きの簡素化</vt:lpstr>
      <vt:lpstr>プロジェクト支援委員会 （Project Facilitation Committee）</vt:lpstr>
      <vt:lpstr>ナルサプラ工業団地に関する問題の改善</vt:lpstr>
      <vt:lpstr>PowerPoint Presentation</vt:lpstr>
      <vt:lpstr>PowerPoint Presentation</vt:lpstr>
      <vt:lpstr>Candidate Sites for Japanese Industrial Townships in India </vt:lpstr>
      <vt:lpstr> バンガロール市内道路混雑緩和</vt:lpstr>
      <vt:lpstr>PowerPoint Presentation</vt:lpstr>
      <vt:lpstr>Invest Karnataka 2015 From 23rd to 25th November, 2015</vt:lpstr>
      <vt:lpstr>建議事項を、建議書委員にお寄せ下さい。 プロジェクト支援委員会で、問題提起をお願いします。  ご清聴ありがとうございました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建議書委員会報告</dc:title>
  <dc:creator>tkm04617</dc:creator>
  <cp:lastModifiedBy>KUBOKI</cp:lastModifiedBy>
  <cp:revision>393</cp:revision>
  <cp:lastPrinted>2014-11-12T04:25:22Z</cp:lastPrinted>
  <dcterms:created xsi:type="dcterms:W3CDTF">2013-03-11T07:15:35Z</dcterms:created>
  <dcterms:modified xsi:type="dcterms:W3CDTF">2015-07-07T18:39:57Z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6</vt:i4>
  </property>
</Properties>
</file>