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sldIdLst>
    <p:sldId id="300" r:id="rId2"/>
    <p:sldId id="408" r:id="rId3"/>
    <p:sldId id="417" r:id="rId4"/>
    <p:sldId id="421" r:id="rId5"/>
    <p:sldId id="422" r:id="rId6"/>
    <p:sldId id="423" r:id="rId7"/>
    <p:sldId id="430" r:id="rId8"/>
    <p:sldId id="419" r:id="rId9"/>
    <p:sldId id="424" r:id="rId10"/>
    <p:sldId id="425" r:id="rId11"/>
    <p:sldId id="426" r:id="rId12"/>
    <p:sldId id="427" r:id="rId13"/>
    <p:sldId id="428" r:id="rId14"/>
    <p:sldId id="416" r:id="rId15"/>
    <p:sldId id="380" r:id="rId16"/>
    <p:sldId id="429" r:id="rId17"/>
    <p:sldId id="310" r:id="rId18"/>
  </p:sldIdLst>
  <p:sldSz cx="9144000" cy="6858000" type="screen4x3"/>
  <p:notesSz cx="6797675" cy="9926638"/>
  <p:defaultTextStyle>
    <a:defPPr>
      <a:defRPr lang="ja-JP"/>
    </a:defPPr>
    <a:lvl1pPr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2551" autoAdjust="0"/>
  </p:normalViewPr>
  <p:slideViewPr>
    <p:cSldViewPr>
      <p:cViewPr varScale="1">
        <p:scale>
          <a:sx n="67" d="100"/>
          <a:sy n="67" d="100"/>
        </p:scale>
        <p:origin x="-152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cs typeface="+mn-cs"/>
              </a:defRPr>
            </a:lvl1pPr>
          </a:lstStyle>
          <a:p>
            <a:pPr>
              <a:defRPr/>
            </a:pPr>
            <a:endParaRPr lang="en-US" altLang="ja-JP"/>
          </a:p>
        </p:txBody>
      </p:sp>
      <p:sp>
        <p:nvSpPr>
          <p:cNvPr id="86019" name="Rectangle 3"/>
          <p:cNvSpPr>
            <a:spLocks noGrp="1" noChangeArrowheads="1"/>
          </p:cNvSpPr>
          <p:nvPr>
            <p:ph type="dt" idx="1"/>
          </p:nvPr>
        </p:nvSpPr>
        <p:spPr bwMode="auto">
          <a:xfrm>
            <a:off x="3850443"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cs typeface="+mn-cs"/>
              </a:defRPr>
            </a:lvl1pPr>
          </a:lstStyle>
          <a:p>
            <a:pPr>
              <a:defRPr/>
            </a:pPr>
            <a:endParaRPr lang="en-US" altLang="ja-JP"/>
          </a:p>
        </p:txBody>
      </p:sp>
      <p:sp>
        <p:nvSpPr>
          <p:cNvPr id="2150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1" name="Rectangle 5"/>
          <p:cNvSpPr>
            <a:spLocks noGrp="1" noChangeArrowheads="1"/>
          </p:cNvSpPr>
          <p:nvPr>
            <p:ph type="body" sz="quarter" idx="3"/>
          </p:nvPr>
        </p:nvSpPr>
        <p:spPr bwMode="auto">
          <a:xfrm>
            <a:off x="679768" y="4715153"/>
            <a:ext cx="5438140" cy="4466987"/>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86022" name="Rectangle 6"/>
          <p:cNvSpPr>
            <a:spLocks noGrp="1" noChangeArrowheads="1"/>
          </p:cNvSpPr>
          <p:nvPr>
            <p:ph type="ftr" sz="quarter" idx="4"/>
          </p:nvPr>
        </p:nvSpPr>
        <p:spPr bwMode="auto">
          <a:xfrm>
            <a:off x="0"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cs typeface="+mn-cs"/>
              </a:defRPr>
            </a:lvl1pPr>
          </a:lstStyle>
          <a:p>
            <a:pPr>
              <a:defRPr/>
            </a:pPr>
            <a:endParaRPr lang="en-US" altLang="ja-JP"/>
          </a:p>
        </p:txBody>
      </p:sp>
      <p:sp>
        <p:nvSpPr>
          <p:cNvPr id="86023" name="Rectangle 7"/>
          <p:cNvSpPr>
            <a:spLocks noGrp="1" noChangeArrowheads="1"/>
          </p:cNvSpPr>
          <p:nvPr>
            <p:ph type="sldNum" sz="quarter" idx="5"/>
          </p:nvPr>
        </p:nvSpPr>
        <p:spPr bwMode="auto">
          <a:xfrm>
            <a:off x="3850443"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kumimoji="1" sz="1200">
                <a:cs typeface="Arial" charset="0"/>
              </a:defRPr>
            </a:lvl1pPr>
          </a:lstStyle>
          <a:p>
            <a:pPr>
              <a:defRPr/>
            </a:pPr>
            <a:fld id="{EB3BB173-8B10-40F5-ACA6-723FB46B8D00}" type="slidenum">
              <a:rPr lang="en-US" altLang="ja-JP"/>
              <a:pPr>
                <a:defRPr/>
              </a:pPr>
              <a:t>‹#›</a:t>
            </a:fld>
            <a:endParaRPr lang="en-US" altLang="ja-JP"/>
          </a:p>
        </p:txBody>
      </p:sp>
    </p:spTree>
    <p:extLst>
      <p:ext uri="{BB962C8B-B14F-4D97-AF65-F5344CB8AC3E}">
        <p14:creationId xmlns:p14="http://schemas.microsoft.com/office/powerpoint/2010/main" val="2166416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9559EAB9-6F94-409E-AAB3-DB17C4D2B278}" type="slidenum">
              <a:rPr lang="en-US" altLang="ja-JP" smtClean="0"/>
              <a:pPr/>
              <a:t>1</a:t>
            </a:fld>
            <a:endParaRPr lang="en-US" altLang="ja-JP"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mtClean="0"/>
          </a:p>
        </p:txBody>
      </p:sp>
    </p:spTree>
    <p:extLst>
      <p:ext uri="{BB962C8B-B14F-4D97-AF65-F5344CB8AC3E}">
        <p14:creationId xmlns:p14="http://schemas.microsoft.com/office/powerpoint/2010/main" val="1495802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CBA68E3-8730-4120-A0C2-0E4A07FD73DA}" type="slidenum">
              <a:rPr lang="en-IN" altLang="ja-JP" smtClean="0"/>
              <a:pPr>
                <a:defRPr/>
              </a:pPr>
              <a:t>12</a:t>
            </a:fld>
            <a:endParaRPr lang="en-IN" altLang="ja-JP"/>
          </a:p>
        </p:txBody>
      </p:sp>
    </p:spTree>
    <p:extLst>
      <p:ext uri="{BB962C8B-B14F-4D97-AF65-F5344CB8AC3E}">
        <p14:creationId xmlns:p14="http://schemas.microsoft.com/office/powerpoint/2010/main" val="124365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CBA68E3-8730-4120-A0C2-0E4A07FD73DA}" type="slidenum">
              <a:rPr lang="en-IN" altLang="ja-JP" smtClean="0"/>
              <a:pPr>
                <a:defRPr/>
              </a:pPr>
              <a:t>13</a:t>
            </a:fld>
            <a:endParaRPr lang="en-IN" altLang="ja-JP"/>
          </a:p>
        </p:txBody>
      </p:sp>
    </p:spTree>
    <p:extLst>
      <p:ext uri="{BB962C8B-B14F-4D97-AF65-F5344CB8AC3E}">
        <p14:creationId xmlns:p14="http://schemas.microsoft.com/office/powerpoint/2010/main" val="124365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90A9921E-F103-4474-9907-8E1A6BEE6B4B}" type="slidenum">
              <a:rPr lang="en-US" altLang="ja-JP" smtClean="0"/>
              <a:pPr/>
              <a:t>17</a:t>
            </a:fld>
            <a:endParaRPr lang="en-US" altLang="ja-JP"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mtClean="0"/>
          </a:p>
        </p:txBody>
      </p:sp>
    </p:spTree>
    <p:extLst>
      <p:ext uri="{BB962C8B-B14F-4D97-AF65-F5344CB8AC3E}">
        <p14:creationId xmlns:p14="http://schemas.microsoft.com/office/powerpoint/2010/main" val="25263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CBA68E3-8730-4120-A0C2-0E4A07FD73DA}" type="slidenum">
              <a:rPr lang="en-IN" altLang="ja-JP" smtClean="0"/>
              <a:pPr>
                <a:defRPr/>
              </a:pPr>
              <a:t>3</a:t>
            </a:fld>
            <a:endParaRPr lang="en-IN" altLang="ja-JP"/>
          </a:p>
        </p:txBody>
      </p:sp>
    </p:spTree>
    <p:extLst>
      <p:ext uri="{BB962C8B-B14F-4D97-AF65-F5344CB8AC3E}">
        <p14:creationId xmlns:p14="http://schemas.microsoft.com/office/powerpoint/2010/main" val="12436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CBA68E3-8730-4120-A0C2-0E4A07FD73DA}" type="slidenum">
              <a:rPr lang="en-IN" altLang="ja-JP" smtClean="0"/>
              <a:pPr>
                <a:defRPr/>
              </a:pPr>
              <a:t>4</a:t>
            </a:fld>
            <a:endParaRPr lang="en-IN" altLang="ja-JP"/>
          </a:p>
        </p:txBody>
      </p:sp>
    </p:spTree>
    <p:extLst>
      <p:ext uri="{BB962C8B-B14F-4D97-AF65-F5344CB8AC3E}">
        <p14:creationId xmlns:p14="http://schemas.microsoft.com/office/powerpoint/2010/main" val="12436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CBA68E3-8730-4120-A0C2-0E4A07FD73DA}" type="slidenum">
              <a:rPr lang="en-IN" altLang="ja-JP" smtClean="0"/>
              <a:pPr>
                <a:defRPr/>
              </a:pPr>
              <a:t>5</a:t>
            </a:fld>
            <a:endParaRPr lang="en-IN" altLang="ja-JP"/>
          </a:p>
        </p:txBody>
      </p:sp>
    </p:spTree>
    <p:extLst>
      <p:ext uri="{BB962C8B-B14F-4D97-AF65-F5344CB8AC3E}">
        <p14:creationId xmlns:p14="http://schemas.microsoft.com/office/powerpoint/2010/main" val="124365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CBA68E3-8730-4120-A0C2-0E4A07FD73DA}" type="slidenum">
              <a:rPr lang="en-IN" altLang="ja-JP" smtClean="0"/>
              <a:pPr>
                <a:defRPr/>
              </a:pPr>
              <a:t>6</a:t>
            </a:fld>
            <a:endParaRPr lang="en-IN" altLang="ja-JP"/>
          </a:p>
        </p:txBody>
      </p:sp>
    </p:spTree>
    <p:extLst>
      <p:ext uri="{BB962C8B-B14F-4D97-AF65-F5344CB8AC3E}">
        <p14:creationId xmlns:p14="http://schemas.microsoft.com/office/powerpoint/2010/main" val="124365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CBA68E3-8730-4120-A0C2-0E4A07FD73DA}" type="slidenum">
              <a:rPr lang="en-IN" altLang="ja-JP" smtClean="0"/>
              <a:pPr>
                <a:defRPr/>
              </a:pPr>
              <a:t>8</a:t>
            </a:fld>
            <a:endParaRPr lang="en-IN" altLang="ja-JP"/>
          </a:p>
        </p:txBody>
      </p:sp>
    </p:spTree>
    <p:extLst>
      <p:ext uri="{BB962C8B-B14F-4D97-AF65-F5344CB8AC3E}">
        <p14:creationId xmlns:p14="http://schemas.microsoft.com/office/powerpoint/2010/main" val="124365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CBA68E3-8730-4120-A0C2-0E4A07FD73DA}" type="slidenum">
              <a:rPr lang="en-IN" altLang="ja-JP" smtClean="0"/>
              <a:pPr>
                <a:defRPr/>
              </a:pPr>
              <a:t>9</a:t>
            </a:fld>
            <a:endParaRPr lang="en-IN" altLang="ja-JP"/>
          </a:p>
        </p:txBody>
      </p:sp>
    </p:spTree>
    <p:extLst>
      <p:ext uri="{BB962C8B-B14F-4D97-AF65-F5344CB8AC3E}">
        <p14:creationId xmlns:p14="http://schemas.microsoft.com/office/powerpoint/2010/main" val="124365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CBA68E3-8730-4120-A0C2-0E4A07FD73DA}" type="slidenum">
              <a:rPr lang="en-IN" altLang="ja-JP" smtClean="0"/>
              <a:pPr>
                <a:defRPr/>
              </a:pPr>
              <a:t>10</a:t>
            </a:fld>
            <a:endParaRPr lang="en-IN" altLang="ja-JP"/>
          </a:p>
        </p:txBody>
      </p:sp>
    </p:spTree>
    <p:extLst>
      <p:ext uri="{BB962C8B-B14F-4D97-AF65-F5344CB8AC3E}">
        <p14:creationId xmlns:p14="http://schemas.microsoft.com/office/powerpoint/2010/main" val="124365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CBA68E3-8730-4120-A0C2-0E4A07FD73DA}" type="slidenum">
              <a:rPr lang="en-IN" altLang="ja-JP" smtClean="0"/>
              <a:pPr>
                <a:defRPr/>
              </a:pPr>
              <a:t>11</a:t>
            </a:fld>
            <a:endParaRPr lang="en-IN" altLang="ja-JP"/>
          </a:p>
        </p:txBody>
      </p:sp>
    </p:spTree>
    <p:extLst>
      <p:ext uri="{BB962C8B-B14F-4D97-AF65-F5344CB8AC3E}">
        <p14:creationId xmlns:p14="http://schemas.microsoft.com/office/powerpoint/2010/main" val="12436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grpSp>
      </p:grpSp>
      <p:sp>
        <p:nvSpPr>
          <p:cNvPr id="114707" name="Rectangle 19"/>
          <p:cNvSpPr>
            <a:spLocks noGrp="1" noChangeArrowheads="1"/>
          </p:cNvSpPr>
          <p:nvPr>
            <p:ph type="ctrTitle"/>
          </p:nvPr>
        </p:nvSpPr>
        <p:spPr>
          <a:xfrm>
            <a:off x="2971800" y="1828800"/>
            <a:ext cx="6019800" cy="2209800"/>
          </a:xfrm>
        </p:spPr>
        <p:txBody>
          <a:bodyPr/>
          <a:lstStyle>
            <a:lvl1pPr>
              <a:defRPr/>
            </a:lvl1pPr>
          </a:lstStyle>
          <a:p>
            <a:pPr lvl="0"/>
            <a:r>
              <a:rPr lang="en-US" altLang="ja-JP" noProof="0" smtClean="0"/>
              <a:t>Click to edit Master title style</a:t>
            </a:r>
          </a:p>
        </p:txBody>
      </p:sp>
      <p:sp>
        <p:nvSpPr>
          <p:cNvPr id="114708" name="Rectangle 20"/>
          <p:cNvSpPr>
            <a:spLocks noGrp="1" noChangeArrowheads="1"/>
          </p:cNvSpPr>
          <p:nvPr>
            <p:ph type="subTitle" idx="1"/>
          </p:nvPr>
        </p:nvSpPr>
        <p:spPr>
          <a:xfrm>
            <a:off x="2971800" y="4267200"/>
            <a:ext cx="6019800" cy="1752600"/>
          </a:xfrm>
        </p:spPr>
        <p:txBody>
          <a:bodyPr/>
          <a:lstStyle>
            <a:lvl1pPr marL="0" indent="0" algn="ctr">
              <a:buFont typeface="Wingdings" pitchFamily="2" charset="2"/>
              <a:buNone/>
              <a:defRPr/>
            </a:lvl1pPr>
          </a:lstStyle>
          <a:p>
            <a:pPr lvl="0"/>
            <a:r>
              <a:rPr lang="en-US" altLang="ja-JP" noProof="0" smtClean="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ja-JP"/>
          </a:p>
        </p:txBody>
      </p:sp>
      <p:sp>
        <p:nvSpPr>
          <p:cNvPr id="19" name="Rectangle 17"/>
          <p:cNvSpPr>
            <a:spLocks noGrp="1" noChangeArrowheads="1"/>
          </p:cNvSpPr>
          <p:nvPr>
            <p:ph type="ftr" sz="quarter" idx="11"/>
          </p:nvPr>
        </p:nvSpPr>
        <p:spPr/>
        <p:txBody>
          <a:bodyPr/>
          <a:lstStyle>
            <a:lvl1pPr>
              <a:defRPr/>
            </a:lvl1pPr>
          </a:lstStyle>
          <a:p>
            <a:pPr>
              <a:defRPr/>
            </a:pPr>
            <a:endParaRPr lang="en-US" altLang="ja-JP"/>
          </a:p>
        </p:txBody>
      </p:sp>
      <p:sp>
        <p:nvSpPr>
          <p:cNvPr id="20" name="Rectangle 18"/>
          <p:cNvSpPr>
            <a:spLocks noGrp="1" noChangeArrowheads="1"/>
          </p:cNvSpPr>
          <p:nvPr>
            <p:ph type="sldNum" sz="quarter" idx="12"/>
          </p:nvPr>
        </p:nvSpPr>
        <p:spPr/>
        <p:txBody>
          <a:bodyPr/>
          <a:lstStyle>
            <a:lvl1pPr>
              <a:defRPr/>
            </a:lvl1pPr>
          </a:lstStyle>
          <a:p>
            <a:pPr>
              <a:defRPr/>
            </a:pPr>
            <a:fld id="{EE7CF249-9CC7-4D28-9DA4-C4062F2951C7}" type="slidenum">
              <a:rPr lang="en-US" altLang="ja-JP"/>
              <a:pPr>
                <a:defRPr/>
              </a:pPr>
              <a:t>‹#›</a:t>
            </a:fld>
            <a:endParaRPr lang="en-US" altLang="ja-JP"/>
          </a:p>
        </p:txBody>
      </p:sp>
    </p:spTree>
    <p:extLst>
      <p:ext uri="{BB962C8B-B14F-4D97-AF65-F5344CB8AC3E}">
        <p14:creationId xmlns:p14="http://schemas.microsoft.com/office/powerpoint/2010/main" val="265619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7C4606A1-1AFB-4461-86AF-E24933675A3A}"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8586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CC8E36E6-2226-4BC1-BCAF-BDD3FB7E6974}"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8454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63376AF2-FA5B-4119-8AF2-2CB053EEFEA5}"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05410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185051" y="188550"/>
            <a:ext cx="8773897" cy="360050"/>
          </a:xfrm>
        </p:spPr>
        <p:txBody>
          <a:bodyPr>
            <a:normAutofit/>
          </a:bodyPr>
          <a:lstStyle>
            <a:lvl1pPr>
              <a:defRPr sz="1400"/>
            </a:lvl1pPr>
          </a:lstStyle>
          <a:p>
            <a:r>
              <a:rPr kumimoji="1" lang="ja-JP" altLang="en-US" dirty="0" smtClean="0"/>
              <a:t>マスタ タイトルの書式設定</a:t>
            </a:r>
            <a:endParaRPr kumimoji="1" lang="ja-JP" altLang="en-US" dirty="0"/>
          </a:p>
        </p:txBody>
      </p:sp>
      <p:sp>
        <p:nvSpPr>
          <p:cNvPr id="21" name="テキスト プレースホルダ 20"/>
          <p:cNvSpPr>
            <a:spLocks noGrp="1"/>
          </p:cNvSpPr>
          <p:nvPr>
            <p:ph type="body" sz="quarter" idx="14"/>
          </p:nvPr>
        </p:nvSpPr>
        <p:spPr>
          <a:xfrm>
            <a:off x="184639" y="1556740"/>
            <a:ext cx="8774723" cy="4967884"/>
          </a:xfrm>
          <a:prstGeom prst="rect">
            <a:avLst/>
          </a:prstGeom>
        </p:spPr>
        <p:txBody>
          <a:bodyPr/>
          <a:lstStyle>
            <a:lvl1pPr>
              <a:defRPr sz="1400">
                <a:latin typeface="+mn-lt"/>
                <a:ea typeface="+mn-ea"/>
              </a:defRPr>
            </a:lvl1pPr>
            <a:lvl2pPr>
              <a:defRPr sz="1200">
                <a:latin typeface="+mn-lt"/>
                <a:ea typeface="+mn-ea"/>
              </a:defRPr>
            </a:lvl2pPr>
            <a:lvl3pPr>
              <a:defRPr sz="1200">
                <a:latin typeface="+mn-lt"/>
                <a:ea typeface="+mj-ea"/>
              </a:defRPr>
            </a:lvl3pPr>
            <a:lvl4pPr>
              <a:defRPr sz="1200">
                <a:latin typeface="+mn-lt"/>
                <a:ea typeface="+mn-ea"/>
              </a:defRPr>
            </a:lvl4pPr>
            <a:lvl5pPr>
              <a:defRPr sz="1200">
                <a:latin typeface="+mn-lt"/>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Line 26"/>
          <p:cNvSpPr>
            <a:spLocks noChangeShapeType="1"/>
          </p:cNvSpPr>
          <p:nvPr userDrawn="1"/>
        </p:nvSpPr>
        <p:spPr bwMode="auto">
          <a:xfrm>
            <a:off x="185051" y="1340688"/>
            <a:ext cx="8774310" cy="0"/>
          </a:xfrm>
          <a:prstGeom prst="line">
            <a:avLst/>
          </a:prstGeom>
          <a:noFill/>
          <a:ln w="3175">
            <a:solidFill>
              <a:schemeClr val="bg2"/>
            </a:solidFill>
            <a:prstDash val="solid"/>
            <a:round/>
            <a:headEnd/>
            <a:tailEnd/>
          </a:ln>
          <a:effectLst/>
        </p:spPr>
        <p:txBody>
          <a:bodyPr/>
          <a:lstStyle/>
          <a:p>
            <a:pPr>
              <a:defRPr/>
            </a:pPr>
            <a:endParaRPr kumimoji="1" lang="ja-JP" altLang="en-US" dirty="0">
              <a:solidFill>
                <a:prstClr val="black"/>
              </a:solidFill>
            </a:endParaRPr>
          </a:p>
        </p:txBody>
      </p:sp>
      <p:sp>
        <p:nvSpPr>
          <p:cNvPr id="13" name="テキスト プレースホルダー 12"/>
          <p:cNvSpPr>
            <a:spLocks noGrp="1"/>
          </p:cNvSpPr>
          <p:nvPr>
            <p:ph type="body" sz="quarter" idx="15"/>
          </p:nvPr>
        </p:nvSpPr>
        <p:spPr>
          <a:xfrm>
            <a:off x="184639" y="549275"/>
            <a:ext cx="8774723"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p:txBody>
      </p:sp>
    </p:spTree>
    <p:extLst>
      <p:ext uri="{BB962C8B-B14F-4D97-AF65-F5344CB8AC3E}">
        <p14:creationId xmlns:p14="http://schemas.microsoft.com/office/powerpoint/2010/main" val="425282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E80F9BF0-18CA-4A4F-8DEB-AA057025D59D}"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951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AA72828F-509E-46B4-92EA-85D640E4CFD3}"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7176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CE6A2BA3-F2C5-4248-86A6-A027F7F5EE27}"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33426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3"/>
          <p:cNvSpPr>
            <a:spLocks noGrp="1" noChangeArrowheads="1"/>
          </p:cNvSpPr>
          <p:nvPr>
            <p:ph type="sldNum" sz="quarter" idx="11"/>
          </p:nvPr>
        </p:nvSpPr>
        <p:spPr>
          <a:ln/>
        </p:spPr>
        <p:txBody>
          <a:bodyPr/>
          <a:lstStyle>
            <a:lvl1pPr>
              <a:defRPr/>
            </a:lvl1pPr>
          </a:lstStyle>
          <a:p>
            <a:pPr>
              <a:defRPr/>
            </a:pPr>
            <a:fld id="{80167F4B-2A68-4B74-947C-D8812854D75F}" type="slidenum">
              <a:rPr lang="en-US" altLang="ja-JP"/>
              <a:pPr>
                <a:defRPr/>
              </a:pPr>
              <a:t>‹#›</a:t>
            </a:fld>
            <a:endParaRPr lang="en-US" altLang="ja-JP"/>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8011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3"/>
          <p:cNvSpPr>
            <a:spLocks noGrp="1" noChangeArrowheads="1"/>
          </p:cNvSpPr>
          <p:nvPr>
            <p:ph type="sldNum" sz="quarter" idx="11"/>
          </p:nvPr>
        </p:nvSpPr>
        <p:spPr>
          <a:ln/>
        </p:spPr>
        <p:txBody>
          <a:bodyPr/>
          <a:lstStyle>
            <a:lvl1pPr>
              <a:defRPr/>
            </a:lvl1pPr>
          </a:lstStyle>
          <a:p>
            <a:pPr>
              <a:defRPr/>
            </a:pPr>
            <a:fld id="{EB078BE3-D10B-4519-BC84-9D1966B3966C}" type="slidenum">
              <a:rPr lang="en-US" altLang="ja-JP"/>
              <a:pPr>
                <a:defRPr/>
              </a:pPr>
              <a:t>‹#›</a:t>
            </a:fld>
            <a:endParaRPr lang="en-US" altLang="ja-JP"/>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7362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3"/>
          <p:cNvSpPr>
            <a:spLocks noGrp="1" noChangeArrowheads="1"/>
          </p:cNvSpPr>
          <p:nvPr>
            <p:ph type="sldNum" sz="quarter" idx="11"/>
          </p:nvPr>
        </p:nvSpPr>
        <p:spPr>
          <a:ln/>
        </p:spPr>
        <p:txBody>
          <a:bodyPr/>
          <a:lstStyle>
            <a:lvl1pPr>
              <a:defRPr/>
            </a:lvl1pPr>
          </a:lstStyle>
          <a:p>
            <a:pPr>
              <a:defRPr/>
            </a:pPr>
            <a:fld id="{962EBEE9-DBFA-481A-A3D0-92C82BAD542F}" type="slidenum">
              <a:rPr lang="en-US" altLang="ja-JP"/>
              <a:pPr>
                <a:defRPr/>
              </a:pPr>
              <a:t>‹#›</a:t>
            </a:fld>
            <a:endParaRPr lang="en-US" altLang="ja-JP"/>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8750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8AF25E9F-7C1F-4DE4-9106-C1D6175E33FB}"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9015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05C16A33-3C4F-4A4F-899A-23BAF052B334}"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01131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cs typeface="+mn-cs"/>
              </a:defRPr>
            </a:lvl1pPr>
          </a:lstStyle>
          <a:p>
            <a:pPr>
              <a:defRPr/>
            </a:pPr>
            <a:endParaRPr lang="en-US" altLang="ja-JP"/>
          </a:p>
        </p:txBody>
      </p:sp>
      <p:sp>
        <p:nvSpPr>
          <p:cNvPr id="11366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cs typeface="Arial" charset="0"/>
              </a:defRPr>
            </a:lvl1pPr>
          </a:lstStyle>
          <a:p>
            <a:pPr>
              <a:defRPr/>
            </a:pPr>
            <a:fld id="{C1799E3E-9C1F-49B2-80FC-02AB2ADB9FA2}" type="slidenum">
              <a:rPr lang="en-US" altLang="ja-JP"/>
              <a:pPr>
                <a:defRPr/>
              </a:pPr>
              <a:t>‹#›</a:t>
            </a:fld>
            <a:endParaRPr lang="en-US" altLang="ja-JP"/>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hlink"/>
                </a:solidFill>
                <a:cs typeface="Arial" panose="020B0604020202020204" pitchFamily="34"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hlink"/>
                </a:solidFill>
                <a:cs typeface="Arial" panose="020B0604020202020204" pitchFamily="34"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accent2"/>
                </a:solidFill>
                <a:cs typeface="Arial" panose="020B0604020202020204" pitchFamily="34"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hlink"/>
                </a:solidFill>
                <a:cs typeface="Arial" panose="020B0604020202020204" pitchFamily="34" charset="0"/>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accent2"/>
                </a:solidFill>
                <a:cs typeface="Arial" panose="020B0604020202020204" pitchFamily="34"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accent2"/>
                </a:solidFill>
                <a:cs typeface="Arial" panose="020B0604020202020204" pitchFamily="34"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1368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ltLang="ja-JP"/>
          </a:p>
        </p:txBody>
      </p:sp>
    </p:spTree>
  </p:cSld>
  <p:clrMap bg1="lt1" tx1="dk1" bg2="lt2" tx2="dk2" accent1="accent1" accent2="accent2" accent3="accent3" accent4="accent4" accent5="accent5" accent6="accent6" hlink="hlink" folHlink="folHlink"/>
  <p:sldLayoutIdLst>
    <p:sldLayoutId id="2147484140"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39" r:id="rId12"/>
    <p:sldLayoutId id="2147484141" r:id="rId13"/>
  </p:sldLayoutIdLst>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68313" y="2133600"/>
            <a:ext cx="8229600" cy="1371600"/>
          </a:xfrm>
        </p:spPr>
        <p:txBody>
          <a:bodyPr/>
          <a:lstStyle/>
          <a:p>
            <a:pPr algn="ctr" eaLnBrk="1" hangingPunct="1"/>
            <a:r>
              <a:rPr lang="ja-JP" altLang="en-US" smtClean="0"/>
              <a:t>建議書委員会報告</a:t>
            </a:r>
          </a:p>
        </p:txBody>
      </p:sp>
      <p:sp>
        <p:nvSpPr>
          <p:cNvPr id="3075" name="Rectangle 3"/>
          <p:cNvSpPr>
            <a:spLocks noGrp="1" noChangeArrowheads="1"/>
          </p:cNvSpPr>
          <p:nvPr>
            <p:ph type="body" idx="1"/>
          </p:nvPr>
        </p:nvSpPr>
        <p:spPr>
          <a:xfrm>
            <a:off x="457200" y="4868863"/>
            <a:ext cx="8229600" cy="1584325"/>
          </a:xfrm>
        </p:spPr>
        <p:txBody>
          <a:bodyPr/>
          <a:lstStyle/>
          <a:p>
            <a:pPr algn="ctr" eaLnBrk="1" hangingPunct="1">
              <a:buFont typeface="Wingdings" pitchFamily="2" charset="2"/>
              <a:buNone/>
            </a:pPr>
            <a:r>
              <a:rPr lang="en-US" altLang="ja-JP" dirty="0" smtClean="0"/>
              <a:t>2015</a:t>
            </a:r>
            <a:r>
              <a:rPr lang="ja-JP" altLang="en-US" dirty="0" smtClean="0"/>
              <a:t>年</a:t>
            </a:r>
            <a:r>
              <a:rPr lang="en-US" altLang="ja-JP" dirty="0" smtClean="0"/>
              <a:t>9</a:t>
            </a:r>
            <a:r>
              <a:rPr lang="ja-JP" altLang="en-US" dirty="0" smtClean="0"/>
              <a:t>月</a:t>
            </a:r>
            <a:r>
              <a:rPr lang="en-US" altLang="ja-JP" dirty="0" smtClean="0"/>
              <a:t>9</a:t>
            </a:r>
            <a:r>
              <a:rPr lang="ja-JP" altLang="en-US" dirty="0" smtClean="0"/>
              <a:t>日（水）</a:t>
            </a:r>
          </a:p>
          <a:p>
            <a:pPr algn="ctr" eaLnBrk="1" hangingPunct="1">
              <a:buFont typeface="Wingdings" pitchFamily="2" charset="2"/>
              <a:buNone/>
            </a:pPr>
            <a:r>
              <a:rPr lang="ja-JP" altLang="en-US" dirty="0" smtClean="0"/>
              <a:t>第</a:t>
            </a:r>
            <a:r>
              <a:rPr lang="en-US" altLang="ja-JP" dirty="0" smtClean="0"/>
              <a:t>35</a:t>
            </a:r>
            <a:r>
              <a:rPr lang="ja-JP" altLang="en-US" dirty="0" smtClean="0"/>
              <a:t>回二水会</a:t>
            </a:r>
          </a:p>
        </p:txBody>
      </p:sp>
      <p:pic>
        <p:nvPicPr>
          <p:cNvPr id="30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15888"/>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864095"/>
          </a:xfrm>
        </p:spPr>
        <p:txBody>
          <a:bodyPr/>
          <a:lstStyle/>
          <a:p>
            <a:pPr algn="ctr"/>
            <a:r>
              <a:rPr lang="ja-JP" altLang="en-US" sz="2800" dirty="0" smtClean="0"/>
              <a:t>チェンナイ・ベンガルール産業回廊（</a:t>
            </a:r>
            <a:r>
              <a:rPr lang="en-US" altLang="ja-JP" sz="2800" dirty="0" smtClean="0"/>
              <a:t>CBIC)</a:t>
            </a:r>
            <a:br>
              <a:rPr lang="en-US" altLang="ja-JP" sz="2800" dirty="0" smtClean="0"/>
            </a:br>
            <a:r>
              <a:rPr lang="ja-JP" altLang="en-US" sz="2800" dirty="0" smtClean="0"/>
              <a:t>開発マスタープラン策定調査報告会</a:t>
            </a:r>
            <a:endParaRPr lang="en-IN" altLang="ja-JP" sz="2800" dirty="0" smtClean="0"/>
          </a:p>
        </p:txBody>
      </p:sp>
      <p:sp>
        <p:nvSpPr>
          <p:cNvPr id="3" name="Content Placeholder 2"/>
          <p:cNvSpPr>
            <a:spLocks noGrp="1"/>
          </p:cNvSpPr>
          <p:nvPr>
            <p:ph idx="1"/>
          </p:nvPr>
        </p:nvSpPr>
        <p:spPr>
          <a:xfrm>
            <a:off x="468313" y="1196752"/>
            <a:ext cx="8351837" cy="4968551"/>
          </a:xfrm>
        </p:spPr>
        <p:txBody>
          <a:bodyPr/>
          <a:lstStyle/>
          <a:p>
            <a:pPr marL="457200" lvl="0" indent="-457200">
              <a:buAutoNum type="arabicParenBoth"/>
            </a:pPr>
            <a:endParaRPr lang="en-US" altLang="ja-JP" sz="1800" dirty="0" smtClean="0">
              <a:latin typeface="+mj-ea"/>
              <a:ea typeface="+mj-ea"/>
            </a:endParaRPr>
          </a:p>
          <a:p>
            <a:pPr marL="0" indent="0">
              <a:buNone/>
            </a:pPr>
            <a:r>
              <a:rPr lang="ja-JP" altLang="en-US" sz="2200" b="1" dirty="0"/>
              <a:t>カルナタカ州のプレゼ</a:t>
            </a:r>
            <a:r>
              <a:rPr lang="ja-JP" altLang="en-US" sz="2200" b="1" dirty="0" smtClean="0"/>
              <a:t>ンテーション</a:t>
            </a:r>
            <a:endParaRPr lang="en-IN" sz="2200" b="1" dirty="0"/>
          </a:p>
          <a:p>
            <a:r>
              <a:rPr lang="ja-JP" altLang="en-US" sz="2200" dirty="0"/>
              <a:t>製造業の集積：自動車、航空機、ソフトウェア、繊維・衣料、工作機械</a:t>
            </a:r>
            <a:endParaRPr lang="en-IN" sz="2200" dirty="0"/>
          </a:p>
          <a:p>
            <a:r>
              <a:rPr lang="ja-JP" altLang="en-US" sz="2200" dirty="0"/>
              <a:t>トゥムクル工業団地での世界水準工業団地</a:t>
            </a:r>
            <a:r>
              <a:rPr lang="en-GB" sz="2200" dirty="0"/>
              <a:t>(KIPP)</a:t>
            </a:r>
            <a:r>
              <a:rPr lang="ja-JP" altLang="en-US" sz="2200" dirty="0"/>
              <a:t>、工作機械団地、食品加工団地</a:t>
            </a:r>
            <a:endParaRPr lang="en-IN" sz="2200" dirty="0"/>
          </a:p>
          <a:p>
            <a:r>
              <a:rPr lang="ja-JP" altLang="en-US" sz="2200" dirty="0"/>
              <a:t>スマートシティ・プロジェクト、ガスパイプライン　</a:t>
            </a:r>
            <a:endParaRPr lang="en-IN" sz="2200" dirty="0"/>
          </a:p>
          <a:p>
            <a:r>
              <a:rPr lang="ja-JP" altLang="en-US" sz="2200" dirty="0"/>
              <a:t>インド政府の選ぶスマートシティ</a:t>
            </a:r>
            <a:r>
              <a:rPr lang="en-GB" sz="2200" dirty="0"/>
              <a:t>100</a:t>
            </a:r>
            <a:r>
              <a:rPr lang="ja-JP" altLang="en-US" sz="2200" dirty="0"/>
              <a:t>都市：カルナタカ州から</a:t>
            </a:r>
            <a:r>
              <a:rPr lang="en-GB" sz="2200" dirty="0"/>
              <a:t>6</a:t>
            </a:r>
            <a:r>
              <a:rPr lang="ja-JP" altLang="en-US" sz="2200" dirty="0"/>
              <a:t>都市</a:t>
            </a:r>
            <a:endParaRPr lang="en-IN" sz="2200" dirty="0"/>
          </a:p>
          <a:p>
            <a:r>
              <a:rPr lang="ja-JP" altLang="en-US" sz="2200" dirty="0"/>
              <a:t>トゥムクル、マンガロール、シモガ、ベルゴウム、フブリ・ダルワード、ダバンゲレ</a:t>
            </a:r>
            <a:endParaRPr lang="en-US" altLang="ja-JP" sz="2200" dirty="0">
              <a:latin typeface="+mj-ea"/>
              <a:ea typeface="+mj-ea"/>
            </a:endParaRPr>
          </a:p>
        </p:txBody>
      </p:sp>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0525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864095"/>
          </a:xfrm>
        </p:spPr>
        <p:txBody>
          <a:bodyPr/>
          <a:lstStyle/>
          <a:p>
            <a:pPr algn="ctr"/>
            <a:r>
              <a:rPr lang="ja-JP" altLang="en-US" sz="2800" dirty="0" smtClean="0"/>
              <a:t>チェンナイ・ベンガルール産業回廊（</a:t>
            </a:r>
            <a:r>
              <a:rPr lang="en-US" altLang="ja-JP" sz="2800" dirty="0" smtClean="0"/>
              <a:t>CBIC)</a:t>
            </a:r>
            <a:br>
              <a:rPr lang="en-US" altLang="ja-JP" sz="2800" dirty="0" smtClean="0"/>
            </a:br>
            <a:r>
              <a:rPr lang="ja-JP" altLang="en-US" sz="2800" dirty="0" smtClean="0"/>
              <a:t>開発マスタープラン策定調査報告会</a:t>
            </a:r>
            <a:endParaRPr lang="en-IN" altLang="ja-JP" sz="2800" dirty="0" smtClean="0"/>
          </a:p>
        </p:txBody>
      </p:sp>
      <p:sp>
        <p:nvSpPr>
          <p:cNvPr id="3" name="Content Placeholder 2"/>
          <p:cNvSpPr>
            <a:spLocks noGrp="1"/>
          </p:cNvSpPr>
          <p:nvPr>
            <p:ph idx="1"/>
          </p:nvPr>
        </p:nvSpPr>
        <p:spPr>
          <a:xfrm>
            <a:off x="468313" y="1196752"/>
            <a:ext cx="8351837" cy="4968551"/>
          </a:xfrm>
        </p:spPr>
        <p:txBody>
          <a:bodyPr/>
          <a:lstStyle/>
          <a:p>
            <a:pPr marL="457200" lvl="0" indent="-457200">
              <a:buAutoNum type="arabicParenBoth"/>
            </a:pPr>
            <a:endParaRPr lang="en-US" altLang="ja-JP" sz="1800" dirty="0" smtClean="0">
              <a:latin typeface="+mj-ea"/>
              <a:ea typeface="+mj-ea"/>
            </a:endParaRPr>
          </a:p>
          <a:p>
            <a:pPr marL="0" indent="0">
              <a:buNone/>
            </a:pPr>
            <a:r>
              <a:rPr lang="ja-JP" altLang="en-US" sz="2200" dirty="0"/>
              <a:t>バンガロール商工会としての</a:t>
            </a:r>
            <a:r>
              <a:rPr lang="en-IN" sz="2200" dirty="0"/>
              <a:t>CBIC</a:t>
            </a:r>
            <a:r>
              <a:rPr lang="ja-JP" altLang="en-US" sz="2200" dirty="0"/>
              <a:t>に対する期待の表明と問題提</a:t>
            </a:r>
            <a:r>
              <a:rPr lang="ja-JP" altLang="en-US" sz="2200" dirty="0" smtClean="0"/>
              <a:t>起</a:t>
            </a:r>
            <a:endParaRPr lang="en-US" altLang="ja-JP" sz="2200" dirty="0" smtClean="0"/>
          </a:p>
          <a:p>
            <a:pPr marL="0" indent="0">
              <a:buNone/>
            </a:pPr>
            <a:endParaRPr lang="en-IN" sz="2200" dirty="0" smtClean="0"/>
          </a:p>
          <a:p>
            <a:pPr marL="0" lvl="0" indent="0">
              <a:buNone/>
            </a:pPr>
            <a:r>
              <a:rPr lang="ja-JP" altLang="en-US" sz="2200" dirty="0"/>
              <a:t>（１）</a:t>
            </a:r>
            <a:r>
              <a:rPr lang="ja-JP" altLang="en-US" sz="2200" dirty="0" smtClean="0"/>
              <a:t>日</a:t>
            </a:r>
            <a:r>
              <a:rPr lang="ja-JP" altLang="en-US" sz="2200" dirty="0"/>
              <a:t>系企業の進出拡大：日系企業</a:t>
            </a:r>
            <a:r>
              <a:rPr lang="en-IN" sz="2200" dirty="0"/>
              <a:t>314</a:t>
            </a:r>
            <a:r>
              <a:rPr lang="ja-JP" altLang="en-US" sz="2200" dirty="0"/>
              <a:t>社、日本人</a:t>
            </a:r>
            <a:r>
              <a:rPr lang="en-IN" sz="2200" dirty="0"/>
              <a:t>1154</a:t>
            </a:r>
            <a:r>
              <a:rPr lang="ja-JP" altLang="en-US" sz="2200" dirty="0"/>
              <a:t>人、商工会会員　</a:t>
            </a:r>
            <a:r>
              <a:rPr lang="en-IN" sz="2200" dirty="0"/>
              <a:t>142</a:t>
            </a:r>
            <a:r>
              <a:rPr lang="ja-JP" altLang="en-US" sz="2200" dirty="0"/>
              <a:t>社</a:t>
            </a:r>
            <a:endParaRPr lang="en-IN" sz="2200" dirty="0"/>
          </a:p>
          <a:p>
            <a:pPr marL="0" lvl="0" indent="0">
              <a:buNone/>
            </a:pPr>
            <a:r>
              <a:rPr lang="ja-JP" altLang="en-US" sz="2200" dirty="0"/>
              <a:t>（２）</a:t>
            </a:r>
            <a:r>
              <a:rPr lang="ja-JP" altLang="en-US" sz="2200" dirty="0" smtClean="0"/>
              <a:t>カ</a:t>
            </a:r>
            <a:r>
              <a:rPr lang="ja-JP" altLang="en-US" sz="2200" dirty="0"/>
              <a:t>ルナタカ州政府との好関係維持</a:t>
            </a:r>
            <a:endParaRPr lang="en-IN" sz="2200" dirty="0"/>
          </a:p>
          <a:p>
            <a:pPr marL="457200" lvl="0" indent="-457200">
              <a:buFont typeface="+mj-lt"/>
              <a:buAutoNum type="alphaLcPeriod"/>
            </a:pPr>
            <a:r>
              <a:rPr lang="ja-JP" altLang="en-US" sz="2200" dirty="0"/>
              <a:t>ダイヤログ・モニタリング委員会：　</a:t>
            </a:r>
            <a:r>
              <a:rPr lang="en-IN" sz="2200" dirty="0"/>
              <a:t>2009</a:t>
            </a:r>
            <a:r>
              <a:rPr lang="ja-JP" altLang="en-US" sz="2200" dirty="0"/>
              <a:t>年</a:t>
            </a:r>
            <a:r>
              <a:rPr lang="en-IN" sz="2200" dirty="0"/>
              <a:t>11</a:t>
            </a:r>
            <a:r>
              <a:rPr lang="ja-JP" altLang="en-US" sz="2200" dirty="0"/>
              <a:t>月</a:t>
            </a:r>
            <a:r>
              <a:rPr lang="en-IN" sz="2200" dirty="0"/>
              <a:t>27</a:t>
            </a:r>
            <a:r>
              <a:rPr lang="ja-JP" altLang="en-US" sz="2200" dirty="0"/>
              <a:t>日設立。これまでに</a:t>
            </a:r>
            <a:r>
              <a:rPr lang="en-IN" sz="2200" dirty="0"/>
              <a:t>7</a:t>
            </a:r>
            <a:r>
              <a:rPr lang="ja-JP" altLang="en-US" sz="2200" dirty="0"/>
              <a:t>回開催。</a:t>
            </a:r>
            <a:endParaRPr lang="en-IN" sz="2200" dirty="0"/>
          </a:p>
          <a:p>
            <a:pPr marL="457200" lvl="0" indent="-457200">
              <a:buFont typeface="+mj-lt"/>
              <a:buAutoNum type="alphaLcPeriod"/>
            </a:pPr>
            <a:r>
              <a:rPr lang="ja-JP" altLang="en-US" sz="2200" dirty="0"/>
              <a:t>投資庁（</a:t>
            </a:r>
            <a:r>
              <a:rPr lang="en-IN" sz="2200" dirty="0"/>
              <a:t>KUM</a:t>
            </a:r>
            <a:r>
              <a:rPr lang="ja-JP" altLang="en-US" sz="2200" dirty="0"/>
              <a:t>）との覚書：　</a:t>
            </a:r>
            <a:r>
              <a:rPr lang="en-IN" sz="2200" dirty="0"/>
              <a:t>2011</a:t>
            </a:r>
            <a:r>
              <a:rPr lang="ja-JP" altLang="en-US" sz="2200" dirty="0"/>
              <a:t>年</a:t>
            </a:r>
            <a:r>
              <a:rPr lang="en-IN" sz="2200" dirty="0"/>
              <a:t>7</a:t>
            </a:r>
            <a:r>
              <a:rPr lang="ja-JP" altLang="en-US" sz="2200" dirty="0"/>
              <a:t>月</a:t>
            </a:r>
            <a:r>
              <a:rPr lang="en-IN" sz="2200" dirty="0"/>
              <a:t>14</a:t>
            </a:r>
            <a:r>
              <a:rPr lang="ja-JP" altLang="en-US" sz="2200" dirty="0"/>
              <a:t>日締結。工業団地情報。</a:t>
            </a:r>
            <a:endParaRPr lang="en-IN" sz="2200" dirty="0"/>
          </a:p>
          <a:p>
            <a:pPr marL="457200" indent="-457200">
              <a:buFont typeface="+mj-lt"/>
              <a:buAutoNum type="alphaLcPeriod"/>
            </a:pPr>
            <a:r>
              <a:rPr lang="ja-JP" altLang="en-US" sz="2200" dirty="0"/>
              <a:t>プロジェクト支援委員会：</a:t>
            </a:r>
            <a:r>
              <a:rPr lang="en-IN" sz="2200" dirty="0"/>
              <a:t>2014</a:t>
            </a:r>
            <a:r>
              <a:rPr lang="ja-JP" altLang="en-US" sz="2200" dirty="0"/>
              <a:t>年</a:t>
            </a:r>
            <a:r>
              <a:rPr lang="en-IN" sz="2200" dirty="0"/>
              <a:t>7</a:t>
            </a:r>
            <a:r>
              <a:rPr lang="ja-JP" altLang="en-US" sz="2200" dirty="0"/>
              <a:t>月第</a:t>
            </a:r>
            <a:r>
              <a:rPr lang="en-IN" sz="2200" dirty="0"/>
              <a:t>1</a:t>
            </a:r>
            <a:r>
              <a:rPr lang="ja-JP" altLang="en-US" sz="2200" dirty="0"/>
              <a:t>回。これまでに</a:t>
            </a:r>
            <a:r>
              <a:rPr lang="en-IN" sz="2200" dirty="0"/>
              <a:t>8</a:t>
            </a:r>
            <a:r>
              <a:rPr lang="ja-JP" altLang="en-US" sz="2200" dirty="0"/>
              <a:t>回開催。延べ</a:t>
            </a:r>
            <a:r>
              <a:rPr lang="en-IN" sz="2200" dirty="0"/>
              <a:t>32</a:t>
            </a:r>
            <a:r>
              <a:rPr lang="ja-JP" altLang="en-US" sz="2200" dirty="0"/>
              <a:t>社参加</a:t>
            </a:r>
            <a:endParaRPr lang="en-US" altLang="ja-JP" sz="2200" dirty="0">
              <a:latin typeface="+mj-ea"/>
              <a:ea typeface="+mj-ea"/>
            </a:endParaRPr>
          </a:p>
        </p:txBody>
      </p:sp>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9236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864095"/>
          </a:xfrm>
        </p:spPr>
        <p:txBody>
          <a:bodyPr/>
          <a:lstStyle/>
          <a:p>
            <a:pPr algn="ctr"/>
            <a:r>
              <a:rPr lang="ja-JP" altLang="en-US" sz="2800" dirty="0" smtClean="0"/>
              <a:t>チェンナイ・ベンガルール産業回廊（</a:t>
            </a:r>
            <a:r>
              <a:rPr lang="en-US" altLang="ja-JP" sz="2800" dirty="0" smtClean="0"/>
              <a:t>CBIC)</a:t>
            </a:r>
            <a:br>
              <a:rPr lang="en-US" altLang="ja-JP" sz="2800" dirty="0" smtClean="0"/>
            </a:br>
            <a:r>
              <a:rPr lang="ja-JP" altLang="en-US" sz="2800" dirty="0" smtClean="0"/>
              <a:t>開発マスタープラン策定調査報告会</a:t>
            </a:r>
            <a:endParaRPr lang="en-IN" altLang="ja-JP" sz="2800" dirty="0" smtClean="0"/>
          </a:p>
        </p:txBody>
      </p:sp>
      <p:sp>
        <p:nvSpPr>
          <p:cNvPr id="3" name="Content Placeholder 2"/>
          <p:cNvSpPr>
            <a:spLocks noGrp="1"/>
          </p:cNvSpPr>
          <p:nvPr>
            <p:ph idx="1"/>
          </p:nvPr>
        </p:nvSpPr>
        <p:spPr>
          <a:xfrm>
            <a:off x="468313" y="1196752"/>
            <a:ext cx="8351837" cy="4968551"/>
          </a:xfrm>
        </p:spPr>
        <p:txBody>
          <a:bodyPr/>
          <a:lstStyle/>
          <a:p>
            <a:pPr marL="457200" lvl="0" indent="-457200">
              <a:buAutoNum type="arabicParenBoth"/>
            </a:pPr>
            <a:endParaRPr lang="en-US" altLang="ja-JP" sz="1800" dirty="0" smtClean="0">
              <a:latin typeface="+mj-ea"/>
              <a:ea typeface="+mj-ea"/>
            </a:endParaRPr>
          </a:p>
          <a:p>
            <a:pPr marL="0" indent="0">
              <a:buNone/>
            </a:pPr>
            <a:r>
              <a:rPr lang="ja-JP" altLang="en-US" sz="2200" dirty="0" smtClean="0"/>
              <a:t>（３）改</a:t>
            </a:r>
            <a:r>
              <a:rPr lang="ja-JP" altLang="en-US" sz="2200" dirty="0"/>
              <a:t>善点：</a:t>
            </a:r>
            <a:endParaRPr lang="en-IN" sz="2200" dirty="0"/>
          </a:p>
          <a:p>
            <a:pPr lvl="0"/>
            <a:r>
              <a:rPr lang="ja-JP" altLang="en-US" sz="2200" dirty="0"/>
              <a:t>投資庁にジャパンデスクの設置</a:t>
            </a:r>
            <a:endParaRPr lang="en-IN" sz="2200" dirty="0"/>
          </a:p>
          <a:p>
            <a:pPr lvl="0"/>
            <a:r>
              <a:rPr lang="ja-JP" altLang="en-US" sz="2200" dirty="0"/>
              <a:t>プロジェクト許認可申請のオンライン化</a:t>
            </a:r>
            <a:endParaRPr lang="en-IN" sz="2200" dirty="0"/>
          </a:p>
          <a:p>
            <a:pPr lvl="0"/>
            <a:r>
              <a:rPr lang="ja-JP" altLang="en-US" sz="2200" dirty="0"/>
              <a:t>工業団地用地の円滑な割当</a:t>
            </a:r>
            <a:endParaRPr lang="en-IN" sz="2200" dirty="0"/>
          </a:p>
          <a:p>
            <a:pPr lvl="0"/>
            <a:r>
              <a:rPr lang="ja-JP" altLang="en-US" sz="2200" dirty="0"/>
              <a:t>工業団地内のインフラの整備</a:t>
            </a:r>
            <a:endParaRPr lang="en-IN" sz="2200" dirty="0"/>
          </a:p>
          <a:p>
            <a:r>
              <a:rPr lang="en-GB" sz="2200" dirty="0"/>
              <a:t> </a:t>
            </a:r>
            <a:endParaRPr lang="en-IN" sz="2200" dirty="0"/>
          </a:p>
          <a:p>
            <a:pPr marL="0" indent="0">
              <a:buNone/>
            </a:pPr>
            <a:r>
              <a:rPr lang="ja-JP" altLang="en-US" sz="2200" dirty="0" smtClean="0"/>
              <a:t>（４）今</a:t>
            </a:r>
            <a:r>
              <a:rPr lang="ja-JP" altLang="en-US" sz="2200" dirty="0"/>
              <a:t>後の課題：</a:t>
            </a:r>
            <a:endParaRPr lang="en-IN" sz="2200" dirty="0"/>
          </a:p>
          <a:p>
            <a:pPr lvl="0"/>
            <a:r>
              <a:rPr lang="ja-JP" altLang="en-US" sz="2200" dirty="0"/>
              <a:t>道路整備（</a:t>
            </a:r>
            <a:r>
              <a:rPr lang="en-GB" sz="2200" dirty="0"/>
              <a:t>STRR,</a:t>
            </a:r>
            <a:r>
              <a:rPr lang="ja-JP" altLang="en-US" sz="2200" dirty="0"/>
              <a:t>　</a:t>
            </a:r>
            <a:r>
              <a:rPr lang="en-GB" sz="2200" dirty="0"/>
              <a:t>NH207 ,</a:t>
            </a:r>
            <a:r>
              <a:rPr lang="ja-JP" altLang="en-US" sz="2200" dirty="0"/>
              <a:t>　</a:t>
            </a:r>
            <a:r>
              <a:rPr lang="en-GB" sz="2200" dirty="0"/>
              <a:t>PRR,</a:t>
            </a:r>
            <a:r>
              <a:rPr lang="ja-JP" altLang="en-US" sz="2200" dirty="0"/>
              <a:t>　</a:t>
            </a:r>
            <a:r>
              <a:rPr lang="en-GB" sz="2200" dirty="0"/>
              <a:t>NH209,</a:t>
            </a:r>
            <a:r>
              <a:rPr lang="ja-JP" altLang="en-US" sz="2200" dirty="0"/>
              <a:t>　</a:t>
            </a:r>
            <a:r>
              <a:rPr lang="en-GB" sz="2200" dirty="0" err="1"/>
              <a:t>Malur</a:t>
            </a:r>
            <a:r>
              <a:rPr lang="ja-JP" altLang="en-US" sz="2200" dirty="0"/>
              <a:t>付近）</a:t>
            </a:r>
            <a:endParaRPr lang="en-IN" sz="2200" dirty="0"/>
          </a:p>
          <a:p>
            <a:pPr lvl="0"/>
            <a:r>
              <a:rPr lang="ja-JP" altLang="en-US" sz="2200" dirty="0"/>
              <a:t>工業団地内インフラ整備</a:t>
            </a:r>
            <a:endParaRPr lang="en-IN" sz="2200" dirty="0"/>
          </a:p>
          <a:p>
            <a:pPr lvl="0"/>
            <a:r>
              <a:rPr lang="ja-JP" altLang="en-US" sz="2200" dirty="0"/>
              <a:t>投資手続きのさらなる簡素化</a:t>
            </a:r>
            <a:endParaRPr lang="en-IN" sz="2200" dirty="0"/>
          </a:p>
          <a:p>
            <a:r>
              <a:rPr lang="ja-JP" altLang="en-US" sz="2200" dirty="0"/>
              <a:t>バンガロール市内交通混雑緩和</a:t>
            </a:r>
            <a:endParaRPr lang="en-US" altLang="ja-JP" sz="2200" dirty="0">
              <a:latin typeface="+mj-ea"/>
              <a:ea typeface="+mj-ea"/>
            </a:endParaRPr>
          </a:p>
        </p:txBody>
      </p:sp>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6624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864095"/>
          </a:xfrm>
        </p:spPr>
        <p:txBody>
          <a:bodyPr/>
          <a:lstStyle/>
          <a:p>
            <a:pPr algn="ctr"/>
            <a:r>
              <a:rPr lang="ja-JP" altLang="en-US" sz="2800" dirty="0" smtClean="0"/>
              <a:t>チェンナイ・ベンガルール産業回廊（</a:t>
            </a:r>
            <a:r>
              <a:rPr lang="en-US" altLang="ja-JP" sz="2800" dirty="0" smtClean="0"/>
              <a:t>CBIC)</a:t>
            </a:r>
            <a:br>
              <a:rPr lang="en-US" altLang="ja-JP" sz="2800" dirty="0" smtClean="0"/>
            </a:br>
            <a:r>
              <a:rPr lang="ja-JP" altLang="en-US" sz="2800" dirty="0" smtClean="0"/>
              <a:t>開発マスタープラン策定調査報告会</a:t>
            </a:r>
            <a:endParaRPr lang="en-IN" altLang="ja-JP" sz="2800" dirty="0" smtClean="0"/>
          </a:p>
        </p:txBody>
      </p:sp>
      <p:sp>
        <p:nvSpPr>
          <p:cNvPr id="3" name="Content Placeholder 2"/>
          <p:cNvSpPr>
            <a:spLocks noGrp="1"/>
          </p:cNvSpPr>
          <p:nvPr>
            <p:ph idx="1"/>
          </p:nvPr>
        </p:nvSpPr>
        <p:spPr>
          <a:xfrm>
            <a:off x="468313" y="1196752"/>
            <a:ext cx="8351837" cy="4968551"/>
          </a:xfrm>
        </p:spPr>
        <p:txBody>
          <a:bodyPr/>
          <a:lstStyle/>
          <a:p>
            <a:pPr marL="457200" lvl="0" indent="-457200">
              <a:buAutoNum type="arabicParenBoth"/>
            </a:pPr>
            <a:endParaRPr lang="en-US" altLang="ja-JP" sz="1800" dirty="0" smtClean="0">
              <a:latin typeface="+mj-ea"/>
              <a:ea typeface="+mj-ea"/>
            </a:endParaRPr>
          </a:p>
          <a:p>
            <a:pPr marL="0" indent="0">
              <a:buNone/>
            </a:pPr>
            <a:r>
              <a:rPr lang="ja-JP" altLang="en-US" sz="2200" dirty="0" smtClean="0"/>
              <a:t>（５）期</a:t>
            </a:r>
            <a:r>
              <a:rPr lang="ja-JP" altLang="en-US" sz="2200" dirty="0"/>
              <a:t>待表明：</a:t>
            </a:r>
            <a:endParaRPr lang="en-IN" sz="2200" dirty="0"/>
          </a:p>
          <a:p>
            <a:pPr lvl="0"/>
            <a:r>
              <a:rPr lang="en-GB" sz="2200" dirty="0" smtClean="0"/>
              <a:t>CBIC</a:t>
            </a:r>
            <a:r>
              <a:rPr lang="ja-JP" altLang="en-US" sz="2200" dirty="0" smtClean="0"/>
              <a:t>マスタープラン実施により、投資制度の改善、イ</a:t>
            </a:r>
            <a:r>
              <a:rPr lang="ja-JP" altLang="en-US" sz="2200" dirty="0"/>
              <a:t>ンフ</a:t>
            </a:r>
            <a:r>
              <a:rPr lang="ja-JP" altLang="en-US" sz="2200" dirty="0" smtClean="0"/>
              <a:t>ラの整</a:t>
            </a:r>
            <a:r>
              <a:rPr lang="ja-JP" altLang="en-US" sz="2200" dirty="0"/>
              <a:t>備</a:t>
            </a:r>
            <a:endParaRPr lang="en-IN" sz="2200" dirty="0"/>
          </a:p>
          <a:p>
            <a:pPr lvl="0"/>
            <a:r>
              <a:rPr lang="ja-JP" altLang="en-US" sz="2200" dirty="0"/>
              <a:t>世界水準工業団地（日本工業団地）の実現</a:t>
            </a:r>
            <a:endParaRPr lang="en-IN" sz="2200" dirty="0"/>
          </a:p>
        </p:txBody>
      </p:sp>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4300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50708" y="914400"/>
            <a:ext cx="2667000" cy="40663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Next Step</a:t>
            </a:r>
            <a:endParaRPr lang="en-US" sz="2400" dirty="0"/>
          </a:p>
        </p:txBody>
      </p:sp>
      <p:sp>
        <p:nvSpPr>
          <p:cNvPr id="6" name="Rounded Rectangle 5"/>
          <p:cNvSpPr/>
          <p:nvPr/>
        </p:nvSpPr>
        <p:spPr>
          <a:xfrm>
            <a:off x="161101" y="635236"/>
            <a:ext cx="8840892" cy="128159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JCCIB welcomes </a:t>
            </a:r>
            <a:r>
              <a:rPr lang="en-US" sz="2400" dirty="0" err="1"/>
              <a:t>GoKN’s</a:t>
            </a:r>
            <a:r>
              <a:rPr lang="en-US" sz="2400" dirty="0"/>
              <a:t> initiative for </a:t>
            </a:r>
          </a:p>
          <a:p>
            <a:pPr algn="ctr"/>
            <a:r>
              <a:rPr lang="en-US" sz="2400" dirty="0"/>
              <a:t>“World Class </a:t>
            </a:r>
            <a:r>
              <a:rPr lang="en-US" sz="2400" dirty="0" smtClean="0"/>
              <a:t>Industrial </a:t>
            </a:r>
            <a:r>
              <a:rPr lang="en-US" sz="2400" dirty="0"/>
              <a:t>Park</a:t>
            </a:r>
            <a:r>
              <a:rPr lang="en-US" sz="2400" dirty="0" smtClean="0"/>
              <a:t>”</a:t>
            </a:r>
          </a:p>
          <a:p>
            <a:pPr algn="ctr"/>
            <a:r>
              <a:rPr lang="en-US" sz="2400" dirty="0" smtClean="0"/>
              <a:t>Collaboration  between </a:t>
            </a:r>
            <a:r>
              <a:rPr lang="en-US" sz="2400" dirty="0" err="1" smtClean="0"/>
              <a:t>GoKN</a:t>
            </a:r>
            <a:r>
              <a:rPr lang="en-US" sz="2400" dirty="0" smtClean="0"/>
              <a:t> and METI</a:t>
            </a:r>
            <a:endParaRPr lang="en-US" sz="2400" dirty="0"/>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3941" y="0"/>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23528" y="2204864"/>
            <a:ext cx="8136904" cy="4093428"/>
          </a:xfrm>
          <a:prstGeom prst="rect">
            <a:avLst/>
          </a:prstGeom>
        </p:spPr>
        <p:txBody>
          <a:bodyPr wrap="square">
            <a:spAutoFit/>
          </a:bodyPr>
          <a:lstStyle/>
          <a:p>
            <a:pPr marL="457200" indent="-457200" algn="just">
              <a:buAutoNum type="arabicPeriod"/>
            </a:pPr>
            <a:r>
              <a:rPr lang="en-IN" sz="2000" dirty="0" smtClean="0"/>
              <a:t>JCCIB </a:t>
            </a:r>
            <a:r>
              <a:rPr lang="en-IN" sz="2000" dirty="0"/>
              <a:t>welcomes the World Class Industrial Park </a:t>
            </a:r>
            <a:r>
              <a:rPr lang="en-IN" sz="2000" dirty="0" smtClean="0"/>
              <a:t>Project. It could be recognized as a forerunner CBIC project in the priority node in Karnataka. The </a:t>
            </a:r>
            <a:r>
              <a:rPr lang="en-IN" sz="2000" dirty="0"/>
              <a:t>project will surely lead further improvement of investment infrastructure.  JCCIB will extend the cooperation to execute the project.</a:t>
            </a:r>
          </a:p>
          <a:p>
            <a:pPr algn="just"/>
            <a:r>
              <a:rPr lang="en-IN" sz="2000" dirty="0"/>
              <a:t> </a:t>
            </a:r>
          </a:p>
          <a:p>
            <a:pPr algn="just"/>
            <a:r>
              <a:rPr lang="en-IN" sz="2000" dirty="0" smtClean="0"/>
              <a:t>2.  The project </a:t>
            </a:r>
            <a:r>
              <a:rPr lang="en-IN" sz="2000" dirty="0"/>
              <a:t>will be the first instance that both the governments </a:t>
            </a:r>
            <a:r>
              <a:rPr lang="en-IN" sz="2000" dirty="0" smtClean="0"/>
              <a:t> collaborate </a:t>
            </a:r>
            <a:r>
              <a:rPr lang="en-IN" sz="2000" dirty="0"/>
              <a:t>each other where Japanese government </a:t>
            </a:r>
            <a:r>
              <a:rPr lang="en-IN" sz="2000" dirty="0" smtClean="0"/>
              <a:t>will </a:t>
            </a:r>
            <a:r>
              <a:rPr lang="en-IN" sz="2000" dirty="0"/>
              <a:t>extend the technical as well as financial cooperation.</a:t>
            </a:r>
          </a:p>
          <a:p>
            <a:pPr algn="just"/>
            <a:r>
              <a:rPr lang="en-IN" sz="2000" dirty="0"/>
              <a:t> </a:t>
            </a:r>
          </a:p>
          <a:p>
            <a:pPr algn="just"/>
            <a:r>
              <a:rPr lang="en-IN" sz="2000" dirty="0" smtClean="0"/>
              <a:t>3. JCCIB </a:t>
            </a:r>
            <a:r>
              <a:rPr lang="en-IN" sz="2000" dirty="0"/>
              <a:t>likes to urge the Government of Karnataka for early </a:t>
            </a:r>
            <a:r>
              <a:rPr lang="en-IN" sz="2000" dirty="0" smtClean="0"/>
              <a:t>implementation as a developer. JCCIB </a:t>
            </a:r>
            <a:r>
              <a:rPr lang="en-IN" sz="2000" dirty="0"/>
              <a:t>also </a:t>
            </a:r>
            <a:r>
              <a:rPr lang="en-IN" sz="2000" dirty="0" smtClean="0"/>
              <a:t>requests </a:t>
            </a:r>
            <a:r>
              <a:rPr lang="en-IN" sz="2000" dirty="0"/>
              <a:t>Japanese government to extend </a:t>
            </a:r>
            <a:r>
              <a:rPr lang="en-IN" sz="2000" dirty="0" smtClean="0"/>
              <a:t>the </a:t>
            </a:r>
            <a:r>
              <a:rPr lang="en-IN" sz="2000" dirty="0"/>
              <a:t>timely official assistance </a:t>
            </a:r>
            <a:r>
              <a:rPr lang="en-IN" sz="2000" dirty="0" smtClean="0"/>
              <a:t>to the </a:t>
            </a:r>
            <a:r>
              <a:rPr lang="en-IN" sz="2000" dirty="0"/>
              <a:t>project. </a:t>
            </a:r>
          </a:p>
        </p:txBody>
      </p:sp>
    </p:spTree>
    <p:extLst>
      <p:ext uri="{BB962C8B-B14F-4D97-AF65-F5344CB8AC3E}">
        <p14:creationId xmlns:p14="http://schemas.microsoft.com/office/powerpoint/2010/main" val="1911291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628800"/>
            <a:ext cx="8208912" cy="4231928"/>
          </a:xfrm>
          <a:prstGeom prst="rect">
            <a:avLst/>
          </a:prstGeom>
        </p:spPr>
        <p:txBody>
          <a:bodyPr wrap="square">
            <a:spAutoFit/>
          </a:bodyPr>
          <a:lstStyle/>
          <a:p>
            <a:pPr marL="285750" indent="-285750" algn="just">
              <a:spcBef>
                <a:spcPts val="1200"/>
              </a:spcBef>
              <a:buFont typeface="Wingdings" panose="05000000000000000000" pitchFamily="2" charset="2"/>
              <a:buChar char="Ø"/>
            </a:pPr>
            <a:r>
              <a:rPr lang="en-US" altLang="ja-JP" dirty="0" smtClean="0"/>
              <a:t>Indian &amp; Japanese Government agreed in April, 2015 to develop following 11 sites across India to develop as Japanese Industrial Townships: </a:t>
            </a:r>
          </a:p>
          <a:p>
            <a:pPr algn="just">
              <a:spcBef>
                <a:spcPts val="600"/>
              </a:spcBef>
            </a:pPr>
            <a:r>
              <a:rPr lang="en-US" altLang="ja-JP" dirty="0" smtClean="0"/>
              <a:t>    </a:t>
            </a:r>
            <a:r>
              <a:rPr lang="en-US" altLang="ja-JP" sz="1600" dirty="0" smtClean="0"/>
              <a:t>1. Areas between the south border &amp; </a:t>
            </a:r>
            <a:r>
              <a:rPr lang="en-US" altLang="ja-JP" sz="1600" dirty="0" err="1" smtClean="0"/>
              <a:t>Krishanpatnam</a:t>
            </a:r>
            <a:r>
              <a:rPr lang="en-US" altLang="ja-JP" sz="1600" dirty="0" smtClean="0"/>
              <a:t> </a:t>
            </a:r>
            <a:r>
              <a:rPr lang="en-US" altLang="ja-JP" sz="1600" dirty="0" err="1" smtClean="0"/>
              <a:t>Port,Andhra</a:t>
            </a:r>
            <a:r>
              <a:rPr lang="en-US" altLang="ja-JP" sz="1600" dirty="0" smtClean="0"/>
              <a:t> </a:t>
            </a:r>
            <a:r>
              <a:rPr lang="en-US" altLang="ja-JP" sz="1600" dirty="0"/>
              <a:t>Pradesh</a:t>
            </a:r>
            <a:r>
              <a:rPr lang="en-US" altLang="ja-JP" sz="1600" dirty="0" smtClean="0"/>
              <a:t>,</a:t>
            </a:r>
          </a:p>
          <a:p>
            <a:pPr algn="just">
              <a:spcBef>
                <a:spcPts val="600"/>
              </a:spcBef>
            </a:pPr>
            <a:r>
              <a:rPr lang="en-US" altLang="ja-JP" sz="1600" dirty="0"/>
              <a:t> </a:t>
            </a:r>
            <a:r>
              <a:rPr lang="en-US" altLang="ja-JP" sz="1600" dirty="0" smtClean="0"/>
              <a:t>   2. </a:t>
            </a:r>
            <a:r>
              <a:rPr lang="en-US" altLang="ja-JP" sz="1600" b="1" dirty="0" err="1" smtClean="0"/>
              <a:t>Tumakuru</a:t>
            </a:r>
            <a:r>
              <a:rPr lang="en-US" altLang="ja-JP" sz="1600" b="1" dirty="0" smtClean="0"/>
              <a:t>, Karnataka</a:t>
            </a:r>
          </a:p>
          <a:p>
            <a:pPr algn="just">
              <a:spcBef>
                <a:spcPts val="600"/>
              </a:spcBef>
            </a:pPr>
            <a:r>
              <a:rPr lang="en-US" altLang="ja-JP" sz="1600" dirty="0"/>
              <a:t> </a:t>
            </a:r>
            <a:r>
              <a:rPr lang="en-US" altLang="ja-JP" sz="1600" dirty="0" smtClean="0"/>
              <a:t>   3. </a:t>
            </a:r>
            <a:r>
              <a:rPr lang="en-US" altLang="ja-JP" sz="1600" dirty="0" err="1" smtClean="0"/>
              <a:t>Ponneri</a:t>
            </a:r>
            <a:r>
              <a:rPr lang="en-US" altLang="ja-JP" sz="1600" dirty="0"/>
              <a:t>, </a:t>
            </a:r>
            <a:r>
              <a:rPr lang="en-US" altLang="ja-JP" sz="1600" dirty="0" smtClean="0"/>
              <a:t>Tamil Nadu</a:t>
            </a:r>
          </a:p>
          <a:p>
            <a:pPr algn="just">
              <a:spcBef>
                <a:spcPts val="600"/>
              </a:spcBef>
            </a:pPr>
            <a:r>
              <a:rPr lang="en-US" altLang="ja-JP" sz="1600" dirty="0"/>
              <a:t> </a:t>
            </a:r>
            <a:r>
              <a:rPr lang="en-US" altLang="ja-JP" sz="1600" dirty="0" smtClean="0"/>
              <a:t>   4. One Hub Chennai, Tamil Nadu </a:t>
            </a:r>
          </a:p>
          <a:p>
            <a:pPr algn="just">
              <a:spcBef>
                <a:spcPts val="600"/>
              </a:spcBef>
            </a:pPr>
            <a:r>
              <a:rPr lang="en-US" altLang="ja-JP" sz="1600" dirty="0"/>
              <a:t> </a:t>
            </a:r>
            <a:r>
              <a:rPr lang="en-US" altLang="ja-JP" sz="1600" dirty="0" smtClean="0"/>
              <a:t>   5. </a:t>
            </a:r>
            <a:r>
              <a:rPr lang="en-US" altLang="ja-JP" sz="1600" dirty="0" err="1" smtClean="0"/>
              <a:t>Sojitz-Motherson</a:t>
            </a:r>
            <a:r>
              <a:rPr lang="en-US" altLang="ja-JP" sz="1600" dirty="0" smtClean="0"/>
              <a:t>, Tamil Nadu</a:t>
            </a:r>
          </a:p>
          <a:p>
            <a:pPr algn="just">
              <a:spcBef>
                <a:spcPts val="600"/>
              </a:spcBef>
            </a:pPr>
            <a:r>
              <a:rPr lang="en-US" altLang="ja-JP" sz="1600" dirty="0"/>
              <a:t> </a:t>
            </a:r>
            <a:r>
              <a:rPr lang="en-US" altLang="ja-JP" sz="1600" dirty="0" smtClean="0"/>
              <a:t>   6. </a:t>
            </a:r>
            <a:r>
              <a:rPr lang="en-US" altLang="ja-JP" sz="1600" dirty="0" err="1" smtClean="0"/>
              <a:t>Jhajjar,Haryana</a:t>
            </a:r>
            <a:r>
              <a:rPr lang="en-US" altLang="ja-JP" sz="1600" dirty="0" smtClean="0"/>
              <a:t> </a:t>
            </a:r>
          </a:p>
          <a:p>
            <a:pPr algn="just">
              <a:spcBef>
                <a:spcPts val="600"/>
              </a:spcBef>
            </a:pPr>
            <a:r>
              <a:rPr lang="en-US" altLang="ja-JP" sz="1600" dirty="0"/>
              <a:t> </a:t>
            </a:r>
            <a:r>
              <a:rPr lang="en-US" altLang="ja-JP" sz="1600" dirty="0" smtClean="0"/>
              <a:t>   7. </a:t>
            </a:r>
            <a:r>
              <a:rPr lang="en-US" altLang="ja-JP" sz="1600" dirty="0" err="1" smtClean="0"/>
              <a:t>Supa,Maharashtra</a:t>
            </a:r>
            <a:endParaRPr lang="en-US" altLang="ja-JP" sz="1600" dirty="0" smtClean="0"/>
          </a:p>
          <a:p>
            <a:pPr algn="just">
              <a:spcBef>
                <a:spcPts val="600"/>
              </a:spcBef>
            </a:pPr>
            <a:r>
              <a:rPr lang="en-US" altLang="ja-JP" sz="1600" dirty="0"/>
              <a:t> </a:t>
            </a:r>
            <a:r>
              <a:rPr lang="en-US" altLang="ja-JP" sz="1600" dirty="0" smtClean="0"/>
              <a:t>   8. </a:t>
            </a:r>
            <a:r>
              <a:rPr lang="en-US" altLang="ja-JP" sz="1600" dirty="0" err="1" smtClean="0"/>
              <a:t>Neemrana</a:t>
            </a:r>
            <a:r>
              <a:rPr lang="en-US" altLang="ja-JP" sz="1600" dirty="0" smtClean="0"/>
              <a:t>, Rajasthan</a:t>
            </a:r>
            <a:r>
              <a:rPr lang="en-US" altLang="ja-JP" sz="1600" dirty="0"/>
              <a:t>, </a:t>
            </a:r>
            <a:endParaRPr lang="en-US" altLang="ja-JP" sz="1600" dirty="0" smtClean="0"/>
          </a:p>
          <a:p>
            <a:pPr algn="just">
              <a:spcBef>
                <a:spcPts val="600"/>
              </a:spcBef>
            </a:pPr>
            <a:r>
              <a:rPr lang="en-US" altLang="ja-JP" sz="1600" dirty="0"/>
              <a:t> </a:t>
            </a:r>
            <a:r>
              <a:rPr lang="en-US" altLang="ja-JP" sz="1600" dirty="0" smtClean="0"/>
              <a:t>   9. </a:t>
            </a:r>
            <a:r>
              <a:rPr lang="en-US" altLang="ja-JP" sz="1600" dirty="0" err="1" smtClean="0"/>
              <a:t>Gilhot</a:t>
            </a:r>
            <a:r>
              <a:rPr lang="en-US" altLang="ja-JP" sz="1600" dirty="0" smtClean="0"/>
              <a:t>, Rajasthan </a:t>
            </a:r>
          </a:p>
          <a:p>
            <a:pPr algn="just">
              <a:spcBef>
                <a:spcPts val="600"/>
              </a:spcBef>
            </a:pPr>
            <a:r>
              <a:rPr lang="en-US" altLang="ja-JP" sz="1600" dirty="0"/>
              <a:t> </a:t>
            </a:r>
            <a:r>
              <a:rPr lang="en-US" altLang="ja-JP" sz="1600" dirty="0" smtClean="0"/>
              <a:t>  10.Mandal, Gujarat </a:t>
            </a:r>
          </a:p>
          <a:p>
            <a:pPr algn="just">
              <a:spcBef>
                <a:spcPts val="600"/>
              </a:spcBef>
            </a:pPr>
            <a:r>
              <a:rPr lang="en-US" altLang="ja-JP" sz="1600" dirty="0"/>
              <a:t> </a:t>
            </a:r>
            <a:r>
              <a:rPr lang="en-US" altLang="ja-JP" sz="1600" dirty="0" smtClean="0"/>
              <a:t>  11. Integrated Industrial Township, Greater Noida </a:t>
            </a:r>
            <a:endParaRPr lang="en-US" altLang="ja-JP" sz="1600" dirty="0"/>
          </a:p>
        </p:txBody>
      </p:sp>
      <p:sp>
        <p:nvSpPr>
          <p:cNvPr id="5" name="Title 1"/>
          <p:cNvSpPr>
            <a:spLocks noGrp="1"/>
          </p:cNvSpPr>
          <p:nvPr>
            <p:ph type="title"/>
          </p:nvPr>
        </p:nvSpPr>
        <p:spPr>
          <a:xfrm>
            <a:off x="529431" y="332656"/>
            <a:ext cx="8229600" cy="1152128"/>
          </a:xfrm>
        </p:spPr>
        <p:txBody>
          <a:bodyPr>
            <a:normAutofit/>
          </a:bodyPr>
          <a:lstStyle/>
          <a:p>
            <a:pPr algn="ctr"/>
            <a:r>
              <a:rPr lang="en-US" altLang="ja-JP" sz="2800" dirty="0" smtClean="0"/>
              <a:t>Candidate Sites for Japanese Industrial Townships in India </a:t>
            </a:r>
            <a:endParaRPr lang="en-IN" altLang="ja-JP" sz="2800" dirty="0" smtClean="0"/>
          </a:p>
        </p:txBody>
      </p:sp>
      <p:pic>
        <p:nvPicPr>
          <p:cNvPr id="6"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192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628800"/>
            <a:ext cx="8208912" cy="4308872"/>
          </a:xfrm>
          <a:prstGeom prst="rect">
            <a:avLst/>
          </a:prstGeom>
        </p:spPr>
        <p:txBody>
          <a:bodyPr wrap="square">
            <a:spAutoFit/>
          </a:bodyPr>
          <a:lstStyle/>
          <a:p>
            <a:pPr>
              <a:spcBef>
                <a:spcPts val="1200"/>
              </a:spcBef>
            </a:pPr>
            <a:r>
              <a:rPr lang="ja-JP" altLang="en-US" sz="2200" dirty="0"/>
              <a:t>　</a:t>
            </a:r>
            <a:r>
              <a:rPr lang="ja-JP" altLang="en-US" sz="2200" dirty="0" smtClean="0"/>
              <a:t>　</a:t>
            </a:r>
            <a:r>
              <a:rPr lang="en-IN" sz="2200" dirty="0" smtClean="0"/>
              <a:t>2014</a:t>
            </a:r>
            <a:r>
              <a:rPr lang="ja-JP" altLang="en-US" sz="2200" dirty="0"/>
              <a:t>年度建議書の</a:t>
            </a:r>
            <a:r>
              <a:rPr lang="en-IN" sz="2200" dirty="0"/>
              <a:t>DIPP</a:t>
            </a:r>
            <a:r>
              <a:rPr lang="ja-JP" altLang="en-US" sz="2200" dirty="0"/>
              <a:t>フォローアップ会合（</a:t>
            </a:r>
            <a:r>
              <a:rPr lang="en-IN" sz="2200" dirty="0"/>
              <a:t>4</a:t>
            </a:r>
            <a:r>
              <a:rPr lang="ja-JP" altLang="en-US" sz="2200" dirty="0"/>
              <a:t>月</a:t>
            </a:r>
            <a:r>
              <a:rPr lang="en-IN" sz="2200" dirty="0"/>
              <a:t>28</a:t>
            </a:r>
            <a:r>
              <a:rPr lang="ja-JP" altLang="en-US" sz="2200" dirty="0"/>
              <a:t>日</a:t>
            </a:r>
            <a:r>
              <a:rPr lang="ja-JP" altLang="en-US" sz="2200" dirty="0" smtClean="0"/>
              <a:t>）</a:t>
            </a:r>
            <a:r>
              <a:rPr lang="en-US" altLang="ja-JP" sz="2200" dirty="0" smtClean="0"/>
              <a:t/>
            </a:r>
            <a:br>
              <a:rPr lang="en-US" altLang="ja-JP" sz="2200" dirty="0" smtClean="0"/>
            </a:br>
            <a:r>
              <a:rPr lang="ja-JP" altLang="en-US" sz="2200" dirty="0" smtClean="0"/>
              <a:t>　　　議</a:t>
            </a:r>
            <a:r>
              <a:rPr lang="ja-JP" altLang="en-US" sz="2200" dirty="0"/>
              <a:t>事録</a:t>
            </a:r>
            <a:r>
              <a:rPr lang="ja-JP" altLang="en-US" sz="2200" dirty="0" smtClean="0"/>
              <a:t>を</a:t>
            </a:r>
            <a:r>
              <a:rPr lang="en-IN" sz="2200" dirty="0" smtClean="0"/>
              <a:t>6</a:t>
            </a:r>
            <a:r>
              <a:rPr lang="ja-JP" altLang="en-US" sz="2200" dirty="0"/>
              <a:t>月</a:t>
            </a:r>
            <a:r>
              <a:rPr lang="en-IN" sz="2200" dirty="0"/>
              <a:t>15</a:t>
            </a:r>
            <a:r>
              <a:rPr lang="ja-JP" altLang="en-US" sz="2200" dirty="0"/>
              <a:t>日</a:t>
            </a:r>
            <a:r>
              <a:rPr lang="en-IN" sz="2200" dirty="0"/>
              <a:t>DIPP</a:t>
            </a:r>
            <a:r>
              <a:rPr lang="ja-JP" altLang="en-US" sz="2200" dirty="0"/>
              <a:t>に提</a:t>
            </a:r>
            <a:r>
              <a:rPr lang="ja-JP" altLang="en-US" sz="2200" dirty="0" smtClean="0"/>
              <a:t>出。</a:t>
            </a:r>
            <a:endParaRPr lang="en-US" altLang="ja-JP" sz="2200" dirty="0" smtClean="0"/>
          </a:p>
          <a:p>
            <a:pPr>
              <a:spcBef>
                <a:spcPts val="1200"/>
              </a:spcBef>
            </a:pPr>
            <a:r>
              <a:rPr lang="ja-JP" altLang="en-US" sz="2200" dirty="0"/>
              <a:t>　</a:t>
            </a:r>
            <a:r>
              <a:rPr lang="ja-JP" altLang="en-US" sz="2200" dirty="0" smtClean="0"/>
              <a:t>　</a:t>
            </a:r>
            <a:r>
              <a:rPr lang="en-IN" sz="2200" dirty="0" smtClean="0"/>
              <a:t>2015</a:t>
            </a:r>
            <a:r>
              <a:rPr lang="ja-JP" altLang="en-US" sz="2200" dirty="0"/>
              <a:t>年度建議書を、</a:t>
            </a:r>
            <a:r>
              <a:rPr lang="en-IN" sz="2200" dirty="0"/>
              <a:t>6</a:t>
            </a:r>
            <a:r>
              <a:rPr lang="ja-JP" altLang="en-US" sz="2200" dirty="0"/>
              <a:t>月</a:t>
            </a:r>
            <a:r>
              <a:rPr lang="en-IN" sz="2200" dirty="0"/>
              <a:t>30</a:t>
            </a:r>
            <a:r>
              <a:rPr lang="ja-JP" altLang="en-US" sz="2200" dirty="0"/>
              <a:t>日に</a:t>
            </a:r>
            <a:r>
              <a:rPr lang="en-IN" sz="2200" dirty="0"/>
              <a:t>DIPP</a:t>
            </a:r>
            <a:r>
              <a:rPr lang="ja-JP" altLang="en-US" sz="2200" dirty="0"/>
              <a:t>に提</a:t>
            </a:r>
            <a:r>
              <a:rPr lang="ja-JP" altLang="en-US" sz="2200" dirty="0" smtClean="0"/>
              <a:t>出。</a:t>
            </a:r>
            <a:r>
              <a:rPr lang="en-IN" sz="2200" dirty="0"/>
              <a:t/>
            </a:r>
            <a:br>
              <a:rPr lang="en-IN" sz="2200" dirty="0"/>
            </a:br>
            <a:r>
              <a:rPr lang="en-IN" sz="2200" dirty="0"/>
              <a:t> </a:t>
            </a:r>
            <a:br>
              <a:rPr lang="en-IN" sz="2200" dirty="0"/>
            </a:br>
            <a:r>
              <a:rPr lang="en-US" altLang="ja-JP" sz="2200" dirty="0" smtClean="0"/>
              <a:t>2015</a:t>
            </a:r>
            <a:r>
              <a:rPr lang="ja-JP" altLang="en-US" sz="2200" dirty="0" smtClean="0"/>
              <a:t>年度バ</a:t>
            </a:r>
            <a:r>
              <a:rPr lang="ja-JP" altLang="en-US" sz="2200" dirty="0"/>
              <a:t>ンガロール関</a:t>
            </a:r>
            <a:r>
              <a:rPr lang="ja-JP" altLang="en-US" sz="2200" dirty="0" smtClean="0"/>
              <a:t>係は、</a:t>
            </a:r>
            <a:r>
              <a:rPr lang="en-IN" sz="2200" dirty="0"/>
              <a:t/>
            </a:r>
            <a:br>
              <a:rPr lang="en-IN" sz="2200" dirty="0"/>
            </a:br>
            <a:r>
              <a:rPr lang="en-IN" sz="2200" dirty="0"/>
              <a:t>1.    </a:t>
            </a:r>
            <a:r>
              <a:rPr lang="en-IN" sz="2200" dirty="0" smtClean="0"/>
              <a:t>Development </a:t>
            </a:r>
            <a:r>
              <a:rPr lang="en-IN" sz="2200" dirty="0"/>
              <a:t>of Ring Roads toward implementation of </a:t>
            </a:r>
            <a:r>
              <a:rPr lang="en-IN" sz="2200" dirty="0" smtClean="0"/>
              <a:t>CBIC</a:t>
            </a:r>
          </a:p>
          <a:p>
            <a:pPr>
              <a:spcBef>
                <a:spcPts val="0"/>
              </a:spcBef>
            </a:pPr>
            <a:r>
              <a:rPr lang="ja-JP" altLang="en-US" sz="2200" dirty="0"/>
              <a:t>　</a:t>
            </a:r>
            <a:r>
              <a:rPr lang="ja-JP" altLang="en-US" sz="2200" dirty="0" smtClean="0"/>
              <a:t>　　（バンガロール：　</a:t>
            </a:r>
            <a:r>
              <a:rPr lang="en-US" altLang="ja-JP" sz="2200" dirty="0" smtClean="0"/>
              <a:t>PRR, STRR</a:t>
            </a:r>
          </a:p>
          <a:p>
            <a:pPr>
              <a:spcBef>
                <a:spcPts val="0"/>
              </a:spcBef>
            </a:pPr>
            <a:r>
              <a:rPr lang="ja-JP" altLang="en-US" sz="2200" dirty="0"/>
              <a:t>　</a:t>
            </a:r>
            <a:r>
              <a:rPr lang="ja-JP" altLang="en-US" sz="2200" dirty="0" smtClean="0"/>
              <a:t>　　　チェンナイ：　</a:t>
            </a:r>
            <a:r>
              <a:rPr lang="en-US" altLang="ja-JP" sz="2200" dirty="0" smtClean="0"/>
              <a:t>PR</a:t>
            </a:r>
            <a:r>
              <a:rPr lang="ja-JP" altLang="en-US" sz="2200" dirty="0" smtClean="0"/>
              <a:t>、</a:t>
            </a:r>
            <a:r>
              <a:rPr lang="en-US" altLang="ja-JP" sz="2200" dirty="0" smtClean="0"/>
              <a:t>ORR,</a:t>
            </a:r>
            <a:r>
              <a:rPr lang="ja-JP" altLang="en-US" sz="2200" dirty="0" smtClean="0"/>
              <a:t>　</a:t>
            </a:r>
            <a:r>
              <a:rPr lang="en-US" altLang="ja-JP" sz="2200" dirty="0" smtClean="0"/>
              <a:t>NPAR</a:t>
            </a:r>
            <a:r>
              <a:rPr lang="ja-JP" altLang="en-US" sz="2200" dirty="0" smtClean="0"/>
              <a:t>）</a:t>
            </a:r>
            <a:endParaRPr lang="en-US" altLang="ja-JP" sz="2200" dirty="0" smtClean="0"/>
          </a:p>
          <a:p>
            <a:pPr>
              <a:spcBef>
                <a:spcPts val="0"/>
              </a:spcBef>
            </a:pPr>
            <a:r>
              <a:rPr lang="en-IN" sz="2200" dirty="0"/>
              <a:t/>
            </a:r>
            <a:br>
              <a:rPr lang="en-IN" sz="2200" dirty="0"/>
            </a:br>
            <a:r>
              <a:rPr lang="en-IN" sz="2200" dirty="0"/>
              <a:t>2.   </a:t>
            </a:r>
            <a:r>
              <a:rPr lang="en-IN" sz="2200" dirty="0" smtClean="0"/>
              <a:t> </a:t>
            </a:r>
            <a:r>
              <a:rPr lang="en-IN" sz="2200" dirty="0"/>
              <a:t>Road Development in Bangalore </a:t>
            </a:r>
            <a:endParaRPr lang="en-IN" sz="2200" dirty="0" smtClean="0"/>
          </a:p>
          <a:p>
            <a:pPr>
              <a:spcBef>
                <a:spcPts val="0"/>
              </a:spcBef>
            </a:pPr>
            <a:r>
              <a:rPr lang="ja-JP" altLang="en-US" sz="2200" dirty="0"/>
              <a:t>　</a:t>
            </a:r>
            <a:r>
              <a:rPr lang="ja-JP" altLang="en-US" sz="2200" dirty="0" smtClean="0"/>
              <a:t>　　</a:t>
            </a:r>
            <a:r>
              <a:rPr lang="en-IN" sz="2200" dirty="0" smtClean="0"/>
              <a:t>(</a:t>
            </a:r>
            <a:r>
              <a:rPr lang="en-IN" sz="2200" dirty="0"/>
              <a:t>NH207, NH4/NH7 via </a:t>
            </a:r>
            <a:r>
              <a:rPr lang="en-IN" sz="2200" dirty="0" err="1"/>
              <a:t>Malur</a:t>
            </a:r>
            <a:r>
              <a:rPr lang="en-IN" sz="2200" dirty="0"/>
              <a:t>, NH209, PRR, and STRR)</a:t>
            </a:r>
            <a:br>
              <a:rPr lang="en-IN" sz="2200" dirty="0"/>
            </a:br>
            <a:endParaRPr lang="en-US" altLang="ja-JP" sz="2200" dirty="0"/>
          </a:p>
        </p:txBody>
      </p:sp>
      <p:sp>
        <p:nvSpPr>
          <p:cNvPr id="5" name="Title 1"/>
          <p:cNvSpPr>
            <a:spLocks noGrp="1"/>
          </p:cNvSpPr>
          <p:nvPr>
            <p:ph type="title"/>
          </p:nvPr>
        </p:nvSpPr>
        <p:spPr>
          <a:xfrm>
            <a:off x="529431" y="332656"/>
            <a:ext cx="8229600" cy="1152128"/>
          </a:xfrm>
        </p:spPr>
        <p:txBody>
          <a:bodyPr>
            <a:normAutofit/>
          </a:bodyPr>
          <a:lstStyle/>
          <a:p>
            <a:pPr algn="ctr"/>
            <a:r>
              <a:rPr lang="ja-JP" altLang="en-US" sz="2800" dirty="0"/>
              <a:t>デリー建議</a:t>
            </a:r>
            <a:r>
              <a:rPr lang="ja-JP" altLang="en-US" sz="2800" dirty="0" smtClean="0"/>
              <a:t>書推進委</a:t>
            </a:r>
            <a:r>
              <a:rPr lang="ja-JP" altLang="en-US" sz="2800" dirty="0"/>
              <a:t>員会の動向</a:t>
            </a:r>
            <a:endParaRPr lang="en-IN" altLang="ja-JP" sz="2800" dirty="0" smtClean="0"/>
          </a:p>
        </p:txBody>
      </p:sp>
      <p:pic>
        <p:nvPicPr>
          <p:cNvPr id="6"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025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764704"/>
            <a:ext cx="8229600" cy="5184576"/>
          </a:xfrm>
        </p:spPr>
        <p:txBody>
          <a:bodyPr/>
          <a:lstStyle/>
          <a:p>
            <a:pPr lvl="0"/>
            <a:r>
              <a:rPr lang="ja-JP" altLang="en-US" sz="3200" dirty="0" smtClean="0"/>
              <a:t>・　建</a:t>
            </a:r>
            <a:r>
              <a:rPr lang="ja-JP" altLang="en-US" sz="3200" dirty="0"/>
              <a:t>議事項を、建議書委員にお寄せ下さい。</a:t>
            </a:r>
            <a:r>
              <a:rPr lang="en-IN" sz="3200" dirty="0"/>
              <a:t/>
            </a:r>
            <a:br>
              <a:rPr lang="en-IN" sz="3200" dirty="0"/>
            </a:br>
            <a:r>
              <a:rPr lang="ja-JP" altLang="en-US" sz="3200" dirty="0" smtClean="0"/>
              <a:t>・　プ</a:t>
            </a:r>
            <a:r>
              <a:rPr lang="ja-JP" altLang="en-US" sz="3200" dirty="0"/>
              <a:t>ロジェクト支援委員会にご参加下さい。</a:t>
            </a:r>
            <a:r>
              <a:rPr lang="en-IN" sz="3200" dirty="0"/>
              <a:t/>
            </a:r>
            <a:br>
              <a:rPr lang="en-IN" sz="3200" dirty="0"/>
            </a:br>
            <a:r>
              <a:rPr lang="ja-JP" altLang="en-US" sz="3200" dirty="0" smtClean="0"/>
              <a:t>・　ト</a:t>
            </a:r>
            <a:r>
              <a:rPr lang="ja-JP" altLang="en-US" sz="3200" dirty="0"/>
              <a:t>ゥマクル日本工業団地をご紹介下さい</a:t>
            </a:r>
            <a:r>
              <a:rPr lang="ja-JP" altLang="en-US" sz="3200" dirty="0" smtClean="0"/>
              <a:t>。</a:t>
            </a:r>
            <a:r>
              <a:rPr lang="en-US" altLang="ja-JP" sz="3200" dirty="0" smtClean="0"/>
              <a:t/>
            </a:r>
            <a:br>
              <a:rPr lang="en-US" altLang="ja-JP" sz="3200" dirty="0" smtClean="0"/>
            </a:br>
            <a:r>
              <a:rPr lang="en-US" altLang="ja-JP" sz="3200" dirty="0" smtClean="0"/>
              <a:t/>
            </a:r>
            <a:br>
              <a:rPr lang="en-US" altLang="ja-JP" sz="3200" dirty="0" smtClean="0"/>
            </a:br>
            <a:r>
              <a:rPr lang="ja-JP" altLang="en-US" sz="3200" dirty="0" smtClean="0"/>
              <a:t>ご清聴ありがとうございました</a:t>
            </a:r>
          </a:p>
        </p:txBody>
      </p:sp>
      <p:pic>
        <p:nvPicPr>
          <p:cNvPr id="20483" name="Picture 7"/>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81422" y="476672"/>
            <a:ext cx="8229600" cy="1008111"/>
          </a:xfrm>
        </p:spPr>
        <p:txBody>
          <a:bodyPr/>
          <a:lstStyle/>
          <a:p>
            <a:pPr algn="ctr"/>
            <a:r>
              <a:rPr lang="en-US" altLang="ja-JP" sz="2800" dirty="0" smtClean="0"/>
              <a:t/>
            </a:r>
            <a:br>
              <a:rPr lang="en-US" altLang="ja-JP" sz="2800" dirty="0" smtClean="0"/>
            </a:br>
            <a:r>
              <a:rPr lang="ja-JP" altLang="en-US" sz="2800" dirty="0" smtClean="0"/>
              <a:t>プロジェクト支援委員会</a:t>
            </a:r>
            <a:r>
              <a:rPr lang="en-US" altLang="ja-JP" sz="2800" dirty="0" smtClean="0"/>
              <a:t/>
            </a:r>
            <a:br>
              <a:rPr lang="en-US" altLang="ja-JP" sz="2800" dirty="0" smtClean="0"/>
            </a:br>
            <a:r>
              <a:rPr lang="ja-JP" altLang="en-US" sz="2800" dirty="0"/>
              <a:t>（</a:t>
            </a:r>
            <a:r>
              <a:rPr lang="en-US" sz="2800" dirty="0"/>
              <a:t>Project Facilitation Committee</a:t>
            </a:r>
            <a:r>
              <a:rPr lang="ja-JP" altLang="en-US" sz="2800" dirty="0"/>
              <a:t>）</a:t>
            </a:r>
            <a:r>
              <a:rPr lang="en-US" altLang="ja-JP" sz="2800" dirty="0"/>
              <a:t/>
            </a:r>
            <a:br>
              <a:rPr lang="en-US" altLang="ja-JP" sz="2800" dirty="0"/>
            </a:br>
            <a:endParaRPr lang="en-IN" altLang="ja-JP" sz="2800" dirty="0" smtClean="0"/>
          </a:p>
        </p:txBody>
      </p:sp>
      <p:sp>
        <p:nvSpPr>
          <p:cNvPr id="3" name="Content Placeholder 2"/>
          <p:cNvSpPr>
            <a:spLocks noGrp="1"/>
          </p:cNvSpPr>
          <p:nvPr>
            <p:ph idx="1"/>
          </p:nvPr>
        </p:nvSpPr>
        <p:spPr>
          <a:xfrm>
            <a:off x="468313" y="1628800"/>
            <a:ext cx="8496175" cy="5076800"/>
          </a:xfrm>
        </p:spPr>
        <p:txBody>
          <a:bodyPr/>
          <a:lstStyle/>
          <a:p>
            <a:pPr lvl="0"/>
            <a:r>
              <a:rPr lang="ja-JP" altLang="en-US" sz="2400" dirty="0" smtClean="0"/>
              <a:t>第</a:t>
            </a:r>
            <a:r>
              <a:rPr lang="en-US" altLang="ja-JP" sz="2400" dirty="0"/>
              <a:t>8</a:t>
            </a:r>
            <a:r>
              <a:rPr lang="ja-JP" altLang="en-US" sz="2400" dirty="0" smtClean="0"/>
              <a:t>回プロジェクト支援委員会（座長 </a:t>
            </a:r>
            <a:r>
              <a:rPr lang="en-US" altLang="ja-JP" sz="2400" dirty="0" smtClean="0"/>
              <a:t>Gaurav Gupta</a:t>
            </a:r>
            <a:r>
              <a:rPr lang="ja-JP" altLang="en-US" sz="2400" dirty="0" smtClean="0"/>
              <a:t>産業コミッショナー、事務局</a:t>
            </a:r>
            <a:r>
              <a:rPr lang="en-US" altLang="ja-JP" sz="2400" dirty="0" smtClean="0"/>
              <a:t>Karnataka Udyog Mitra)</a:t>
            </a:r>
            <a:r>
              <a:rPr lang="ja-JP" altLang="en-US" sz="2400" dirty="0" smtClean="0"/>
              <a:t>：</a:t>
            </a:r>
            <a:r>
              <a:rPr lang="en-US" altLang="ja-JP" sz="2400" dirty="0"/>
              <a:t>7</a:t>
            </a:r>
            <a:r>
              <a:rPr lang="ja-JP" altLang="en-US" sz="2400" dirty="0" smtClean="0"/>
              <a:t>月</a:t>
            </a:r>
            <a:r>
              <a:rPr lang="en-US" altLang="ja-JP" sz="2400" dirty="0" smtClean="0"/>
              <a:t>16</a:t>
            </a:r>
            <a:r>
              <a:rPr lang="ja-JP" altLang="en-US" sz="2400" dirty="0" smtClean="0"/>
              <a:t>日に開催。</a:t>
            </a:r>
            <a:endParaRPr lang="en-US" altLang="ja-JP" sz="2400" dirty="0" smtClean="0"/>
          </a:p>
          <a:p>
            <a:pPr>
              <a:buFont typeface="Wingdings" panose="05000000000000000000" pitchFamily="2" charset="2"/>
              <a:buChar char="§"/>
            </a:pPr>
            <a:r>
              <a:rPr lang="en-US" altLang="ja-JP" sz="2400" dirty="0" smtClean="0"/>
              <a:t>PFC</a:t>
            </a:r>
            <a:r>
              <a:rPr lang="ja-JP" altLang="en-US" sz="2400" dirty="0" smtClean="0"/>
              <a:t>参加企業リスト</a:t>
            </a:r>
            <a:endParaRPr lang="en-US" altLang="ja-JP" sz="2400" dirty="0" smtClean="0"/>
          </a:p>
          <a:p>
            <a:pPr marL="0" indent="0">
              <a:buNone/>
            </a:pPr>
            <a:r>
              <a:rPr lang="en-US" altLang="ja-JP" sz="1800" dirty="0" smtClean="0">
                <a:ea typeface="+mj-ea"/>
              </a:rPr>
              <a:t>     1.</a:t>
            </a:r>
            <a:r>
              <a:rPr lang="ja-JP" altLang="en-US" sz="1800" dirty="0" smtClean="0">
                <a:ea typeface="+mj-ea"/>
              </a:rPr>
              <a:t>　</a:t>
            </a:r>
            <a:r>
              <a:rPr lang="en-US" altLang="ja-JP" sz="1800" dirty="0" smtClean="0">
                <a:ea typeface="+mj-ea"/>
              </a:rPr>
              <a:t>Bidadi Industries Association (TKM)</a:t>
            </a:r>
          </a:p>
          <a:p>
            <a:pPr marL="0" indent="0">
              <a:buNone/>
            </a:pPr>
            <a:r>
              <a:rPr lang="en-US" altLang="ja-JP" sz="1800" dirty="0" smtClean="0">
                <a:ea typeface="+mj-ea"/>
                <a:cs typeface="ＭＳ Ｐゴシック" panose="020B0600070205080204" pitchFamily="50" charset="-128"/>
              </a:rPr>
              <a:t>     2.</a:t>
            </a:r>
            <a:r>
              <a:rPr lang="ja-JP" altLang="en-US" sz="1800" dirty="0" smtClean="0">
                <a:ea typeface="+mj-ea"/>
                <a:cs typeface="ＭＳ Ｐゴシック" panose="020B0600070205080204" pitchFamily="50" charset="-128"/>
              </a:rPr>
              <a:t>　</a:t>
            </a:r>
            <a:r>
              <a:rPr lang="en-US" altLang="ja-JP" sz="1800" dirty="0"/>
              <a:t> </a:t>
            </a:r>
            <a:r>
              <a:rPr lang="en-US" altLang="ja-JP" sz="1800" dirty="0" smtClean="0"/>
              <a:t>TMEIC </a:t>
            </a:r>
            <a:r>
              <a:rPr lang="en-US" altLang="ja-JP" sz="1800" dirty="0"/>
              <a:t>Industrial System </a:t>
            </a:r>
            <a:r>
              <a:rPr lang="en-US" altLang="ja-JP" sz="1800" dirty="0" smtClean="0"/>
              <a:t>India </a:t>
            </a:r>
            <a:endParaRPr lang="en-US" altLang="ja-JP" sz="1800" dirty="0" smtClean="0">
              <a:ea typeface="+mj-ea"/>
            </a:endParaRPr>
          </a:p>
          <a:p>
            <a:pPr marL="0" indent="0">
              <a:buNone/>
            </a:pPr>
            <a:r>
              <a:rPr lang="en-US" altLang="ja-JP" sz="1800" dirty="0" smtClean="0">
                <a:ea typeface="+mj-ea"/>
                <a:cs typeface="ＭＳ Ｐゴシック" panose="020B0600070205080204" pitchFamily="50" charset="-128"/>
              </a:rPr>
              <a:t>     3.</a:t>
            </a:r>
            <a:r>
              <a:rPr lang="ja-JP" altLang="en-US" sz="1800" dirty="0" smtClean="0">
                <a:ea typeface="+mj-ea"/>
                <a:cs typeface="ＭＳ Ｐゴシック" panose="020B0600070205080204" pitchFamily="50" charset="-128"/>
              </a:rPr>
              <a:t>　</a:t>
            </a:r>
            <a:r>
              <a:rPr lang="en-US" altLang="ja-JP" sz="1800" dirty="0"/>
              <a:t> Mitsubishi </a:t>
            </a:r>
            <a:r>
              <a:rPr lang="en-US" altLang="ja-JP" sz="1800"/>
              <a:t>Elevators </a:t>
            </a:r>
            <a:r>
              <a:rPr lang="en-US" altLang="ja-JP" sz="1800" smtClean="0"/>
              <a:t>India</a:t>
            </a:r>
            <a:endParaRPr lang="en-US" altLang="ja-JP" sz="1800" dirty="0"/>
          </a:p>
          <a:p>
            <a:pPr marL="0" indent="0">
              <a:buNone/>
            </a:pPr>
            <a:r>
              <a:rPr lang="en-US" altLang="ja-JP" sz="1800" dirty="0" smtClean="0">
                <a:ea typeface="+mj-ea"/>
                <a:cs typeface="ＭＳ Ｐゴシック" panose="020B0600070205080204" pitchFamily="50" charset="-128"/>
              </a:rPr>
              <a:t>     4.</a:t>
            </a:r>
            <a:r>
              <a:rPr lang="en-US" altLang="ja-JP" sz="1800" dirty="0">
                <a:ea typeface="+mj-ea"/>
              </a:rPr>
              <a:t> </a:t>
            </a:r>
            <a:r>
              <a:rPr lang="ja-JP" altLang="en-US" sz="1800" dirty="0" smtClean="0">
                <a:ea typeface="+mj-ea"/>
              </a:rPr>
              <a:t>　</a:t>
            </a:r>
            <a:r>
              <a:rPr lang="en-US" altLang="ja-JP" sz="1800" dirty="0" smtClean="0"/>
              <a:t>WIPRO-Kawasaki </a:t>
            </a:r>
            <a:r>
              <a:rPr lang="en-US" altLang="ja-JP" sz="1800" dirty="0"/>
              <a:t>Precision </a:t>
            </a:r>
            <a:r>
              <a:rPr lang="en-US" altLang="ja-JP" sz="1800" dirty="0" smtClean="0"/>
              <a:t>Machinery</a:t>
            </a:r>
            <a:endParaRPr lang="en-US" altLang="ja-JP" sz="1800" dirty="0" smtClean="0">
              <a:ea typeface="+mj-ea"/>
            </a:endParaRPr>
          </a:p>
          <a:p>
            <a:pPr marL="0" indent="0">
              <a:buNone/>
            </a:pPr>
            <a:r>
              <a:rPr lang="en-US" altLang="ja-JP" sz="1800" dirty="0" smtClean="0">
                <a:ea typeface="+mj-ea"/>
                <a:cs typeface="ＭＳ Ｐゴシック" panose="020B0600070205080204" pitchFamily="50" charset="-128"/>
              </a:rPr>
              <a:t>     5.</a:t>
            </a:r>
            <a:r>
              <a:rPr lang="en-US" altLang="ja-JP" sz="1800" dirty="0">
                <a:ea typeface="+mj-ea"/>
              </a:rPr>
              <a:t> </a:t>
            </a:r>
            <a:r>
              <a:rPr lang="ja-JP" altLang="en-US" sz="1800" dirty="0" smtClean="0">
                <a:ea typeface="+mj-ea"/>
              </a:rPr>
              <a:t>　</a:t>
            </a:r>
            <a:r>
              <a:rPr lang="en-US" altLang="ja-JP" sz="1800" dirty="0" smtClean="0">
                <a:ea typeface="+mj-ea"/>
              </a:rPr>
              <a:t>Amada (India) </a:t>
            </a:r>
            <a:r>
              <a:rPr lang="en-US" altLang="ja-JP" sz="1800" dirty="0" err="1" smtClean="0">
                <a:ea typeface="+mj-ea"/>
              </a:rPr>
              <a:t>Pvt</a:t>
            </a:r>
            <a:r>
              <a:rPr lang="en-US" altLang="ja-JP" sz="1800" dirty="0" smtClean="0">
                <a:ea typeface="+mj-ea"/>
              </a:rPr>
              <a:t> Ltd</a:t>
            </a:r>
            <a:endParaRPr lang="en-US" altLang="ja-JP" sz="1800" dirty="0" smtClean="0"/>
          </a:p>
          <a:p>
            <a:pPr marL="0" indent="0">
              <a:buNone/>
            </a:pPr>
            <a:r>
              <a:rPr lang="en-US" altLang="ja-JP" sz="1800" dirty="0"/>
              <a:t> </a:t>
            </a:r>
            <a:r>
              <a:rPr lang="en-US" altLang="ja-JP" sz="1800" dirty="0" smtClean="0"/>
              <a:t>    6.   ARMA Engineering Pvt. Ltd </a:t>
            </a:r>
            <a:r>
              <a:rPr lang="en-US" altLang="ja-JP" sz="1800" dirty="0" smtClean="0">
                <a:ea typeface="+mj-ea"/>
              </a:rPr>
              <a:t> </a:t>
            </a:r>
            <a:endParaRPr lang="ja-JP" altLang="ja-JP" sz="1800" dirty="0">
              <a:ea typeface="+mj-ea"/>
              <a:cs typeface="ＭＳ Ｐゴシック" panose="020B0600070205080204" pitchFamily="50" charset="-128"/>
            </a:endParaRPr>
          </a:p>
          <a:p>
            <a:pPr>
              <a:buFont typeface="Wingdings" panose="05000000000000000000" pitchFamily="2" charset="2"/>
              <a:buChar char="§"/>
            </a:pPr>
            <a:r>
              <a:rPr lang="ja-JP" altLang="en-US" sz="2400"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主な問題：</a:t>
            </a:r>
            <a:r>
              <a:rPr lang="en-US" altLang="ja-JP" sz="2400" dirty="0">
                <a:latin typeface="ＭＳ ゴシック" panose="020B0609070205080204" pitchFamily="49" charset="-128"/>
                <a:ea typeface="ＭＳ ゴシック" panose="020B0609070205080204" pitchFamily="49" charset="-128"/>
                <a:cs typeface="ＭＳ Ｐゴシック" panose="020B0600070205080204" pitchFamily="50" charset="-128"/>
              </a:rPr>
              <a:t> </a:t>
            </a:r>
            <a:r>
              <a:rPr lang="ja-JP" altLang="en-US" sz="2400"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ビダディ、エアロスペ</a:t>
            </a:r>
            <a:r>
              <a:rPr lang="ja-JP" altLang="en-US" sz="2400" dirty="0">
                <a:latin typeface="ＭＳ ゴシック" panose="020B0609070205080204" pitchFamily="49" charset="-128"/>
                <a:ea typeface="ＭＳ ゴシック" panose="020B0609070205080204" pitchFamily="49" charset="-128"/>
                <a:cs typeface="ＭＳ Ｐゴシック" panose="020B0600070205080204" pitchFamily="50" charset="-128"/>
              </a:rPr>
              <a:t>ー</a:t>
            </a:r>
            <a:r>
              <a:rPr lang="ja-JP" altLang="en-US" sz="2400"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ス工</a:t>
            </a:r>
            <a:r>
              <a:rPr lang="ja-JP" altLang="en-US" sz="2400" dirty="0">
                <a:latin typeface="ＭＳ ゴシック" panose="020B0609070205080204" pitchFamily="49" charset="-128"/>
                <a:ea typeface="ＭＳ ゴシック" panose="020B0609070205080204" pitchFamily="49" charset="-128"/>
                <a:cs typeface="ＭＳ Ｐゴシック" panose="020B0600070205080204" pitchFamily="50" charset="-128"/>
              </a:rPr>
              <a:t>業団地の</a:t>
            </a:r>
            <a:r>
              <a:rPr lang="ja-JP" altLang="en-US" sz="2400"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基本インフラ整備（ビダディ工業団地の</a:t>
            </a:r>
            <a:r>
              <a:rPr lang="en-US" altLang="ja-JP" sz="2400"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2</a:t>
            </a:r>
            <a:r>
              <a:rPr lang="ja-JP" altLang="en-US" sz="2400"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本の道路拡張、上水管工事他）。</a:t>
            </a:r>
            <a:r>
              <a:rPr lang="en-US" altLang="ja-JP" sz="2400"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VN</a:t>
            </a:r>
            <a:r>
              <a:rPr lang="ja-JP" altLang="en-US" sz="2400"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工業団地電力と</a:t>
            </a:r>
            <a:r>
              <a:rPr lang="en-US" altLang="ja-JP" sz="2400"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NH</a:t>
            </a:r>
            <a:r>
              <a:rPr lang="ja-JP" altLang="en-US" sz="2400"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４の接続問題。その他。</a:t>
            </a:r>
            <a:endParaRPr lang="en-US" altLang="ja-JP" sz="2400" dirty="0" smtClean="0">
              <a:latin typeface="ＭＳ ゴシック" panose="020B0609070205080204" pitchFamily="49" charset="-128"/>
              <a:ea typeface="ＭＳ ゴシック" panose="020B0609070205080204" pitchFamily="49" charset="-128"/>
              <a:cs typeface="ＭＳ Ｐゴシック" panose="020B0600070205080204" pitchFamily="50" charset="-128"/>
            </a:endParaRPr>
          </a:p>
          <a:p>
            <a:pPr marL="0" indent="0">
              <a:buNone/>
            </a:pPr>
            <a:r>
              <a:rPr lang="ja-JP" altLang="en-US" sz="2400" dirty="0">
                <a:latin typeface="ＭＳ ゴシック" panose="020B0609070205080204" pitchFamily="49" charset="-128"/>
                <a:ea typeface="ＭＳ ゴシック" panose="020B0609070205080204" pitchFamily="49" charset="-128"/>
                <a:cs typeface="ＭＳ Ｐゴシック" panose="020B0600070205080204" pitchFamily="50" charset="-128"/>
              </a:rPr>
              <a:t>　</a:t>
            </a:r>
            <a:endParaRPr lang="ja-JP" altLang="ja-JP" sz="2400" dirty="0">
              <a:latin typeface="ＭＳ ゴシック" panose="020B0609070205080204" pitchFamily="49" charset="-128"/>
              <a:ea typeface="ＭＳ ゴシック" panose="020B0609070205080204" pitchFamily="49" charset="-128"/>
              <a:cs typeface="ＭＳ Ｐゴシック" panose="020B0600070205080204" pitchFamily="50" charset="-128"/>
            </a:endParaRPr>
          </a:p>
          <a:p>
            <a:pPr marL="0" indent="0">
              <a:buNone/>
            </a:pPr>
            <a:endParaRPr lang="en-US" altLang="ja-JP" sz="1400" dirty="0" smtClean="0">
              <a:latin typeface="ＭＳ ゴシック" panose="020B0609070205080204" pitchFamily="49" charset="-128"/>
              <a:ea typeface="ＭＳ ゴシック" panose="020B0609070205080204" pitchFamily="49" charset="-128"/>
              <a:cs typeface="ＭＳ Ｐゴシック" panose="020B0600070205080204" pitchFamily="50" charset="-128"/>
            </a:endParaRPr>
          </a:p>
          <a:p>
            <a:pPr marL="0" indent="0">
              <a:buNone/>
            </a:pPr>
            <a:endParaRPr lang="ja-JP" altLang="ja-JP" sz="1400" dirty="0">
              <a:latin typeface="ＭＳ ゴシック" panose="020B0609070205080204" pitchFamily="49" charset="-128"/>
              <a:ea typeface="ＭＳ ゴシック" panose="020B0609070205080204" pitchFamily="49" charset="-128"/>
              <a:cs typeface="ＭＳ Ｐゴシック" panose="020B0600070205080204" pitchFamily="50" charset="-128"/>
            </a:endParaRPr>
          </a:p>
          <a:p>
            <a:pPr marL="0" indent="0">
              <a:buNone/>
            </a:pPr>
            <a:endParaRPr lang="ja-JP" altLang="ja-JP" sz="1600" dirty="0">
              <a:latin typeface="ＭＳ ゴシック" panose="020B0609070205080204" pitchFamily="49" charset="-128"/>
              <a:ea typeface="ＭＳ ゴシック" panose="020B0609070205080204" pitchFamily="49" charset="-128"/>
              <a:cs typeface="ＭＳ Ｐゴシック" panose="020B0600070205080204" pitchFamily="50" charset="-128"/>
            </a:endParaRPr>
          </a:p>
          <a:p>
            <a:pPr marL="0" indent="0">
              <a:buNone/>
            </a:pPr>
            <a:endParaRPr lang="en-US" altLang="ja-JP" sz="1800" dirty="0" smtClean="0"/>
          </a:p>
          <a:p>
            <a:pPr marL="0" lvl="0" indent="0">
              <a:buNone/>
            </a:pPr>
            <a:endParaRPr lang="en-IN" sz="2400" dirty="0"/>
          </a:p>
          <a:p>
            <a:pPr marL="0" lvl="0" indent="0">
              <a:buNone/>
            </a:pPr>
            <a:r>
              <a:rPr lang="en-US" sz="2400" dirty="0" smtClean="0"/>
              <a:t/>
            </a:r>
            <a:br>
              <a:rPr lang="en-US" sz="2400" dirty="0" smtClean="0"/>
            </a:br>
            <a:endParaRPr lang="en-US" altLang="ja-JP" sz="2400" dirty="0" smtClean="0"/>
          </a:p>
          <a:p>
            <a:pPr marL="271463" indent="0">
              <a:spcBef>
                <a:spcPts val="0"/>
              </a:spcBef>
              <a:spcAft>
                <a:spcPts val="1200"/>
              </a:spcAft>
              <a:buFont typeface="Wingdings" pitchFamily="2" charset="2"/>
              <a:buNone/>
              <a:defRPr/>
            </a:pPr>
            <a:endParaRPr lang="en-US" altLang="ja-JP" sz="2400" dirty="0" smtClean="0">
              <a:latin typeface="ＭＳ Ｐゴシック" pitchFamily="50" charset="-128"/>
            </a:endParaRPr>
          </a:p>
          <a:p>
            <a:pPr marL="0" indent="0">
              <a:buFont typeface="Wingdings" pitchFamily="2" charset="2"/>
              <a:buNone/>
              <a:defRPr/>
            </a:pPr>
            <a:endParaRPr lang="en-US" altLang="ja-JP" b="1" dirty="0" smtClean="0">
              <a:latin typeface="ＭＳ Ｐゴシック" pitchFamily="50" charset="-128"/>
            </a:endParaRPr>
          </a:p>
          <a:p>
            <a:pPr marL="0" indent="0">
              <a:buFont typeface="Wingdings" pitchFamily="2" charset="2"/>
              <a:buNone/>
              <a:defRPr/>
            </a:pPr>
            <a:endParaRPr lang="ja-JP" altLang="ja-JP"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6554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332581"/>
            <a:ext cx="8229600" cy="1152203"/>
          </a:xfrm>
        </p:spPr>
        <p:txBody>
          <a:bodyPr/>
          <a:lstStyle/>
          <a:p>
            <a:pPr algn="ctr"/>
            <a:r>
              <a:rPr lang="ja-JP" altLang="en-US" sz="2800" dirty="0"/>
              <a:t>世界水準工業団地（</a:t>
            </a:r>
            <a:r>
              <a:rPr lang="en-US" sz="2800" dirty="0"/>
              <a:t>Japan Industrial Township </a:t>
            </a:r>
            <a:r>
              <a:rPr lang="en-US" sz="2800" dirty="0" err="1"/>
              <a:t>Tumakuru</a:t>
            </a:r>
            <a:r>
              <a:rPr lang="ja-JP" altLang="en-US" sz="2800" dirty="0" smtClean="0"/>
              <a:t>）テ</a:t>
            </a:r>
            <a:r>
              <a:rPr lang="ja-JP" altLang="en-US" sz="2800" dirty="0"/>
              <a:t>クニカル委員会開催報告</a:t>
            </a:r>
            <a:endParaRPr lang="en-IN" altLang="ja-JP" sz="2800" dirty="0" smtClean="0"/>
          </a:p>
        </p:txBody>
      </p:sp>
      <p:sp>
        <p:nvSpPr>
          <p:cNvPr id="3" name="Content Placeholder 2"/>
          <p:cNvSpPr>
            <a:spLocks noGrp="1"/>
          </p:cNvSpPr>
          <p:nvPr>
            <p:ph idx="1"/>
          </p:nvPr>
        </p:nvSpPr>
        <p:spPr>
          <a:xfrm>
            <a:off x="468313" y="1196752"/>
            <a:ext cx="8351837" cy="4968551"/>
          </a:xfrm>
        </p:spPr>
        <p:txBody>
          <a:bodyPr/>
          <a:lstStyle/>
          <a:p>
            <a:pPr marL="457200" lvl="0" indent="-457200">
              <a:buAutoNum type="arabicParenBoth"/>
            </a:pPr>
            <a:endParaRPr lang="en-US" altLang="ja-JP" sz="1800" dirty="0" smtClean="0">
              <a:latin typeface="+mj-ea"/>
              <a:ea typeface="+mj-ea"/>
            </a:endParaRPr>
          </a:p>
          <a:p>
            <a:pPr marL="457200" lvl="0" indent="-457200">
              <a:buAutoNum type="arabicParenBoth"/>
            </a:pPr>
            <a:endParaRPr lang="en-US" altLang="ja-JP" sz="1800" dirty="0">
              <a:latin typeface="+mj-ea"/>
              <a:ea typeface="+mj-ea"/>
            </a:endParaRPr>
          </a:p>
          <a:p>
            <a:pPr marL="457200" lvl="0" indent="-457200">
              <a:buFont typeface="+mj-lt"/>
              <a:buAutoNum type="arabicPeriod"/>
            </a:pPr>
            <a:r>
              <a:rPr lang="ja-JP" altLang="en-US" sz="2200" dirty="0" smtClean="0"/>
              <a:t>日</a:t>
            </a:r>
            <a:r>
              <a:rPr lang="ja-JP" altLang="en-US" sz="2200" dirty="0"/>
              <a:t>時：</a:t>
            </a:r>
            <a:r>
              <a:rPr lang="en-US" sz="2200" dirty="0"/>
              <a:t>2015</a:t>
            </a:r>
            <a:r>
              <a:rPr lang="ja-JP" altLang="en-US" sz="2200" dirty="0"/>
              <a:t>年</a:t>
            </a:r>
            <a:r>
              <a:rPr lang="en-US" sz="2200" dirty="0"/>
              <a:t>7</a:t>
            </a:r>
            <a:r>
              <a:rPr lang="ja-JP" altLang="en-US" sz="2200" dirty="0"/>
              <a:t>月</a:t>
            </a:r>
            <a:r>
              <a:rPr lang="en-US" sz="2200" dirty="0"/>
              <a:t>20</a:t>
            </a:r>
            <a:r>
              <a:rPr lang="ja-JP" altLang="en-US" sz="2200" dirty="0"/>
              <a:t>日（月）</a:t>
            </a:r>
            <a:r>
              <a:rPr lang="en-US" sz="2200" dirty="0"/>
              <a:t>15:30</a:t>
            </a:r>
            <a:r>
              <a:rPr lang="ja-JP" altLang="en-US" sz="2200" dirty="0"/>
              <a:t>～</a:t>
            </a:r>
            <a:r>
              <a:rPr lang="en-US" sz="2200" dirty="0"/>
              <a:t>17:00</a:t>
            </a:r>
            <a:endParaRPr lang="en-IN" sz="2200" dirty="0"/>
          </a:p>
          <a:p>
            <a:pPr marL="457200" lvl="0" indent="-457200">
              <a:buFont typeface="+mj-lt"/>
              <a:buAutoNum type="arabicPeriod"/>
            </a:pPr>
            <a:r>
              <a:rPr lang="ja-JP" altLang="en-US" sz="2200" dirty="0"/>
              <a:t>場所：</a:t>
            </a:r>
            <a:r>
              <a:rPr lang="en-US" sz="2200" dirty="0"/>
              <a:t>VIKASA</a:t>
            </a:r>
            <a:r>
              <a:rPr lang="ja-JP" altLang="en-US" sz="2200" dirty="0"/>
              <a:t>　</a:t>
            </a:r>
            <a:r>
              <a:rPr lang="en-US" sz="2200" dirty="0"/>
              <a:t>SOUDHA</a:t>
            </a:r>
            <a:r>
              <a:rPr lang="ja-JP" altLang="en-US" sz="2200" dirty="0"/>
              <a:t>　</a:t>
            </a:r>
            <a:r>
              <a:rPr lang="en-US" sz="2200" dirty="0"/>
              <a:t>123</a:t>
            </a:r>
            <a:r>
              <a:rPr lang="ja-JP" altLang="en-US" sz="2200" dirty="0"/>
              <a:t>会議室</a:t>
            </a:r>
            <a:endParaRPr lang="en-IN" sz="2200" dirty="0"/>
          </a:p>
          <a:p>
            <a:pPr marL="457200" lvl="0" indent="-457200">
              <a:buFont typeface="+mj-lt"/>
              <a:buAutoNum type="arabicPeriod"/>
            </a:pPr>
            <a:r>
              <a:rPr lang="ja-JP" altLang="en-US" sz="2200" dirty="0"/>
              <a:t>出席者：</a:t>
            </a:r>
            <a:endParaRPr lang="en-IN" sz="2200" dirty="0"/>
          </a:p>
          <a:p>
            <a:pPr marL="0" indent="0">
              <a:buNone/>
            </a:pPr>
            <a:r>
              <a:rPr lang="ja-JP" altLang="en-US" sz="2200" dirty="0" smtClean="0"/>
              <a:t>     ＜</a:t>
            </a:r>
            <a:r>
              <a:rPr lang="ja-JP" altLang="en-US" sz="2200" dirty="0"/>
              <a:t>カルナタカ州政府側＞</a:t>
            </a:r>
            <a:endParaRPr lang="en-IN" sz="2200" dirty="0"/>
          </a:p>
          <a:p>
            <a:pPr marL="0" indent="0">
              <a:buNone/>
            </a:pPr>
            <a:r>
              <a:rPr lang="ja-JP" altLang="en-US" sz="2200" dirty="0" smtClean="0"/>
              <a:t>      プ</a:t>
            </a:r>
            <a:r>
              <a:rPr lang="ja-JP" altLang="en-US" sz="2200" dirty="0"/>
              <a:t>ラバ工業次官、グプタ産業コミッショナー</a:t>
            </a:r>
            <a:r>
              <a:rPr lang="ja-JP" altLang="en-US" sz="2200" dirty="0" smtClean="0"/>
              <a:t>、</a:t>
            </a:r>
            <a:endParaRPr lang="en-US" altLang="ja-JP" sz="2200" dirty="0" smtClean="0"/>
          </a:p>
          <a:p>
            <a:pPr marL="0" indent="0">
              <a:buNone/>
            </a:pPr>
            <a:r>
              <a:rPr lang="ja-JP" altLang="en-US" sz="2200" dirty="0"/>
              <a:t>　</a:t>
            </a:r>
            <a:r>
              <a:rPr lang="ja-JP" altLang="en-US" sz="2200" dirty="0" smtClean="0"/>
              <a:t>　　</a:t>
            </a:r>
            <a:r>
              <a:rPr lang="en-US" sz="2200" dirty="0" smtClean="0"/>
              <a:t>KIADB</a:t>
            </a:r>
            <a:r>
              <a:rPr lang="ja-JP" altLang="en-US" sz="2200" dirty="0"/>
              <a:t>、</a:t>
            </a:r>
            <a:r>
              <a:rPr lang="en-US" sz="2200" dirty="0"/>
              <a:t>KUM</a:t>
            </a:r>
            <a:r>
              <a:rPr lang="ja-JP" altLang="en-US" sz="2200" dirty="0"/>
              <a:t>、</a:t>
            </a:r>
            <a:r>
              <a:rPr lang="en-US" sz="2200" dirty="0"/>
              <a:t>KSIIDC</a:t>
            </a:r>
            <a:endParaRPr lang="en-IN" sz="2200" dirty="0"/>
          </a:p>
          <a:p>
            <a:pPr marL="0" indent="0">
              <a:buNone/>
            </a:pPr>
            <a:r>
              <a:rPr lang="ja-JP" altLang="en-US" sz="2200" dirty="0" smtClean="0"/>
              <a:t>     ＜</a:t>
            </a:r>
            <a:r>
              <a:rPr lang="ja-JP" altLang="en-US" sz="2200" dirty="0"/>
              <a:t>日本側＞</a:t>
            </a:r>
            <a:endParaRPr lang="en-IN" sz="2200" dirty="0"/>
          </a:p>
          <a:p>
            <a:pPr marL="0" indent="0">
              <a:buNone/>
            </a:pPr>
            <a:r>
              <a:rPr lang="ja-JP" altLang="en-US" sz="2200" dirty="0"/>
              <a:t>　　　経済産業省、在ベンガルール領事事務所、</a:t>
            </a:r>
            <a:r>
              <a:rPr lang="en-US" sz="2200" dirty="0"/>
              <a:t>JICA</a:t>
            </a:r>
            <a:r>
              <a:rPr lang="ja-JP" altLang="en-US" sz="2200" dirty="0"/>
              <a:t>、ジェトロ</a:t>
            </a:r>
            <a:r>
              <a:rPr lang="ja-JP" altLang="en-US" sz="2200" dirty="0" smtClean="0"/>
              <a:t>、</a:t>
            </a:r>
            <a:endParaRPr lang="en-US" altLang="ja-JP" sz="2200" dirty="0" smtClean="0"/>
          </a:p>
          <a:p>
            <a:pPr marL="0" indent="0">
              <a:buNone/>
            </a:pPr>
            <a:r>
              <a:rPr lang="en-US" altLang="ja-JP" sz="2200" dirty="0"/>
              <a:t> </a:t>
            </a:r>
            <a:r>
              <a:rPr lang="en-US" altLang="ja-JP" sz="2200" dirty="0" smtClean="0"/>
              <a:t>      </a:t>
            </a:r>
            <a:r>
              <a:rPr lang="ja-JP" altLang="en-US" sz="2200" dirty="0" smtClean="0"/>
              <a:t>バンガロール日本商</a:t>
            </a:r>
            <a:r>
              <a:rPr lang="ja-JP" altLang="en-US" sz="2200" dirty="0"/>
              <a:t>工会</a:t>
            </a:r>
            <a:r>
              <a:rPr lang="ja-JP" altLang="en-US" sz="2200" dirty="0" smtClean="0"/>
              <a:t>、</a:t>
            </a:r>
            <a:r>
              <a:rPr lang="en-US" sz="2200" dirty="0" smtClean="0"/>
              <a:t>NRI</a:t>
            </a:r>
            <a:r>
              <a:rPr lang="ja-JP" altLang="en-US" sz="2200" dirty="0" smtClean="0"/>
              <a:t>、豊</a:t>
            </a:r>
            <a:r>
              <a:rPr lang="ja-JP" altLang="en-US" sz="2200" dirty="0"/>
              <a:t>田通商</a:t>
            </a:r>
            <a:r>
              <a:rPr lang="ja-JP" altLang="en-US" sz="2200" dirty="0" smtClean="0"/>
              <a:t>、み</a:t>
            </a:r>
            <a:r>
              <a:rPr lang="ja-JP" altLang="en-US" sz="2200" dirty="0"/>
              <a:t>ずほ銀</a:t>
            </a:r>
            <a:r>
              <a:rPr lang="ja-JP" altLang="en-US" sz="2200" dirty="0" smtClean="0"/>
              <a:t>行、</a:t>
            </a:r>
            <a:endParaRPr lang="en-US" altLang="ja-JP" sz="2200" dirty="0" smtClean="0"/>
          </a:p>
          <a:p>
            <a:pPr marL="0" indent="0">
              <a:buNone/>
            </a:pPr>
            <a:r>
              <a:rPr lang="ja-JP" altLang="en-US" sz="2200" dirty="0"/>
              <a:t>　</a:t>
            </a:r>
            <a:r>
              <a:rPr lang="ja-JP" altLang="en-US" sz="2200" dirty="0" smtClean="0"/>
              <a:t>　　東</a:t>
            </a:r>
            <a:r>
              <a:rPr lang="ja-JP" altLang="en-US" sz="2200" dirty="0"/>
              <a:t>芝三菱電機産業シ</a:t>
            </a:r>
            <a:r>
              <a:rPr lang="ja-JP" altLang="en-US" sz="2200" dirty="0" smtClean="0"/>
              <a:t>ステム、</a:t>
            </a:r>
            <a:r>
              <a:rPr lang="en-US" sz="2200" dirty="0" smtClean="0"/>
              <a:t>IJCCI </a:t>
            </a:r>
            <a:r>
              <a:rPr lang="en-US" sz="2200" dirty="0"/>
              <a:t>Karnataka</a:t>
            </a:r>
            <a:r>
              <a:rPr lang="ja-JP" altLang="en-US" sz="2200" dirty="0" smtClean="0"/>
              <a:t>、</a:t>
            </a:r>
            <a:endParaRPr lang="en-US" altLang="ja-JP" sz="2200" dirty="0" smtClean="0"/>
          </a:p>
          <a:p>
            <a:pPr marL="0" indent="0">
              <a:buNone/>
            </a:pPr>
            <a:r>
              <a:rPr lang="ja-JP" altLang="en-US" sz="2200" dirty="0"/>
              <a:t>　</a:t>
            </a:r>
            <a:r>
              <a:rPr lang="ja-JP" altLang="en-US" sz="2200" dirty="0" smtClean="0"/>
              <a:t>　　</a:t>
            </a:r>
            <a:r>
              <a:rPr lang="en-US" sz="2200" dirty="0" smtClean="0"/>
              <a:t>Developer </a:t>
            </a:r>
            <a:r>
              <a:rPr lang="en-US" sz="2200" dirty="0"/>
              <a:t>Group</a:t>
            </a:r>
            <a:r>
              <a:rPr lang="ja-JP" altLang="en-US" sz="2200" dirty="0"/>
              <a:t>、</a:t>
            </a:r>
            <a:r>
              <a:rPr lang="en-US" sz="2200" dirty="0"/>
              <a:t>PWC</a:t>
            </a:r>
            <a:r>
              <a:rPr lang="ja-JP" altLang="en-US" sz="2200" dirty="0"/>
              <a:t>　</a:t>
            </a:r>
            <a:r>
              <a:rPr lang="ja-JP" altLang="en-US" sz="2000" dirty="0"/>
              <a:t>　</a:t>
            </a:r>
            <a:endParaRPr lang="en-US" altLang="ja-JP" sz="2000" dirty="0">
              <a:latin typeface="+mj-ea"/>
              <a:ea typeface="+mj-ea"/>
            </a:endParaRPr>
          </a:p>
        </p:txBody>
      </p:sp>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325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332581"/>
            <a:ext cx="8229600" cy="1152203"/>
          </a:xfrm>
        </p:spPr>
        <p:txBody>
          <a:bodyPr/>
          <a:lstStyle/>
          <a:p>
            <a:pPr algn="ctr"/>
            <a:r>
              <a:rPr lang="ja-JP" altLang="en-US" sz="2800" dirty="0"/>
              <a:t>世界水準工業団地（</a:t>
            </a:r>
            <a:r>
              <a:rPr lang="en-US" sz="2800" dirty="0"/>
              <a:t>Japan Industrial Township </a:t>
            </a:r>
            <a:r>
              <a:rPr lang="en-US" sz="2800" dirty="0" err="1"/>
              <a:t>Tumakuru</a:t>
            </a:r>
            <a:r>
              <a:rPr lang="ja-JP" altLang="en-US" sz="2800" dirty="0" smtClean="0"/>
              <a:t>）テ</a:t>
            </a:r>
            <a:r>
              <a:rPr lang="ja-JP" altLang="en-US" sz="2800" dirty="0"/>
              <a:t>クニカル委員会開催報告</a:t>
            </a:r>
            <a:endParaRPr lang="en-IN" altLang="ja-JP" sz="2800" dirty="0" smtClean="0"/>
          </a:p>
        </p:txBody>
      </p:sp>
      <p:sp>
        <p:nvSpPr>
          <p:cNvPr id="3" name="Content Placeholder 2"/>
          <p:cNvSpPr>
            <a:spLocks noGrp="1"/>
          </p:cNvSpPr>
          <p:nvPr>
            <p:ph idx="1"/>
          </p:nvPr>
        </p:nvSpPr>
        <p:spPr>
          <a:xfrm>
            <a:off x="468313" y="1196752"/>
            <a:ext cx="8351837" cy="4968551"/>
          </a:xfrm>
        </p:spPr>
        <p:txBody>
          <a:bodyPr/>
          <a:lstStyle/>
          <a:p>
            <a:pPr marL="457200" lvl="0" indent="-457200">
              <a:buAutoNum type="arabicParenBoth"/>
            </a:pPr>
            <a:endParaRPr lang="en-US" altLang="ja-JP" sz="1800" dirty="0" smtClean="0">
              <a:latin typeface="+mj-ea"/>
              <a:ea typeface="+mj-ea"/>
            </a:endParaRPr>
          </a:p>
          <a:p>
            <a:pPr marL="0" lvl="0" indent="0">
              <a:buNone/>
            </a:pPr>
            <a:r>
              <a:rPr lang="en-US" altLang="ja-JP" sz="2200" dirty="0" smtClean="0"/>
              <a:t>4.   </a:t>
            </a:r>
            <a:r>
              <a:rPr lang="ja-JP" altLang="en-US" sz="2200" dirty="0" smtClean="0"/>
              <a:t>協</a:t>
            </a:r>
            <a:r>
              <a:rPr lang="ja-JP" altLang="en-US" sz="2200" dirty="0"/>
              <a:t>議事項：</a:t>
            </a:r>
            <a:endParaRPr lang="en-IN" sz="2200" dirty="0"/>
          </a:p>
          <a:p>
            <a:pPr marL="0" lvl="0" indent="0">
              <a:buNone/>
            </a:pPr>
            <a:r>
              <a:rPr lang="ja-JP" altLang="en-US" sz="2200" dirty="0" smtClean="0"/>
              <a:t>   </a:t>
            </a:r>
            <a:r>
              <a:rPr lang="en-US" altLang="ja-JP" sz="2200" dirty="0" smtClean="0"/>
              <a:t>(1) </a:t>
            </a:r>
            <a:r>
              <a:rPr lang="ja-JP" altLang="en-US" sz="2200" dirty="0" smtClean="0"/>
              <a:t>テ</a:t>
            </a:r>
            <a:r>
              <a:rPr lang="ja-JP" altLang="en-US" sz="2200" dirty="0"/>
              <a:t>クニカル委員会の役割</a:t>
            </a:r>
            <a:endParaRPr lang="en-IN" sz="2200" dirty="0"/>
          </a:p>
          <a:p>
            <a:pPr lvl="0">
              <a:buFont typeface="+mj-lt"/>
              <a:buAutoNum type="alphaLcPeriod"/>
            </a:pPr>
            <a:r>
              <a:rPr lang="ja-JP" altLang="en-US" sz="2200" dirty="0" smtClean="0"/>
              <a:t>世</a:t>
            </a:r>
            <a:r>
              <a:rPr lang="ja-JP" altLang="en-US" sz="2200" dirty="0"/>
              <a:t>界水準工業団地の定義づけ</a:t>
            </a:r>
            <a:endParaRPr lang="en-IN" sz="2200" dirty="0"/>
          </a:p>
          <a:p>
            <a:pPr lvl="0">
              <a:buFont typeface="+mj-lt"/>
              <a:buAutoNum type="alphaLcPeriod"/>
            </a:pPr>
            <a:r>
              <a:rPr lang="ja-JP" altLang="en-US" sz="2200" dirty="0"/>
              <a:t>候補地の決定と世界水準工業団地の差異（ギャップ）の認識</a:t>
            </a:r>
            <a:endParaRPr lang="en-IN" sz="2200" dirty="0"/>
          </a:p>
          <a:p>
            <a:pPr lvl="0">
              <a:buFont typeface="+mj-lt"/>
              <a:buAutoNum type="alphaLcPeriod"/>
            </a:pPr>
            <a:r>
              <a:rPr lang="ja-JP" altLang="en-US" sz="2200" dirty="0"/>
              <a:t>ギャップを埋め、プロジェクトを実現するための、アクションプランの策定</a:t>
            </a:r>
            <a:endParaRPr lang="en-IN" sz="2200" dirty="0"/>
          </a:p>
          <a:p>
            <a:pPr marL="0" lvl="0" indent="0">
              <a:buNone/>
            </a:pPr>
            <a:r>
              <a:rPr lang="ja-JP" altLang="en-US" sz="2200" dirty="0" smtClean="0"/>
              <a:t>   </a:t>
            </a:r>
            <a:r>
              <a:rPr lang="en-US" altLang="ja-JP" sz="2200" dirty="0" smtClean="0"/>
              <a:t>(2) </a:t>
            </a:r>
            <a:r>
              <a:rPr lang="ja-JP" altLang="en-US" sz="2200" dirty="0" smtClean="0"/>
              <a:t>面</a:t>
            </a:r>
            <a:r>
              <a:rPr lang="ja-JP" altLang="en-US" sz="2200" dirty="0"/>
              <a:t>積</a:t>
            </a:r>
            <a:r>
              <a:rPr lang="ja-JP" altLang="en-US" sz="2200" dirty="0" smtClean="0"/>
              <a:t>：　</a:t>
            </a:r>
            <a:r>
              <a:rPr lang="en-US" sz="2200" dirty="0" smtClean="0"/>
              <a:t>500</a:t>
            </a:r>
            <a:r>
              <a:rPr lang="ja-JP" altLang="en-US" sz="2200" dirty="0"/>
              <a:t>エーカー</a:t>
            </a:r>
            <a:r>
              <a:rPr lang="ja-JP" altLang="en-US" sz="2200" dirty="0" smtClean="0"/>
              <a:t>。</a:t>
            </a:r>
            <a:endParaRPr lang="en-US" altLang="ja-JP" sz="2200" dirty="0" smtClean="0"/>
          </a:p>
          <a:p>
            <a:pPr marL="0" lvl="0" indent="0">
              <a:buNone/>
            </a:pPr>
            <a:r>
              <a:rPr lang="ja-JP" altLang="en-US" sz="2200" dirty="0"/>
              <a:t>　</a:t>
            </a:r>
            <a:r>
              <a:rPr lang="ja-JP" altLang="en-US" sz="2200" dirty="0" smtClean="0"/>
              <a:t>　　</a:t>
            </a:r>
            <a:r>
              <a:rPr lang="en-US" sz="2200" dirty="0" smtClean="0"/>
              <a:t>7</a:t>
            </a:r>
            <a:r>
              <a:rPr lang="ja-JP" altLang="en-US" sz="2200" dirty="0"/>
              <a:t>月</a:t>
            </a:r>
            <a:r>
              <a:rPr lang="en-US" sz="2200" dirty="0"/>
              <a:t>29</a:t>
            </a:r>
            <a:r>
              <a:rPr lang="ja-JP" altLang="en-US" sz="2200" dirty="0"/>
              <a:t>日に日本側とインド側双方が、バサントナラサプラ（</a:t>
            </a:r>
            <a:r>
              <a:rPr lang="en-US" sz="2200" dirty="0"/>
              <a:t>VN</a:t>
            </a:r>
            <a:r>
              <a:rPr lang="ja-JP" altLang="en-US" sz="2200" dirty="0" smtClean="0"/>
              <a:t>）</a:t>
            </a:r>
            <a:endParaRPr lang="en-US" altLang="ja-JP" sz="2200" dirty="0" smtClean="0"/>
          </a:p>
          <a:p>
            <a:pPr marL="0" lvl="0" indent="0">
              <a:buNone/>
            </a:pPr>
            <a:r>
              <a:rPr lang="ja-JP" altLang="en-US" sz="2200" dirty="0"/>
              <a:t>　</a:t>
            </a:r>
            <a:r>
              <a:rPr lang="ja-JP" altLang="en-US" sz="2200" dirty="0" smtClean="0"/>
              <a:t>　　工</a:t>
            </a:r>
            <a:r>
              <a:rPr lang="ja-JP" altLang="en-US" sz="2200" dirty="0"/>
              <a:t>業団地内の候補地を訪問する。</a:t>
            </a:r>
            <a:endParaRPr lang="en-IN" sz="2200" dirty="0"/>
          </a:p>
          <a:p>
            <a:pPr marL="0" indent="0">
              <a:buNone/>
            </a:pPr>
            <a:r>
              <a:rPr lang="ja-JP" altLang="en-US" sz="2200" dirty="0" smtClean="0"/>
              <a:t>  </a:t>
            </a:r>
            <a:r>
              <a:rPr lang="en-US" altLang="ja-JP" sz="2200" dirty="0" smtClean="0"/>
              <a:t>(3) </a:t>
            </a:r>
            <a:r>
              <a:rPr lang="ja-JP" altLang="en-US" sz="2200" dirty="0" smtClean="0"/>
              <a:t>ギ</a:t>
            </a:r>
            <a:r>
              <a:rPr lang="ja-JP" altLang="en-US" sz="2200" dirty="0"/>
              <a:t>ャップ・レポートを作成し、整備のための対応策をまとめ、成果を、</a:t>
            </a:r>
            <a:r>
              <a:rPr lang="en-US" sz="2200" dirty="0"/>
              <a:t>11</a:t>
            </a:r>
            <a:r>
              <a:rPr lang="ja-JP" altLang="en-US" sz="2200" dirty="0"/>
              <a:t>月</a:t>
            </a:r>
            <a:r>
              <a:rPr lang="en-US" sz="2200" dirty="0"/>
              <a:t>23</a:t>
            </a:r>
            <a:r>
              <a:rPr lang="ja-JP" altLang="en-US" sz="2200" dirty="0"/>
              <a:t>日～</a:t>
            </a:r>
            <a:r>
              <a:rPr lang="en-US" sz="2200" dirty="0"/>
              <a:t>25</a:t>
            </a:r>
            <a:r>
              <a:rPr lang="ja-JP" altLang="en-US" sz="2200" dirty="0"/>
              <a:t>日に開催予定の「</a:t>
            </a:r>
            <a:r>
              <a:rPr lang="en-US" sz="2200" dirty="0"/>
              <a:t>Invest Karnataka 2015</a:t>
            </a:r>
            <a:r>
              <a:rPr lang="ja-JP" altLang="en-US" sz="2200" dirty="0"/>
              <a:t>」</a:t>
            </a:r>
            <a:r>
              <a:rPr lang="en-US" sz="2200" dirty="0"/>
              <a:t>(IK2015)</a:t>
            </a:r>
            <a:r>
              <a:rPr lang="ja-JP" altLang="en-US" sz="2200" dirty="0"/>
              <a:t>で報告する。</a:t>
            </a:r>
            <a:endParaRPr lang="en-US" altLang="ja-JP" sz="2200" dirty="0">
              <a:latin typeface="+mj-ea"/>
              <a:ea typeface="+mj-ea"/>
            </a:endParaRPr>
          </a:p>
        </p:txBody>
      </p:sp>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7752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332581"/>
            <a:ext cx="8229600" cy="1152203"/>
          </a:xfrm>
        </p:spPr>
        <p:txBody>
          <a:bodyPr/>
          <a:lstStyle/>
          <a:p>
            <a:pPr algn="ctr"/>
            <a:r>
              <a:rPr lang="ja-JP" altLang="en-US" sz="2800" dirty="0"/>
              <a:t>世界水準工業団地（</a:t>
            </a:r>
            <a:r>
              <a:rPr lang="en-US" sz="2800" dirty="0"/>
              <a:t>Japan Industrial Township </a:t>
            </a:r>
            <a:r>
              <a:rPr lang="en-US" sz="2800" dirty="0" err="1"/>
              <a:t>Tumakuru</a:t>
            </a:r>
            <a:r>
              <a:rPr lang="ja-JP" altLang="en-US" sz="2800" dirty="0" smtClean="0"/>
              <a:t>）テ</a:t>
            </a:r>
            <a:r>
              <a:rPr lang="ja-JP" altLang="en-US" sz="2800" dirty="0"/>
              <a:t>クニカル委員会開催報告</a:t>
            </a:r>
            <a:endParaRPr lang="en-IN" altLang="ja-JP" sz="2800" dirty="0" smtClean="0"/>
          </a:p>
        </p:txBody>
      </p:sp>
      <p:sp>
        <p:nvSpPr>
          <p:cNvPr id="3" name="Content Placeholder 2"/>
          <p:cNvSpPr>
            <a:spLocks noGrp="1"/>
          </p:cNvSpPr>
          <p:nvPr>
            <p:ph idx="1"/>
          </p:nvPr>
        </p:nvSpPr>
        <p:spPr>
          <a:xfrm>
            <a:off x="468313" y="1196752"/>
            <a:ext cx="8351837" cy="4968551"/>
          </a:xfrm>
        </p:spPr>
        <p:txBody>
          <a:bodyPr/>
          <a:lstStyle/>
          <a:p>
            <a:pPr marL="457200" lvl="0" indent="-457200">
              <a:buAutoNum type="arabicParenBoth"/>
            </a:pPr>
            <a:endParaRPr lang="en-US" altLang="ja-JP" sz="1800" dirty="0" smtClean="0">
              <a:latin typeface="+mj-ea"/>
              <a:ea typeface="+mj-ea"/>
            </a:endParaRPr>
          </a:p>
          <a:p>
            <a:pPr marL="457200" lvl="0" indent="-457200">
              <a:buAutoNum type="arabicParenBoth"/>
            </a:pPr>
            <a:endParaRPr lang="en-US" altLang="ja-JP" sz="1800" dirty="0" smtClean="0">
              <a:latin typeface="+mj-ea"/>
              <a:ea typeface="+mj-ea"/>
            </a:endParaRPr>
          </a:p>
          <a:p>
            <a:pPr marL="0" lvl="0" indent="0">
              <a:buNone/>
            </a:pPr>
            <a:r>
              <a:rPr lang="en-US" altLang="ja-JP" sz="2200" dirty="0" smtClean="0"/>
              <a:t>(4) </a:t>
            </a:r>
            <a:r>
              <a:rPr lang="ja-JP" altLang="en-US" sz="2200" dirty="0" smtClean="0"/>
              <a:t>　担</a:t>
            </a:r>
            <a:r>
              <a:rPr lang="ja-JP" altLang="en-US" sz="2200" dirty="0"/>
              <a:t>当者の任命：</a:t>
            </a:r>
            <a:endParaRPr lang="en-IN" sz="2200" dirty="0"/>
          </a:p>
          <a:p>
            <a:pPr marL="0" lvl="0" indent="0">
              <a:buNone/>
            </a:pPr>
            <a:r>
              <a:rPr lang="en-US" altLang="ja-JP" sz="2200" dirty="0" smtClean="0"/>
              <a:t>  a. </a:t>
            </a:r>
            <a:r>
              <a:rPr lang="ja-JP" altLang="en-US" sz="2200" dirty="0" smtClean="0"/>
              <a:t>イ</a:t>
            </a:r>
            <a:r>
              <a:rPr lang="ja-JP" altLang="en-US" sz="2200" dirty="0"/>
              <a:t>ンフラ関連（水、電気、道路）</a:t>
            </a:r>
            <a:r>
              <a:rPr lang="en-US" sz="2200" dirty="0"/>
              <a:t>→</a:t>
            </a:r>
            <a:r>
              <a:rPr lang="ja-JP" altLang="en-US" sz="2200" dirty="0"/>
              <a:t>スワミ</a:t>
            </a:r>
            <a:r>
              <a:rPr lang="en-US" sz="2200" dirty="0"/>
              <a:t>KIADB</a:t>
            </a:r>
            <a:r>
              <a:rPr lang="ja-JP" altLang="en-US" sz="2200" dirty="0"/>
              <a:t>技術部長</a:t>
            </a:r>
            <a:endParaRPr lang="en-IN" sz="2200" dirty="0"/>
          </a:p>
          <a:p>
            <a:pPr marL="0" lvl="0" indent="0">
              <a:buNone/>
            </a:pPr>
            <a:r>
              <a:rPr lang="en-US" altLang="ja-JP" sz="2200" dirty="0" smtClean="0"/>
              <a:t>  b. </a:t>
            </a:r>
            <a:r>
              <a:rPr lang="ja-JP" altLang="en-US" sz="2200" dirty="0" smtClean="0"/>
              <a:t>工</a:t>
            </a:r>
            <a:r>
              <a:rPr lang="ja-JP" altLang="en-US" sz="2200" dirty="0"/>
              <a:t>業団地開発・運営関連　</a:t>
            </a:r>
            <a:endParaRPr lang="en-IN" sz="2200" dirty="0"/>
          </a:p>
          <a:p>
            <a:pPr marL="0" indent="0">
              <a:buNone/>
            </a:pPr>
            <a:r>
              <a:rPr lang="en-US" sz="2200" dirty="0" smtClean="0"/>
              <a:t>     ①</a:t>
            </a:r>
            <a:r>
              <a:rPr lang="ja-JP" altLang="en-US" sz="2200" dirty="0"/>
              <a:t>工業団地開発・整備　</a:t>
            </a:r>
            <a:r>
              <a:rPr lang="en-US" sz="2200" dirty="0"/>
              <a:t>→</a:t>
            </a:r>
            <a:r>
              <a:rPr lang="ja-JP" altLang="en-US" sz="2200" dirty="0"/>
              <a:t>　シェーカラッパ</a:t>
            </a:r>
            <a:r>
              <a:rPr lang="en-US" sz="2200" dirty="0"/>
              <a:t>KIADB</a:t>
            </a:r>
            <a:r>
              <a:rPr lang="ja-JP" altLang="en-US" sz="2200" dirty="0"/>
              <a:t>総</a:t>
            </a:r>
            <a:r>
              <a:rPr lang="ja-JP" altLang="en-US" sz="2200" dirty="0" smtClean="0"/>
              <a:t>裁</a:t>
            </a:r>
            <a:endParaRPr lang="en-IN" sz="2200" dirty="0" smtClean="0"/>
          </a:p>
          <a:p>
            <a:pPr marL="0" indent="0">
              <a:buNone/>
            </a:pPr>
            <a:r>
              <a:rPr lang="en-US" sz="2200" dirty="0" smtClean="0"/>
              <a:t>     ②</a:t>
            </a:r>
            <a:r>
              <a:rPr lang="ja-JP" altLang="en-US" sz="2200" dirty="0" smtClean="0"/>
              <a:t>許認可及びワンストップ関連　グプタ州政府産業コミッショナー</a:t>
            </a:r>
            <a:endParaRPr lang="en-IN" sz="2200" dirty="0" smtClean="0"/>
          </a:p>
          <a:p>
            <a:pPr marL="0" lvl="0" indent="0">
              <a:buNone/>
            </a:pPr>
            <a:r>
              <a:rPr lang="en-US" altLang="ja-JP" sz="2200" dirty="0" smtClean="0"/>
              <a:t>  c. </a:t>
            </a:r>
            <a:r>
              <a:rPr lang="ja-JP" altLang="en-US" sz="2200" dirty="0" smtClean="0"/>
              <a:t>工</a:t>
            </a:r>
            <a:r>
              <a:rPr lang="ja-JP" altLang="en-US" sz="2200" dirty="0"/>
              <a:t>業団地関連制度</a:t>
            </a:r>
            <a:endParaRPr lang="en-IN" sz="2200" dirty="0"/>
          </a:p>
          <a:p>
            <a:pPr marL="0" indent="0">
              <a:buNone/>
            </a:pPr>
            <a:r>
              <a:rPr lang="en-US" sz="2200" dirty="0" smtClean="0"/>
              <a:t>     ①</a:t>
            </a:r>
            <a:r>
              <a:rPr lang="ja-JP" altLang="en-US" sz="2200" dirty="0"/>
              <a:t>土地権利関係　</a:t>
            </a:r>
            <a:r>
              <a:rPr lang="en-US" sz="2200" dirty="0"/>
              <a:t>→</a:t>
            </a:r>
            <a:r>
              <a:rPr lang="ja-JP" altLang="en-US" sz="2200" dirty="0"/>
              <a:t>　シェーカラッパ</a:t>
            </a:r>
            <a:r>
              <a:rPr lang="en-US" sz="2200" dirty="0"/>
              <a:t>KIADB</a:t>
            </a:r>
            <a:r>
              <a:rPr lang="ja-JP" altLang="en-US" sz="2200" dirty="0"/>
              <a:t>総裁</a:t>
            </a:r>
            <a:endParaRPr lang="en-IN" sz="2200" dirty="0"/>
          </a:p>
          <a:p>
            <a:pPr marL="0" indent="0">
              <a:buNone/>
            </a:pPr>
            <a:r>
              <a:rPr lang="en-US" sz="2200" dirty="0" smtClean="0"/>
              <a:t>     ②</a:t>
            </a:r>
            <a:r>
              <a:rPr lang="ja-JP" altLang="en-US" sz="2200" dirty="0"/>
              <a:t>入居企業向け・インセンティブ　</a:t>
            </a:r>
            <a:r>
              <a:rPr lang="en-US" sz="2200" dirty="0"/>
              <a:t>→</a:t>
            </a:r>
            <a:r>
              <a:rPr lang="ja-JP" altLang="en-US" sz="2200" dirty="0"/>
              <a:t>　グプタ産業コミッショナー</a:t>
            </a:r>
            <a:endParaRPr lang="en-IN" sz="2200" dirty="0"/>
          </a:p>
          <a:p>
            <a:pPr marL="0" lvl="0" indent="0">
              <a:buNone/>
            </a:pPr>
            <a:r>
              <a:rPr lang="en-US" altLang="ja-JP" sz="2200" dirty="0" smtClean="0"/>
              <a:t>  d. </a:t>
            </a:r>
            <a:r>
              <a:rPr lang="ja-JP" altLang="en-US" sz="2200" dirty="0" smtClean="0"/>
              <a:t>日</a:t>
            </a:r>
            <a:r>
              <a:rPr lang="ja-JP" altLang="en-US" sz="2200" dirty="0"/>
              <a:t>本側窓口：ジェトロ・バンガロール</a:t>
            </a:r>
            <a:endParaRPr lang="en-IN" sz="2200" dirty="0"/>
          </a:p>
          <a:p>
            <a:pPr marL="0" lvl="0" indent="0">
              <a:buNone/>
            </a:pPr>
            <a:endParaRPr lang="en-US" altLang="ja-JP" sz="1800" dirty="0">
              <a:latin typeface="+mj-ea"/>
              <a:ea typeface="+mj-ea"/>
            </a:endParaRPr>
          </a:p>
        </p:txBody>
      </p:sp>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2717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332581"/>
            <a:ext cx="8229600" cy="1152203"/>
          </a:xfrm>
        </p:spPr>
        <p:txBody>
          <a:bodyPr/>
          <a:lstStyle/>
          <a:p>
            <a:pPr algn="ctr"/>
            <a:r>
              <a:rPr lang="ja-JP" altLang="en-US" sz="2800" dirty="0"/>
              <a:t>世界水準工業団地（</a:t>
            </a:r>
            <a:r>
              <a:rPr lang="en-US" sz="2800" dirty="0"/>
              <a:t>Japan Industrial Township </a:t>
            </a:r>
            <a:r>
              <a:rPr lang="en-US" sz="2800" dirty="0" err="1"/>
              <a:t>Tumakuru</a:t>
            </a:r>
            <a:r>
              <a:rPr lang="ja-JP" altLang="en-US" sz="2800" dirty="0" smtClean="0"/>
              <a:t>）テ</a:t>
            </a:r>
            <a:r>
              <a:rPr lang="ja-JP" altLang="en-US" sz="2800" dirty="0"/>
              <a:t>クニカル委員会開催報告</a:t>
            </a:r>
            <a:endParaRPr lang="en-IN" altLang="ja-JP" sz="2800" dirty="0" smtClean="0"/>
          </a:p>
        </p:txBody>
      </p:sp>
      <p:sp>
        <p:nvSpPr>
          <p:cNvPr id="3" name="Content Placeholder 2"/>
          <p:cNvSpPr>
            <a:spLocks noGrp="1"/>
          </p:cNvSpPr>
          <p:nvPr>
            <p:ph idx="1"/>
          </p:nvPr>
        </p:nvSpPr>
        <p:spPr>
          <a:xfrm>
            <a:off x="468313" y="1196752"/>
            <a:ext cx="8351837" cy="4968551"/>
          </a:xfrm>
        </p:spPr>
        <p:txBody>
          <a:bodyPr/>
          <a:lstStyle/>
          <a:p>
            <a:pPr marL="457200" lvl="0" indent="-457200">
              <a:buAutoNum type="arabicParenBoth"/>
            </a:pPr>
            <a:endParaRPr lang="en-US" altLang="ja-JP" sz="1800" dirty="0" smtClean="0">
              <a:latin typeface="+mj-ea"/>
              <a:ea typeface="+mj-ea"/>
            </a:endParaRPr>
          </a:p>
          <a:p>
            <a:pPr lvl="0"/>
            <a:endParaRPr lang="en-US" altLang="ja-JP" sz="2200" dirty="0" smtClean="0"/>
          </a:p>
          <a:p>
            <a:pPr marL="0" lvl="0" indent="0">
              <a:buNone/>
            </a:pPr>
            <a:r>
              <a:rPr lang="en-US" altLang="ja-JP" sz="2200" dirty="0" smtClean="0"/>
              <a:t>(5) </a:t>
            </a:r>
            <a:r>
              <a:rPr lang="ja-JP" altLang="en-US" sz="2200" dirty="0" smtClean="0"/>
              <a:t>州</a:t>
            </a:r>
            <a:r>
              <a:rPr lang="ja-JP" altLang="en-US" sz="2200" dirty="0"/>
              <a:t>政府の日本側への期待：</a:t>
            </a:r>
            <a:endParaRPr lang="en-IN" sz="2200" dirty="0"/>
          </a:p>
          <a:p>
            <a:pPr marL="914400" lvl="1" indent="-457200">
              <a:buFont typeface="+mj-lt"/>
              <a:buAutoNum type="alphaLcPeriod"/>
            </a:pPr>
            <a:r>
              <a:rPr lang="ja-JP" altLang="en-US" sz="2200" dirty="0"/>
              <a:t>ギャップを埋めるための技術協力</a:t>
            </a:r>
            <a:endParaRPr lang="en-IN" sz="2200" dirty="0"/>
          </a:p>
          <a:p>
            <a:pPr marL="914400" lvl="1" indent="-457200">
              <a:buFont typeface="+mj-lt"/>
              <a:buAutoNum type="alphaLcPeriod"/>
            </a:pPr>
            <a:r>
              <a:rPr lang="ja-JP" altLang="en-US" sz="2200" dirty="0"/>
              <a:t>インフラ整備のための、資金協力（</a:t>
            </a:r>
            <a:r>
              <a:rPr lang="en-US" sz="2200" dirty="0"/>
              <a:t>KIPP</a:t>
            </a:r>
            <a:r>
              <a:rPr lang="ja-JP" altLang="en-US" sz="2200" dirty="0"/>
              <a:t>）</a:t>
            </a:r>
            <a:endParaRPr lang="en-IN" sz="2200" dirty="0"/>
          </a:p>
          <a:p>
            <a:pPr marL="914400" lvl="1" indent="-457200">
              <a:buFont typeface="+mj-lt"/>
              <a:buAutoNum type="alphaLcPeriod"/>
            </a:pPr>
            <a:r>
              <a:rPr lang="ja-JP" altLang="en-US" sz="2200" dirty="0"/>
              <a:t>日本企業への広報および進出検討企業の情報共有</a:t>
            </a:r>
            <a:endParaRPr lang="en-IN" sz="2200" dirty="0"/>
          </a:p>
          <a:p>
            <a:pPr marL="914400" lvl="1" indent="-457200">
              <a:buFont typeface="+mj-lt"/>
              <a:buAutoNum type="alphaLcPeriod"/>
            </a:pPr>
            <a:r>
              <a:rPr lang="ja-JP" altLang="en-US" sz="2200" dirty="0"/>
              <a:t>インフラ整備の参考に供するための投資見通しと必要スペックに関する情報提供</a:t>
            </a:r>
            <a:endParaRPr lang="en-IN" sz="2200" dirty="0"/>
          </a:p>
          <a:p>
            <a:pPr marL="914400" lvl="1" indent="-457200">
              <a:buFont typeface="+mj-lt"/>
              <a:buAutoNum type="alphaLcPeriod"/>
            </a:pPr>
            <a:r>
              <a:rPr lang="ja-JP" altLang="en-US" sz="2200" dirty="0"/>
              <a:t>日本の</a:t>
            </a:r>
            <a:r>
              <a:rPr lang="en-US" sz="2200" dirty="0"/>
              <a:t>IK2015</a:t>
            </a:r>
            <a:r>
              <a:rPr lang="ja-JP" altLang="en-US" sz="2200" dirty="0"/>
              <a:t>のパートナーカントリーとしての参加</a:t>
            </a:r>
            <a:endParaRPr lang="en-IN" sz="2200" dirty="0"/>
          </a:p>
          <a:p>
            <a:pPr marL="0" indent="0">
              <a:buNone/>
            </a:pPr>
            <a:r>
              <a:rPr lang="en-US" altLang="ja-JP" sz="2200" dirty="0" smtClean="0"/>
              <a:t>(6) </a:t>
            </a:r>
            <a:r>
              <a:rPr lang="ja-JP" altLang="en-US" sz="2200" dirty="0" smtClean="0"/>
              <a:t>第</a:t>
            </a:r>
            <a:r>
              <a:rPr lang="en-US" sz="2200" dirty="0"/>
              <a:t>2</a:t>
            </a:r>
            <a:r>
              <a:rPr lang="ja-JP" altLang="en-US" sz="2200" dirty="0"/>
              <a:t>回テクニカル委員会：</a:t>
            </a:r>
            <a:r>
              <a:rPr lang="en-US" sz="2200" dirty="0"/>
              <a:t>9</a:t>
            </a:r>
            <a:r>
              <a:rPr lang="ja-JP" altLang="en-US" sz="2200" dirty="0"/>
              <a:t>月上旬に開催する。</a:t>
            </a:r>
            <a:endParaRPr lang="en-US" altLang="ja-JP" sz="2200" dirty="0">
              <a:latin typeface="+mj-ea"/>
              <a:ea typeface="+mj-ea"/>
            </a:endParaRPr>
          </a:p>
        </p:txBody>
      </p:sp>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833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7</a:t>
            </a:fld>
            <a:endParaRPr lang="en-US" altLang="ja-JP"/>
          </a:p>
        </p:txBody>
      </p:sp>
      <p:pic>
        <p:nvPicPr>
          <p:cNvPr id="5" name="Picture 4"/>
          <p:cNvPicPr>
            <a:picLocks noChangeAspect="1"/>
          </p:cNvPicPr>
          <p:nvPr/>
        </p:nvPicPr>
        <p:blipFill>
          <a:blip r:embed="rId2"/>
          <a:stretch>
            <a:fillRect/>
          </a:stretch>
        </p:blipFill>
        <p:spPr>
          <a:xfrm>
            <a:off x="2051720" y="98314"/>
            <a:ext cx="5256584" cy="6759686"/>
          </a:xfrm>
          <a:prstGeom prst="rect">
            <a:avLst/>
          </a:prstGeom>
        </p:spPr>
      </p:pic>
    </p:spTree>
    <p:extLst>
      <p:ext uri="{BB962C8B-B14F-4D97-AF65-F5344CB8AC3E}">
        <p14:creationId xmlns:p14="http://schemas.microsoft.com/office/powerpoint/2010/main" val="304100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864095"/>
          </a:xfrm>
        </p:spPr>
        <p:txBody>
          <a:bodyPr/>
          <a:lstStyle/>
          <a:p>
            <a:pPr algn="ctr"/>
            <a:r>
              <a:rPr lang="ja-JP" altLang="en-US" sz="2800" dirty="0" smtClean="0"/>
              <a:t>チェンナイ・ベンガルール産業回廊（</a:t>
            </a:r>
            <a:r>
              <a:rPr lang="en-US" altLang="ja-JP" sz="2800" dirty="0" smtClean="0"/>
              <a:t>CBIC)</a:t>
            </a:r>
            <a:br>
              <a:rPr lang="en-US" altLang="ja-JP" sz="2800" dirty="0" smtClean="0"/>
            </a:br>
            <a:r>
              <a:rPr lang="ja-JP" altLang="en-US" sz="2800" dirty="0" smtClean="0"/>
              <a:t>開発マスタープラン策定調査報告会</a:t>
            </a:r>
            <a:endParaRPr lang="en-IN" altLang="ja-JP" sz="2800" dirty="0" smtClean="0"/>
          </a:p>
        </p:txBody>
      </p:sp>
      <p:sp>
        <p:nvSpPr>
          <p:cNvPr id="3" name="Content Placeholder 2"/>
          <p:cNvSpPr>
            <a:spLocks noGrp="1"/>
          </p:cNvSpPr>
          <p:nvPr>
            <p:ph idx="1"/>
          </p:nvPr>
        </p:nvSpPr>
        <p:spPr>
          <a:xfrm>
            <a:off x="468313" y="1196752"/>
            <a:ext cx="8351837" cy="5184576"/>
          </a:xfrm>
        </p:spPr>
        <p:txBody>
          <a:bodyPr/>
          <a:lstStyle/>
          <a:p>
            <a:pPr marL="457200" lvl="0" indent="-457200">
              <a:buAutoNum type="arabicParenBoth"/>
            </a:pPr>
            <a:endParaRPr lang="en-US" altLang="ja-JP" sz="1800" dirty="0" smtClean="0">
              <a:latin typeface="+mj-ea"/>
              <a:ea typeface="+mj-ea"/>
            </a:endParaRPr>
          </a:p>
          <a:p>
            <a:pPr marL="0" indent="0">
              <a:buNone/>
            </a:pPr>
            <a:r>
              <a:rPr lang="en-GB" sz="1800" dirty="0"/>
              <a:t> </a:t>
            </a:r>
            <a:r>
              <a:rPr lang="en-GB" sz="1800" dirty="0" smtClean="0"/>
              <a:t>8</a:t>
            </a:r>
            <a:r>
              <a:rPr lang="ja-JP" altLang="en-US" sz="1800" dirty="0"/>
              <a:t>月</a:t>
            </a:r>
            <a:r>
              <a:rPr lang="en-GB" sz="1800" dirty="0"/>
              <a:t>21</a:t>
            </a:r>
            <a:r>
              <a:rPr lang="ja-JP" altLang="en-US" sz="1800" dirty="0"/>
              <a:t>日（木）に、ニューデリーで、インド商工省（</a:t>
            </a:r>
            <a:r>
              <a:rPr lang="en-GB" sz="1800" dirty="0"/>
              <a:t>DIPP,  Dept. of Industrial Policy &amp; Promotion</a:t>
            </a:r>
            <a:r>
              <a:rPr lang="ja-JP" altLang="en-US" sz="1800" dirty="0"/>
              <a:t>）および</a:t>
            </a:r>
            <a:r>
              <a:rPr lang="en-GB" sz="1800" dirty="0"/>
              <a:t>JICA</a:t>
            </a:r>
            <a:r>
              <a:rPr lang="ja-JP" altLang="en-US" sz="1800" dirty="0"/>
              <a:t>が共催による報告会が開催された。</a:t>
            </a:r>
            <a:endParaRPr lang="en-IN" sz="1800" dirty="0"/>
          </a:p>
          <a:p>
            <a:pPr marL="0" indent="0">
              <a:buNone/>
            </a:pPr>
            <a:endParaRPr lang="en-IN" sz="1800" dirty="0" smtClean="0"/>
          </a:p>
          <a:p>
            <a:r>
              <a:rPr lang="en-GB" sz="1800" dirty="0" smtClean="0"/>
              <a:t>JICA</a:t>
            </a:r>
            <a:r>
              <a:rPr lang="ja-JP" altLang="en-US" sz="1800" dirty="0" smtClean="0"/>
              <a:t>は、</a:t>
            </a:r>
            <a:r>
              <a:rPr lang="en-GB" sz="1800" dirty="0" smtClean="0"/>
              <a:t>2013</a:t>
            </a:r>
            <a:r>
              <a:rPr lang="ja-JP" altLang="en-US" sz="1800" dirty="0" smtClean="0"/>
              <a:t>年</a:t>
            </a:r>
            <a:r>
              <a:rPr lang="en-GB" sz="1800" dirty="0" smtClean="0"/>
              <a:t>10</a:t>
            </a:r>
            <a:r>
              <a:rPr lang="ja-JP" altLang="en-US" sz="1800" dirty="0" smtClean="0"/>
              <a:t>月より開始した、チェンナイ・ベンガルール産業回廊（</a:t>
            </a:r>
            <a:r>
              <a:rPr lang="en-GB" sz="1800" dirty="0" smtClean="0"/>
              <a:t>CBIC</a:t>
            </a:r>
            <a:r>
              <a:rPr lang="ja-JP" altLang="en-US" sz="1800" dirty="0" smtClean="0"/>
              <a:t>）開発マスタープランを、</a:t>
            </a:r>
            <a:r>
              <a:rPr lang="en-GB" sz="1800" dirty="0" smtClean="0"/>
              <a:t>2015</a:t>
            </a:r>
            <a:r>
              <a:rPr lang="ja-JP" altLang="en-US" sz="1800" dirty="0" smtClean="0"/>
              <a:t>年</a:t>
            </a:r>
            <a:r>
              <a:rPr lang="en-GB" sz="1800" dirty="0" smtClean="0"/>
              <a:t>3</a:t>
            </a:r>
            <a:r>
              <a:rPr lang="ja-JP" altLang="en-US" sz="1800" dirty="0" smtClean="0"/>
              <a:t>月に、インド政府（</a:t>
            </a:r>
            <a:r>
              <a:rPr lang="en-GB" sz="1800" dirty="0" smtClean="0"/>
              <a:t>DIPP</a:t>
            </a:r>
            <a:r>
              <a:rPr lang="ja-JP" altLang="en-US" sz="1800" dirty="0" smtClean="0"/>
              <a:t>）に提出し、同</a:t>
            </a:r>
            <a:r>
              <a:rPr lang="en-GB" sz="1800" dirty="0" smtClean="0"/>
              <a:t>7</a:t>
            </a:r>
            <a:r>
              <a:rPr lang="ja-JP" altLang="en-US" sz="1800" dirty="0" smtClean="0"/>
              <a:t>月に両国政府が内容を確認した。</a:t>
            </a:r>
            <a:endParaRPr lang="en-IN" altLang="ja-JP" sz="1800" dirty="0" smtClean="0"/>
          </a:p>
          <a:p>
            <a:pPr marL="0" indent="0">
              <a:buNone/>
            </a:pPr>
            <a:endParaRPr lang="en-IN" sz="1800" dirty="0" smtClean="0"/>
          </a:p>
          <a:p>
            <a:r>
              <a:rPr lang="ja-JP" altLang="en-US" sz="1800" dirty="0" smtClean="0"/>
              <a:t>本</a:t>
            </a:r>
            <a:r>
              <a:rPr lang="ja-JP" altLang="en-US" sz="1800" dirty="0"/>
              <a:t>マスタープランは、チェンナイ・ベンガルール、チトラドゥルガ、およびアンドラ・プラデシュ州の南部の一部を結ぶ、総延長</a:t>
            </a:r>
            <a:r>
              <a:rPr lang="en-GB" sz="1800" dirty="0"/>
              <a:t>560km</a:t>
            </a:r>
            <a:r>
              <a:rPr lang="ja-JP" altLang="en-US" sz="1800" dirty="0"/>
              <a:t>を地域を対象に、同地域の今後</a:t>
            </a:r>
            <a:r>
              <a:rPr lang="en-GB" sz="1800" dirty="0"/>
              <a:t>20</a:t>
            </a:r>
            <a:r>
              <a:rPr lang="ja-JP" altLang="en-US" sz="1800" dirty="0"/>
              <a:t>年間の開発を見据えた中長期マスタープランとなっている。マスタープランの実</a:t>
            </a:r>
            <a:r>
              <a:rPr lang="ja-JP" altLang="en-US" sz="1800" dirty="0" smtClean="0"/>
              <a:t>行に</a:t>
            </a:r>
            <a:r>
              <a:rPr lang="ja-JP" altLang="en-US" sz="1800" dirty="0"/>
              <a:t>より、南部の製造、ソフトウェア産業の更なる発展が見込ま</a:t>
            </a:r>
            <a:r>
              <a:rPr lang="ja-JP" altLang="en-US" sz="1800" dirty="0" smtClean="0"/>
              <a:t>れる。</a:t>
            </a:r>
            <a:endParaRPr lang="en-US" altLang="ja-JP" sz="1800" dirty="0" smtClean="0"/>
          </a:p>
          <a:p>
            <a:pPr marL="0" indent="0">
              <a:buNone/>
            </a:pPr>
            <a:endParaRPr lang="en-US" altLang="ja-JP" sz="1800" dirty="0" smtClean="0"/>
          </a:p>
          <a:p>
            <a:r>
              <a:rPr lang="ja-JP" altLang="en-US" sz="1800" dirty="0"/>
              <a:t>今後優先ノード（トゥマクル、ポンネリ、クリシュナパトナム）の開発、および既存の優先事業</a:t>
            </a:r>
            <a:r>
              <a:rPr lang="en-GB" sz="1800" dirty="0"/>
              <a:t>18</a:t>
            </a:r>
            <a:r>
              <a:rPr lang="ja-JP" altLang="en-US" sz="1800" dirty="0"/>
              <a:t>、追加事業</a:t>
            </a:r>
            <a:r>
              <a:rPr lang="en-GB" sz="1800" dirty="0"/>
              <a:t>16</a:t>
            </a:r>
            <a:r>
              <a:rPr lang="ja-JP" altLang="en-US" sz="1800" dirty="0"/>
              <a:t>の実施状況を、日印両政府で合同でモニタリングをして行く。モニタリングの実施の支援を</a:t>
            </a:r>
            <a:r>
              <a:rPr lang="en-GB" sz="1800" dirty="0"/>
              <a:t>JICA</a:t>
            </a:r>
            <a:r>
              <a:rPr lang="ja-JP" altLang="en-US" sz="1800" dirty="0"/>
              <a:t>が行うほか、必要に応じた</a:t>
            </a:r>
            <a:r>
              <a:rPr lang="en-GB" sz="1800" dirty="0"/>
              <a:t>ODA</a:t>
            </a:r>
            <a:r>
              <a:rPr lang="ja-JP" altLang="en-US" sz="1800" dirty="0"/>
              <a:t>資金協力、技術支援も行っ</a:t>
            </a:r>
            <a:r>
              <a:rPr lang="ja-JP" altLang="en-US" sz="1800" dirty="0" smtClean="0"/>
              <a:t>てゆく</a:t>
            </a:r>
            <a:r>
              <a:rPr lang="ja-JP" altLang="en-US" sz="1800" dirty="0"/>
              <a:t>。</a:t>
            </a:r>
            <a:endParaRPr lang="en-IN" sz="1800" dirty="0"/>
          </a:p>
          <a:p>
            <a:endParaRPr lang="en-US" altLang="ja-JP" sz="1800" dirty="0">
              <a:latin typeface="+mj-ea"/>
              <a:ea typeface="+mj-ea"/>
            </a:endParaRPr>
          </a:p>
        </p:txBody>
      </p:sp>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070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864095"/>
          </a:xfrm>
        </p:spPr>
        <p:txBody>
          <a:bodyPr/>
          <a:lstStyle/>
          <a:p>
            <a:pPr algn="ctr"/>
            <a:r>
              <a:rPr lang="ja-JP" altLang="en-US" sz="2800" dirty="0" smtClean="0"/>
              <a:t>チェンナイ・ベンガルール産業回廊（</a:t>
            </a:r>
            <a:r>
              <a:rPr lang="en-US" altLang="ja-JP" sz="2800" dirty="0" smtClean="0"/>
              <a:t>CBIC)</a:t>
            </a:r>
            <a:br>
              <a:rPr lang="en-US" altLang="ja-JP" sz="2800" dirty="0" smtClean="0"/>
            </a:br>
            <a:r>
              <a:rPr lang="ja-JP" altLang="en-US" sz="2800" dirty="0" smtClean="0"/>
              <a:t>開発マスタープラン策定調査報告会</a:t>
            </a:r>
            <a:endParaRPr lang="en-IN" altLang="ja-JP" sz="2800" dirty="0" smtClean="0"/>
          </a:p>
        </p:txBody>
      </p:sp>
      <p:sp>
        <p:nvSpPr>
          <p:cNvPr id="3" name="Content Placeholder 2"/>
          <p:cNvSpPr>
            <a:spLocks noGrp="1"/>
          </p:cNvSpPr>
          <p:nvPr>
            <p:ph idx="1"/>
          </p:nvPr>
        </p:nvSpPr>
        <p:spPr>
          <a:xfrm>
            <a:off x="468313" y="1196752"/>
            <a:ext cx="8351837" cy="4968551"/>
          </a:xfrm>
        </p:spPr>
        <p:txBody>
          <a:bodyPr/>
          <a:lstStyle/>
          <a:p>
            <a:pPr marL="457200" lvl="0" indent="-457200">
              <a:buAutoNum type="arabicParenBoth"/>
            </a:pPr>
            <a:endParaRPr lang="en-US" altLang="ja-JP" sz="1800" dirty="0" smtClean="0">
              <a:latin typeface="+mj-ea"/>
              <a:ea typeface="+mj-ea"/>
            </a:endParaRPr>
          </a:p>
          <a:p>
            <a:pPr marL="0" indent="0">
              <a:buNone/>
            </a:pPr>
            <a:r>
              <a:rPr lang="ja-JP" altLang="en-US" sz="1800" dirty="0"/>
              <a:t>事業の一例</a:t>
            </a:r>
            <a:endParaRPr lang="en-IN" sz="1800" dirty="0"/>
          </a:p>
          <a:p>
            <a:pPr marL="0" lvl="0" indent="0">
              <a:buNone/>
            </a:pPr>
            <a:r>
              <a:rPr lang="en-US" altLang="ja-JP" sz="1800" dirty="0" smtClean="0"/>
              <a:t>1</a:t>
            </a:r>
            <a:r>
              <a:rPr lang="en-US" altLang="ja-JP" sz="1800" dirty="0"/>
              <a:t>.	</a:t>
            </a:r>
            <a:r>
              <a:rPr lang="en-GB" sz="1800" dirty="0" err="1"/>
              <a:t>Tumakuru</a:t>
            </a:r>
            <a:r>
              <a:rPr lang="en-GB" sz="1800" dirty="0"/>
              <a:t> Node Development</a:t>
            </a:r>
          </a:p>
          <a:p>
            <a:pPr marL="0" lvl="0" indent="0">
              <a:buNone/>
            </a:pPr>
            <a:r>
              <a:rPr lang="en-GB" sz="1800" dirty="0"/>
              <a:t>2.	</a:t>
            </a:r>
            <a:r>
              <a:rPr lang="en-GB" sz="1800" dirty="0" err="1"/>
              <a:t>Hodkote-Dobbaspet</a:t>
            </a:r>
            <a:r>
              <a:rPr lang="en-GB" sz="1800" dirty="0"/>
              <a:t> NH207</a:t>
            </a:r>
          </a:p>
          <a:p>
            <a:pPr marL="0" lvl="0" indent="0">
              <a:buNone/>
            </a:pPr>
            <a:r>
              <a:rPr lang="en-GB" sz="1800" dirty="0"/>
              <a:t>3.	Peripheral Ring Road</a:t>
            </a:r>
          </a:p>
          <a:p>
            <a:pPr marL="0" lvl="0" indent="0">
              <a:buNone/>
            </a:pPr>
            <a:r>
              <a:rPr lang="en-GB" sz="1800" dirty="0"/>
              <a:t>4.	Satellite Town Ring Road</a:t>
            </a:r>
          </a:p>
          <a:p>
            <a:pPr marL="0" lvl="0" indent="0">
              <a:buNone/>
            </a:pPr>
            <a:r>
              <a:rPr lang="en-GB" sz="1800" dirty="0"/>
              <a:t>5.	NH4 4-laning from </a:t>
            </a:r>
            <a:r>
              <a:rPr lang="en-GB" sz="1800" dirty="0" err="1"/>
              <a:t>Mulbagal</a:t>
            </a:r>
            <a:r>
              <a:rPr lang="en-GB" sz="1800" dirty="0"/>
              <a:t> to AP Border</a:t>
            </a:r>
          </a:p>
          <a:p>
            <a:pPr marL="0" lvl="0" indent="0">
              <a:buNone/>
            </a:pPr>
            <a:r>
              <a:rPr lang="en-GB" sz="1800" dirty="0"/>
              <a:t>6.	Bangalore – Chennai Expressway</a:t>
            </a:r>
          </a:p>
          <a:p>
            <a:pPr marL="0" lvl="0" indent="0">
              <a:buNone/>
            </a:pPr>
            <a:r>
              <a:rPr lang="en-GB" sz="1800" dirty="0"/>
              <a:t>7.	Line Upgradation  in Bangalore- Chennai Railway </a:t>
            </a:r>
          </a:p>
          <a:p>
            <a:pPr marL="0" lvl="0" indent="0">
              <a:buNone/>
            </a:pPr>
            <a:r>
              <a:rPr lang="en-GB" sz="1800" dirty="0"/>
              <a:t>8.	Bangalore- Chennai High speed Rail</a:t>
            </a:r>
          </a:p>
          <a:p>
            <a:pPr marL="0" lvl="0" indent="0">
              <a:buNone/>
            </a:pPr>
            <a:r>
              <a:rPr lang="en-GB" sz="1800" dirty="0"/>
              <a:t>9.	</a:t>
            </a:r>
            <a:r>
              <a:rPr lang="en-GB" sz="1800" dirty="0" err="1"/>
              <a:t>Harohalli</a:t>
            </a:r>
            <a:r>
              <a:rPr lang="en-GB" sz="1800" dirty="0"/>
              <a:t> Logistic Park</a:t>
            </a:r>
          </a:p>
          <a:p>
            <a:pPr marL="0" lvl="0" indent="0">
              <a:buNone/>
            </a:pPr>
            <a:r>
              <a:rPr lang="en-GB" sz="1800" dirty="0"/>
              <a:t>10.	</a:t>
            </a:r>
            <a:r>
              <a:rPr lang="en-GB" sz="1800" dirty="0" err="1"/>
              <a:t>Tumakuru</a:t>
            </a:r>
            <a:r>
              <a:rPr lang="en-GB" sz="1800" dirty="0"/>
              <a:t> 24/7 Water Supply</a:t>
            </a:r>
          </a:p>
          <a:p>
            <a:pPr marL="0" lvl="0" indent="0">
              <a:buNone/>
            </a:pPr>
            <a:r>
              <a:rPr lang="en-GB" sz="1800" dirty="0" smtClean="0"/>
              <a:t>11.	Industrial </a:t>
            </a:r>
            <a:r>
              <a:rPr lang="en-GB" sz="1800" dirty="0"/>
              <a:t>Township, Smart City, Sewerage Water, </a:t>
            </a:r>
            <a:endParaRPr lang="en-GB" sz="1800" dirty="0" smtClean="0"/>
          </a:p>
          <a:p>
            <a:pPr marL="0" lvl="0" indent="0">
              <a:buNone/>
            </a:pPr>
            <a:r>
              <a:rPr lang="ja-JP" altLang="en-US" sz="1800" dirty="0" smtClean="0"/>
              <a:t>　　　　　　</a:t>
            </a:r>
            <a:r>
              <a:rPr lang="en-GB" sz="1800" dirty="0" smtClean="0"/>
              <a:t>Power </a:t>
            </a:r>
            <a:r>
              <a:rPr lang="en-GB" sz="1800" dirty="0"/>
              <a:t>Plant/Transmission </a:t>
            </a:r>
          </a:p>
          <a:p>
            <a:pPr marL="0" lvl="0" indent="0">
              <a:buNone/>
            </a:pPr>
            <a:r>
              <a:rPr lang="en-GB" sz="1800" dirty="0" smtClean="0"/>
              <a:t> </a:t>
            </a:r>
            <a:endParaRPr lang="en-IN" sz="1800" dirty="0"/>
          </a:p>
          <a:p>
            <a:pPr marL="0" lvl="0" indent="0">
              <a:buNone/>
            </a:pPr>
            <a:endParaRPr lang="en-US" altLang="ja-JP" sz="1800" dirty="0">
              <a:latin typeface="+mj-ea"/>
              <a:ea typeface="+mj-ea"/>
            </a:endParaRPr>
          </a:p>
        </p:txBody>
      </p:sp>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907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default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default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default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default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default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default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default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6170</TotalTime>
  <Words>640</Words>
  <Application>Microsoft Office PowerPoint</Application>
  <PresentationFormat>画面に合わせる (4:3)</PresentationFormat>
  <Paragraphs>171</Paragraphs>
  <Slides>17</Slides>
  <Notes>12</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default</vt:lpstr>
      <vt:lpstr>建議書委員会報告</vt:lpstr>
      <vt:lpstr> プロジェクト支援委員会 （Project Facilitation Committee） </vt:lpstr>
      <vt:lpstr>世界水準工業団地（Japan Industrial Township Tumakuru）テクニカル委員会開催報告</vt:lpstr>
      <vt:lpstr>世界水準工業団地（Japan Industrial Township Tumakuru）テクニカル委員会開催報告</vt:lpstr>
      <vt:lpstr>世界水準工業団地（Japan Industrial Township Tumakuru）テクニカル委員会開催報告</vt:lpstr>
      <vt:lpstr>世界水準工業団地（Japan Industrial Township Tumakuru）テクニカル委員会開催報告</vt:lpstr>
      <vt:lpstr>PowerPoint プレゼンテーション</vt:lpstr>
      <vt:lpstr>チェンナイ・ベンガルール産業回廊（CBIC) 開発マスタープラン策定調査報告会</vt:lpstr>
      <vt:lpstr>チェンナイ・ベンガルール産業回廊（CBIC) 開発マスタープラン策定調査報告会</vt:lpstr>
      <vt:lpstr>チェンナイ・ベンガルール産業回廊（CBIC) 開発マスタープラン策定調査報告会</vt:lpstr>
      <vt:lpstr>チェンナイ・ベンガルール産業回廊（CBIC) 開発マスタープラン策定調査報告会</vt:lpstr>
      <vt:lpstr>チェンナイ・ベンガルール産業回廊（CBIC) 開発マスタープラン策定調査報告会</vt:lpstr>
      <vt:lpstr>チェンナイ・ベンガルール産業回廊（CBIC) 開発マスタープラン策定調査報告会</vt:lpstr>
      <vt:lpstr>PowerPoint プレゼンテーション</vt:lpstr>
      <vt:lpstr>Candidate Sites for Japanese Industrial Townships in India </vt:lpstr>
      <vt:lpstr>デリー建議書推進委員会の動向</vt:lpstr>
      <vt:lpstr>・　建議事項を、建議書委員にお寄せ下さい。 ・　プロジェクト支援委員会にご参加下さい。 ・　トゥマクル日本工業団地をご紹介下さい。  ご清聴ありがとうございました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建議書委員会報告</dc:title>
  <dc:creator>tkm04617</dc:creator>
  <cp:lastModifiedBy>t.okamoto</cp:lastModifiedBy>
  <cp:revision>422</cp:revision>
  <cp:lastPrinted>2014-11-12T04:25:22Z</cp:lastPrinted>
  <dcterms:created xsi:type="dcterms:W3CDTF">2013-03-11T07:15:35Z</dcterms:created>
  <dcterms:modified xsi:type="dcterms:W3CDTF">2015-09-09T13:04:23Z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