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4" r:id="rId6"/>
    <p:sldId id="276" r:id="rId7"/>
    <p:sldId id="277" r:id="rId8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B855536-B6DD-4961-A5DF-52FE6CDBD95B}">
          <p14:sldIdLst>
            <p14:sldId id="256"/>
            <p14:sldId id="272"/>
            <p14:sldId id="273"/>
            <p14:sldId id="275"/>
            <p14:sldId id="274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8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BBE9-B391-42F3-AB7B-0A163ACE26A3}" type="datetimeFigureOut">
              <a:rPr kumimoji="1" lang="ja-JP" altLang="en-US" smtClean="0"/>
              <a:pPr/>
              <a:t>2015/9/7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cojblr@nd.mofa.go.j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416824" cy="115212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在ベンガルール領事</a:t>
            </a:r>
            <a:r>
              <a:rPr kumimoji="1" lang="ja-JP" altLang="en-US" sz="4000" dirty="0" smtClean="0"/>
              <a:t>事務所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からの連絡事項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7624" y="2348880"/>
            <a:ext cx="7056784" cy="3600400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　　　</a:t>
            </a:r>
            <a:endParaRPr lang="en-US" altLang="ja-JP" dirty="0"/>
          </a:p>
          <a:p>
            <a:r>
              <a:rPr lang="ja-JP" altLang="en-US" dirty="0" smtClean="0">
                <a:solidFill>
                  <a:schemeClr val="tx1"/>
                </a:solidFill>
              </a:rPr>
              <a:t>二水会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２０１５年９月９日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所長　河上　淳一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54726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3600" dirty="0" smtClean="0">
                <a:solidFill>
                  <a:schemeClr val="tx2"/>
                </a:solidFill>
              </a:rPr>
              <a:t>１．「インド進出日系企業リスト数等」改訂作業</a:t>
            </a:r>
            <a:r>
              <a:rPr kumimoji="1" lang="en-US" altLang="ja-JP" sz="3600" dirty="0" smtClean="0">
                <a:solidFill>
                  <a:schemeClr val="tx2"/>
                </a:solidFill>
              </a:rPr>
              <a:t/>
            </a:r>
            <a:br>
              <a:rPr kumimoji="1" lang="en-US" altLang="ja-JP" sz="3600" dirty="0" smtClean="0">
                <a:solidFill>
                  <a:schemeClr val="tx2"/>
                </a:solidFill>
              </a:rPr>
            </a:br>
            <a:r>
              <a:rPr lang="ja-JP" altLang="en-US" sz="3600" dirty="0">
                <a:solidFill>
                  <a:schemeClr val="tx2"/>
                </a:solidFill>
              </a:rPr>
              <a:t>　</a:t>
            </a:r>
            <a:r>
              <a:rPr kumimoji="1" lang="ja-JP" altLang="en-US" sz="3600" dirty="0" smtClean="0">
                <a:solidFill>
                  <a:schemeClr val="tx2"/>
                </a:solidFill>
              </a:rPr>
              <a:t>　</a:t>
            </a:r>
            <a:r>
              <a:rPr kumimoji="1" lang="ja-JP" altLang="en-US" sz="3600" dirty="0" err="1" smtClean="0">
                <a:solidFill>
                  <a:schemeClr val="tx2"/>
                </a:solidFill>
              </a:rPr>
              <a:t>への</a:t>
            </a:r>
            <a:r>
              <a:rPr kumimoji="1" lang="ja-JP" altLang="en-US" sz="3600" dirty="0" smtClean="0">
                <a:solidFill>
                  <a:schemeClr val="tx2"/>
                </a:solidFill>
              </a:rPr>
              <a:t>ご協力のお願い</a:t>
            </a:r>
            <a:r>
              <a:rPr kumimoji="1" lang="en-US" altLang="ja-JP" sz="3600" dirty="0" smtClean="0">
                <a:solidFill>
                  <a:schemeClr val="tx2"/>
                </a:solidFill>
              </a:rPr>
              <a:t/>
            </a:r>
            <a:br>
              <a:rPr kumimoji="1" lang="en-US" altLang="ja-JP" sz="3600" dirty="0" smtClean="0">
                <a:solidFill>
                  <a:schemeClr val="tx2"/>
                </a:solidFill>
              </a:rPr>
            </a:br>
            <a:r>
              <a:rPr kumimoji="1" lang="en-US" altLang="ja-JP" sz="3600" dirty="0" smtClean="0">
                <a:solidFill>
                  <a:schemeClr val="tx2"/>
                </a:solidFill>
              </a:rPr>
              <a:t/>
            </a:r>
            <a:br>
              <a:rPr kumimoji="1" lang="en-US" altLang="ja-JP" sz="3600" dirty="0" smtClean="0">
                <a:solidFill>
                  <a:schemeClr val="tx2"/>
                </a:solidFill>
              </a:rPr>
            </a:br>
            <a:r>
              <a:rPr lang="ja-JP" altLang="en-US" sz="3600" dirty="0" smtClean="0">
                <a:solidFill>
                  <a:schemeClr val="tx2"/>
                </a:solidFill>
              </a:rPr>
              <a:t>２．州政府主催「</a:t>
            </a:r>
            <a:r>
              <a:rPr lang="en-US" altLang="ja-JP" sz="3600" dirty="0" smtClean="0">
                <a:solidFill>
                  <a:schemeClr val="tx2"/>
                </a:solidFill>
              </a:rPr>
              <a:t>Invest Karnataka 2015 </a:t>
            </a:r>
            <a:r>
              <a:rPr lang="ja-JP" altLang="en-US" sz="3600" dirty="0" smtClean="0">
                <a:solidFill>
                  <a:schemeClr val="tx2"/>
                </a:solidFill>
              </a:rPr>
              <a:t>」</a:t>
            </a: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r>
              <a:rPr lang="ja-JP" altLang="en-US" sz="3600" dirty="0">
                <a:solidFill>
                  <a:schemeClr val="tx2"/>
                </a:solidFill>
              </a:rPr>
              <a:t>　</a:t>
            </a:r>
            <a:r>
              <a:rPr lang="ja-JP" altLang="en-US" sz="3600" dirty="0" smtClean="0">
                <a:solidFill>
                  <a:schemeClr val="tx2"/>
                </a:solidFill>
              </a:rPr>
              <a:t>　の開催のご案内</a:t>
            </a: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r>
              <a:rPr lang="ja-JP" altLang="en-US" sz="3600" dirty="0" smtClean="0">
                <a:solidFill>
                  <a:schemeClr val="tx2"/>
                </a:solidFill>
              </a:rPr>
              <a:t>３．（日本外務省から）　「渡航情報」→</a:t>
            </a: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r>
              <a:rPr lang="ja-JP" altLang="en-US" sz="3600" dirty="0">
                <a:solidFill>
                  <a:schemeClr val="tx2"/>
                </a:solidFill>
              </a:rPr>
              <a:t>　</a:t>
            </a:r>
            <a:r>
              <a:rPr lang="ja-JP" altLang="en-US" sz="3600" dirty="0" smtClean="0">
                <a:solidFill>
                  <a:schemeClr val="tx2"/>
                </a:solidFill>
              </a:rPr>
              <a:t>　　「海外安全情報」への変更</a:t>
            </a:r>
            <a:r>
              <a:rPr lang="en-US" altLang="ja-JP" sz="3600" dirty="0" smtClean="0">
                <a:solidFill>
                  <a:schemeClr val="tx2"/>
                </a:solidFill>
              </a:rPr>
              <a:t/>
            </a:r>
            <a:br>
              <a:rPr lang="en-US" altLang="ja-JP" sz="3600" dirty="0" smtClean="0">
                <a:solidFill>
                  <a:schemeClr val="tx2"/>
                </a:solidFill>
              </a:rPr>
            </a:br>
            <a:r>
              <a:rPr lang="ja-JP" altLang="en-US" sz="3600" dirty="0">
                <a:solidFill>
                  <a:schemeClr val="tx2"/>
                </a:solidFill>
              </a:rPr>
              <a:t>　</a:t>
            </a:r>
            <a:r>
              <a:rPr lang="ja-JP" altLang="en-US" sz="3600" dirty="0" smtClean="0">
                <a:solidFill>
                  <a:schemeClr val="tx2"/>
                </a:solidFill>
              </a:rPr>
              <a:t>　の</a:t>
            </a:r>
            <a:r>
              <a:rPr lang="ja-JP" altLang="en-US" sz="3600" dirty="0">
                <a:solidFill>
                  <a:schemeClr val="tx2"/>
                </a:solidFill>
              </a:rPr>
              <a:t>お知らせ</a:t>
            </a:r>
            <a:endParaRPr kumimoji="1" lang="ja-JP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245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4200" b="1" dirty="0" smtClean="0"/>
              <a:t>○９月１日付けで作業開始。本年はデリーの八木大使からのメッセージあり。</a:t>
            </a:r>
            <a:endParaRPr lang="en-US" altLang="ja-JP" sz="4200" b="1" dirty="0" smtClean="0"/>
          </a:p>
          <a:p>
            <a:pPr marL="0" indent="0">
              <a:buNone/>
            </a:pPr>
            <a:endParaRPr lang="en-US" altLang="ja-JP" sz="4200" b="1" dirty="0" smtClean="0"/>
          </a:p>
          <a:p>
            <a:pPr marL="0" indent="0">
              <a:buNone/>
            </a:pPr>
            <a:r>
              <a:rPr lang="ja-JP" altLang="en-US" sz="4200" b="1" dirty="0" smtClean="0"/>
              <a:t>○</a:t>
            </a:r>
            <a:r>
              <a:rPr lang="ja-JP" altLang="en-US" sz="4200" b="1" dirty="0" smtClean="0"/>
              <a:t>商工会事務局を通じ，法人会員の皆様にメールによるアンケートの形で</a:t>
            </a:r>
            <a:endParaRPr lang="en-US" altLang="ja-JP" sz="4200" b="1" dirty="0" smtClean="0"/>
          </a:p>
          <a:p>
            <a:pPr marL="0" indent="0">
              <a:buNone/>
            </a:pPr>
            <a:r>
              <a:rPr lang="ja-JP" altLang="en-US" sz="4200" b="1" dirty="0"/>
              <a:t>　</a:t>
            </a:r>
            <a:r>
              <a:rPr lang="ja-JP" altLang="en-US" sz="4200" b="1" dirty="0" smtClean="0"/>
              <a:t>　</a:t>
            </a:r>
            <a:r>
              <a:rPr lang="ja-JP" altLang="en-US" sz="4200" b="1" dirty="0" smtClean="0"/>
              <a:t>実施中。</a:t>
            </a:r>
            <a:endParaRPr lang="en-US" altLang="ja-JP" sz="4200" b="1" dirty="0" smtClean="0"/>
          </a:p>
          <a:p>
            <a:pPr marL="0" indent="0">
              <a:buNone/>
            </a:pPr>
            <a:endParaRPr lang="en-US" altLang="ja-JP" sz="4200" b="1" dirty="0" smtClean="0"/>
          </a:p>
          <a:p>
            <a:pPr marL="0" indent="0">
              <a:buNone/>
            </a:pPr>
            <a:r>
              <a:rPr lang="ja-JP" altLang="en-US" sz="4200" b="1" dirty="0" smtClean="0"/>
              <a:t>○アンケート票（日本語版か英語版いずれも可）</a:t>
            </a:r>
            <a:endParaRPr lang="en-US" altLang="ja-JP" sz="4200" b="1" dirty="0" smtClean="0"/>
          </a:p>
          <a:p>
            <a:pPr marL="0" indent="0">
              <a:buNone/>
            </a:pPr>
            <a:r>
              <a:rPr lang="ja-JP" altLang="en-US" sz="4200" b="1" dirty="0"/>
              <a:t>　</a:t>
            </a:r>
            <a:r>
              <a:rPr lang="ja-JP" altLang="en-US" sz="4200" b="1" dirty="0" smtClean="0"/>
              <a:t>　の回収締め切り：</a:t>
            </a:r>
            <a:r>
              <a:rPr lang="ja-JP" altLang="en-US" sz="4200" b="1" dirty="0" smtClean="0">
                <a:solidFill>
                  <a:srgbClr val="FF0000"/>
                </a:solidFill>
              </a:rPr>
              <a:t>１０月１６日（金）。</a:t>
            </a:r>
            <a:endParaRPr lang="en-US" altLang="ja-JP" sz="4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4200" b="1" dirty="0" smtClean="0"/>
          </a:p>
          <a:p>
            <a:pPr marL="0" indent="0">
              <a:buNone/>
            </a:pPr>
            <a:r>
              <a:rPr lang="ja-JP" altLang="en-US" sz="4200" b="1" dirty="0"/>
              <a:t>○回答は当事務所まで（</a:t>
            </a:r>
            <a:r>
              <a:rPr lang="en-US" altLang="ja-JP" sz="4200" b="1" dirty="0">
                <a:hlinkClick r:id="rId2"/>
              </a:rPr>
              <a:t>cojblr@nd.mofa.go.jp</a:t>
            </a:r>
            <a:r>
              <a:rPr lang="en-US" altLang="ja-JP" sz="4200" b="1" dirty="0"/>
              <a:t>)</a:t>
            </a:r>
            <a:r>
              <a:rPr lang="ja-JP" altLang="en-US" sz="4200" b="1" dirty="0"/>
              <a:t>まで。</a:t>
            </a:r>
            <a:endParaRPr lang="en-US" altLang="ja-JP" sz="4200" b="1" dirty="0"/>
          </a:p>
          <a:p>
            <a:pPr marL="0" indent="0">
              <a:buNone/>
            </a:pPr>
            <a:endParaRPr lang="en-US" altLang="ja-JP" sz="4200" b="1" dirty="0" smtClean="0"/>
          </a:p>
          <a:p>
            <a:pPr marL="0" indent="0">
              <a:buNone/>
            </a:pPr>
            <a:r>
              <a:rPr lang="ja-JP" altLang="en-US" sz="4200" b="1" dirty="0" smtClean="0"/>
              <a:t>○日本人会の法人会員様にも日本人会を通じ同様の依頼済み。</a:t>
            </a:r>
            <a:endParaRPr lang="en-US" altLang="ja-JP" sz="4200" b="1" dirty="0" smtClean="0"/>
          </a:p>
          <a:p>
            <a:pPr marL="0" indent="0">
              <a:buNone/>
            </a:pPr>
            <a:endParaRPr lang="en-US" altLang="ja-JP" sz="4200" b="1" dirty="0" smtClean="0"/>
          </a:p>
          <a:p>
            <a:pPr marL="0" indent="0">
              <a:buNone/>
            </a:pPr>
            <a:r>
              <a:rPr lang="ja-JP" altLang="en-US" sz="4200" b="1" dirty="0" smtClean="0"/>
              <a:t>○重複法人会員様は両方回答する必要はなくどちらか１回で可。</a:t>
            </a:r>
            <a:r>
              <a:rPr lang="en-US" altLang="ja-JP" sz="4200" b="1" dirty="0" smtClean="0"/>
              <a:t/>
            </a:r>
            <a:br>
              <a:rPr lang="en-US" altLang="ja-JP" sz="4200" b="1" dirty="0" smtClean="0"/>
            </a:br>
            <a:endParaRPr lang="en-US" altLang="ja-JP" sz="42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619672" y="620688"/>
            <a:ext cx="5238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１</a:t>
            </a:r>
            <a:r>
              <a:rPr lang="ja-JP" altLang="en-US" sz="2800" dirty="0" smtClean="0">
                <a:solidFill>
                  <a:srgbClr val="FF0000"/>
                </a:solidFill>
              </a:rPr>
              <a:t>．「インド</a:t>
            </a:r>
            <a:r>
              <a:rPr lang="ja-JP" altLang="en-US" sz="2800" dirty="0">
                <a:solidFill>
                  <a:srgbClr val="FF0000"/>
                </a:solidFill>
              </a:rPr>
              <a:t>進出日系</a:t>
            </a:r>
            <a:r>
              <a:rPr lang="ja-JP" altLang="en-US" sz="2800" dirty="0" smtClean="0">
                <a:solidFill>
                  <a:srgbClr val="FF0000"/>
                </a:solidFill>
              </a:rPr>
              <a:t>企業リスト」改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</a:rPr>
              <a:t>　訂作業へのご協力のお願い</a:t>
            </a:r>
            <a:r>
              <a:rPr lang="en-US" altLang="ja-JP" sz="2800" dirty="0">
                <a:solidFill>
                  <a:srgbClr val="FF0000"/>
                </a:solidFill>
              </a:rPr>
              <a:t/>
            </a:r>
            <a:br>
              <a:rPr lang="en-US" altLang="ja-JP" sz="2800" dirty="0">
                <a:solidFill>
                  <a:srgbClr val="FF0000"/>
                </a:solidFill>
              </a:rPr>
            </a:b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7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245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4200" b="1" dirty="0" smtClean="0"/>
              <a:t>○１１月２３日～２５日，市内</a:t>
            </a:r>
            <a:r>
              <a:rPr lang="en-US" altLang="ja-JP" sz="4200" b="1" dirty="0" smtClean="0"/>
              <a:t>Palace Ground</a:t>
            </a:r>
            <a:r>
              <a:rPr lang="ja-JP" altLang="en-US" sz="4200" b="1" dirty="0" smtClean="0"/>
              <a:t>において州政府主催の投資誘致イベント「</a:t>
            </a:r>
            <a:r>
              <a:rPr lang="en-US" altLang="ja-JP" sz="4200" b="1" dirty="0" smtClean="0"/>
              <a:t>Invest Karnataka 2015</a:t>
            </a:r>
            <a:r>
              <a:rPr lang="ja-JP" altLang="en-US" sz="4200" b="1" dirty="0" smtClean="0"/>
              <a:t>」が開催予定。</a:t>
            </a:r>
            <a:endParaRPr lang="en-US" altLang="ja-JP" sz="4200" b="1" dirty="0" smtClean="0"/>
          </a:p>
          <a:p>
            <a:pPr marL="0" indent="0">
              <a:buNone/>
            </a:pPr>
            <a:endParaRPr lang="en-US" altLang="ja-JP" sz="4200" b="1" dirty="0"/>
          </a:p>
          <a:p>
            <a:pPr marL="0" indent="0">
              <a:buNone/>
            </a:pPr>
            <a:r>
              <a:rPr lang="ja-JP" altLang="en-US" sz="4200" b="1" dirty="0" smtClean="0"/>
              <a:t>○８月２７日に</a:t>
            </a:r>
            <a:r>
              <a:rPr lang="en-US" altLang="ja-JP" sz="4200" b="1" dirty="0" smtClean="0"/>
              <a:t>Deshpande</a:t>
            </a:r>
            <a:r>
              <a:rPr lang="ja-JP" altLang="en-US" sz="4200" b="1" dirty="0" smtClean="0"/>
              <a:t>工業観光大臣主催により，キック・オフ兼プレゼンテーションを実施。</a:t>
            </a:r>
            <a:endParaRPr lang="en-US" altLang="ja-JP" sz="4200" b="1" dirty="0" smtClean="0"/>
          </a:p>
          <a:p>
            <a:pPr marL="0" indent="0">
              <a:buNone/>
            </a:pPr>
            <a:endParaRPr lang="en-US" altLang="ja-JP" sz="4200" b="1" dirty="0"/>
          </a:p>
          <a:p>
            <a:pPr marL="0" indent="0">
              <a:buNone/>
            </a:pPr>
            <a:r>
              <a:rPr lang="ja-JP" altLang="en-US" sz="4200" b="1" dirty="0" smtClean="0"/>
              <a:t>○州側として重点を置く投資誘致１０セクターは，次ページの通り。</a:t>
            </a:r>
            <a:endParaRPr lang="en-US" altLang="ja-JP" sz="4200" b="1" dirty="0" smtClean="0"/>
          </a:p>
          <a:p>
            <a:pPr marL="0" indent="0">
              <a:buNone/>
            </a:pPr>
            <a:endParaRPr lang="en-US" altLang="ja-JP" sz="4200" b="1" dirty="0"/>
          </a:p>
          <a:p>
            <a:pPr marL="0" indent="0">
              <a:buNone/>
            </a:pPr>
            <a:r>
              <a:rPr lang="ja-JP" altLang="en-US" sz="4200" b="1" dirty="0" smtClean="0"/>
              <a:t>○各種インフォメーションは州政府工業商業省の下記ホームページで公開。</a:t>
            </a:r>
            <a:endParaRPr lang="en-US" altLang="ja-JP" sz="4200" b="1" dirty="0" smtClean="0"/>
          </a:p>
          <a:p>
            <a:pPr marL="0" indent="0">
              <a:buNone/>
            </a:pPr>
            <a:endParaRPr lang="en-US" altLang="ja-JP" sz="4200" b="1" dirty="0"/>
          </a:p>
          <a:p>
            <a:pPr marL="0" indent="0">
              <a:buNone/>
            </a:pPr>
            <a:r>
              <a:rPr lang="ja-JP" altLang="en-US" sz="4200" b="1" dirty="0" smtClean="0"/>
              <a:t>　　</a:t>
            </a:r>
            <a:r>
              <a:rPr lang="en-US" altLang="ja-JP" sz="4200" b="1" dirty="0" smtClean="0">
                <a:solidFill>
                  <a:srgbClr val="FF0000"/>
                </a:solidFill>
              </a:rPr>
              <a:t>http</a:t>
            </a:r>
            <a:r>
              <a:rPr lang="en-US" altLang="ja-JP" sz="4200" b="1" dirty="0">
                <a:solidFill>
                  <a:srgbClr val="FF0000"/>
                </a:solidFill>
              </a:rPr>
              <a:t>://</a:t>
            </a:r>
            <a:r>
              <a:rPr lang="en-US" altLang="ja-JP" sz="4200" b="1" dirty="0" smtClean="0">
                <a:solidFill>
                  <a:srgbClr val="FF0000"/>
                </a:solidFill>
              </a:rPr>
              <a:t>investkarnataka.gov.in/content/invest-karnataka-2015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11560" y="620688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２．州政府主催「</a:t>
            </a:r>
            <a:r>
              <a:rPr lang="en-US" altLang="ja-JP" sz="2800" dirty="0" smtClean="0">
                <a:solidFill>
                  <a:srgbClr val="FF0000"/>
                </a:solidFill>
              </a:rPr>
              <a:t>Invest Karnataka 2015</a:t>
            </a:r>
            <a:r>
              <a:rPr lang="ja-JP" altLang="en-US" sz="2800" dirty="0" smtClean="0">
                <a:solidFill>
                  <a:srgbClr val="FF0000"/>
                </a:solidFill>
              </a:rPr>
              <a:t>」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800" dirty="0">
                <a:solidFill>
                  <a:srgbClr val="FF0000"/>
                </a:solidFill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</a:rPr>
              <a:t>　開催のご案内」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28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19256" cy="5688632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 smtClean="0">
                <a:solidFill>
                  <a:srgbClr val="FF0000"/>
                </a:solidFill>
              </a:rPr>
              <a:t>　　　　　　　　投資誘致重点セクター</a:t>
            </a:r>
            <a:r>
              <a:rPr lang="en-US" altLang="ja-JP" sz="2800" dirty="0" smtClean="0">
                <a:solidFill>
                  <a:srgbClr val="FF0000"/>
                </a:solidFill>
              </a:rPr>
              <a:t/>
            </a:r>
            <a:br>
              <a:rPr lang="en-US" altLang="ja-JP" sz="2800" dirty="0" smtClean="0">
                <a:solidFill>
                  <a:srgbClr val="FF0000"/>
                </a:solidFill>
              </a:rPr>
            </a:br>
            <a:r>
              <a:rPr lang="en-US" altLang="ja-JP" sz="2800" dirty="0" smtClean="0">
                <a:solidFill>
                  <a:srgbClr val="FF0000"/>
                </a:solidFill>
              </a:rPr>
              <a:t/>
            </a:r>
            <a:br>
              <a:rPr lang="en-US" altLang="ja-JP" sz="2800" dirty="0" smtClean="0">
                <a:solidFill>
                  <a:srgbClr val="FF0000"/>
                </a:solidFill>
              </a:rPr>
            </a:br>
            <a:r>
              <a:rPr lang="ja-JP" altLang="en-US" sz="2800" dirty="0" smtClean="0">
                <a:solidFill>
                  <a:srgbClr val="FF0000"/>
                </a:solidFill>
              </a:rPr>
              <a:t>　</a:t>
            </a:r>
            <a:r>
              <a:rPr lang="ja-JP" altLang="en-US" sz="2800" dirty="0" smtClean="0"/>
              <a:t>１．自動車，宇宙，機械工具，防衛，その他重工業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/>
              <a:t>　</a:t>
            </a:r>
            <a:r>
              <a:rPr lang="ja-JP" altLang="en-US" sz="2800" dirty="0" smtClean="0"/>
              <a:t>　などの製造業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２．農業，食品加工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３．再生可能エネルギーを含むエネルギー産業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４．観光産業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５．ＩＴおよびバイオ関連産業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６．薬物，医薬品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７．電子及び半導体製造業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８．各種インフラ・プロジェクト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９．民間セクターによる工業団地開発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１０．スマート・タウンシップ（スマートシティ）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2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３．（日本外務省から）　「渡航情報」→</a:t>
            </a:r>
            <a:r>
              <a:rPr lang="en-US" altLang="ja-JP" sz="3200" dirty="0">
                <a:solidFill>
                  <a:srgbClr val="FF0000"/>
                </a:solidFill>
              </a:rPr>
              <a:t/>
            </a:r>
            <a:br>
              <a:rPr lang="en-US" altLang="ja-JP" sz="3200" dirty="0">
                <a:solidFill>
                  <a:srgbClr val="FF0000"/>
                </a:solidFill>
              </a:rPr>
            </a:br>
            <a:r>
              <a:rPr lang="ja-JP" altLang="en-US" sz="3200" dirty="0">
                <a:solidFill>
                  <a:srgbClr val="FF0000"/>
                </a:solidFill>
              </a:rPr>
              <a:t>　　　「海外安全情報」への</a:t>
            </a:r>
            <a:r>
              <a:rPr lang="ja-JP" altLang="en-US" sz="3200" dirty="0" smtClean="0">
                <a:solidFill>
                  <a:srgbClr val="FF0000"/>
                </a:solidFill>
              </a:rPr>
              <a:t>変更の</a:t>
            </a:r>
            <a:r>
              <a:rPr lang="ja-JP" altLang="en-US" sz="3200" dirty="0">
                <a:solidFill>
                  <a:srgbClr val="FF0000"/>
                </a:solidFill>
              </a:rPr>
              <a:t>お知らせ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 marL="0" indent="0" fontAlgn="base" hangingPunct="0">
              <a:buNone/>
            </a:pPr>
            <a:r>
              <a:rPr lang="ja-JP" altLang="en-US" dirty="0" smtClean="0"/>
              <a:t>●外務省として</a:t>
            </a:r>
            <a:r>
              <a:rPr lang="ja-JP" altLang="ja-JP" dirty="0" smtClean="0"/>
              <a:t>，</a:t>
            </a:r>
            <a:r>
              <a:rPr lang="ja-JP" altLang="ja-JP" dirty="0"/>
              <a:t>９月１日から次の措置</a:t>
            </a:r>
            <a:r>
              <a:rPr lang="ja-JP" altLang="ja-JP" dirty="0" smtClean="0"/>
              <a:t>を</a:t>
            </a:r>
            <a:r>
              <a:rPr lang="ja-JP" altLang="en-US" dirty="0" smtClean="0"/>
              <a:t>実施</a:t>
            </a:r>
            <a:r>
              <a:rPr lang="ja-JP" altLang="ja-JP" dirty="0" smtClean="0"/>
              <a:t>。</a:t>
            </a:r>
            <a:endParaRPr lang="ja-JP" altLang="ja-JP" dirty="0"/>
          </a:p>
          <a:p>
            <a:pPr marL="0" indent="0" fontAlgn="base" hangingPunct="0">
              <a:buNone/>
            </a:pPr>
            <a:r>
              <a:rPr lang="en-US" altLang="ja-JP" dirty="0"/>
              <a:t> </a:t>
            </a:r>
            <a:endParaRPr lang="ja-JP" altLang="ja-JP" dirty="0"/>
          </a:p>
          <a:p>
            <a:pPr marL="0" indent="0" fontAlgn="base" hangingPunct="0">
              <a:buNone/>
            </a:pPr>
            <a:r>
              <a:rPr lang="ja-JP" altLang="ja-JP" dirty="0"/>
              <a:t>１．「渡航情報」の名称を「海外安全情報」へ</a:t>
            </a:r>
            <a:r>
              <a:rPr lang="ja-JP" altLang="ja-JP" dirty="0" smtClean="0"/>
              <a:t>改称。</a:t>
            </a:r>
            <a:endParaRPr lang="ja-JP" altLang="ja-JP" dirty="0"/>
          </a:p>
          <a:p>
            <a:pPr marL="0" indent="0" fontAlgn="base" hangingPunct="0">
              <a:buNone/>
            </a:pPr>
            <a:r>
              <a:rPr lang="en-US" altLang="ja-JP" dirty="0"/>
              <a:t> </a:t>
            </a:r>
            <a:endParaRPr lang="ja-JP" altLang="ja-JP" dirty="0"/>
          </a:p>
          <a:p>
            <a:pPr marL="0" indent="0" fontAlgn="base" hangingPunct="0">
              <a:buNone/>
            </a:pPr>
            <a:r>
              <a:rPr lang="ja-JP" altLang="ja-JP" dirty="0"/>
              <a:t>２．「危険情報」については，従来の４段階のカテゴリー</a:t>
            </a:r>
            <a:r>
              <a:rPr lang="ja-JP" altLang="ja-JP" dirty="0" smtClean="0"/>
              <a:t>に</a:t>
            </a:r>
            <a:endParaRPr lang="en-US" altLang="ja-JP" dirty="0" smtClean="0"/>
          </a:p>
          <a:p>
            <a:pPr marL="0" indent="0" fontAlgn="base" hangingPunc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ついて</a:t>
            </a:r>
            <a:r>
              <a:rPr lang="ja-JP" altLang="ja-JP" dirty="0"/>
              <a:t>は</a:t>
            </a:r>
            <a:r>
              <a:rPr lang="ja-JP" altLang="ja-JP" dirty="0" smtClean="0"/>
              <a:t>維持</a:t>
            </a:r>
            <a:r>
              <a:rPr lang="ja-JP" altLang="en-US" dirty="0" smtClean="0"/>
              <a:t>。</a:t>
            </a:r>
            <a:r>
              <a:rPr lang="ja-JP" altLang="ja-JP" dirty="0" smtClean="0"/>
              <a:t>カテゴリー</a:t>
            </a:r>
            <a:r>
              <a:rPr lang="ja-JP" altLang="ja-JP" dirty="0"/>
              <a:t>の表記及び説明</a:t>
            </a:r>
            <a:r>
              <a:rPr lang="ja-JP" altLang="ja-JP" dirty="0" smtClean="0"/>
              <a:t>を</a:t>
            </a:r>
            <a:r>
              <a:rPr lang="ja-JP" altLang="en-US" dirty="0" smtClean="0"/>
              <a:t>次頁</a:t>
            </a:r>
            <a:r>
              <a:rPr lang="ja-JP" altLang="ja-JP" dirty="0" smtClean="0"/>
              <a:t>のとおり</a:t>
            </a:r>
            <a:endParaRPr lang="en-US" altLang="ja-JP" dirty="0" smtClean="0"/>
          </a:p>
          <a:p>
            <a:pPr marL="0" indent="0" fontAlgn="base" hangingPunc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改訂</a:t>
            </a:r>
            <a:r>
              <a:rPr lang="ja-JP" altLang="ja-JP" dirty="0" smtClean="0"/>
              <a:t>改めます。</a:t>
            </a:r>
            <a:r>
              <a:rPr lang="en-US" altLang="ja-JP" dirty="0"/>
              <a:t> </a:t>
            </a:r>
            <a:endParaRPr lang="ja-JP" altLang="ja-JP" dirty="0"/>
          </a:p>
          <a:p>
            <a:pPr marL="0" indent="0" fontAlgn="base" hangingPunct="0">
              <a:buNone/>
            </a:pPr>
            <a:endParaRPr lang="en-US" altLang="ja-JP" dirty="0" smtClean="0"/>
          </a:p>
          <a:p>
            <a:pPr marL="0" indent="0" fontAlgn="base" hangingPunct="0">
              <a:buNone/>
            </a:pPr>
            <a:r>
              <a:rPr lang="ja-JP" altLang="ja-JP" dirty="0" smtClean="0"/>
              <a:t>３</a:t>
            </a:r>
            <a:r>
              <a:rPr lang="ja-JP" altLang="ja-JP" dirty="0"/>
              <a:t>．「感染症危険情報」についても，「危険情報」の４段階</a:t>
            </a:r>
            <a:r>
              <a:rPr lang="ja-JP" altLang="ja-JP" dirty="0" smtClean="0"/>
              <a:t>の</a:t>
            </a:r>
            <a:endParaRPr lang="en-US" altLang="ja-JP" dirty="0" smtClean="0"/>
          </a:p>
          <a:p>
            <a:pPr marL="0" indent="0" fontAlgn="base" hangingPunc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カテゴリー</a:t>
            </a:r>
            <a:r>
              <a:rPr lang="ja-JP" altLang="ja-JP" dirty="0"/>
              <a:t>を使用して</a:t>
            </a:r>
            <a:r>
              <a:rPr lang="ja-JP" altLang="ja-JP" dirty="0" smtClean="0"/>
              <a:t>発出。</a:t>
            </a:r>
            <a:endParaRPr lang="en-US" altLang="ja-JP" dirty="0" smtClean="0"/>
          </a:p>
          <a:p>
            <a:pPr marL="0" indent="0" fontAlgn="base" hangingPunct="0">
              <a:buNone/>
            </a:pPr>
            <a:endParaRPr lang="en-US" altLang="ja-JP" dirty="0"/>
          </a:p>
          <a:p>
            <a:pPr marL="0" indent="0" fontAlgn="base" hangingPunct="0">
              <a:buNone/>
            </a:pPr>
            <a:r>
              <a:rPr lang="ja-JP" altLang="en-US" dirty="0" smtClean="0"/>
              <a:t>４．更に詳しくは，外務省海外安全ホームページへ。</a:t>
            </a:r>
            <a:endParaRPr lang="en-US" altLang="ja-JP" dirty="0" smtClean="0"/>
          </a:p>
          <a:p>
            <a:pPr marL="0" indent="0" fontAlgn="base" hangingPunct="0">
              <a:buNone/>
            </a:pPr>
            <a:r>
              <a:rPr lang="ja-JP" altLang="en-US" dirty="0" smtClean="0"/>
              <a:t>　　</a:t>
            </a:r>
            <a:r>
              <a:rPr lang="en-US" altLang="ja-JP" dirty="0"/>
              <a:t> </a:t>
            </a:r>
            <a:r>
              <a:rPr lang="en-US" altLang="ja-JP" dirty="0"/>
              <a:t>http://www.anzen.mofa.go.jp/</a:t>
            </a:r>
            <a:endParaRPr lang="ja-JP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3" y="332656"/>
            <a:ext cx="8736971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2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167</Words>
  <Application>Microsoft Office PowerPoint</Application>
  <PresentationFormat>画面に合わせる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在ベンガルール領事事務所 からの連絡事項</vt:lpstr>
      <vt:lpstr>１．「インド進出日系企業リスト数等」改訂作業 　　へのご協力のお願い  ２．州政府主催「Invest Karnataka 2015 」 　　の開催のご案内  ３．（日本外務省から）　「渡航情報」→ 　　　「海外安全情報」への変更 　　のお知らせ</vt:lpstr>
      <vt:lpstr>PowerPoint プレゼンテーション</vt:lpstr>
      <vt:lpstr>PowerPoint プレゼンテーション</vt:lpstr>
      <vt:lpstr>　　　　　　　　投資誘致重点セクター  　１．自動車，宇宙，機械工具，防衛，その他重工業 　　などの製造業 　２．農業，食品加工 　３．再生可能エネルギーを含むエネルギー産業 　４．観光産業 　５．ＩＴおよびバイオ関連産業 　６．薬物，医薬品 　７．電子及び半導体製造業 　８．各種インフラ・プロジェクト 　９．民間セクターによる工業団地開発 １０．スマート・タウンシップ（スマートシティ）</vt:lpstr>
      <vt:lpstr>３．（日本外務省から）　「渡航情報」→ 　　　「海外安全情報」への変更のお知らせ</vt:lpstr>
      <vt:lpstr>PowerPoint プレゼンテーション</vt:lpstr>
    </vt:vector>
  </TitlesOfParts>
  <Company>外務省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１．カルナタカ州下院選挙結果</dc:title>
  <dc:creator>外務省</dc:creator>
  <cp:lastModifiedBy>情報通信課</cp:lastModifiedBy>
  <cp:revision>62</cp:revision>
  <cp:lastPrinted>2014-09-03T10:41:18Z</cp:lastPrinted>
  <dcterms:created xsi:type="dcterms:W3CDTF">2013-06-21T10:30:07Z</dcterms:created>
  <dcterms:modified xsi:type="dcterms:W3CDTF">2015-09-07T06:12:53Z</dcterms:modified>
</cp:coreProperties>
</file>