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0" r:id="rId4"/>
    <p:sldId id="286" r:id="rId5"/>
    <p:sldId id="284" r:id="rId6"/>
    <p:sldId id="287" r:id="rId7"/>
    <p:sldId id="288" r:id="rId8"/>
    <p:sldId id="285" r:id="rId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インフレ率逓減の主原因は原油価格の下落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インフレ率逓減の主原因は原油価格の下落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設備投資</a:t>
            </a:r>
            <a:endParaRPr lang="en-US" altLang="ja-JP" dirty="0" smtClean="0"/>
          </a:p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新規雇用</a:t>
            </a:r>
            <a:endParaRPr lang="en-US" altLang="ja-JP" dirty="0" smtClean="0"/>
          </a:p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特定地域への投資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日印租税条約</a:t>
            </a:r>
            <a:endParaRPr lang="en-US" altLang="ja-JP" dirty="0" smtClean="0"/>
          </a:p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滞在が</a:t>
            </a:r>
            <a:r>
              <a:rPr lang="en-US" altLang="ja-JP" dirty="0" smtClean="0"/>
              <a:t>183</a:t>
            </a:r>
            <a:r>
              <a:rPr lang="ja-JP" altLang="en-US" dirty="0" smtClean="0"/>
              <a:t>日を超えない</a:t>
            </a:r>
            <a:endParaRPr lang="en-US" altLang="ja-JP" dirty="0" smtClean="0"/>
          </a:p>
          <a:p>
            <a:pPr eaLnBrk="1" hangingPunct="1">
              <a:spcBef>
                <a:spcPct val="0"/>
              </a:spcBef>
            </a:pPr>
            <a:r>
              <a:rPr lang="ja-JP" altLang="en-US" dirty="0" smtClean="0"/>
              <a:t>インド企業から給料が支払われていない</a:t>
            </a:r>
            <a:endParaRPr lang="en-US" altLang="ja-JP" dirty="0" smtClean="0"/>
          </a:p>
          <a:p>
            <a:pPr eaLnBrk="1" hangingPunct="1">
              <a:spcBef>
                <a:spcPct val="0"/>
              </a:spcBef>
            </a:pPr>
            <a:r>
              <a:rPr lang="en-US" altLang="ja-JP" dirty="0" smtClean="0"/>
              <a:t>PE</a:t>
            </a:r>
            <a:r>
              <a:rPr lang="ja-JP" altLang="en-US" dirty="0" smtClean="0"/>
              <a:t>がない</a:t>
            </a: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24/08/2015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2015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第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回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/>
              <a:t>8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dirty="0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JETRO</a:t>
            </a:r>
            <a:r>
              <a:rPr lang="ja-JP" altLang="en-US" dirty="0" smtClean="0"/>
              <a:t>バンガロール事務所会議室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dirty="0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議事</a:t>
            </a:r>
            <a:endParaRPr lang="en-US" altLang="ja-JP" u="sng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ja-JP" sz="2400" dirty="0" smtClean="0"/>
              <a:t>17:00-18:00</a:t>
            </a:r>
            <a:r>
              <a:rPr lang="ja-JP" altLang="en-US" sz="2400" dirty="0" smtClean="0"/>
              <a:t>（１</a:t>
            </a:r>
            <a:r>
              <a:rPr lang="ja-JP" altLang="en-US" sz="2400" dirty="0"/>
              <a:t>）インドルピー、ドル円相場見通</a:t>
            </a:r>
            <a:r>
              <a:rPr lang="ja-JP" altLang="en-US" sz="2400" dirty="0" smtClean="0"/>
              <a:t>し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みずほ銀行　中野様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r>
              <a:rPr lang="en-IN" altLang="ja-JP" sz="2400" dirty="0" smtClean="0"/>
              <a:t>18:00-19:00</a:t>
            </a:r>
            <a:r>
              <a:rPr lang="ja-JP" altLang="en-US" sz="2400" dirty="0" smtClean="0"/>
              <a:t>（２）インド税制の基礎</a:t>
            </a:r>
            <a:r>
              <a:rPr lang="en-US" altLang="ja-JP" sz="2400" dirty="0" smtClean="0"/>
              <a:t>(PwC</a:t>
            </a:r>
            <a:r>
              <a:rPr lang="ja-JP" altLang="en-US" sz="2400" dirty="0" smtClean="0"/>
              <a:t>黒栁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出席状況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22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8001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dirty="0"/>
              <a:t>インドルピー、ドル円相場見通</a:t>
            </a:r>
            <a:r>
              <a:rPr lang="ja-JP" altLang="en-US" sz="4400" dirty="0" smtClean="0"/>
              <a:t>し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3100" dirty="0"/>
              <a:t>講</a:t>
            </a:r>
            <a:r>
              <a:rPr lang="ja-JP" altLang="en-US" sz="3100" dirty="0" smtClean="0"/>
              <a:t>師：みずほ銀行中野様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インド</a:t>
            </a: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ル</a:t>
            </a:r>
            <a:r>
              <a:rPr lang="ja-JP" altLang="en-US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ピ</a:t>
            </a: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ー相場見通し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2014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年総選挙後、一貫して弱含む相場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米国利上げの思惑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None/>
              <a:defRPr/>
            </a:pP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・一方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でイ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ンフレ率の逓減、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RBI(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印中銀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に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よる金融緩和、貿易統計の改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善によりルピーが買われやすい相場も想定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RBI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、インド政府は安定的な為替レートを志向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・以上からドルルピー相場は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60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超の狭いレンジ継続を予想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600" b="1" dirty="0" smtClean="0"/>
          </a:p>
          <a:p>
            <a:pPr marL="27432" lvl="0" indent="0">
              <a:buNone/>
              <a:defRPr/>
            </a:pPr>
            <a:r>
              <a:rPr lang="ja-JP" altLang="en-US" sz="2800" b="1" dirty="0" smtClean="0"/>
              <a:t>＜</a:t>
            </a:r>
            <a:r>
              <a:rPr lang="ja-JP" altLang="en-US" sz="2800" b="1" dirty="0"/>
              <a:t>インドルピー相場見通し＞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4640"/>
              </p:ext>
            </p:extLst>
          </p:nvPr>
        </p:nvGraphicFramePr>
        <p:xfrm>
          <a:off x="1143000" y="4864574"/>
          <a:ext cx="7277100" cy="176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181100"/>
                <a:gridCol w="1181100"/>
                <a:gridCol w="1181100"/>
                <a:gridCol w="1181100"/>
                <a:gridCol w="1181100"/>
              </a:tblGrid>
              <a:tr h="6136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r>
                        <a:rPr lang="ja-JP" altLang="en-US" dirty="0" smtClean="0"/>
                        <a:t>年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dirty="0" smtClean="0"/>
                        <a:t>8-9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10-12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2016</a:t>
                      </a:r>
                      <a:r>
                        <a:rPr lang="ja-JP" altLang="en-US" dirty="0" smtClean="0"/>
                        <a:t>年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dirty="0" smtClean="0"/>
                        <a:t>1-3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4-6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7-9</a:t>
                      </a:r>
                      <a:r>
                        <a:rPr lang="ja-JP" altLang="en-US" smtClean="0"/>
                        <a:t>月</a:t>
                      </a:r>
                      <a:endParaRPr lang="en-US" dirty="0"/>
                    </a:p>
                  </a:txBody>
                  <a:tcPr/>
                </a:tc>
              </a:tr>
              <a:tr h="613647">
                <a:tc>
                  <a:txBody>
                    <a:bodyPr/>
                    <a:lstStyle/>
                    <a:p>
                      <a:r>
                        <a:rPr lang="en-US" dirty="0" smtClean="0"/>
                        <a:t>USD/INR</a:t>
                      </a:r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ja-JP" altLang="en-US" sz="1400" dirty="0" smtClean="0"/>
                        <a:t>四半期末予想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62.5-66.5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64.5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63.5-67.5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(65.5)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61.5-65.5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(63.5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60.6-64.4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(62.5)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60.1-63.9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(62.0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4666">
                <a:tc>
                  <a:txBody>
                    <a:bodyPr/>
                    <a:lstStyle/>
                    <a:p>
                      <a:r>
                        <a:rPr lang="en-US" dirty="0" smtClean="0"/>
                        <a:t>Repo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7.25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7.00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6.75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dirty="0"/>
              <a:t>インドルピー、ドル円相場見通</a:t>
            </a:r>
            <a:r>
              <a:rPr lang="ja-JP" altLang="en-US" sz="4400" dirty="0" smtClean="0"/>
              <a:t>し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3100" dirty="0"/>
              <a:t>講</a:t>
            </a:r>
            <a:r>
              <a:rPr lang="ja-JP" altLang="en-US" sz="3100" dirty="0" smtClean="0"/>
              <a:t>師：みずほ銀行中野様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ド</a:t>
            </a: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ル</a:t>
            </a:r>
            <a:r>
              <a:rPr lang="ja-JP" altLang="en-US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円</a:t>
            </a: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相場見通し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FRB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と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日銀の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金融政策スタンスの違いにより、円安傾向は継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続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　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(FRB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は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利上げ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の思惑、日銀は更なる追加緩和の可能性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None/>
              <a:defRPr/>
            </a:pP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・一方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で貿易収支・経常収支の</a:t>
            </a:r>
            <a:r>
              <a:rPr lang="ja-JP" altLang="en-US" sz="2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改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善によりドル円が反転するリスクもあり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・以上からドル円相場は</a:t>
            </a:r>
            <a:r>
              <a:rPr lang="en-US" altLang="ja-JP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130</a:t>
            </a:r>
            <a:r>
              <a:rPr lang="ja-JP" altLang="en-US" sz="2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円を伺う展開が継続</a:t>
            </a: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600" b="1" dirty="0" smtClean="0"/>
          </a:p>
          <a:p>
            <a:pPr marL="27432" lvl="0" indent="0">
              <a:buNone/>
              <a:defRPr/>
            </a:pPr>
            <a:r>
              <a:rPr lang="ja-JP" altLang="en-US" sz="2800" b="1" dirty="0" smtClean="0"/>
              <a:t>＜ドル円相場</a:t>
            </a:r>
            <a:r>
              <a:rPr lang="ja-JP" altLang="en-US" sz="2800" b="1" dirty="0"/>
              <a:t>見通し＞</a:t>
            </a:r>
            <a:endParaRPr lang="en-US" altLang="ja-JP" sz="28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0850"/>
              </p:ext>
            </p:extLst>
          </p:nvPr>
        </p:nvGraphicFramePr>
        <p:xfrm>
          <a:off x="1143000" y="4876800"/>
          <a:ext cx="72771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181100"/>
                <a:gridCol w="1181100"/>
                <a:gridCol w="1181100"/>
                <a:gridCol w="1181100"/>
                <a:gridCol w="1181100"/>
              </a:tblGrid>
              <a:tr h="6136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r>
                        <a:rPr lang="ja-JP" altLang="en-US" dirty="0" smtClean="0"/>
                        <a:t>年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dirty="0" smtClean="0"/>
                        <a:t>8-9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10-12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2016</a:t>
                      </a:r>
                      <a:r>
                        <a:rPr lang="ja-JP" altLang="en-US" dirty="0" smtClean="0"/>
                        <a:t>年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dirty="0" smtClean="0"/>
                        <a:t>1-3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4-6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7-9</a:t>
                      </a:r>
                      <a:r>
                        <a:rPr lang="ja-JP" altLang="en-US" dirty="0" smtClean="0"/>
                        <a:t>月</a:t>
                      </a:r>
                      <a:endParaRPr lang="en-US" dirty="0"/>
                    </a:p>
                  </a:txBody>
                  <a:tcPr/>
                </a:tc>
              </a:tr>
              <a:tr h="613647">
                <a:tc>
                  <a:txBody>
                    <a:bodyPr/>
                    <a:lstStyle/>
                    <a:p>
                      <a:r>
                        <a:rPr lang="en-US" dirty="0" smtClean="0"/>
                        <a:t>USD/</a:t>
                      </a:r>
                      <a:r>
                        <a:rPr lang="en-US" altLang="ja-JP" dirty="0" smtClean="0"/>
                        <a:t>JPY</a:t>
                      </a:r>
                      <a:endParaRPr lang="en-US" dirty="0" smtClean="0"/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ja-JP" altLang="en-US" sz="1400" dirty="0" smtClean="0"/>
                        <a:t>四半期末予想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121-127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122-130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122-130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(126)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121-130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119-128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(123)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インド税制の基礎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100" dirty="0">
                <a:solidFill>
                  <a:schemeClr val="tx2">
                    <a:satMod val="130000"/>
                  </a:schemeClr>
                </a:solidFill>
              </a:rPr>
              <a:t>講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師：</a:t>
            </a:r>
            <a:r>
              <a:rPr lang="en-US" altLang="ja-JP" sz="3100" dirty="0" smtClean="0">
                <a:solidFill>
                  <a:schemeClr val="tx2">
                    <a:satMod val="130000"/>
                  </a:schemeClr>
                </a:solidFill>
              </a:rPr>
              <a:t>PwC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黒柳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9812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１．インド税制全体</a:t>
            </a: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像</a:t>
            </a:r>
            <a:endParaRPr lang="en-US" altLang="ja-JP" sz="2800" dirty="0" smtClean="0">
              <a:solidFill>
                <a:schemeClr val="accent1"/>
              </a:solidFill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latin typeface="+mn-lt"/>
                <a:cs typeface="+mn-cs"/>
              </a:rPr>
              <a:t>　複雑な税制</a:t>
            </a:r>
            <a:r>
              <a:rPr lang="en-US" altLang="ja-JP" sz="2800" dirty="0" smtClean="0">
                <a:latin typeface="+mn-lt"/>
                <a:cs typeface="+mn-cs"/>
              </a:rPr>
              <a:t>(</a:t>
            </a:r>
            <a:r>
              <a:rPr lang="ja-JP" altLang="en-US" sz="2800" dirty="0" smtClean="0">
                <a:latin typeface="+mn-lt"/>
                <a:cs typeface="+mn-cs"/>
              </a:rPr>
              <a:t>多種類の税金と税率</a:t>
            </a:r>
            <a:r>
              <a:rPr lang="en-US" altLang="ja-JP" sz="2800" dirty="0" smtClean="0">
                <a:latin typeface="+mn-lt"/>
                <a:cs typeface="+mn-cs"/>
              </a:rPr>
              <a:t>)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latin typeface="+mn-lt"/>
                <a:cs typeface="+mn-cs"/>
              </a:rPr>
              <a:t>　・中央政府と州政府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・直接税と間接税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税務年度は</a:t>
            </a:r>
            <a:r>
              <a:rPr lang="en-US" altLang="ja-JP" sz="2800" dirty="0" smtClean="0">
                <a:latin typeface="+mn-lt"/>
                <a:cs typeface="+mn-cs"/>
              </a:rPr>
              <a:t>4</a:t>
            </a:r>
            <a:r>
              <a:rPr lang="ja-JP" altLang="en-US" sz="2800" dirty="0" smtClean="0">
                <a:latin typeface="+mn-lt"/>
                <a:cs typeface="+mn-cs"/>
              </a:rPr>
              <a:t>月</a:t>
            </a:r>
            <a:r>
              <a:rPr lang="en-US" altLang="ja-JP" sz="2800" dirty="0" smtClean="0">
                <a:latin typeface="+mn-lt"/>
                <a:cs typeface="+mn-cs"/>
              </a:rPr>
              <a:t>1</a:t>
            </a:r>
            <a:r>
              <a:rPr lang="ja-JP" altLang="en-US" sz="2800" dirty="0" smtClean="0">
                <a:latin typeface="+mn-lt"/>
                <a:cs typeface="+mn-cs"/>
              </a:rPr>
              <a:t>日から</a:t>
            </a:r>
            <a:r>
              <a:rPr lang="en-US" altLang="ja-JP" sz="2800" dirty="0" smtClean="0">
                <a:latin typeface="+mn-lt"/>
                <a:cs typeface="+mn-cs"/>
              </a:rPr>
              <a:t>3</a:t>
            </a:r>
            <a:r>
              <a:rPr lang="ja-JP" altLang="en-US" sz="2800" dirty="0" smtClean="0">
                <a:latin typeface="+mn-lt"/>
                <a:cs typeface="+mn-cs"/>
              </a:rPr>
              <a:t>月</a:t>
            </a:r>
            <a:r>
              <a:rPr lang="en-US" altLang="ja-JP" sz="2800" dirty="0" smtClean="0">
                <a:latin typeface="+mn-lt"/>
                <a:cs typeface="+mn-cs"/>
              </a:rPr>
              <a:t>31</a:t>
            </a:r>
            <a:r>
              <a:rPr lang="ja-JP" altLang="en-US" sz="2800" dirty="0" smtClean="0">
                <a:latin typeface="+mn-lt"/>
                <a:cs typeface="+mn-cs"/>
              </a:rPr>
              <a:t>日で統一</a:t>
            </a:r>
            <a:endParaRPr lang="ja-JP" altLang="en-US" sz="2800" dirty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２．法人所得</a:t>
            </a: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税</a:t>
            </a:r>
            <a:endParaRPr lang="en-US" altLang="ja-JP" sz="2800" dirty="0" smtClean="0">
              <a:solidFill>
                <a:schemeClr val="accent1"/>
              </a:solidFill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</a:t>
            </a:r>
            <a:r>
              <a:rPr lang="ja-JP" altLang="en-US" sz="2800" dirty="0">
                <a:latin typeface="+mn-lt"/>
                <a:cs typeface="+mn-cs"/>
              </a:rPr>
              <a:t>外国企業</a:t>
            </a:r>
            <a:r>
              <a:rPr lang="ja-JP" altLang="en-US" sz="2800" dirty="0" smtClean="0">
                <a:latin typeface="+mn-lt"/>
                <a:cs typeface="+mn-cs"/>
              </a:rPr>
              <a:t>は</a:t>
            </a:r>
            <a:r>
              <a:rPr lang="en-US" altLang="ja-JP" sz="2800" dirty="0" smtClean="0">
                <a:latin typeface="+mn-lt"/>
                <a:cs typeface="+mn-cs"/>
              </a:rPr>
              <a:t>43.26%</a:t>
            </a:r>
            <a:r>
              <a:rPr lang="ja-JP" altLang="en-US" sz="2800" dirty="0" smtClean="0">
                <a:latin typeface="+mn-lt"/>
                <a:cs typeface="+mn-cs"/>
              </a:rPr>
              <a:t>、内国企業は</a:t>
            </a:r>
            <a:r>
              <a:rPr lang="en-US" altLang="ja-JP" sz="2800" dirty="0" smtClean="0">
                <a:latin typeface="+mn-lt"/>
                <a:cs typeface="+mn-cs"/>
              </a:rPr>
              <a:t>34.61%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・配当を行う際に追加で約</a:t>
            </a:r>
            <a:r>
              <a:rPr lang="en-US" altLang="ja-JP" sz="2800" dirty="0" smtClean="0">
                <a:latin typeface="+mn-lt"/>
                <a:cs typeface="+mn-cs"/>
              </a:rPr>
              <a:t>20%</a:t>
            </a:r>
            <a:r>
              <a:rPr lang="ja-JP" altLang="en-US" sz="2800" dirty="0" smtClean="0">
                <a:latin typeface="+mn-lt"/>
                <a:cs typeface="+mn-cs"/>
              </a:rPr>
              <a:t>の配当分配税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・各種投資に対する税金優遇措置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・事前相談制度</a:t>
            </a:r>
            <a:r>
              <a:rPr lang="en-US" altLang="ja-JP" sz="2800" dirty="0" smtClean="0">
                <a:latin typeface="+mn-lt"/>
                <a:cs typeface="+mn-cs"/>
              </a:rPr>
              <a:t>(AAR)</a:t>
            </a:r>
            <a:r>
              <a:rPr lang="ja-JP" altLang="en-US" sz="2800" dirty="0" smtClean="0">
                <a:latin typeface="+mn-lt"/>
                <a:cs typeface="+mn-cs"/>
              </a:rPr>
              <a:t>の拡充</a:t>
            </a:r>
            <a:endParaRPr lang="en-US" altLang="ja-JP" sz="28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インド税制の基礎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100" dirty="0">
                <a:solidFill>
                  <a:schemeClr val="tx2">
                    <a:satMod val="130000"/>
                  </a:schemeClr>
                </a:solidFill>
              </a:rPr>
              <a:t>講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師：</a:t>
            </a:r>
            <a:r>
              <a:rPr lang="en-US" altLang="ja-JP" sz="3100" dirty="0" smtClean="0">
                <a:solidFill>
                  <a:schemeClr val="tx2">
                    <a:satMod val="130000"/>
                  </a:schemeClr>
                </a:solidFill>
              </a:rPr>
              <a:t>PwC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黒柳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9812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３</a:t>
            </a: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．個人所得税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latin typeface="+mn-lt"/>
                <a:cs typeface="+mn-cs"/>
              </a:rPr>
              <a:t>　・日印租税条約により一定の場合は免税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・居住者区分により課税範囲が異なる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・納税者番号の取得や外国人登録の必要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</a:t>
            </a:r>
            <a:r>
              <a:rPr lang="ja-JP" altLang="en-US" sz="2800" dirty="0">
                <a:latin typeface="+mn-lt"/>
                <a:cs typeface="+mn-cs"/>
              </a:rPr>
              <a:t>ブラックマネー</a:t>
            </a:r>
            <a:r>
              <a:rPr lang="ja-JP" altLang="en-US" sz="2800" dirty="0" smtClean="0">
                <a:latin typeface="+mn-lt"/>
                <a:cs typeface="+mn-cs"/>
              </a:rPr>
              <a:t>法により海外資産の開示要請の厳格化</a:t>
            </a:r>
            <a:r>
              <a:rPr lang="en-US" altLang="ja-JP" sz="2800" dirty="0" smtClean="0">
                <a:latin typeface="+mn-lt"/>
                <a:cs typeface="+mn-cs"/>
              </a:rPr>
              <a:t>(</a:t>
            </a:r>
            <a:r>
              <a:rPr lang="ja-JP" altLang="en-US" sz="2800" dirty="0" smtClean="0">
                <a:latin typeface="+mn-lt"/>
                <a:cs typeface="+mn-cs"/>
              </a:rPr>
              <a:t>通常の居住者は法律の適用対象</a:t>
            </a:r>
            <a:r>
              <a:rPr lang="en-US" altLang="ja-JP" sz="2800" dirty="0" smtClean="0">
                <a:latin typeface="+mn-lt"/>
                <a:cs typeface="+mn-cs"/>
              </a:rPr>
              <a:t>)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４</a:t>
            </a: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．移転価格税</a:t>
            </a: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制</a:t>
            </a:r>
            <a:endParaRPr lang="en-US" altLang="ja-JP" sz="2800" dirty="0" smtClean="0">
              <a:solidFill>
                <a:schemeClr val="accent1"/>
              </a:solidFill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・世界で最も移転価格の難しい国のひとつ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・税務調査による更正リスクが高い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・事前確認制度</a:t>
            </a:r>
            <a:r>
              <a:rPr lang="en-US" altLang="ja-JP" sz="2800" dirty="0" smtClean="0">
                <a:latin typeface="+mn-lt"/>
                <a:cs typeface="+mn-cs"/>
              </a:rPr>
              <a:t>(APA)</a:t>
            </a:r>
            <a:r>
              <a:rPr lang="ja-JP" altLang="en-US" sz="2800" dirty="0" smtClean="0">
                <a:latin typeface="+mn-lt"/>
                <a:cs typeface="+mn-cs"/>
              </a:rPr>
              <a:t>の有効活用が期待されている</a:t>
            </a:r>
            <a:endParaRPr lang="ja-JP" altLang="en-US" sz="28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4400" dirty="0" smtClean="0">
                <a:solidFill>
                  <a:schemeClr val="tx2">
                    <a:satMod val="130000"/>
                  </a:schemeClr>
                </a:solidFill>
              </a:rPr>
              <a:t>インド税制の基礎</a:t>
            </a:r>
            <a: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100" dirty="0">
                <a:solidFill>
                  <a:schemeClr val="tx2">
                    <a:satMod val="130000"/>
                  </a:schemeClr>
                </a:solidFill>
              </a:rPr>
              <a:t>講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師：</a:t>
            </a:r>
            <a:r>
              <a:rPr lang="en-US" altLang="ja-JP" sz="3100" dirty="0" smtClean="0">
                <a:solidFill>
                  <a:schemeClr val="tx2">
                    <a:satMod val="130000"/>
                  </a:schemeClr>
                </a:solidFill>
              </a:rPr>
              <a:t>PwC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黒柳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9812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５</a:t>
            </a: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．間接</a:t>
            </a: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税</a:t>
            </a:r>
            <a:endParaRPr lang="en-US" altLang="ja-JP" sz="2800" dirty="0" smtClean="0">
              <a:solidFill>
                <a:schemeClr val="accent1"/>
              </a:solidFill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latin typeface="+mn-lt"/>
                <a:cs typeface="+mn-cs"/>
              </a:rPr>
              <a:t>　・多種の税金</a:t>
            </a:r>
            <a:r>
              <a:rPr lang="en-US" altLang="ja-JP" sz="2800" dirty="0" smtClean="0">
                <a:latin typeface="+mn-lt"/>
                <a:cs typeface="+mn-cs"/>
              </a:rPr>
              <a:t>(</a:t>
            </a:r>
            <a:r>
              <a:rPr lang="ja-JP" altLang="en-US" sz="2800" dirty="0" smtClean="0">
                <a:latin typeface="+mn-lt"/>
                <a:cs typeface="+mn-cs"/>
              </a:rPr>
              <a:t>関税、物品税、サービス税、中央販売税、州付加価値税、入境税等</a:t>
            </a:r>
            <a:r>
              <a:rPr lang="en-US" altLang="ja-JP" sz="2800" dirty="0" smtClean="0">
                <a:latin typeface="+mn-lt"/>
                <a:cs typeface="+mn-cs"/>
              </a:rPr>
              <a:t>)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 smtClean="0">
                <a:latin typeface="+mn-lt"/>
                <a:cs typeface="+mn-cs"/>
              </a:rPr>
              <a:t>　・物品サービス税</a:t>
            </a:r>
            <a:r>
              <a:rPr lang="en-US" altLang="ja-JP" sz="2800" dirty="0">
                <a:latin typeface="+mn-lt"/>
                <a:cs typeface="+mn-cs"/>
              </a:rPr>
              <a:t>(</a:t>
            </a:r>
            <a:r>
              <a:rPr lang="en-US" altLang="ja-JP" sz="2800" dirty="0" smtClean="0">
                <a:latin typeface="+mn-lt"/>
                <a:cs typeface="+mn-cs"/>
              </a:rPr>
              <a:t>GST)</a:t>
            </a:r>
            <a:r>
              <a:rPr lang="ja-JP" altLang="en-US" sz="2800" dirty="0" smtClean="0">
                <a:latin typeface="+mn-lt"/>
                <a:cs typeface="+mn-cs"/>
              </a:rPr>
              <a:t>の導入：　</a:t>
            </a:r>
            <a:r>
              <a:rPr lang="en-US" altLang="ja-JP" sz="2800" dirty="0" smtClean="0">
                <a:latin typeface="+mn-lt"/>
                <a:cs typeface="+mn-cs"/>
              </a:rPr>
              <a:t>2016</a:t>
            </a:r>
            <a:r>
              <a:rPr lang="ja-JP" altLang="en-US" sz="2800" dirty="0" smtClean="0">
                <a:latin typeface="+mn-lt"/>
                <a:cs typeface="+mn-cs"/>
              </a:rPr>
              <a:t>年</a:t>
            </a:r>
            <a:r>
              <a:rPr lang="en-US" altLang="ja-JP" sz="2800" dirty="0" smtClean="0">
                <a:latin typeface="+mn-lt"/>
                <a:cs typeface="+mn-cs"/>
              </a:rPr>
              <a:t>4</a:t>
            </a:r>
            <a:r>
              <a:rPr lang="ja-JP" altLang="en-US" sz="2800" dirty="0" smtClean="0">
                <a:latin typeface="+mn-lt"/>
                <a:cs typeface="+mn-cs"/>
              </a:rPr>
              <a:t>月導入目標だが。。</a:t>
            </a:r>
            <a:endParaRPr lang="ja-JP" altLang="en-US" sz="2800" dirty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solidFill>
                  <a:schemeClr val="accent1"/>
                </a:solidFill>
                <a:latin typeface="+mn-lt"/>
                <a:cs typeface="+mn-cs"/>
              </a:rPr>
              <a:t>６．インドの訴訟プロセ</a:t>
            </a:r>
            <a:r>
              <a:rPr lang="ja-JP" altLang="en-US" sz="2800" dirty="0" smtClean="0">
                <a:solidFill>
                  <a:schemeClr val="accent1"/>
                </a:solidFill>
                <a:latin typeface="+mn-lt"/>
                <a:cs typeface="+mn-cs"/>
              </a:rPr>
              <a:t>ス</a:t>
            </a:r>
            <a:endParaRPr lang="en-US" altLang="ja-JP" sz="2800" dirty="0" smtClean="0">
              <a:solidFill>
                <a:schemeClr val="accent1"/>
              </a:solidFill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・税務調査の結果、更正通知に不服の場合、</a:t>
            </a:r>
            <a:r>
              <a:rPr lang="en-US" altLang="ja-JP" sz="2800" dirty="0" smtClean="0">
                <a:latin typeface="+mn-lt"/>
                <a:cs typeface="+mn-cs"/>
              </a:rPr>
              <a:t>2</a:t>
            </a:r>
            <a:r>
              <a:rPr lang="ja-JP" altLang="en-US" sz="2800" dirty="0" smtClean="0">
                <a:latin typeface="+mn-lt"/>
                <a:cs typeface="+mn-cs"/>
              </a:rPr>
              <a:t>つの不服申し立てルート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</a:t>
            </a:r>
            <a:r>
              <a:rPr lang="en-US" altLang="ja-JP" sz="2800" dirty="0" smtClean="0">
                <a:latin typeface="+mn-lt"/>
                <a:cs typeface="+mn-cs"/>
              </a:rPr>
              <a:t>DRP</a:t>
            </a:r>
            <a:r>
              <a:rPr lang="ja-JP" altLang="en-US" sz="2800" dirty="0" smtClean="0">
                <a:latin typeface="+mn-lt"/>
                <a:cs typeface="+mn-cs"/>
              </a:rPr>
              <a:t>ルート：　早期に訴訟プロセスに進める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2800" dirty="0">
                <a:latin typeface="+mn-lt"/>
                <a:cs typeface="+mn-cs"/>
              </a:rPr>
              <a:t>　</a:t>
            </a:r>
            <a:r>
              <a:rPr lang="ja-JP" altLang="en-US" sz="2800" dirty="0" smtClean="0">
                <a:latin typeface="+mn-lt"/>
                <a:cs typeface="+mn-cs"/>
              </a:rPr>
              <a:t>・</a:t>
            </a:r>
            <a:r>
              <a:rPr lang="en-US" altLang="ja-JP" sz="2800" dirty="0" smtClean="0">
                <a:latin typeface="+mn-lt"/>
                <a:cs typeface="+mn-cs"/>
              </a:rPr>
              <a:t>CIT(A)</a:t>
            </a:r>
            <a:r>
              <a:rPr lang="ja-JP" altLang="en-US" sz="2800" dirty="0" smtClean="0">
                <a:latin typeface="+mn-lt"/>
                <a:cs typeface="+mn-cs"/>
              </a:rPr>
              <a:t>ルート：　時間はかかるが納税者に有利な判断が行われるケースも多い</a:t>
            </a:r>
            <a:endParaRPr lang="ja-JP" altLang="en-US" sz="28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３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次回は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10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14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の予定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sz="2700" dirty="0" smtClean="0"/>
              <a:t> Deloitte Haskins &amp; Sells </a:t>
            </a:r>
            <a:r>
              <a:rPr lang="ja-JP" altLang="en-US" sz="2700" dirty="0" smtClean="0"/>
              <a:t>事務所会議室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</a:rPr>
              <a:t>　</a:t>
            </a:r>
            <a:r>
              <a:rPr lang="ja-JP" altLang="en-US" sz="2700" dirty="0"/>
              <a:t>収益管理などマネジメントに関する体験・事例共</a:t>
            </a:r>
            <a:r>
              <a:rPr lang="ja-JP" altLang="en-US" sz="2700" dirty="0" smtClean="0"/>
              <a:t>有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（</a:t>
            </a:r>
            <a:r>
              <a:rPr lang="en-US" altLang="ja-JP" sz="2700" dirty="0" smtClean="0"/>
              <a:t>TKM</a:t>
            </a:r>
            <a:r>
              <a:rPr lang="ja-JP" altLang="en-US" sz="2700" dirty="0" smtClean="0"/>
              <a:t>様）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dirty="0" smtClean="0"/>
              <a:t>　</a:t>
            </a:r>
            <a:r>
              <a:rPr lang="ja-JP" altLang="en-US" sz="2700" dirty="0"/>
              <a:t>移転価格税制～業種別の特徴や判例など </a:t>
            </a:r>
            <a:r>
              <a:rPr lang="en-US" altLang="ja-JP" sz="2700" dirty="0" smtClean="0"/>
              <a:t>(</a:t>
            </a:r>
            <a:r>
              <a:rPr lang="ja-JP" altLang="en-US" sz="2700" dirty="0" smtClean="0"/>
              <a:t>デロイト様</a:t>
            </a:r>
            <a:r>
              <a:rPr lang="en-US" altLang="ja-JP" sz="2700" dirty="0" smtClean="0"/>
              <a:t>)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   </a:t>
            </a:r>
            <a:endParaRPr lang="en-IN" sz="27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7244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1519</TotalTime>
  <Words>537</Words>
  <Application>Microsoft Office PowerPoint</Application>
  <PresentationFormat>On-screen Show (4:3)</PresentationFormat>
  <Paragraphs>127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2015年度 第2回税務労務委員会開催報告</vt:lpstr>
      <vt:lpstr>出席状況 　　→22名のご出席者</vt:lpstr>
      <vt:lpstr>(１)インドルピー、ドル円相場見通し 講師：みずほ銀行中野様 </vt:lpstr>
      <vt:lpstr>(１)インドルピー、ドル円相場見通し 講師：みずほ銀行中野様 </vt:lpstr>
      <vt:lpstr>(２)インド税制の基礎 講師：PwC黒柳</vt:lpstr>
      <vt:lpstr>(２)インド税制の基礎 講師：PwC黒柳</vt:lpstr>
      <vt:lpstr>(２)インド税制の基礎 講師：PwC黒柳</vt:lpstr>
      <vt:lpstr>(３)その他－ご連絡事項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Kotaro Kuroyanagi</cp:lastModifiedBy>
  <cp:revision>138</cp:revision>
  <dcterms:created xsi:type="dcterms:W3CDTF">2006-08-16T00:00:00Z</dcterms:created>
  <dcterms:modified xsi:type="dcterms:W3CDTF">2015-08-24T14:37:28Z</dcterms:modified>
</cp:coreProperties>
</file>