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300" r:id="rId2"/>
    <p:sldId id="408" r:id="rId3"/>
    <p:sldId id="417" r:id="rId4"/>
    <p:sldId id="421" r:id="rId5"/>
    <p:sldId id="422" r:id="rId6"/>
    <p:sldId id="431" r:id="rId7"/>
    <p:sldId id="432" r:id="rId8"/>
    <p:sldId id="423" r:id="rId9"/>
    <p:sldId id="433" r:id="rId10"/>
    <p:sldId id="430" r:id="rId11"/>
    <p:sldId id="434" r:id="rId12"/>
    <p:sldId id="435" r:id="rId13"/>
    <p:sldId id="436" r:id="rId14"/>
    <p:sldId id="437" r:id="rId15"/>
    <p:sldId id="438" r:id="rId16"/>
    <p:sldId id="439" r:id="rId17"/>
    <p:sldId id="310" r:id="rId18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2551" autoAdjust="0"/>
  </p:normalViewPr>
  <p:slideViewPr>
    <p:cSldViewPr>
      <p:cViewPr>
        <p:scale>
          <a:sx n="72" d="100"/>
          <a:sy n="72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cs typeface="Arial" charset="0"/>
              </a:defRPr>
            </a:lvl1pPr>
          </a:lstStyle>
          <a:p>
            <a:pPr>
              <a:defRPr/>
            </a:pPr>
            <a:fld id="{EB3BB173-8B10-40F5-ACA6-723FB46B8D0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64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9559EAB9-6F94-409E-AAB3-DB17C4D2B278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95802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90A9921E-F103-4474-9907-8E1A6BEE6B4B}" type="slidenum">
              <a:rPr lang="en-US" altLang="ja-JP" smtClean="0"/>
              <a:pPr/>
              <a:t>17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263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A68E3-8730-4120-A0C2-0E4A07FD73DA}" type="slidenum">
              <a:rPr lang="en-IN" altLang="ja-JP" smtClean="0"/>
              <a:pPr>
                <a:defRPr/>
              </a:pPr>
              <a:t>3</a:t>
            </a:fld>
            <a:endParaRPr lang="en-IN" altLang="ja-JP"/>
          </a:p>
        </p:txBody>
      </p:sp>
    </p:spTree>
    <p:extLst>
      <p:ext uri="{BB962C8B-B14F-4D97-AF65-F5344CB8AC3E}">
        <p14:creationId xmlns:p14="http://schemas.microsoft.com/office/powerpoint/2010/main" val="12436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A68E3-8730-4120-A0C2-0E4A07FD73DA}" type="slidenum">
              <a:rPr lang="en-IN" altLang="ja-JP" smtClean="0"/>
              <a:pPr>
                <a:defRPr/>
              </a:pPr>
              <a:t>4</a:t>
            </a:fld>
            <a:endParaRPr lang="en-IN" altLang="ja-JP"/>
          </a:p>
        </p:txBody>
      </p:sp>
    </p:spTree>
    <p:extLst>
      <p:ext uri="{BB962C8B-B14F-4D97-AF65-F5344CB8AC3E}">
        <p14:creationId xmlns:p14="http://schemas.microsoft.com/office/powerpoint/2010/main" val="12436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A68E3-8730-4120-A0C2-0E4A07FD73DA}" type="slidenum">
              <a:rPr lang="en-IN" altLang="ja-JP" smtClean="0"/>
              <a:pPr>
                <a:defRPr/>
              </a:pPr>
              <a:t>5</a:t>
            </a:fld>
            <a:endParaRPr lang="en-IN" altLang="ja-JP"/>
          </a:p>
        </p:txBody>
      </p:sp>
    </p:spTree>
    <p:extLst>
      <p:ext uri="{BB962C8B-B14F-4D97-AF65-F5344CB8AC3E}">
        <p14:creationId xmlns:p14="http://schemas.microsoft.com/office/powerpoint/2010/main" val="1243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A68E3-8730-4120-A0C2-0E4A07FD73DA}" type="slidenum">
              <a:rPr lang="en-IN" altLang="ja-JP" smtClean="0"/>
              <a:pPr>
                <a:defRPr/>
              </a:pPr>
              <a:t>6</a:t>
            </a:fld>
            <a:endParaRPr lang="en-IN" altLang="ja-JP"/>
          </a:p>
        </p:txBody>
      </p:sp>
    </p:spTree>
    <p:extLst>
      <p:ext uri="{BB962C8B-B14F-4D97-AF65-F5344CB8AC3E}">
        <p14:creationId xmlns:p14="http://schemas.microsoft.com/office/powerpoint/2010/main" val="12436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A68E3-8730-4120-A0C2-0E4A07FD73DA}" type="slidenum">
              <a:rPr lang="en-IN" altLang="ja-JP" smtClean="0"/>
              <a:pPr>
                <a:defRPr/>
              </a:pPr>
              <a:t>7</a:t>
            </a:fld>
            <a:endParaRPr lang="en-IN" altLang="ja-JP"/>
          </a:p>
        </p:txBody>
      </p:sp>
    </p:spTree>
    <p:extLst>
      <p:ext uri="{BB962C8B-B14F-4D97-AF65-F5344CB8AC3E}">
        <p14:creationId xmlns:p14="http://schemas.microsoft.com/office/powerpoint/2010/main" val="12436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A68E3-8730-4120-A0C2-0E4A07FD73DA}" type="slidenum">
              <a:rPr lang="en-IN" altLang="ja-JP" smtClean="0"/>
              <a:pPr>
                <a:defRPr/>
              </a:pPr>
              <a:t>8</a:t>
            </a:fld>
            <a:endParaRPr lang="en-IN" altLang="ja-JP"/>
          </a:p>
        </p:txBody>
      </p:sp>
    </p:spTree>
    <p:extLst>
      <p:ext uri="{BB962C8B-B14F-4D97-AF65-F5344CB8AC3E}">
        <p14:creationId xmlns:p14="http://schemas.microsoft.com/office/powerpoint/2010/main" val="124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A68E3-8730-4120-A0C2-0E4A07FD73DA}" type="slidenum">
              <a:rPr lang="en-IN" altLang="ja-JP" smtClean="0"/>
              <a:pPr>
                <a:defRPr/>
              </a:pPr>
              <a:t>9</a:t>
            </a:fld>
            <a:endParaRPr lang="en-IN" altLang="ja-JP"/>
          </a:p>
        </p:txBody>
      </p:sp>
    </p:spTree>
    <p:extLst>
      <p:ext uri="{BB962C8B-B14F-4D97-AF65-F5344CB8AC3E}">
        <p14:creationId xmlns:p14="http://schemas.microsoft.com/office/powerpoint/2010/main" val="124365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A68E3-8730-4120-A0C2-0E4A07FD73DA}" type="slidenum">
              <a:rPr lang="en-IN" altLang="ja-JP" smtClean="0"/>
              <a:pPr>
                <a:defRPr/>
              </a:pPr>
              <a:t>11</a:t>
            </a:fld>
            <a:endParaRPr lang="en-IN" altLang="ja-JP"/>
          </a:p>
        </p:txBody>
      </p:sp>
    </p:spTree>
    <p:extLst>
      <p:ext uri="{BB962C8B-B14F-4D97-AF65-F5344CB8AC3E}">
        <p14:creationId xmlns:p14="http://schemas.microsoft.com/office/powerpoint/2010/main" val="12436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ja-JP" sz="2400" smtClea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z="2400" smtClea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47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</a:p>
        </p:txBody>
      </p:sp>
      <p:sp>
        <p:nvSpPr>
          <p:cNvPr id="1147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CF249-9CC7-4D28-9DA4-C4062F2951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619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606A1-1AFB-4461-86AF-E24933675A3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58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E36E6-2226-4BC1-BCAF-BDD3FB7E69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454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76AF2-FA5B-4119-8AF2-2CB053EEFE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54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F9BF0-18CA-4A4F-8DEB-AA057025D5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2828F-509E-46B4-92EA-85D640E4CF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17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2BA3-F2C5-4248-86A6-A027F7F5EE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42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67F4B-2A68-4B74-947C-D8812854D75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011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78BE3-D10B-4519-BC84-9D1966B396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362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EBEE9-DBFA-481A-A3D0-92C82BAD542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750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25E9F-7C1F-4DE4-9106-C1D6175E33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01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6A33-3C4F-4A4F-899A-23BAF052B3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131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C1799E3E-9C1F-49B2-80FC-02AB2ADB9F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ja-JP" sz="2400" smtClea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z="2400" smtClea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hlin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hlin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hlin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z="2400" smtClea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136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133600"/>
            <a:ext cx="8229600" cy="1371600"/>
          </a:xfrm>
        </p:spPr>
        <p:txBody>
          <a:bodyPr/>
          <a:lstStyle/>
          <a:p>
            <a:pPr algn="ctr" eaLnBrk="1" hangingPunct="1"/>
            <a:r>
              <a:rPr lang="ja-JP" altLang="en-US" smtClean="0"/>
              <a:t>建議書委員会報告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68863"/>
            <a:ext cx="8229600" cy="15843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日（水）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ja-JP" altLang="en-US" dirty="0" smtClean="0"/>
              <a:t>第</a:t>
            </a:r>
            <a:r>
              <a:rPr lang="en-US" altLang="ja-JP" dirty="0" smtClean="0"/>
              <a:t>36</a:t>
            </a:r>
            <a:r>
              <a:rPr lang="ja-JP" altLang="en-US" dirty="0" smtClean="0"/>
              <a:t>回二水会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5888"/>
            <a:ext cx="396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0F9BF0-18CA-4A4F-8DEB-AA057025D59D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8314"/>
            <a:ext cx="5256584" cy="67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90550" y="332581"/>
            <a:ext cx="8229600" cy="1152203"/>
          </a:xfrm>
        </p:spPr>
        <p:txBody>
          <a:bodyPr/>
          <a:lstStyle/>
          <a:p>
            <a:r>
              <a:rPr lang="en-IN" sz="2400" dirty="0"/>
              <a:t>KIADB</a:t>
            </a:r>
            <a:r>
              <a:rPr lang="ja-JP" altLang="en-US" sz="2400" dirty="0"/>
              <a:t>ドダバラプル工業団地内、日系企業</a:t>
            </a:r>
            <a:r>
              <a:rPr lang="en-IN" sz="2400" dirty="0"/>
              <a:t>2</a:t>
            </a:r>
            <a:r>
              <a:rPr lang="ja-JP" altLang="en-US" sz="2400" dirty="0"/>
              <a:t>社への地元住</a:t>
            </a:r>
            <a:r>
              <a:rPr lang="ja-JP" altLang="en-US" sz="2400" dirty="0" smtClean="0"/>
              <a:t>民の</a:t>
            </a:r>
            <a:r>
              <a:rPr lang="ja-JP" altLang="en-US" sz="2400" dirty="0"/>
              <a:t>乱入事件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351837" cy="5256584"/>
          </a:xfrm>
        </p:spPr>
        <p:txBody>
          <a:bodyPr/>
          <a:lstStyle/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10</a:t>
            </a:r>
            <a:r>
              <a:rPr lang="ja-JP" altLang="en-US" sz="2200" dirty="0"/>
              <a:t>月</a:t>
            </a:r>
            <a:r>
              <a:rPr lang="en-IN" sz="2200" dirty="0"/>
              <a:t>16</a:t>
            </a:r>
            <a:r>
              <a:rPr lang="ja-JP" altLang="en-US" sz="2200" dirty="0"/>
              <a:t>日（金）昼ごろ、二輪車泥棒の常習犯を、逮捕寸前まで追い詰めたドダバラプル警察の警察官が、犯人グループに逆襲され死亡するという事件が発生した</a:t>
            </a:r>
            <a:r>
              <a:rPr lang="ja-JP" altLang="en-US" sz="2200" dirty="0" smtClean="0"/>
              <a:t>。</a:t>
            </a:r>
            <a:endParaRPr lang="en-US" altLang="ja-JP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ja-JP" altLang="en-US" sz="2200" dirty="0" smtClean="0"/>
              <a:t>こ</a:t>
            </a:r>
            <a:r>
              <a:rPr lang="ja-JP" altLang="en-US" sz="2200" dirty="0"/>
              <a:t>の事件に激高し</a:t>
            </a:r>
            <a:r>
              <a:rPr lang="ja-JP" altLang="en-US" sz="2200" dirty="0" smtClean="0"/>
              <a:t>た一部の地</a:t>
            </a:r>
            <a:r>
              <a:rPr lang="ja-JP" altLang="en-US" sz="2200" dirty="0"/>
              <a:t>元住</a:t>
            </a:r>
            <a:r>
              <a:rPr lang="ja-JP" altLang="en-US" sz="2200" dirty="0" smtClean="0"/>
              <a:t>民が</a:t>
            </a:r>
            <a:r>
              <a:rPr lang="ja-JP" altLang="en-US" sz="2200" dirty="0"/>
              <a:t>暴れだし、市内の商店街や映画館が閉店する事態となった</a:t>
            </a:r>
            <a:r>
              <a:rPr lang="ja-JP" altLang="en-US" sz="2200" dirty="0" smtClean="0"/>
              <a:t>。</a:t>
            </a:r>
            <a:endParaRPr lang="en-US" altLang="ja-JP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ja-JP" altLang="en-US" sz="2200" dirty="0" smtClean="0"/>
              <a:t>こ</a:t>
            </a:r>
            <a:r>
              <a:rPr lang="ja-JP" altLang="en-US" sz="2200" dirty="0"/>
              <a:t>の住民の一</a:t>
            </a:r>
            <a:r>
              <a:rPr lang="ja-JP" altLang="en-US" sz="2200" dirty="0" smtClean="0"/>
              <a:t>部（？）３０～４０名が</a:t>
            </a:r>
            <a:r>
              <a:rPr lang="ja-JP" altLang="en-US" sz="2200" dirty="0"/>
              <a:t>、夕刻、</a:t>
            </a:r>
            <a:r>
              <a:rPr lang="en-IN" sz="2200" dirty="0"/>
              <a:t>KIADB</a:t>
            </a:r>
            <a:r>
              <a:rPr lang="ja-JP" altLang="en-US" sz="2200" dirty="0"/>
              <a:t>ドダバラプル工業団地にも乱入し、操業中の日系</a:t>
            </a:r>
            <a:r>
              <a:rPr lang="en-IN" sz="2200" dirty="0"/>
              <a:t>2</a:t>
            </a:r>
            <a:r>
              <a:rPr lang="ja-JP" altLang="en-US" sz="2200" dirty="0"/>
              <a:t>社、</a:t>
            </a:r>
            <a:r>
              <a:rPr lang="en-IN" sz="2200" dirty="0" err="1"/>
              <a:t>Musashi</a:t>
            </a:r>
            <a:r>
              <a:rPr lang="en-IN" sz="2200" dirty="0"/>
              <a:t> Auto Parts India Pvt  Ltd</a:t>
            </a:r>
            <a:r>
              <a:rPr lang="ja-JP" altLang="en-US" sz="2200" dirty="0"/>
              <a:t>と</a:t>
            </a:r>
            <a:r>
              <a:rPr lang="en-IN" sz="2200" dirty="0"/>
              <a:t>Keihin FIE Pvt Ltd </a:t>
            </a:r>
            <a:r>
              <a:rPr lang="ja-JP" altLang="en-US" sz="2200" dirty="0" smtClean="0"/>
              <a:t>の</a:t>
            </a:r>
            <a:r>
              <a:rPr lang="ja-JP" altLang="en-US" sz="2200" dirty="0"/>
              <a:t>操業を妨</a:t>
            </a:r>
            <a:r>
              <a:rPr lang="ja-JP" altLang="en-US" sz="2200" dirty="0" smtClean="0"/>
              <a:t>害し、一部窓ガラス、備品を破壊す</a:t>
            </a:r>
            <a:r>
              <a:rPr lang="ja-JP" altLang="en-US" sz="2200" dirty="0"/>
              <a:t>る事件が発生した</a:t>
            </a:r>
            <a:r>
              <a:rPr lang="ja-JP" altLang="en-US" sz="2200" dirty="0" smtClean="0"/>
              <a:t>。</a:t>
            </a:r>
            <a:endParaRPr lang="en-US" altLang="ja-JP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ja-JP" altLang="en-US" sz="2200" dirty="0" smtClean="0">
                <a:latin typeface="+mj-ea"/>
                <a:ea typeface="+mj-ea"/>
              </a:rPr>
              <a:t>この間、同２社は警察に連絡すれども、警官は派遣され</a:t>
            </a:r>
            <a:r>
              <a:rPr lang="ja-JP" altLang="en-US" sz="2200" smtClean="0">
                <a:latin typeface="+mj-ea"/>
                <a:ea typeface="+mj-ea"/>
              </a:rPr>
              <a:t>ず</a:t>
            </a:r>
            <a:r>
              <a:rPr lang="ja-JP" altLang="en-US" sz="2200" smtClean="0">
                <a:latin typeface="+mj-ea"/>
                <a:ea typeface="+mj-ea"/>
              </a:rPr>
              <a:t>、住民が</a:t>
            </a:r>
            <a:r>
              <a:rPr lang="ja-JP" altLang="en-US" sz="2200" dirty="0" smtClean="0">
                <a:latin typeface="+mj-ea"/>
                <a:ea typeface="+mj-ea"/>
              </a:rPr>
              <a:t>立ち去るまで、自力の排除を余儀なくされた。</a:t>
            </a:r>
            <a:endParaRPr lang="en-US" altLang="ja-JP" sz="22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ja-JP" altLang="en-US" sz="2200" dirty="0">
                <a:latin typeface="+mj-ea"/>
                <a:ea typeface="+mj-ea"/>
              </a:rPr>
              <a:t>商工</a:t>
            </a:r>
            <a:r>
              <a:rPr lang="ja-JP" altLang="en-US" sz="2200" dirty="0" smtClean="0">
                <a:latin typeface="+mj-ea"/>
                <a:ea typeface="+mj-ea"/>
              </a:rPr>
              <a:t>会</a:t>
            </a:r>
            <a:r>
              <a:rPr lang="ja-JP" altLang="en-US" sz="2200" dirty="0">
                <a:latin typeface="+mj-ea"/>
                <a:ea typeface="+mj-ea"/>
              </a:rPr>
              <a:t>としては</a:t>
            </a:r>
            <a:r>
              <a:rPr lang="ja-JP" altLang="en-US" sz="2200" dirty="0" smtClean="0">
                <a:latin typeface="+mj-ea"/>
                <a:ea typeface="+mj-ea"/>
              </a:rPr>
              <a:t>、ジェトロの協力を得て、州政府に</a:t>
            </a:r>
            <a:r>
              <a:rPr lang="ja-JP" altLang="en-US" sz="2200" dirty="0">
                <a:latin typeface="+mj-ea"/>
                <a:ea typeface="+mj-ea"/>
              </a:rPr>
              <a:t>善</a:t>
            </a:r>
            <a:r>
              <a:rPr lang="ja-JP" altLang="en-US" sz="2200" dirty="0" smtClean="0">
                <a:latin typeface="+mj-ea"/>
                <a:ea typeface="+mj-ea"/>
              </a:rPr>
              <a:t>処を求める書信を提出した。</a:t>
            </a:r>
            <a:endParaRPr lang="en-US" altLang="ja-JP" sz="2200" dirty="0">
              <a:latin typeface="+mj-ea"/>
              <a:ea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6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0F9BF0-18CA-4A4F-8DEB-AA057025D59D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95313"/>
            <a:ext cx="81534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2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0F9BF0-18CA-4A4F-8DEB-AA057025D59D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61975"/>
            <a:ext cx="82677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5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0F9BF0-18CA-4A4F-8DEB-AA057025D59D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666750"/>
            <a:ext cx="82010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1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0F9BF0-18CA-4A4F-8DEB-AA057025D59D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719138"/>
            <a:ext cx="8096250" cy="573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7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0F9BF0-18CA-4A4F-8DEB-AA057025D59D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700088"/>
            <a:ext cx="8020050" cy="56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4704"/>
            <a:ext cx="8229600" cy="5184576"/>
          </a:xfrm>
        </p:spPr>
        <p:txBody>
          <a:bodyPr/>
          <a:lstStyle/>
          <a:p>
            <a:pPr lvl="0"/>
            <a:r>
              <a:rPr lang="ja-JP" altLang="en-US" sz="3200" dirty="0" smtClean="0"/>
              <a:t>・　建</a:t>
            </a:r>
            <a:r>
              <a:rPr lang="ja-JP" altLang="en-US" sz="3200" dirty="0"/>
              <a:t>議事項を、建議書委員にお寄せ下さい。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ja-JP" altLang="en-US" sz="3200" dirty="0" smtClean="0"/>
              <a:t>・　プ</a:t>
            </a:r>
            <a:r>
              <a:rPr lang="ja-JP" altLang="en-US" sz="3200" dirty="0"/>
              <a:t>ロジェクト支援委員会にご参加下さい。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ja-JP" altLang="en-US" sz="3200" dirty="0" smtClean="0"/>
              <a:t>・　ト</a:t>
            </a:r>
            <a:r>
              <a:rPr lang="ja-JP" altLang="en-US" sz="3200" dirty="0"/>
              <a:t>ゥマクル日本工業団地をご紹介下さい</a:t>
            </a:r>
            <a:r>
              <a:rPr lang="ja-JP" altLang="en-US" sz="3200" dirty="0" smtClean="0"/>
              <a:t>。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ご清聴ありがとうございました</a:t>
            </a:r>
          </a:p>
        </p:txBody>
      </p:sp>
      <p:pic>
        <p:nvPicPr>
          <p:cNvPr id="20483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81422" y="476673"/>
            <a:ext cx="8229600" cy="864096"/>
          </a:xfrm>
        </p:spPr>
        <p:txBody>
          <a:bodyPr/>
          <a:lstStyle/>
          <a:p>
            <a:pPr algn="ctr"/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400" dirty="0" smtClean="0"/>
              <a:t>プロジェクト支援委員会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/>
              <a:t>（</a:t>
            </a:r>
            <a:r>
              <a:rPr lang="en-US" sz="2400" dirty="0"/>
              <a:t>Project Facilitation Committee</a:t>
            </a:r>
            <a:r>
              <a:rPr lang="ja-JP" altLang="en-US" sz="2400" dirty="0"/>
              <a:t>）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en-IN" altLang="ja-JP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776"/>
            <a:ext cx="8496175" cy="5292824"/>
          </a:xfrm>
        </p:spPr>
        <p:txBody>
          <a:bodyPr/>
          <a:lstStyle/>
          <a:p>
            <a:pPr lvl="0"/>
            <a:r>
              <a:rPr lang="ja-JP" altLang="en-US" sz="2200" dirty="0" smtClean="0"/>
              <a:t>第</a:t>
            </a:r>
            <a:r>
              <a:rPr lang="en-US" altLang="ja-JP" sz="2200" dirty="0" smtClean="0"/>
              <a:t>9</a:t>
            </a:r>
            <a:r>
              <a:rPr lang="ja-JP" altLang="en-US" sz="2200" dirty="0" smtClean="0"/>
              <a:t>回プロジェクト支援委員会（座長 </a:t>
            </a:r>
            <a:r>
              <a:rPr lang="en-US" altLang="ja-JP" sz="2200" dirty="0" smtClean="0"/>
              <a:t>Gaurav Gupta</a:t>
            </a:r>
            <a:r>
              <a:rPr lang="ja-JP" altLang="en-US" sz="2200" dirty="0" smtClean="0"/>
              <a:t>産業コミッショナー、事務局</a:t>
            </a:r>
            <a:r>
              <a:rPr lang="en-US" altLang="ja-JP" sz="2200" dirty="0" smtClean="0"/>
              <a:t>Karnataka Udyog Mitra)</a:t>
            </a:r>
            <a:r>
              <a:rPr lang="ja-JP" altLang="en-US" sz="2200" dirty="0" smtClean="0"/>
              <a:t>：</a:t>
            </a:r>
            <a:r>
              <a:rPr lang="en-US" altLang="ja-JP" sz="2200" dirty="0" smtClean="0"/>
              <a:t>9</a:t>
            </a:r>
            <a:r>
              <a:rPr lang="ja-JP" altLang="en-US" sz="2200" dirty="0" smtClean="0"/>
              <a:t>月</a:t>
            </a:r>
            <a:r>
              <a:rPr lang="en-US" altLang="ja-JP" sz="2200" dirty="0" smtClean="0"/>
              <a:t>29</a:t>
            </a:r>
            <a:r>
              <a:rPr lang="ja-JP" altLang="en-US" sz="2200" dirty="0" smtClean="0"/>
              <a:t>日に開催。</a:t>
            </a:r>
            <a:endParaRPr lang="en-US" altLang="ja-JP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ja-JP" sz="2200" dirty="0" smtClean="0"/>
              <a:t>PFC</a:t>
            </a:r>
            <a:r>
              <a:rPr lang="ja-JP" altLang="en-US" sz="2200" dirty="0" smtClean="0"/>
              <a:t>参加企業</a:t>
            </a:r>
            <a:r>
              <a:rPr lang="ja-JP" altLang="en-US" sz="2000" dirty="0" smtClean="0"/>
              <a:t>（アルファベット順）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</a:rPr>
              <a:t>     1.</a:t>
            </a:r>
            <a:r>
              <a:rPr lang="ja-JP" altLang="en-US" sz="1800" dirty="0" smtClean="0">
                <a:ea typeface="+mj-ea"/>
              </a:rPr>
              <a:t>　 </a:t>
            </a:r>
            <a:r>
              <a:rPr lang="en-US" altLang="ja-JP" sz="1800" dirty="0"/>
              <a:t>ARMA </a:t>
            </a:r>
            <a:r>
              <a:rPr lang="en-US" altLang="ja-JP" sz="1800" dirty="0" smtClean="0"/>
              <a:t>Engineering</a:t>
            </a:r>
            <a:endParaRPr lang="en-US" altLang="ja-JP" sz="1800" dirty="0" smtClean="0">
              <a:ea typeface="+mj-ea"/>
            </a:endParaRPr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  <a:cs typeface="ＭＳ Ｐゴシック" panose="020B0600070205080204" pitchFamily="50" charset="-128"/>
              </a:rPr>
              <a:t>     2.</a:t>
            </a:r>
            <a:r>
              <a:rPr lang="ja-JP" altLang="en-US" sz="1800" dirty="0" smtClean="0">
                <a:ea typeface="+mj-ea"/>
                <a:cs typeface="ＭＳ Ｐゴシック" panose="020B0600070205080204" pitchFamily="50" charset="-128"/>
              </a:rPr>
              <a:t>　</a:t>
            </a:r>
            <a:r>
              <a:rPr lang="en-US" altLang="ja-JP" sz="1800" dirty="0"/>
              <a:t> </a:t>
            </a:r>
            <a:r>
              <a:rPr lang="en-US" altLang="ja-JP" sz="1800" dirty="0" err="1"/>
              <a:t>Bidadi</a:t>
            </a:r>
            <a:r>
              <a:rPr lang="en-US" altLang="ja-JP" sz="1800" dirty="0"/>
              <a:t> Industries Association (TKM)</a:t>
            </a:r>
            <a:endParaRPr lang="en-US" altLang="ja-JP" sz="1800" dirty="0" smtClean="0">
              <a:ea typeface="+mj-ea"/>
            </a:endParaRPr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  <a:cs typeface="ＭＳ Ｐゴシック" panose="020B0600070205080204" pitchFamily="50" charset="-128"/>
              </a:rPr>
              <a:t>     3.</a:t>
            </a:r>
            <a:r>
              <a:rPr lang="ja-JP" altLang="en-US" sz="1800" dirty="0" smtClean="0">
                <a:ea typeface="+mj-ea"/>
                <a:cs typeface="ＭＳ Ｐゴシック" panose="020B0600070205080204" pitchFamily="50" charset="-128"/>
              </a:rPr>
              <a:t>　 </a:t>
            </a:r>
            <a:r>
              <a:rPr lang="en-US" altLang="ja-JP" sz="1800" dirty="0"/>
              <a:t>Honda Motorcycle &amp; Scooter India </a:t>
            </a:r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  <a:cs typeface="ＭＳ Ｐゴシック" panose="020B0600070205080204" pitchFamily="50" charset="-128"/>
              </a:rPr>
              <a:t>     4.</a:t>
            </a:r>
            <a:r>
              <a:rPr lang="en-US" altLang="ja-JP" sz="1800" dirty="0">
                <a:ea typeface="+mj-ea"/>
              </a:rPr>
              <a:t> </a:t>
            </a:r>
            <a:r>
              <a:rPr lang="ja-JP" altLang="en-US" sz="1800" dirty="0" smtClean="0">
                <a:ea typeface="+mj-ea"/>
              </a:rPr>
              <a:t>　</a:t>
            </a:r>
            <a:r>
              <a:rPr lang="en-US" altLang="ja-JP" sz="1800" dirty="0" smtClean="0"/>
              <a:t>Mitsubishi </a:t>
            </a:r>
            <a:r>
              <a:rPr lang="en-US" altLang="ja-JP" sz="1800" dirty="0"/>
              <a:t>Elevators India</a:t>
            </a:r>
            <a:endParaRPr lang="en-US" altLang="ja-JP" sz="1800" dirty="0" smtClean="0">
              <a:ea typeface="+mj-ea"/>
            </a:endParaRPr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  <a:cs typeface="ＭＳ Ｐゴシック" panose="020B0600070205080204" pitchFamily="50" charset="-128"/>
              </a:rPr>
              <a:t>     5.</a:t>
            </a:r>
            <a:r>
              <a:rPr lang="en-US" altLang="ja-JP" sz="1800" dirty="0">
                <a:ea typeface="+mj-ea"/>
              </a:rPr>
              <a:t> </a:t>
            </a:r>
            <a:r>
              <a:rPr lang="ja-JP" altLang="en-US" sz="1800" dirty="0" smtClean="0">
                <a:ea typeface="+mj-ea"/>
              </a:rPr>
              <a:t>　</a:t>
            </a:r>
            <a:r>
              <a:rPr lang="en-US" altLang="ja-JP" sz="1800" dirty="0" smtClean="0"/>
              <a:t>TMEIC </a:t>
            </a:r>
            <a:r>
              <a:rPr lang="en-US" altLang="ja-JP" sz="1800" dirty="0"/>
              <a:t>Industrial System India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6.   Tokai Rubber Auto Parts</a:t>
            </a:r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</a:rPr>
              <a:t>     7.   Sakata Seeds India </a:t>
            </a:r>
          </a:p>
          <a:p>
            <a:pPr marL="0" indent="0">
              <a:buNone/>
            </a:pPr>
            <a:r>
              <a:rPr lang="en-US" altLang="ja-JP" sz="1800" dirty="0">
                <a:ea typeface="+mj-ea"/>
                <a:cs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ea typeface="+mj-ea"/>
                <a:cs typeface="ＭＳ Ｐゴシック" panose="020B0600070205080204" pitchFamily="50" charset="-128"/>
              </a:rPr>
              <a:t>    8.   </a:t>
            </a:r>
            <a:r>
              <a:rPr lang="en-US" altLang="ja-JP" sz="1800" dirty="0" smtClean="0"/>
              <a:t>WIPRO-Kawasaki </a:t>
            </a:r>
            <a:r>
              <a:rPr lang="en-US" altLang="ja-JP" sz="1800" dirty="0"/>
              <a:t>Precision Machinery</a:t>
            </a:r>
            <a:r>
              <a:rPr lang="en-US" altLang="ja-JP" sz="1800" dirty="0" smtClean="0">
                <a:ea typeface="+mj-ea"/>
                <a:cs typeface="ＭＳ Ｐゴシック" panose="020B0600070205080204" pitchFamily="50" charset="-128"/>
              </a:rPr>
              <a:t> </a:t>
            </a:r>
            <a:endParaRPr lang="ja-JP" altLang="ja-JP" sz="1800" dirty="0">
              <a:ea typeface="+mj-ea"/>
              <a:cs typeface="ＭＳ Ｐゴシック" panose="020B0600070205080204" pitchFamily="50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ja-JP" altLang="en-US" sz="2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主な問題：</a:t>
            </a:r>
            <a:r>
              <a:rPr lang="en-US" altLang="ja-JP" sz="22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2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ビダディ、ナルサプル、ヴェームガル、ハロハッリ２、</a:t>
            </a:r>
            <a:r>
              <a:rPr lang="en-US" altLang="ja-JP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VN</a:t>
            </a:r>
            <a:r>
              <a:rPr lang="ja-JP" altLang="en-US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の各</a:t>
            </a:r>
            <a:r>
              <a:rPr lang="ja-JP" altLang="en-US" sz="2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工</a:t>
            </a:r>
            <a:r>
              <a:rPr lang="ja-JP" altLang="en-US" sz="22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業団地の</a:t>
            </a:r>
            <a:r>
              <a:rPr lang="ja-JP" altLang="en-US" sz="2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基本インフラ整備（上水管工事、水供給、アクセス道路、電力、街灯、診療所、交番他）。用地問題</a:t>
            </a:r>
            <a:endParaRPr lang="en-US" altLang="ja-JP" sz="2200" dirty="0" smtClean="0">
              <a:latin typeface="ＭＳ ゴシック" panose="020B0609070205080204" pitchFamily="49" charset="-128"/>
              <a:ea typeface="ＭＳ ゴシック" panose="020B0609070205080204" pitchFamily="49" charset="-128"/>
              <a:cs typeface="ＭＳ Ｐゴシック" panose="020B0600070205080204" pitchFamily="50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ja-JP" altLang="en-US" sz="2200" dirty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次</a:t>
            </a:r>
            <a:r>
              <a:rPr lang="ja-JP" altLang="en-US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回第</a:t>
            </a:r>
            <a:r>
              <a:rPr lang="en-US" altLang="ja-JP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10</a:t>
            </a:r>
            <a:r>
              <a:rPr lang="ja-JP" altLang="en-US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回</a:t>
            </a:r>
            <a:r>
              <a:rPr lang="en-US" altLang="ja-JP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PFC</a:t>
            </a:r>
            <a:r>
              <a:rPr lang="ja-JP" altLang="en-US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は、</a:t>
            </a:r>
            <a:r>
              <a:rPr lang="en-US" altLang="ja-JP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11</a:t>
            </a:r>
            <a:r>
              <a:rPr lang="ja-JP" altLang="en-US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月</a:t>
            </a:r>
            <a:r>
              <a:rPr lang="en-US" altLang="ja-JP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24</a:t>
            </a:r>
            <a:r>
              <a:rPr lang="ja-JP" altLang="en-US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日（火）</a:t>
            </a:r>
            <a:r>
              <a:rPr lang="en-US" altLang="ja-JP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15</a:t>
            </a:r>
            <a:r>
              <a:rPr lang="ja-JP" altLang="en-US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：</a:t>
            </a:r>
            <a:r>
              <a:rPr lang="en-US" altLang="ja-JP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00</a:t>
            </a:r>
            <a:r>
              <a:rPr lang="ja-JP" altLang="en-US" sz="2200" dirty="0" smtClean="0">
                <a:latin typeface="Calibri" panose="020F0502020204030204" pitchFamily="34" charset="0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開催の予定</a:t>
            </a:r>
            <a:endParaRPr lang="en-US" altLang="ja-JP" sz="2200" dirty="0" smtClean="0">
              <a:latin typeface="Calibri" panose="020F0502020204030204" pitchFamily="34" charset="0"/>
              <a:ea typeface="ＭＳ ゴシック" panose="020B0609070205080204" pitchFamily="49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22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　</a:t>
            </a:r>
            <a:endParaRPr lang="ja-JP" altLang="ja-JP" sz="2200" dirty="0">
              <a:latin typeface="ＭＳ ゴシック" panose="020B0609070205080204" pitchFamily="49" charset="-128"/>
              <a:ea typeface="ＭＳ ゴシック" panose="020B0609070205080204" pitchFamily="49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1800" dirty="0" smtClean="0"/>
          </a:p>
          <a:p>
            <a:pPr marL="0" lv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altLang="ja-JP" sz="2400" dirty="0" smtClean="0"/>
          </a:p>
          <a:p>
            <a:pPr marL="271463" indent="0"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endParaRPr lang="en-US" altLang="ja-JP" sz="2400" dirty="0" smtClean="0">
              <a:latin typeface="ＭＳ Ｐゴシック" pitchFamily="50" charset="-128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ja-JP" b="1" dirty="0" smtClean="0">
              <a:latin typeface="ＭＳ Ｐゴシック" pitchFamily="50" charset="-128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ja-JP" altLang="ja-JP" b="1" dirty="0">
              <a:latin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5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90550" y="332581"/>
            <a:ext cx="8229600" cy="1152203"/>
          </a:xfrm>
        </p:spPr>
        <p:txBody>
          <a:bodyPr/>
          <a:lstStyle/>
          <a:p>
            <a:pPr algn="ctr"/>
            <a:r>
              <a:rPr lang="ja-JP" altLang="en-US" sz="2800" dirty="0"/>
              <a:t>世界水準工業団地（</a:t>
            </a:r>
            <a:r>
              <a:rPr lang="en-US" sz="2800" dirty="0"/>
              <a:t>Japan Industrial Township </a:t>
            </a:r>
            <a:r>
              <a:rPr lang="en-US" sz="2800" dirty="0" err="1"/>
              <a:t>Tumakuru</a:t>
            </a:r>
            <a:r>
              <a:rPr lang="ja-JP" altLang="en-US" sz="2800" dirty="0" smtClean="0"/>
              <a:t>）第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回テ</a:t>
            </a:r>
            <a:r>
              <a:rPr lang="ja-JP" altLang="en-US" sz="2800" dirty="0"/>
              <a:t>クニカル委員会開催報告</a:t>
            </a:r>
            <a:endParaRPr lang="en-IN" altLang="ja-JP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351837" cy="4968551"/>
          </a:xfrm>
        </p:spPr>
        <p:txBody>
          <a:bodyPr/>
          <a:lstStyle/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 marL="457200" lvl="0" indent="-457200">
              <a:buAutoNum type="arabicParenBoth"/>
            </a:pPr>
            <a:endParaRPr lang="en-US" altLang="ja-JP" sz="1800" dirty="0">
              <a:latin typeface="+mj-ea"/>
              <a:ea typeface="+mj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ja-JP" altLang="en-US" sz="2200" dirty="0" smtClean="0"/>
              <a:t>日</a:t>
            </a:r>
            <a:r>
              <a:rPr lang="ja-JP" altLang="en-US" sz="2200" dirty="0"/>
              <a:t>時：</a:t>
            </a:r>
            <a:r>
              <a:rPr lang="en-US" sz="2200" dirty="0"/>
              <a:t>2015</a:t>
            </a:r>
            <a:r>
              <a:rPr lang="ja-JP" altLang="en-US" sz="2200" dirty="0" smtClean="0"/>
              <a:t>年</a:t>
            </a:r>
            <a:r>
              <a:rPr lang="en-US" altLang="ja-JP" sz="2200" dirty="0" smtClean="0"/>
              <a:t>9</a:t>
            </a:r>
            <a:r>
              <a:rPr lang="ja-JP" altLang="en-US" sz="2200" dirty="0" smtClean="0"/>
              <a:t>月</a:t>
            </a:r>
            <a:r>
              <a:rPr lang="en-US" altLang="ja-JP" sz="2200" dirty="0" smtClean="0"/>
              <a:t>3</a:t>
            </a:r>
            <a:r>
              <a:rPr lang="en-US" sz="2200" dirty="0" smtClean="0"/>
              <a:t>0</a:t>
            </a:r>
            <a:r>
              <a:rPr lang="ja-JP" altLang="en-US" sz="2200" dirty="0"/>
              <a:t>日（月）</a:t>
            </a:r>
            <a:r>
              <a:rPr lang="en-US" sz="2200" dirty="0" smtClean="0"/>
              <a:t>11:30</a:t>
            </a:r>
            <a:r>
              <a:rPr lang="ja-JP" altLang="en-US" sz="2200" dirty="0"/>
              <a:t>～</a:t>
            </a:r>
            <a:r>
              <a:rPr lang="en-US" sz="2200" dirty="0" smtClean="0"/>
              <a:t>13:00</a:t>
            </a:r>
            <a:endParaRPr lang="en-IN" sz="2200" dirty="0"/>
          </a:p>
          <a:p>
            <a:pPr marL="457200" lvl="0" indent="-457200">
              <a:buFont typeface="+mj-lt"/>
              <a:buAutoNum type="arabicPeriod"/>
            </a:pPr>
            <a:r>
              <a:rPr lang="ja-JP" altLang="en-US" sz="2200" dirty="0"/>
              <a:t>場所：</a:t>
            </a:r>
            <a:r>
              <a:rPr lang="en-US" sz="2200" dirty="0"/>
              <a:t>VIKASA</a:t>
            </a:r>
            <a:r>
              <a:rPr lang="ja-JP" altLang="en-US" sz="2200" dirty="0"/>
              <a:t>　</a:t>
            </a:r>
            <a:r>
              <a:rPr lang="en-US" sz="2200" dirty="0"/>
              <a:t>SOUDHA</a:t>
            </a:r>
            <a:r>
              <a:rPr lang="ja-JP" altLang="en-US" sz="2200" dirty="0"/>
              <a:t>　</a:t>
            </a:r>
            <a:r>
              <a:rPr lang="en-US" altLang="ja-JP" sz="2200" dirty="0" smtClean="0"/>
              <a:t>317</a:t>
            </a:r>
            <a:r>
              <a:rPr lang="ja-JP" altLang="en-US" sz="2200" dirty="0" smtClean="0"/>
              <a:t>会</a:t>
            </a:r>
            <a:r>
              <a:rPr lang="ja-JP" altLang="en-US" sz="2200" dirty="0"/>
              <a:t>議室</a:t>
            </a:r>
            <a:endParaRPr lang="en-IN" sz="2200" dirty="0"/>
          </a:p>
          <a:p>
            <a:pPr marL="457200" lvl="0" indent="-457200">
              <a:buFont typeface="+mj-lt"/>
              <a:buAutoNum type="arabicPeriod"/>
            </a:pPr>
            <a:r>
              <a:rPr lang="ja-JP" altLang="en-US" sz="2200" dirty="0"/>
              <a:t>出席者：</a:t>
            </a:r>
            <a:endParaRPr lang="en-IN" sz="2200" dirty="0"/>
          </a:p>
          <a:p>
            <a:pPr marL="0" indent="0">
              <a:buNone/>
            </a:pPr>
            <a:r>
              <a:rPr lang="ja-JP" altLang="en-US" sz="2200" dirty="0" smtClean="0"/>
              <a:t>     ＜</a:t>
            </a:r>
            <a:r>
              <a:rPr lang="ja-JP" altLang="en-US" sz="2200" dirty="0"/>
              <a:t>カルナタカ州政府側＞</a:t>
            </a:r>
            <a:endParaRPr lang="en-IN" sz="2200" dirty="0"/>
          </a:p>
          <a:p>
            <a:pPr marL="0" indent="0">
              <a:buNone/>
            </a:pPr>
            <a:r>
              <a:rPr lang="ja-JP" altLang="en-US" sz="2200" dirty="0" smtClean="0"/>
              <a:t>      プ</a:t>
            </a:r>
            <a:r>
              <a:rPr lang="ja-JP" altLang="en-US" sz="2200" dirty="0"/>
              <a:t>ラバ工業次官、グプタ産業コミッショナー</a:t>
            </a:r>
            <a:r>
              <a:rPr lang="ja-JP" altLang="en-US" sz="2200" dirty="0" smtClean="0"/>
              <a:t>、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　　ナヴィーン</a:t>
            </a:r>
            <a:r>
              <a:rPr lang="en-US" altLang="ja-JP" sz="2200" dirty="0" smtClean="0"/>
              <a:t>KSIIDC</a:t>
            </a:r>
            <a:r>
              <a:rPr lang="ja-JP" altLang="en-US" sz="2200" dirty="0" smtClean="0"/>
              <a:t>社長、</a:t>
            </a:r>
            <a:r>
              <a:rPr lang="en-US" sz="2200" dirty="0" smtClean="0"/>
              <a:t>KIADB</a:t>
            </a:r>
            <a:r>
              <a:rPr lang="ja-JP" altLang="en-US" sz="2200" dirty="0" smtClean="0"/>
              <a:t>、</a:t>
            </a:r>
            <a:r>
              <a:rPr lang="en-US" sz="2200" dirty="0" smtClean="0"/>
              <a:t>KSIIDC</a:t>
            </a:r>
            <a:endParaRPr lang="en-IN" sz="2200" dirty="0"/>
          </a:p>
          <a:p>
            <a:pPr marL="0" indent="0">
              <a:buNone/>
            </a:pPr>
            <a:r>
              <a:rPr lang="ja-JP" altLang="en-US" sz="2200" dirty="0" smtClean="0"/>
              <a:t>     ＜</a:t>
            </a:r>
            <a:r>
              <a:rPr lang="ja-JP" altLang="en-US" sz="2200" dirty="0"/>
              <a:t>日本側＞</a:t>
            </a:r>
            <a:endParaRPr lang="en-IN" sz="2200" dirty="0"/>
          </a:p>
          <a:p>
            <a:pPr marL="0" indent="0">
              <a:buNone/>
            </a:pPr>
            <a:r>
              <a:rPr lang="ja-JP" altLang="en-US" sz="2200" dirty="0"/>
              <a:t>　　　経済産業省、在ベンガルール領事事務所、</a:t>
            </a:r>
            <a:r>
              <a:rPr lang="en-US" sz="2200" dirty="0"/>
              <a:t>JICA</a:t>
            </a:r>
            <a:r>
              <a:rPr lang="ja-JP" altLang="en-US" sz="2200" dirty="0"/>
              <a:t>、ジェトロ</a:t>
            </a:r>
            <a:r>
              <a:rPr lang="ja-JP" altLang="en-US" sz="2200" dirty="0" smtClean="0"/>
              <a:t>、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en-US" altLang="ja-JP" sz="2200" dirty="0"/>
              <a:t> </a:t>
            </a:r>
            <a:r>
              <a:rPr lang="en-US" altLang="ja-JP" sz="2200" dirty="0" smtClean="0"/>
              <a:t>      </a:t>
            </a:r>
            <a:r>
              <a:rPr lang="ja-JP" altLang="en-US" sz="2200" dirty="0" smtClean="0"/>
              <a:t>バンガロール日本商</a:t>
            </a:r>
            <a:r>
              <a:rPr lang="ja-JP" altLang="en-US" sz="2200" dirty="0"/>
              <a:t>工会</a:t>
            </a:r>
            <a:r>
              <a:rPr lang="ja-JP" altLang="en-US" sz="2200" dirty="0" smtClean="0"/>
              <a:t>、</a:t>
            </a:r>
            <a:r>
              <a:rPr lang="en-US" sz="2200" dirty="0" smtClean="0"/>
              <a:t>NRI</a:t>
            </a:r>
            <a:r>
              <a:rPr lang="ja-JP" altLang="en-US" sz="2000" dirty="0" smtClean="0"/>
              <a:t>第</a:t>
            </a:r>
            <a:r>
              <a:rPr lang="en-US" sz="2000" dirty="0"/>
              <a:t>2</a:t>
            </a:r>
            <a:r>
              <a:rPr lang="ja-JP" altLang="en-US" sz="2000" dirty="0"/>
              <a:t>回テクニカル委員会開催報告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US" altLang="ja-JP" sz="2000" dirty="0">
              <a:latin typeface="+mj-ea"/>
              <a:ea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90550" y="332581"/>
            <a:ext cx="8229600" cy="1152203"/>
          </a:xfrm>
        </p:spPr>
        <p:txBody>
          <a:bodyPr/>
          <a:lstStyle/>
          <a:p>
            <a:pPr algn="ctr"/>
            <a:r>
              <a:rPr lang="ja-JP" altLang="en-US" sz="2800" dirty="0"/>
              <a:t>世界水準工業団地（</a:t>
            </a:r>
            <a:r>
              <a:rPr lang="en-US" sz="2800" dirty="0"/>
              <a:t>Japan Industrial Township </a:t>
            </a:r>
            <a:r>
              <a:rPr lang="en-US" sz="2800" dirty="0" err="1"/>
              <a:t>Tumakuru</a:t>
            </a:r>
            <a:r>
              <a:rPr lang="ja-JP" altLang="en-US" sz="2800" dirty="0" smtClean="0"/>
              <a:t>）第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回テ</a:t>
            </a:r>
            <a:r>
              <a:rPr lang="ja-JP" altLang="en-US" sz="2800" dirty="0"/>
              <a:t>クニカル委員会開催報告</a:t>
            </a:r>
            <a:endParaRPr lang="en-IN" altLang="ja-JP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15" y="1196752"/>
            <a:ext cx="8351837" cy="4968551"/>
          </a:xfrm>
        </p:spPr>
        <p:txBody>
          <a:bodyPr/>
          <a:lstStyle/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 marL="0" lvl="0" indent="0">
              <a:buNone/>
            </a:pPr>
            <a:r>
              <a:rPr lang="en-US" altLang="ja-JP" sz="2200" dirty="0" smtClean="0"/>
              <a:t>4.   </a:t>
            </a:r>
            <a:r>
              <a:rPr lang="ja-JP" altLang="en-US" sz="2200" dirty="0" smtClean="0"/>
              <a:t>協</a:t>
            </a:r>
            <a:r>
              <a:rPr lang="ja-JP" altLang="en-US" sz="2200" dirty="0"/>
              <a:t>議事項：</a:t>
            </a:r>
            <a:endParaRPr lang="en-IN" sz="2200" dirty="0"/>
          </a:p>
          <a:p>
            <a:pPr marL="0" lvl="0" indent="0">
              <a:buNone/>
            </a:pPr>
            <a:r>
              <a:rPr lang="ja-JP" altLang="en-US" sz="2200" dirty="0" smtClean="0"/>
              <a:t>   </a:t>
            </a:r>
            <a:r>
              <a:rPr lang="en-US" altLang="ja-JP" sz="2200" dirty="0" smtClean="0"/>
              <a:t>(1)</a:t>
            </a:r>
            <a:r>
              <a:rPr lang="ja-JP" altLang="en-US" sz="2200" dirty="0"/>
              <a:t>候補地の決</a:t>
            </a:r>
            <a:r>
              <a:rPr lang="ja-JP" altLang="en-US" sz="2200" dirty="0" smtClean="0"/>
              <a:t>定</a:t>
            </a:r>
            <a:endParaRPr lang="en-IN" sz="2200" dirty="0" smtClean="0"/>
          </a:p>
          <a:p>
            <a:pPr lvl="0">
              <a:buFont typeface="+mj-lt"/>
              <a:buAutoNum type="alphaLcPeriod"/>
            </a:pPr>
            <a:r>
              <a:rPr lang="ja-JP" altLang="en-US" sz="2200" dirty="0"/>
              <a:t>面積：</a:t>
            </a:r>
            <a:r>
              <a:rPr lang="en-US" sz="2200" dirty="0"/>
              <a:t>500</a:t>
            </a:r>
            <a:r>
              <a:rPr lang="ja-JP" altLang="en-US" sz="2200" dirty="0"/>
              <a:t>エーカー。</a:t>
            </a:r>
            <a:r>
              <a:rPr lang="en-US" sz="2200" dirty="0"/>
              <a:t>7</a:t>
            </a:r>
            <a:r>
              <a:rPr lang="ja-JP" altLang="en-US" sz="2200" dirty="0"/>
              <a:t>月</a:t>
            </a:r>
            <a:r>
              <a:rPr lang="en-US" sz="2200" dirty="0"/>
              <a:t>29</a:t>
            </a:r>
            <a:r>
              <a:rPr lang="ja-JP" altLang="en-US" sz="2200" dirty="0"/>
              <a:t>日に日本側とインド側双方が</a:t>
            </a:r>
            <a:r>
              <a:rPr lang="ja-JP" altLang="en-US" sz="2200" dirty="0" smtClean="0"/>
              <a:t>、ヴァサンタ・ナ</a:t>
            </a:r>
            <a:r>
              <a:rPr lang="ja-JP" altLang="en-US" sz="2200" dirty="0"/>
              <a:t>ラサプラ（</a:t>
            </a:r>
            <a:r>
              <a:rPr lang="en-US" sz="2200" dirty="0"/>
              <a:t>VN</a:t>
            </a:r>
            <a:r>
              <a:rPr lang="ja-JP" altLang="en-US" sz="2200" dirty="0"/>
              <a:t>）工業団地内の候補地を訪</a:t>
            </a:r>
            <a:r>
              <a:rPr lang="ja-JP" altLang="en-US" sz="2200" dirty="0" smtClean="0"/>
              <a:t>問し、候</a:t>
            </a:r>
            <a:r>
              <a:rPr lang="ja-JP" altLang="en-US" sz="2200" dirty="0"/>
              <a:t>補地となっていた部分（添付地図の黒線枠部分）とする。隣接して、インド工作機</a:t>
            </a:r>
            <a:r>
              <a:rPr lang="ja-JP" altLang="en-US" sz="2200" dirty="0" smtClean="0"/>
              <a:t>械製造協会が</a:t>
            </a:r>
            <a:r>
              <a:rPr lang="ja-JP" altLang="en-US" sz="2200" dirty="0"/>
              <a:t>推進する工作機械工業団地（</a:t>
            </a:r>
            <a:r>
              <a:rPr lang="en-US" sz="2200" dirty="0"/>
              <a:t>500</a:t>
            </a:r>
            <a:r>
              <a:rPr lang="ja-JP" altLang="en-US" sz="2200" dirty="0"/>
              <a:t>エーカー）を建設する</a:t>
            </a:r>
            <a:r>
              <a:rPr lang="ja-JP" altLang="en-US" sz="2200" dirty="0" smtClean="0"/>
              <a:t>。</a:t>
            </a:r>
            <a:endParaRPr lang="en-IN" sz="2200" dirty="0" smtClean="0"/>
          </a:p>
          <a:p>
            <a:pPr lvl="0">
              <a:buFont typeface="+mj-lt"/>
              <a:buAutoNum type="alphaLcPeriod"/>
            </a:pPr>
            <a:r>
              <a:rPr lang="en-US" sz="2200" dirty="0"/>
              <a:t>500</a:t>
            </a:r>
            <a:r>
              <a:rPr lang="ja-JP" altLang="en-US" sz="2200" dirty="0"/>
              <a:t>エーカーのうち、</a:t>
            </a:r>
            <a:r>
              <a:rPr lang="en-US" sz="2200" dirty="0"/>
              <a:t>270</a:t>
            </a:r>
            <a:r>
              <a:rPr lang="ja-JP" altLang="en-US" sz="2200" dirty="0"/>
              <a:t>エーカーは、政府用地収用済みだが、</a:t>
            </a:r>
            <a:r>
              <a:rPr lang="en-US" sz="2200" dirty="0"/>
              <a:t>233</a:t>
            </a:r>
            <a:r>
              <a:rPr lang="ja-JP" altLang="en-US" sz="2200" dirty="0"/>
              <a:t>エーカーは、今後約</a:t>
            </a:r>
            <a:r>
              <a:rPr lang="en-US" sz="2200" dirty="0"/>
              <a:t>4</a:t>
            </a:r>
            <a:r>
              <a:rPr lang="ja-JP" altLang="en-US" sz="2200" dirty="0"/>
              <a:t>ヶ月をかけて収用す</a:t>
            </a:r>
            <a:r>
              <a:rPr lang="ja-JP" altLang="en-US" sz="2200" dirty="0" smtClean="0"/>
              <a:t>る。</a:t>
            </a:r>
            <a:endParaRPr lang="en-IN" sz="2200" dirty="0" smtClean="0"/>
          </a:p>
          <a:p>
            <a:pPr lvl="0">
              <a:buFont typeface="+mj-lt"/>
              <a:buAutoNum type="alphaLcPeriod"/>
            </a:pPr>
            <a:r>
              <a:rPr lang="ja-JP" altLang="en-US" sz="2200" dirty="0"/>
              <a:t>候補地の脇の幹線道路幅を</a:t>
            </a:r>
            <a:r>
              <a:rPr lang="en-US" sz="2200" dirty="0"/>
              <a:t>30m</a:t>
            </a:r>
            <a:r>
              <a:rPr lang="ja-JP" altLang="en-US" sz="2200" dirty="0"/>
              <a:t>とす</a:t>
            </a:r>
            <a:r>
              <a:rPr lang="ja-JP" altLang="en-US" sz="2200" dirty="0" smtClean="0"/>
              <a:t>る。</a:t>
            </a:r>
            <a:endParaRPr lang="en-US" altLang="ja-JP" sz="2200" dirty="0" smtClean="0"/>
          </a:p>
          <a:p>
            <a:pPr lvl="0">
              <a:buFont typeface="+mj-lt"/>
              <a:buAutoNum type="alphaLcPeriod"/>
            </a:pPr>
            <a:r>
              <a:rPr lang="ja-JP" altLang="en-US" sz="2200" dirty="0"/>
              <a:t>用地収用に関する覚書の締結を検討する。ドラフトを日本側から、インド側に提案す</a:t>
            </a:r>
            <a:r>
              <a:rPr lang="ja-JP" altLang="en-US" sz="2200" dirty="0" smtClean="0"/>
              <a:t>る。</a:t>
            </a:r>
            <a:endParaRPr lang="en-IN" sz="2200" dirty="0" smtClean="0"/>
          </a:p>
          <a:p>
            <a:pPr marL="0" lvl="0" indent="0">
              <a:buNone/>
            </a:pPr>
            <a:r>
              <a:rPr lang="ja-JP" altLang="en-US" sz="2200" dirty="0" smtClean="0"/>
              <a:t>   </a:t>
            </a:r>
            <a:endParaRPr lang="en-IN" sz="2200" dirty="0"/>
          </a:p>
          <a:p>
            <a:pPr lvl="0"/>
            <a:endParaRPr lang="en-IN" sz="2200" dirty="0"/>
          </a:p>
          <a:p>
            <a:pPr marL="0" lvl="0" indent="0">
              <a:buNone/>
            </a:pPr>
            <a:endParaRPr lang="en-IN" sz="2200" dirty="0"/>
          </a:p>
          <a:p>
            <a:pPr marL="0" lv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US" altLang="ja-JP" sz="2200" dirty="0">
              <a:latin typeface="+mj-ea"/>
              <a:ea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7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90550" y="332581"/>
            <a:ext cx="8229600" cy="1152203"/>
          </a:xfrm>
        </p:spPr>
        <p:txBody>
          <a:bodyPr/>
          <a:lstStyle/>
          <a:p>
            <a:pPr algn="ctr"/>
            <a:r>
              <a:rPr lang="ja-JP" altLang="en-US" sz="2800" dirty="0"/>
              <a:t>世界水準工業団地（</a:t>
            </a:r>
            <a:r>
              <a:rPr lang="en-US" sz="2800" dirty="0"/>
              <a:t>Japan Industrial Township </a:t>
            </a:r>
            <a:r>
              <a:rPr lang="en-US" sz="2800" dirty="0" err="1"/>
              <a:t>Tumakuru</a:t>
            </a:r>
            <a:r>
              <a:rPr lang="ja-JP" altLang="en-US" sz="2800" dirty="0"/>
              <a:t>）第</a:t>
            </a:r>
            <a:r>
              <a:rPr lang="en-US" altLang="ja-JP" sz="2800" dirty="0"/>
              <a:t>2</a:t>
            </a:r>
            <a:r>
              <a:rPr lang="ja-JP" altLang="en-US" sz="2800" dirty="0"/>
              <a:t>回テクニカル委員会開催報告</a:t>
            </a:r>
            <a:endParaRPr lang="en-IN" altLang="ja-JP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351837" cy="4968551"/>
          </a:xfrm>
        </p:spPr>
        <p:txBody>
          <a:bodyPr/>
          <a:lstStyle/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 marL="457200" lvl="0" indent="-457200">
              <a:buAutoNum type="arabicParenBoth" startAt="2"/>
            </a:pPr>
            <a:r>
              <a:rPr lang="en-US" altLang="ja-JP" sz="2200" dirty="0" smtClean="0"/>
              <a:t>KIPP(Karnataka Investment Promotion Program)</a:t>
            </a:r>
            <a:r>
              <a:rPr lang="ja-JP" altLang="en-US" sz="2200" dirty="0" smtClean="0"/>
              <a:t>：</a:t>
            </a:r>
            <a:endParaRPr lang="en-US" altLang="ja-JP" sz="2200" dirty="0" smtClean="0"/>
          </a:p>
          <a:p>
            <a:pPr marL="0" lvl="0" indent="0">
              <a:buNone/>
            </a:pPr>
            <a:r>
              <a:rPr lang="ja-JP" altLang="en-US" sz="2200" dirty="0"/>
              <a:t>　</a:t>
            </a:r>
            <a:r>
              <a:rPr lang="en-US" sz="2200" dirty="0"/>
              <a:t>JICA</a:t>
            </a:r>
            <a:r>
              <a:rPr lang="ja-JP" altLang="en-US" sz="2200" dirty="0"/>
              <a:t>による</a:t>
            </a:r>
            <a:r>
              <a:rPr lang="en-US" sz="2200" dirty="0"/>
              <a:t>KIPP</a:t>
            </a:r>
            <a:r>
              <a:rPr lang="ja-JP" altLang="en-US" sz="2200" dirty="0"/>
              <a:t>向け</a:t>
            </a:r>
            <a:r>
              <a:rPr lang="en-US" sz="2200" dirty="0"/>
              <a:t>ODA</a:t>
            </a:r>
            <a:r>
              <a:rPr lang="ja-JP" altLang="en-US" sz="2200" dirty="0"/>
              <a:t>で、本工業団地のインフラ整備を行う</a:t>
            </a:r>
            <a:r>
              <a:rPr lang="ja-JP" altLang="en-US" sz="2200" dirty="0" smtClean="0"/>
              <a:t>。</a:t>
            </a:r>
            <a:endParaRPr lang="en-US" altLang="ja-JP" sz="2200" dirty="0" smtClean="0"/>
          </a:p>
          <a:p>
            <a:pPr marL="0" lvl="0" indent="0">
              <a:buNone/>
            </a:pPr>
            <a:r>
              <a:rPr lang="ja-JP" altLang="en-US" sz="2200" dirty="0"/>
              <a:t>　</a:t>
            </a:r>
            <a:r>
              <a:rPr lang="en-US" sz="2200" dirty="0" smtClean="0"/>
              <a:t>KIPP</a:t>
            </a:r>
            <a:r>
              <a:rPr lang="ja-JP" altLang="en-US" sz="2200" dirty="0"/>
              <a:t>による資金援助は</a:t>
            </a:r>
            <a:r>
              <a:rPr lang="en-US" sz="2200" dirty="0"/>
              <a:t>88</a:t>
            </a:r>
            <a:r>
              <a:rPr lang="ja-JP" altLang="en-US" sz="2200" dirty="0"/>
              <a:t>億ルピー</a:t>
            </a:r>
            <a:r>
              <a:rPr lang="en-US" sz="2200" dirty="0"/>
              <a:t>(880Crore)</a:t>
            </a:r>
            <a:r>
              <a:rPr lang="ja-JP" altLang="en-US" sz="2200" dirty="0"/>
              <a:t>を予</a:t>
            </a:r>
            <a:r>
              <a:rPr lang="ja-JP" altLang="en-US" sz="2200" dirty="0" smtClean="0"/>
              <a:t>定。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こ</a:t>
            </a:r>
            <a:r>
              <a:rPr lang="ja-JP" altLang="en-US" sz="2200" dirty="0"/>
              <a:t>のうちから、一定の</a:t>
            </a:r>
            <a:r>
              <a:rPr lang="ja-JP" altLang="en-US" sz="2200" dirty="0" smtClean="0"/>
              <a:t>額を本</a:t>
            </a:r>
            <a:r>
              <a:rPr lang="ja-JP" altLang="en-US" sz="2200" dirty="0"/>
              <a:t>工業団地のインフラ整備に使</a:t>
            </a:r>
            <a:r>
              <a:rPr lang="ja-JP" altLang="en-US" sz="2200" dirty="0" smtClean="0"/>
              <a:t>用する。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</a:t>
            </a:r>
            <a:endParaRPr lang="en-US" altLang="ja-JP" sz="2200" dirty="0" smtClean="0"/>
          </a:p>
          <a:p>
            <a:pPr marL="0" lv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中</a:t>
            </a:r>
            <a:r>
              <a:rPr lang="ja-JP" altLang="en-US" sz="2200" dirty="0"/>
              <a:t>央政府の日本政府に対する要</a:t>
            </a:r>
            <a:r>
              <a:rPr lang="ja-JP" altLang="en-US" sz="2200" dirty="0" smtClean="0"/>
              <a:t>請を、最</a:t>
            </a:r>
            <a:r>
              <a:rPr lang="ja-JP" altLang="en-US" sz="2200" dirty="0"/>
              <a:t>終段階</a:t>
            </a:r>
            <a:r>
              <a:rPr lang="ja-JP" altLang="en-US" sz="2200" dirty="0" smtClean="0"/>
              <a:t>に引</a:t>
            </a:r>
            <a:r>
              <a:rPr lang="ja-JP" altLang="en-US" sz="2200" dirty="0"/>
              <a:t>き上げ</a:t>
            </a:r>
            <a:r>
              <a:rPr lang="ja-JP" altLang="en-US" sz="2200" dirty="0" smtClean="0"/>
              <a:t>る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こ</a:t>
            </a:r>
            <a:r>
              <a:rPr lang="ja-JP" altLang="en-US" sz="2200" dirty="0"/>
              <a:t>とが優先事項。州政府からナヴィーン</a:t>
            </a:r>
            <a:r>
              <a:rPr lang="en-US" sz="2200" dirty="0"/>
              <a:t>KSIIDC</a:t>
            </a:r>
            <a:r>
              <a:rPr lang="ja-JP" altLang="en-US" sz="2200" dirty="0"/>
              <a:t>社長を</a:t>
            </a:r>
            <a:r>
              <a:rPr lang="ja-JP" altLang="en-US" sz="2200" dirty="0" smtClean="0"/>
              <a:t>、明日（</a:t>
            </a:r>
            <a:r>
              <a:rPr lang="en-US" altLang="ja-JP" sz="2200" dirty="0" smtClean="0"/>
              <a:t>10</a:t>
            </a:r>
            <a:r>
              <a:rPr lang="ja-JP" altLang="en-US" sz="2200" dirty="0" smtClean="0"/>
              <a:t>月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</a:t>
            </a:r>
            <a:r>
              <a:rPr lang="en-US" sz="2200" dirty="0" smtClean="0"/>
              <a:t>1</a:t>
            </a:r>
            <a:r>
              <a:rPr lang="ja-JP" altLang="en-US" sz="2200" dirty="0"/>
              <a:t>日</a:t>
            </a:r>
            <a:r>
              <a:rPr lang="ja-JP" altLang="en-US" sz="2200" dirty="0" smtClean="0"/>
              <a:t>）デ</a:t>
            </a:r>
            <a:r>
              <a:rPr lang="ja-JP" altLang="en-US" sz="2200" dirty="0"/>
              <a:t>リーに派遣して、交渉に当たらせ</a:t>
            </a:r>
            <a:r>
              <a:rPr lang="ja-JP" altLang="en-US" sz="2200" dirty="0" smtClean="0"/>
              <a:t>る。</a:t>
            </a:r>
            <a:endParaRPr lang="en-IN" sz="2200" dirty="0"/>
          </a:p>
          <a:p>
            <a:pPr marL="0" lvl="0" indent="0">
              <a:buNone/>
            </a:pPr>
            <a:r>
              <a:rPr lang="en-US" altLang="ja-JP" sz="2200" dirty="0" smtClean="0"/>
              <a:t>  </a:t>
            </a:r>
            <a:endParaRPr lang="en-IN" sz="2200" dirty="0" smtClean="0"/>
          </a:p>
          <a:p>
            <a:pPr marL="0" lvl="0" indent="0">
              <a:buNone/>
            </a:pPr>
            <a:endParaRPr lang="en-US" altLang="ja-JP" sz="1800" dirty="0">
              <a:latin typeface="+mj-ea"/>
              <a:ea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7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90550" y="332581"/>
            <a:ext cx="8229600" cy="1152203"/>
          </a:xfrm>
        </p:spPr>
        <p:txBody>
          <a:bodyPr/>
          <a:lstStyle/>
          <a:p>
            <a:pPr algn="ctr"/>
            <a:r>
              <a:rPr lang="ja-JP" altLang="en-US" sz="2800" dirty="0"/>
              <a:t>世界水準工業団地（</a:t>
            </a:r>
            <a:r>
              <a:rPr lang="en-US" sz="2800" dirty="0"/>
              <a:t>Japan Industrial Township </a:t>
            </a:r>
            <a:r>
              <a:rPr lang="en-US" sz="2800" dirty="0" err="1"/>
              <a:t>Tumakuru</a:t>
            </a:r>
            <a:r>
              <a:rPr lang="ja-JP" altLang="en-US" sz="2800" dirty="0"/>
              <a:t>）第</a:t>
            </a:r>
            <a:r>
              <a:rPr lang="en-US" altLang="ja-JP" sz="2800" dirty="0"/>
              <a:t>2</a:t>
            </a:r>
            <a:r>
              <a:rPr lang="ja-JP" altLang="en-US" sz="2800" dirty="0"/>
              <a:t>回テクニカル委員会開催報告</a:t>
            </a:r>
            <a:endParaRPr lang="en-IN" altLang="ja-JP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351837" cy="4968551"/>
          </a:xfrm>
        </p:spPr>
        <p:txBody>
          <a:bodyPr/>
          <a:lstStyle/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2200" dirty="0" smtClean="0"/>
              <a:t>(3) </a:t>
            </a:r>
            <a:r>
              <a:rPr lang="ja-JP" altLang="en-US" sz="2200" dirty="0" smtClean="0"/>
              <a:t>　</a:t>
            </a:r>
            <a:r>
              <a:rPr lang="ja-JP" altLang="en-US" sz="2200" dirty="0"/>
              <a:t>インフラの整備について：</a:t>
            </a:r>
            <a:endParaRPr lang="en-IN" sz="2200" dirty="0"/>
          </a:p>
          <a:p>
            <a:pPr marL="0" lvl="0" indent="0">
              <a:buNone/>
            </a:pPr>
            <a:r>
              <a:rPr lang="en-US" altLang="ja-JP" sz="2200" dirty="0" smtClean="0"/>
              <a:t>  a.</a:t>
            </a:r>
            <a:r>
              <a:rPr lang="ja-JP" altLang="en-US" sz="2200" dirty="0" smtClean="0"/>
              <a:t>　道</a:t>
            </a:r>
            <a:r>
              <a:rPr lang="ja-JP" altLang="en-US" sz="2200" dirty="0"/>
              <a:t>路</a:t>
            </a:r>
            <a:r>
              <a:rPr lang="ja-JP" altLang="en-US" sz="2200" dirty="0" smtClean="0"/>
              <a:t>：</a:t>
            </a:r>
            <a:endParaRPr lang="en-US" altLang="ja-JP" sz="2200" dirty="0" smtClean="0"/>
          </a:p>
          <a:p>
            <a:pPr marL="0" lv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　道</a:t>
            </a:r>
            <a:r>
              <a:rPr lang="ja-JP" altLang="en-US" sz="2200" dirty="0"/>
              <a:t>路の入札はすでに公示されているので</a:t>
            </a:r>
            <a:r>
              <a:rPr lang="ja-JP" altLang="en-US" sz="2200" dirty="0" smtClean="0"/>
              <a:t>、日本側は需要に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/>
              <a:t>　</a:t>
            </a:r>
            <a:r>
              <a:rPr lang="ja-JP" altLang="en-US" sz="2200" dirty="0" smtClean="0"/>
              <a:t>　沿</a:t>
            </a:r>
            <a:r>
              <a:rPr lang="ja-JP" altLang="en-US" sz="2200" dirty="0"/>
              <a:t>った仕様とするように、州政府産業コミッショナーに連絡す</a:t>
            </a:r>
            <a:r>
              <a:rPr lang="ja-JP" altLang="en-US" sz="2200" dirty="0" smtClean="0"/>
              <a:t>る。</a:t>
            </a:r>
            <a:endParaRPr lang="en-IN" sz="2200" dirty="0"/>
          </a:p>
          <a:p>
            <a:pPr marL="0" lvl="0" indent="0">
              <a:buNone/>
            </a:pPr>
            <a:r>
              <a:rPr lang="en-US" altLang="ja-JP" sz="2200" dirty="0" smtClean="0"/>
              <a:t>  b.</a:t>
            </a:r>
            <a:r>
              <a:rPr lang="ja-JP" altLang="en-US" sz="2200" dirty="0" smtClean="0"/>
              <a:t>　電</a:t>
            </a:r>
            <a:r>
              <a:rPr lang="ja-JP" altLang="en-US" sz="2200" dirty="0"/>
              <a:t>気</a:t>
            </a:r>
            <a:r>
              <a:rPr lang="ja-JP" altLang="en-US" sz="2200" dirty="0" smtClean="0"/>
              <a:t>：</a:t>
            </a:r>
            <a:endParaRPr lang="en-US" altLang="ja-JP" sz="2200" dirty="0" smtClean="0"/>
          </a:p>
          <a:p>
            <a:pPr marL="0" lvl="0" indent="0">
              <a:buNone/>
            </a:pPr>
            <a:r>
              <a:rPr lang="ja-JP" altLang="en-US" sz="2200" dirty="0" smtClean="0"/>
              <a:t>　　今</a:t>
            </a:r>
            <a:r>
              <a:rPr lang="ja-JP" altLang="en-US" sz="2200" dirty="0"/>
              <a:t>後</a:t>
            </a:r>
            <a:r>
              <a:rPr lang="en-US" sz="2200" dirty="0"/>
              <a:t>220KVA</a:t>
            </a:r>
            <a:r>
              <a:rPr lang="ja-JP" altLang="en-US" sz="2200" dirty="0"/>
              <a:t>の変電所の入札を実施する。入居企業が、自家発</a:t>
            </a:r>
            <a:r>
              <a:rPr lang="ja-JP" altLang="en-US" sz="2200" dirty="0" smtClean="0"/>
              <a:t>電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　を</a:t>
            </a:r>
            <a:r>
              <a:rPr lang="ja-JP" altLang="en-US" sz="2200" dirty="0"/>
              <a:t>持たない工業団地とすることが、確認され</a:t>
            </a:r>
            <a:r>
              <a:rPr lang="ja-JP" altLang="en-US" sz="2200" dirty="0" smtClean="0"/>
              <a:t>た。</a:t>
            </a:r>
            <a:endParaRPr lang="en-US" altLang="ja-JP" sz="2200" dirty="0" smtClean="0"/>
          </a:p>
          <a:p>
            <a:pPr marL="0" lvl="0" indent="0">
              <a:buNone/>
            </a:pPr>
            <a:r>
              <a:rPr lang="en-US" altLang="ja-JP" sz="2200" dirty="0" smtClean="0"/>
              <a:t>  c. </a:t>
            </a:r>
            <a:r>
              <a:rPr lang="ja-JP" altLang="en-US" sz="2200" dirty="0"/>
              <a:t>　水</a:t>
            </a:r>
            <a:r>
              <a:rPr lang="ja-JP" altLang="en-US" sz="2200" dirty="0" smtClean="0"/>
              <a:t>：</a:t>
            </a:r>
            <a:endParaRPr lang="en-US" altLang="ja-JP" sz="2200" dirty="0" smtClean="0"/>
          </a:p>
          <a:p>
            <a:pPr marL="0" lvl="0" indent="0">
              <a:buNone/>
            </a:pPr>
            <a:r>
              <a:rPr lang="ja-JP" altLang="en-US" sz="2200" dirty="0" smtClean="0"/>
              <a:t>　　世</a:t>
            </a:r>
            <a:r>
              <a:rPr lang="ja-JP" altLang="en-US" sz="2200" dirty="0"/>
              <a:t>界水準の工業団地としては、８</a:t>
            </a:r>
            <a:r>
              <a:rPr lang="en-US" sz="2200" dirty="0"/>
              <a:t>MLD</a:t>
            </a:r>
            <a:r>
              <a:rPr lang="ja-JP" altLang="en-US" sz="2200" dirty="0"/>
              <a:t>が必要なところ、当初</a:t>
            </a:r>
            <a:r>
              <a:rPr lang="ja-JP" altLang="en-US" sz="2200" dirty="0" smtClean="0"/>
              <a:t>は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　２</a:t>
            </a:r>
            <a:r>
              <a:rPr lang="en-US" sz="2200" dirty="0"/>
              <a:t>MLD</a:t>
            </a:r>
            <a:r>
              <a:rPr lang="ja-JP" altLang="en-US" sz="2200" dirty="0"/>
              <a:t>の供給となるため、ギャップを埋めるための、３次処理</a:t>
            </a:r>
            <a:r>
              <a:rPr lang="ja-JP" altLang="en-US" sz="2200" dirty="0" smtClean="0"/>
              <a:t>水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　プ</a:t>
            </a:r>
            <a:r>
              <a:rPr lang="ja-JP" altLang="en-US" sz="2200" dirty="0"/>
              <a:t>ロジェクトを含む３つ上水計画を検討して行</a:t>
            </a:r>
            <a:r>
              <a:rPr lang="ja-JP" altLang="en-US" sz="2200" dirty="0" smtClean="0"/>
              <a:t>く。</a:t>
            </a:r>
            <a:endParaRPr lang="en-IN" sz="2200" dirty="0"/>
          </a:p>
          <a:p>
            <a:pPr marL="0" lvl="0" indent="0">
              <a:buNone/>
            </a:pPr>
            <a:r>
              <a:rPr lang="en-US" altLang="ja-JP" sz="2200" dirty="0" smtClean="0"/>
              <a:t>  </a:t>
            </a:r>
          </a:p>
          <a:p>
            <a:pPr lvl="0"/>
            <a:endParaRPr lang="en-IN" sz="2200" dirty="0"/>
          </a:p>
          <a:p>
            <a:pPr lvl="0"/>
            <a:endParaRPr lang="en-IN" sz="2200" dirty="0"/>
          </a:p>
          <a:p>
            <a:pPr lvl="0"/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lvl="0" indent="0">
              <a:buNone/>
            </a:pPr>
            <a:endParaRPr lang="en-US" altLang="ja-JP" sz="1800" dirty="0">
              <a:latin typeface="+mj-ea"/>
              <a:ea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1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90550" y="332581"/>
            <a:ext cx="8229600" cy="1152203"/>
          </a:xfrm>
        </p:spPr>
        <p:txBody>
          <a:bodyPr/>
          <a:lstStyle/>
          <a:p>
            <a:pPr algn="ctr"/>
            <a:r>
              <a:rPr lang="ja-JP" altLang="en-US" sz="2800" dirty="0"/>
              <a:t>世界水準工業団地（</a:t>
            </a:r>
            <a:r>
              <a:rPr lang="en-US" sz="2800" dirty="0"/>
              <a:t>Japan Industrial Township </a:t>
            </a:r>
            <a:r>
              <a:rPr lang="en-US" sz="2800" dirty="0" err="1"/>
              <a:t>Tumakuru</a:t>
            </a:r>
            <a:r>
              <a:rPr lang="ja-JP" altLang="en-US" sz="2800" dirty="0"/>
              <a:t>）第</a:t>
            </a:r>
            <a:r>
              <a:rPr lang="en-US" altLang="ja-JP" sz="2800" dirty="0"/>
              <a:t>2</a:t>
            </a:r>
            <a:r>
              <a:rPr lang="ja-JP" altLang="en-US" sz="2800" dirty="0"/>
              <a:t>回テクニカル委員会開催報告</a:t>
            </a:r>
            <a:endParaRPr lang="en-IN" altLang="ja-JP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351837" cy="4968551"/>
          </a:xfrm>
        </p:spPr>
        <p:txBody>
          <a:bodyPr/>
          <a:lstStyle/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2200" dirty="0" smtClean="0"/>
              <a:t>(4) </a:t>
            </a:r>
            <a:r>
              <a:rPr lang="ja-JP" altLang="en-US" sz="2200" dirty="0" smtClean="0"/>
              <a:t>　</a:t>
            </a:r>
            <a:r>
              <a:rPr lang="ja-JP" altLang="en-US" sz="2200" dirty="0"/>
              <a:t>今後の推進体制：</a:t>
            </a:r>
            <a:endParaRPr lang="en-IN" sz="2200" dirty="0"/>
          </a:p>
          <a:p>
            <a:pPr marL="0" lvl="0" indent="0">
              <a:buNone/>
            </a:pPr>
            <a:r>
              <a:rPr lang="en-US" altLang="ja-JP" sz="2200" dirty="0" smtClean="0"/>
              <a:t>  a.</a:t>
            </a:r>
            <a:r>
              <a:rPr lang="ja-JP" altLang="en-US" sz="2200" dirty="0" smtClean="0"/>
              <a:t>　イ</a:t>
            </a:r>
            <a:r>
              <a:rPr lang="ja-JP" altLang="en-US" sz="2200" dirty="0"/>
              <a:t>ンフラ整備に向けた動きは、グプタ産業コミッショナー</a:t>
            </a:r>
            <a:r>
              <a:rPr lang="ja-JP" altLang="en-US" sz="2200" dirty="0" smtClean="0"/>
              <a:t>、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　　ナヴ</a:t>
            </a:r>
            <a:r>
              <a:rPr lang="ja-JP" altLang="en-US" sz="2200" dirty="0"/>
              <a:t>ィーン</a:t>
            </a:r>
            <a:r>
              <a:rPr lang="en-US" sz="2200" dirty="0"/>
              <a:t>KSIIDC</a:t>
            </a:r>
            <a:r>
              <a:rPr lang="ja-JP" altLang="en-US" sz="2200" dirty="0"/>
              <a:t>社長、</a:t>
            </a:r>
            <a:r>
              <a:rPr lang="en-US" sz="2200" dirty="0"/>
              <a:t>KIADB</a:t>
            </a:r>
            <a:r>
              <a:rPr lang="ja-JP" altLang="en-US" sz="2200" dirty="0"/>
              <a:t>を中心に、日本側と協議を</a:t>
            </a:r>
            <a:r>
              <a:rPr lang="ja-JP" altLang="en-US" sz="2200" dirty="0" smtClean="0"/>
              <a:t>行う。</a:t>
            </a:r>
            <a:endParaRPr lang="en-IN" sz="2200" dirty="0"/>
          </a:p>
          <a:p>
            <a:pPr marL="0" indent="0">
              <a:buNone/>
            </a:pPr>
            <a:r>
              <a:rPr lang="en-US" altLang="ja-JP" sz="2200" dirty="0" smtClean="0"/>
              <a:t>  b.</a:t>
            </a:r>
            <a:r>
              <a:rPr lang="ja-JP" altLang="en-US" sz="2200" dirty="0" smtClean="0"/>
              <a:t>　土</a:t>
            </a:r>
            <a:r>
              <a:rPr lang="ja-JP" altLang="en-US" sz="2200" dirty="0"/>
              <a:t>地収用に向けた</a:t>
            </a:r>
            <a:r>
              <a:rPr lang="en-US" sz="2200" dirty="0"/>
              <a:t>MOU</a:t>
            </a:r>
            <a:r>
              <a:rPr lang="ja-JP" altLang="en-US" sz="2200" dirty="0"/>
              <a:t>ドラフトの検討も、産業コミッショナー</a:t>
            </a:r>
            <a:r>
              <a:rPr lang="ja-JP" altLang="en-US" sz="2200" dirty="0" smtClean="0"/>
              <a:t>を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　　中</a:t>
            </a:r>
            <a:r>
              <a:rPr lang="ja-JP" altLang="en-US" sz="2200" dirty="0"/>
              <a:t>心に行ってゆく。</a:t>
            </a:r>
            <a:endParaRPr lang="en-IN" sz="2200" dirty="0"/>
          </a:p>
          <a:p>
            <a:pPr marL="0" lvl="0" indent="0">
              <a:buNone/>
            </a:pPr>
            <a:r>
              <a:rPr lang="en-US" altLang="ja-JP" sz="2200" dirty="0" smtClean="0"/>
              <a:t>  c. </a:t>
            </a:r>
            <a:r>
              <a:rPr lang="ja-JP" altLang="en-US" sz="2200" dirty="0" smtClean="0"/>
              <a:t>　プ</a:t>
            </a:r>
            <a:r>
              <a:rPr lang="ja-JP" altLang="en-US" sz="2200" dirty="0"/>
              <a:t>ラバ工業担当副首席次官が出席するテクニカル委員会では</a:t>
            </a:r>
            <a:r>
              <a:rPr lang="ja-JP" altLang="en-US" sz="2200" dirty="0" smtClean="0"/>
              <a:t>、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　　水</a:t>
            </a:r>
            <a:r>
              <a:rPr lang="ja-JP" altLang="en-US" sz="2200" dirty="0"/>
              <a:t>の使用に関する州政府の他の部局との調整が必要となる事</a:t>
            </a:r>
            <a:r>
              <a:rPr lang="ja-JP" altLang="en-US" sz="2200" dirty="0" smtClean="0"/>
              <a:t>項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　　を</a:t>
            </a:r>
            <a:r>
              <a:rPr lang="ja-JP" altLang="en-US" sz="2200" dirty="0"/>
              <a:t>含め、重要な事項を中心に協議してゆ</a:t>
            </a:r>
            <a:r>
              <a:rPr lang="ja-JP" altLang="en-US" sz="2200" dirty="0" smtClean="0"/>
              <a:t>く。</a:t>
            </a:r>
            <a:endParaRPr lang="en-IN" sz="2200" dirty="0"/>
          </a:p>
          <a:p>
            <a:pPr marL="0" indent="0">
              <a:buNone/>
            </a:pPr>
            <a:r>
              <a:rPr lang="en-US" sz="2200" dirty="0" smtClean="0"/>
              <a:t>   </a:t>
            </a:r>
            <a:endParaRPr lang="en-IN" sz="2200" dirty="0"/>
          </a:p>
          <a:p>
            <a:pPr lvl="1"/>
            <a:endParaRPr lang="en-IN" sz="2200" dirty="0"/>
          </a:p>
          <a:p>
            <a:pPr marL="457200" lvl="1" indent="0">
              <a:buNone/>
            </a:pPr>
            <a:endParaRPr lang="en-IN" sz="2200" dirty="0"/>
          </a:p>
          <a:p>
            <a:pPr marL="0" lvl="0" indent="0">
              <a:buNone/>
            </a:pPr>
            <a:endParaRPr lang="en-US" altLang="ja-JP" sz="1800" dirty="0">
              <a:latin typeface="+mj-ea"/>
              <a:ea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90550" y="332581"/>
            <a:ext cx="8229600" cy="1152203"/>
          </a:xfrm>
        </p:spPr>
        <p:txBody>
          <a:bodyPr/>
          <a:lstStyle/>
          <a:p>
            <a:pPr algn="ctr"/>
            <a:r>
              <a:rPr lang="ja-JP" altLang="en-US" sz="2800" dirty="0"/>
              <a:t>世界水準工業団地（</a:t>
            </a:r>
            <a:r>
              <a:rPr lang="en-US" sz="2800" dirty="0"/>
              <a:t>Japan Industrial Township </a:t>
            </a:r>
            <a:r>
              <a:rPr lang="en-US" sz="2800" dirty="0" err="1"/>
              <a:t>Tumakuru</a:t>
            </a:r>
            <a:r>
              <a:rPr lang="ja-JP" altLang="en-US" sz="2800" dirty="0" smtClean="0"/>
              <a:t>）</a:t>
            </a:r>
            <a:r>
              <a:rPr lang="en-US" altLang="ja-JP" sz="2800" dirty="0" smtClean="0"/>
              <a:t>KSIIDC</a:t>
            </a:r>
            <a:r>
              <a:rPr lang="ja-JP" altLang="en-US" sz="2800" dirty="0" smtClean="0"/>
              <a:t>社長主催会議</a:t>
            </a:r>
            <a:endParaRPr lang="en-IN" altLang="ja-JP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351837" cy="4968551"/>
          </a:xfrm>
        </p:spPr>
        <p:txBody>
          <a:bodyPr/>
          <a:lstStyle/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ja-JP" altLang="en-US" sz="2200" dirty="0"/>
              <a:t>日時：</a:t>
            </a:r>
            <a:r>
              <a:rPr lang="en-US" sz="2200" dirty="0"/>
              <a:t>2015</a:t>
            </a:r>
            <a:r>
              <a:rPr lang="ja-JP" altLang="en-US" sz="2200" dirty="0" smtClean="0"/>
              <a:t>年</a:t>
            </a:r>
            <a:r>
              <a:rPr lang="en-US" altLang="ja-JP" sz="2200" dirty="0" smtClean="0"/>
              <a:t>10</a:t>
            </a:r>
            <a:r>
              <a:rPr lang="ja-JP" altLang="en-US" sz="2200" dirty="0" smtClean="0"/>
              <a:t>月</a:t>
            </a:r>
            <a:r>
              <a:rPr lang="en-US" altLang="ja-JP" sz="2200" dirty="0" smtClean="0"/>
              <a:t>28</a:t>
            </a:r>
            <a:r>
              <a:rPr lang="ja-JP" altLang="en-US" sz="2200" dirty="0" smtClean="0"/>
              <a:t>日</a:t>
            </a:r>
            <a:r>
              <a:rPr lang="ja-JP" altLang="en-US" sz="2200" dirty="0"/>
              <a:t>（月）</a:t>
            </a:r>
            <a:r>
              <a:rPr lang="en-US" sz="2200" dirty="0" smtClean="0"/>
              <a:t>11:00</a:t>
            </a:r>
            <a:endParaRPr lang="en-IN" sz="2200" dirty="0"/>
          </a:p>
          <a:p>
            <a:pPr marL="457200" lvl="0" indent="-457200">
              <a:buFont typeface="+mj-lt"/>
              <a:buAutoNum type="arabicPeriod"/>
            </a:pPr>
            <a:r>
              <a:rPr lang="ja-JP" altLang="en-US" sz="2200" dirty="0"/>
              <a:t>場所</a:t>
            </a:r>
            <a:r>
              <a:rPr lang="ja-JP" altLang="en-US" sz="2200" dirty="0" smtClean="0"/>
              <a:t>：</a:t>
            </a:r>
            <a:r>
              <a:rPr lang="en-US" altLang="ja-JP" sz="2200" dirty="0" smtClean="0"/>
              <a:t>KSIIDC(</a:t>
            </a:r>
            <a:r>
              <a:rPr lang="en-IN" sz="2400" dirty="0"/>
              <a:t>Karnataka State Industrial and Infrastructure Development Corporation </a:t>
            </a:r>
            <a:r>
              <a:rPr lang="en-IN" sz="2400" dirty="0" smtClean="0"/>
              <a:t>)</a:t>
            </a:r>
            <a:r>
              <a:rPr lang="ja-JP" altLang="en-US" sz="2200" dirty="0"/>
              <a:t>　</a:t>
            </a:r>
            <a:r>
              <a:rPr lang="en-US" altLang="ja-JP" sz="2200" dirty="0"/>
              <a:t>317</a:t>
            </a:r>
            <a:r>
              <a:rPr lang="ja-JP" altLang="en-US" sz="2200" dirty="0"/>
              <a:t>会議室</a:t>
            </a:r>
            <a:endParaRPr lang="en-IN" sz="2200" dirty="0"/>
          </a:p>
          <a:p>
            <a:pPr marL="457200" lvl="0" indent="-457200">
              <a:buFont typeface="+mj-lt"/>
              <a:buAutoNum type="arabicPeriod"/>
            </a:pPr>
            <a:r>
              <a:rPr lang="ja-JP" altLang="en-US" sz="2200" dirty="0"/>
              <a:t>出席者：</a:t>
            </a:r>
            <a:endParaRPr lang="en-IN" sz="2200" dirty="0"/>
          </a:p>
          <a:p>
            <a:pPr marL="0" indent="0">
              <a:buNone/>
            </a:pPr>
            <a:r>
              <a:rPr lang="ja-JP" altLang="en-US" sz="2200" dirty="0"/>
              <a:t>     ＜カルナタカ州政府側＞</a:t>
            </a:r>
            <a:endParaRPr lang="en-IN" sz="2200" dirty="0"/>
          </a:p>
          <a:p>
            <a:pPr marL="0" indent="0">
              <a:buNone/>
            </a:pPr>
            <a:r>
              <a:rPr lang="ja-JP" altLang="en-US" sz="2200" dirty="0"/>
              <a:t>      ナヴィー</a:t>
            </a:r>
            <a:r>
              <a:rPr lang="ja-JP" altLang="en-US" sz="2200" dirty="0" smtClean="0"/>
              <a:t>ン</a:t>
            </a:r>
            <a:r>
              <a:rPr lang="en-US" altLang="ja-JP" sz="2200" dirty="0" smtClean="0"/>
              <a:t>KSIIDC</a:t>
            </a:r>
            <a:r>
              <a:rPr lang="ja-JP" altLang="en-US" sz="2200" dirty="0" smtClean="0"/>
              <a:t>社長、クリシュナン</a:t>
            </a:r>
            <a:r>
              <a:rPr lang="en-US" altLang="ja-JP" sz="2200" dirty="0" smtClean="0"/>
              <a:t>IMTMA</a:t>
            </a:r>
            <a:r>
              <a:rPr lang="ja-JP" altLang="en-US" sz="2200" dirty="0" smtClean="0"/>
              <a:t>（インド工作機械製造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　　協会）プレジデント、</a:t>
            </a:r>
            <a:r>
              <a:rPr lang="en-US" altLang="ja-JP" sz="2200" dirty="0" smtClean="0"/>
              <a:t>KIADB</a:t>
            </a:r>
            <a:r>
              <a:rPr lang="ja-JP" altLang="en-US" sz="2200" dirty="0" smtClean="0"/>
              <a:t>、工業省関係者他</a:t>
            </a:r>
            <a:endParaRPr lang="en-IN" sz="2200" dirty="0"/>
          </a:p>
          <a:p>
            <a:pPr marL="0" indent="0">
              <a:buNone/>
            </a:pPr>
            <a:r>
              <a:rPr lang="ja-JP" altLang="en-US" sz="2200" dirty="0"/>
              <a:t>     ＜日本側＞</a:t>
            </a:r>
            <a:endParaRPr lang="en-IN" sz="2200" dirty="0"/>
          </a:p>
          <a:p>
            <a:pPr marL="0" indent="0">
              <a:buNone/>
            </a:pPr>
            <a:r>
              <a:rPr lang="ja-JP" altLang="en-US" sz="2200" dirty="0"/>
              <a:t>　　　</a:t>
            </a:r>
            <a:r>
              <a:rPr lang="ja-JP" altLang="en-US" sz="2200" dirty="0" smtClean="0"/>
              <a:t>ジ</a:t>
            </a:r>
            <a:r>
              <a:rPr lang="ja-JP" altLang="en-US" sz="2200" dirty="0"/>
              <a:t>ェトロ</a:t>
            </a:r>
            <a:r>
              <a:rPr lang="ja-JP" altLang="en-US" sz="2200" dirty="0" smtClean="0"/>
              <a:t>、バ</a:t>
            </a:r>
            <a:r>
              <a:rPr lang="ja-JP" altLang="en-US" sz="2200" dirty="0"/>
              <a:t>ンガロール日本商工</a:t>
            </a:r>
            <a:r>
              <a:rPr lang="ja-JP" altLang="en-US" sz="2200" dirty="0" smtClean="0"/>
              <a:t>会</a:t>
            </a:r>
            <a:endParaRPr lang="en-US" altLang="ja-JP" sz="2200" dirty="0" smtClean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US" altLang="ja-JP" sz="2200" dirty="0">
              <a:latin typeface="+mj-ea"/>
              <a:ea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90550" y="332581"/>
            <a:ext cx="8229600" cy="1152203"/>
          </a:xfrm>
        </p:spPr>
        <p:txBody>
          <a:bodyPr/>
          <a:lstStyle/>
          <a:p>
            <a:pPr algn="ctr"/>
            <a:r>
              <a:rPr lang="ja-JP" altLang="en-US" sz="2800" dirty="0"/>
              <a:t>世界水準工業団地（</a:t>
            </a:r>
            <a:r>
              <a:rPr lang="en-US" sz="2800" dirty="0"/>
              <a:t>Japan Industrial Township </a:t>
            </a:r>
            <a:r>
              <a:rPr lang="en-US" sz="2800" dirty="0" err="1"/>
              <a:t>Tumakuru</a:t>
            </a:r>
            <a:r>
              <a:rPr lang="ja-JP" altLang="en-US" sz="2800" dirty="0" smtClean="0"/>
              <a:t>）</a:t>
            </a:r>
            <a:r>
              <a:rPr lang="en-US" altLang="ja-JP" sz="2800" dirty="0" smtClean="0"/>
              <a:t>KSIIDC</a:t>
            </a:r>
            <a:r>
              <a:rPr lang="ja-JP" altLang="en-US" sz="2800" dirty="0" smtClean="0"/>
              <a:t>社長主催会議</a:t>
            </a:r>
            <a:endParaRPr lang="en-IN" altLang="ja-JP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351837" cy="4968551"/>
          </a:xfrm>
        </p:spPr>
        <p:txBody>
          <a:bodyPr/>
          <a:lstStyle/>
          <a:p>
            <a:pPr marL="457200" lvl="0" indent="-457200">
              <a:buAutoNum type="arabicParenBoth"/>
            </a:pPr>
            <a:endParaRPr lang="en-US" altLang="ja-JP" sz="18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2200" dirty="0" smtClean="0"/>
              <a:t>4. </a:t>
            </a:r>
            <a:r>
              <a:rPr lang="ja-JP" altLang="en-US" sz="2200" dirty="0" smtClean="0"/>
              <a:t>主な協議事項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＜共通施設エリア＞</a:t>
            </a:r>
            <a:endParaRPr lang="en-IN" sz="2200" dirty="0"/>
          </a:p>
          <a:p>
            <a:pPr marL="0" indent="0">
              <a:buNone/>
            </a:pPr>
            <a:r>
              <a:rPr lang="ja-JP" altLang="en-US" sz="2200" dirty="0" smtClean="0"/>
              <a:t>　共</a:t>
            </a:r>
            <a:r>
              <a:rPr lang="ja-JP" altLang="en-US" sz="2200" dirty="0"/>
              <a:t>有施設を配置するコモンエリアについて議</a:t>
            </a:r>
            <a:r>
              <a:rPr lang="ja-JP" altLang="en-US" sz="2200" dirty="0" smtClean="0"/>
              <a:t>論。日本工業団地と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</a:t>
            </a:r>
            <a:r>
              <a:rPr lang="en-US" altLang="ja-JP" sz="2200" dirty="0" smtClean="0"/>
              <a:t>IMTMA</a:t>
            </a:r>
            <a:r>
              <a:rPr lang="ja-JP" altLang="en-US" sz="2200" dirty="0" smtClean="0"/>
              <a:t>の推進する工作機械工業団地（</a:t>
            </a:r>
            <a:r>
              <a:rPr lang="en-US" altLang="ja-JP" sz="2200" dirty="0" smtClean="0"/>
              <a:t>500</a:t>
            </a:r>
            <a:r>
              <a:rPr lang="ja-JP" altLang="en-US" sz="2200" dirty="0" smtClean="0"/>
              <a:t>エーカー）の</a:t>
            </a:r>
            <a:r>
              <a:rPr lang="ja-JP" altLang="en-US" sz="2200" dirty="0"/>
              <a:t>エリアの</a:t>
            </a:r>
            <a:r>
              <a:rPr lang="ja-JP" altLang="en-US" sz="2200" dirty="0" smtClean="0"/>
              <a:t>間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に</a:t>
            </a:r>
            <a:r>
              <a:rPr lang="en-IN" sz="2200" dirty="0"/>
              <a:t>24</a:t>
            </a:r>
            <a:r>
              <a:rPr lang="ja-JP" altLang="en-US" sz="2200" dirty="0"/>
              <a:t>エーカーほどの区画があり</a:t>
            </a:r>
            <a:r>
              <a:rPr lang="ja-JP" altLang="en-US" sz="2200" dirty="0" smtClean="0"/>
              <a:t>、共通の住</a:t>
            </a:r>
            <a:r>
              <a:rPr lang="ja-JP" altLang="en-US" sz="2200" dirty="0"/>
              <a:t>宅や複合施設を設</a:t>
            </a:r>
            <a:r>
              <a:rPr lang="ja-JP" altLang="en-US" sz="2200" dirty="0" smtClean="0"/>
              <a:t>置した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い。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費</a:t>
            </a:r>
            <a:r>
              <a:rPr lang="ja-JP" altLang="en-US" sz="2200" dirty="0"/>
              <a:t>用は州政</a:t>
            </a:r>
            <a:r>
              <a:rPr lang="ja-JP" altLang="en-US" sz="2200" dirty="0" smtClean="0"/>
              <a:t>府側</a:t>
            </a:r>
            <a:r>
              <a:rPr lang="ja-JP" altLang="en-US" sz="2200" dirty="0"/>
              <a:t>が負担。住宅のキャパシティは約</a:t>
            </a:r>
            <a:r>
              <a:rPr lang="en-IN" sz="2200" dirty="0"/>
              <a:t>1000</a:t>
            </a:r>
            <a:r>
              <a:rPr lang="ja-JP" altLang="en-US" sz="2200" dirty="0"/>
              <a:t>人程度</a:t>
            </a:r>
            <a:r>
              <a:rPr lang="ja-JP" altLang="en-US" sz="2200" dirty="0" smtClean="0"/>
              <a:t>で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サ</a:t>
            </a:r>
            <a:r>
              <a:rPr lang="ja-JP" altLang="en-US" sz="2200" dirty="0"/>
              <a:t>ービスアパートメントの建</a:t>
            </a:r>
            <a:r>
              <a:rPr lang="ja-JP" altLang="en-US" sz="2200" dirty="0" smtClean="0"/>
              <a:t>設予</a:t>
            </a:r>
            <a:r>
              <a:rPr lang="ja-JP" altLang="en-US" sz="2200" dirty="0"/>
              <a:t>定。複合施設については、警察、</a:t>
            </a:r>
            <a:r>
              <a:rPr lang="ja-JP" altLang="en-US" sz="2200" dirty="0" smtClean="0"/>
              <a:t>消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防署、病</a:t>
            </a:r>
            <a:r>
              <a:rPr lang="ja-JP" altLang="en-US" sz="2200" dirty="0"/>
              <a:t>院、セミナー会場、クーリエサ</a:t>
            </a:r>
            <a:r>
              <a:rPr lang="ja-JP" altLang="en-US" sz="2200" dirty="0" smtClean="0"/>
              <a:t>ービ</a:t>
            </a:r>
            <a:r>
              <a:rPr lang="ja-JP" altLang="en-US" sz="2200" dirty="0"/>
              <a:t>スなどを入れる予定</a:t>
            </a:r>
            <a:r>
              <a:rPr lang="ja-JP" altLang="en-US" sz="2200" dirty="0" smtClean="0"/>
              <a:t>。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実</a:t>
            </a:r>
            <a:r>
              <a:rPr lang="ja-JP" altLang="en-US" sz="2200" dirty="0"/>
              <a:t>際設置する施設の詳細は今後議</a:t>
            </a:r>
            <a:r>
              <a:rPr lang="ja-JP" altLang="en-US" sz="2200" dirty="0" smtClean="0"/>
              <a:t>論し</a:t>
            </a:r>
            <a:r>
              <a:rPr lang="ja-JP" altLang="en-US" sz="2200" dirty="0"/>
              <a:t>てい</a:t>
            </a:r>
            <a:r>
              <a:rPr lang="ja-JP" altLang="en-US" sz="2200" dirty="0" smtClean="0"/>
              <a:t>く。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コ</a:t>
            </a:r>
            <a:r>
              <a:rPr lang="ja-JP" altLang="en-US" sz="2200" dirty="0"/>
              <a:t>ンセプトとし</a:t>
            </a:r>
            <a:r>
              <a:rPr lang="ja-JP" altLang="en-US" sz="2200" dirty="0" smtClean="0"/>
              <a:t>て日本側も同意。</a:t>
            </a:r>
            <a:endParaRPr lang="en-IN" sz="2200" dirty="0"/>
          </a:p>
          <a:p>
            <a:pPr marL="0" indent="0">
              <a:buNone/>
            </a:pPr>
            <a:endParaRPr lang="en-US" altLang="ja-JP" sz="2200" dirty="0">
              <a:latin typeface="+mj-ea"/>
              <a:ea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1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default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6637</TotalTime>
  <Words>929</Words>
  <Application>Microsoft Office PowerPoint</Application>
  <PresentationFormat>On-screen Show (4:3)</PresentationFormat>
  <Paragraphs>117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</vt:lpstr>
      <vt:lpstr>建議書委員会報告</vt:lpstr>
      <vt:lpstr> プロジェクト支援委員会 （Project Facilitation Committee） </vt:lpstr>
      <vt:lpstr>世界水準工業団地（Japan Industrial Township Tumakuru）第2回テクニカル委員会開催報告</vt:lpstr>
      <vt:lpstr>世界水準工業団地（Japan Industrial Township Tumakuru）第2回テクニカル委員会開催報告</vt:lpstr>
      <vt:lpstr>世界水準工業団地（Japan Industrial Township Tumakuru）第2回テクニカル委員会開催報告</vt:lpstr>
      <vt:lpstr>世界水準工業団地（Japan Industrial Township Tumakuru）第2回テクニカル委員会開催報告</vt:lpstr>
      <vt:lpstr>世界水準工業団地（Japan Industrial Township Tumakuru）第2回テクニカル委員会開催報告</vt:lpstr>
      <vt:lpstr>世界水準工業団地（Japan Industrial Township Tumakuru）KSIIDC社長主催会議</vt:lpstr>
      <vt:lpstr>世界水準工業団地（Japan Industrial Township Tumakuru）KSIIDC社長主催会議</vt:lpstr>
      <vt:lpstr>PowerPoint Presentation</vt:lpstr>
      <vt:lpstr>KIADBドダバラプル工業団地内、日系企業2社への地元住民の乱入事件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・　建議事項を、建議書委員にお寄せ下さい。 ・　プロジェクト支援委員会にご参加下さい。 ・　トゥマクル日本工業団地をご紹介下さい。  ご清聴ありがとうございました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建議書委員会報告</dc:title>
  <dc:creator>tkm04617</dc:creator>
  <cp:lastModifiedBy>Administrator</cp:lastModifiedBy>
  <cp:revision>449</cp:revision>
  <cp:lastPrinted>2014-11-12T04:25:22Z</cp:lastPrinted>
  <dcterms:created xsi:type="dcterms:W3CDTF">2013-03-11T07:15:35Z</dcterms:created>
  <dcterms:modified xsi:type="dcterms:W3CDTF">2015-11-17T04:46:36Z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708948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D6.2.5</vt:lpwstr>
  </property>
  <property fmtid="{D5CDD505-2E9C-101B-9397-08002B2CF9AE}" name="Version" pid="5">
    <vt:i4>6</vt:i4>
  </property>
</Properties>
</file>