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5" r:id="rId5"/>
    <p:sldId id="274" r:id="rId6"/>
    <p:sldId id="276" r:id="rId7"/>
    <p:sldId id="277" r:id="rId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B855536-B6DD-4961-A5DF-52FE6CDBD95B}">
          <p14:sldIdLst>
            <p14:sldId id="256"/>
            <p14:sldId id="272"/>
            <p14:sldId id="273"/>
            <p14:sldId id="275"/>
            <p14:sldId id="274"/>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8" autoAdjust="0"/>
  </p:normalViewPr>
  <p:slideViewPr>
    <p:cSldViewPr>
      <p:cViewPr>
        <p:scale>
          <a:sx n="48" d="100"/>
          <a:sy n="48" d="100"/>
        </p:scale>
        <p:origin x="-2016" y="-5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EF3BBE9-B391-42F3-AB7B-0A163ACE26A3}" type="datetimeFigureOut">
              <a:rPr kumimoji="1" lang="ja-JP" altLang="en-US" smtClean="0"/>
              <a:pPr/>
              <a:t>2015/11/13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D65E298-6774-4F00-83AB-949AC63E7334}"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3BBE9-B391-42F3-AB7B-0A163ACE26A3}" type="datetimeFigureOut">
              <a:rPr kumimoji="1" lang="ja-JP" altLang="en-US" smtClean="0"/>
              <a:pPr/>
              <a:t>2015/11/13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5E298-6774-4F00-83AB-949AC63E7334}"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99592" y="1124744"/>
            <a:ext cx="7416824" cy="1152128"/>
          </a:xfrm>
        </p:spPr>
        <p:txBody>
          <a:bodyPr>
            <a:noAutofit/>
          </a:bodyPr>
          <a:lstStyle/>
          <a:p>
            <a:r>
              <a:rPr kumimoji="1" lang="ja-JP" altLang="en-US" sz="4000" dirty="0" smtClean="0"/>
              <a:t>在ベンガルール領事事務所</a:t>
            </a:r>
            <a:r>
              <a:rPr kumimoji="1" lang="en-US" altLang="ja-JP" sz="4000" dirty="0" smtClean="0"/>
              <a:t/>
            </a:r>
            <a:br>
              <a:rPr kumimoji="1" lang="en-US" altLang="ja-JP" sz="4000" dirty="0" smtClean="0"/>
            </a:br>
            <a:r>
              <a:rPr kumimoji="1" lang="ja-JP" altLang="en-US" sz="4000" dirty="0" smtClean="0"/>
              <a:t>からの連絡事項</a:t>
            </a:r>
            <a:endParaRPr kumimoji="1" lang="ja-JP" altLang="en-US" sz="4000" dirty="0"/>
          </a:p>
        </p:txBody>
      </p:sp>
      <p:sp>
        <p:nvSpPr>
          <p:cNvPr id="3" name="サブタイトル 2"/>
          <p:cNvSpPr>
            <a:spLocks noGrp="1"/>
          </p:cNvSpPr>
          <p:nvPr>
            <p:ph type="subTitle" idx="1"/>
          </p:nvPr>
        </p:nvSpPr>
        <p:spPr>
          <a:xfrm>
            <a:off x="1187624" y="2348880"/>
            <a:ext cx="7056784" cy="3600400"/>
          </a:xfrm>
        </p:spPr>
        <p:txBody>
          <a:bodyPr>
            <a:normAutofit/>
          </a:bodyPr>
          <a:lstStyle/>
          <a:p>
            <a:pPr algn="l"/>
            <a:r>
              <a:rPr lang="ja-JP" altLang="en-US" sz="3600" dirty="0" smtClean="0">
                <a:solidFill>
                  <a:schemeClr val="tx1"/>
                </a:solidFill>
              </a:rPr>
              <a:t>　　　</a:t>
            </a:r>
            <a:endParaRPr lang="en-US" altLang="ja-JP" dirty="0"/>
          </a:p>
          <a:p>
            <a:r>
              <a:rPr lang="ja-JP" altLang="en-US" dirty="0" smtClean="0">
                <a:solidFill>
                  <a:schemeClr val="tx1"/>
                </a:solidFill>
              </a:rPr>
              <a:t>二水会</a:t>
            </a:r>
            <a:endParaRPr lang="en-US" altLang="ja-JP" dirty="0">
              <a:solidFill>
                <a:schemeClr val="tx1"/>
              </a:solidFill>
            </a:endParaRPr>
          </a:p>
          <a:p>
            <a:r>
              <a:rPr lang="ja-JP" altLang="en-US" dirty="0" smtClean="0">
                <a:solidFill>
                  <a:schemeClr val="tx1"/>
                </a:solidFill>
              </a:rPr>
              <a:t>２０１５年１１月１８日</a:t>
            </a:r>
            <a:endParaRPr lang="en-US" altLang="ja-JP" dirty="0" smtClean="0">
              <a:solidFill>
                <a:schemeClr val="tx1"/>
              </a:solidFill>
            </a:endParaRPr>
          </a:p>
          <a:p>
            <a:r>
              <a:rPr lang="ja-JP" altLang="en-US" dirty="0" smtClean="0">
                <a:solidFill>
                  <a:schemeClr val="tx1"/>
                </a:solidFill>
              </a:rPr>
              <a:t>所長　河上　淳一</a:t>
            </a:r>
            <a:endParaRPr lang="en-US" altLang="ja-JP" dirty="0">
              <a:solidFill>
                <a:schemeClr val="tx1"/>
              </a:solidFill>
            </a:endParaRPr>
          </a:p>
          <a:p>
            <a:endParaRPr lang="en-US" altLang="ja-JP" dirty="0">
              <a:solidFill>
                <a:schemeClr val="tx1"/>
              </a:solidFill>
            </a:endParaRPr>
          </a:p>
          <a:p>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764704"/>
            <a:ext cx="8229600" cy="5472608"/>
          </a:xfrm>
        </p:spPr>
        <p:txBody>
          <a:bodyPr>
            <a:normAutofit/>
          </a:bodyPr>
          <a:lstStyle/>
          <a:p>
            <a:pPr algn="l"/>
            <a:r>
              <a:rPr kumimoji="1" lang="ja-JP" altLang="en-US" sz="3600" dirty="0" smtClean="0">
                <a:solidFill>
                  <a:schemeClr val="tx2"/>
                </a:solidFill>
              </a:rPr>
              <a:t>１．「インド進出日系企業リスト数等」改訂作業</a:t>
            </a:r>
            <a:r>
              <a:rPr kumimoji="1" lang="en-US" altLang="ja-JP" sz="3600" dirty="0" smtClean="0">
                <a:solidFill>
                  <a:schemeClr val="tx2"/>
                </a:solidFill>
              </a:rPr>
              <a:t/>
            </a:r>
            <a:br>
              <a:rPr kumimoji="1" lang="en-US" altLang="ja-JP" sz="3600" dirty="0" smtClean="0">
                <a:solidFill>
                  <a:schemeClr val="tx2"/>
                </a:solidFill>
              </a:rPr>
            </a:br>
            <a:r>
              <a:rPr lang="ja-JP" altLang="en-US" sz="3600" dirty="0">
                <a:solidFill>
                  <a:schemeClr val="tx2"/>
                </a:solidFill>
              </a:rPr>
              <a:t>　</a:t>
            </a:r>
            <a:r>
              <a:rPr kumimoji="1" lang="ja-JP" altLang="en-US" sz="3600" dirty="0" smtClean="0">
                <a:solidFill>
                  <a:schemeClr val="tx2"/>
                </a:solidFill>
              </a:rPr>
              <a:t>　</a:t>
            </a:r>
            <a:r>
              <a:rPr kumimoji="1" lang="ja-JP" altLang="en-US" sz="3600" dirty="0" err="1" smtClean="0">
                <a:solidFill>
                  <a:schemeClr val="tx2"/>
                </a:solidFill>
              </a:rPr>
              <a:t>への</a:t>
            </a:r>
            <a:r>
              <a:rPr kumimoji="1" lang="ja-JP" altLang="en-US" sz="3600" dirty="0" smtClean="0">
                <a:solidFill>
                  <a:schemeClr val="tx2"/>
                </a:solidFill>
              </a:rPr>
              <a:t>ご協力の</a:t>
            </a:r>
            <a:r>
              <a:rPr kumimoji="1" lang="ja-JP" altLang="en-US" sz="3600" dirty="0" smtClean="0">
                <a:solidFill>
                  <a:schemeClr val="tx2"/>
                </a:solidFill>
              </a:rPr>
              <a:t>お礼</a:t>
            </a:r>
            <a:r>
              <a:rPr kumimoji="1" lang="en-US" altLang="ja-JP" sz="3600" dirty="0" smtClean="0">
                <a:solidFill>
                  <a:schemeClr val="tx2"/>
                </a:solidFill>
              </a:rPr>
              <a:t/>
            </a:r>
            <a:br>
              <a:rPr kumimoji="1" lang="en-US" altLang="ja-JP" sz="3600" dirty="0" smtClean="0">
                <a:solidFill>
                  <a:schemeClr val="tx2"/>
                </a:solidFill>
              </a:rPr>
            </a:br>
            <a:r>
              <a:rPr kumimoji="1" lang="en-US" altLang="ja-JP" sz="3600" dirty="0" smtClean="0">
                <a:solidFill>
                  <a:schemeClr val="tx2"/>
                </a:solidFill>
              </a:rPr>
              <a:t/>
            </a:r>
            <a:br>
              <a:rPr kumimoji="1" lang="en-US" altLang="ja-JP" sz="3600" dirty="0" smtClean="0">
                <a:solidFill>
                  <a:schemeClr val="tx2"/>
                </a:solidFill>
              </a:rPr>
            </a:br>
            <a:r>
              <a:rPr lang="ja-JP" altLang="en-US" sz="3600" dirty="0" smtClean="0">
                <a:solidFill>
                  <a:schemeClr val="tx2"/>
                </a:solidFill>
              </a:rPr>
              <a:t>２．州政府主催「</a:t>
            </a:r>
            <a:r>
              <a:rPr lang="en-US" altLang="ja-JP" sz="3600" dirty="0" smtClean="0">
                <a:solidFill>
                  <a:schemeClr val="tx2"/>
                </a:solidFill>
              </a:rPr>
              <a:t>Invest Karnataka </a:t>
            </a:r>
            <a:r>
              <a:rPr lang="en-US" altLang="ja-JP" sz="3600" dirty="0" smtClean="0">
                <a:solidFill>
                  <a:schemeClr val="tx2"/>
                </a:solidFill>
              </a:rPr>
              <a:t>2016 </a:t>
            </a:r>
            <a:r>
              <a:rPr lang="ja-JP" altLang="en-US" sz="3600" dirty="0" smtClean="0">
                <a:solidFill>
                  <a:schemeClr val="tx2"/>
                </a:solidFill>
              </a:rPr>
              <a:t>」</a:t>
            </a:r>
            <a:r>
              <a:rPr lang="en-US" altLang="ja-JP" sz="3600" dirty="0" smtClean="0">
                <a:solidFill>
                  <a:schemeClr val="tx2"/>
                </a:solidFill>
              </a:rPr>
              <a:t/>
            </a:r>
            <a:br>
              <a:rPr lang="en-US" altLang="ja-JP" sz="3600" dirty="0" smtClean="0">
                <a:solidFill>
                  <a:schemeClr val="tx2"/>
                </a:solidFill>
              </a:rPr>
            </a:br>
            <a:r>
              <a:rPr lang="ja-JP" altLang="en-US" sz="3600" dirty="0">
                <a:solidFill>
                  <a:schemeClr val="tx2"/>
                </a:solidFill>
              </a:rPr>
              <a:t>　</a:t>
            </a:r>
            <a:r>
              <a:rPr lang="ja-JP" altLang="en-US" sz="3600" dirty="0" smtClean="0">
                <a:solidFill>
                  <a:schemeClr val="tx2"/>
                </a:solidFill>
              </a:rPr>
              <a:t>　の開催のご案内</a:t>
            </a:r>
            <a:r>
              <a:rPr lang="en-US" altLang="ja-JP" sz="3600" dirty="0" smtClean="0">
                <a:solidFill>
                  <a:schemeClr val="tx2"/>
                </a:solidFill>
              </a:rPr>
              <a:t/>
            </a:r>
            <a:br>
              <a:rPr lang="en-US" altLang="ja-JP" sz="3600" dirty="0" smtClean="0">
                <a:solidFill>
                  <a:schemeClr val="tx2"/>
                </a:solidFill>
              </a:rPr>
            </a:br>
            <a:r>
              <a:rPr lang="en-US" altLang="ja-JP" sz="3600" dirty="0" smtClean="0">
                <a:solidFill>
                  <a:schemeClr val="tx2"/>
                </a:solidFill>
              </a:rPr>
              <a:t/>
            </a:r>
            <a:br>
              <a:rPr lang="en-US" altLang="ja-JP" sz="3600" dirty="0" smtClean="0">
                <a:solidFill>
                  <a:schemeClr val="tx2"/>
                </a:solidFill>
              </a:rPr>
            </a:br>
            <a:endParaRPr kumimoji="1" lang="ja-JP" altLang="en-US" sz="3600" dirty="0">
              <a:solidFill>
                <a:schemeClr val="tx2"/>
              </a:solidFill>
            </a:endParaRPr>
          </a:p>
        </p:txBody>
      </p:sp>
    </p:spTree>
    <p:extLst>
      <p:ext uri="{BB962C8B-B14F-4D97-AF65-F5344CB8AC3E}">
        <p14:creationId xmlns:p14="http://schemas.microsoft.com/office/powerpoint/2010/main" val="3854284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700808"/>
            <a:ext cx="8229600" cy="4824536"/>
          </a:xfrm>
        </p:spPr>
        <p:txBody>
          <a:bodyPr>
            <a:normAutofit fontScale="55000" lnSpcReduction="20000"/>
          </a:bodyPr>
          <a:lstStyle/>
          <a:p>
            <a:pPr marL="0" indent="0">
              <a:buNone/>
            </a:pPr>
            <a:endParaRPr lang="en-US" altLang="ja-JP" dirty="0" smtClean="0"/>
          </a:p>
          <a:p>
            <a:pPr marL="0" indent="0">
              <a:buNone/>
            </a:pPr>
            <a:r>
              <a:rPr lang="ja-JP" altLang="en-US" sz="4200" b="1" dirty="0" smtClean="0"/>
              <a:t>○先般，商工会</a:t>
            </a:r>
            <a:r>
              <a:rPr lang="ja-JP" altLang="en-US" sz="4200" b="1" dirty="0" smtClean="0"/>
              <a:t>事務局を通じ，法人会員の皆様</a:t>
            </a:r>
            <a:r>
              <a:rPr lang="ja-JP" altLang="en-US" sz="4200" b="1" dirty="0" smtClean="0"/>
              <a:t>に，メール</a:t>
            </a:r>
            <a:r>
              <a:rPr lang="ja-JP" altLang="en-US" sz="4200" b="1" dirty="0" smtClean="0"/>
              <a:t>によるアンケートの</a:t>
            </a:r>
            <a:r>
              <a:rPr lang="ja-JP" altLang="en-US" sz="4200" b="1" dirty="0" smtClean="0"/>
              <a:t>形で実施した日系企業リスト改訂作業は，１０月末まで州内に拠点を有する１８０社のうち，１３８社からご回答を頂いた</a:t>
            </a:r>
            <a:endParaRPr lang="en-US" altLang="ja-JP" sz="4200" b="1" dirty="0" smtClean="0"/>
          </a:p>
          <a:p>
            <a:pPr marL="0" indent="0">
              <a:buNone/>
            </a:pPr>
            <a:r>
              <a:rPr lang="en-US" altLang="ja-JP" sz="4200" b="1" dirty="0"/>
              <a:t>(</a:t>
            </a:r>
            <a:r>
              <a:rPr lang="ja-JP" altLang="en-US" sz="4200" b="1" dirty="0" smtClean="0"/>
              <a:t>回収率：約７７％）</a:t>
            </a:r>
            <a:r>
              <a:rPr lang="ja-JP" altLang="en-US" sz="4200" b="1" dirty="0" smtClean="0"/>
              <a:t>。</a:t>
            </a:r>
            <a:endParaRPr lang="en-US" altLang="ja-JP" sz="4200" b="1" dirty="0" smtClean="0"/>
          </a:p>
          <a:p>
            <a:pPr marL="0" indent="0">
              <a:buNone/>
            </a:pPr>
            <a:endParaRPr lang="en-US" altLang="ja-JP" sz="4200" b="1" dirty="0" smtClean="0"/>
          </a:p>
          <a:p>
            <a:pPr marL="0" indent="0">
              <a:buNone/>
            </a:pPr>
            <a:r>
              <a:rPr lang="ja-JP" altLang="en-US" sz="4200" b="1" dirty="0" smtClean="0"/>
              <a:t>○現在在インド大使館で他の公館管轄州との横並びを調整しながら集計中。</a:t>
            </a:r>
            <a:endParaRPr lang="en-US" altLang="ja-JP" sz="4200" b="1" dirty="0"/>
          </a:p>
          <a:p>
            <a:pPr marL="0" indent="0">
              <a:buNone/>
            </a:pPr>
            <a:endParaRPr lang="en-US" altLang="ja-JP" sz="4200" b="1" dirty="0" smtClean="0"/>
          </a:p>
          <a:p>
            <a:pPr marL="0" indent="0">
              <a:buNone/>
            </a:pPr>
            <a:r>
              <a:rPr lang="ja-JP" altLang="en-US" sz="4200" b="1" dirty="0" smtClean="0"/>
              <a:t>○この場を借りてご協力いただいた商工会事務局及び商工会法人会員の皆様にお礼申し上げたい。</a:t>
            </a:r>
            <a:endParaRPr lang="en-US" altLang="ja-JP" sz="4200" b="1" dirty="0" smtClean="0"/>
          </a:p>
          <a:p>
            <a:pPr marL="0" indent="0">
              <a:buNone/>
            </a:pPr>
            <a:endParaRPr kumimoji="1" lang="en-US" altLang="ja-JP" sz="4200" b="1" dirty="0"/>
          </a:p>
          <a:p>
            <a:pPr marL="0" indent="0">
              <a:buNone/>
            </a:pPr>
            <a:r>
              <a:rPr lang="ja-JP" altLang="en-US" sz="4200" b="1" dirty="0" smtClean="0"/>
              <a:t>○集計結果については，追って皆様とも共有させていただきたい。</a:t>
            </a:r>
            <a:endParaRPr kumimoji="1" lang="ja-JP" altLang="en-US" dirty="0"/>
          </a:p>
        </p:txBody>
      </p:sp>
      <p:sp>
        <p:nvSpPr>
          <p:cNvPr id="2" name="正方形/長方形 1"/>
          <p:cNvSpPr/>
          <p:nvPr/>
        </p:nvSpPr>
        <p:spPr>
          <a:xfrm>
            <a:off x="1619672" y="620688"/>
            <a:ext cx="5238328" cy="1384995"/>
          </a:xfrm>
          <a:prstGeom prst="rect">
            <a:avLst/>
          </a:prstGeom>
        </p:spPr>
        <p:txBody>
          <a:bodyPr wrap="square">
            <a:spAutoFit/>
          </a:bodyPr>
          <a:lstStyle/>
          <a:p>
            <a:r>
              <a:rPr lang="ja-JP" altLang="en-US" sz="2800" dirty="0">
                <a:solidFill>
                  <a:srgbClr val="FF0000"/>
                </a:solidFill>
              </a:rPr>
              <a:t>１</a:t>
            </a:r>
            <a:r>
              <a:rPr lang="ja-JP" altLang="en-US" sz="2800" dirty="0" smtClean="0">
                <a:solidFill>
                  <a:srgbClr val="FF0000"/>
                </a:solidFill>
              </a:rPr>
              <a:t>．「インド</a:t>
            </a:r>
            <a:r>
              <a:rPr lang="ja-JP" altLang="en-US" sz="2800" dirty="0">
                <a:solidFill>
                  <a:srgbClr val="FF0000"/>
                </a:solidFill>
              </a:rPr>
              <a:t>進出日系</a:t>
            </a:r>
            <a:r>
              <a:rPr lang="ja-JP" altLang="en-US" sz="2800" dirty="0" smtClean="0">
                <a:solidFill>
                  <a:srgbClr val="FF0000"/>
                </a:solidFill>
              </a:rPr>
              <a:t>企業リスト」改</a:t>
            </a:r>
            <a:endParaRPr lang="en-US" altLang="ja-JP" sz="2800" dirty="0" smtClean="0">
              <a:solidFill>
                <a:srgbClr val="FF0000"/>
              </a:solidFill>
            </a:endParaRPr>
          </a:p>
          <a:p>
            <a:r>
              <a:rPr lang="ja-JP" altLang="en-US" sz="2800" dirty="0">
                <a:solidFill>
                  <a:srgbClr val="FF0000"/>
                </a:solidFill>
              </a:rPr>
              <a:t>　</a:t>
            </a:r>
            <a:r>
              <a:rPr lang="ja-JP" altLang="en-US" sz="2800" dirty="0" smtClean="0">
                <a:solidFill>
                  <a:srgbClr val="FF0000"/>
                </a:solidFill>
              </a:rPr>
              <a:t>　訂作業へのご協力の</a:t>
            </a:r>
            <a:r>
              <a:rPr lang="ja-JP" altLang="en-US" sz="2800" dirty="0" smtClean="0">
                <a:solidFill>
                  <a:srgbClr val="FF0000"/>
                </a:solidFill>
              </a:rPr>
              <a:t>お礼</a:t>
            </a:r>
            <a:r>
              <a:rPr lang="en-US" altLang="ja-JP" sz="2800" dirty="0">
                <a:solidFill>
                  <a:srgbClr val="FF0000"/>
                </a:solidFill>
              </a:rPr>
              <a:t/>
            </a:r>
            <a:br>
              <a:rPr lang="en-US" altLang="ja-JP" sz="2800" dirty="0">
                <a:solidFill>
                  <a:srgbClr val="FF0000"/>
                </a:solidFill>
              </a:rPr>
            </a:br>
            <a:endParaRPr lang="ja-JP" altLang="en-US" sz="2800" dirty="0"/>
          </a:p>
        </p:txBody>
      </p:sp>
    </p:spTree>
    <p:extLst>
      <p:ext uri="{BB962C8B-B14F-4D97-AF65-F5344CB8AC3E}">
        <p14:creationId xmlns:p14="http://schemas.microsoft.com/office/powerpoint/2010/main" val="497809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700808"/>
            <a:ext cx="8229600" cy="4824536"/>
          </a:xfrm>
        </p:spPr>
        <p:txBody>
          <a:bodyPr>
            <a:normAutofit fontScale="47500" lnSpcReduction="20000"/>
          </a:bodyPr>
          <a:lstStyle/>
          <a:p>
            <a:pPr marL="0" indent="0">
              <a:buNone/>
            </a:pPr>
            <a:endParaRPr lang="en-US" altLang="ja-JP" dirty="0" smtClean="0"/>
          </a:p>
          <a:p>
            <a:pPr marL="0" indent="0">
              <a:buNone/>
            </a:pPr>
            <a:r>
              <a:rPr lang="ja-JP" altLang="en-US" sz="4200" b="1" dirty="0" smtClean="0"/>
              <a:t>○当初１１月</a:t>
            </a:r>
            <a:r>
              <a:rPr lang="ja-JP" altLang="en-US" sz="4200" b="1" dirty="0" smtClean="0"/>
              <a:t>２３日～</a:t>
            </a:r>
            <a:r>
              <a:rPr lang="ja-JP" altLang="en-US" sz="4200" b="1" dirty="0" smtClean="0"/>
              <a:t>２５日に予定されていたカルナタカ州政府主催の投資イベントは，明年２月３～５日に延期。市内</a:t>
            </a:r>
            <a:r>
              <a:rPr lang="en-US" altLang="ja-JP" sz="4200" b="1" dirty="0" smtClean="0"/>
              <a:t>Palace Ground</a:t>
            </a:r>
            <a:r>
              <a:rPr lang="ja-JP" altLang="en-US" sz="4200" b="1" dirty="0" smtClean="0"/>
              <a:t>において州政府主催の投資誘致イベント「</a:t>
            </a:r>
            <a:r>
              <a:rPr lang="en-US" altLang="ja-JP" sz="4200" b="1" dirty="0" smtClean="0"/>
              <a:t>Invest Karnataka </a:t>
            </a:r>
            <a:r>
              <a:rPr lang="en-US" altLang="ja-JP" sz="4200" b="1" dirty="0" smtClean="0"/>
              <a:t>2016</a:t>
            </a:r>
            <a:r>
              <a:rPr lang="ja-JP" altLang="en-US" sz="4200" b="1" dirty="0" smtClean="0"/>
              <a:t>」</a:t>
            </a:r>
            <a:r>
              <a:rPr lang="ja-JP" altLang="en-US" sz="4200" b="1" dirty="0" smtClean="0"/>
              <a:t>が</a:t>
            </a:r>
            <a:r>
              <a:rPr lang="ja-JP" altLang="en-US" sz="4200" b="1" dirty="0" smtClean="0"/>
              <a:t>開催されることが正式決定。先般</a:t>
            </a:r>
            <a:r>
              <a:rPr lang="en-US" altLang="ja-JP" sz="4200" b="1" dirty="0" smtClean="0"/>
              <a:t>10</a:t>
            </a:r>
            <a:r>
              <a:rPr lang="ja-JP" altLang="en-US" sz="4200" b="1" dirty="0" smtClean="0"/>
              <a:t>月</a:t>
            </a:r>
            <a:r>
              <a:rPr lang="en-US" altLang="ja-JP" sz="4200" b="1" dirty="0" smtClean="0"/>
              <a:t>14</a:t>
            </a:r>
            <a:r>
              <a:rPr lang="ja-JP" altLang="en-US" sz="4200" b="1" dirty="0" smtClean="0"/>
              <a:t>日に市内で開催されたプレイベントにてロゴマークとともに正式決定</a:t>
            </a:r>
            <a:r>
              <a:rPr lang="ja-JP" altLang="en-US" sz="4200" b="1" dirty="0" err="1" smtClean="0"/>
              <a:t>。。</a:t>
            </a:r>
            <a:endParaRPr lang="en-US" altLang="ja-JP" sz="4200" b="1" dirty="0" smtClean="0"/>
          </a:p>
          <a:p>
            <a:pPr marL="0" indent="0">
              <a:buNone/>
            </a:pPr>
            <a:endParaRPr lang="en-US" altLang="ja-JP" sz="4200" b="1" dirty="0"/>
          </a:p>
          <a:p>
            <a:pPr marL="0" indent="0">
              <a:buNone/>
            </a:pPr>
            <a:r>
              <a:rPr lang="ja-JP" altLang="en-US" sz="4200" b="1" dirty="0" smtClean="0"/>
              <a:t>○１０月１４日にシッダラマイア州首相の参加を得て</a:t>
            </a:r>
            <a:r>
              <a:rPr lang="en-US" altLang="ja-JP" sz="4200" b="1" dirty="0" smtClean="0"/>
              <a:t>Curtain Raiser</a:t>
            </a:r>
            <a:r>
              <a:rPr lang="ja-JP" altLang="en-US" sz="4200" b="1" dirty="0" smtClean="0"/>
              <a:t>と称するプレイベントが開催され。パンフレットやロゴマークなどが公表された。</a:t>
            </a:r>
            <a:endParaRPr lang="en-US" altLang="ja-JP" sz="4200" b="1" dirty="0" smtClean="0"/>
          </a:p>
          <a:p>
            <a:pPr marL="0" indent="0">
              <a:buNone/>
            </a:pPr>
            <a:endParaRPr lang="en-US" altLang="ja-JP" sz="4200" b="1" dirty="0"/>
          </a:p>
          <a:p>
            <a:pPr marL="0" indent="0">
              <a:buNone/>
            </a:pPr>
            <a:r>
              <a:rPr lang="ja-JP" altLang="en-US" sz="4200" b="1" dirty="0" smtClean="0"/>
              <a:t>○同パンフレットの中で州側</a:t>
            </a:r>
            <a:r>
              <a:rPr lang="ja-JP" altLang="en-US" sz="4200" b="1" dirty="0" smtClean="0"/>
              <a:t>として重点を置く</a:t>
            </a:r>
            <a:r>
              <a:rPr lang="ja-JP" altLang="en-US" sz="4200" b="1" dirty="0" smtClean="0"/>
              <a:t>投資誘致８セクター</a:t>
            </a:r>
            <a:r>
              <a:rPr lang="ja-JP" altLang="en-US" sz="4200" b="1" dirty="0" smtClean="0"/>
              <a:t>は，次ページの通り。</a:t>
            </a:r>
            <a:endParaRPr lang="en-US" altLang="ja-JP" sz="4200" b="1" dirty="0" smtClean="0"/>
          </a:p>
          <a:p>
            <a:pPr marL="0" indent="0">
              <a:buNone/>
            </a:pPr>
            <a:endParaRPr lang="en-US" altLang="ja-JP" sz="4200" b="1" dirty="0"/>
          </a:p>
          <a:p>
            <a:pPr marL="0" indent="0">
              <a:buNone/>
            </a:pPr>
            <a:r>
              <a:rPr lang="ja-JP" altLang="en-US" sz="4200" b="1" dirty="0" smtClean="0"/>
              <a:t>○各種インフォメーションは州政府工業商業省の下記ホームページで公開。</a:t>
            </a:r>
            <a:endParaRPr lang="en-US" altLang="ja-JP" sz="4200" b="1" dirty="0" smtClean="0"/>
          </a:p>
          <a:p>
            <a:pPr marL="0" indent="0">
              <a:buNone/>
            </a:pPr>
            <a:endParaRPr lang="en-US" altLang="ja-JP" sz="4200" b="1" dirty="0"/>
          </a:p>
          <a:p>
            <a:pPr marL="0" indent="0">
              <a:buNone/>
            </a:pPr>
            <a:r>
              <a:rPr lang="ja-JP" altLang="en-US" sz="4200" b="1" dirty="0" smtClean="0"/>
              <a:t>　</a:t>
            </a:r>
            <a:r>
              <a:rPr lang="ja-JP" altLang="en-US" sz="8400" b="1" dirty="0" smtClean="0"/>
              <a:t>　</a:t>
            </a:r>
            <a:r>
              <a:rPr lang="en-US" altLang="ja-JP" sz="8400" b="1" dirty="0" smtClean="0">
                <a:solidFill>
                  <a:srgbClr val="FF0000"/>
                </a:solidFill>
              </a:rPr>
              <a:t>http</a:t>
            </a:r>
            <a:r>
              <a:rPr lang="en-US" altLang="ja-JP" sz="8400" b="1" dirty="0" smtClean="0">
                <a:solidFill>
                  <a:srgbClr val="FF0000"/>
                </a:solidFill>
              </a:rPr>
              <a:t>://investkarnataka.gov.in/</a:t>
            </a:r>
            <a:endParaRPr kumimoji="1" lang="ja-JP" altLang="en-US" sz="8400" b="1" dirty="0">
              <a:solidFill>
                <a:srgbClr val="FF0000"/>
              </a:solidFill>
            </a:endParaRPr>
          </a:p>
        </p:txBody>
      </p:sp>
      <p:sp>
        <p:nvSpPr>
          <p:cNvPr id="2" name="正方形/長方形 1"/>
          <p:cNvSpPr/>
          <p:nvPr/>
        </p:nvSpPr>
        <p:spPr>
          <a:xfrm>
            <a:off x="611560" y="620688"/>
            <a:ext cx="7560840" cy="954107"/>
          </a:xfrm>
          <a:prstGeom prst="rect">
            <a:avLst/>
          </a:prstGeom>
        </p:spPr>
        <p:txBody>
          <a:bodyPr wrap="square">
            <a:spAutoFit/>
          </a:bodyPr>
          <a:lstStyle/>
          <a:p>
            <a:pPr algn="ctr"/>
            <a:r>
              <a:rPr lang="ja-JP" altLang="en-US" sz="2800" dirty="0" smtClean="0">
                <a:solidFill>
                  <a:srgbClr val="FF0000"/>
                </a:solidFill>
              </a:rPr>
              <a:t>２．州政府主催「</a:t>
            </a:r>
            <a:r>
              <a:rPr lang="en-US" altLang="ja-JP" sz="2800" dirty="0" smtClean="0">
                <a:solidFill>
                  <a:srgbClr val="FF0000"/>
                </a:solidFill>
              </a:rPr>
              <a:t>Invest Karnataka 2015</a:t>
            </a:r>
            <a:r>
              <a:rPr lang="ja-JP" altLang="en-US" sz="2800" dirty="0" smtClean="0">
                <a:solidFill>
                  <a:srgbClr val="FF0000"/>
                </a:solidFill>
              </a:rPr>
              <a:t>」</a:t>
            </a:r>
            <a:endParaRPr lang="en-US" altLang="ja-JP" sz="2800" dirty="0" smtClean="0">
              <a:solidFill>
                <a:srgbClr val="FF0000"/>
              </a:solidFill>
            </a:endParaRPr>
          </a:p>
          <a:p>
            <a:pPr algn="ctr"/>
            <a:r>
              <a:rPr lang="ja-JP" altLang="en-US" sz="2800" dirty="0">
                <a:solidFill>
                  <a:srgbClr val="FF0000"/>
                </a:solidFill>
              </a:rPr>
              <a:t>　</a:t>
            </a:r>
            <a:r>
              <a:rPr lang="ja-JP" altLang="en-US" sz="2800" dirty="0" smtClean="0">
                <a:solidFill>
                  <a:srgbClr val="FF0000"/>
                </a:solidFill>
              </a:rPr>
              <a:t>　開催のご案内」</a:t>
            </a:r>
            <a:endParaRPr lang="ja-JP" altLang="en-US" sz="2800" dirty="0"/>
          </a:p>
        </p:txBody>
      </p:sp>
    </p:spTree>
    <p:extLst>
      <p:ext uri="{BB962C8B-B14F-4D97-AF65-F5344CB8AC3E}">
        <p14:creationId xmlns:p14="http://schemas.microsoft.com/office/powerpoint/2010/main" val="1532896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04664"/>
            <a:ext cx="8219256" cy="5688632"/>
          </a:xfrm>
        </p:spPr>
        <p:txBody>
          <a:bodyPr>
            <a:noAutofit/>
          </a:bodyPr>
          <a:lstStyle/>
          <a:p>
            <a:pPr algn="l"/>
            <a:r>
              <a:rPr lang="ja-JP" altLang="en-US" sz="2800" dirty="0" smtClean="0">
                <a:solidFill>
                  <a:srgbClr val="FF0000"/>
                </a:solidFill>
              </a:rPr>
              <a:t>　　　　　　　　投資誘致重点セクター</a:t>
            </a:r>
            <a:r>
              <a:rPr lang="en-US" altLang="ja-JP" sz="2800" dirty="0" smtClean="0">
                <a:solidFill>
                  <a:srgbClr val="FF0000"/>
                </a:solidFill>
              </a:rPr>
              <a:t/>
            </a:r>
            <a:br>
              <a:rPr lang="en-US" altLang="ja-JP" sz="2800" dirty="0" smtClean="0">
                <a:solidFill>
                  <a:srgbClr val="FF0000"/>
                </a:solidFill>
              </a:rPr>
            </a:br>
            <a:r>
              <a:rPr lang="en-US" altLang="ja-JP" sz="2800" dirty="0" smtClean="0">
                <a:solidFill>
                  <a:srgbClr val="FF0000"/>
                </a:solidFill>
              </a:rPr>
              <a:t/>
            </a:r>
            <a:br>
              <a:rPr lang="en-US" altLang="ja-JP" sz="2800" dirty="0" smtClean="0">
                <a:solidFill>
                  <a:srgbClr val="FF0000"/>
                </a:solidFill>
              </a:rPr>
            </a:br>
            <a:r>
              <a:rPr lang="ja-JP" altLang="en-US" sz="2800" dirty="0" smtClean="0">
                <a:solidFill>
                  <a:srgbClr val="FF0000"/>
                </a:solidFill>
              </a:rPr>
              <a:t>　</a:t>
            </a:r>
            <a:r>
              <a:rPr lang="ja-JP" altLang="en-US" sz="2800" dirty="0" smtClean="0"/>
              <a:t>１</a:t>
            </a:r>
            <a:r>
              <a:rPr lang="ja-JP" altLang="en-US" sz="2800" dirty="0" smtClean="0"/>
              <a:t>．（自動車</a:t>
            </a:r>
            <a:r>
              <a:rPr lang="ja-JP" altLang="en-US" sz="2800" dirty="0" smtClean="0"/>
              <a:t>，宇宙，機械工具，防衛，その他重工業</a:t>
            </a:r>
            <a:r>
              <a:rPr lang="en-US" altLang="ja-JP" sz="2800" dirty="0" smtClean="0"/>
              <a:t/>
            </a:r>
            <a:br>
              <a:rPr lang="en-US" altLang="ja-JP" sz="2800" dirty="0" smtClean="0"/>
            </a:br>
            <a:r>
              <a:rPr lang="ja-JP" altLang="en-US" sz="2800" dirty="0"/>
              <a:t>　</a:t>
            </a:r>
            <a:r>
              <a:rPr lang="ja-JP" altLang="en-US" sz="2800" dirty="0" smtClean="0"/>
              <a:t>　など</a:t>
            </a:r>
            <a:r>
              <a:rPr lang="ja-JP" altLang="en-US" sz="2800" dirty="0" smtClean="0"/>
              <a:t>の）製造業</a:t>
            </a:r>
            <a:r>
              <a:rPr lang="en-US" altLang="ja-JP" sz="2800" dirty="0" smtClean="0"/>
              <a:t/>
            </a:r>
            <a:br>
              <a:rPr lang="en-US" altLang="ja-JP" sz="2800" dirty="0" smtClean="0"/>
            </a:br>
            <a:r>
              <a:rPr lang="ja-JP" altLang="en-US" sz="2800" dirty="0" smtClean="0"/>
              <a:t>　２</a:t>
            </a:r>
            <a:r>
              <a:rPr lang="ja-JP" altLang="en-US" sz="2800" dirty="0"/>
              <a:t>．再生可能エネルギーを含むエネルギー</a:t>
            </a:r>
            <a:r>
              <a:rPr lang="ja-JP" altLang="en-US" sz="2800" dirty="0" smtClean="0"/>
              <a:t>産業</a:t>
            </a:r>
            <a:r>
              <a:rPr lang="en-US" altLang="ja-JP" sz="2800" dirty="0" smtClean="0"/>
              <a:t/>
            </a:r>
            <a:br>
              <a:rPr lang="en-US" altLang="ja-JP" sz="2800" dirty="0" smtClean="0"/>
            </a:br>
            <a:r>
              <a:rPr lang="ja-JP" altLang="en-US" sz="2800" dirty="0" smtClean="0"/>
              <a:t>　３</a:t>
            </a:r>
            <a:r>
              <a:rPr lang="ja-JP" altLang="en-US" sz="2800" dirty="0"/>
              <a:t>．ＩＴおよび</a:t>
            </a:r>
            <a:r>
              <a:rPr lang="ja-JP" altLang="en-US" sz="2800" dirty="0" smtClean="0"/>
              <a:t>バイオ及びエレクトロニクス産業</a:t>
            </a:r>
            <a:r>
              <a:rPr lang="en-US" altLang="ja-JP" sz="2800" dirty="0" smtClean="0"/>
              <a:t/>
            </a:r>
            <a:br>
              <a:rPr lang="en-US" altLang="ja-JP" sz="2800" dirty="0" smtClean="0"/>
            </a:br>
            <a:r>
              <a:rPr lang="ja-JP" altLang="en-US" sz="2800" dirty="0" smtClean="0"/>
              <a:t>　４</a:t>
            </a:r>
            <a:r>
              <a:rPr lang="ja-JP" altLang="en-US" sz="2800" dirty="0"/>
              <a:t>．農業，食品</a:t>
            </a:r>
            <a:r>
              <a:rPr lang="ja-JP" altLang="en-US" sz="2800" dirty="0" smtClean="0"/>
              <a:t>加工</a:t>
            </a:r>
            <a:r>
              <a:rPr lang="en-US" altLang="ja-JP" sz="2800" dirty="0" smtClean="0"/>
              <a:t/>
            </a:r>
            <a:br>
              <a:rPr lang="en-US" altLang="ja-JP" sz="2800" dirty="0" smtClean="0"/>
            </a:br>
            <a:r>
              <a:rPr lang="ja-JP" altLang="en-US" sz="2800" dirty="0" smtClean="0"/>
              <a:t>　５</a:t>
            </a:r>
            <a:r>
              <a:rPr lang="ja-JP" altLang="en-US" sz="2800" dirty="0"/>
              <a:t>．各種</a:t>
            </a:r>
            <a:r>
              <a:rPr lang="ja-JP" altLang="en-US" sz="2800" dirty="0" smtClean="0"/>
              <a:t>インフラプロジェクト</a:t>
            </a:r>
            <a:r>
              <a:rPr lang="en-US" altLang="ja-JP" sz="2800" dirty="0"/>
              <a:t/>
            </a:r>
            <a:br>
              <a:rPr lang="en-US" altLang="ja-JP" sz="2800" dirty="0"/>
            </a:br>
            <a:r>
              <a:rPr lang="ja-JP" altLang="en-US" sz="2800" dirty="0" smtClean="0"/>
              <a:t>　６</a:t>
            </a:r>
            <a:r>
              <a:rPr lang="ja-JP" altLang="en-US" sz="2800" dirty="0"/>
              <a:t>．スマート・</a:t>
            </a:r>
            <a:r>
              <a:rPr lang="ja-JP" altLang="en-US" sz="2800" dirty="0" smtClean="0"/>
              <a:t>タウンシップ及び都市インフラ</a:t>
            </a:r>
            <a:r>
              <a:rPr lang="en-US" altLang="ja-JP" sz="2800" dirty="0" smtClean="0"/>
              <a:t/>
            </a:r>
            <a:br>
              <a:rPr lang="en-US" altLang="ja-JP" sz="2800" dirty="0" smtClean="0"/>
            </a:br>
            <a:r>
              <a:rPr lang="ja-JP" altLang="en-US" sz="2800" dirty="0" smtClean="0"/>
              <a:t>　７</a:t>
            </a:r>
            <a:r>
              <a:rPr lang="ja-JP" altLang="en-US" sz="2800" dirty="0" smtClean="0"/>
              <a:t>．繊維・衣料</a:t>
            </a:r>
            <a:r>
              <a:rPr lang="en-US" altLang="ja-JP" sz="2800" dirty="0" smtClean="0"/>
              <a:t/>
            </a:r>
            <a:br>
              <a:rPr lang="en-US" altLang="ja-JP" sz="2800" dirty="0" smtClean="0"/>
            </a:br>
            <a:r>
              <a:rPr lang="ja-JP" altLang="en-US" sz="2800" dirty="0" smtClean="0"/>
              <a:t>　８</a:t>
            </a:r>
            <a:r>
              <a:rPr lang="ja-JP" altLang="en-US" sz="2800" dirty="0" smtClean="0"/>
              <a:t>．観光業</a:t>
            </a:r>
            <a:endParaRPr kumimoji="1" lang="ja-JP" altLang="en-US" sz="2800" dirty="0"/>
          </a:p>
        </p:txBody>
      </p:sp>
    </p:spTree>
    <p:extLst>
      <p:ext uri="{BB962C8B-B14F-4D97-AF65-F5344CB8AC3E}">
        <p14:creationId xmlns:p14="http://schemas.microsoft.com/office/powerpoint/2010/main" val="336200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600200"/>
            <a:ext cx="8229600" cy="4853136"/>
          </a:xfrm>
        </p:spPr>
        <p:txBody>
          <a:bodyPr>
            <a:normAutofit/>
          </a:bodyPr>
          <a:lstStyle/>
          <a:p>
            <a:pPr marL="0" indent="0">
              <a:buNone/>
            </a:pPr>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INVEST KARNATAKA 2016</a:t>
            </a:r>
            <a:br>
              <a:rPr kumimoji="1" lang="en-US" altLang="ja-JP" dirty="0" smtClean="0"/>
            </a:br>
            <a:r>
              <a:rPr kumimoji="1" lang="ja-JP" altLang="en-US" dirty="0" smtClean="0"/>
              <a:t>公式ロゴ</a:t>
            </a:r>
            <a:endParaRPr kumimoji="1" lang="ja-JP" altLang="en-US" dirty="0"/>
          </a:p>
        </p:txBody>
      </p:sp>
      <p:pic>
        <p:nvPicPr>
          <p:cNvPr id="1026" name="Picture 2" descr="W:\各種写真\IK2016公式ロゴ.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4" y="1556792"/>
            <a:ext cx="8519705" cy="46805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01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620689"/>
            <a:ext cx="8219256" cy="5472607"/>
          </a:xfrm>
        </p:spPr>
        <p:txBody>
          <a:bodyPr>
            <a:noAutofit/>
          </a:bodyPr>
          <a:lstStyle/>
          <a:p>
            <a:pPr algn="l" eaLnBrk="0">
              <a:lnSpc>
                <a:spcPts val="3300"/>
              </a:lnSpc>
            </a:pPr>
            <a:r>
              <a:rPr lang="en-US" altLang="ja-JP" sz="2800" dirty="0" smtClean="0">
                <a:solidFill>
                  <a:srgbClr val="FF0000"/>
                </a:solidFill>
              </a:rPr>
              <a:t/>
            </a:r>
            <a:br>
              <a:rPr lang="en-US" altLang="ja-JP" sz="2800" dirty="0" smtClean="0">
                <a:solidFill>
                  <a:srgbClr val="FF0000"/>
                </a:solidFill>
              </a:rPr>
            </a:br>
            <a:r>
              <a:rPr lang="ja-JP" altLang="en-US" sz="2800" dirty="0" smtClean="0">
                <a:solidFill>
                  <a:srgbClr val="FF0000"/>
                </a:solidFill>
              </a:rPr>
              <a:t>　</a:t>
            </a:r>
            <a:r>
              <a:rPr lang="ja-JP" altLang="en-US" sz="2800" dirty="0" smtClean="0"/>
              <a:t>１</a:t>
            </a:r>
            <a:r>
              <a:rPr lang="ja-JP" altLang="en-US" sz="2800" dirty="0" smtClean="0"/>
              <a:t>．（各投資企業の）開所・完成の機会として利用。</a:t>
            </a:r>
            <a:r>
              <a:rPr lang="en-US" altLang="ja-JP" sz="2800" dirty="0"/>
              <a:t/>
            </a:r>
            <a:br>
              <a:rPr lang="en-US" altLang="ja-JP" sz="2800" dirty="0"/>
            </a:br>
            <a:r>
              <a:rPr lang="ja-JP" altLang="en-US" sz="2800" dirty="0" smtClean="0"/>
              <a:t>　 　　例えば，式典開催，企業役員との個別会見，</a:t>
            </a:r>
            <a:r>
              <a:rPr lang="en-US" altLang="ja-JP" sz="2800" dirty="0" smtClean="0"/>
              <a:t/>
            </a:r>
            <a:br>
              <a:rPr lang="en-US" altLang="ja-JP" sz="2800" dirty="0" smtClean="0"/>
            </a:br>
            <a:r>
              <a:rPr lang="en-US" altLang="ja-JP" sz="2800" dirty="0"/>
              <a:t> </a:t>
            </a:r>
            <a:r>
              <a:rPr lang="en-US" altLang="ja-JP" sz="2800" dirty="0" smtClean="0"/>
              <a:t>         </a:t>
            </a:r>
            <a:r>
              <a:rPr lang="ja-JP" altLang="en-US" sz="2800" dirty="0" smtClean="0"/>
              <a:t>当地におけるネットワーク作り等</a:t>
            </a:r>
            <a:r>
              <a:rPr lang="en-US" altLang="ja-JP" sz="2800" dirty="0" smtClean="0"/>
              <a:t/>
            </a:r>
            <a:br>
              <a:rPr lang="en-US" altLang="ja-JP" sz="2800" dirty="0" smtClean="0"/>
            </a:br>
            <a:r>
              <a:rPr lang="ja-JP" altLang="en-US" sz="2800" dirty="0" smtClean="0"/>
              <a:t>　</a:t>
            </a:r>
            <a:r>
              <a:rPr lang="en-US" altLang="ja-JP" sz="2800" dirty="0" smtClean="0"/>
              <a:t/>
            </a:r>
            <a:br>
              <a:rPr lang="en-US" altLang="ja-JP" sz="2800" dirty="0" smtClean="0"/>
            </a:br>
            <a:r>
              <a:rPr lang="ja-JP" altLang="en-US" sz="2800" dirty="0" smtClean="0"/>
              <a:t>　２．</a:t>
            </a:r>
            <a:r>
              <a:rPr lang="ja-JP" altLang="en-US" sz="2800" dirty="0"/>
              <a:t>企業</a:t>
            </a:r>
            <a:r>
              <a:rPr lang="ja-JP" altLang="en-US" sz="2800" dirty="0" smtClean="0"/>
              <a:t>展示の機会提供</a:t>
            </a:r>
            <a:r>
              <a:rPr lang="en-US" altLang="ja-JP" sz="2800" dirty="0" smtClean="0"/>
              <a:t/>
            </a:r>
            <a:br>
              <a:rPr lang="en-US" altLang="ja-JP" sz="2800" dirty="0" smtClean="0"/>
            </a:br>
            <a:r>
              <a:rPr lang="ja-JP" altLang="en-US" sz="2800" dirty="0" smtClean="0"/>
              <a:t>　</a:t>
            </a:r>
            <a:r>
              <a:rPr lang="en-US" altLang="ja-JP" sz="2800" dirty="0" smtClean="0"/>
              <a:t/>
            </a:r>
            <a:br>
              <a:rPr lang="en-US" altLang="ja-JP" sz="2800" dirty="0" smtClean="0"/>
            </a:br>
            <a:r>
              <a:rPr lang="ja-JP" altLang="en-US" sz="2800" dirty="0"/>
              <a:t>　</a:t>
            </a:r>
            <a:r>
              <a:rPr lang="ja-JP" altLang="en-US" sz="2800" dirty="0" smtClean="0"/>
              <a:t>３</a:t>
            </a:r>
            <a:r>
              <a:rPr lang="ja-JP" altLang="en-US" sz="2800" dirty="0" smtClean="0"/>
              <a:t>．セクター別および国別のセミナー開催</a:t>
            </a:r>
            <a:r>
              <a:rPr lang="en-US" altLang="ja-JP" sz="2800" dirty="0" smtClean="0"/>
              <a:t/>
            </a:r>
            <a:br>
              <a:rPr lang="en-US" altLang="ja-JP" sz="2800" dirty="0" smtClean="0"/>
            </a:br>
            <a:r>
              <a:rPr lang="ja-JP" altLang="en-US" sz="2800" dirty="0"/>
              <a:t>　</a:t>
            </a:r>
            <a:r>
              <a:rPr lang="ja-JP" altLang="en-US" sz="2800" dirty="0" smtClean="0"/>
              <a:t>　　（</a:t>
            </a:r>
            <a:r>
              <a:rPr lang="en-US" altLang="ja-JP" sz="2800" dirty="0" smtClean="0"/>
              <a:t>6</a:t>
            </a:r>
            <a:r>
              <a:rPr lang="ja-JP" altLang="en-US" sz="2800" dirty="0" err="1" smtClean="0"/>
              <a:t>つの</a:t>
            </a:r>
            <a:r>
              <a:rPr lang="ja-JP" altLang="en-US" sz="2800" dirty="0" smtClean="0"/>
              <a:t>パートナー国を想定）</a:t>
            </a:r>
            <a:r>
              <a:rPr lang="en-US" altLang="ja-JP" sz="2800" dirty="0" smtClean="0"/>
              <a:t/>
            </a:r>
            <a:br>
              <a:rPr lang="en-US" altLang="ja-JP" sz="2800" dirty="0" smtClean="0"/>
            </a:br>
            <a:r>
              <a:rPr lang="ja-JP" altLang="en-US" sz="2800" dirty="0" smtClean="0"/>
              <a:t>　</a:t>
            </a:r>
            <a:r>
              <a:rPr lang="en-US" altLang="ja-JP" sz="2800" dirty="0" smtClean="0"/>
              <a:t/>
            </a:r>
            <a:br>
              <a:rPr lang="en-US" altLang="ja-JP" sz="2800" dirty="0" smtClean="0"/>
            </a:br>
            <a:r>
              <a:rPr lang="en-US" altLang="ja-JP" sz="2800" dirty="0"/>
              <a:t> </a:t>
            </a:r>
            <a:r>
              <a:rPr lang="en-US" altLang="ja-JP" sz="2800" dirty="0" smtClean="0"/>
              <a:t>  </a:t>
            </a:r>
            <a:r>
              <a:rPr lang="ja-JP" altLang="en-US" sz="2800" dirty="0" smtClean="0"/>
              <a:t>４</a:t>
            </a:r>
            <a:r>
              <a:rPr lang="ja-JP" altLang="en-US" sz="2800" dirty="0" smtClean="0"/>
              <a:t>．</a:t>
            </a:r>
            <a:r>
              <a:rPr lang="en-US" altLang="ja-JP" sz="2800" dirty="0" smtClean="0"/>
              <a:t>B2G</a:t>
            </a:r>
            <a:r>
              <a:rPr lang="ja-JP" altLang="en-US" sz="2800" dirty="0" smtClean="0"/>
              <a:t>（産業界と州政府との）会合および</a:t>
            </a:r>
            <a:r>
              <a:rPr lang="en-US" altLang="ja-JP" sz="2800" dirty="0" smtClean="0"/>
              <a:t/>
            </a:r>
            <a:br>
              <a:rPr lang="en-US" altLang="ja-JP" sz="2800" dirty="0" smtClean="0"/>
            </a:br>
            <a:r>
              <a:rPr lang="ja-JP" altLang="en-US" sz="2800" dirty="0"/>
              <a:t>　</a:t>
            </a:r>
            <a:r>
              <a:rPr lang="ja-JP" altLang="en-US" sz="2800" dirty="0" smtClean="0"/>
              <a:t>　　</a:t>
            </a:r>
            <a:r>
              <a:rPr lang="en-US" altLang="ja-JP" sz="2800" dirty="0" smtClean="0"/>
              <a:t>B2B</a:t>
            </a:r>
            <a:r>
              <a:rPr lang="ja-JP" altLang="en-US" sz="2800" dirty="0" smtClean="0"/>
              <a:t>（産業界同士）の会合開催</a:t>
            </a:r>
            <a:endParaRPr kumimoji="1" lang="ja-JP" altLang="en-US" sz="2800" dirty="0"/>
          </a:p>
        </p:txBody>
      </p:sp>
      <p:sp>
        <p:nvSpPr>
          <p:cNvPr id="3" name="テキスト ボックス 2"/>
          <p:cNvSpPr txBox="1"/>
          <p:nvPr/>
        </p:nvSpPr>
        <p:spPr>
          <a:xfrm>
            <a:off x="1699591" y="639017"/>
            <a:ext cx="5544616" cy="523220"/>
          </a:xfrm>
          <a:prstGeom prst="rect">
            <a:avLst/>
          </a:prstGeom>
          <a:noFill/>
        </p:spPr>
        <p:txBody>
          <a:bodyPr wrap="square" rtlCol="0">
            <a:spAutoFit/>
          </a:bodyPr>
          <a:lstStyle/>
          <a:p>
            <a:r>
              <a:rPr lang="ja-JP" altLang="en-US" sz="2800" dirty="0">
                <a:solidFill>
                  <a:srgbClr val="FF0000"/>
                </a:solidFill>
              </a:rPr>
              <a:t>開催期間における予定イベント内容</a:t>
            </a:r>
            <a:endParaRPr kumimoji="1" lang="ja-JP" altLang="en-US" sz="2800" dirty="0"/>
          </a:p>
        </p:txBody>
      </p:sp>
      <p:sp>
        <p:nvSpPr>
          <p:cNvPr id="5" name="正方形/長方形 4"/>
          <p:cNvSpPr/>
          <p:nvPr/>
        </p:nvSpPr>
        <p:spPr>
          <a:xfrm>
            <a:off x="1331640" y="5949280"/>
            <a:ext cx="6768752" cy="707886"/>
          </a:xfrm>
          <a:prstGeom prst="rect">
            <a:avLst/>
          </a:prstGeom>
          <a:ln>
            <a:solidFill>
              <a:srgbClr val="FF0000"/>
            </a:solidFill>
          </a:ln>
        </p:spPr>
        <p:txBody>
          <a:bodyPr wrap="square">
            <a:spAutoFit/>
          </a:bodyPr>
          <a:lstStyle/>
          <a:p>
            <a:r>
              <a:rPr lang="en-US" altLang="ja-JP" sz="4000" b="1" dirty="0">
                <a:solidFill>
                  <a:srgbClr val="FF0000"/>
                </a:solidFill>
              </a:rPr>
              <a:t>http://investkarnataka.gov.in/</a:t>
            </a:r>
            <a:endParaRPr lang="ja-JP" altLang="en-US" sz="4000" b="1" dirty="0">
              <a:solidFill>
                <a:srgbClr val="FF0000"/>
              </a:solidFill>
            </a:endParaRPr>
          </a:p>
        </p:txBody>
      </p:sp>
    </p:spTree>
    <p:extLst>
      <p:ext uri="{BB962C8B-B14F-4D97-AF65-F5344CB8AC3E}">
        <p14:creationId xmlns:p14="http://schemas.microsoft.com/office/powerpoint/2010/main" val="2691184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TotalTime>
  <Words>288</Words>
  <Application>Microsoft Office PowerPoint</Application>
  <PresentationFormat>画面に合わせる (4:3)</PresentationFormat>
  <Paragraphs>35</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在ベンガルール領事事務所 からの連絡事項</vt:lpstr>
      <vt:lpstr>１．「インド進出日系企業リスト数等」改訂作業 　　へのご協力のお礼  ２．州政府主催「Invest Karnataka 2016 」 　　の開催のご案内  </vt:lpstr>
      <vt:lpstr>PowerPoint プレゼンテーション</vt:lpstr>
      <vt:lpstr>PowerPoint プレゼンテーション</vt:lpstr>
      <vt:lpstr>　　　　　　　　投資誘致重点セクター  　１．（自動車，宇宙，機械工具，防衛，その他重工業 　　などの）製造業 　２．再生可能エネルギーを含むエネルギー産業 　３．ＩＴおよびバイオ及びエレクトロニクス産業 　４．農業，食品加工 　５．各種インフラプロジェクト 　６．スマート・タウンシップ及び都市インフラ 　７．繊維・衣料 　８．観光業</vt:lpstr>
      <vt:lpstr>INVEST KARNATAKA 2016 公式ロゴ</vt:lpstr>
      <vt:lpstr> 　１．（各投資企業の）開所・完成の機会として利用。 　 　　例えば，式典開催，企業役員との個別会見，           当地におけるネットワーク作り等 　 　２．企業展示の機会提供 　 　３．セクター別および国別のセミナー開催 　　　（6つのパートナー国を想定） 　    ４．B2G（産業界と州政府との）会合および 　　　B2B（産業界同士）の会合開催</vt:lpstr>
    </vt:vector>
  </TitlesOfParts>
  <Company>外務省</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１．カルナタカ州下院選挙結果</dc:title>
  <dc:creator>外務省</dc:creator>
  <cp:lastModifiedBy>情報通信課</cp:lastModifiedBy>
  <cp:revision>72</cp:revision>
  <cp:lastPrinted>2015-11-13T08:20:22Z</cp:lastPrinted>
  <dcterms:created xsi:type="dcterms:W3CDTF">2013-06-21T10:30:07Z</dcterms:created>
  <dcterms:modified xsi:type="dcterms:W3CDTF">2015-11-13T08:20:49Z</dcterms:modified>
</cp:coreProperties>
</file>